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4132" r:id="rId2"/>
    <p:sldMasterId id="2147484146" r:id="rId3"/>
    <p:sldMasterId id="2147484160" r:id="rId4"/>
  </p:sldMasterIdLst>
  <p:notesMasterIdLst>
    <p:notesMasterId r:id="rId96"/>
  </p:notesMasterIdLst>
  <p:sldIdLst>
    <p:sldId id="541" r:id="rId5"/>
    <p:sldId id="626" r:id="rId6"/>
    <p:sldId id="558" r:id="rId7"/>
    <p:sldId id="623" r:id="rId8"/>
    <p:sldId id="827" r:id="rId9"/>
    <p:sldId id="826" r:id="rId10"/>
    <p:sldId id="628" r:id="rId11"/>
    <p:sldId id="634" r:id="rId12"/>
    <p:sldId id="828" r:id="rId13"/>
    <p:sldId id="844" r:id="rId14"/>
    <p:sldId id="635" r:id="rId15"/>
    <p:sldId id="845" r:id="rId16"/>
    <p:sldId id="642" r:id="rId17"/>
    <p:sldId id="643" r:id="rId18"/>
    <p:sldId id="831" r:id="rId19"/>
    <p:sldId id="832" r:id="rId20"/>
    <p:sldId id="565" r:id="rId21"/>
    <p:sldId id="566" r:id="rId22"/>
    <p:sldId id="633" r:id="rId23"/>
    <p:sldId id="567" r:id="rId24"/>
    <p:sldId id="570" r:id="rId25"/>
    <p:sldId id="833" r:id="rId26"/>
    <p:sldId id="636" r:id="rId27"/>
    <p:sldId id="834" r:id="rId28"/>
    <p:sldId id="637" r:id="rId29"/>
    <p:sldId id="835" r:id="rId30"/>
    <p:sldId id="638" r:id="rId31"/>
    <p:sldId id="836" r:id="rId32"/>
    <p:sldId id="644" r:id="rId33"/>
    <p:sldId id="645" r:id="rId34"/>
    <p:sldId id="569" r:id="rId35"/>
    <p:sldId id="641" r:id="rId36"/>
    <p:sldId id="739" r:id="rId37"/>
    <p:sldId id="664" r:id="rId38"/>
    <p:sldId id="663" r:id="rId39"/>
    <p:sldId id="575" r:id="rId40"/>
    <p:sldId id="581" r:id="rId41"/>
    <p:sldId id="837" r:id="rId42"/>
    <p:sldId id="838" r:id="rId43"/>
    <p:sldId id="839" r:id="rId44"/>
    <p:sldId id="840" r:id="rId45"/>
    <p:sldId id="843" r:id="rId46"/>
    <p:sldId id="841" r:id="rId47"/>
    <p:sldId id="842" r:id="rId48"/>
    <p:sldId id="683" r:id="rId49"/>
    <p:sldId id="846" r:id="rId50"/>
    <p:sldId id="847" r:id="rId51"/>
    <p:sldId id="848" r:id="rId52"/>
    <p:sldId id="849" r:id="rId53"/>
    <p:sldId id="850" r:id="rId54"/>
    <p:sldId id="851" r:id="rId55"/>
    <p:sldId id="852" r:id="rId56"/>
    <p:sldId id="853" r:id="rId57"/>
    <p:sldId id="694" r:id="rId58"/>
    <p:sldId id="854" r:id="rId59"/>
    <p:sldId id="855" r:id="rId60"/>
    <p:sldId id="856" r:id="rId61"/>
    <p:sldId id="857" r:id="rId62"/>
    <p:sldId id="858" r:id="rId63"/>
    <p:sldId id="859" r:id="rId64"/>
    <p:sldId id="860" r:id="rId65"/>
    <p:sldId id="861" r:id="rId66"/>
    <p:sldId id="862" r:id="rId67"/>
    <p:sldId id="863" r:id="rId68"/>
    <p:sldId id="864" r:id="rId69"/>
    <p:sldId id="865" r:id="rId70"/>
    <p:sldId id="866" r:id="rId71"/>
    <p:sldId id="868" r:id="rId72"/>
    <p:sldId id="869" r:id="rId73"/>
    <p:sldId id="870" r:id="rId74"/>
    <p:sldId id="875" r:id="rId75"/>
    <p:sldId id="871" r:id="rId76"/>
    <p:sldId id="876" r:id="rId77"/>
    <p:sldId id="873" r:id="rId78"/>
    <p:sldId id="877" r:id="rId79"/>
    <p:sldId id="872" r:id="rId80"/>
    <p:sldId id="874" r:id="rId81"/>
    <p:sldId id="825" r:id="rId82"/>
    <p:sldId id="878" r:id="rId83"/>
    <p:sldId id="880" r:id="rId84"/>
    <p:sldId id="879" r:id="rId85"/>
    <p:sldId id="881" r:id="rId86"/>
    <p:sldId id="887" r:id="rId87"/>
    <p:sldId id="882" r:id="rId88"/>
    <p:sldId id="888" r:id="rId89"/>
    <p:sldId id="883" r:id="rId90"/>
    <p:sldId id="889" r:id="rId91"/>
    <p:sldId id="884" r:id="rId92"/>
    <p:sldId id="885" r:id="rId93"/>
    <p:sldId id="886" r:id="rId94"/>
    <p:sldId id="890" r:id="rId9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FFCC99"/>
    <a:srgbClr val="CCFF99"/>
    <a:srgbClr val="CCFF66"/>
    <a:srgbClr val="FF9900"/>
    <a:srgbClr val="FFCC00"/>
    <a:srgbClr val="66FF33"/>
    <a:srgbClr val="CC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411" autoAdjust="0"/>
  </p:normalViewPr>
  <p:slideViewPr>
    <p:cSldViewPr>
      <p:cViewPr varScale="1">
        <p:scale>
          <a:sx n="70" d="100"/>
          <a:sy n="70" d="100"/>
        </p:scale>
        <p:origin x="108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95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0DF7F95-35C6-484D-923C-6A148F10F3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AC3E9B3-0984-43C0-8280-AD9406136F66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908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CE337C3A-5133-4B2A-801A-F2DD3193F1A4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13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334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CE337C3A-5133-4B2A-801A-F2DD3193F1A4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14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7940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477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3377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BC8E432-9F1A-4D0B-B0C6-9227F174B399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8B5BE82-EFD1-4DCF-B292-86A1E641861F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8B5BE82-EFD1-4DCF-B292-86A1E641861F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788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D93886A-CF97-4083-A456-C2AA600295DB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927A1C-678C-4888-B98D-3A7FF17574D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94C0FDC-44F3-4E03-8841-F88E3A312F93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5084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93886A-CF97-4083-A456-C2AA600295D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1518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927A1C-678C-4888-B98D-3A7FF17574D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7112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93886A-CF97-4083-A456-C2AA600295D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4360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927A1C-678C-4888-B98D-3A7FF17574D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6074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93886A-CF97-4083-A456-C2AA600295D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5515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927A1C-678C-4888-B98D-3A7FF17574D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1032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D93886A-CF97-4083-A456-C2AA600295D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7257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927A1C-678C-4888-B98D-3A7FF17574D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0911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927A1C-678C-4888-B98D-3A7FF17574D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1393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8E3DA60-F365-4832-870D-BDC16B5D7A03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0789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8E3DA60-F365-4832-870D-BDC16B5D7A03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2183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1C409B-EB5F-4223-AE23-B21DA879A6B8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3762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1ED4A46-F6C8-42AA-A66C-A494027A6700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5892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9283785-A3C6-44EC-9E20-377BDCFA49B3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35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0207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56EAD98-B1D9-47D1-A156-E7BEC5DB5172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36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A092DEF-8072-48CB-8DAC-6E2D592E823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37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56EAD98-B1D9-47D1-A156-E7BEC5DB5172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38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2020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092DEF-8072-48CB-8DAC-6E2D592E823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7252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56EAD98-B1D9-47D1-A156-E7BEC5DB5172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40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6823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092DEF-8072-48CB-8DAC-6E2D592E823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810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1102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56EAD98-B1D9-47D1-A156-E7BEC5DB5172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42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1133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E3DA60-F365-4832-870D-BDC16B5D7A0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67938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E3DA60-F365-4832-870D-BDC16B5D7A0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23902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1C409B-EB5F-4223-AE23-B21DA879A6B8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45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6365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3720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66205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7951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08525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9822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634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94C0FDC-44F3-4E03-8841-F88E3A312F93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9595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40499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CE337C3A-5133-4B2A-801A-F2DD3193F1A4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53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17829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A1C409B-EB5F-4223-AE23-B21DA879A6B8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54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19072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4930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70349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96503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4443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11624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84729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74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CE337C3A-5133-4B2A-801A-F2DD3193F1A4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8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1633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092DEF-8072-48CB-8DAC-6E2D592E823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8405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79337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092DEF-8072-48CB-8DAC-6E2D592E823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06464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7351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84486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4C0FDC-44F3-4E03-8841-F88E3A312F9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18510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2425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34086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0761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092DEF-8072-48CB-8DAC-6E2D592E823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898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672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7884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30F2DA-5492-4F1D-A3A0-3A9B119394B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46324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61913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092DEF-8072-48CB-8DAC-6E2D592E823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04683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71076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315858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81609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73816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32179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780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337C3A-5133-4B2A-801A-F2DD3193F1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14910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31240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4927A1C-678C-4888-B98D-3A7FF17574DE}" type="slidenum">
              <a:rPr lang="en-US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83</a:t>
            </a:fld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38738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16239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927A1C-678C-4888-B98D-3A7FF17574D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72379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94290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4927A1C-678C-4888-B98D-3A7FF17574DE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92127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20898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21392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3177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3177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53310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A1C409B-EB5F-4223-AE23-B21DA879A6B8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261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77" tIns="46589" rIns="93177" bIns="46589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defTabSz="931774" eaLnBrk="1" hangingPunct="1">
              <a:spcBef>
                <a:spcPct val="0"/>
              </a:spcBef>
              <a:defRPr/>
            </a:pPr>
            <a:fld id="{CE337C3A-5133-4B2A-801A-F2DD3193F1A4}" type="slidenum">
              <a:rPr lang="en-US" altLang="en-US">
                <a:solidFill>
                  <a:srgbClr val="000000"/>
                </a:solidFill>
                <a:cs typeface="Arial" panose="020B0604020202020204" pitchFamily="34" charset="0"/>
              </a:rPr>
              <a:pPr algn="r" defTabSz="931774" eaLnBrk="1" hangingPunct="1">
                <a:spcBef>
                  <a:spcPct val="0"/>
                </a:spcBef>
                <a:defRPr/>
              </a:pPr>
              <a:t>11</a:t>
            </a:fld>
            <a:endParaRPr lang="en-US" altLang="en-US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704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9050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defRPr/>
                </a:pPr>
                <a:endParaRPr lang="en-US" altLang="en-US" smtClean="0">
                  <a:latin typeface="Tahom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en-US" smtClean="0">
                <a:latin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en-US" smtClean="0">
                <a:latin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defRPr/>
              </a:pPr>
              <a:endParaRPr lang="en-US" altLang="en-US" smtClean="0">
                <a:latin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85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1430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85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1120FFE1-517F-4891-B353-BF442C8946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94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A313F-528E-4592-BA56-EC5210FFBA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3182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2913" y="214313"/>
            <a:ext cx="21621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14313"/>
            <a:ext cx="6335713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B357F-F0DA-4A9A-8F2C-ED3B97541A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85747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8524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757AA-EA3A-4832-A3E4-C8FD139B36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4536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14313"/>
            <a:ext cx="8650288" cy="591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B2082-7955-44C7-ACCF-1DE6CDCFB2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495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9050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085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1430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85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20FFE1-517F-4891-B353-BF442C8946B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22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CB6809-C69B-4C20-AD76-DB385224543D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389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A8460D-5601-49F2-8D2B-71D273EBD7D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776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C01B29-2538-4012-B630-6B9A8E80E902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7683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070612-CF2A-4632-91CC-090F5574B54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0321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5496AE-1CE9-4A19-91C7-6F9F05E5F43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87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B6809-C69B-4C20-AD76-DB38522454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83125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700C47-CAB9-4C16-8B71-E47FCA83529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50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D616A9-3CF9-4BB3-902B-703BF6F0FFF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0276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5176CF-F179-4182-B5EF-D27CCF38734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877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3A313F-528E-4592-BA56-EC5210FFBAB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5405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2913" y="214313"/>
            <a:ext cx="21621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14313"/>
            <a:ext cx="6335713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1B357F-F0DA-4A9A-8F2C-ED3B97541AF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6647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8524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2757AA-EA3A-4832-A3E4-C8FD139B36E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2611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14313"/>
            <a:ext cx="8650288" cy="591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3B2082-7955-44C7-ACCF-1DE6CDCFB275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959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9050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085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1430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85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20FFE1-517F-4891-B353-BF442C8946B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4408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CB6809-C69B-4C20-AD76-DB385224543D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1546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A8460D-5601-49F2-8D2B-71D273EBD7D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33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8460D-5601-49F2-8D2B-71D273EBD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57342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C01B29-2538-4012-B630-6B9A8E80E902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8858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070612-CF2A-4632-91CC-090F5574B54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6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5496AE-1CE9-4A19-91C7-6F9F05E5F43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2760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700C47-CAB9-4C16-8B71-E47FCA83529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007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D616A9-3CF9-4BB3-902B-703BF6F0FFF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1300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5176CF-F179-4182-B5EF-D27CCF38734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3931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3A313F-528E-4592-BA56-EC5210FFBAB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9284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2913" y="214313"/>
            <a:ext cx="21621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14313"/>
            <a:ext cx="6335713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1B357F-F0DA-4A9A-8F2C-ED3B97541AF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8568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8524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2757AA-EA3A-4832-A3E4-C8FD139B36E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0161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14313"/>
            <a:ext cx="8650288" cy="591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3B2082-7955-44C7-ACCF-1DE6CDCFB275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15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01B29-2538-4012-B630-6B9A8E80E9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25149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9050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panose="020B0604030504040204" pitchFamily="34" charset="0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085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1430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85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20FFE1-517F-4891-B353-BF442C8946B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773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CB6809-C69B-4C20-AD76-DB385224543D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311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A8460D-5601-49F2-8D2B-71D273EBD7D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0208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3C01B29-2538-4012-B630-6B9A8E80E902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8907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070612-CF2A-4632-91CC-090F5574B54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5809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5496AE-1CE9-4A19-91C7-6F9F05E5F43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2626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1700C47-CAB9-4C16-8B71-E47FCA83529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5451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D616A9-3CF9-4BB3-902B-703BF6F0FFF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3031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5176CF-F179-4182-B5EF-D27CCF38734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7652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83A313F-528E-4592-BA56-EC5210FFBAB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583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70612-CF2A-4632-91CC-090F5574B5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3337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2913" y="214313"/>
            <a:ext cx="2162175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214313"/>
            <a:ext cx="6335713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1B357F-F0DA-4A9A-8F2C-ED3B97541AF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07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8524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1524000"/>
            <a:ext cx="4248150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5350" y="1524000"/>
            <a:ext cx="4249738" cy="46085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F2757AA-EA3A-4832-A3E4-C8FD139B36E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14313"/>
            <a:ext cx="8650288" cy="591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3B2082-7955-44C7-ACCF-1DE6CDCFB275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959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496AE-1CE9-4A19-91C7-6F9F05E5F4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69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00C47-CAB9-4C16-8B71-E47FCA8352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7016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616A9-3CF9-4BB3-902B-703BF6F0FF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7967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176CF-F179-4182-B5EF-D27CCF3873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90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53340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53340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95567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95567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88265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42545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21602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endParaRPr kumimoji="1" lang="en-US" altLang="en-US" sz="2400" smtClean="0">
              <a:latin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650288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02 Jan 2011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CS 3243 - Blind Search</a:t>
            </a:r>
          </a:p>
        </p:txBody>
      </p:sp>
      <p:sp>
        <p:nvSpPr>
          <p:cNvPr id="1075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55633B7-C393-4E3A-86BA-9140A077E1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  <p:sldLayoutId id="2147484129" r:id="rId12"/>
    <p:sldLayoutId id="2147484130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53340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53340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95567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95567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88265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42545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21602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650288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1075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5633B7-C393-4E3A-86BA-9140A077E14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132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34" r:id="rId2"/>
    <p:sldLayoutId id="2147484135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1" r:id="rId9"/>
    <p:sldLayoutId id="2147484142" r:id="rId10"/>
    <p:sldLayoutId id="2147484143" r:id="rId11"/>
    <p:sldLayoutId id="2147484144" r:id="rId12"/>
    <p:sldLayoutId id="2147484145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53340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53340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95567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95567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88265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42545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21602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650288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1075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5633B7-C393-4E3A-86BA-9140A077E14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811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  <p:sldLayoutId id="2147484158" r:id="rId12"/>
    <p:sldLayoutId id="2147484159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53340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53340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95567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95567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88265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42545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21602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en-US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650288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75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02 Jan 2011</a:t>
            </a:r>
          </a:p>
        </p:txBody>
      </p:sp>
      <p:sp>
        <p:nvSpPr>
          <p:cNvPr id="1075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ahoma" pitchFamily="34" charset="0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CS 3243 - Blind Search</a:t>
            </a:r>
          </a:p>
        </p:txBody>
      </p:sp>
      <p:sp>
        <p:nvSpPr>
          <p:cNvPr id="1075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Tahoma" panose="020B060403050404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5633B7-C393-4E3A-86BA-9140A077E14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111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1" r:id="rId1"/>
    <p:sldLayoutId id="2147484162" r:id="rId2"/>
    <p:sldLayoutId id="2147484163" r:id="rId3"/>
    <p:sldLayoutId id="2147484164" r:id="rId4"/>
    <p:sldLayoutId id="2147484165" r:id="rId5"/>
    <p:sldLayoutId id="2147484166" r:id="rId6"/>
    <p:sldLayoutId id="2147484167" r:id="rId7"/>
    <p:sldLayoutId id="2147484168" r:id="rId8"/>
    <p:sldLayoutId id="2147484169" r:id="rId9"/>
    <p:sldLayoutId id="2147484170" r:id="rId10"/>
    <p:sldLayoutId id="2147484171" r:id="rId11"/>
    <p:sldLayoutId id="2147484172" r:id="rId12"/>
    <p:sldLayoutId id="2147484173" r:id="rId13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MS PGothic" pitchFamily="34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0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2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3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4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6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7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8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9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9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9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0.bin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5.bin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1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6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2.bin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2.bin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2.bin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1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1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7.bin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3.bin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4.bin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5.bin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6.bin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7.bin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8.bin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9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0"/>
          <p:cNvSpPr>
            <a:spLocks noChangeArrowheads="1"/>
          </p:cNvSpPr>
          <p:nvPr/>
        </p:nvSpPr>
        <p:spPr bwMode="auto">
          <a:xfrm>
            <a:off x="457200" y="990600"/>
            <a:ext cx="2667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CHƯƠNG </a:t>
            </a:r>
            <a:r>
              <a:rPr lang="en-US" altLang="en-US" b="1" smtClean="0">
                <a:solidFill>
                  <a:schemeClr val="tx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3:</a:t>
            </a:r>
            <a:endParaRPr lang="en-US" altLang="en-US" b="1">
              <a:solidFill>
                <a:schemeClr val="tx2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1981200"/>
            <a:ext cx="85344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000" b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 ĐỘNG CƠ </a:t>
            </a:r>
            <a:r>
              <a:rPr lang="en-US" sz="4000" b="1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MỘT CHIỀU</a:t>
            </a:r>
            <a:endParaRPr lang="en-US" sz="4000">
              <a:solidFill>
                <a:srgbClr val="FF66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3352800" y="914400"/>
          <a:ext cx="5744076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93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453" t="36264" r="51199" b="38106"/>
                      <a:stretch>
                        <a:fillRect/>
                      </a:stretch>
                    </p:blipFill>
                    <p:spPr bwMode="auto">
                      <a:xfrm>
                        <a:off x="3352800" y="914400"/>
                        <a:ext cx="5744076" cy="518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09600" y="1371600"/>
            <a:ext cx="2920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động cơ M: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63418" y="6073914"/>
            <a:ext cx="4293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Mạch khởi động trực tiếp động cơ điện một chiều kích từ song song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242" y="720739"/>
            <a:ext cx="5015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614937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4492320" y="1197728"/>
            <a:ext cx="1988160" cy="71646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Stop(5, 7)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445508" y="2228809"/>
            <a:ext cx="2087562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Stop(5, 7)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366419" y="3230225"/>
            <a:ext cx="2239962" cy="6800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Contactor K(9,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mất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6014012" y="4237261"/>
            <a:ext cx="1828799" cy="67579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K(7, 9)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676400" y="4241832"/>
            <a:ext cx="3490857" cy="6712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K(L11, L12), K(L22, L21)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830873" y="5227668"/>
            <a:ext cx="5191044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điện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chiều vào cuộn dây kích từ và cuộn dây phần ứng động cơ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dừng hoạt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  <p:cxnSp>
        <p:nvCxnSpPr>
          <p:cNvPr id="10" name="Straight Arrow Connector 9"/>
          <p:cNvCxnSpPr>
            <a:stCxn id="31" idx="3"/>
            <a:endCxn id="4" idx="1"/>
          </p:cNvCxnSpPr>
          <p:nvPr/>
        </p:nvCxnSpPr>
        <p:spPr bwMode="auto">
          <a:xfrm>
            <a:off x="3999483" y="1552397"/>
            <a:ext cx="492837" cy="35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/>
          <p:cNvCxnSpPr>
            <a:stCxn id="21" idx="2"/>
            <a:endCxn id="23" idx="0"/>
          </p:cNvCxnSpPr>
          <p:nvPr/>
        </p:nvCxnSpPr>
        <p:spPr bwMode="auto">
          <a:xfrm flipH="1">
            <a:off x="5486400" y="2899528"/>
            <a:ext cx="2889" cy="3306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>
            <a:stCxn id="28" idx="2"/>
            <a:endCxn id="29" idx="0"/>
          </p:cNvCxnSpPr>
          <p:nvPr/>
        </p:nvCxnSpPr>
        <p:spPr bwMode="auto">
          <a:xfrm>
            <a:off x="3421829" y="4913054"/>
            <a:ext cx="4566" cy="31461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23" idx="2"/>
            <a:endCxn id="27" idx="0"/>
          </p:cNvCxnSpPr>
          <p:nvPr/>
        </p:nvCxnSpPr>
        <p:spPr bwMode="auto">
          <a:xfrm>
            <a:off x="5486400" y="3910286"/>
            <a:ext cx="1442012" cy="3269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3" idx="2"/>
            <a:endCxn id="28" idx="0"/>
          </p:cNvCxnSpPr>
          <p:nvPr/>
        </p:nvCxnSpPr>
        <p:spPr bwMode="auto">
          <a:xfrm flipH="1">
            <a:off x="3421829" y="3910286"/>
            <a:ext cx="2064571" cy="33154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7848599" y="4577443"/>
            <a:ext cx="30480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Arrow Connector 53"/>
          <p:cNvCxnSpPr>
            <a:stCxn id="4" idx="2"/>
            <a:endCxn id="21" idx="0"/>
          </p:cNvCxnSpPr>
          <p:nvPr/>
        </p:nvCxnSpPr>
        <p:spPr bwMode="auto">
          <a:xfrm>
            <a:off x="5486400" y="1914194"/>
            <a:ext cx="2889" cy="31461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8147612" y="3519014"/>
            <a:ext cx="0" cy="10668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Arrow Connector 54"/>
          <p:cNvCxnSpPr>
            <a:endCxn id="23" idx="3"/>
          </p:cNvCxnSpPr>
          <p:nvPr/>
        </p:nvCxnSpPr>
        <p:spPr bwMode="auto">
          <a:xfrm flipH="1">
            <a:off x="6606381" y="3570255"/>
            <a:ext cx="1541232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31" name="Flowchart: Alternate Process 30"/>
          <p:cNvSpPr/>
          <p:nvPr/>
        </p:nvSpPr>
        <p:spPr bwMode="auto">
          <a:xfrm>
            <a:off x="2094483" y="1143000"/>
            <a:ext cx="1905000" cy="818793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</a:t>
            </a:r>
            <a:r>
              <a:rPr lang="en-US" alt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 hoạt động</a:t>
            </a:r>
            <a:endParaRPr lang="en-US" altLang="en-US" sz="2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6703460" y="3190596"/>
            <a:ext cx="1373740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881576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31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3352800" y="914400"/>
          <a:ext cx="5744076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17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453" t="36264" r="51199" b="38106"/>
                      <a:stretch>
                        <a:fillRect/>
                      </a:stretch>
                    </p:blipFill>
                    <p:spPr bwMode="auto">
                      <a:xfrm>
                        <a:off x="3352800" y="914400"/>
                        <a:ext cx="5744076" cy="518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09600" y="1376065"/>
            <a:ext cx="4204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khẩn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cấp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63418" y="6073914"/>
            <a:ext cx="4293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Mạch khởi động trực tiếp động cơ điện một chiều kích từ song song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242" y="720739"/>
            <a:ext cx="5015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790601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4710879" y="762000"/>
            <a:ext cx="1988160" cy="7201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664067" y="1774495"/>
            <a:ext cx="2087562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571999" y="2775911"/>
            <a:ext cx="2273819" cy="6800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Contactor K(9,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mất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6142029" y="3786669"/>
            <a:ext cx="1828799" cy="71157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K(7, 9)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905000" y="3787518"/>
            <a:ext cx="3480816" cy="71072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K(L11, L12), K(L22, L21)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788240" y="4826280"/>
            <a:ext cx="5710148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điện một chiều vào cuộn dây kích từ và cuộn dây phần ứng động cơ 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dừng hoạt động</a:t>
            </a:r>
          </a:p>
        </p:txBody>
      </p:sp>
      <p:cxnSp>
        <p:nvCxnSpPr>
          <p:cNvPr id="10" name="Straight Arrow Connector 9"/>
          <p:cNvCxnSpPr>
            <a:stCxn id="31" idx="3"/>
            <a:endCxn id="4" idx="1"/>
          </p:cNvCxnSpPr>
          <p:nvPr/>
        </p:nvCxnSpPr>
        <p:spPr bwMode="auto">
          <a:xfrm flipV="1">
            <a:off x="4291226" y="1122070"/>
            <a:ext cx="419653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/>
          <p:cNvCxnSpPr>
            <a:stCxn id="21" idx="2"/>
            <a:endCxn id="23" idx="0"/>
          </p:cNvCxnSpPr>
          <p:nvPr/>
        </p:nvCxnSpPr>
        <p:spPr bwMode="auto">
          <a:xfrm>
            <a:off x="5707848" y="2445214"/>
            <a:ext cx="1061" cy="3306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>
            <a:stCxn id="28" idx="2"/>
            <a:endCxn id="29" idx="0"/>
          </p:cNvCxnSpPr>
          <p:nvPr/>
        </p:nvCxnSpPr>
        <p:spPr bwMode="auto">
          <a:xfrm flipH="1">
            <a:off x="3643314" y="4498244"/>
            <a:ext cx="2094" cy="32803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23" idx="2"/>
            <a:endCxn id="27" idx="0"/>
          </p:cNvCxnSpPr>
          <p:nvPr/>
        </p:nvCxnSpPr>
        <p:spPr bwMode="auto">
          <a:xfrm>
            <a:off x="5708909" y="3455972"/>
            <a:ext cx="1347520" cy="3306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3" idx="2"/>
            <a:endCxn id="28" idx="0"/>
          </p:cNvCxnSpPr>
          <p:nvPr/>
        </p:nvCxnSpPr>
        <p:spPr bwMode="auto">
          <a:xfrm flipH="1">
            <a:off x="3645408" y="3455972"/>
            <a:ext cx="2063501" cy="33154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Connector 44"/>
          <p:cNvCxnSpPr>
            <a:stCxn id="27" idx="3"/>
          </p:cNvCxnSpPr>
          <p:nvPr/>
        </p:nvCxnSpPr>
        <p:spPr bwMode="auto">
          <a:xfrm>
            <a:off x="7970828" y="4142457"/>
            <a:ext cx="48737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Arrow Connector 53"/>
          <p:cNvCxnSpPr>
            <a:stCxn id="4" idx="2"/>
            <a:endCxn id="21" idx="0"/>
          </p:cNvCxnSpPr>
          <p:nvPr/>
        </p:nvCxnSpPr>
        <p:spPr bwMode="auto">
          <a:xfrm>
            <a:off x="5704959" y="1482139"/>
            <a:ext cx="2889" cy="29235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8458200" y="3109151"/>
            <a:ext cx="0" cy="103330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Arrow Connector 54"/>
          <p:cNvCxnSpPr>
            <a:endCxn id="23" idx="3"/>
          </p:cNvCxnSpPr>
          <p:nvPr/>
        </p:nvCxnSpPr>
        <p:spPr bwMode="auto">
          <a:xfrm flipH="1" flipV="1">
            <a:off x="6845818" y="3115942"/>
            <a:ext cx="1612383" cy="15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31" name="Flowchart: Alternate Process 30"/>
          <p:cNvSpPr/>
          <p:nvPr/>
        </p:nvSpPr>
        <p:spPr bwMode="auto">
          <a:xfrm>
            <a:off x="609600" y="762001"/>
            <a:ext cx="3681626" cy="720139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đang hoạt động, khi có sự cố cần dừng khẩn cấp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6934200" y="2667000"/>
            <a:ext cx="20574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68778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31" grpId="0" animBg="1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902237" y="5608346"/>
            <a:ext cx="1676400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966716" y="5608346"/>
            <a:ext cx="2697162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31" name="Flowchart: Alternate Process 30"/>
          <p:cNvSpPr/>
          <p:nvPr/>
        </p:nvSpPr>
        <p:spPr bwMode="auto">
          <a:xfrm>
            <a:off x="1447800" y="5608345"/>
            <a:ext cx="2069652" cy="792454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Sau khi khắc phục sự cố xong</a:t>
            </a: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Straight Arrow Connector 36"/>
          <p:cNvCxnSpPr>
            <a:stCxn id="4" idx="3"/>
            <a:endCxn id="21" idx="1"/>
          </p:cNvCxnSpPr>
          <p:nvPr/>
        </p:nvCxnSpPr>
        <p:spPr bwMode="auto">
          <a:xfrm>
            <a:off x="5578637" y="6004573"/>
            <a:ext cx="388079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9" name="Straight Arrow Connector 38"/>
          <p:cNvCxnSpPr>
            <a:stCxn id="31" idx="3"/>
            <a:endCxn id="4" idx="1"/>
          </p:cNvCxnSpPr>
          <p:nvPr/>
        </p:nvCxnSpPr>
        <p:spPr bwMode="auto">
          <a:xfrm>
            <a:off x="3517452" y="6004572"/>
            <a:ext cx="384785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03430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8" t="20000" r="6722" b="32000"/>
          <a:stretch/>
        </p:blipFill>
        <p:spPr bwMode="auto">
          <a:xfrm>
            <a:off x="2362200" y="2307868"/>
            <a:ext cx="2069873" cy="245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" t="20000" r="53272" b="32000"/>
          <a:stretch/>
        </p:blipFill>
        <p:spPr bwMode="auto">
          <a:xfrm>
            <a:off x="4953000" y="2338908"/>
            <a:ext cx="2133600" cy="255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471312" y="1313616"/>
            <a:ext cx="4204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242" y="720739"/>
            <a:ext cx="5015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91898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209292"/>
              </p:ext>
            </p:extLst>
          </p:nvPr>
        </p:nvGraphicFramePr>
        <p:xfrm>
          <a:off x="3352800" y="910509"/>
          <a:ext cx="5744076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7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453" t="36264" r="51199" b="38106"/>
                      <a:stretch>
                        <a:fillRect/>
                      </a:stretch>
                    </p:blipFill>
                    <p:spPr bwMode="auto">
                      <a:xfrm>
                        <a:off x="3352800" y="910509"/>
                        <a:ext cx="5744076" cy="518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4063418" y="6096000"/>
            <a:ext cx="4293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Mạch khởi động trực tiếp động cơ điện một chiều kích từ song song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54461" y="1366078"/>
            <a:ext cx="3365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động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58788" y="1981200"/>
            <a:ext cx="26257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ngắn mạch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457200" y="2667000"/>
            <a:ext cx="27436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quá tải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5263240" y="1418511"/>
            <a:ext cx="1676402" cy="6858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4269874" y="3399711"/>
            <a:ext cx="782054" cy="89605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5177790" y="5098839"/>
            <a:ext cx="461010" cy="73927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242" y="720739"/>
            <a:ext cx="5648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3.1.1.3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456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0" grpId="1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188399"/>
              </p:ext>
            </p:extLst>
          </p:nvPr>
        </p:nvGraphicFramePr>
        <p:xfrm>
          <a:off x="3352800" y="910509"/>
          <a:ext cx="5744076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30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35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453" t="36264" r="51199" b="38106"/>
                      <a:stretch>
                        <a:fillRect/>
                      </a:stretch>
                    </p:blipFill>
                    <p:spPr bwMode="auto">
                      <a:xfrm>
                        <a:off x="3352800" y="910509"/>
                        <a:ext cx="5744076" cy="518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152400" y="1313616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khiển: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382588" y="1922687"/>
            <a:ext cx="26257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3715723" y="5210223"/>
            <a:ext cx="674964" cy="50493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63418" y="6096000"/>
            <a:ext cx="4293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Mạch khởi động trực tiếp động cơ điện một chiều kích từ song song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242" y="720739"/>
            <a:ext cx="5648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3.1.1.3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3106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44425" y="611678"/>
            <a:ext cx="71881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hai </a:t>
            </a:r>
            <a:r>
              <a:rPr lang="en-US" alt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đảo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 quay động </a:t>
            </a:r>
            <a:r>
              <a:rPr lang="en-US" alt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điện một chiều:</a:t>
            </a: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chiều quay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46176" y="1177179"/>
            <a:ext cx="8458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 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 tính nguồn đặt vào bộ dây phần ứng của động cơ để đổi chiều dòng điện Iư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động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6176" y="2112012"/>
            <a:ext cx="8458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Đảo chiều 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cực tính nguồn đặt vào cuộn dây kích từ để thay đổi chiều từ thông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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của động cơ</a:t>
            </a: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1377" y="3046845"/>
            <a:ext cx="87629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 ý: </a:t>
            </a:r>
            <a:r>
              <a:rPr lang="en-US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 chiều </a:t>
            </a:r>
            <a:r>
              <a:rPr 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quay bằng cách đảo chiều cực </a:t>
            </a:r>
            <a:r>
              <a:rPr lang="en-US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nguồn đặt vào cuộn kích từ để thay đổi 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 từ thông 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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 sử </a:t>
            </a:r>
            <a:r>
              <a:rPr 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 vì: </a:t>
            </a:r>
            <a:endParaRPr lang="en-US" sz="24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6176" y="3981678"/>
            <a:ext cx="830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vi-VN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từ có nhiều vòng, hệ số tự cảm khá lớn làm cho thời gian quá độ khi đảo chiều tăng lên</a:t>
            </a:r>
            <a:endParaRPr lang="en-US" sz="24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6176" y="4922056"/>
            <a:ext cx="8305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vi-VN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động 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đang quay, nếu vẫn đặt điện áp lên cuộn dây phần ứng mà đảo chiều từ thông thì trong quá trình đổi dấu từ thông 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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sẽ biến thiên qua những giá trị rất bé, gây nên hiện tượng quá tốc độ, làm </a:t>
            </a:r>
            <a:r>
              <a:rPr 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</a:t>
            </a:r>
            <a:r>
              <a:rPr lang="vi-VN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 góp và các đai, chêm của </a:t>
            </a:r>
            <a:r>
              <a:rPr lang="en-US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 </a:t>
            </a:r>
            <a:r>
              <a:rPr lang="vi-VN" sz="24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 phần </a:t>
            </a:r>
            <a:r>
              <a:rPr lang="vi-VN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296803"/>
              </p:ext>
            </p:extLst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56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Rectangle 17"/>
          <p:cNvSpPr>
            <a:spLocks noChangeArrowheads="1"/>
          </p:cNvSpPr>
          <p:nvPr/>
        </p:nvSpPr>
        <p:spPr bwMode="auto">
          <a:xfrm>
            <a:off x="93309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3.1.2.1  Giới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6" name="Rectangle 18"/>
          <p:cNvSpPr>
            <a:spLocks noChangeArrowheads="1"/>
          </p:cNvSpPr>
          <p:nvPr/>
        </p:nvSpPr>
        <p:spPr bwMode="auto">
          <a:xfrm>
            <a:off x="307031" y="982981"/>
            <a:ext cx="3365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động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Rectangle 19"/>
          <p:cNvSpPr>
            <a:spLocks noChangeArrowheads="1"/>
          </p:cNvSpPr>
          <p:nvPr/>
        </p:nvSpPr>
        <p:spPr bwMode="auto">
          <a:xfrm>
            <a:off x="449952" y="1493056"/>
            <a:ext cx="3299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5001085" y="1954721"/>
            <a:ext cx="1117790" cy="20838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49952" y="2033068"/>
            <a:ext cx="33655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CB 2 pha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5562600" y="881309"/>
            <a:ext cx="1371600" cy="5334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449952" y="2578136"/>
            <a:ext cx="28167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4706112" y="1841157"/>
            <a:ext cx="414668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449952" y="3492536"/>
            <a:ext cx="28136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706113" y="3517424"/>
            <a:ext cx="414668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449952" y="4404864"/>
            <a:ext cx="28902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rơle nhiệt OL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8153400" y="2632606"/>
            <a:ext cx="620486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chiều quay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6875422" y="2578135"/>
            <a:ext cx="1430378" cy="77466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953978" y="3505200"/>
            <a:ext cx="379539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5953978" y="1901619"/>
            <a:ext cx="331058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3" grpId="0" animBg="1"/>
      <p:bldP spid="3" grpId="1" animBg="1"/>
      <p:bldP spid="21" grpId="0"/>
      <p:bldP spid="4" grpId="0" animBg="1"/>
      <p:bldP spid="4" grpId="1" animBg="1"/>
      <p:bldP spid="23" grpId="0"/>
      <p:bldP spid="5" grpId="0" animBg="1"/>
      <p:bldP spid="5" grpId="1" animBg="1"/>
      <p:bldP spid="26" grpId="0"/>
      <p:bldP spid="27" grpId="0" animBg="1"/>
      <p:bldP spid="27" grpId="1" animBg="1"/>
      <p:bldP spid="28" grpId="0"/>
      <p:bldP spid="31" grpId="0" animBg="1"/>
      <p:bldP spid="30" grpId="0" animBg="1"/>
      <p:bldP spid="30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8593276"/>
              </p:ext>
            </p:extLst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97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Rectangle 18"/>
          <p:cNvSpPr>
            <a:spLocks noChangeArrowheads="1"/>
          </p:cNvSpPr>
          <p:nvPr/>
        </p:nvSpPr>
        <p:spPr bwMode="auto">
          <a:xfrm>
            <a:off x="263985" y="979778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Rectangle 19"/>
          <p:cNvSpPr>
            <a:spLocks noChangeArrowheads="1"/>
          </p:cNvSpPr>
          <p:nvPr/>
        </p:nvSpPr>
        <p:spPr bwMode="auto">
          <a:xfrm>
            <a:off x="457200" y="1516123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Cầu chì F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4142232" y="4343400"/>
            <a:ext cx="510477" cy="52853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57200" y="2055741"/>
            <a:ext cx="11791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5020149" y="4097750"/>
            <a:ext cx="457200" cy="69801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323219" y="3660918"/>
            <a:ext cx="33062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9) + Start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6553200" y="4191000"/>
            <a:ext cx="1153581" cy="9906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8209853" y="5181600"/>
            <a:ext cx="553147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323219" y="3125859"/>
            <a:ext cx="2900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OL(3, 5)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5658339" y="4191000"/>
            <a:ext cx="390775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323218" y="4565309"/>
            <a:ext cx="34994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13) + Start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8170107" y="4303696"/>
            <a:ext cx="553147" cy="59285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553200" y="5082223"/>
            <a:ext cx="1153581" cy="9375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457200" y="2590800"/>
            <a:ext cx="1682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Stop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200040" y="4267200"/>
            <a:ext cx="429852" cy="59311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3.1.2.1  Giới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chiều quay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838665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3" grpId="0" animBg="1"/>
      <p:bldP spid="3" grpId="1" animBg="1"/>
      <p:bldP spid="21" grpId="0"/>
      <p:bldP spid="4" grpId="0" animBg="1"/>
      <p:bldP spid="4" grpId="1" animBg="1"/>
      <p:bldP spid="23" grpId="0"/>
      <p:bldP spid="5" grpId="0" animBg="1"/>
      <p:bldP spid="5" grpId="1" animBg="1"/>
      <p:bldP spid="27" grpId="0" animBg="1"/>
      <p:bldP spid="28" grpId="0"/>
      <p:bldP spid="31" grpId="0" animBg="1"/>
      <p:bldP spid="31" grpId="1" animBg="1"/>
      <p:bldP spid="29" grpId="0"/>
      <p:bldP spid="33" grpId="0" animBg="1"/>
      <p:bldP spid="33" grpId="1" animBg="1"/>
      <p:bldP spid="34" grpId="0" animBg="1"/>
      <p:bldP spid="35" grpId="0"/>
      <p:bldP spid="36" grpId="0" animBg="1"/>
      <p:bldP spid="3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2" name="AutoShape 12"/>
          <p:cNvSpPr>
            <a:spLocks noChangeArrowheads="1"/>
          </p:cNvSpPr>
          <p:nvPr/>
        </p:nvSpPr>
        <p:spPr bwMode="ltGray">
          <a:xfrm rot="5400000" flipH="1">
            <a:off x="-2167731" y="2083593"/>
            <a:ext cx="4337050" cy="35353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348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52600" y="304800"/>
            <a:ext cx="6172200" cy="857250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MỤC TIÊU</a:t>
            </a:r>
            <a:endParaRPr lang="en-US" sz="3200" b="1" dirty="0" smtClean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7800" y="1735992"/>
            <a:ext cx="7620000" cy="830997"/>
          </a:xfrm>
          <a:prstGeom prst="rect">
            <a:avLst/>
          </a:prstGeom>
          <a:solidFill>
            <a:srgbClr val="CCFFCC"/>
          </a:solidFill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Thiết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 được sơ đồ mạch điện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 bản điều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 động cơ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 một chiều.</a:t>
            </a:r>
            <a:endParaRPr lang="en-US" sz="2400"/>
          </a:p>
        </p:txBody>
      </p:sp>
      <p:sp>
        <p:nvSpPr>
          <p:cNvPr id="6" name="Rectangle 5"/>
          <p:cNvSpPr/>
          <p:nvPr/>
        </p:nvSpPr>
        <p:spPr>
          <a:xfrm>
            <a:off x="1768476" y="2861529"/>
            <a:ext cx="7299324" cy="830997"/>
          </a:xfrm>
          <a:prstGeom prst="rect">
            <a:avLst/>
          </a:prstGeom>
          <a:solidFill>
            <a:srgbClr val="FFCCFF"/>
          </a:solidFill>
          <a:ln>
            <a:solidFill>
              <a:srgbClr val="FFCCFF"/>
            </a:solidFill>
          </a:ln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Giải thích được nguyên lý làm việc mạch điện điều khiển động cơ điện một chiều.</a:t>
            </a:r>
          </a:p>
        </p:txBody>
      </p:sp>
      <p:sp>
        <p:nvSpPr>
          <p:cNvPr id="7" name="Rectangle 6"/>
          <p:cNvSpPr/>
          <p:nvPr/>
        </p:nvSpPr>
        <p:spPr>
          <a:xfrm>
            <a:off x="1768476" y="3987066"/>
            <a:ext cx="7299324" cy="830997"/>
          </a:xfrm>
          <a:prstGeom prst="rect">
            <a:avLst/>
          </a:prstGeom>
          <a:solidFill>
            <a:srgbClr val="CCFF66"/>
          </a:solidFill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Tóm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tắt được nguyên lý làm việc mạch điện điều khiển động cơ điện một chiều dạng sơ đồ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cây.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47800" y="5112603"/>
            <a:ext cx="7620000" cy="830997"/>
          </a:xfrm>
          <a:prstGeom prst="rect">
            <a:avLst/>
          </a:prstGeom>
          <a:solidFill>
            <a:srgbClr val="66FF33"/>
          </a:solidFill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Phân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 được hư hỏng của mạch điện điều khiển động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 một chiều.</a:t>
            </a:r>
          </a:p>
        </p:txBody>
      </p:sp>
    </p:spTree>
    <p:extLst>
      <p:ext uri="{BB962C8B-B14F-4D97-AF65-F5344CB8AC3E}">
        <p14:creationId xmlns:p14="http://schemas.microsoft.com/office/powerpoint/2010/main" val="56587205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16"/>
          <p:cNvSpPr>
            <a:spLocks noChangeArrowheads="1"/>
          </p:cNvSpPr>
          <p:nvPr/>
        </p:nvSpPr>
        <p:spPr bwMode="auto">
          <a:xfrm>
            <a:off x="259672" y="983915"/>
            <a:ext cx="4617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quay chiều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thuận: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858632"/>
              </p:ext>
            </p:extLst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18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3.1.2.2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việc: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chiều quay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962400" y="5950803"/>
            <a:ext cx="4912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lang="en-US" sz="240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/>
          <p:nvPr/>
        </p:nvSpPr>
        <p:spPr bwMode="auto">
          <a:xfrm>
            <a:off x="1447800" y="1521220"/>
            <a:ext cx="1900034" cy="910146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CB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3752088" y="1600200"/>
            <a:ext cx="2114061" cy="75218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9) một lực đủ lớn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3646385" y="2615184"/>
            <a:ext cx="2325467" cy="72253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9)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xúc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530111" y="3604738"/>
            <a:ext cx="2558014" cy="73292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6477000" y="4910328"/>
            <a:ext cx="1962728" cy="70803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(7, 9)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3377773" y="4910328"/>
            <a:ext cx="2879436" cy="71389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(L11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L12),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(L13, L23)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đóng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2266942" y="6011140"/>
            <a:ext cx="5101096" cy="69049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 một chiều vào cuộn dây kích từ và cuộn dây phần ứng động cơ M,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 thuận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>
            <a:stCxn id="53" idx="6"/>
            <a:endCxn id="54" idx="1"/>
          </p:cNvCxnSpPr>
          <p:nvPr/>
        </p:nvCxnSpPr>
        <p:spPr bwMode="auto">
          <a:xfrm>
            <a:off x="3347834" y="1976293"/>
            <a:ext cx="40425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Arrow Connector 60"/>
          <p:cNvCxnSpPr>
            <a:stCxn id="55" idx="2"/>
            <a:endCxn id="56" idx="0"/>
          </p:cNvCxnSpPr>
          <p:nvPr/>
        </p:nvCxnSpPr>
        <p:spPr bwMode="auto">
          <a:xfrm flipH="1">
            <a:off x="4809118" y="3337719"/>
            <a:ext cx="1" cy="2670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>
            <a:stCxn id="58" idx="2"/>
            <a:endCxn id="59" idx="0"/>
          </p:cNvCxnSpPr>
          <p:nvPr/>
        </p:nvCxnSpPr>
        <p:spPr bwMode="auto">
          <a:xfrm flipH="1">
            <a:off x="4817490" y="5624222"/>
            <a:ext cx="1" cy="38691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/>
          <p:cNvCxnSpPr>
            <a:stCxn id="56" idx="2"/>
            <a:endCxn id="57" idx="0"/>
          </p:cNvCxnSpPr>
          <p:nvPr/>
        </p:nvCxnSpPr>
        <p:spPr bwMode="auto">
          <a:xfrm>
            <a:off x="4809118" y="4337661"/>
            <a:ext cx="2649246" cy="5726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/>
          <p:cNvCxnSpPr>
            <a:stCxn id="56" idx="2"/>
            <a:endCxn id="69" idx="0"/>
          </p:cNvCxnSpPr>
          <p:nvPr/>
        </p:nvCxnSpPr>
        <p:spPr bwMode="auto">
          <a:xfrm flipH="1">
            <a:off x="1707730" y="4337661"/>
            <a:ext cx="3101388" cy="4629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Connector 64"/>
          <p:cNvCxnSpPr>
            <a:stCxn id="57" idx="3"/>
          </p:cNvCxnSpPr>
          <p:nvPr/>
        </p:nvCxnSpPr>
        <p:spPr bwMode="auto">
          <a:xfrm flipV="1">
            <a:off x="8439728" y="5257800"/>
            <a:ext cx="389948" cy="654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V="1">
            <a:off x="8810659" y="4038600"/>
            <a:ext cx="0" cy="117519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Arrow Connector 67"/>
          <p:cNvCxnSpPr>
            <a:endCxn id="56" idx="3"/>
          </p:cNvCxnSpPr>
          <p:nvPr/>
        </p:nvCxnSpPr>
        <p:spPr bwMode="auto">
          <a:xfrm flipH="1" flipV="1">
            <a:off x="6088125" y="3971200"/>
            <a:ext cx="2741552" cy="124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215059" y="4800600"/>
            <a:ext cx="2985341" cy="72826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hở ra ngăn cuộn dây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có điện 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Straight Arrow Connector 78"/>
          <p:cNvCxnSpPr>
            <a:stCxn id="56" idx="2"/>
            <a:endCxn id="58" idx="0"/>
          </p:cNvCxnSpPr>
          <p:nvPr/>
        </p:nvCxnSpPr>
        <p:spPr bwMode="auto">
          <a:xfrm>
            <a:off x="4809118" y="4337661"/>
            <a:ext cx="8373" cy="5726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/>
          <p:cNvCxnSpPr>
            <a:stCxn id="54" idx="2"/>
            <a:endCxn id="55" idx="0"/>
          </p:cNvCxnSpPr>
          <p:nvPr/>
        </p:nvCxnSpPr>
        <p:spPr bwMode="auto">
          <a:xfrm>
            <a:off x="4809119" y="2352386"/>
            <a:ext cx="0" cy="2627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7010400" y="3581400"/>
            <a:ext cx="1295401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259672" y="983915"/>
            <a:ext cx="4769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quay chiều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thuận: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3.1.2.2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việc: 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chiều quay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9" grpId="0" animBg="1"/>
      <p:bldP spid="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16"/>
          <p:cNvSpPr>
            <a:spLocks noChangeArrowheads="1"/>
          </p:cNvSpPr>
          <p:nvPr/>
        </p:nvSpPr>
        <p:spPr bwMode="auto">
          <a:xfrm>
            <a:off x="259672" y="983915"/>
            <a:ext cx="4464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chiều thuận: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0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0649869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 bwMode="auto">
          <a:xfrm>
            <a:off x="3810000" y="1535195"/>
            <a:ext cx="2114061" cy="7026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Stop(5, 7)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3810000" y="2529681"/>
            <a:ext cx="2114061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Stop(5, 7)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587572" y="3510939"/>
            <a:ext cx="2563216" cy="6800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mất điện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6705600" y="4700011"/>
            <a:ext cx="1962728" cy="66536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9)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3276600" y="4700011"/>
            <a:ext cx="3187529" cy="6712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(L11, L12), K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(L13, L23)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2303592" y="5934940"/>
            <a:ext cx="5133546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điện một chiều vào cuộn dây kích từ và cuộn dây phần ứng động cơ 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quay thuận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>
            <a:stCxn id="2" idx="3"/>
            <a:endCxn id="54" idx="1"/>
          </p:cNvCxnSpPr>
          <p:nvPr/>
        </p:nvCxnSpPr>
        <p:spPr bwMode="auto">
          <a:xfrm>
            <a:off x="3352800" y="1880917"/>
            <a:ext cx="457200" cy="559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Arrow Connector 60"/>
          <p:cNvCxnSpPr>
            <a:stCxn id="55" idx="2"/>
            <a:endCxn id="56" idx="0"/>
          </p:cNvCxnSpPr>
          <p:nvPr/>
        </p:nvCxnSpPr>
        <p:spPr bwMode="auto">
          <a:xfrm>
            <a:off x="4867031" y="3200400"/>
            <a:ext cx="2149" cy="3105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>
            <a:stCxn id="58" idx="2"/>
            <a:endCxn id="59" idx="0"/>
          </p:cNvCxnSpPr>
          <p:nvPr/>
        </p:nvCxnSpPr>
        <p:spPr bwMode="auto">
          <a:xfrm>
            <a:off x="4870365" y="5371233"/>
            <a:ext cx="0" cy="5637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/>
          <p:cNvCxnSpPr>
            <a:stCxn id="56" idx="2"/>
            <a:endCxn id="57" idx="0"/>
          </p:cNvCxnSpPr>
          <p:nvPr/>
        </p:nvCxnSpPr>
        <p:spPr bwMode="auto">
          <a:xfrm>
            <a:off x="4869180" y="4191000"/>
            <a:ext cx="2817784" cy="5090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/>
          <p:cNvCxnSpPr>
            <a:stCxn id="56" idx="2"/>
            <a:endCxn id="69" idx="0"/>
          </p:cNvCxnSpPr>
          <p:nvPr/>
        </p:nvCxnSpPr>
        <p:spPr bwMode="auto">
          <a:xfrm flipH="1">
            <a:off x="1814388" y="4191000"/>
            <a:ext cx="3054792" cy="72546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Connector 64"/>
          <p:cNvCxnSpPr>
            <a:stCxn id="57" idx="3"/>
          </p:cNvCxnSpPr>
          <p:nvPr/>
        </p:nvCxnSpPr>
        <p:spPr bwMode="auto">
          <a:xfrm flipV="1">
            <a:off x="8668328" y="5029200"/>
            <a:ext cx="241471" cy="349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V="1">
            <a:off x="8896383" y="3810000"/>
            <a:ext cx="0" cy="117519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Arrow Connector 67"/>
          <p:cNvCxnSpPr>
            <a:endCxn id="56" idx="3"/>
          </p:cNvCxnSpPr>
          <p:nvPr/>
        </p:nvCxnSpPr>
        <p:spPr bwMode="auto">
          <a:xfrm flipH="1">
            <a:off x="6150788" y="3810000"/>
            <a:ext cx="2745595" cy="4097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580776" y="4916465"/>
            <a:ext cx="2467224" cy="6969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15) đóng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Straight Arrow Connector 78"/>
          <p:cNvCxnSpPr>
            <a:stCxn id="56" idx="2"/>
            <a:endCxn id="58" idx="0"/>
          </p:cNvCxnSpPr>
          <p:nvPr/>
        </p:nvCxnSpPr>
        <p:spPr bwMode="auto">
          <a:xfrm>
            <a:off x="4869180" y="4191000"/>
            <a:ext cx="1185" cy="5090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/>
          <p:cNvCxnSpPr>
            <a:stCxn id="54" idx="2"/>
            <a:endCxn id="55" idx="0"/>
          </p:cNvCxnSpPr>
          <p:nvPr/>
        </p:nvCxnSpPr>
        <p:spPr bwMode="auto">
          <a:xfrm>
            <a:off x="4867031" y="2237834"/>
            <a:ext cx="0" cy="29184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Flowchart: Alternate Process 1"/>
          <p:cNvSpPr/>
          <p:nvPr/>
        </p:nvSpPr>
        <p:spPr bwMode="auto">
          <a:xfrm>
            <a:off x="1066800" y="1524000"/>
            <a:ext cx="2286000" cy="713834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đang quay thuận</a:t>
            </a: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6875884" y="3409890"/>
            <a:ext cx="165851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259672" y="983915"/>
            <a:ext cx="4464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chiều thuận: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23860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9" grpId="0" animBg="1"/>
      <p:bldP spid="2" grpId="0" animBg="1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16"/>
          <p:cNvSpPr>
            <a:spLocks noChangeArrowheads="1"/>
          </p:cNvSpPr>
          <p:nvPr/>
        </p:nvSpPr>
        <p:spPr bwMode="auto">
          <a:xfrm>
            <a:off x="259672" y="983915"/>
            <a:ext cx="4540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quay chiều nghịch: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64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111886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/>
          <p:nvPr/>
        </p:nvSpPr>
        <p:spPr bwMode="auto">
          <a:xfrm>
            <a:off x="1371600" y="1534084"/>
            <a:ext cx="1900034" cy="828386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CB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3622392" y="1596760"/>
            <a:ext cx="2280957" cy="69295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3508344" y="2590800"/>
            <a:ext cx="2509053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13) tiếp xúc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508343" y="3562608"/>
            <a:ext cx="2509053" cy="69885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6403976" y="4800600"/>
            <a:ext cx="2130424" cy="73834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(7, 13)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3382891" y="4800600"/>
            <a:ext cx="2759959" cy="73834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(L11, L13),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(L12, L23)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825626" y="5943600"/>
            <a:ext cx="7874488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 một chiều vào cuộn dây kích từ và cuộn dây phần ứng động cơ M </a:t>
            </a:r>
            <a:r>
              <a:rPr 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(dòng điện chạy qua cuộn dây phần ứng đảo </a:t>
            </a:r>
            <a:r>
              <a:rPr 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chiều)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quay nghịch</a:t>
            </a:r>
          </a:p>
        </p:txBody>
      </p:sp>
      <p:cxnSp>
        <p:nvCxnSpPr>
          <p:cNvPr id="60" name="Straight Arrow Connector 59"/>
          <p:cNvCxnSpPr>
            <a:stCxn id="53" idx="6"/>
            <a:endCxn id="54" idx="1"/>
          </p:cNvCxnSpPr>
          <p:nvPr/>
        </p:nvCxnSpPr>
        <p:spPr bwMode="auto">
          <a:xfrm flipV="1">
            <a:off x="3271634" y="1943235"/>
            <a:ext cx="350758" cy="504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Arrow Connector 60"/>
          <p:cNvCxnSpPr>
            <a:stCxn id="55" idx="2"/>
            <a:endCxn id="56" idx="0"/>
          </p:cNvCxnSpPr>
          <p:nvPr/>
        </p:nvCxnSpPr>
        <p:spPr bwMode="auto">
          <a:xfrm flipH="1">
            <a:off x="4762870" y="3261519"/>
            <a:ext cx="1" cy="3010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>
            <a:stCxn id="58" idx="2"/>
            <a:endCxn id="59" idx="0"/>
          </p:cNvCxnSpPr>
          <p:nvPr/>
        </p:nvCxnSpPr>
        <p:spPr bwMode="auto">
          <a:xfrm flipH="1">
            <a:off x="4762870" y="5538944"/>
            <a:ext cx="1" cy="40465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/>
          <p:cNvCxnSpPr>
            <a:stCxn id="56" idx="2"/>
            <a:endCxn id="57" idx="0"/>
          </p:cNvCxnSpPr>
          <p:nvPr/>
        </p:nvCxnSpPr>
        <p:spPr bwMode="auto">
          <a:xfrm>
            <a:off x="4762870" y="4261461"/>
            <a:ext cx="2706318" cy="5391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/>
          <p:cNvCxnSpPr>
            <a:stCxn id="56" idx="2"/>
            <a:endCxn id="69" idx="0"/>
          </p:cNvCxnSpPr>
          <p:nvPr/>
        </p:nvCxnSpPr>
        <p:spPr bwMode="auto">
          <a:xfrm flipH="1">
            <a:off x="1614613" y="4261461"/>
            <a:ext cx="3148257" cy="3867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Connector 64"/>
          <p:cNvCxnSpPr>
            <a:stCxn id="57" idx="3"/>
          </p:cNvCxnSpPr>
          <p:nvPr/>
        </p:nvCxnSpPr>
        <p:spPr bwMode="auto">
          <a:xfrm>
            <a:off x="8534400" y="5169772"/>
            <a:ext cx="239486" cy="619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V="1">
            <a:off x="8734459" y="3962402"/>
            <a:ext cx="1" cy="120737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Arrow Connector 67"/>
          <p:cNvCxnSpPr>
            <a:endCxn id="56" idx="3"/>
          </p:cNvCxnSpPr>
          <p:nvPr/>
        </p:nvCxnSpPr>
        <p:spPr bwMode="auto">
          <a:xfrm flipH="1" flipV="1">
            <a:off x="6017396" y="3912035"/>
            <a:ext cx="2717064" cy="2954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121942" y="4648200"/>
            <a:ext cx="2985341" cy="71853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hở ra ngăn cuộn dây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có điện 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Straight Arrow Connector 78"/>
          <p:cNvCxnSpPr>
            <a:stCxn id="56" idx="2"/>
            <a:endCxn id="58" idx="0"/>
          </p:cNvCxnSpPr>
          <p:nvPr/>
        </p:nvCxnSpPr>
        <p:spPr bwMode="auto">
          <a:xfrm>
            <a:off x="4762870" y="4261461"/>
            <a:ext cx="1" cy="5391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/>
          <p:cNvCxnSpPr>
            <a:stCxn id="54" idx="2"/>
            <a:endCxn id="55" idx="0"/>
          </p:cNvCxnSpPr>
          <p:nvPr/>
        </p:nvCxnSpPr>
        <p:spPr bwMode="auto">
          <a:xfrm>
            <a:off x="4762871" y="2289710"/>
            <a:ext cx="0" cy="30109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6478587" y="3505200"/>
            <a:ext cx="1295401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259672" y="983915"/>
            <a:ext cx="45409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quay chiều nghịch: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57284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9" grpId="0" animBg="1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16"/>
          <p:cNvSpPr>
            <a:spLocks noChangeArrowheads="1"/>
          </p:cNvSpPr>
          <p:nvPr/>
        </p:nvSpPr>
        <p:spPr bwMode="auto">
          <a:xfrm>
            <a:off x="259672" y="983915"/>
            <a:ext cx="4769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quay nghịch: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89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9645579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 bwMode="auto">
          <a:xfrm>
            <a:off x="3757656" y="1566432"/>
            <a:ext cx="2114061" cy="6391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Stop(5, 7)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3757656" y="2514600"/>
            <a:ext cx="2114061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Stop(5, 7)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535679" y="3505200"/>
            <a:ext cx="2558014" cy="71066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mất điện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6477000" y="4724400"/>
            <a:ext cx="1962728" cy="70504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13)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3407779" y="4724400"/>
            <a:ext cx="2813815" cy="70610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K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(L11, L13), </a:t>
            </a:r>
          </a:p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(L12, L23) hở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2073019" y="5934940"/>
            <a:ext cx="5483332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điện một chiều vào cuộn dây kích từ và cuộn dây phần ứng động cơ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M, dừng quay nghịch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>
            <a:stCxn id="2" idx="3"/>
            <a:endCxn id="54" idx="1"/>
          </p:cNvCxnSpPr>
          <p:nvPr/>
        </p:nvCxnSpPr>
        <p:spPr bwMode="auto">
          <a:xfrm flipV="1">
            <a:off x="3247262" y="1886009"/>
            <a:ext cx="510394" cy="1163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Arrow Connector 60"/>
          <p:cNvCxnSpPr>
            <a:stCxn id="55" idx="2"/>
            <a:endCxn id="56" idx="0"/>
          </p:cNvCxnSpPr>
          <p:nvPr/>
        </p:nvCxnSpPr>
        <p:spPr bwMode="auto">
          <a:xfrm flipH="1">
            <a:off x="4814686" y="3185319"/>
            <a:ext cx="1" cy="31988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>
            <a:stCxn id="58" idx="2"/>
            <a:endCxn id="59" idx="0"/>
          </p:cNvCxnSpPr>
          <p:nvPr/>
        </p:nvCxnSpPr>
        <p:spPr bwMode="auto">
          <a:xfrm flipH="1">
            <a:off x="4814685" y="5430507"/>
            <a:ext cx="2" cy="50443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/>
          <p:cNvCxnSpPr>
            <a:stCxn id="56" idx="2"/>
            <a:endCxn id="57" idx="0"/>
          </p:cNvCxnSpPr>
          <p:nvPr/>
        </p:nvCxnSpPr>
        <p:spPr bwMode="auto">
          <a:xfrm>
            <a:off x="4814686" y="4215865"/>
            <a:ext cx="2643678" cy="50853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/>
          <p:cNvCxnSpPr>
            <a:stCxn id="56" idx="2"/>
            <a:endCxn id="69" idx="0"/>
          </p:cNvCxnSpPr>
          <p:nvPr/>
        </p:nvCxnSpPr>
        <p:spPr bwMode="auto">
          <a:xfrm flipH="1">
            <a:off x="1919412" y="4215865"/>
            <a:ext cx="2895274" cy="66093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>
            <a:off x="8439728" y="5087881"/>
            <a:ext cx="33415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V="1">
            <a:off x="8773886" y="3882536"/>
            <a:ext cx="0" cy="117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Arrow Connector 67"/>
          <p:cNvCxnSpPr>
            <a:endCxn id="56" idx="3"/>
          </p:cNvCxnSpPr>
          <p:nvPr/>
        </p:nvCxnSpPr>
        <p:spPr bwMode="auto">
          <a:xfrm flipH="1" flipV="1">
            <a:off x="6093693" y="3860533"/>
            <a:ext cx="2585241" cy="641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685800" y="4876800"/>
            <a:ext cx="2467224" cy="6969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đóng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Straight Arrow Connector 78"/>
          <p:cNvCxnSpPr>
            <a:stCxn id="56" idx="2"/>
            <a:endCxn id="58" idx="0"/>
          </p:cNvCxnSpPr>
          <p:nvPr/>
        </p:nvCxnSpPr>
        <p:spPr bwMode="auto">
          <a:xfrm>
            <a:off x="4814686" y="4215865"/>
            <a:ext cx="1" cy="50853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/>
          <p:cNvCxnSpPr>
            <a:stCxn id="54" idx="2"/>
            <a:endCxn id="55" idx="0"/>
          </p:cNvCxnSpPr>
          <p:nvPr/>
        </p:nvCxnSpPr>
        <p:spPr bwMode="auto">
          <a:xfrm>
            <a:off x="4814687" y="2205586"/>
            <a:ext cx="0" cy="30901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Flowchart: Alternate Process 1"/>
          <p:cNvSpPr/>
          <p:nvPr/>
        </p:nvSpPr>
        <p:spPr bwMode="auto">
          <a:xfrm>
            <a:off x="1171875" y="1524000"/>
            <a:ext cx="2075387" cy="747282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đang quay nghịch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794351" y="3441243"/>
            <a:ext cx="15240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259672" y="983915"/>
            <a:ext cx="4769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quay nghịch: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67938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9" grpId="0" animBg="1"/>
      <p:bldP spid="2" grpId="0" animBg="1"/>
      <p:bldP spid="3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Rectangle 16"/>
          <p:cNvSpPr>
            <a:spLocks noChangeArrowheads="1"/>
          </p:cNvSpPr>
          <p:nvPr/>
        </p:nvSpPr>
        <p:spPr bwMode="auto">
          <a:xfrm>
            <a:off x="259672" y="983915"/>
            <a:ext cx="4769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ộng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13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6752442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/>
          <p:cNvSpPr/>
          <p:nvPr/>
        </p:nvSpPr>
        <p:spPr bwMode="auto">
          <a:xfrm>
            <a:off x="3922459" y="1682044"/>
            <a:ext cx="2114061" cy="70306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3922459" y="2715269"/>
            <a:ext cx="2114061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700482" y="3700332"/>
            <a:ext cx="2558014" cy="6800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mất điện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6705600" y="4762500"/>
            <a:ext cx="1962728" cy="75828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13)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3572581" y="4762500"/>
            <a:ext cx="2813815" cy="75828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K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(L11, L13), </a:t>
            </a:r>
          </a:p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(L12, L23) hở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2237824" y="5934940"/>
            <a:ext cx="5483331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Ngắt điện một chiều vào cuộn dây kích từ và cuộn dây phần ứng động cơ M,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dừng quay nghịch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>
            <a:stCxn id="2" idx="3"/>
            <a:endCxn id="54" idx="1"/>
          </p:cNvCxnSpPr>
          <p:nvPr/>
        </p:nvCxnSpPr>
        <p:spPr bwMode="auto">
          <a:xfrm flipV="1">
            <a:off x="3412066" y="2033579"/>
            <a:ext cx="510393" cy="1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Arrow Connector 60"/>
          <p:cNvCxnSpPr>
            <a:stCxn id="55" idx="2"/>
            <a:endCxn id="56" idx="0"/>
          </p:cNvCxnSpPr>
          <p:nvPr/>
        </p:nvCxnSpPr>
        <p:spPr bwMode="auto">
          <a:xfrm flipH="1">
            <a:off x="4979489" y="3385988"/>
            <a:ext cx="1" cy="3143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>
            <a:stCxn id="58" idx="2"/>
            <a:endCxn id="59" idx="0"/>
          </p:cNvCxnSpPr>
          <p:nvPr/>
        </p:nvCxnSpPr>
        <p:spPr bwMode="auto">
          <a:xfrm>
            <a:off x="4979489" y="5520788"/>
            <a:ext cx="1" cy="4141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/>
          <p:cNvCxnSpPr>
            <a:stCxn id="56" idx="2"/>
            <a:endCxn id="57" idx="0"/>
          </p:cNvCxnSpPr>
          <p:nvPr/>
        </p:nvCxnSpPr>
        <p:spPr bwMode="auto">
          <a:xfrm>
            <a:off x="4979489" y="4380393"/>
            <a:ext cx="2707475" cy="3821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/>
          <p:cNvCxnSpPr>
            <a:stCxn id="56" idx="2"/>
            <a:endCxn id="69" idx="0"/>
          </p:cNvCxnSpPr>
          <p:nvPr/>
        </p:nvCxnSpPr>
        <p:spPr bwMode="auto">
          <a:xfrm flipH="1">
            <a:off x="1890588" y="4380393"/>
            <a:ext cx="3088901" cy="5345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>
            <a:off x="8672396" y="5141644"/>
            <a:ext cx="14411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V="1">
            <a:off x="8892713" y="4082283"/>
            <a:ext cx="0" cy="105936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Arrow Connector 67"/>
          <p:cNvCxnSpPr>
            <a:endCxn id="56" idx="3"/>
          </p:cNvCxnSpPr>
          <p:nvPr/>
        </p:nvCxnSpPr>
        <p:spPr bwMode="auto">
          <a:xfrm flipH="1">
            <a:off x="6258496" y="4040363"/>
            <a:ext cx="2634217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656976" y="4914900"/>
            <a:ext cx="2467224" cy="6969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(9, 11) đóng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Straight Arrow Connector 78"/>
          <p:cNvCxnSpPr>
            <a:stCxn id="56" idx="2"/>
            <a:endCxn id="58" idx="0"/>
          </p:cNvCxnSpPr>
          <p:nvPr/>
        </p:nvCxnSpPr>
        <p:spPr bwMode="auto">
          <a:xfrm>
            <a:off x="4979489" y="4380393"/>
            <a:ext cx="0" cy="38210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/>
          <p:cNvCxnSpPr>
            <a:stCxn id="54" idx="2"/>
            <a:endCxn id="55" idx="0"/>
          </p:cNvCxnSpPr>
          <p:nvPr/>
        </p:nvCxnSpPr>
        <p:spPr bwMode="auto">
          <a:xfrm>
            <a:off x="4979490" y="2385113"/>
            <a:ext cx="0" cy="33015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" name="Flowchart: Alternate Process 1"/>
          <p:cNvSpPr/>
          <p:nvPr/>
        </p:nvSpPr>
        <p:spPr bwMode="auto">
          <a:xfrm>
            <a:off x="516466" y="1524000"/>
            <a:ext cx="2895600" cy="1019357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Giả sử, động cơ M đang quay nghịch, khi có sự cố cần dừng khẩn cấp</a:t>
            </a:r>
          </a:p>
          <a:p>
            <a:pPr algn="ctr"/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808161" y="3577403"/>
            <a:ext cx="1534886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259672" y="983915"/>
            <a:ext cx="4769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ộng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40590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9" grpId="0" animBg="1"/>
      <p:bldP spid="2" grpId="0" animBg="1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2" name="AutoShape 12"/>
          <p:cNvSpPr>
            <a:spLocks noChangeArrowheads="1"/>
          </p:cNvSpPr>
          <p:nvPr/>
        </p:nvSpPr>
        <p:spPr bwMode="ltGray">
          <a:xfrm rot="5400000" flipH="1">
            <a:off x="-2167731" y="2083593"/>
            <a:ext cx="4337050" cy="35353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hlink">
                  <a:alpha val="56000"/>
                </a:schemeClr>
              </a:gs>
              <a:gs pos="100000">
                <a:schemeClr val="hlink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en-US" b="1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348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52600" y="304800"/>
            <a:ext cx="6172200" cy="857250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NỘI DUNG</a:t>
            </a:r>
          </a:p>
        </p:txBody>
      </p:sp>
      <p:sp>
        <p:nvSpPr>
          <p:cNvPr id="6148" name="AutoShape 3" descr="Canvas"/>
          <p:cNvSpPr>
            <a:spLocks noChangeArrowheads="1"/>
          </p:cNvSpPr>
          <p:nvPr/>
        </p:nvSpPr>
        <p:spPr bwMode="gray">
          <a:xfrm>
            <a:off x="1981200" y="3451225"/>
            <a:ext cx="6858000" cy="1049337"/>
          </a:xfrm>
          <a:prstGeom prst="roundRect">
            <a:avLst>
              <a:gd name="adj" fmla="val 50000"/>
            </a:avLst>
          </a:prstGeom>
          <a:solidFill>
            <a:srgbClr val="CCFF99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CHỈNH TỐC ĐỘ ĐỘNG CƠ </a:t>
            </a:r>
            <a:endParaRPr lang="en-US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 MỘT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9" name="AutoShape 4"/>
          <p:cNvSpPr>
            <a:spLocks noChangeArrowheads="1"/>
          </p:cNvSpPr>
          <p:nvPr/>
        </p:nvSpPr>
        <p:spPr bwMode="gray">
          <a:xfrm>
            <a:off x="1981200" y="1771650"/>
            <a:ext cx="6858000" cy="1041400"/>
          </a:xfrm>
          <a:prstGeom prst="roundRect">
            <a:avLst>
              <a:gd name="adj" fmla="val 50000"/>
            </a:avLst>
          </a:prstGeom>
          <a:solidFill>
            <a:srgbClr val="CCFFFF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 ĐỘNG CƠ ĐIỆN </a:t>
            </a:r>
            <a:endParaRPr lang="en-US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50" name="Group 5"/>
          <p:cNvGrpSpPr>
            <a:grpSpLocks/>
          </p:cNvGrpSpPr>
          <p:nvPr/>
        </p:nvGrpSpPr>
        <p:grpSpPr bwMode="auto">
          <a:xfrm>
            <a:off x="914400" y="3429000"/>
            <a:ext cx="1219200" cy="1049337"/>
            <a:chOff x="2078" y="1680"/>
            <a:chExt cx="1615" cy="1615"/>
          </a:xfrm>
        </p:grpSpPr>
        <p:sp>
          <p:nvSpPr>
            <p:cNvPr id="6159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160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88" name="Oval 8"/>
            <p:cNvSpPr>
              <a:spLocks noChangeArrowheads="1"/>
            </p:cNvSpPr>
            <p:nvPr/>
          </p:nvSpPr>
          <p:spPr bwMode="gray">
            <a:xfrm>
              <a:off x="2644" y="1841"/>
              <a:ext cx="484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62" name="Oval 9"/>
            <p:cNvSpPr>
              <a:spLocks noChangeArrowheads="1"/>
            </p:cNvSpPr>
            <p:nvPr/>
          </p:nvSpPr>
          <p:spPr bwMode="gray">
            <a:xfrm>
              <a:off x="2643" y="1842"/>
              <a:ext cx="485" cy="1295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90" name="Oval 10"/>
            <p:cNvSpPr>
              <a:spLocks noChangeArrowheads="1"/>
            </p:cNvSpPr>
            <p:nvPr/>
          </p:nvSpPr>
          <p:spPr bwMode="gray">
            <a:xfrm>
              <a:off x="2337" y="1841"/>
              <a:ext cx="1096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64" name="Oval 11"/>
            <p:cNvSpPr>
              <a:spLocks noChangeArrowheads="1"/>
            </p:cNvSpPr>
            <p:nvPr/>
          </p:nvSpPr>
          <p:spPr bwMode="gray">
            <a:xfrm>
              <a:off x="2337" y="1956"/>
              <a:ext cx="1097" cy="999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smtClean="0">
                  <a:solidFill>
                    <a:srgbClr val="0000CC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3.2</a:t>
              </a:r>
              <a:endParaRPr lang="en-US" alt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51" name="Group 14"/>
          <p:cNvGrpSpPr>
            <a:grpSpLocks/>
          </p:cNvGrpSpPr>
          <p:nvPr/>
        </p:nvGrpSpPr>
        <p:grpSpPr bwMode="auto">
          <a:xfrm>
            <a:off x="808038" y="1676400"/>
            <a:ext cx="1219200" cy="1143000"/>
            <a:chOff x="2078" y="1680"/>
            <a:chExt cx="1615" cy="1615"/>
          </a:xfrm>
        </p:grpSpPr>
        <p:sp>
          <p:nvSpPr>
            <p:cNvPr id="6153" name="Oval 1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154" name="Oval 1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97" name="Oval 17"/>
            <p:cNvSpPr>
              <a:spLocks noChangeArrowheads="1"/>
            </p:cNvSpPr>
            <p:nvPr/>
          </p:nvSpPr>
          <p:spPr bwMode="gray">
            <a:xfrm>
              <a:off x="2642" y="1853"/>
              <a:ext cx="488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56" name="Oval 18"/>
            <p:cNvSpPr>
              <a:spLocks noChangeArrowheads="1"/>
            </p:cNvSpPr>
            <p:nvPr/>
          </p:nvSpPr>
          <p:spPr bwMode="gray">
            <a:xfrm>
              <a:off x="2642" y="1852"/>
              <a:ext cx="487" cy="127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34899" name="Oval 19"/>
            <p:cNvSpPr>
              <a:spLocks noChangeArrowheads="1"/>
            </p:cNvSpPr>
            <p:nvPr/>
          </p:nvSpPr>
          <p:spPr bwMode="gray">
            <a:xfrm>
              <a:off x="2339" y="1857"/>
              <a:ext cx="1093" cy="127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6158" name="Oval 20"/>
            <p:cNvSpPr>
              <a:spLocks noChangeArrowheads="1"/>
            </p:cNvSpPr>
            <p:nvPr/>
          </p:nvSpPr>
          <p:spPr bwMode="gray">
            <a:xfrm>
              <a:off x="2320" y="2003"/>
              <a:ext cx="1098" cy="9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smtClean="0">
                  <a:solidFill>
                    <a:srgbClr val="FF3300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3.1</a:t>
              </a:r>
              <a:endParaRPr lang="en-US" altLang="en-US" sz="2400" b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AutoShape 3" descr="Canvas"/>
          <p:cNvSpPr>
            <a:spLocks noChangeArrowheads="1"/>
          </p:cNvSpPr>
          <p:nvPr/>
        </p:nvSpPr>
        <p:spPr bwMode="gray">
          <a:xfrm>
            <a:off x="1830203" y="5051425"/>
            <a:ext cx="6858000" cy="1049337"/>
          </a:xfrm>
          <a:prstGeom prst="roundRect">
            <a:avLst>
              <a:gd name="adj" fmla="val 50000"/>
            </a:avLst>
          </a:prstGeom>
          <a:solidFill>
            <a:srgbClr val="FFCC99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CƠ </a:t>
            </a:r>
            <a:endParaRPr lang="en-US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MỘT CHIỀU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Group 5"/>
          <p:cNvGrpSpPr>
            <a:grpSpLocks/>
          </p:cNvGrpSpPr>
          <p:nvPr/>
        </p:nvGrpSpPr>
        <p:grpSpPr bwMode="auto">
          <a:xfrm>
            <a:off x="763403" y="5029200"/>
            <a:ext cx="1219200" cy="1049337"/>
            <a:chOff x="2078" y="1680"/>
            <a:chExt cx="1615" cy="1615"/>
          </a:xfrm>
        </p:grpSpPr>
        <p:sp>
          <p:nvSpPr>
            <p:cNvPr id="22" name="Oval 6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571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3" name="Oval 7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gray">
            <a:xfrm>
              <a:off x="2644" y="1841"/>
              <a:ext cx="484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25" name="Oval 9"/>
            <p:cNvSpPr>
              <a:spLocks noChangeArrowheads="1"/>
            </p:cNvSpPr>
            <p:nvPr/>
          </p:nvSpPr>
          <p:spPr bwMode="gray">
            <a:xfrm>
              <a:off x="2643" y="1842"/>
              <a:ext cx="485" cy="1295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 b="1">
                <a:solidFill>
                  <a:srgbClr val="000000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gray">
            <a:xfrm>
              <a:off x="2337" y="1841"/>
              <a:ext cx="1096" cy="129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eaLnBrk="1" hangingPunct="1">
                <a:defRPr/>
              </a:pPr>
              <a:endParaRPr lang="en-US" b="1">
                <a:solidFill>
                  <a:srgbClr val="000000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27" name="Oval 11"/>
            <p:cNvSpPr>
              <a:spLocks noChangeArrowheads="1"/>
            </p:cNvSpPr>
            <p:nvPr/>
          </p:nvSpPr>
          <p:spPr bwMode="gray">
            <a:xfrm>
              <a:off x="2337" y="1956"/>
              <a:ext cx="1097" cy="999"/>
            </a:xfrm>
            <a:prstGeom prst="ellipse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400" b="1" smtClean="0">
                  <a:solidFill>
                    <a:srgbClr val="0000CC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3.3</a:t>
              </a:r>
              <a:endParaRPr lang="en-US" altLang="en-US" sz="2400" b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  <p:bldP spid="2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auto">
          <a:xfrm>
            <a:off x="3893770" y="4861676"/>
            <a:ext cx="1676400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5966716" y="4861676"/>
            <a:ext cx="2697162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34" name="Flowchart: Alternate Process 33"/>
          <p:cNvSpPr/>
          <p:nvPr/>
        </p:nvSpPr>
        <p:spPr bwMode="auto">
          <a:xfrm>
            <a:off x="990600" y="4861675"/>
            <a:ext cx="2504279" cy="792454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Sau khi khắc phục sự cố xong</a:t>
            </a: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Straight Arrow Connector 34"/>
          <p:cNvCxnSpPr>
            <a:stCxn id="32" idx="3"/>
            <a:endCxn id="33" idx="1"/>
          </p:cNvCxnSpPr>
          <p:nvPr/>
        </p:nvCxnSpPr>
        <p:spPr bwMode="auto">
          <a:xfrm>
            <a:off x="5570170" y="5257903"/>
            <a:ext cx="396546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34" idx="3"/>
            <a:endCxn id="32" idx="1"/>
          </p:cNvCxnSpPr>
          <p:nvPr/>
        </p:nvCxnSpPr>
        <p:spPr bwMode="auto">
          <a:xfrm>
            <a:off x="3494879" y="5257902"/>
            <a:ext cx="398891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3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8" t="20000" r="6722" b="32000"/>
          <a:stretch/>
        </p:blipFill>
        <p:spPr bwMode="auto">
          <a:xfrm>
            <a:off x="2133600" y="1829219"/>
            <a:ext cx="2121182" cy="251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" t="20000" r="53272" b="32000"/>
          <a:stretch/>
        </p:blipFill>
        <p:spPr bwMode="auto">
          <a:xfrm>
            <a:off x="5141748" y="1752600"/>
            <a:ext cx="2173549" cy="260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259672" y="983915"/>
            <a:ext cx="4769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ộng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90261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3.1.2.2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678588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993807"/>
              </p:ext>
            </p:extLst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37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2" name="Rectangle 18"/>
          <p:cNvSpPr>
            <a:spLocks noChangeArrowheads="1"/>
          </p:cNvSpPr>
          <p:nvPr/>
        </p:nvSpPr>
        <p:spPr bwMode="auto">
          <a:xfrm>
            <a:off x="351288" y="986715"/>
            <a:ext cx="3365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động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730700" y="1539165"/>
            <a:ext cx="2744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ngắn mạch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729680" y="2170501"/>
            <a:ext cx="2135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quá tải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5571067" y="887952"/>
            <a:ext cx="1295400" cy="55067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114800" y="4343400"/>
            <a:ext cx="581693" cy="5563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5661208" y="4206566"/>
            <a:ext cx="378514" cy="61096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90261" y="515046"/>
            <a:ext cx="516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3.1.2.3 Bảo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 mạch điện và động cơ: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28" grpId="0"/>
      <p:bldP spid="29" grpId="0"/>
      <p:bldP spid="30" grpId="0" animBg="1"/>
      <p:bldP spid="30" grpId="1" animBg="1"/>
      <p:bldP spid="31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074422"/>
              </p:ext>
            </p:extLst>
          </p:nvPr>
        </p:nvGraphicFramePr>
        <p:xfrm>
          <a:off x="3629485" y="504376"/>
          <a:ext cx="5380807" cy="543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2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7768" t="42371" r="42300" b="41054"/>
                      <a:stretch>
                        <a:fillRect/>
                      </a:stretch>
                    </p:blipFill>
                    <p:spPr bwMode="auto">
                      <a:xfrm>
                        <a:off x="3629485" y="504376"/>
                        <a:ext cx="5380807" cy="5439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2" name="Rectangle 18"/>
          <p:cNvSpPr>
            <a:spLocks noChangeArrowheads="1"/>
          </p:cNvSpPr>
          <p:nvPr/>
        </p:nvSpPr>
        <p:spPr bwMode="auto">
          <a:xfrm>
            <a:off x="304800" y="984772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467606" y="1701065"/>
            <a:ext cx="27364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ngắn mạch.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4123267" y="4336782"/>
            <a:ext cx="554183" cy="54494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606" y="2312253"/>
            <a:ext cx="32026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Khóa chéo: Tiếp điểm 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(9, 11) và K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(13, 15) </a:t>
            </a:r>
          </a:p>
        </p:txBody>
      </p:sp>
      <p:sp>
        <p:nvSpPr>
          <p:cNvPr id="28" name="Oval 27"/>
          <p:cNvSpPr/>
          <p:nvPr/>
        </p:nvSpPr>
        <p:spPr bwMode="auto">
          <a:xfrm>
            <a:off x="7702079" y="4361551"/>
            <a:ext cx="378515" cy="49540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7730068" y="5226848"/>
            <a:ext cx="378515" cy="49540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962400" y="5950803"/>
            <a:ext cx="49126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Mạch khởi động, đảo 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quay động cơ điện một chiều kích từ nối tiếp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90261" y="515046"/>
            <a:ext cx="516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3.1.2.3 Bảo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 mạch điện và động cơ: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55046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21" grpId="0"/>
      <p:bldP spid="23" grpId="0" animBg="1"/>
      <p:bldP spid="23" grpId="1" animBg="1"/>
      <p:bldP spid="3" grpId="0"/>
      <p:bldP spid="28" grpId="0" animBg="1"/>
      <p:bldP spid="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659" y="609600"/>
            <a:ext cx="5449741" cy="24694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0" y="3215166"/>
            <a:ext cx="1727200" cy="341423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828800" y="3131582"/>
            <a:ext cx="3429000" cy="3581400"/>
            <a:chOff x="1828800" y="3131582"/>
            <a:chExt cx="3429000" cy="3581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8800" y="3131582"/>
              <a:ext cx="3429000" cy="35814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1828800" y="6324600"/>
              <a:ext cx="2057400" cy="3883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248517" y="1443335"/>
            <a:ext cx="32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Công tắc tơ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và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90262" y="515046"/>
            <a:ext cx="33586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3.1.2.3 Bảo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 mạch điện và động cơ: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đảo chiều quay động cơ 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35846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93309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3.1.3.1  Giới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228600" y="982981"/>
            <a:ext cx="344393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động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114198"/>
              </p:ext>
            </p:extLst>
          </p:nvPr>
        </p:nvGraphicFramePr>
        <p:xfrm>
          <a:off x="2857500" y="457200"/>
          <a:ext cx="62103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88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6079" t="46120" r="37674" b="44794"/>
                      <a:stretch>
                        <a:fillRect/>
                      </a:stretch>
                    </p:blipFill>
                    <p:spPr bwMode="auto">
                      <a:xfrm>
                        <a:off x="2857500" y="457200"/>
                        <a:ext cx="6210300" cy="551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457200" y="1581912"/>
            <a:ext cx="34477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893516" y="1405264"/>
            <a:ext cx="2097019" cy="77259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457200" y="2110847"/>
            <a:ext cx="34477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CB 2 pha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334000" y="790690"/>
            <a:ext cx="1118335" cy="41157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457200" y="3542035"/>
            <a:ext cx="3293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6213753" y="2023535"/>
            <a:ext cx="489302" cy="46155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457200" y="4087103"/>
            <a:ext cx="3293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457200" y="4613300"/>
            <a:ext cx="4598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động lực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3386668" y="1513770"/>
            <a:ext cx="397407" cy="56416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026415" y="2033591"/>
            <a:ext cx="517385" cy="46166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457200" y="2644247"/>
            <a:ext cx="24003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Điện trở R1, R2, R3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6179885" y="1569029"/>
            <a:ext cx="574650" cy="4196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7003165" y="1576324"/>
            <a:ext cx="549238" cy="4051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7800774" y="1576324"/>
            <a:ext cx="581225" cy="40510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4250266" y="2521916"/>
            <a:ext cx="805553" cy="53256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467872" y="5136911"/>
            <a:ext cx="4598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rơle nhiệt OL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7817708" y="2048429"/>
            <a:ext cx="517385" cy="46166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451158" y="6073914"/>
            <a:ext cx="44642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ba cấp điện trở của động cơ điện một chiều kích từ hỗn hợp</a:t>
            </a:r>
          </a:p>
        </p:txBody>
      </p:sp>
    </p:spTree>
    <p:extLst>
      <p:ext uri="{BB962C8B-B14F-4D97-AF65-F5344CB8AC3E}">
        <p14:creationId xmlns:p14="http://schemas.microsoft.com/office/powerpoint/2010/main" val="165038352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7" grpId="1" animBg="1"/>
      <p:bldP spid="28" grpId="0"/>
      <p:bldP spid="29" grpId="0" animBg="1"/>
      <p:bldP spid="29" grpId="1" animBg="1"/>
      <p:bldP spid="30" grpId="0"/>
      <p:bldP spid="31" grpId="0" animBg="1"/>
      <p:bldP spid="31" grpId="1" animBg="1"/>
      <p:bldP spid="32" grpId="0"/>
      <p:bldP spid="34" grpId="0"/>
      <p:bldP spid="35" grpId="0" animBg="1"/>
      <p:bldP spid="37" grpId="0" animBg="1"/>
      <p:bldP spid="37" grpId="1" animBg="1"/>
      <p:bldP spid="3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/>
      <p:bldP spid="44" grpId="0" animBg="1"/>
      <p:bldP spid="4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48032"/>
              </p:ext>
            </p:extLst>
          </p:nvPr>
        </p:nvGraphicFramePr>
        <p:xfrm>
          <a:off x="2857500" y="457200"/>
          <a:ext cx="62103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4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6079" t="46120" r="37674" b="44794"/>
                      <a:stretch>
                        <a:fillRect/>
                      </a:stretch>
                    </p:blipFill>
                    <p:spPr bwMode="auto">
                      <a:xfrm>
                        <a:off x="2857500" y="457200"/>
                        <a:ext cx="6210300" cy="551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7" name="Rectangle 19"/>
          <p:cNvSpPr>
            <a:spLocks noChangeArrowheads="1"/>
          </p:cNvSpPr>
          <p:nvPr/>
        </p:nvSpPr>
        <p:spPr bwMode="auto">
          <a:xfrm>
            <a:off x="139700" y="976711"/>
            <a:ext cx="336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28601" y="1502765"/>
            <a:ext cx="236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Cầu chì F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3048000" y="3129069"/>
            <a:ext cx="422894" cy="52853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29915" y="2032463"/>
            <a:ext cx="959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518279" y="2968129"/>
            <a:ext cx="736645" cy="69801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228600" y="3617616"/>
            <a:ext cx="41239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K(7, 9) + Start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314458" y="3058379"/>
            <a:ext cx="866703" cy="8186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7866476" y="3922304"/>
            <a:ext cx="564323" cy="5391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228600" y="3092029"/>
            <a:ext cx="3017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OL(3, 5)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4007133" y="3082040"/>
            <a:ext cx="692281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228600" y="4149034"/>
            <a:ext cx="50858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13) +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(7, 11)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7848600" y="3048000"/>
            <a:ext cx="553147" cy="59285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6" name="Rectangle 19"/>
          <p:cNvSpPr>
            <a:spLocks noChangeArrowheads="1"/>
          </p:cNvSpPr>
          <p:nvPr/>
        </p:nvSpPr>
        <p:spPr bwMode="auto">
          <a:xfrm>
            <a:off x="228600" y="2562161"/>
            <a:ext cx="1682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Stop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4495800" y="3064486"/>
            <a:ext cx="629346" cy="5931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7917107" y="3579258"/>
            <a:ext cx="646822" cy="42455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296672" y="5713906"/>
            <a:ext cx="40782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Rơle thời gian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Th3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93309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3.1.3.1  Giới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4451158" y="6073914"/>
            <a:ext cx="44642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ba cấp điện trở của động cơ điện một chiều kích từ hỗn hợp</a:t>
            </a:r>
          </a:p>
        </p:txBody>
      </p:sp>
      <p:sp>
        <p:nvSpPr>
          <p:cNvPr id="46" name="Rectangle 13"/>
          <p:cNvSpPr>
            <a:spLocks noChangeArrowheads="1"/>
          </p:cNvSpPr>
          <p:nvPr/>
        </p:nvSpPr>
        <p:spPr bwMode="auto">
          <a:xfrm>
            <a:off x="250824" y="4668639"/>
            <a:ext cx="50636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17)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(7, 15)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6176075" y="3962400"/>
            <a:ext cx="564323" cy="5391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7837424" y="4739743"/>
            <a:ext cx="564323" cy="5391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156914" y="4724400"/>
            <a:ext cx="564323" cy="5391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0" name="Rectangle 13"/>
          <p:cNvSpPr>
            <a:spLocks noChangeArrowheads="1"/>
          </p:cNvSpPr>
          <p:nvPr/>
        </p:nvSpPr>
        <p:spPr bwMode="auto">
          <a:xfrm>
            <a:off x="263017" y="5189152"/>
            <a:ext cx="426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R</a:t>
            </a:r>
            <a:r>
              <a:rPr lang="en-US" sz="24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Th3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(7, 19)</a:t>
            </a:r>
            <a:endParaRPr lang="en-US" altLang="en-US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6185232" y="5534439"/>
            <a:ext cx="564323" cy="5391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7837424" y="5578252"/>
            <a:ext cx="564323" cy="5391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7897946" y="4377106"/>
            <a:ext cx="646822" cy="42455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7902015" y="5171936"/>
            <a:ext cx="646822" cy="42455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99558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  <p:bldP spid="23" grpId="1" animBg="1"/>
      <p:bldP spid="26" grpId="0"/>
      <p:bldP spid="27" grpId="0" animBg="1"/>
      <p:bldP spid="27" grpId="1" animBg="1"/>
      <p:bldP spid="28" grpId="0"/>
      <p:bldP spid="29" grpId="0" animBg="1"/>
      <p:bldP spid="29" grpId="1" animBg="1"/>
      <p:bldP spid="30" grpId="0" animBg="1"/>
      <p:bldP spid="30" grpId="1" animBg="1"/>
      <p:bldP spid="31" grpId="0"/>
      <p:bldP spid="32" grpId="0" animBg="1"/>
      <p:bldP spid="32" grpId="1" animBg="1"/>
      <p:bldP spid="33" grpId="0"/>
      <p:bldP spid="34" grpId="0" animBg="1"/>
      <p:bldP spid="34" grpId="1" animBg="1"/>
      <p:bldP spid="36" grpId="0"/>
      <p:bldP spid="38" grpId="0" animBg="1"/>
      <p:bldP spid="38" grpId="1" animBg="1"/>
      <p:bldP spid="40" grpId="0" animBg="1"/>
      <p:bldP spid="41" grpId="0"/>
      <p:bldP spid="46" grpId="0"/>
      <p:bldP spid="47" grpId="0" animBg="1"/>
      <p:bldP spid="47" grpId="1" animBg="1"/>
      <p:bldP spid="47" grpId="2" animBg="1"/>
      <p:bldP spid="48" grpId="0" animBg="1"/>
      <p:bldP spid="48" grpId="1" animBg="1"/>
      <p:bldP spid="49" grpId="0" animBg="1"/>
      <p:bldP spid="49" grpId="1" animBg="1"/>
      <p:bldP spid="49" grpId="2" animBg="1"/>
      <p:bldP spid="50" grpId="0"/>
      <p:bldP spid="51" grpId="0" animBg="1"/>
      <p:bldP spid="51" grpId="1" animBg="1"/>
      <p:bldP spid="51" grpId="2" animBg="1"/>
      <p:bldP spid="52" grpId="0" animBg="1"/>
      <p:bldP spid="52" grpId="1" animBg="1"/>
      <p:bldP spid="53" grpId="0" animBg="1"/>
      <p:bldP spid="5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5484540"/>
              </p:ext>
            </p:extLst>
          </p:nvPr>
        </p:nvGraphicFramePr>
        <p:xfrm>
          <a:off x="2857500" y="457200"/>
          <a:ext cx="62103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03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6079" t="46120" r="37674" b="44794"/>
                      <a:stretch>
                        <a:fillRect/>
                      </a:stretch>
                    </p:blipFill>
                    <p:spPr bwMode="auto">
                      <a:xfrm>
                        <a:off x="2857500" y="457200"/>
                        <a:ext cx="6210300" cy="551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139700" y="976711"/>
            <a:ext cx="2679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động cơ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3309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3.1.3.2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4451158" y="6073914"/>
            <a:ext cx="44642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ba cấp điện trở của động cơ điện một chiều kích từ hỗn hợp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 bwMode="auto">
          <a:xfrm>
            <a:off x="4353359" y="1758718"/>
            <a:ext cx="21864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Arrow Connector 78"/>
          <p:cNvCxnSpPr>
            <a:stCxn id="42" idx="2"/>
            <a:endCxn id="13" idx="0"/>
          </p:cNvCxnSpPr>
          <p:nvPr/>
        </p:nvCxnSpPr>
        <p:spPr bwMode="auto">
          <a:xfrm>
            <a:off x="1942386" y="1342465"/>
            <a:ext cx="10790" cy="15107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3268107" y="77404"/>
            <a:ext cx="3109307" cy="30660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Start(7, 9)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487995" y="6532624"/>
            <a:ext cx="4893005" cy="288800"/>
          </a:xfrm>
          <a:prstGeom prst="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 điện trở R3, kết thúc quá trình khởi động động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373215" y="573024"/>
            <a:ext cx="2899089" cy="29868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Start(7, 9) tiếp xúc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0151" y="1493542"/>
            <a:ext cx="3866049" cy="31699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 thời gian chỉnh định R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11) đóng lại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127494" y="1494160"/>
            <a:ext cx="2956287" cy="52455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K(L11, L12), K(L22, L21) đóng lại 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395548" y="2179342"/>
            <a:ext cx="2432244" cy="528450"/>
          </a:xfrm>
          <a:prstGeom prst="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3 cấp điện trở R1, R2, R3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495800" y="1493542"/>
            <a:ext cx="1579887" cy="52082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 K(7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9) đóng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cxnSp>
        <p:nvCxnSpPr>
          <p:cNvPr id="29" name="Straight Arrow Connector 28"/>
          <p:cNvCxnSpPr>
            <a:stCxn id="3" idx="2"/>
            <a:endCxn id="9" idx="0"/>
          </p:cNvCxnSpPr>
          <p:nvPr/>
        </p:nvCxnSpPr>
        <p:spPr bwMode="auto">
          <a:xfrm flipH="1">
            <a:off x="4822760" y="384004"/>
            <a:ext cx="1" cy="18902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42" idx="3"/>
            <a:endCxn id="43" idx="1"/>
          </p:cNvCxnSpPr>
          <p:nvPr/>
        </p:nvCxnSpPr>
        <p:spPr bwMode="auto">
          <a:xfrm flipV="1">
            <a:off x="3352800" y="1189403"/>
            <a:ext cx="2909070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4312417" y="1189405"/>
            <a:ext cx="0" cy="56931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 rot="16200000">
            <a:off x="3780472" y="1426884"/>
            <a:ext cx="818078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14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Duy trì</a:t>
            </a:r>
            <a:endParaRPr kumimoji="0" lang="en-US" altLang="en-US" sz="14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531971" y="1036343"/>
            <a:ext cx="2820829" cy="3061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(9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6261870" y="1036342"/>
            <a:ext cx="2687534" cy="3061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K(9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L21)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252398" y="1950742"/>
            <a:ext cx="3405202" cy="30354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(11, L21)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cxnSp>
        <p:nvCxnSpPr>
          <p:cNvPr id="49" name="Straight Arrow Connector 48"/>
          <p:cNvCxnSpPr>
            <a:stCxn id="9" idx="2"/>
            <a:endCxn id="43" idx="0"/>
          </p:cNvCxnSpPr>
          <p:nvPr/>
        </p:nvCxnSpPr>
        <p:spPr bwMode="auto">
          <a:xfrm>
            <a:off x="4822760" y="871706"/>
            <a:ext cx="2782877" cy="16463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3" idx="2"/>
            <a:endCxn id="14" idx="0"/>
          </p:cNvCxnSpPr>
          <p:nvPr/>
        </p:nvCxnSpPr>
        <p:spPr bwMode="auto">
          <a:xfrm>
            <a:off x="7605637" y="1342464"/>
            <a:ext cx="1" cy="15169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43" idx="2"/>
            <a:endCxn id="16" idx="0"/>
          </p:cNvCxnSpPr>
          <p:nvPr/>
        </p:nvCxnSpPr>
        <p:spPr bwMode="auto">
          <a:xfrm flipH="1">
            <a:off x="5285744" y="1342464"/>
            <a:ext cx="2319893" cy="15107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/>
          <p:cNvCxnSpPr>
            <a:stCxn id="13" idx="2"/>
            <a:endCxn id="47" idx="0"/>
          </p:cNvCxnSpPr>
          <p:nvPr/>
        </p:nvCxnSpPr>
        <p:spPr bwMode="auto">
          <a:xfrm>
            <a:off x="1953176" y="1810540"/>
            <a:ext cx="1823" cy="140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Arrow Connector 60"/>
          <p:cNvCxnSpPr>
            <a:stCxn id="84" idx="2"/>
            <a:endCxn id="87" idx="0"/>
          </p:cNvCxnSpPr>
          <p:nvPr/>
        </p:nvCxnSpPr>
        <p:spPr bwMode="auto">
          <a:xfrm>
            <a:off x="1862567" y="3169714"/>
            <a:ext cx="20894" cy="18076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84" name="Oval 41983"/>
          <p:cNvSpPr/>
          <p:nvPr/>
        </p:nvSpPr>
        <p:spPr bwMode="auto">
          <a:xfrm>
            <a:off x="4260738" y="1144292"/>
            <a:ext cx="101422" cy="8918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cxnSp>
        <p:nvCxnSpPr>
          <p:cNvPr id="67" name="Straight Arrow Connector 66"/>
          <p:cNvCxnSpPr>
            <a:stCxn id="9" idx="2"/>
            <a:endCxn id="42" idx="0"/>
          </p:cNvCxnSpPr>
          <p:nvPr/>
        </p:nvCxnSpPr>
        <p:spPr bwMode="auto">
          <a:xfrm flipH="1">
            <a:off x="1942386" y="871706"/>
            <a:ext cx="2880374" cy="1646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2" name="Straight Arrow Connector 71"/>
          <p:cNvCxnSpPr>
            <a:stCxn id="14" idx="2"/>
            <a:endCxn id="15" idx="0"/>
          </p:cNvCxnSpPr>
          <p:nvPr/>
        </p:nvCxnSpPr>
        <p:spPr bwMode="auto">
          <a:xfrm>
            <a:off x="7605638" y="2018719"/>
            <a:ext cx="6032" cy="1606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41998" idx="3"/>
            <a:endCxn id="3" idx="1"/>
          </p:cNvCxnSpPr>
          <p:nvPr/>
        </p:nvCxnSpPr>
        <p:spPr bwMode="auto">
          <a:xfrm>
            <a:off x="2624804" y="224997"/>
            <a:ext cx="643303" cy="570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1" name="Straight Connector 80"/>
          <p:cNvCxnSpPr/>
          <p:nvPr/>
        </p:nvCxnSpPr>
        <p:spPr bwMode="auto">
          <a:xfrm>
            <a:off x="4366035" y="2994621"/>
            <a:ext cx="323960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" name="Straight Connector 81"/>
          <p:cNvCxnSpPr/>
          <p:nvPr/>
        </p:nvCxnSpPr>
        <p:spPr bwMode="auto">
          <a:xfrm flipV="1">
            <a:off x="4366035" y="2692086"/>
            <a:ext cx="0" cy="3025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998" name="Rounded Rectangle 41997"/>
          <p:cNvSpPr/>
          <p:nvPr/>
        </p:nvSpPr>
        <p:spPr bwMode="auto">
          <a:xfrm>
            <a:off x="796004" y="39624"/>
            <a:ext cx="1828800" cy="370745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Đóng CB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pha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567621" y="2407942"/>
            <a:ext cx="2558378" cy="3045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 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13) đóng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455459" y="2865142"/>
            <a:ext cx="2814216" cy="3045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(13,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) có điện</a:t>
            </a:r>
          </a:p>
        </p:txBody>
      </p:sp>
      <p:sp>
        <p:nvSpPr>
          <p:cNvPr id="87" name="Rectangle 86"/>
          <p:cNvSpPr/>
          <p:nvPr/>
        </p:nvSpPr>
        <p:spPr bwMode="auto">
          <a:xfrm>
            <a:off x="-43078" y="3350477"/>
            <a:ext cx="3853078" cy="31841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 thời gian chỉnh định R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15) đóng lại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372387" y="3779542"/>
            <a:ext cx="2830749" cy="2876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(15, L21)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cxnSp>
        <p:nvCxnSpPr>
          <p:cNvPr id="93" name="Straight Arrow Connector 92"/>
          <p:cNvCxnSpPr>
            <a:stCxn id="87" idx="2"/>
            <a:endCxn id="92" idx="0"/>
          </p:cNvCxnSpPr>
          <p:nvPr/>
        </p:nvCxnSpPr>
        <p:spPr bwMode="auto">
          <a:xfrm flipH="1">
            <a:off x="1787762" y="3668892"/>
            <a:ext cx="95699" cy="11065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4" name="Straight Arrow Connector 93"/>
          <p:cNvCxnSpPr>
            <a:stCxn id="83" idx="2"/>
            <a:endCxn id="84" idx="0"/>
          </p:cNvCxnSpPr>
          <p:nvPr/>
        </p:nvCxnSpPr>
        <p:spPr bwMode="auto">
          <a:xfrm>
            <a:off x="1846810" y="2712514"/>
            <a:ext cx="15757" cy="1526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Straight Arrow Connector 94"/>
          <p:cNvCxnSpPr>
            <a:stCxn id="47" idx="2"/>
            <a:endCxn id="83" idx="0"/>
          </p:cNvCxnSpPr>
          <p:nvPr/>
        </p:nvCxnSpPr>
        <p:spPr bwMode="auto">
          <a:xfrm flipH="1">
            <a:off x="1846810" y="2254291"/>
            <a:ext cx="108189" cy="15365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6" name="Rectangle 95"/>
          <p:cNvSpPr/>
          <p:nvPr/>
        </p:nvSpPr>
        <p:spPr bwMode="auto">
          <a:xfrm>
            <a:off x="503612" y="4236742"/>
            <a:ext cx="2558379" cy="31478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 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17) đóng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cxnSp>
        <p:nvCxnSpPr>
          <p:cNvPr id="105" name="Straight Arrow Connector 104"/>
          <p:cNvCxnSpPr>
            <a:stCxn id="92" idx="2"/>
            <a:endCxn id="96" idx="0"/>
          </p:cNvCxnSpPr>
          <p:nvPr/>
        </p:nvCxnSpPr>
        <p:spPr bwMode="auto">
          <a:xfrm flipH="1">
            <a:off x="1782802" y="4067214"/>
            <a:ext cx="4960" cy="1695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6" name="Straight Arrow Connector 105"/>
          <p:cNvCxnSpPr>
            <a:stCxn id="96" idx="2"/>
            <a:endCxn id="132" idx="0"/>
          </p:cNvCxnSpPr>
          <p:nvPr/>
        </p:nvCxnSpPr>
        <p:spPr bwMode="auto">
          <a:xfrm>
            <a:off x="1782802" y="4551529"/>
            <a:ext cx="5567" cy="17621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1" name="Straight Arrow Connector 110"/>
          <p:cNvCxnSpPr>
            <a:stCxn id="47" idx="2"/>
            <a:endCxn id="117" idx="0"/>
          </p:cNvCxnSpPr>
          <p:nvPr/>
        </p:nvCxnSpPr>
        <p:spPr bwMode="auto">
          <a:xfrm>
            <a:off x="1954999" y="2254291"/>
            <a:ext cx="2841988" cy="15365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7" name="Rectangle 116"/>
          <p:cNvSpPr/>
          <p:nvPr/>
        </p:nvSpPr>
        <p:spPr bwMode="auto">
          <a:xfrm>
            <a:off x="3249168" y="2407942"/>
            <a:ext cx="3095638" cy="299875"/>
          </a:xfrm>
          <a:prstGeom prst="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 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(L25, L24) đóng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cxnSp>
        <p:nvCxnSpPr>
          <p:cNvPr id="119" name="Straight Arrow Connector 118"/>
          <p:cNvCxnSpPr>
            <a:stCxn id="92" idx="2"/>
            <a:endCxn id="120" idx="0"/>
          </p:cNvCxnSpPr>
          <p:nvPr/>
        </p:nvCxnSpPr>
        <p:spPr bwMode="auto">
          <a:xfrm>
            <a:off x="1787762" y="4067214"/>
            <a:ext cx="2748730" cy="17519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0" name="Rectangle 119"/>
          <p:cNvSpPr/>
          <p:nvPr/>
        </p:nvSpPr>
        <p:spPr bwMode="auto">
          <a:xfrm>
            <a:off x="3129384" y="4242413"/>
            <a:ext cx="2814216" cy="309116"/>
          </a:xfrm>
          <a:prstGeom prst="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 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(L24, L23 đóng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132" name="Rectangle 131"/>
          <p:cNvSpPr/>
          <p:nvPr/>
        </p:nvSpPr>
        <p:spPr bwMode="auto">
          <a:xfrm>
            <a:off x="380112" y="4727748"/>
            <a:ext cx="2816514" cy="2945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th3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(17,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) có điện</a:t>
            </a:r>
          </a:p>
        </p:txBody>
      </p:sp>
      <p:sp>
        <p:nvSpPr>
          <p:cNvPr id="138" name="Rectangle 137"/>
          <p:cNvSpPr/>
          <p:nvPr/>
        </p:nvSpPr>
        <p:spPr bwMode="auto">
          <a:xfrm>
            <a:off x="-17638" y="5168270"/>
            <a:ext cx="3827638" cy="33937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 thời gian chỉnh định R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(7, 15) đóng lại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485475" y="5625470"/>
            <a:ext cx="2830749" cy="28767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(19, L21)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cxnSp>
        <p:nvCxnSpPr>
          <p:cNvPr id="140" name="Straight Arrow Connector 139"/>
          <p:cNvCxnSpPr>
            <a:stCxn id="138" idx="2"/>
            <a:endCxn id="139" idx="0"/>
          </p:cNvCxnSpPr>
          <p:nvPr/>
        </p:nvCxnSpPr>
        <p:spPr bwMode="auto">
          <a:xfrm>
            <a:off x="1896181" y="5507643"/>
            <a:ext cx="4669" cy="11782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1" name="Straight Arrow Connector 140"/>
          <p:cNvCxnSpPr>
            <a:stCxn id="132" idx="2"/>
          </p:cNvCxnSpPr>
          <p:nvPr/>
        </p:nvCxnSpPr>
        <p:spPr bwMode="auto">
          <a:xfrm flipH="1">
            <a:off x="1782802" y="5022308"/>
            <a:ext cx="5567" cy="140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5" name="Rectangle 144"/>
          <p:cNvSpPr/>
          <p:nvPr/>
        </p:nvSpPr>
        <p:spPr bwMode="auto">
          <a:xfrm>
            <a:off x="352796" y="6081164"/>
            <a:ext cx="3098165" cy="311258"/>
          </a:xfrm>
          <a:prstGeom prst="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 K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(L23, L22) đóng 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cxnSp>
        <p:nvCxnSpPr>
          <p:cNvPr id="149" name="Straight Connector 148"/>
          <p:cNvCxnSpPr/>
          <p:nvPr/>
        </p:nvCxnSpPr>
        <p:spPr bwMode="auto">
          <a:xfrm flipV="1">
            <a:off x="7605637" y="2696605"/>
            <a:ext cx="0" cy="3025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1" name="Straight Arrow Connector 150"/>
          <p:cNvCxnSpPr>
            <a:endCxn id="153" idx="0"/>
          </p:cNvCxnSpPr>
          <p:nvPr/>
        </p:nvCxnSpPr>
        <p:spPr bwMode="auto">
          <a:xfrm>
            <a:off x="6033323" y="2985906"/>
            <a:ext cx="0" cy="25906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3" name="Rectangle 152"/>
          <p:cNvSpPr/>
          <p:nvPr/>
        </p:nvSpPr>
        <p:spPr bwMode="auto">
          <a:xfrm>
            <a:off x="4927757" y="3244974"/>
            <a:ext cx="2211131" cy="52845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2 cấp điện trở R2, R3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5" name="Straight Connector 154"/>
          <p:cNvCxnSpPr/>
          <p:nvPr/>
        </p:nvCxnSpPr>
        <p:spPr bwMode="auto">
          <a:xfrm>
            <a:off x="4353442" y="4856593"/>
            <a:ext cx="167988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6" name="Straight Connector 155"/>
          <p:cNvCxnSpPr/>
          <p:nvPr/>
        </p:nvCxnSpPr>
        <p:spPr bwMode="auto">
          <a:xfrm flipV="1">
            <a:off x="4353442" y="4554058"/>
            <a:ext cx="0" cy="30253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7" name="Straight Connector 156"/>
          <p:cNvCxnSpPr/>
          <p:nvPr/>
        </p:nvCxnSpPr>
        <p:spPr bwMode="auto">
          <a:xfrm flipV="1">
            <a:off x="6033323" y="3773425"/>
            <a:ext cx="0" cy="108316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Arrow Connector 157"/>
          <p:cNvCxnSpPr>
            <a:endCxn id="159" idx="0"/>
          </p:cNvCxnSpPr>
          <p:nvPr/>
        </p:nvCxnSpPr>
        <p:spPr bwMode="auto">
          <a:xfrm>
            <a:off x="5254370" y="4847878"/>
            <a:ext cx="0" cy="25906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9" name="Rectangle 158"/>
          <p:cNvSpPr/>
          <p:nvPr/>
        </p:nvSpPr>
        <p:spPr bwMode="auto">
          <a:xfrm>
            <a:off x="4148804" y="5106946"/>
            <a:ext cx="2211131" cy="528450"/>
          </a:xfrm>
          <a:prstGeom prst="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1 cấp điện trở R3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3" name="Straight Arrow Connector 162"/>
          <p:cNvCxnSpPr>
            <a:stCxn id="139" idx="2"/>
            <a:endCxn id="145" idx="0"/>
          </p:cNvCxnSpPr>
          <p:nvPr/>
        </p:nvCxnSpPr>
        <p:spPr bwMode="auto">
          <a:xfrm>
            <a:off x="1900850" y="5913142"/>
            <a:ext cx="1029" cy="16802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6" name="Straight Arrow Connector 165"/>
          <p:cNvCxnSpPr>
            <a:stCxn id="145" idx="2"/>
            <a:endCxn id="7" idx="0"/>
          </p:cNvCxnSpPr>
          <p:nvPr/>
        </p:nvCxnSpPr>
        <p:spPr bwMode="auto">
          <a:xfrm>
            <a:off x="1901879" y="6392422"/>
            <a:ext cx="2032619" cy="14020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0" name="Straight Arrow Connector 169"/>
          <p:cNvCxnSpPr>
            <a:stCxn id="159" idx="2"/>
            <a:endCxn id="7" idx="0"/>
          </p:cNvCxnSpPr>
          <p:nvPr/>
        </p:nvCxnSpPr>
        <p:spPr bwMode="auto">
          <a:xfrm flipH="1">
            <a:off x="3934498" y="5635396"/>
            <a:ext cx="1319872" cy="8972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"/>
                            </p:stCondLst>
                            <p:childTnLst>
                              <p:par>
                                <p:cTn id="1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500"/>
                            </p:stCondLst>
                            <p:childTnLst>
                              <p:par>
                                <p:cTn id="20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4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2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00"/>
                            </p:stCondLst>
                            <p:childTnLst>
                              <p:par>
                                <p:cTn id="2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3" grpId="0" animBg="1"/>
      <p:bldP spid="14" grpId="0" animBg="1"/>
      <p:bldP spid="15" grpId="0" animBg="1"/>
      <p:bldP spid="16" grpId="0" animBg="1"/>
      <p:bldP spid="40" grpId="0"/>
      <p:bldP spid="42" grpId="0" animBg="1"/>
      <p:bldP spid="43" grpId="0" animBg="1"/>
      <p:bldP spid="47" grpId="0" animBg="1"/>
      <p:bldP spid="41984" grpId="0" animBg="1"/>
      <p:bldP spid="83" grpId="0" animBg="1"/>
      <p:bldP spid="84" grpId="0" animBg="1"/>
      <p:bldP spid="87" grpId="0" animBg="1"/>
      <p:bldP spid="92" grpId="0" animBg="1"/>
      <p:bldP spid="96" grpId="0" animBg="1"/>
      <p:bldP spid="117" grpId="0" animBg="1"/>
      <p:bldP spid="120" grpId="0" animBg="1"/>
      <p:bldP spid="132" grpId="0" animBg="1"/>
      <p:bldP spid="138" grpId="0" animBg="1"/>
      <p:bldP spid="139" grpId="0" animBg="1"/>
      <p:bldP spid="145" grpId="0" animBg="1"/>
      <p:bldP spid="153" grpId="0" animBg="1"/>
      <p:bldP spid="15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2857500" y="457200"/>
          <a:ext cx="62103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502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6079" t="46120" r="37674" b="44794"/>
                      <a:stretch>
                        <a:fillRect/>
                      </a:stretch>
                    </p:blipFill>
                    <p:spPr bwMode="auto">
                      <a:xfrm>
                        <a:off x="2857500" y="457200"/>
                        <a:ext cx="6210300" cy="551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139700" y="976711"/>
            <a:ext cx="283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động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3309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3.1.3.2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4451158" y="6073914"/>
            <a:ext cx="44642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ba cấp điện trở của động cơ điện một chiều kích từ hỗn hợp</a:t>
            </a:r>
          </a:p>
        </p:txBody>
      </p:sp>
    </p:spTree>
    <p:extLst>
      <p:ext uri="{BB962C8B-B14F-4D97-AF65-F5344CB8AC3E}">
        <p14:creationId xmlns:p14="http://schemas.microsoft.com/office/powerpoint/2010/main" val="1861412195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 bwMode="auto">
          <a:xfrm>
            <a:off x="189922" y="4267200"/>
            <a:ext cx="15279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3447288" y="232050"/>
            <a:ext cx="3420238" cy="37740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(5, 7)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839639" y="895933"/>
            <a:ext cx="2635535" cy="3614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Stop(5, 7) hở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331710" y="3660067"/>
            <a:ext cx="1487690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</a:p>
          <a:p>
            <a:pPr lvl="0" algn="ctr">
              <a:defRPr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K(L11, L12), K(L22, L21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hở ra 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17849" y="3660310"/>
            <a:ext cx="905024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9" name="Straight Arrow Connector 28"/>
          <p:cNvCxnSpPr>
            <a:stCxn id="3" idx="2"/>
            <a:endCxn id="9" idx="0"/>
          </p:cNvCxnSpPr>
          <p:nvPr/>
        </p:nvCxnSpPr>
        <p:spPr bwMode="auto">
          <a:xfrm>
            <a:off x="5157407" y="609459"/>
            <a:ext cx="0" cy="28647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154860" y="2381641"/>
            <a:ext cx="130508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149382" y="2356693"/>
            <a:ext cx="19319" cy="191050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228600" y="2018139"/>
            <a:ext cx="1193405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466088" y="1753172"/>
            <a:ext cx="1229495" cy="156337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K(9, L21) mất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2952002" y="1752949"/>
            <a:ext cx="1351266" cy="15642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L21) mất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49" name="Straight Arrow Connector 48"/>
          <p:cNvCxnSpPr>
            <a:stCxn id="9" idx="2"/>
            <a:endCxn id="43" idx="0"/>
          </p:cNvCxnSpPr>
          <p:nvPr/>
        </p:nvCxnSpPr>
        <p:spPr bwMode="auto">
          <a:xfrm flipH="1">
            <a:off x="2080836" y="1257338"/>
            <a:ext cx="3076571" cy="49583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3" idx="2"/>
            <a:endCxn id="14" idx="0"/>
          </p:cNvCxnSpPr>
          <p:nvPr/>
        </p:nvCxnSpPr>
        <p:spPr bwMode="auto">
          <a:xfrm flipH="1">
            <a:off x="2075555" y="3316549"/>
            <a:ext cx="5281" cy="34351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43" idx="2"/>
            <a:endCxn id="16" idx="0"/>
          </p:cNvCxnSpPr>
          <p:nvPr/>
        </p:nvCxnSpPr>
        <p:spPr bwMode="auto">
          <a:xfrm flipH="1">
            <a:off x="770361" y="3316549"/>
            <a:ext cx="1310475" cy="34376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41998" idx="3"/>
            <a:endCxn id="3" idx="1"/>
          </p:cNvCxnSpPr>
          <p:nvPr/>
        </p:nvCxnSpPr>
        <p:spPr bwMode="auto">
          <a:xfrm>
            <a:off x="3048000" y="416072"/>
            <a:ext cx="399288" cy="46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98" name="Rounded Rectangle 41997"/>
          <p:cNvSpPr/>
          <p:nvPr/>
        </p:nvSpPr>
        <p:spPr bwMode="auto">
          <a:xfrm>
            <a:off x="282037" y="228600"/>
            <a:ext cx="2765963" cy="374943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đang hoạt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3" name="Straight Arrow Connector 82"/>
          <p:cNvCxnSpPr>
            <a:stCxn id="9" idx="2"/>
            <a:endCxn id="47" idx="0"/>
          </p:cNvCxnSpPr>
          <p:nvPr/>
        </p:nvCxnSpPr>
        <p:spPr bwMode="auto">
          <a:xfrm flipH="1">
            <a:off x="3627635" y="1257338"/>
            <a:ext cx="1529772" cy="49561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/>
          <p:cNvSpPr/>
          <p:nvPr/>
        </p:nvSpPr>
        <p:spPr bwMode="auto">
          <a:xfrm>
            <a:off x="2884439" y="3660067"/>
            <a:ext cx="1486393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(L25, L24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hở ra 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1331710" y="5410204"/>
            <a:ext cx="1487689" cy="129771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mất điện, dừng hoạt 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4493088" y="1756162"/>
            <a:ext cx="1337897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L21) mất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103" name="Straight Arrow Connector 102"/>
          <p:cNvCxnSpPr>
            <a:stCxn id="102" idx="2"/>
            <a:endCxn id="105" idx="0"/>
          </p:cNvCxnSpPr>
          <p:nvPr/>
        </p:nvCxnSpPr>
        <p:spPr bwMode="auto">
          <a:xfrm>
            <a:off x="5162037" y="3307257"/>
            <a:ext cx="0" cy="3528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4" name="Straight Arrow Connector 103"/>
          <p:cNvCxnSpPr>
            <a:stCxn id="14" idx="2"/>
            <a:endCxn id="95" idx="0"/>
          </p:cNvCxnSpPr>
          <p:nvPr/>
        </p:nvCxnSpPr>
        <p:spPr bwMode="auto">
          <a:xfrm>
            <a:off x="2075555" y="5074906"/>
            <a:ext cx="0" cy="33529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5" name="Rectangle 104"/>
          <p:cNvSpPr/>
          <p:nvPr/>
        </p:nvSpPr>
        <p:spPr bwMode="auto">
          <a:xfrm>
            <a:off x="4426193" y="3660078"/>
            <a:ext cx="1471687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(L24, L23)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3" name="Straight Arrow Connector 122"/>
          <p:cNvCxnSpPr>
            <a:stCxn id="47" idx="2"/>
            <a:endCxn id="91" idx="0"/>
          </p:cNvCxnSpPr>
          <p:nvPr/>
        </p:nvCxnSpPr>
        <p:spPr bwMode="auto">
          <a:xfrm>
            <a:off x="3627635" y="3317244"/>
            <a:ext cx="1" cy="3428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>
            <a:stCxn id="91" idx="2"/>
            <a:endCxn id="112" idx="0"/>
          </p:cNvCxnSpPr>
          <p:nvPr/>
        </p:nvCxnSpPr>
        <p:spPr bwMode="auto">
          <a:xfrm>
            <a:off x="3627636" y="5074906"/>
            <a:ext cx="0" cy="33529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2" name="Rectangle 111"/>
          <p:cNvSpPr/>
          <p:nvPr/>
        </p:nvSpPr>
        <p:spPr bwMode="auto">
          <a:xfrm>
            <a:off x="2884439" y="5410200"/>
            <a:ext cx="1486393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R1 trở lại mạch khởi 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4435872" y="5410200"/>
            <a:ext cx="1462008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R2 trở lại mạch khởi 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9" name="Straight Arrow Connector 118"/>
          <p:cNvCxnSpPr>
            <a:stCxn id="105" idx="2"/>
            <a:endCxn id="113" idx="0"/>
          </p:cNvCxnSpPr>
          <p:nvPr/>
        </p:nvCxnSpPr>
        <p:spPr bwMode="auto">
          <a:xfrm>
            <a:off x="5162037" y="5074677"/>
            <a:ext cx="4839" cy="3355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6" name="Straight Arrow Connector 125"/>
          <p:cNvCxnSpPr>
            <a:stCxn id="9" idx="2"/>
            <a:endCxn id="102" idx="0"/>
          </p:cNvCxnSpPr>
          <p:nvPr/>
        </p:nvCxnSpPr>
        <p:spPr bwMode="auto">
          <a:xfrm>
            <a:off x="5157407" y="1257338"/>
            <a:ext cx="4630" cy="4988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9" name="Straight Arrow Connector 128"/>
          <p:cNvCxnSpPr>
            <a:stCxn id="41" idx="2"/>
            <a:endCxn id="53" idx="0"/>
          </p:cNvCxnSpPr>
          <p:nvPr/>
        </p:nvCxnSpPr>
        <p:spPr bwMode="auto">
          <a:xfrm>
            <a:off x="6719982" y="3314603"/>
            <a:ext cx="1" cy="3537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7539884" y="3668327"/>
            <a:ext cx="1396852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điểm R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(7, 11),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(7, 15),</a:t>
            </a:r>
          </a:p>
          <a:p>
            <a:pPr lvl="0" algn="ctr">
              <a:defRPr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th3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19),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7539884" y="1755403"/>
            <a:ext cx="1396852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th1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(9, L21), R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th2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(13, L21)</a:t>
            </a:r>
          </a:p>
          <a:p>
            <a:pPr lvl="0" algn="ctr">
              <a:defRPr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th3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(17, L21)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mất điện</a:t>
            </a:r>
          </a:p>
        </p:txBody>
      </p:sp>
      <p:cxnSp>
        <p:nvCxnSpPr>
          <p:cNvPr id="73" name="Straight Arrow Connector 72"/>
          <p:cNvCxnSpPr>
            <a:stCxn id="9" idx="2"/>
            <a:endCxn id="48" idx="0"/>
          </p:cNvCxnSpPr>
          <p:nvPr/>
        </p:nvCxnSpPr>
        <p:spPr bwMode="auto">
          <a:xfrm>
            <a:off x="5157407" y="1257338"/>
            <a:ext cx="3080903" cy="49806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" name="Rectangle 40"/>
          <p:cNvSpPr/>
          <p:nvPr/>
        </p:nvSpPr>
        <p:spPr bwMode="auto">
          <a:xfrm>
            <a:off x="6021159" y="1763508"/>
            <a:ext cx="1397645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(19, L21) mất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951277" y="3668327"/>
            <a:ext cx="1537411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(L23, L22)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5951276" y="5427629"/>
            <a:ext cx="1537411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R3 trở lại mạch khởi động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7" name="Straight Arrow Connector 56"/>
          <p:cNvCxnSpPr>
            <a:stCxn id="53" idx="2"/>
            <a:endCxn id="54" idx="0"/>
          </p:cNvCxnSpPr>
          <p:nvPr/>
        </p:nvCxnSpPr>
        <p:spPr bwMode="auto">
          <a:xfrm flipH="1">
            <a:off x="6719982" y="5082926"/>
            <a:ext cx="1" cy="34470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Arrow Connector 59"/>
          <p:cNvCxnSpPr>
            <a:stCxn id="9" idx="2"/>
            <a:endCxn id="41" idx="0"/>
          </p:cNvCxnSpPr>
          <p:nvPr/>
        </p:nvCxnSpPr>
        <p:spPr bwMode="auto">
          <a:xfrm>
            <a:off x="5157407" y="1257338"/>
            <a:ext cx="1562575" cy="50617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4" name="Straight Arrow Connector 113"/>
          <p:cNvCxnSpPr/>
          <p:nvPr/>
        </p:nvCxnSpPr>
        <p:spPr bwMode="auto">
          <a:xfrm>
            <a:off x="8187509" y="3314603"/>
            <a:ext cx="1" cy="3537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10929793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  <p:bldP spid="16" grpId="0" animBg="1"/>
      <p:bldP spid="40" grpId="0"/>
      <p:bldP spid="43" grpId="0" animBg="1"/>
      <p:bldP spid="47" grpId="0" animBg="1"/>
      <p:bldP spid="41998" grpId="0" animBg="1"/>
      <p:bldP spid="91" grpId="0" animBg="1"/>
      <p:bldP spid="95" grpId="0" animBg="1"/>
      <p:bldP spid="102" grpId="0" animBg="1"/>
      <p:bldP spid="105" grpId="0" animBg="1"/>
      <p:bldP spid="112" grpId="0" animBg="1"/>
      <p:bldP spid="113" grpId="0" animBg="1"/>
      <p:bldP spid="44" grpId="0" animBg="1"/>
      <p:bldP spid="48" grpId="0" animBg="1"/>
      <p:bldP spid="41" grpId="0" animBg="1"/>
      <p:bldP spid="53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9042" y="508140"/>
            <a:ext cx="5989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 cơ điện một chiều được phân ra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loại:  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6799" y="1219200"/>
            <a:ext cx="6324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Động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 điện một chiều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 châm vĩnh cửu.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66798" y="1930260"/>
            <a:ext cx="6324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Động </a:t>
            </a:r>
            <a:r>
              <a:rPr 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 điện một chiều 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 châm điện.</a:t>
            </a:r>
            <a:endParaRPr 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447800" y="2641320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Động cơ 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 một chiều kích từ độc </a:t>
            </a:r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lập. </a:t>
            </a:r>
            <a:endParaRPr lang="en-US" alt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1447800" y="3352380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Động cơ 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 một chiều kích từ </a:t>
            </a:r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song song. </a:t>
            </a:r>
            <a:endParaRPr lang="en-US" alt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447800" y="4063440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Động cơ 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 một chiều kích </a:t>
            </a:r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 nối tiếp  </a:t>
            </a:r>
            <a:endParaRPr lang="en-US" alt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447800" y="4774500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Động cơ 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 một chiều kích từ </a:t>
            </a:r>
            <a:r>
              <a:rPr lang="en-US" altLang="en-US" sz="24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hỗn hợp </a:t>
            </a:r>
            <a:endParaRPr lang="en-US" altLang="en-US" sz="24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65459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7" grpId="0"/>
      <p:bldP spid="21" grpId="0"/>
      <p:bldP spid="23" grpId="0"/>
      <p:bldP spid="2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2857500" y="457200"/>
          <a:ext cx="62103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22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6079" t="46120" r="37674" b="44794"/>
                      <a:stretch>
                        <a:fillRect/>
                      </a:stretch>
                    </p:blipFill>
                    <p:spPr bwMode="auto">
                      <a:xfrm>
                        <a:off x="2857500" y="457200"/>
                        <a:ext cx="6210300" cy="551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139700" y="976711"/>
            <a:ext cx="2832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động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3309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3.1.3.2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4451158" y="6073914"/>
            <a:ext cx="44642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ba cấp điện trở của động cơ điện một chiều kích từ hỗn hợp</a:t>
            </a:r>
          </a:p>
        </p:txBody>
      </p:sp>
    </p:spTree>
    <p:extLst>
      <p:ext uri="{BB962C8B-B14F-4D97-AF65-F5344CB8AC3E}">
        <p14:creationId xmlns:p14="http://schemas.microsoft.com/office/powerpoint/2010/main" val="3904419809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 bwMode="auto">
          <a:xfrm>
            <a:off x="189922" y="4267200"/>
            <a:ext cx="15279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3447288" y="232050"/>
            <a:ext cx="3420238" cy="37740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EM(1, 3)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839639" y="895933"/>
            <a:ext cx="2635535" cy="3614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EM(1, 3)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ra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331710" y="3660067"/>
            <a:ext cx="1487690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K(L11, L12), K(L22, L21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17849" y="3660310"/>
            <a:ext cx="905024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hở ra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9" name="Straight Arrow Connector 28"/>
          <p:cNvCxnSpPr>
            <a:stCxn id="3" idx="2"/>
            <a:endCxn id="9" idx="0"/>
          </p:cNvCxnSpPr>
          <p:nvPr/>
        </p:nvCxnSpPr>
        <p:spPr bwMode="auto">
          <a:xfrm>
            <a:off x="5157407" y="609459"/>
            <a:ext cx="0" cy="28647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>
            <a:off x="154860" y="2381641"/>
            <a:ext cx="130508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149382" y="2356693"/>
            <a:ext cx="19319" cy="191050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228600" y="2018139"/>
            <a:ext cx="1193405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466088" y="1753172"/>
            <a:ext cx="1229495" cy="156337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K(9, L21) mất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2952002" y="1752949"/>
            <a:ext cx="1351266" cy="15642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L21) mất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49" name="Straight Arrow Connector 48"/>
          <p:cNvCxnSpPr>
            <a:stCxn id="9" idx="2"/>
            <a:endCxn id="43" idx="0"/>
          </p:cNvCxnSpPr>
          <p:nvPr/>
        </p:nvCxnSpPr>
        <p:spPr bwMode="auto">
          <a:xfrm flipH="1">
            <a:off x="2080836" y="1257338"/>
            <a:ext cx="3076571" cy="49583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3" idx="2"/>
            <a:endCxn id="14" idx="0"/>
          </p:cNvCxnSpPr>
          <p:nvPr/>
        </p:nvCxnSpPr>
        <p:spPr bwMode="auto">
          <a:xfrm flipH="1">
            <a:off x="2075555" y="3316549"/>
            <a:ext cx="5281" cy="34351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43" idx="2"/>
            <a:endCxn id="16" idx="0"/>
          </p:cNvCxnSpPr>
          <p:nvPr/>
        </p:nvCxnSpPr>
        <p:spPr bwMode="auto">
          <a:xfrm flipH="1">
            <a:off x="770361" y="3316549"/>
            <a:ext cx="1310475" cy="34376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41998" idx="3"/>
            <a:endCxn id="3" idx="1"/>
          </p:cNvCxnSpPr>
          <p:nvPr/>
        </p:nvCxnSpPr>
        <p:spPr bwMode="auto">
          <a:xfrm>
            <a:off x="3048000" y="416072"/>
            <a:ext cx="399288" cy="46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98" name="Rounded Rectangle 41997"/>
          <p:cNvSpPr/>
          <p:nvPr/>
        </p:nvSpPr>
        <p:spPr bwMode="auto">
          <a:xfrm>
            <a:off x="282037" y="170495"/>
            <a:ext cx="2765963" cy="972505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Giả sử, động cơ M đang </a:t>
            </a:r>
            <a:r>
              <a:rPr lang="en-US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động,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khi có sự cố cần dừng khẩn cấp</a:t>
            </a:r>
          </a:p>
        </p:txBody>
      </p:sp>
      <p:cxnSp>
        <p:nvCxnSpPr>
          <p:cNvPr id="83" name="Straight Arrow Connector 82"/>
          <p:cNvCxnSpPr>
            <a:stCxn id="9" idx="2"/>
            <a:endCxn id="47" idx="0"/>
          </p:cNvCxnSpPr>
          <p:nvPr/>
        </p:nvCxnSpPr>
        <p:spPr bwMode="auto">
          <a:xfrm flipH="1">
            <a:off x="3627635" y="1257338"/>
            <a:ext cx="1529772" cy="49561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/>
          <p:cNvSpPr/>
          <p:nvPr/>
        </p:nvSpPr>
        <p:spPr bwMode="auto">
          <a:xfrm>
            <a:off x="2884439" y="3660067"/>
            <a:ext cx="1486393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K</a:t>
            </a:r>
            <a:r>
              <a:rPr kumimoji="0" lang="en-US" sz="1800" b="0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(L25, L24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1331710" y="5410204"/>
            <a:ext cx="1487689" cy="129771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mất điện, dừng hoạt động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4493088" y="1756162"/>
            <a:ext cx="1337897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L21) mất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103" name="Straight Arrow Connector 102"/>
          <p:cNvCxnSpPr>
            <a:stCxn id="102" idx="2"/>
            <a:endCxn id="105" idx="0"/>
          </p:cNvCxnSpPr>
          <p:nvPr/>
        </p:nvCxnSpPr>
        <p:spPr bwMode="auto">
          <a:xfrm>
            <a:off x="5162037" y="3307257"/>
            <a:ext cx="0" cy="3528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4" name="Straight Arrow Connector 103"/>
          <p:cNvCxnSpPr>
            <a:stCxn id="14" idx="2"/>
            <a:endCxn id="95" idx="0"/>
          </p:cNvCxnSpPr>
          <p:nvPr/>
        </p:nvCxnSpPr>
        <p:spPr bwMode="auto">
          <a:xfrm>
            <a:off x="2075555" y="5074906"/>
            <a:ext cx="0" cy="33529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5" name="Rectangle 104"/>
          <p:cNvSpPr/>
          <p:nvPr/>
        </p:nvSpPr>
        <p:spPr bwMode="auto">
          <a:xfrm>
            <a:off x="4426193" y="3660078"/>
            <a:ext cx="1471687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(L24, L23) hở ra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23" name="Straight Arrow Connector 122"/>
          <p:cNvCxnSpPr>
            <a:stCxn id="47" idx="2"/>
            <a:endCxn id="91" idx="0"/>
          </p:cNvCxnSpPr>
          <p:nvPr/>
        </p:nvCxnSpPr>
        <p:spPr bwMode="auto">
          <a:xfrm>
            <a:off x="3627635" y="3317244"/>
            <a:ext cx="1" cy="3428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>
            <a:stCxn id="91" idx="2"/>
            <a:endCxn id="112" idx="0"/>
          </p:cNvCxnSpPr>
          <p:nvPr/>
        </p:nvCxnSpPr>
        <p:spPr bwMode="auto">
          <a:xfrm>
            <a:off x="3627636" y="5074906"/>
            <a:ext cx="0" cy="33529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2" name="Rectangle 111"/>
          <p:cNvSpPr/>
          <p:nvPr/>
        </p:nvSpPr>
        <p:spPr bwMode="auto">
          <a:xfrm>
            <a:off x="2884439" y="5410200"/>
            <a:ext cx="1486393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R1 trở lại mạch khởi động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4435872" y="5410200"/>
            <a:ext cx="1462008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R2 trở lại mạch khởi động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9" name="Straight Arrow Connector 118"/>
          <p:cNvCxnSpPr>
            <a:stCxn id="105" idx="2"/>
            <a:endCxn id="113" idx="0"/>
          </p:cNvCxnSpPr>
          <p:nvPr/>
        </p:nvCxnSpPr>
        <p:spPr bwMode="auto">
          <a:xfrm>
            <a:off x="5162037" y="5074677"/>
            <a:ext cx="4839" cy="3355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6" name="Straight Arrow Connector 125"/>
          <p:cNvCxnSpPr>
            <a:stCxn id="9" idx="2"/>
            <a:endCxn id="102" idx="0"/>
          </p:cNvCxnSpPr>
          <p:nvPr/>
        </p:nvCxnSpPr>
        <p:spPr bwMode="auto">
          <a:xfrm>
            <a:off x="5157407" y="1257338"/>
            <a:ext cx="4630" cy="4988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9" name="Straight Arrow Connector 128"/>
          <p:cNvCxnSpPr>
            <a:stCxn id="41" idx="2"/>
            <a:endCxn id="53" idx="0"/>
          </p:cNvCxnSpPr>
          <p:nvPr/>
        </p:nvCxnSpPr>
        <p:spPr bwMode="auto">
          <a:xfrm>
            <a:off x="6719982" y="3314603"/>
            <a:ext cx="1" cy="3537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7539884" y="3668327"/>
            <a:ext cx="1396852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R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11),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th2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15),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th3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19), hở ra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7539884" y="1755403"/>
            <a:ext cx="1396852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th1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L21), R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th2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(13, L21)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th3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L21)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điện</a:t>
            </a:r>
          </a:p>
        </p:txBody>
      </p:sp>
      <p:cxnSp>
        <p:nvCxnSpPr>
          <p:cNvPr id="73" name="Straight Arrow Connector 72"/>
          <p:cNvCxnSpPr>
            <a:stCxn id="9" idx="2"/>
            <a:endCxn id="48" idx="0"/>
          </p:cNvCxnSpPr>
          <p:nvPr/>
        </p:nvCxnSpPr>
        <p:spPr bwMode="auto">
          <a:xfrm>
            <a:off x="5157407" y="1257338"/>
            <a:ext cx="3080903" cy="49806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" name="Rectangle 40"/>
          <p:cNvSpPr/>
          <p:nvPr/>
        </p:nvSpPr>
        <p:spPr bwMode="auto">
          <a:xfrm>
            <a:off x="6021159" y="1763508"/>
            <a:ext cx="1397645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8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(19, L21) mất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951277" y="3668327"/>
            <a:ext cx="1537411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lang="en-US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(L23, L22) hở ra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5951276" y="5427629"/>
            <a:ext cx="1537411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R3 trở lại mạch khởi động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7" name="Straight Arrow Connector 56"/>
          <p:cNvCxnSpPr>
            <a:stCxn id="53" idx="2"/>
            <a:endCxn id="54" idx="0"/>
          </p:cNvCxnSpPr>
          <p:nvPr/>
        </p:nvCxnSpPr>
        <p:spPr bwMode="auto">
          <a:xfrm flipH="1">
            <a:off x="6719982" y="5082926"/>
            <a:ext cx="1" cy="34470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Arrow Connector 59"/>
          <p:cNvCxnSpPr>
            <a:stCxn id="9" idx="2"/>
            <a:endCxn id="41" idx="0"/>
          </p:cNvCxnSpPr>
          <p:nvPr/>
        </p:nvCxnSpPr>
        <p:spPr bwMode="auto">
          <a:xfrm>
            <a:off x="5157407" y="1257338"/>
            <a:ext cx="1562575" cy="50617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4" name="Straight Arrow Connector 113"/>
          <p:cNvCxnSpPr/>
          <p:nvPr/>
        </p:nvCxnSpPr>
        <p:spPr bwMode="auto">
          <a:xfrm>
            <a:off x="8187509" y="3314603"/>
            <a:ext cx="1" cy="3537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7171371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  <p:bldP spid="16" grpId="0" animBg="1"/>
      <p:bldP spid="40" grpId="0"/>
      <p:bldP spid="43" grpId="0" animBg="1"/>
      <p:bldP spid="47" grpId="0" animBg="1"/>
      <p:bldP spid="41998" grpId="0" animBg="1"/>
      <p:bldP spid="91" grpId="0" animBg="1"/>
      <p:bldP spid="95" grpId="0" animBg="1"/>
      <p:bldP spid="102" grpId="0" animBg="1"/>
      <p:bldP spid="105" grpId="0" animBg="1"/>
      <p:bldP spid="112" grpId="0" animBg="1"/>
      <p:bldP spid="113" grpId="0" animBg="1"/>
      <p:bldP spid="44" grpId="0" animBg="1"/>
      <p:bldP spid="48" grpId="0" animBg="1"/>
      <p:bldP spid="41" grpId="0" animBg="1"/>
      <p:bldP spid="53" grpId="0" animBg="1"/>
      <p:bldP spid="5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139700" y="976711"/>
            <a:ext cx="4432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động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93309" y="515046"/>
            <a:ext cx="4259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3.1.3.2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893770" y="4861676"/>
            <a:ext cx="1676400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966716" y="4861676"/>
            <a:ext cx="2697162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9" name="Flowchart: Alternate Process 8"/>
          <p:cNvSpPr/>
          <p:nvPr/>
        </p:nvSpPr>
        <p:spPr bwMode="auto">
          <a:xfrm>
            <a:off x="990600" y="4861675"/>
            <a:ext cx="2504279" cy="792454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Sau khi khắc phục sự cố xong</a:t>
            </a: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 bwMode="auto">
          <a:xfrm>
            <a:off x="5570170" y="5257903"/>
            <a:ext cx="396546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>
            <a:stCxn id="9" idx="3"/>
            <a:endCxn id="7" idx="1"/>
          </p:cNvCxnSpPr>
          <p:nvPr/>
        </p:nvCxnSpPr>
        <p:spPr bwMode="auto">
          <a:xfrm>
            <a:off x="3494879" y="5257902"/>
            <a:ext cx="398891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2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8" t="20000" r="6722" b="32000"/>
          <a:stretch/>
        </p:blipFill>
        <p:spPr bwMode="auto">
          <a:xfrm>
            <a:off x="2133600" y="1829219"/>
            <a:ext cx="2121182" cy="251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" t="20000" r="53272" b="32000"/>
          <a:stretch/>
        </p:blipFill>
        <p:spPr bwMode="auto">
          <a:xfrm>
            <a:off x="5141748" y="1752600"/>
            <a:ext cx="2173549" cy="260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01829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18"/>
          <p:cNvSpPr>
            <a:spLocks noChangeArrowheads="1"/>
          </p:cNvSpPr>
          <p:nvPr/>
        </p:nvSpPr>
        <p:spPr bwMode="auto">
          <a:xfrm>
            <a:off x="152400" y="986715"/>
            <a:ext cx="3365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31812" y="1539165"/>
            <a:ext cx="24399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531812" y="2462237"/>
            <a:ext cx="2135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quá tải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5377542" y="745879"/>
            <a:ext cx="1029154" cy="47332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3227053" y="1508909"/>
            <a:ext cx="581693" cy="5563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4191188" y="3048000"/>
            <a:ext cx="312822" cy="61096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90261" y="515046"/>
            <a:ext cx="516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3.1.3.3 Bảo vệ mạch điện và động cơ: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2857500" y="457200"/>
          <a:ext cx="62103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46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6079" t="46120" r="37674" b="44794"/>
                      <a:stretch>
                        <a:fillRect/>
                      </a:stretch>
                    </p:blipFill>
                    <p:spPr bwMode="auto">
                      <a:xfrm>
                        <a:off x="2857500" y="457200"/>
                        <a:ext cx="6210300" cy="551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451158" y="6073914"/>
            <a:ext cx="44642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ba cấp điện trở của động cơ điện một chiều kích từ hỗn hợp</a:t>
            </a:r>
          </a:p>
        </p:txBody>
      </p:sp>
    </p:spTree>
    <p:extLst>
      <p:ext uri="{BB962C8B-B14F-4D97-AF65-F5344CB8AC3E}">
        <p14:creationId xmlns:p14="http://schemas.microsoft.com/office/powerpoint/2010/main" val="144496355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28" grpId="0"/>
      <p:bldP spid="29" grpId="0"/>
      <p:bldP spid="30" grpId="0" animBg="1"/>
      <p:bldP spid="30" grpId="1" animBg="1"/>
      <p:bldP spid="31" grpId="0" animBg="1"/>
      <p:bldP spid="3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166022"/>
              </p:ext>
            </p:extLst>
          </p:nvPr>
        </p:nvGraphicFramePr>
        <p:xfrm>
          <a:off x="2857500" y="457200"/>
          <a:ext cx="62103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9" r:id="rId4" imgW="8934450" imgH="5429250" progId="AutoCAD.Drawing.17">
                  <p:embed/>
                </p:oleObj>
              </mc:Choice>
              <mc:Fallback>
                <p:oleObj r:id="rId4" imgW="8934450" imgH="542925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6079" t="46120" r="37674" b="44794"/>
                      <a:stretch>
                        <a:fillRect/>
                      </a:stretch>
                    </p:blipFill>
                    <p:spPr bwMode="auto">
                      <a:xfrm>
                        <a:off x="2857500" y="457200"/>
                        <a:ext cx="6210300" cy="551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2" name="Rectangle 18"/>
          <p:cNvSpPr>
            <a:spLocks noChangeArrowheads="1"/>
          </p:cNvSpPr>
          <p:nvPr/>
        </p:nvSpPr>
        <p:spPr bwMode="auto">
          <a:xfrm>
            <a:off x="152400" y="976711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315207" y="1701065"/>
            <a:ext cx="22755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ngắn mạch.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2974603" y="3158746"/>
            <a:ext cx="554183" cy="54494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90261" y="515046"/>
            <a:ext cx="516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3.1.3.3 Bảo vệ mạch điện và động cơ: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451158" y="6073914"/>
            <a:ext cx="44642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n-US" sz="20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qua ba cấp điện trở của động cơ điện một chiều kích từ hỗn hợp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3.1.3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gián tiếp động 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96254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21" grpId="0"/>
      <p:bldP spid="23" grpId="0" animBg="1"/>
      <p:bldP spid="23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90261" y="46177"/>
            <a:ext cx="868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 chỉnh tốc độ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 một chiều.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678593"/>
            <a:ext cx="868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Thay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đổi tốc độ động cơ điện một chiều thực hiện các phương pháp sau: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603240"/>
            <a:ext cx="8610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Thay đổi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từ thông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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cuộn kích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từ: Mắc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nối tiếp biến trở với cuộn dây kích từ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điều chỉnh giá trị dòng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 chạy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qua cuộn kích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2743200"/>
            <a:ext cx="86105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Thay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đổi tổng trở phần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ứng: bằng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cách mắc nối tiếp với bộ dây phần ứng điện trở.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199" y="3883160"/>
            <a:ext cx="8610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Thay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đổi điện áp đặt vào phần ứng động cơ điện một chiều.</a:t>
            </a:r>
          </a:p>
        </p:txBody>
      </p:sp>
    </p:spTree>
    <p:extLst>
      <p:ext uri="{BB962C8B-B14F-4D97-AF65-F5344CB8AC3E}">
        <p14:creationId xmlns:p14="http://schemas.microsoft.com/office/powerpoint/2010/main" val="163904179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776" y="868155"/>
            <a:ext cx="6733829" cy="4999245"/>
          </a:xfrm>
          <a:prstGeom prst="rect">
            <a:avLst/>
          </a:prstGeom>
        </p:spPr>
      </p:pic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2268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3.2.1.1  Giới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thiệu 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381000" y="1631806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45519" y="2266649"/>
            <a:ext cx="32937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Động cơ 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4366131" y="2574734"/>
            <a:ext cx="2963386" cy="107230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235622" y="2811717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CB 2 pha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800600" y="1322832"/>
            <a:ext cx="1295400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265909" y="3392164"/>
            <a:ext cx="3170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2906851" y="2829312"/>
            <a:ext cx="743274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272951" y="3967849"/>
            <a:ext cx="31461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Phần tử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đốt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nóng rơle nhiệt OL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575346" y="2732684"/>
            <a:ext cx="522548" cy="6205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19122" y="5983069"/>
            <a:ext cx="5496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</a:t>
            </a:r>
            <a:r>
              <a:rPr lang="en-US" altLang="en-US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từ hỗn hợp bằng </a:t>
            </a: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thay đổi từ thông</a:t>
            </a:r>
          </a:p>
        </p:txBody>
      </p:sp>
      <p:sp>
        <p:nvSpPr>
          <p:cNvPr id="22" name="Oval 21"/>
          <p:cNvSpPr/>
          <p:nvPr/>
        </p:nvSpPr>
        <p:spPr bwMode="auto">
          <a:xfrm>
            <a:off x="4598394" y="4283080"/>
            <a:ext cx="1142514" cy="5502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7543800" y="2895600"/>
            <a:ext cx="743274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307054" y="4912866"/>
            <a:ext cx="3170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 trở VR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5936446" y="4135287"/>
            <a:ext cx="1000207" cy="77291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36103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  <p:bldP spid="23" grpId="1" animBg="1"/>
      <p:bldP spid="26" grpId="0"/>
      <p:bldP spid="27" grpId="0" animBg="1"/>
      <p:bldP spid="27" grpId="1" animBg="1"/>
      <p:bldP spid="28" grpId="0"/>
      <p:bldP spid="29" grpId="0" animBg="1"/>
      <p:bldP spid="29" grpId="1" animBg="1"/>
      <p:bldP spid="32" grpId="0"/>
      <p:bldP spid="33" grpId="0" animBg="1"/>
      <p:bldP spid="33" grpId="1" animBg="1"/>
      <p:bldP spid="22" grpId="0" animBg="1"/>
      <p:bldP spid="22" grpId="1" animBg="1"/>
      <p:bldP spid="24" grpId="0" animBg="1"/>
      <p:bldP spid="24" grpId="1" animBg="1"/>
      <p:bldP spid="25" grpId="0"/>
      <p:bldP spid="3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776" y="868155"/>
            <a:ext cx="6733829" cy="4999245"/>
          </a:xfrm>
          <a:prstGeom prst="rect">
            <a:avLst/>
          </a:prstGeom>
        </p:spPr>
      </p:pic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83956" y="1545499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283957" y="2680032"/>
            <a:ext cx="239712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EM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83956" y="4394723"/>
            <a:ext cx="35260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 + tiếp điểm K(7, 9) + Start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283957" y="3823925"/>
            <a:ext cx="3044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OL(3, 5)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283957" y="2111367"/>
            <a:ext cx="2587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Cầu chì F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3907009" y="4698622"/>
            <a:ext cx="475214" cy="88264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2950210" y="5059736"/>
            <a:ext cx="551688" cy="5782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7889096" y="5024454"/>
            <a:ext cx="533400" cy="61351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630491" y="4824902"/>
            <a:ext cx="371479" cy="78460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971032" y="4860589"/>
            <a:ext cx="1240244" cy="104433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283956" y="3248994"/>
            <a:ext cx="240870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Stop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224822" y="4925174"/>
            <a:ext cx="469807" cy="66395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41152" y="99060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3.2.1.1  Giới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thiệu 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419122" y="5983069"/>
            <a:ext cx="5496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</a:t>
            </a:r>
            <a:r>
              <a:rPr lang="en-US" altLang="en-US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từ hỗn hợp bằng </a:t>
            </a: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thay đổi từ thông</a:t>
            </a:r>
          </a:p>
        </p:txBody>
      </p:sp>
    </p:spTree>
    <p:extLst>
      <p:ext uri="{BB962C8B-B14F-4D97-AF65-F5344CB8AC3E}">
        <p14:creationId xmlns:p14="http://schemas.microsoft.com/office/powerpoint/2010/main" val="371174562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15" grpId="0"/>
      <p:bldP spid="17" grpId="0"/>
      <p:bldP spid="18" grpId="0"/>
      <p:bldP spid="3" grpId="0" animBg="1"/>
      <p:bldP spid="3" grpId="1" animBg="1"/>
      <p:bldP spid="22" grpId="0" animBg="1"/>
      <p:bldP spid="22" grpId="1" animBg="1"/>
      <p:bldP spid="24" grpId="0" animBg="1"/>
      <p:bldP spid="27" grpId="0" animBg="1"/>
      <p:bldP spid="27" grpId="1" animBg="1"/>
      <p:bldP spid="26" grpId="0" animBg="1"/>
      <p:bldP spid="28" grpId="0"/>
      <p:bldP spid="29" grpId="0" animBg="1"/>
      <p:bldP spid="29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92963" y="1579725"/>
            <a:ext cx="42118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 động cơ 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23789" y="998015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3.2.1.2  Nguyên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lý làm việc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776" y="868155"/>
            <a:ext cx="6733829" cy="4999245"/>
          </a:xfrm>
          <a:prstGeom prst="rect">
            <a:avLst/>
          </a:prstGeom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419122" y="5983069"/>
            <a:ext cx="5496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</a:t>
            </a:r>
            <a:r>
              <a:rPr lang="en-US" altLang="en-US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từ hỗn hợp bằng </a:t>
            </a: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thay đổi từ thông</a:t>
            </a:r>
          </a:p>
        </p:txBody>
      </p:sp>
    </p:spTree>
    <p:extLst>
      <p:ext uri="{BB962C8B-B14F-4D97-AF65-F5344CB8AC3E}">
        <p14:creationId xmlns:p14="http://schemas.microsoft.com/office/powerpoint/2010/main" val="3237579514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 bwMode="auto">
          <a:xfrm>
            <a:off x="412071" y="134112"/>
            <a:ext cx="1747348" cy="828386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CB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pha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4866513" y="205997"/>
            <a:ext cx="2646241" cy="68461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Start(7, 9) một lực đủ lớn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343400" y="1127107"/>
            <a:ext cx="3698244" cy="3786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Start(7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9)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xúc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549869" y="1761915"/>
            <a:ext cx="3279528" cy="38387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K(9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L21)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6636327" y="2386915"/>
            <a:ext cx="1828800" cy="73033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lại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407249" y="2388393"/>
            <a:ext cx="2885005" cy="73834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K(L11, L12), K(L22, L21)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3538385" y="3402052"/>
            <a:ext cx="2622733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 một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cxnSp>
        <p:nvCxnSpPr>
          <p:cNvPr id="10" name="Straight Arrow Connector 9"/>
          <p:cNvCxnSpPr>
            <a:stCxn id="20" idx="3"/>
            <a:endCxn id="4" idx="1"/>
          </p:cNvCxnSpPr>
          <p:nvPr/>
        </p:nvCxnSpPr>
        <p:spPr bwMode="auto">
          <a:xfrm>
            <a:off x="4502760" y="548305"/>
            <a:ext cx="36375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/>
          <p:cNvCxnSpPr>
            <a:stCxn id="21" idx="2"/>
            <a:endCxn id="23" idx="0"/>
          </p:cNvCxnSpPr>
          <p:nvPr/>
        </p:nvCxnSpPr>
        <p:spPr bwMode="auto">
          <a:xfrm flipH="1">
            <a:off x="6189633" y="1505712"/>
            <a:ext cx="2889" cy="25620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>
            <a:stCxn id="28" idx="2"/>
            <a:endCxn id="29" idx="0"/>
          </p:cNvCxnSpPr>
          <p:nvPr/>
        </p:nvCxnSpPr>
        <p:spPr bwMode="auto">
          <a:xfrm>
            <a:off x="4849752" y="3126737"/>
            <a:ext cx="0" cy="27531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23" idx="2"/>
            <a:endCxn id="27" idx="0"/>
          </p:cNvCxnSpPr>
          <p:nvPr/>
        </p:nvCxnSpPr>
        <p:spPr bwMode="auto">
          <a:xfrm>
            <a:off x="6189633" y="2145792"/>
            <a:ext cx="1361094" cy="2411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3" idx="2"/>
            <a:endCxn id="28" idx="0"/>
          </p:cNvCxnSpPr>
          <p:nvPr/>
        </p:nvCxnSpPr>
        <p:spPr bwMode="auto">
          <a:xfrm flipH="1">
            <a:off x="4849752" y="2145792"/>
            <a:ext cx="1339881" cy="24260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Connector 44"/>
          <p:cNvCxnSpPr>
            <a:stCxn id="27" idx="3"/>
          </p:cNvCxnSpPr>
          <p:nvPr/>
        </p:nvCxnSpPr>
        <p:spPr bwMode="auto">
          <a:xfrm>
            <a:off x="8465127" y="2752080"/>
            <a:ext cx="221673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Arrow Connector 53"/>
          <p:cNvCxnSpPr>
            <a:stCxn id="4" idx="2"/>
            <a:endCxn id="21" idx="0"/>
          </p:cNvCxnSpPr>
          <p:nvPr/>
        </p:nvCxnSpPr>
        <p:spPr bwMode="auto">
          <a:xfrm>
            <a:off x="6189634" y="890613"/>
            <a:ext cx="2888" cy="23649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8686800" y="1952948"/>
            <a:ext cx="0" cy="79913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Arrow Connector 54"/>
          <p:cNvCxnSpPr>
            <a:endCxn id="23" idx="3"/>
          </p:cNvCxnSpPr>
          <p:nvPr/>
        </p:nvCxnSpPr>
        <p:spPr bwMode="auto">
          <a:xfrm flipH="1">
            <a:off x="7829397" y="1953854"/>
            <a:ext cx="85740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7722906" y="1505712"/>
            <a:ext cx="1219201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0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514600" y="205997"/>
            <a:ext cx="1988160" cy="68461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Chọn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tốc độ quay cho động cơ M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4" name="Straight Arrow Connector 23"/>
          <p:cNvCxnSpPr>
            <a:stCxn id="2" idx="6"/>
            <a:endCxn id="20" idx="1"/>
          </p:cNvCxnSpPr>
          <p:nvPr/>
        </p:nvCxnSpPr>
        <p:spPr bwMode="auto">
          <a:xfrm>
            <a:off x="2159419" y="548305"/>
            <a:ext cx="355181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Rectangle 37"/>
          <p:cNvSpPr/>
          <p:nvPr/>
        </p:nvSpPr>
        <p:spPr bwMode="auto">
          <a:xfrm>
            <a:off x="750325" y="3402053"/>
            <a:ext cx="2167547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 chỉnh tốc độ động cơ</a:t>
            </a:r>
            <a:endParaRPr lang="en-US" sz="2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22731" y="4331926"/>
            <a:ext cx="2622732" cy="3920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 chỉnh biến trở VR</a:t>
            </a:r>
            <a:endParaRPr lang="en-US" sz="2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391595" y="5002252"/>
            <a:ext cx="2885005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KTSS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đổi, 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thông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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 đổi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1825214" y="6280562"/>
            <a:ext cx="3173506" cy="4312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 độ động cơ M thay đổi</a:t>
            </a:r>
          </a:p>
        </p:txBody>
      </p:sp>
      <p:cxnSp>
        <p:nvCxnSpPr>
          <p:cNvPr id="42" name="Straight Arrow Connector 41"/>
          <p:cNvCxnSpPr>
            <a:stCxn id="38" idx="2"/>
            <a:endCxn id="39" idx="0"/>
          </p:cNvCxnSpPr>
          <p:nvPr/>
        </p:nvCxnSpPr>
        <p:spPr bwMode="auto">
          <a:xfrm flipH="1">
            <a:off x="1834097" y="4096513"/>
            <a:ext cx="2" cy="23541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6" name="Straight Arrow Connector 45"/>
          <p:cNvCxnSpPr>
            <a:stCxn id="39" idx="2"/>
            <a:endCxn id="40" idx="0"/>
          </p:cNvCxnSpPr>
          <p:nvPr/>
        </p:nvCxnSpPr>
        <p:spPr bwMode="auto">
          <a:xfrm>
            <a:off x="1834097" y="4723931"/>
            <a:ext cx="1" cy="2783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Arrow Connector 50"/>
          <p:cNvCxnSpPr>
            <a:stCxn id="29" idx="2"/>
          </p:cNvCxnSpPr>
          <p:nvPr/>
        </p:nvCxnSpPr>
        <p:spPr bwMode="auto">
          <a:xfrm flipH="1">
            <a:off x="4849751" y="4096512"/>
            <a:ext cx="1" cy="190572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>
            <a:off x="1834097" y="5696712"/>
            <a:ext cx="0" cy="30552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Arrow Connector 57"/>
          <p:cNvCxnSpPr/>
          <p:nvPr/>
        </p:nvCxnSpPr>
        <p:spPr bwMode="auto">
          <a:xfrm>
            <a:off x="1834097" y="5985193"/>
            <a:ext cx="3032416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/>
          <p:nvPr/>
        </p:nvCxnSpPr>
        <p:spPr bwMode="auto">
          <a:xfrm>
            <a:off x="3410767" y="5993717"/>
            <a:ext cx="1" cy="2783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4007622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70" grpId="0"/>
      <p:bldP spid="20" grpId="0" animBg="1"/>
      <p:bldP spid="38" grpId="0" animBg="1"/>
      <p:bldP spid="39" grpId="0" animBg="1"/>
      <p:bldP spid="40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423419"/>
              </p:ext>
            </p:extLst>
          </p:nvPr>
        </p:nvGraphicFramePr>
        <p:xfrm>
          <a:off x="623986" y="152400"/>
          <a:ext cx="3033614" cy="2542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52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8004" t="49214" r="51750" b="15366"/>
                      <a:stretch>
                        <a:fillRect/>
                      </a:stretch>
                    </p:blipFill>
                    <p:spPr bwMode="auto">
                      <a:xfrm>
                        <a:off x="623986" y="152400"/>
                        <a:ext cx="3033614" cy="25424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7692" y="2674203"/>
            <a:ext cx="38409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 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 nguyên lý động cơ điện một chiều kích từ độc lập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740701"/>
              </p:ext>
            </p:extLst>
          </p:nvPr>
        </p:nvGraphicFramePr>
        <p:xfrm>
          <a:off x="4871127" y="152401"/>
          <a:ext cx="3570576" cy="2628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53" r:id="rId6" imgW="8934450" imgH="4286250" progId="AutoCAD.Drawing.17">
                  <p:embed/>
                </p:oleObj>
              </mc:Choice>
              <mc:Fallback>
                <p:oleObj r:id="rId6" imgW="8934450" imgH="4286250" progId="AutoCAD.Drawing.17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2841" t="48508" r="47919" b="22414"/>
                      <a:stretch>
                        <a:fillRect/>
                      </a:stretch>
                    </p:blipFill>
                    <p:spPr bwMode="auto">
                      <a:xfrm>
                        <a:off x="4871127" y="152401"/>
                        <a:ext cx="3570576" cy="26286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724400" y="2674203"/>
            <a:ext cx="38717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 nguyên lý động cơ điện một chiều kích từ song song 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629730"/>
              </p:ext>
            </p:extLst>
          </p:nvPr>
        </p:nvGraphicFramePr>
        <p:xfrm>
          <a:off x="224711" y="4191000"/>
          <a:ext cx="4196243" cy="1558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54" r:id="rId8" imgW="8934450" imgH="4286250" progId="AutoCAD.Drawing.17">
                  <p:embed/>
                </p:oleObj>
              </mc:Choice>
              <mc:Fallback>
                <p:oleObj r:id="rId8" imgW="8934450" imgH="4286250" progId="AutoCAD.Drawing.17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9126" t="53398" r="30870" b="31253"/>
                      <a:stretch>
                        <a:fillRect/>
                      </a:stretch>
                    </p:blipFill>
                    <p:spPr bwMode="auto">
                      <a:xfrm>
                        <a:off x="224711" y="4191000"/>
                        <a:ext cx="4196243" cy="15580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24452" y="5874603"/>
            <a:ext cx="40356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 nguyên lý động cơ điện một chiều kích từ nối tiếp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851254"/>
              </p:ext>
            </p:extLst>
          </p:nvPr>
        </p:nvGraphicFramePr>
        <p:xfrm>
          <a:off x="4952364" y="3689064"/>
          <a:ext cx="3752791" cy="2180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55" r:id="rId10" imgW="8934450" imgH="4286250" progId="AutoCAD.Drawing.17">
                  <p:embed/>
                </p:oleObj>
              </mc:Choice>
              <mc:Fallback>
                <p:oleObj r:id="rId10" imgW="8934450" imgH="4286250" progId="AutoCAD.Drawing.17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5350" t="44908" r="26910" b="33801"/>
                      <a:stretch>
                        <a:fillRect/>
                      </a:stretch>
                    </p:blipFill>
                    <p:spPr bwMode="auto">
                      <a:xfrm>
                        <a:off x="4952364" y="3689064"/>
                        <a:ext cx="3752791" cy="21808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4847560" y="5869890"/>
            <a:ext cx="396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 </a:t>
            </a:r>
            <a:r>
              <a:rPr lang="en-US" altLang="en-US" sz="2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 nguyên lý động cơ điện một chiều kích từ hỗn hợp </a:t>
            </a:r>
          </a:p>
        </p:txBody>
      </p:sp>
    </p:spTree>
    <p:extLst>
      <p:ext uri="{BB962C8B-B14F-4D97-AF65-F5344CB8AC3E}">
        <p14:creationId xmlns:p14="http://schemas.microsoft.com/office/powerpoint/2010/main" val="11319671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92963" y="1579725"/>
            <a:ext cx="42118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động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23789" y="998015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3.2.1.2  Nguyên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lý làm việc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776" y="868155"/>
            <a:ext cx="6733829" cy="4999245"/>
          </a:xfrm>
          <a:prstGeom prst="rect">
            <a:avLst/>
          </a:prstGeom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419122" y="5983069"/>
            <a:ext cx="5496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</a:t>
            </a:r>
            <a:r>
              <a:rPr lang="en-US" altLang="en-US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từ hỗn hợp bằng </a:t>
            </a: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thay đổi từ thông</a:t>
            </a:r>
          </a:p>
        </p:txBody>
      </p:sp>
    </p:spTree>
    <p:extLst>
      <p:ext uri="{BB962C8B-B14F-4D97-AF65-F5344CB8AC3E}">
        <p14:creationId xmlns:p14="http://schemas.microsoft.com/office/powerpoint/2010/main" val="3355311983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4492320" y="1197728"/>
            <a:ext cx="1988160" cy="71646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Stop(5, 7)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445508" y="2228809"/>
            <a:ext cx="2087562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Stop(5, 7)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366419" y="3230225"/>
            <a:ext cx="2239962" cy="6800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Contactor K(9,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L21) mất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6014012" y="4237261"/>
            <a:ext cx="1828799" cy="67579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676400" y="4241832"/>
            <a:ext cx="3490857" cy="6712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K(L11, L12), K(L22, L21)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814780" y="5227668"/>
            <a:ext cx="3223230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điện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chiều vào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M, dừng hoạt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</a:t>
            </a:r>
          </a:p>
        </p:txBody>
      </p:sp>
      <p:cxnSp>
        <p:nvCxnSpPr>
          <p:cNvPr id="10" name="Straight Arrow Connector 9"/>
          <p:cNvCxnSpPr>
            <a:stCxn id="31" idx="3"/>
            <a:endCxn id="4" idx="1"/>
          </p:cNvCxnSpPr>
          <p:nvPr/>
        </p:nvCxnSpPr>
        <p:spPr bwMode="auto">
          <a:xfrm>
            <a:off x="3999483" y="1552397"/>
            <a:ext cx="492837" cy="35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/>
          <p:cNvCxnSpPr>
            <a:stCxn id="21" idx="2"/>
            <a:endCxn id="23" idx="0"/>
          </p:cNvCxnSpPr>
          <p:nvPr/>
        </p:nvCxnSpPr>
        <p:spPr bwMode="auto">
          <a:xfrm flipH="1">
            <a:off x="5486400" y="2899528"/>
            <a:ext cx="2889" cy="3306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>
            <a:stCxn id="28" idx="2"/>
            <a:endCxn id="29" idx="0"/>
          </p:cNvCxnSpPr>
          <p:nvPr/>
        </p:nvCxnSpPr>
        <p:spPr bwMode="auto">
          <a:xfrm>
            <a:off x="3421829" y="4913054"/>
            <a:ext cx="4566" cy="31461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23" idx="2"/>
            <a:endCxn id="27" idx="0"/>
          </p:cNvCxnSpPr>
          <p:nvPr/>
        </p:nvCxnSpPr>
        <p:spPr bwMode="auto">
          <a:xfrm>
            <a:off x="5486400" y="3910286"/>
            <a:ext cx="1442012" cy="32697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3" idx="2"/>
            <a:endCxn id="28" idx="0"/>
          </p:cNvCxnSpPr>
          <p:nvPr/>
        </p:nvCxnSpPr>
        <p:spPr bwMode="auto">
          <a:xfrm flipH="1">
            <a:off x="3421829" y="3910286"/>
            <a:ext cx="2064571" cy="33154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7848599" y="4577443"/>
            <a:ext cx="30480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Arrow Connector 53"/>
          <p:cNvCxnSpPr>
            <a:stCxn id="4" idx="2"/>
            <a:endCxn id="21" idx="0"/>
          </p:cNvCxnSpPr>
          <p:nvPr/>
        </p:nvCxnSpPr>
        <p:spPr bwMode="auto">
          <a:xfrm>
            <a:off x="5486400" y="1914194"/>
            <a:ext cx="2889" cy="31461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8147612" y="3570255"/>
            <a:ext cx="0" cy="101555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Arrow Connector 54"/>
          <p:cNvCxnSpPr>
            <a:endCxn id="23" idx="3"/>
          </p:cNvCxnSpPr>
          <p:nvPr/>
        </p:nvCxnSpPr>
        <p:spPr bwMode="auto">
          <a:xfrm flipH="1">
            <a:off x="6606381" y="3570255"/>
            <a:ext cx="1541232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31" name="Flowchart: Alternate Process 30"/>
          <p:cNvSpPr/>
          <p:nvPr/>
        </p:nvSpPr>
        <p:spPr bwMode="auto">
          <a:xfrm>
            <a:off x="2094483" y="1143000"/>
            <a:ext cx="1905000" cy="818793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đang hoạt động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6703460" y="3190596"/>
            <a:ext cx="152614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0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24445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31" grpId="0" animBg="1"/>
      <p:bldP spid="3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92963" y="1579725"/>
            <a:ext cx="42118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động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123789" y="998015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3.2.1.2  Nguyên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lý làm việc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776" y="868155"/>
            <a:ext cx="6733829" cy="4999245"/>
          </a:xfrm>
          <a:prstGeom prst="rect">
            <a:avLst/>
          </a:prstGeom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419122" y="5983069"/>
            <a:ext cx="5496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</a:t>
            </a:r>
            <a:r>
              <a:rPr lang="en-US" altLang="en-US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từ hỗn hợp bằng </a:t>
            </a:r>
            <a:r>
              <a:rPr lang="en-US" alt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thay đổi từ thông</a:t>
            </a:r>
          </a:p>
        </p:txBody>
      </p:sp>
    </p:spTree>
    <p:extLst>
      <p:ext uri="{BB962C8B-B14F-4D97-AF65-F5344CB8AC3E}">
        <p14:creationId xmlns:p14="http://schemas.microsoft.com/office/powerpoint/2010/main" val="4293905438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4710879" y="762000"/>
            <a:ext cx="1988160" cy="7201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664067" y="1774495"/>
            <a:ext cx="2087562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EM(1, 3)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571999" y="2775911"/>
            <a:ext cx="2273819" cy="6800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Contactor K(9,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mất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6142029" y="3786669"/>
            <a:ext cx="1828799" cy="71157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K(7, 9) 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905000" y="3787518"/>
            <a:ext cx="3480816" cy="71072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K(L11, L12), K(L22, L21)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788240" y="4826280"/>
            <a:ext cx="5710148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điện một chiều vào cuộn dây kích từ và cuộn dây phần ứng động cơ M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dừng hoạt động</a:t>
            </a:r>
          </a:p>
        </p:txBody>
      </p:sp>
      <p:cxnSp>
        <p:nvCxnSpPr>
          <p:cNvPr id="10" name="Straight Arrow Connector 9"/>
          <p:cNvCxnSpPr>
            <a:stCxn id="31" idx="3"/>
            <a:endCxn id="4" idx="1"/>
          </p:cNvCxnSpPr>
          <p:nvPr/>
        </p:nvCxnSpPr>
        <p:spPr bwMode="auto">
          <a:xfrm flipV="1">
            <a:off x="4291226" y="1122070"/>
            <a:ext cx="419653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/>
          <p:cNvCxnSpPr>
            <a:stCxn id="21" idx="2"/>
            <a:endCxn id="23" idx="0"/>
          </p:cNvCxnSpPr>
          <p:nvPr/>
        </p:nvCxnSpPr>
        <p:spPr bwMode="auto">
          <a:xfrm>
            <a:off x="5707848" y="2445214"/>
            <a:ext cx="1061" cy="3306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>
            <a:stCxn id="28" idx="2"/>
            <a:endCxn id="29" idx="0"/>
          </p:cNvCxnSpPr>
          <p:nvPr/>
        </p:nvCxnSpPr>
        <p:spPr bwMode="auto">
          <a:xfrm flipH="1">
            <a:off x="3643314" y="4498244"/>
            <a:ext cx="2094" cy="32803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23" idx="2"/>
            <a:endCxn id="27" idx="0"/>
          </p:cNvCxnSpPr>
          <p:nvPr/>
        </p:nvCxnSpPr>
        <p:spPr bwMode="auto">
          <a:xfrm>
            <a:off x="5708909" y="3455972"/>
            <a:ext cx="1347520" cy="3306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3" idx="2"/>
            <a:endCxn id="28" idx="0"/>
          </p:cNvCxnSpPr>
          <p:nvPr/>
        </p:nvCxnSpPr>
        <p:spPr bwMode="auto">
          <a:xfrm flipH="1">
            <a:off x="3645408" y="3455972"/>
            <a:ext cx="2063501" cy="33154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Connector 44"/>
          <p:cNvCxnSpPr>
            <a:stCxn id="27" idx="3"/>
          </p:cNvCxnSpPr>
          <p:nvPr/>
        </p:nvCxnSpPr>
        <p:spPr bwMode="auto">
          <a:xfrm>
            <a:off x="7970828" y="4142457"/>
            <a:ext cx="487372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Arrow Connector 53"/>
          <p:cNvCxnSpPr>
            <a:stCxn id="4" idx="2"/>
            <a:endCxn id="21" idx="0"/>
          </p:cNvCxnSpPr>
          <p:nvPr/>
        </p:nvCxnSpPr>
        <p:spPr bwMode="auto">
          <a:xfrm>
            <a:off x="5704959" y="1482139"/>
            <a:ext cx="2889" cy="29235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8458200" y="3109151"/>
            <a:ext cx="0" cy="103330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Arrow Connector 54"/>
          <p:cNvCxnSpPr>
            <a:endCxn id="23" idx="3"/>
          </p:cNvCxnSpPr>
          <p:nvPr/>
        </p:nvCxnSpPr>
        <p:spPr bwMode="auto">
          <a:xfrm flipH="1" flipV="1">
            <a:off x="6845818" y="3115942"/>
            <a:ext cx="1612383" cy="15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31" name="Flowchart: Alternate Process 30"/>
          <p:cNvSpPr/>
          <p:nvPr/>
        </p:nvSpPr>
        <p:spPr bwMode="auto">
          <a:xfrm>
            <a:off x="609600" y="762001"/>
            <a:ext cx="3681626" cy="720139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đang hoạt động, khi có sự cố cần dừng khẩn cấp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6934200" y="2667000"/>
            <a:ext cx="205740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 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971808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31" grpId="0" animBg="1"/>
      <p:bldP spid="3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3673637" y="4526798"/>
            <a:ext cx="1676400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738116" y="4514920"/>
            <a:ext cx="2697162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9" name="Flowchart: Alternate Process 8"/>
          <p:cNvSpPr/>
          <p:nvPr/>
        </p:nvSpPr>
        <p:spPr bwMode="auto">
          <a:xfrm>
            <a:off x="1219200" y="4514919"/>
            <a:ext cx="2069652" cy="792454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Sau khi khắc phục sự cố xong</a:t>
            </a: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5358504" y="4850280"/>
            <a:ext cx="384785" cy="1187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3288852" y="4879092"/>
            <a:ext cx="384785" cy="1187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2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8" t="20000" r="6722" b="32000"/>
          <a:stretch/>
        </p:blipFill>
        <p:spPr bwMode="auto">
          <a:xfrm>
            <a:off x="1636310" y="2209777"/>
            <a:ext cx="1435382" cy="169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" t="20000" r="53272" b="32000"/>
          <a:stretch/>
        </p:blipFill>
        <p:spPr bwMode="auto">
          <a:xfrm>
            <a:off x="3776428" y="2209777"/>
            <a:ext cx="1470818" cy="175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92963" y="1579725"/>
            <a:ext cx="42118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động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M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23789" y="998015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3.2.1.2  Nguyên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lý làm việc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08434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776" y="868155"/>
            <a:ext cx="6733829" cy="4999245"/>
          </a:xfrm>
          <a:prstGeom prst="rect">
            <a:avLst/>
          </a:prstGeom>
        </p:spPr>
      </p:pic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30355" y="921603"/>
            <a:ext cx="42022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3.2.1.3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272951" y="1750041"/>
            <a:ext cx="3824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541174" y="2362200"/>
            <a:ext cx="21258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800600" y="1322832"/>
            <a:ext cx="1295400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541174" y="3271216"/>
            <a:ext cx="28779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quá tải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575346" y="2732684"/>
            <a:ext cx="522548" cy="6205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thông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19122" y="5983069"/>
            <a:ext cx="5496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Sơ đồ nguyên lý mạch điều chỉnh tốc độ động cơ một chiều </a:t>
            </a:r>
            <a:r>
              <a:rPr kumimoji="0" lang="en-US" altLang="en-US" sz="18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kích từ hỗn hợp bằng </a:t>
            </a: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cách thay đổi từ thông</a:t>
            </a:r>
          </a:p>
        </p:txBody>
      </p:sp>
    </p:spTree>
    <p:extLst>
      <p:ext uri="{BB962C8B-B14F-4D97-AF65-F5344CB8AC3E}">
        <p14:creationId xmlns:p14="http://schemas.microsoft.com/office/powerpoint/2010/main" val="3542774356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7" grpId="1" animBg="1"/>
      <p:bldP spid="32" grpId="0"/>
      <p:bldP spid="3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776" y="868155"/>
            <a:ext cx="6733829" cy="4999245"/>
          </a:xfrm>
          <a:prstGeom prst="rect">
            <a:avLst/>
          </a:prstGeom>
        </p:spPr>
      </p:pic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78431" y="1671935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khiển: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09599" y="2111367"/>
            <a:ext cx="22619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2950210" y="5059736"/>
            <a:ext cx="551688" cy="5782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2829" y="868155"/>
            <a:ext cx="42022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None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3.2.1.3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 mạch điện và động cơ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 Mạch điều chỉnh tốc độ động cơ điện một chiều bằng cách thay đổi từ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thông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419122" y="5983069"/>
            <a:ext cx="54962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Sơ đồ nguyên lý mạch điều chỉnh tốc độ động cơ một chiều </a:t>
            </a:r>
            <a:r>
              <a:rPr kumimoji="0" lang="en-US" altLang="en-US" sz="18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kích từ hỗn hợp bằng </a:t>
            </a:r>
            <a:r>
              <a:rPr kumimoji="0" lang="en-US" alt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cách thay đổi từ thông</a:t>
            </a:r>
          </a:p>
        </p:txBody>
      </p:sp>
    </p:spTree>
    <p:extLst>
      <p:ext uri="{BB962C8B-B14F-4D97-AF65-F5344CB8AC3E}">
        <p14:creationId xmlns:p14="http://schemas.microsoft.com/office/powerpoint/2010/main" val="224432538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91440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3.2.2.1  Giới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thiệu 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307054" y="1429703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302855" y="1956695"/>
            <a:ext cx="3244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Động cơ 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4473514" y="1591693"/>
            <a:ext cx="1738310" cy="16513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302855" y="2489965"/>
            <a:ext cx="3369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CB 2 pha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676642" y="844296"/>
            <a:ext cx="1046025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302855" y="3036134"/>
            <a:ext cx="3140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3539309" y="2121408"/>
            <a:ext cx="469377" cy="63553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301752" y="5826359"/>
            <a:ext cx="35844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Phần tử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đốt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nóng rơle nhiệt OL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012885" y="2045208"/>
            <a:ext cx="563309" cy="6355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chỉnh tốc độ động cơ điện một chiều bằng cách thay đổi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tổng trở phần ứng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8471858" y="1754434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0" y="6211669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bằng cách thay đổi tổng trở mạch phần ứng</a:t>
            </a: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07054" y="3601510"/>
            <a:ext cx="32322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K1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301752" y="4157742"/>
            <a:ext cx="32558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K2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301752" y="4717212"/>
            <a:ext cx="3302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K3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7844238" y="2211004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7094613" y="2196112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340943" y="2189237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301752" y="5288494"/>
            <a:ext cx="3302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trở R1, R2, R3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7844238" y="1698167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7094613" y="1683275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6340943" y="1676400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61" y="558710"/>
            <a:ext cx="5624538" cy="563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9984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  <p:bldP spid="23" grpId="1" animBg="1"/>
      <p:bldP spid="26" grpId="0"/>
      <p:bldP spid="27" grpId="0" animBg="1"/>
      <p:bldP spid="27" grpId="1" animBg="1"/>
      <p:bldP spid="28" grpId="0"/>
      <p:bldP spid="29" grpId="0" animBg="1"/>
      <p:bldP spid="29" grpId="1" animBg="1"/>
      <p:bldP spid="32" grpId="0"/>
      <p:bldP spid="33" grpId="0" animBg="1"/>
      <p:bldP spid="24" grpId="0" animBg="1"/>
      <p:bldP spid="24" grpId="1" animBg="1"/>
      <p:bldP spid="30" grpId="0"/>
      <p:bldP spid="34" grpId="0"/>
      <p:bldP spid="35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61" y="558710"/>
            <a:ext cx="5624538" cy="5634671"/>
          </a:xfrm>
          <a:prstGeom prst="rect">
            <a:avLst/>
          </a:prstGeom>
        </p:spPr>
      </p:pic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72254" y="1383268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khiển: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283954" y="2313090"/>
            <a:ext cx="859046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EM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06400" y="3249789"/>
            <a:ext cx="30875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 + tiếp điểm K(7, 9) + Start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271559" y="2773069"/>
            <a:ext cx="3044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OL(3, 5)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283955" y="1844933"/>
            <a:ext cx="2587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Cầu chì F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4166884" y="3246120"/>
            <a:ext cx="475214" cy="66314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3668234" y="3286102"/>
            <a:ext cx="455941" cy="5782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8065498" y="3304427"/>
            <a:ext cx="859046" cy="61351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572000" y="3124200"/>
            <a:ext cx="408627" cy="78460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280067" y="3189464"/>
            <a:ext cx="847104" cy="94939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1589349" y="2305196"/>
            <a:ext cx="1001451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Stop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4937955" y="3199295"/>
            <a:ext cx="469807" cy="6035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141152" y="91440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3.2.2.1  Giới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thiệu 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chỉnh tốc độ động cơ điện một chiều bằng cách thay đổi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tổng trở phần ứng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10000" y="6211669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bằng cách thay đổi tổng trở mạch phần ứng</a:t>
            </a:r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373523" y="4085626"/>
            <a:ext cx="49961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K1 + tiếp điểm K1(7, 11) + Start1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316354" y="4916623"/>
            <a:ext cx="35260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K2 + tiếp điểm K2(7, 13) + Start2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223834" y="5742902"/>
            <a:ext cx="352604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K3 + tiếp điểm K3(7, 15) + Start3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1524000" y="2313090"/>
            <a:ext cx="0" cy="45406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Oval 36"/>
          <p:cNvSpPr/>
          <p:nvPr/>
        </p:nvSpPr>
        <p:spPr bwMode="auto">
          <a:xfrm>
            <a:off x="8056354" y="3992758"/>
            <a:ext cx="859046" cy="61351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5785661" y="3905227"/>
            <a:ext cx="931814" cy="94939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8065498" y="4697750"/>
            <a:ext cx="859046" cy="61351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307186" y="4591931"/>
            <a:ext cx="931814" cy="94939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8056354" y="5381131"/>
            <a:ext cx="859046" cy="61351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6800962" y="5275312"/>
            <a:ext cx="931814" cy="94939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101539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"/>
                            </p:stCondLst>
                            <p:childTnLst>
                              <p:par>
                                <p:cTn id="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"/>
                            </p:stCondLst>
                            <p:childTnLst>
                              <p:par>
                                <p:cTn id="1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15" grpId="0"/>
      <p:bldP spid="17" grpId="0"/>
      <p:bldP spid="18" grpId="0"/>
      <p:bldP spid="3" grpId="0" animBg="1"/>
      <p:bldP spid="3" grpId="1" animBg="1"/>
      <p:bldP spid="22" grpId="0" animBg="1"/>
      <p:bldP spid="22" grpId="1" animBg="1"/>
      <p:bldP spid="24" grpId="0" animBg="1"/>
      <p:bldP spid="24" grpId="1" animBg="1"/>
      <p:bldP spid="27" grpId="0" animBg="1"/>
      <p:bldP spid="27" grpId="1" animBg="1"/>
      <p:bldP spid="26" grpId="0" animBg="1"/>
      <p:bldP spid="26" grpId="1" animBg="1"/>
      <p:bldP spid="28" grpId="0"/>
      <p:bldP spid="29" grpId="0" animBg="1"/>
      <p:bldP spid="29" grpId="1" animBg="1"/>
      <p:bldP spid="31" grpId="0"/>
      <p:bldP spid="34" grpId="0"/>
      <p:bldP spid="35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61" y="558710"/>
            <a:ext cx="5624538" cy="5634671"/>
          </a:xfrm>
          <a:prstGeom prst="rect">
            <a:avLst/>
          </a:prstGeom>
        </p:spPr>
      </p:pic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92963" y="1524000"/>
            <a:ext cx="29836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Khởi động động 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141152" y="91440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3.2.2.1 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chỉnh tốc độ động cơ điện một chiều bằng cách thay đổi </a:t>
            </a:r>
            <a:r>
              <a:rPr 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tổng trở phần ứng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0" y="6193381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nguyên lý mạch điều chỉnh tốc độ động cơ một chiều bằng cách thay đổi tổng trở mạch phần ứng</a:t>
            </a:r>
          </a:p>
        </p:txBody>
      </p:sp>
    </p:spTree>
    <p:extLst>
      <p:ext uri="{BB962C8B-B14F-4D97-AF65-F5344CB8AC3E}">
        <p14:creationId xmlns:p14="http://schemas.microsoft.com/office/powerpoint/2010/main" val="368469631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608507"/>
              </p:ext>
            </p:extLst>
          </p:nvPr>
        </p:nvGraphicFramePr>
        <p:xfrm>
          <a:off x="3352800" y="914400"/>
          <a:ext cx="5744076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92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453" t="36264" r="51199" b="38106"/>
                      <a:stretch>
                        <a:fillRect/>
                      </a:stretch>
                    </p:blipFill>
                    <p:spPr bwMode="auto">
                      <a:xfrm>
                        <a:off x="3352800" y="914400"/>
                        <a:ext cx="5744076" cy="518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22143" y="1295400"/>
            <a:ext cx="3365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động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lực: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228600" y="2541636"/>
            <a:ext cx="262572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CB 2 pha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256986" y="3174179"/>
            <a:ext cx="31852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động lực K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28600" y="3838296"/>
            <a:ext cx="312419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Phần tử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đốt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nóng rơle nhiệt OL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28601" y="1909093"/>
            <a:ext cx="258762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Động cơ 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5334000" y="1490623"/>
            <a:ext cx="1524002" cy="5667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4800064" y="2590800"/>
            <a:ext cx="3395668" cy="259080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3523749" y="3584787"/>
            <a:ext cx="572502" cy="5563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4343400" y="3429000"/>
            <a:ext cx="609600" cy="783683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8290026" y="3584787"/>
            <a:ext cx="572502" cy="5563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063418" y="6001605"/>
            <a:ext cx="4293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Mạch khởi động trực tiếp động cơ điện một chiều kích từ song song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242" y="720739"/>
            <a:ext cx="5015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3.1.1.1  Giới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98276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  <p:bldP spid="23" grpId="0"/>
      <p:bldP spid="25" grpId="0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30" grpId="0" animBg="1"/>
      <p:bldP spid="30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 bwMode="auto">
          <a:xfrm>
            <a:off x="1861308" y="76200"/>
            <a:ext cx="2558292" cy="565798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CB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pha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5019150" y="183441"/>
            <a:ext cx="3201952" cy="35131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Start(7, 9) một lực đủ lớn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094815" y="704088"/>
            <a:ext cx="3056400" cy="3786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Start(7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9)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xúc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094816" y="1266477"/>
            <a:ext cx="3056400" cy="30290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K(9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L21)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066820" y="1749236"/>
            <a:ext cx="1828800" cy="60357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đóng lại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4092698" y="1739111"/>
            <a:ext cx="2384302" cy="61370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K(L11, L12), K(L22, L21)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088093" y="2548465"/>
            <a:ext cx="2384303" cy="63132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Cấp điện một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chiều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M,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</a:p>
        </p:txBody>
      </p:sp>
      <p:cxnSp>
        <p:nvCxnSpPr>
          <p:cNvPr id="32" name="Straight Arrow Connector 31"/>
          <p:cNvCxnSpPr>
            <a:stCxn id="21" idx="2"/>
            <a:endCxn id="23" idx="0"/>
          </p:cNvCxnSpPr>
          <p:nvPr/>
        </p:nvCxnSpPr>
        <p:spPr bwMode="auto">
          <a:xfrm>
            <a:off x="6623015" y="1082693"/>
            <a:ext cx="1" cy="18378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>
            <a:stCxn id="28" idx="2"/>
            <a:endCxn id="29" idx="0"/>
          </p:cNvCxnSpPr>
          <p:nvPr/>
        </p:nvCxnSpPr>
        <p:spPr bwMode="auto">
          <a:xfrm flipH="1">
            <a:off x="5280245" y="2352814"/>
            <a:ext cx="4604" cy="19565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23" idx="2"/>
            <a:endCxn id="27" idx="0"/>
          </p:cNvCxnSpPr>
          <p:nvPr/>
        </p:nvCxnSpPr>
        <p:spPr bwMode="auto">
          <a:xfrm>
            <a:off x="6623016" y="1569378"/>
            <a:ext cx="1358204" cy="17985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3" idx="2"/>
            <a:endCxn id="28" idx="0"/>
          </p:cNvCxnSpPr>
          <p:nvPr/>
        </p:nvCxnSpPr>
        <p:spPr bwMode="auto">
          <a:xfrm flipH="1">
            <a:off x="5284849" y="1569378"/>
            <a:ext cx="1338167" cy="16973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Connector 44"/>
          <p:cNvCxnSpPr>
            <a:stCxn id="27" idx="3"/>
          </p:cNvCxnSpPr>
          <p:nvPr/>
        </p:nvCxnSpPr>
        <p:spPr bwMode="auto">
          <a:xfrm>
            <a:off x="8895620" y="2051025"/>
            <a:ext cx="10314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Arrow Connector 53"/>
          <p:cNvCxnSpPr>
            <a:stCxn id="4" idx="2"/>
            <a:endCxn id="21" idx="0"/>
          </p:cNvCxnSpPr>
          <p:nvPr/>
        </p:nvCxnSpPr>
        <p:spPr bwMode="auto">
          <a:xfrm>
            <a:off x="6620126" y="534757"/>
            <a:ext cx="2889" cy="16933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8998761" y="1430867"/>
            <a:ext cx="0" cy="62015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Arrow Connector 54"/>
          <p:cNvCxnSpPr>
            <a:endCxn id="23" idx="3"/>
          </p:cNvCxnSpPr>
          <p:nvPr/>
        </p:nvCxnSpPr>
        <p:spPr bwMode="auto">
          <a:xfrm flipH="1" flipV="1">
            <a:off x="8151216" y="1417928"/>
            <a:ext cx="847548" cy="2303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8256306" y="1077696"/>
            <a:ext cx="887694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4" name="Straight Arrow Connector 23"/>
          <p:cNvCxnSpPr>
            <a:stCxn id="2" idx="6"/>
            <a:endCxn id="4" idx="1"/>
          </p:cNvCxnSpPr>
          <p:nvPr/>
        </p:nvCxnSpPr>
        <p:spPr bwMode="auto">
          <a:xfrm>
            <a:off x="4419600" y="359099"/>
            <a:ext cx="59955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Rectangle 37"/>
          <p:cNvSpPr/>
          <p:nvPr/>
        </p:nvSpPr>
        <p:spPr bwMode="auto">
          <a:xfrm>
            <a:off x="1085356" y="2819400"/>
            <a:ext cx="2622732" cy="3563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 chỉnh tốc độ động cơ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51293" y="3345258"/>
            <a:ext cx="3490857" cy="3563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Start1(9, 11)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811949" y="3882135"/>
            <a:ext cx="3173506" cy="3563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Start1(9, 11)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xúc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039851" y="6425432"/>
            <a:ext cx="2885005" cy="3563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Tốc độ động cơ M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tăng</a:t>
            </a:r>
            <a:r>
              <a:rPr kumimoji="0" lang="en-US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lên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2" name="Straight Arrow Connector 41"/>
          <p:cNvCxnSpPr>
            <a:stCxn id="38" idx="2"/>
            <a:endCxn id="39" idx="0"/>
          </p:cNvCxnSpPr>
          <p:nvPr/>
        </p:nvCxnSpPr>
        <p:spPr bwMode="auto">
          <a:xfrm>
            <a:off x="2396722" y="3175768"/>
            <a:ext cx="0" cy="16949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6" name="Straight Arrow Connector 45"/>
          <p:cNvCxnSpPr>
            <a:stCxn id="39" idx="2"/>
            <a:endCxn id="40" idx="0"/>
          </p:cNvCxnSpPr>
          <p:nvPr/>
        </p:nvCxnSpPr>
        <p:spPr bwMode="auto">
          <a:xfrm>
            <a:off x="2396722" y="3701626"/>
            <a:ext cx="1980" cy="18050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Arrow Connector 50"/>
          <p:cNvCxnSpPr>
            <a:stCxn id="29" idx="2"/>
          </p:cNvCxnSpPr>
          <p:nvPr/>
        </p:nvCxnSpPr>
        <p:spPr bwMode="auto">
          <a:xfrm>
            <a:off x="5280245" y="3179792"/>
            <a:ext cx="0" cy="253520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>
            <a:off x="3769577" y="5562600"/>
            <a:ext cx="0" cy="152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Arrow Connector 57"/>
          <p:cNvCxnSpPr/>
          <p:nvPr/>
        </p:nvCxnSpPr>
        <p:spPr bwMode="auto">
          <a:xfrm>
            <a:off x="3761110" y="5715000"/>
            <a:ext cx="1519135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Arrow Connector 62"/>
          <p:cNvCxnSpPr>
            <a:endCxn id="89" idx="0"/>
          </p:cNvCxnSpPr>
          <p:nvPr/>
        </p:nvCxnSpPr>
        <p:spPr bwMode="auto">
          <a:xfrm>
            <a:off x="4481153" y="5723524"/>
            <a:ext cx="2693" cy="14387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Rectangle 34"/>
          <p:cNvSpPr/>
          <p:nvPr/>
        </p:nvSpPr>
        <p:spPr bwMode="auto">
          <a:xfrm>
            <a:off x="289560" y="4928953"/>
            <a:ext cx="2011680" cy="61020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K1(7, 11)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lại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2506058" y="4928953"/>
            <a:ext cx="2513092" cy="61020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K1(L23, L22)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cxnSp>
        <p:nvCxnSpPr>
          <p:cNvPr id="43" name="Straight Arrow Connector 42"/>
          <p:cNvCxnSpPr>
            <a:stCxn id="59" idx="2"/>
            <a:endCxn id="35" idx="0"/>
          </p:cNvCxnSpPr>
          <p:nvPr/>
        </p:nvCxnSpPr>
        <p:spPr bwMode="auto">
          <a:xfrm flipH="1">
            <a:off x="1295400" y="4784254"/>
            <a:ext cx="1103302" cy="14469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4" name="Straight Arrow Connector 43"/>
          <p:cNvCxnSpPr>
            <a:stCxn id="59" idx="2"/>
            <a:endCxn id="37" idx="0"/>
          </p:cNvCxnSpPr>
          <p:nvPr/>
        </p:nvCxnSpPr>
        <p:spPr bwMode="auto">
          <a:xfrm>
            <a:off x="2398702" y="4784254"/>
            <a:ext cx="1363902" cy="14469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flipV="1">
            <a:off x="152614" y="4612978"/>
            <a:ext cx="0" cy="62044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152614" y="4612978"/>
            <a:ext cx="67762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8875" y="4234800"/>
            <a:ext cx="838200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811949" y="4436041"/>
            <a:ext cx="3173506" cy="34821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K1(11, L21)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cxnSp>
        <p:nvCxnSpPr>
          <p:cNvPr id="60" name="Straight Arrow Connector 59"/>
          <p:cNvCxnSpPr>
            <a:stCxn id="40" idx="2"/>
            <a:endCxn id="59" idx="0"/>
          </p:cNvCxnSpPr>
          <p:nvPr/>
        </p:nvCxnSpPr>
        <p:spPr bwMode="auto">
          <a:xfrm>
            <a:off x="2398702" y="4238503"/>
            <a:ext cx="0" cy="19753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5" name="Straight Connector 74"/>
          <p:cNvCxnSpPr/>
          <p:nvPr/>
        </p:nvCxnSpPr>
        <p:spPr bwMode="auto">
          <a:xfrm>
            <a:off x="152614" y="5233422"/>
            <a:ext cx="152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9" name="Rectangle 88"/>
          <p:cNvSpPr/>
          <p:nvPr/>
        </p:nvSpPr>
        <p:spPr bwMode="auto">
          <a:xfrm>
            <a:off x="2897093" y="5867400"/>
            <a:ext cx="3173506" cy="3563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áp đặt vào phần ứng tăng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2" name="Straight Arrow Connector 111"/>
          <p:cNvCxnSpPr>
            <a:stCxn id="89" idx="2"/>
            <a:endCxn id="26" idx="0"/>
          </p:cNvCxnSpPr>
          <p:nvPr/>
        </p:nvCxnSpPr>
        <p:spPr bwMode="auto">
          <a:xfrm flipH="1">
            <a:off x="4482354" y="6223768"/>
            <a:ext cx="1492" cy="2016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1967290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0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5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25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5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70" grpId="0"/>
      <p:bldP spid="38" grpId="0" animBg="1"/>
      <p:bldP spid="39" grpId="0" animBg="1"/>
      <p:bldP spid="40" grpId="0" animBg="1"/>
      <p:bldP spid="26" grpId="0" animBg="1"/>
      <p:bldP spid="35" grpId="0" animBg="1"/>
      <p:bldP spid="37" grpId="0" animBg="1"/>
      <p:bldP spid="49" grpId="0"/>
      <p:bldP spid="59" grpId="0" animBg="1"/>
      <p:bldP spid="8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61" y="558710"/>
            <a:ext cx="5624538" cy="5634671"/>
          </a:xfrm>
          <a:prstGeom prst="rect">
            <a:avLst/>
          </a:prstGeom>
        </p:spPr>
      </p:pic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92963" y="1524000"/>
            <a:ext cx="2983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141152" y="91440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3.2.2.1 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điều chỉnh tốc độ động cơ điện một chiều bằng cách thay đổi tổng trở phần ứng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10000" y="6193381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Sơ đồ nguyên lý mạch điều chỉnh tốc độ động cơ một chiều bằng cách thay đổi tổng trở mạch phần ứng</a:t>
            </a:r>
          </a:p>
        </p:txBody>
      </p:sp>
    </p:spTree>
    <p:extLst>
      <p:ext uri="{BB962C8B-B14F-4D97-AF65-F5344CB8AC3E}">
        <p14:creationId xmlns:p14="http://schemas.microsoft.com/office/powerpoint/2010/main" val="4253081670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 bwMode="auto">
          <a:xfrm>
            <a:off x="125935" y="4267200"/>
            <a:ext cx="9551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3447288" y="232050"/>
            <a:ext cx="3420238" cy="37740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Stop(5, 7)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839639" y="895933"/>
            <a:ext cx="2635535" cy="3614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Stop(5, 7) hở ra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127179" y="3660067"/>
            <a:ext cx="1302907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K(L11, L12), K(L22, L21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8617" y="3660310"/>
            <a:ext cx="822749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9" name="Straight Arrow Connector 28"/>
          <p:cNvCxnSpPr>
            <a:stCxn id="3" idx="2"/>
            <a:endCxn id="9" idx="0"/>
          </p:cNvCxnSpPr>
          <p:nvPr/>
        </p:nvCxnSpPr>
        <p:spPr bwMode="auto">
          <a:xfrm>
            <a:off x="5157407" y="609459"/>
            <a:ext cx="0" cy="28647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endCxn id="43" idx="1"/>
          </p:cNvCxnSpPr>
          <p:nvPr/>
        </p:nvCxnSpPr>
        <p:spPr bwMode="auto">
          <a:xfrm>
            <a:off x="190814" y="2517076"/>
            <a:ext cx="935247" cy="2189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125935" y="2531709"/>
            <a:ext cx="22307" cy="173549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76200" y="2194670"/>
            <a:ext cx="1050454" cy="3199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126061" y="1753172"/>
            <a:ext cx="1304025" cy="157159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K(9,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3556774" y="1752949"/>
            <a:ext cx="1015226" cy="15642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49" name="Straight Arrow Connector 48"/>
          <p:cNvCxnSpPr>
            <a:stCxn id="9" idx="2"/>
            <a:endCxn id="43" idx="0"/>
          </p:cNvCxnSpPr>
          <p:nvPr/>
        </p:nvCxnSpPr>
        <p:spPr bwMode="auto">
          <a:xfrm flipH="1">
            <a:off x="1778074" y="1257338"/>
            <a:ext cx="3379333" cy="49583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3" idx="2"/>
            <a:endCxn id="14" idx="0"/>
          </p:cNvCxnSpPr>
          <p:nvPr/>
        </p:nvCxnSpPr>
        <p:spPr bwMode="auto">
          <a:xfrm>
            <a:off x="1778074" y="3324769"/>
            <a:ext cx="559" cy="33529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43" idx="2"/>
            <a:endCxn id="16" idx="0"/>
          </p:cNvCxnSpPr>
          <p:nvPr/>
        </p:nvCxnSpPr>
        <p:spPr bwMode="auto">
          <a:xfrm flipH="1">
            <a:off x="629992" y="3324769"/>
            <a:ext cx="1148082" cy="33554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41998" idx="3"/>
            <a:endCxn id="3" idx="1"/>
          </p:cNvCxnSpPr>
          <p:nvPr/>
        </p:nvCxnSpPr>
        <p:spPr bwMode="auto">
          <a:xfrm>
            <a:off x="3048000" y="416072"/>
            <a:ext cx="399288" cy="46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98" name="Rounded Rectangle 41997"/>
          <p:cNvSpPr/>
          <p:nvPr/>
        </p:nvSpPr>
        <p:spPr bwMode="auto">
          <a:xfrm>
            <a:off x="282037" y="228600"/>
            <a:ext cx="2765963" cy="374943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đang hoạt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3" name="Straight Arrow Connector 82"/>
          <p:cNvCxnSpPr>
            <a:stCxn id="9" idx="2"/>
            <a:endCxn id="47" idx="0"/>
          </p:cNvCxnSpPr>
          <p:nvPr/>
        </p:nvCxnSpPr>
        <p:spPr bwMode="auto">
          <a:xfrm flipH="1">
            <a:off x="4064387" y="1257338"/>
            <a:ext cx="1093020" cy="49561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/>
          <p:cNvSpPr/>
          <p:nvPr/>
        </p:nvSpPr>
        <p:spPr bwMode="auto">
          <a:xfrm>
            <a:off x="3556774" y="3660067"/>
            <a:ext cx="1015226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(L23, L22) hở ra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1126061" y="5410204"/>
            <a:ext cx="1304025" cy="129771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mất điện, dừng hoạt động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5852818" y="1756162"/>
            <a:ext cx="1005182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(13,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103" name="Straight Arrow Connector 102"/>
          <p:cNvCxnSpPr>
            <a:stCxn id="102" idx="2"/>
            <a:endCxn id="105" idx="0"/>
          </p:cNvCxnSpPr>
          <p:nvPr/>
        </p:nvCxnSpPr>
        <p:spPr bwMode="auto">
          <a:xfrm>
            <a:off x="6355410" y="3307257"/>
            <a:ext cx="0" cy="3528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4" name="Straight Arrow Connector 103"/>
          <p:cNvCxnSpPr>
            <a:stCxn id="14" idx="2"/>
            <a:endCxn id="95" idx="0"/>
          </p:cNvCxnSpPr>
          <p:nvPr/>
        </p:nvCxnSpPr>
        <p:spPr bwMode="auto">
          <a:xfrm flipH="1">
            <a:off x="1778074" y="5074906"/>
            <a:ext cx="559" cy="33529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5" name="Rectangle 104"/>
          <p:cNvSpPr/>
          <p:nvPr/>
        </p:nvSpPr>
        <p:spPr bwMode="auto">
          <a:xfrm>
            <a:off x="5852818" y="3660078"/>
            <a:ext cx="1005182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(L24, L23)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23" name="Straight Arrow Connector 122"/>
          <p:cNvCxnSpPr>
            <a:stCxn id="47" idx="2"/>
            <a:endCxn id="91" idx="0"/>
          </p:cNvCxnSpPr>
          <p:nvPr/>
        </p:nvCxnSpPr>
        <p:spPr bwMode="auto">
          <a:xfrm>
            <a:off x="4064387" y="3317244"/>
            <a:ext cx="1" cy="3428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>
            <a:stCxn id="91" idx="2"/>
            <a:endCxn id="112" idx="0"/>
          </p:cNvCxnSpPr>
          <p:nvPr/>
        </p:nvCxnSpPr>
        <p:spPr bwMode="auto">
          <a:xfrm>
            <a:off x="4064388" y="5074906"/>
            <a:ext cx="0" cy="33529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2" name="Rectangle 111"/>
          <p:cNvSpPr/>
          <p:nvPr/>
        </p:nvSpPr>
        <p:spPr bwMode="auto">
          <a:xfrm>
            <a:off x="3556773" y="5410200"/>
            <a:ext cx="1015227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R1 trở lại mạch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852817" y="5410200"/>
            <a:ext cx="1005183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R2 trở lại mạch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9" name="Straight Arrow Connector 118"/>
          <p:cNvCxnSpPr>
            <a:stCxn id="105" idx="2"/>
            <a:endCxn id="113" idx="0"/>
          </p:cNvCxnSpPr>
          <p:nvPr/>
        </p:nvCxnSpPr>
        <p:spPr bwMode="auto">
          <a:xfrm>
            <a:off x="6355410" y="5074677"/>
            <a:ext cx="4839" cy="3355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6" name="Straight Arrow Connector 125"/>
          <p:cNvCxnSpPr>
            <a:stCxn id="9" idx="2"/>
            <a:endCxn id="102" idx="0"/>
          </p:cNvCxnSpPr>
          <p:nvPr/>
        </p:nvCxnSpPr>
        <p:spPr bwMode="auto">
          <a:xfrm>
            <a:off x="5157407" y="1257338"/>
            <a:ext cx="1198002" cy="4988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9" name="Straight Arrow Connector 128"/>
          <p:cNvCxnSpPr>
            <a:stCxn id="41" idx="2"/>
            <a:endCxn id="53" idx="0"/>
          </p:cNvCxnSpPr>
          <p:nvPr/>
        </p:nvCxnSpPr>
        <p:spPr bwMode="auto">
          <a:xfrm>
            <a:off x="8514295" y="3314603"/>
            <a:ext cx="1" cy="3537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" name="Rectangle 40"/>
          <p:cNvSpPr/>
          <p:nvPr/>
        </p:nvSpPr>
        <p:spPr bwMode="auto">
          <a:xfrm>
            <a:off x="8036989" y="1763508"/>
            <a:ext cx="954610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8036989" y="3668327"/>
            <a:ext cx="954610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(L25, L24)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8036989" y="5427629"/>
            <a:ext cx="954611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R3 trở lại mạch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7" name="Straight Arrow Connector 56"/>
          <p:cNvCxnSpPr>
            <a:stCxn id="53" idx="2"/>
            <a:endCxn id="54" idx="0"/>
          </p:cNvCxnSpPr>
          <p:nvPr/>
        </p:nvCxnSpPr>
        <p:spPr bwMode="auto">
          <a:xfrm flipH="1">
            <a:off x="8514295" y="5082926"/>
            <a:ext cx="1" cy="34470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Arrow Connector 59"/>
          <p:cNvCxnSpPr>
            <a:stCxn id="9" idx="2"/>
            <a:endCxn id="41" idx="0"/>
          </p:cNvCxnSpPr>
          <p:nvPr/>
        </p:nvCxnSpPr>
        <p:spPr bwMode="auto">
          <a:xfrm>
            <a:off x="5157407" y="1257338"/>
            <a:ext cx="3356887" cy="50617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7041742" y="4275981"/>
            <a:ext cx="103993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Rectangle 44"/>
          <p:cNvSpPr/>
          <p:nvPr/>
        </p:nvSpPr>
        <p:spPr bwMode="auto">
          <a:xfrm>
            <a:off x="7135425" y="3669091"/>
            <a:ext cx="822749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15)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6" name="Straight Connector 45"/>
          <p:cNvCxnSpPr/>
          <p:nvPr/>
        </p:nvCxnSpPr>
        <p:spPr bwMode="auto">
          <a:xfrm flipH="1" flipV="1">
            <a:off x="7041742" y="2539056"/>
            <a:ext cx="1" cy="173692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6883795" y="2181422"/>
            <a:ext cx="119340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1" name="Straight Arrow Connector 50"/>
          <p:cNvCxnSpPr>
            <a:stCxn id="41" idx="2"/>
            <a:endCxn id="45" idx="0"/>
          </p:cNvCxnSpPr>
          <p:nvPr/>
        </p:nvCxnSpPr>
        <p:spPr bwMode="auto">
          <a:xfrm flipH="1">
            <a:off x="7546800" y="3314603"/>
            <a:ext cx="967494" cy="3544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/>
          <p:cNvCxnSpPr>
            <a:endCxn id="41" idx="1"/>
          </p:cNvCxnSpPr>
          <p:nvPr/>
        </p:nvCxnSpPr>
        <p:spPr bwMode="auto">
          <a:xfrm>
            <a:off x="7041742" y="2539056"/>
            <a:ext cx="995247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>
            <a:off x="4865766" y="4275232"/>
            <a:ext cx="7341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Rectangle 66"/>
          <p:cNvSpPr/>
          <p:nvPr/>
        </p:nvSpPr>
        <p:spPr bwMode="auto">
          <a:xfrm>
            <a:off x="4955460" y="3668342"/>
            <a:ext cx="822749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13)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/>
          <p:cNvCxnSpPr>
            <a:endCxn id="102" idx="1"/>
          </p:cNvCxnSpPr>
          <p:nvPr/>
        </p:nvCxnSpPr>
        <p:spPr bwMode="auto">
          <a:xfrm>
            <a:off x="4885085" y="2531710"/>
            <a:ext cx="96773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 flipV="1">
            <a:off x="4865766" y="2531710"/>
            <a:ext cx="19319" cy="174352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4673995" y="2161103"/>
            <a:ext cx="119340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71" name="Straight Arrow Connector 70"/>
          <p:cNvCxnSpPr>
            <a:stCxn id="102" idx="2"/>
            <a:endCxn id="67" idx="0"/>
          </p:cNvCxnSpPr>
          <p:nvPr/>
        </p:nvCxnSpPr>
        <p:spPr bwMode="auto">
          <a:xfrm flipH="1">
            <a:off x="5366835" y="3307257"/>
            <a:ext cx="988574" cy="36108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4" name="Straight Connector 93"/>
          <p:cNvCxnSpPr/>
          <p:nvPr/>
        </p:nvCxnSpPr>
        <p:spPr bwMode="auto">
          <a:xfrm>
            <a:off x="2568154" y="4281372"/>
            <a:ext cx="7341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Rectangle 95"/>
          <p:cNvSpPr/>
          <p:nvPr/>
        </p:nvSpPr>
        <p:spPr bwMode="auto">
          <a:xfrm>
            <a:off x="2657848" y="3668328"/>
            <a:ext cx="822749" cy="140635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11)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97" name="Straight Arrow Connector 96"/>
          <p:cNvCxnSpPr/>
          <p:nvPr/>
        </p:nvCxnSpPr>
        <p:spPr bwMode="auto">
          <a:xfrm>
            <a:off x="2587473" y="2537850"/>
            <a:ext cx="96773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 flipV="1">
            <a:off x="2568154" y="2537850"/>
            <a:ext cx="19319" cy="174352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2456132" y="2167243"/>
            <a:ext cx="119340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00" name="Straight Arrow Connector 99"/>
          <p:cNvCxnSpPr>
            <a:stCxn id="47" idx="2"/>
            <a:endCxn id="96" idx="0"/>
          </p:cNvCxnSpPr>
          <p:nvPr/>
        </p:nvCxnSpPr>
        <p:spPr bwMode="auto">
          <a:xfrm flipH="1">
            <a:off x="3069223" y="3317244"/>
            <a:ext cx="995164" cy="35108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24885840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5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  <p:bldP spid="16" grpId="0" animBg="1"/>
      <p:bldP spid="40" grpId="0"/>
      <p:bldP spid="43" grpId="0" animBg="1"/>
      <p:bldP spid="47" grpId="0" animBg="1"/>
      <p:bldP spid="41998" grpId="0" animBg="1"/>
      <p:bldP spid="91" grpId="0" animBg="1"/>
      <p:bldP spid="95" grpId="0" animBg="1"/>
      <p:bldP spid="102" grpId="0" animBg="1"/>
      <p:bldP spid="105" grpId="0" animBg="1"/>
      <p:bldP spid="112" grpId="0" animBg="1"/>
      <p:bldP spid="113" grpId="0" animBg="1"/>
      <p:bldP spid="41" grpId="0" animBg="1"/>
      <p:bldP spid="53" grpId="0" animBg="1"/>
      <p:bldP spid="54" grpId="0" animBg="1"/>
      <p:bldP spid="45" grpId="0" animBg="1"/>
      <p:bldP spid="50" grpId="0"/>
      <p:bldP spid="67" grpId="0" animBg="1"/>
      <p:bldP spid="70" grpId="0"/>
      <p:bldP spid="96" grpId="0" animBg="1"/>
      <p:bldP spid="9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61" y="558710"/>
            <a:ext cx="5624538" cy="5634671"/>
          </a:xfrm>
          <a:prstGeom prst="rect">
            <a:avLst/>
          </a:prstGeom>
        </p:spPr>
      </p:pic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92963" y="1524000"/>
            <a:ext cx="29836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khẩn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cấp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141152" y="91440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3.2.2.1 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điều chỉnh tốc độ động cơ điện một chiều bằng cách thay đổi tổng trở phần ứng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10000" y="6193381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Sơ đồ nguyên lý mạch điều chỉnh tốc độ động cơ một chiều bằng cách thay đổi tổng trở mạch phần ứng</a:t>
            </a:r>
          </a:p>
        </p:txBody>
      </p:sp>
    </p:spTree>
    <p:extLst>
      <p:ext uri="{BB962C8B-B14F-4D97-AF65-F5344CB8AC3E}">
        <p14:creationId xmlns:p14="http://schemas.microsoft.com/office/powerpoint/2010/main" val="790269018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 bwMode="auto">
          <a:xfrm>
            <a:off x="125935" y="4267200"/>
            <a:ext cx="9551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3447288" y="232050"/>
            <a:ext cx="3420238" cy="37740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EM(3, 5)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839639" y="895933"/>
            <a:ext cx="2635535" cy="36140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EM(3, 5)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ra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127179" y="3660067"/>
            <a:ext cx="1302907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K(L11, L12), K(L22, L21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 ra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18617" y="3660310"/>
            <a:ext cx="822749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29" name="Straight Arrow Connector 28"/>
          <p:cNvCxnSpPr>
            <a:stCxn id="3" idx="2"/>
            <a:endCxn id="9" idx="0"/>
          </p:cNvCxnSpPr>
          <p:nvPr/>
        </p:nvCxnSpPr>
        <p:spPr bwMode="auto">
          <a:xfrm>
            <a:off x="5157407" y="609459"/>
            <a:ext cx="0" cy="28647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endCxn id="43" idx="1"/>
          </p:cNvCxnSpPr>
          <p:nvPr/>
        </p:nvCxnSpPr>
        <p:spPr bwMode="auto">
          <a:xfrm>
            <a:off x="190814" y="2517076"/>
            <a:ext cx="935247" cy="2189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125935" y="2531709"/>
            <a:ext cx="22307" cy="173549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76200" y="2194670"/>
            <a:ext cx="1050454" cy="3199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126061" y="1753172"/>
            <a:ext cx="1304025" cy="157159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K(9,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3556774" y="1752949"/>
            <a:ext cx="1015226" cy="15642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49" name="Straight Arrow Connector 48"/>
          <p:cNvCxnSpPr>
            <a:stCxn id="9" idx="2"/>
            <a:endCxn id="43" idx="0"/>
          </p:cNvCxnSpPr>
          <p:nvPr/>
        </p:nvCxnSpPr>
        <p:spPr bwMode="auto">
          <a:xfrm flipH="1">
            <a:off x="1778074" y="1257338"/>
            <a:ext cx="3379333" cy="49583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3" idx="2"/>
            <a:endCxn id="14" idx="0"/>
          </p:cNvCxnSpPr>
          <p:nvPr/>
        </p:nvCxnSpPr>
        <p:spPr bwMode="auto">
          <a:xfrm>
            <a:off x="1778074" y="3324769"/>
            <a:ext cx="559" cy="33529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43" idx="2"/>
            <a:endCxn id="16" idx="0"/>
          </p:cNvCxnSpPr>
          <p:nvPr/>
        </p:nvCxnSpPr>
        <p:spPr bwMode="auto">
          <a:xfrm flipH="1">
            <a:off x="629992" y="3324769"/>
            <a:ext cx="1148082" cy="33554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41998" idx="3"/>
            <a:endCxn id="3" idx="1"/>
          </p:cNvCxnSpPr>
          <p:nvPr/>
        </p:nvCxnSpPr>
        <p:spPr bwMode="auto">
          <a:xfrm>
            <a:off x="3048000" y="416072"/>
            <a:ext cx="399288" cy="46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98" name="Rounded Rectangle 41997"/>
          <p:cNvSpPr/>
          <p:nvPr/>
        </p:nvSpPr>
        <p:spPr bwMode="auto">
          <a:xfrm>
            <a:off x="143739" y="114147"/>
            <a:ext cx="3042559" cy="603849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đang hoạt động, khi có sự cố cần dừng khẩn cấp</a:t>
            </a:r>
          </a:p>
        </p:txBody>
      </p:sp>
      <p:cxnSp>
        <p:nvCxnSpPr>
          <p:cNvPr id="83" name="Straight Arrow Connector 82"/>
          <p:cNvCxnSpPr>
            <a:stCxn id="9" idx="2"/>
            <a:endCxn id="47" idx="0"/>
          </p:cNvCxnSpPr>
          <p:nvPr/>
        </p:nvCxnSpPr>
        <p:spPr bwMode="auto">
          <a:xfrm flipH="1">
            <a:off x="4064387" y="1257338"/>
            <a:ext cx="1093020" cy="49561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/>
          <p:cNvSpPr/>
          <p:nvPr/>
        </p:nvSpPr>
        <p:spPr bwMode="auto">
          <a:xfrm>
            <a:off x="3556774" y="3660067"/>
            <a:ext cx="1015226" cy="141483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(L23, L22) hở ra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1126061" y="5410204"/>
            <a:ext cx="1304025" cy="129771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mất điện, dừng hoạt động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5852818" y="1756162"/>
            <a:ext cx="1005182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(13,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103" name="Straight Arrow Connector 102"/>
          <p:cNvCxnSpPr>
            <a:stCxn id="102" idx="2"/>
            <a:endCxn id="105" idx="0"/>
          </p:cNvCxnSpPr>
          <p:nvPr/>
        </p:nvCxnSpPr>
        <p:spPr bwMode="auto">
          <a:xfrm>
            <a:off x="6355410" y="3307257"/>
            <a:ext cx="0" cy="35282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4" name="Straight Arrow Connector 103"/>
          <p:cNvCxnSpPr>
            <a:stCxn id="14" idx="2"/>
            <a:endCxn id="95" idx="0"/>
          </p:cNvCxnSpPr>
          <p:nvPr/>
        </p:nvCxnSpPr>
        <p:spPr bwMode="auto">
          <a:xfrm flipH="1">
            <a:off x="1778074" y="5074906"/>
            <a:ext cx="559" cy="33529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5" name="Rectangle 104"/>
          <p:cNvSpPr/>
          <p:nvPr/>
        </p:nvSpPr>
        <p:spPr bwMode="auto">
          <a:xfrm>
            <a:off x="5852818" y="3660078"/>
            <a:ext cx="1005182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(L24, L23)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23" name="Straight Arrow Connector 122"/>
          <p:cNvCxnSpPr>
            <a:stCxn id="47" idx="2"/>
            <a:endCxn id="91" idx="0"/>
          </p:cNvCxnSpPr>
          <p:nvPr/>
        </p:nvCxnSpPr>
        <p:spPr bwMode="auto">
          <a:xfrm>
            <a:off x="4064387" y="3317244"/>
            <a:ext cx="1" cy="3428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>
            <a:stCxn id="91" idx="2"/>
            <a:endCxn id="112" idx="0"/>
          </p:cNvCxnSpPr>
          <p:nvPr/>
        </p:nvCxnSpPr>
        <p:spPr bwMode="auto">
          <a:xfrm>
            <a:off x="4064388" y="5074906"/>
            <a:ext cx="0" cy="33529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2" name="Rectangle 111"/>
          <p:cNvSpPr/>
          <p:nvPr/>
        </p:nvSpPr>
        <p:spPr bwMode="auto">
          <a:xfrm>
            <a:off x="3556773" y="5410200"/>
            <a:ext cx="1015227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R1 trở lại mạch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852817" y="5410200"/>
            <a:ext cx="1005183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R2 trở lại mạch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9" name="Straight Arrow Connector 118"/>
          <p:cNvCxnSpPr>
            <a:stCxn id="105" idx="2"/>
            <a:endCxn id="113" idx="0"/>
          </p:cNvCxnSpPr>
          <p:nvPr/>
        </p:nvCxnSpPr>
        <p:spPr bwMode="auto">
          <a:xfrm>
            <a:off x="6355410" y="5074677"/>
            <a:ext cx="4839" cy="33552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6" name="Straight Arrow Connector 125"/>
          <p:cNvCxnSpPr>
            <a:stCxn id="9" idx="2"/>
            <a:endCxn id="102" idx="0"/>
          </p:cNvCxnSpPr>
          <p:nvPr/>
        </p:nvCxnSpPr>
        <p:spPr bwMode="auto">
          <a:xfrm>
            <a:off x="5157407" y="1257338"/>
            <a:ext cx="1198002" cy="4988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9" name="Straight Arrow Connector 128"/>
          <p:cNvCxnSpPr>
            <a:stCxn id="41" idx="2"/>
            <a:endCxn id="53" idx="0"/>
          </p:cNvCxnSpPr>
          <p:nvPr/>
        </p:nvCxnSpPr>
        <p:spPr bwMode="auto">
          <a:xfrm>
            <a:off x="8514295" y="3314603"/>
            <a:ext cx="1" cy="3537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" name="Rectangle 40"/>
          <p:cNvSpPr/>
          <p:nvPr/>
        </p:nvSpPr>
        <p:spPr bwMode="auto">
          <a:xfrm>
            <a:off x="8036989" y="1763508"/>
            <a:ext cx="954610" cy="155109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L21)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8036989" y="3668327"/>
            <a:ext cx="954610" cy="1414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(L25, L24)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8036989" y="5427629"/>
            <a:ext cx="954611" cy="129772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R3 trở lại mạch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7" name="Straight Arrow Connector 56"/>
          <p:cNvCxnSpPr>
            <a:stCxn id="53" idx="2"/>
            <a:endCxn id="54" idx="0"/>
          </p:cNvCxnSpPr>
          <p:nvPr/>
        </p:nvCxnSpPr>
        <p:spPr bwMode="auto">
          <a:xfrm flipH="1">
            <a:off x="8514295" y="5082926"/>
            <a:ext cx="1" cy="34470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0" name="Straight Arrow Connector 59"/>
          <p:cNvCxnSpPr>
            <a:stCxn id="9" idx="2"/>
            <a:endCxn id="41" idx="0"/>
          </p:cNvCxnSpPr>
          <p:nvPr/>
        </p:nvCxnSpPr>
        <p:spPr bwMode="auto">
          <a:xfrm>
            <a:off x="5157407" y="1257338"/>
            <a:ext cx="3356887" cy="50617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7041742" y="4275981"/>
            <a:ext cx="103993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Rectangle 44"/>
          <p:cNvSpPr/>
          <p:nvPr/>
        </p:nvSpPr>
        <p:spPr bwMode="auto">
          <a:xfrm>
            <a:off x="7135425" y="3669091"/>
            <a:ext cx="822749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15)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6" name="Straight Connector 45"/>
          <p:cNvCxnSpPr/>
          <p:nvPr/>
        </p:nvCxnSpPr>
        <p:spPr bwMode="auto">
          <a:xfrm flipH="1" flipV="1">
            <a:off x="7041742" y="2539056"/>
            <a:ext cx="1" cy="173692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6883795" y="2181422"/>
            <a:ext cx="119340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1" name="Straight Arrow Connector 50"/>
          <p:cNvCxnSpPr>
            <a:stCxn id="41" idx="2"/>
            <a:endCxn id="45" idx="0"/>
          </p:cNvCxnSpPr>
          <p:nvPr/>
        </p:nvCxnSpPr>
        <p:spPr bwMode="auto">
          <a:xfrm flipH="1">
            <a:off x="7546800" y="3314603"/>
            <a:ext cx="967494" cy="3544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/>
          <p:cNvCxnSpPr>
            <a:endCxn id="41" idx="1"/>
          </p:cNvCxnSpPr>
          <p:nvPr/>
        </p:nvCxnSpPr>
        <p:spPr bwMode="auto">
          <a:xfrm>
            <a:off x="7041742" y="2539056"/>
            <a:ext cx="995247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>
            <a:off x="4865766" y="4275232"/>
            <a:ext cx="7341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Rectangle 66"/>
          <p:cNvSpPr/>
          <p:nvPr/>
        </p:nvSpPr>
        <p:spPr bwMode="auto">
          <a:xfrm>
            <a:off x="4955460" y="3668342"/>
            <a:ext cx="822749" cy="141458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13)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8" name="Straight Arrow Connector 67"/>
          <p:cNvCxnSpPr>
            <a:endCxn id="102" idx="1"/>
          </p:cNvCxnSpPr>
          <p:nvPr/>
        </p:nvCxnSpPr>
        <p:spPr bwMode="auto">
          <a:xfrm>
            <a:off x="4885085" y="2531710"/>
            <a:ext cx="96773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 flipV="1">
            <a:off x="4865766" y="2531710"/>
            <a:ext cx="19319" cy="174352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4673995" y="2161103"/>
            <a:ext cx="119340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71" name="Straight Arrow Connector 70"/>
          <p:cNvCxnSpPr>
            <a:stCxn id="102" idx="2"/>
            <a:endCxn id="67" idx="0"/>
          </p:cNvCxnSpPr>
          <p:nvPr/>
        </p:nvCxnSpPr>
        <p:spPr bwMode="auto">
          <a:xfrm flipH="1">
            <a:off x="5366835" y="3307257"/>
            <a:ext cx="988574" cy="36108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4" name="Straight Connector 93"/>
          <p:cNvCxnSpPr/>
          <p:nvPr/>
        </p:nvCxnSpPr>
        <p:spPr bwMode="auto">
          <a:xfrm>
            <a:off x="2568154" y="4281372"/>
            <a:ext cx="7341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Rectangle 95"/>
          <p:cNvSpPr/>
          <p:nvPr/>
        </p:nvSpPr>
        <p:spPr bwMode="auto">
          <a:xfrm>
            <a:off x="2657848" y="3668328"/>
            <a:ext cx="822749" cy="140635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11)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97" name="Straight Arrow Connector 96"/>
          <p:cNvCxnSpPr/>
          <p:nvPr/>
        </p:nvCxnSpPr>
        <p:spPr bwMode="auto">
          <a:xfrm>
            <a:off x="2587473" y="2537850"/>
            <a:ext cx="967733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 flipV="1">
            <a:off x="2568154" y="2537850"/>
            <a:ext cx="19319" cy="174352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2456132" y="2167243"/>
            <a:ext cx="1193405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00" name="Straight Arrow Connector 99"/>
          <p:cNvCxnSpPr>
            <a:stCxn id="47" idx="2"/>
            <a:endCxn id="96" idx="0"/>
          </p:cNvCxnSpPr>
          <p:nvPr/>
        </p:nvCxnSpPr>
        <p:spPr bwMode="auto">
          <a:xfrm flipH="1">
            <a:off x="3069223" y="3317244"/>
            <a:ext cx="995164" cy="35108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66871592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5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00"/>
                            </p:stCondLst>
                            <p:childTnLst>
                              <p:par>
                                <p:cTn id="2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5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  <p:bldP spid="16" grpId="0" animBg="1"/>
      <p:bldP spid="40" grpId="0"/>
      <p:bldP spid="43" grpId="0" animBg="1"/>
      <p:bldP spid="47" grpId="0" animBg="1"/>
      <p:bldP spid="41998" grpId="0" animBg="1"/>
      <p:bldP spid="91" grpId="0" animBg="1"/>
      <p:bldP spid="95" grpId="0" animBg="1"/>
      <p:bldP spid="102" grpId="0" animBg="1"/>
      <p:bldP spid="105" grpId="0" animBg="1"/>
      <p:bldP spid="112" grpId="0" animBg="1"/>
      <p:bldP spid="113" grpId="0" animBg="1"/>
      <p:bldP spid="41" grpId="0" animBg="1"/>
      <p:bldP spid="53" grpId="0" animBg="1"/>
      <p:bldP spid="54" grpId="0" animBg="1"/>
      <p:bldP spid="45" grpId="0" animBg="1"/>
      <p:bldP spid="50" grpId="0"/>
      <p:bldP spid="67" grpId="0" animBg="1"/>
      <p:bldP spid="70" grpId="0"/>
      <p:bldP spid="96" grpId="0" animBg="1"/>
      <p:bldP spid="9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92963" y="1524000"/>
            <a:ext cx="29836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khẩn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cấp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141152" y="914400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3.2.2.1 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Nguyên lý làm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việc: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điều chỉnh tốc độ động cơ điện một chiều bằng cách thay đổi tổng trở phần ứng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086959" y="5151146"/>
            <a:ext cx="1676400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ận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5151438" y="5151147"/>
            <a:ext cx="2697162" cy="7924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oay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13" name="Flowchart: Alternate Process 12"/>
          <p:cNvSpPr/>
          <p:nvPr/>
        </p:nvSpPr>
        <p:spPr bwMode="auto">
          <a:xfrm>
            <a:off x="632522" y="5151146"/>
            <a:ext cx="2069652" cy="792454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Sau khi khắc phục sự cố xong</a:t>
            </a:r>
            <a:endParaRPr lang="en-U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4771826" y="5486507"/>
            <a:ext cx="384785" cy="1187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2702174" y="5515319"/>
            <a:ext cx="384785" cy="1187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6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8" t="20000" r="6722" b="32000"/>
          <a:stretch/>
        </p:blipFill>
        <p:spPr bwMode="auto">
          <a:xfrm>
            <a:off x="1740315" y="2470991"/>
            <a:ext cx="1933468" cy="228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ộp nút nhấn 1 lỗ phi 22, 25, 30 m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1" t="20000" r="53272" b="32000"/>
          <a:stretch/>
        </p:blipFill>
        <p:spPr bwMode="auto">
          <a:xfrm>
            <a:off x="4114800" y="2430083"/>
            <a:ext cx="1981200" cy="237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54981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61" y="558710"/>
            <a:ext cx="5624538" cy="5634671"/>
          </a:xfrm>
          <a:prstGeom prst="rect">
            <a:avLst/>
          </a:prstGeom>
        </p:spPr>
      </p:pic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30355" y="921603"/>
            <a:ext cx="42022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3.2.2.3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Bảo vệ mạch điện và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272951" y="1750041"/>
            <a:ext cx="3824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541174" y="2362200"/>
            <a:ext cx="21258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607830" y="838200"/>
            <a:ext cx="1295400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541174" y="3271216"/>
            <a:ext cx="28779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quá tải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810000" y="2117234"/>
            <a:ext cx="838200" cy="6205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điều chỉnh tốc độ động cơ điện một chiều bằng cách thay đổi tổng trở phần ứng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10000" y="6193381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Sơ đồ nguyên lý mạch điều chỉnh tốc độ động cơ một chiều bằng cách thay đổi tổng trở mạch phần ứng</a:t>
            </a:r>
          </a:p>
        </p:txBody>
      </p:sp>
      <p:sp>
        <p:nvSpPr>
          <p:cNvPr id="14" name="Oval 13"/>
          <p:cNvSpPr/>
          <p:nvPr/>
        </p:nvSpPr>
        <p:spPr bwMode="auto">
          <a:xfrm>
            <a:off x="4146661" y="3287647"/>
            <a:ext cx="550307" cy="6205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70498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7" grpId="1" animBg="1"/>
      <p:bldP spid="32" grpId="0"/>
      <p:bldP spid="33" grpId="0" animBg="1"/>
      <p:bldP spid="1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78431" y="1671935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điều khiển: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09599" y="2111367"/>
            <a:ext cx="2833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3618531" y="3295038"/>
            <a:ext cx="551688" cy="5782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2829" y="868155"/>
            <a:ext cx="42022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3.2.1.3 Bảo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vệ mạch điện và động cơ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261" y="558710"/>
            <a:ext cx="5624538" cy="563467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0261" y="76200"/>
            <a:ext cx="89775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3.2.2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điều chỉnh tốc độ động cơ điện một chiều bằng cách thay đổi tổng trở phần ứng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10000" y="6193381"/>
            <a:ext cx="525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Sơ đồ nguyên lý mạch điều chỉnh tốc độ động cơ một chiều bằng cách thay đổi tổng trở mạch phần ứng</a:t>
            </a:r>
          </a:p>
        </p:txBody>
      </p:sp>
    </p:spTree>
    <p:extLst>
      <p:ext uri="{BB962C8B-B14F-4D97-AF65-F5344CB8AC3E}">
        <p14:creationId xmlns:p14="http://schemas.microsoft.com/office/powerpoint/2010/main" val="168242351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005665"/>
              </p:ext>
            </p:extLst>
          </p:nvPr>
        </p:nvGraphicFramePr>
        <p:xfrm>
          <a:off x="3443670" y="990599"/>
          <a:ext cx="5700330" cy="528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33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759" t="25523" r="29932" b="44890"/>
                      <a:stretch>
                        <a:fillRect/>
                      </a:stretch>
                    </p:blipFill>
                    <p:spPr bwMode="auto">
                      <a:xfrm>
                        <a:off x="3443670" y="990599"/>
                        <a:ext cx="5700330" cy="528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38844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3.3.1.1  Giới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thiệu 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52400" y="1554147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302855" y="2081139"/>
            <a:ext cx="3244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Động cơ 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638800" y="2333909"/>
            <a:ext cx="703566" cy="194827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302855" y="2614409"/>
            <a:ext cx="3369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CB 2 pha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676642" y="1308036"/>
            <a:ext cx="1046025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302855" y="3160578"/>
            <a:ext cx="3300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3603434" y="2948195"/>
            <a:ext cx="469377" cy="4606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301752" y="5950803"/>
            <a:ext cx="35844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Phần tử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đốt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nóng rơle nhiệt OL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403033" y="3065056"/>
            <a:ext cx="563309" cy="6355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07054" y="3725954"/>
            <a:ext cx="32322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301752" y="4282186"/>
            <a:ext cx="32558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301752" y="4841656"/>
            <a:ext cx="3302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Rơ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le tốc độ R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KT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8006701" y="2844798"/>
            <a:ext cx="507666" cy="36640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5347908" y="3916293"/>
            <a:ext cx="461515" cy="46473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258181" y="3405088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301752" y="5412938"/>
            <a:ext cx="3302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Điện trở R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7988180" y="3085106"/>
            <a:ext cx="507666" cy="51120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ngược động cơ điện một chiều kích từ hỗn hợp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  <p:sp>
        <p:nvSpPr>
          <p:cNvPr id="47" name="Oval 46"/>
          <p:cNvSpPr/>
          <p:nvPr/>
        </p:nvSpPr>
        <p:spPr bwMode="auto">
          <a:xfrm>
            <a:off x="6832805" y="3025470"/>
            <a:ext cx="863392" cy="5559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5319665" y="2384611"/>
            <a:ext cx="469377" cy="4606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6199654" y="3886773"/>
            <a:ext cx="469377" cy="4606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6184441" y="2382577"/>
            <a:ext cx="461515" cy="46473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3609002" y="3382824"/>
            <a:ext cx="461515" cy="46473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5530918" y="4431542"/>
            <a:ext cx="863392" cy="5559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4114848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  <p:bldP spid="23" grpId="1" animBg="1"/>
      <p:bldP spid="26" grpId="0"/>
      <p:bldP spid="27" grpId="0" animBg="1"/>
      <p:bldP spid="27" grpId="1" animBg="1"/>
      <p:bldP spid="28" grpId="0"/>
      <p:bldP spid="29" grpId="0" animBg="1"/>
      <p:bldP spid="29" grpId="1" animBg="1"/>
      <p:bldP spid="32" grpId="0"/>
      <p:bldP spid="33" grpId="0" animBg="1"/>
      <p:bldP spid="30" grpId="0"/>
      <p:bldP spid="34" grpId="0"/>
      <p:bldP spid="35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/>
      <p:bldP spid="42" grpId="0" animBg="1"/>
      <p:bldP spid="42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3443670" y="990599"/>
          <a:ext cx="5700330" cy="528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55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759" t="25523" r="29932" b="44890"/>
                      <a:stretch>
                        <a:fillRect/>
                      </a:stretch>
                    </p:blipFill>
                    <p:spPr bwMode="auto">
                      <a:xfrm>
                        <a:off x="3443670" y="990599"/>
                        <a:ext cx="5700330" cy="528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38844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3.3.1.1  Giới </a:t>
            </a: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thiệu 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52399" y="1554147"/>
            <a:ext cx="2964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khiển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ngược động cơ điện một chiều kích từ hỗn hợp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283954" y="2453822"/>
            <a:ext cx="859046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EM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306400" y="3390521"/>
            <a:ext cx="32484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</a:t>
            </a:r>
            <a:r>
              <a:rPr lang="en-US" sz="24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+ tiếp điểm phụ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lang="en-US" sz="24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+ Start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3" name="Rectangle 13"/>
          <p:cNvSpPr>
            <a:spLocks noChangeArrowheads="1"/>
          </p:cNvSpPr>
          <p:nvPr/>
        </p:nvSpPr>
        <p:spPr bwMode="auto">
          <a:xfrm>
            <a:off x="271559" y="2913801"/>
            <a:ext cx="3044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OL(3, 5)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283955" y="1985665"/>
            <a:ext cx="2587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Cầu chì F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5" name="Oval 54"/>
          <p:cNvSpPr/>
          <p:nvPr/>
        </p:nvSpPr>
        <p:spPr bwMode="auto">
          <a:xfrm>
            <a:off x="3962400" y="5016262"/>
            <a:ext cx="684500" cy="54805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3637754" y="5133643"/>
            <a:ext cx="366433" cy="42667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6973814" y="5034725"/>
            <a:ext cx="1080018" cy="77615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4437638" y="4950815"/>
            <a:ext cx="644673" cy="78460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5508154" y="5034725"/>
            <a:ext cx="847104" cy="78462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0" name="Rectangle 13"/>
          <p:cNvSpPr>
            <a:spLocks noChangeArrowheads="1"/>
          </p:cNvSpPr>
          <p:nvPr/>
        </p:nvSpPr>
        <p:spPr bwMode="auto">
          <a:xfrm>
            <a:off x="1589349" y="2445928"/>
            <a:ext cx="1001451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Stop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5082311" y="5025354"/>
            <a:ext cx="469807" cy="6035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2" name="Rectangle 13"/>
          <p:cNvSpPr>
            <a:spLocks noChangeArrowheads="1"/>
          </p:cNvSpPr>
          <p:nvPr/>
        </p:nvSpPr>
        <p:spPr bwMode="auto">
          <a:xfrm>
            <a:off x="373523" y="4226358"/>
            <a:ext cx="288552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+ tiếp điểm phụ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+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13)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5" name="Straight Connector 64"/>
          <p:cNvCxnSpPr/>
          <p:nvPr/>
        </p:nvCxnSpPr>
        <p:spPr bwMode="auto">
          <a:xfrm>
            <a:off x="1524000" y="2453822"/>
            <a:ext cx="0" cy="45406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Oval 65"/>
          <p:cNvSpPr/>
          <p:nvPr/>
        </p:nvSpPr>
        <p:spPr bwMode="auto">
          <a:xfrm>
            <a:off x="7247115" y="5853322"/>
            <a:ext cx="645414" cy="4609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6399310" y="5855382"/>
            <a:ext cx="478168" cy="48719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6349842" y="5161580"/>
            <a:ext cx="533400" cy="4609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4" name="Oval 73"/>
          <p:cNvSpPr/>
          <p:nvPr/>
        </p:nvSpPr>
        <p:spPr bwMode="auto">
          <a:xfrm>
            <a:off x="5665006" y="5834659"/>
            <a:ext cx="684836" cy="4609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112602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5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53" grpId="0"/>
      <p:bldP spid="54" grpId="0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/>
      <p:bldP spid="61" grpId="0" animBg="1"/>
      <p:bldP spid="61" grpId="1" animBg="1"/>
      <p:bldP spid="62" grpId="0"/>
      <p:bldP spid="66" grpId="0" animBg="1"/>
      <p:bldP spid="72" grpId="0" animBg="1"/>
      <p:bldP spid="72" grpId="1" animBg="1"/>
      <p:bldP spid="73" grpId="0" animBg="1"/>
      <p:bldP spid="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053640"/>
              </p:ext>
            </p:extLst>
          </p:nvPr>
        </p:nvGraphicFramePr>
        <p:xfrm>
          <a:off x="3352800" y="838200"/>
          <a:ext cx="5744076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13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453" t="36264" r="51199" b="38106"/>
                      <a:stretch>
                        <a:fillRect/>
                      </a:stretch>
                    </p:blipFill>
                    <p:spPr bwMode="auto">
                      <a:xfrm>
                        <a:off x="3352800" y="838200"/>
                        <a:ext cx="5744076" cy="518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5" name="Rectangle 12"/>
          <p:cNvSpPr>
            <a:spLocks noChangeArrowheads="1"/>
          </p:cNvSpPr>
          <p:nvPr/>
        </p:nvSpPr>
        <p:spPr bwMode="auto">
          <a:xfrm>
            <a:off x="283956" y="1178291"/>
            <a:ext cx="336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anose="05000000000000000000" pitchFamily="2" charset="2"/>
              <a:buChar char="v"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 khiển: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283957" y="2312824"/>
            <a:ext cx="239712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EM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83956" y="4027515"/>
            <a:ext cx="30448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Cuộn dây K + tiếp điểm K(7, 9) + Start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283957" y="3456717"/>
            <a:ext cx="3044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Tiếp điểm OL(3, 5)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283957" y="1744159"/>
            <a:ext cx="2587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Cầu chì F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4477786" y="4895549"/>
            <a:ext cx="475214" cy="88264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3749419" y="5199962"/>
            <a:ext cx="551688" cy="5782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8115526" y="5223094"/>
            <a:ext cx="533400" cy="61351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209762" y="4984751"/>
            <a:ext cx="371479" cy="784601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6553200" y="4984751"/>
            <a:ext cx="1425737" cy="126364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283956" y="2881786"/>
            <a:ext cx="240870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Tx/>
              <a:buSz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Stop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900187" y="5045074"/>
            <a:ext cx="469807" cy="66395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6242" y="720739"/>
            <a:ext cx="5015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3.1.1.1  Giới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 mạch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063418" y="6020529"/>
            <a:ext cx="4293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Mạch khởi động trực tiếp động cơ điện một chiều kích từ song song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23572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15" grpId="0"/>
      <p:bldP spid="17" grpId="0"/>
      <p:bldP spid="18" grpId="0"/>
      <p:bldP spid="3" grpId="0" animBg="1"/>
      <p:bldP spid="3" grpId="1" animBg="1"/>
      <p:bldP spid="22" grpId="0" animBg="1"/>
      <p:bldP spid="22" grpId="1" animBg="1"/>
      <p:bldP spid="24" grpId="0" animBg="1"/>
      <p:bldP spid="27" grpId="0" animBg="1"/>
      <p:bldP spid="27" grpId="1" animBg="1"/>
      <p:bldP spid="26" grpId="0" animBg="1"/>
      <p:bldP spid="28" grpId="0"/>
      <p:bldP spid="29" grpId="0" animBg="1"/>
      <p:bldP spid="29" grpId="1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3443670" y="990599"/>
          <a:ext cx="5700330" cy="528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76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759" t="25523" r="29932" b="44890"/>
                      <a:stretch>
                        <a:fillRect/>
                      </a:stretch>
                    </p:blipFill>
                    <p:spPr bwMode="auto">
                      <a:xfrm>
                        <a:off x="3443670" y="990599"/>
                        <a:ext cx="5700330" cy="528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38844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3.3.1.2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52399" y="1554147"/>
            <a:ext cx="2964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Chạy động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dừng hãm ngược động cơ điện một chiều kích từ hỗn hợp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</p:spTree>
    <p:extLst>
      <p:ext uri="{BB962C8B-B14F-4D97-AF65-F5344CB8AC3E}">
        <p14:creationId xmlns:p14="http://schemas.microsoft.com/office/powerpoint/2010/main" val="4276725446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>
            <a:stCxn id="16" idx="3"/>
          </p:cNvCxnSpPr>
          <p:nvPr/>
        </p:nvCxnSpPr>
        <p:spPr bwMode="auto">
          <a:xfrm>
            <a:off x="5438174" y="3653400"/>
            <a:ext cx="228161" cy="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2990933" y="459606"/>
            <a:ext cx="3762262" cy="44438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Start(7, 9)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990933" y="1183124"/>
            <a:ext cx="3762262" cy="4195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Start(7, 9) tiếp xúc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010927" y="3159559"/>
            <a:ext cx="2956289" cy="98768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(L22, L21) đóng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lại, loại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trở R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khỏi mạch điện</a:t>
            </a:r>
          </a:p>
          <a:p>
            <a:pPr lvl="0" algn="ctr"/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199464" y="3159559"/>
            <a:ext cx="1238710" cy="98768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9) đóng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lại</a:t>
            </a:r>
          </a:p>
        </p:txBody>
      </p:sp>
      <p:cxnSp>
        <p:nvCxnSpPr>
          <p:cNvPr id="29" name="Straight Arrow Connector 28"/>
          <p:cNvCxnSpPr>
            <a:stCxn id="3" idx="2"/>
            <a:endCxn id="9" idx="0"/>
          </p:cNvCxnSpPr>
          <p:nvPr/>
        </p:nvCxnSpPr>
        <p:spPr bwMode="auto">
          <a:xfrm>
            <a:off x="4872064" y="903987"/>
            <a:ext cx="0" cy="2791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42" idx="3"/>
            <a:endCxn id="43" idx="1"/>
          </p:cNvCxnSpPr>
          <p:nvPr/>
        </p:nvCxnSpPr>
        <p:spPr bwMode="auto">
          <a:xfrm flipV="1">
            <a:off x="4114800" y="2334969"/>
            <a:ext cx="2030505" cy="36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5666335" y="2358830"/>
            <a:ext cx="0" cy="124528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4420647" y="1918432"/>
            <a:ext cx="1286741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0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539949" y="1977724"/>
            <a:ext cx="2574851" cy="72181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L21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6145305" y="1977724"/>
            <a:ext cx="2687534" cy="71448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L21)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cxnSp>
        <p:nvCxnSpPr>
          <p:cNvPr id="49" name="Straight Arrow Connector 48"/>
          <p:cNvCxnSpPr>
            <a:stCxn id="9" idx="2"/>
            <a:endCxn id="43" idx="0"/>
          </p:cNvCxnSpPr>
          <p:nvPr/>
        </p:nvCxnSpPr>
        <p:spPr bwMode="auto">
          <a:xfrm>
            <a:off x="4872064" y="1602684"/>
            <a:ext cx="2617008" cy="37504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3" idx="2"/>
            <a:endCxn id="14" idx="0"/>
          </p:cNvCxnSpPr>
          <p:nvPr/>
        </p:nvCxnSpPr>
        <p:spPr bwMode="auto">
          <a:xfrm>
            <a:off x="7489072" y="2692213"/>
            <a:ext cx="0" cy="46734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42" idx="2"/>
            <a:endCxn id="16" idx="0"/>
          </p:cNvCxnSpPr>
          <p:nvPr/>
        </p:nvCxnSpPr>
        <p:spPr bwMode="auto">
          <a:xfrm>
            <a:off x="2827375" y="2699542"/>
            <a:ext cx="1991444" cy="46001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84" name="Oval 41983"/>
          <p:cNvSpPr/>
          <p:nvPr/>
        </p:nvSpPr>
        <p:spPr bwMode="auto">
          <a:xfrm>
            <a:off x="5614656" y="2294743"/>
            <a:ext cx="101422" cy="9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67" name="Straight Arrow Connector 66"/>
          <p:cNvCxnSpPr>
            <a:stCxn id="9" idx="2"/>
            <a:endCxn id="42" idx="0"/>
          </p:cNvCxnSpPr>
          <p:nvPr/>
        </p:nvCxnSpPr>
        <p:spPr bwMode="auto">
          <a:xfrm flipH="1">
            <a:off x="2827375" y="1602684"/>
            <a:ext cx="2044689" cy="37504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41998" idx="3"/>
            <a:endCxn id="3" idx="1"/>
          </p:cNvCxnSpPr>
          <p:nvPr/>
        </p:nvCxnSpPr>
        <p:spPr bwMode="auto">
          <a:xfrm>
            <a:off x="2674108" y="680650"/>
            <a:ext cx="316825" cy="114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98" name="Rounded Rectangle 41997"/>
          <p:cNvSpPr/>
          <p:nvPr/>
        </p:nvSpPr>
        <p:spPr bwMode="auto">
          <a:xfrm>
            <a:off x="845308" y="456349"/>
            <a:ext cx="1828800" cy="448602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CB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pha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552784" y="5366542"/>
            <a:ext cx="2882514" cy="42381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ứng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≥ 15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đm</a:t>
            </a:r>
            <a:endParaRPr lang="en-US" sz="2000" baseline="-25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2672882" y="6124684"/>
            <a:ext cx="4642318" cy="42851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rơle tốc độ R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(7, 13) đóng lại</a:t>
            </a:r>
          </a:p>
        </p:txBody>
      </p:sp>
      <p:cxnSp>
        <p:nvCxnSpPr>
          <p:cNvPr id="93" name="Straight Arrow Connector 92"/>
          <p:cNvCxnSpPr>
            <a:stCxn id="87" idx="2"/>
            <a:endCxn id="92" idx="0"/>
          </p:cNvCxnSpPr>
          <p:nvPr/>
        </p:nvCxnSpPr>
        <p:spPr bwMode="auto">
          <a:xfrm>
            <a:off x="4994041" y="5790353"/>
            <a:ext cx="0" cy="33433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3" name="Rectangle 152"/>
          <p:cNvSpPr/>
          <p:nvPr/>
        </p:nvSpPr>
        <p:spPr bwMode="auto">
          <a:xfrm>
            <a:off x="2672882" y="4629942"/>
            <a:ext cx="4642318" cy="40934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chiều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 hoạt động</a:t>
            </a:r>
            <a:endParaRPr lang="en-US" sz="20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5" name="Straight Connector 154"/>
          <p:cNvCxnSpPr/>
          <p:nvPr/>
        </p:nvCxnSpPr>
        <p:spPr bwMode="auto">
          <a:xfrm flipV="1">
            <a:off x="2514600" y="4355852"/>
            <a:ext cx="4974471" cy="1752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7" name="Straight Connector 156"/>
          <p:cNvCxnSpPr/>
          <p:nvPr/>
        </p:nvCxnSpPr>
        <p:spPr bwMode="auto">
          <a:xfrm flipV="1">
            <a:off x="7489071" y="4151383"/>
            <a:ext cx="1" cy="20781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Arrow Connector 157"/>
          <p:cNvCxnSpPr/>
          <p:nvPr/>
        </p:nvCxnSpPr>
        <p:spPr bwMode="auto">
          <a:xfrm>
            <a:off x="4989809" y="4375942"/>
            <a:ext cx="0" cy="25906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2" name="Rectangle 61"/>
          <p:cNvSpPr/>
          <p:nvPr/>
        </p:nvSpPr>
        <p:spPr bwMode="auto">
          <a:xfrm>
            <a:off x="1539949" y="3161685"/>
            <a:ext cx="2574851" cy="98565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(L11, L12),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(L13, L14), 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(L15, L23)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 lại 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8" name="Straight Arrow Connector 87"/>
          <p:cNvCxnSpPr>
            <a:stCxn id="42" idx="2"/>
            <a:endCxn id="62" idx="0"/>
          </p:cNvCxnSpPr>
          <p:nvPr/>
        </p:nvCxnSpPr>
        <p:spPr bwMode="auto">
          <a:xfrm>
            <a:off x="2827375" y="2699542"/>
            <a:ext cx="0" cy="46214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7" name="Straight Connector 106"/>
          <p:cNvCxnSpPr/>
          <p:nvPr/>
        </p:nvCxnSpPr>
        <p:spPr bwMode="auto">
          <a:xfrm flipV="1">
            <a:off x="2514600" y="4147342"/>
            <a:ext cx="1" cy="2286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Straight Arrow Connector 109"/>
          <p:cNvCxnSpPr>
            <a:stCxn id="153" idx="2"/>
            <a:endCxn id="87" idx="0"/>
          </p:cNvCxnSpPr>
          <p:nvPr/>
        </p:nvCxnSpPr>
        <p:spPr bwMode="auto">
          <a:xfrm>
            <a:off x="4994041" y="5039289"/>
            <a:ext cx="0" cy="32725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1" name="Rectangle 120"/>
          <p:cNvSpPr/>
          <p:nvPr/>
        </p:nvSpPr>
        <p:spPr bwMode="auto">
          <a:xfrm>
            <a:off x="126495" y="3053625"/>
            <a:ext cx="1321305" cy="98565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(13, 15) hở ra 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2" name="Straight Arrow Connector 121"/>
          <p:cNvCxnSpPr>
            <a:stCxn id="42" idx="2"/>
            <a:endCxn id="121" idx="0"/>
          </p:cNvCxnSpPr>
          <p:nvPr/>
        </p:nvCxnSpPr>
        <p:spPr bwMode="auto">
          <a:xfrm flipH="1">
            <a:off x="787148" y="2699542"/>
            <a:ext cx="2040227" cy="3540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5" name="Oval 124"/>
          <p:cNvSpPr/>
          <p:nvPr/>
        </p:nvSpPr>
        <p:spPr bwMode="auto">
          <a:xfrm>
            <a:off x="4939098" y="4318317"/>
            <a:ext cx="101422" cy="9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623019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  <p:bldP spid="16" grpId="0" animBg="1"/>
      <p:bldP spid="40" grpId="0"/>
      <p:bldP spid="42" grpId="0" animBg="1"/>
      <p:bldP spid="43" grpId="0" animBg="1"/>
      <p:bldP spid="41984" grpId="0" animBg="1"/>
      <p:bldP spid="87" grpId="0" animBg="1"/>
      <p:bldP spid="92" grpId="0" animBg="1"/>
      <p:bldP spid="153" grpId="0" animBg="1"/>
      <p:bldP spid="62" grpId="0" animBg="1"/>
      <p:bldP spid="121" grpId="0" animBg="1"/>
      <p:bldP spid="12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3443670" y="990599"/>
          <a:ext cx="5700330" cy="528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700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759" t="25523" r="29932" b="44890"/>
                      <a:stretch>
                        <a:fillRect/>
                      </a:stretch>
                    </p:blipFill>
                    <p:spPr bwMode="auto">
                      <a:xfrm>
                        <a:off x="3443670" y="990599"/>
                        <a:ext cx="5700330" cy="528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38844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3.3.1.2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52399" y="1554147"/>
            <a:ext cx="29646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hãm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ngược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dừng hãm ngược động cơ điện một chiều kích từ hỗn hợp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</p:spTree>
    <p:extLst>
      <p:ext uri="{BB962C8B-B14F-4D97-AF65-F5344CB8AC3E}">
        <p14:creationId xmlns:p14="http://schemas.microsoft.com/office/powerpoint/2010/main" val="807522708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Straight Arrow Connector 85"/>
          <p:cNvCxnSpPr>
            <a:stCxn id="36" idx="2"/>
            <a:endCxn id="65" idx="0"/>
          </p:cNvCxnSpPr>
          <p:nvPr/>
        </p:nvCxnSpPr>
        <p:spPr bwMode="auto">
          <a:xfrm flipH="1">
            <a:off x="4893472" y="3124200"/>
            <a:ext cx="2446325" cy="18314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0" name="Straight Arrow Connector 79"/>
          <p:cNvCxnSpPr>
            <a:stCxn id="54" idx="2"/>
          </p:cNvCxnSpPr>
          <p:nvPr/>
        </p:nvCxnSpPr>
        <p:spPr bwMode="auto">
          <a:xfrm>
            <a:off x="7459426" y="2404872"/>
            <a:ext cx="0" cy="37771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2895600" y="152401"/>
            <a:ext cx="3124200" cy="3283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Stop(5, 7)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2204800" y="1833754"/>
            <a:ext cx="1442152" cy="57111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9)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3770828" y="1832118"/>
            <a:ext cx="2736652" cy="5767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780981" y="2703576"/>
            <a:ext cx="3934019" cy="33759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được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điện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hoạt động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46" name="Straight Arrow Connector 45"/>
          <p:cNvCxnSpPr>
            <a:stCxn id="24" idx="3"/>
            <a:endCxn id="34" idx="1"/>
          </p:cNvCxnSpPr>
          <p:nvPr/>
        </p:nvCxnSpPr>
        <p:spPr bwMode="auto">
          <a:xfrm>
            <a:off x="2577529" y="316565"/>
            <a:ext cx="318071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>
            <a:stCxn id="44" idx="2"/>
            <a:endCxn id="45" idx="0"/>
          </p:cNvCxnSpPr>
          <p:nvPr/>
        </p:nvCxnSpPr>
        <p:spPr bwMode="auto">
          <a:xfrm flipH="1">
            <a:off x="3747991" y="2408886"/>
            <a:ext cx="1391163" cy="29469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Straight Arrow Connector 48"/>
          <p:cNvCxnSpPr>
            <a:stCxn id="60" idx="2"/>
            <a:endCxn id="54" idx="0"/>
          </p:cNvCxnSpPr>
          <p:nvPr/>
        </p:nvCxnSpPr>
        <p:spPr bwMode="auto">
          <a:xfrm>
            <a:off x="5993236" y="1573092"/>
            <a:ext cx="1466190" cy="25902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Straight Arrow Connector 49"/>
          <p:cNvCxnSpPr>
            <a:stCxn id="60" idx="2"/>
            <a:endCxn id="43" idx="0"/>
          </p:cNvCxnSpPr>
          <p:nvPr/>
        </p:nvCxnSpPr>
        <p:spPr bwMode="auto">
          <a:xfrm flipH="1">
            <a:off x="2925876" y="1573092"/>
            <a:ext cx="3067360" cy="26066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2088725" y="2114550"/>
            <a:ext cx="15968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/>
          <p:nvPr/>
        </p:nvCxnSpPr>
        <p:spPr bwMode="auto">
          <a:xfrm flipV="1">
            <a:off x="2088725" y="1407280"/>
            <a:ext cx="0" cy="70727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Arrow Connector 52"/>
          <p:cNvCxnSpPr>
            <a:endCxn id="60" idx="1"/>
          </p:cNvCxnSpPr>
          <p:nvPr/>
        </p:nvCxnSpPr>
        <p:spPr bwMode="auto">
          <a:xfrm>
            <a:off x="1680701" y="1392208"/>
            <a:ext cx="2891299" cy="816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6613052" y="1832119"/>
            <a:ext cx="1692748" cy="57275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(13, 15) đóng lại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5" name="Straight Arrow Connector 54"/>
          <p:cNvCxnSpPr>
            <a:stCxn id="60" idx="2"/>
            <a:endCxn id="44" idx="0"/>
          </p:cNvCxnSpPr>
          <p:nvPr/>
        </p:nvCxnSpPr>
        <p:spPr bwMode="auto">
          <a:xfrm flipH="1">
            <a:off x="5139154" y="1573092"/>
            <a:ext cx="854082" cy="25902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34" idx="2"/>
            <a:endCxn id="42" idx="0"/>
          </p:cNvCxnSpPr>
          <p:nvPr/>
        </p:nvCxnSpPr>
        <p:spPr bwMode="auto">
          <a:xfrm flipH="1">
            <a:off x="4456313" y="480729"/>
            <a:ext cx="1387" cy="20507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3012574" y="1084431"/>
            <a:ext cx="1295401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 bwMode="auto">
          <a:xfrm>
            <a:off x="76201" y="152401"/>
            <a:ext cx="2501328" cy="328327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 đang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5" name="Rounded Rectangle 34"/>
          <p:cNvSpPr/>
          <p:nvPr/>
        </p:nvSpPr>
        <p:spPr bwMode="auto">
          <a:xfrm>
            <a:off x="6802692" y="80036"/>
            <a:ext cx="2223891" cy="580500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R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KT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13)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đang đóng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5840394" y="2782586"/>
            <a:ext cx="2998806" cy="34161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L21) có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840394" y="3370827"/>
            <a:ext cx="2998806" cy="5983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đóng lại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4774685" y="4387188"/>
            <a:ext cx="4104084" cy="5983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 điện từ trong phần</a:t>
            </a:r>
            <a:r>
              <a:rPr kumimoji="0" lang="en-US" sz="16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ứng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 M ngược chiều quay trước đó, động cơ M hãm ngược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675632" y="6070650"/>
            <a:ext cx="4303775" cy="5983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 ra, kết thúc quá trình hãm ngược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4071943" y="3307349"/>
            <a:ext cx="1643057" cy="59007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3" name="Straight Arrow Connector 82"/>
          <p:cNvCxnSpPr>
            <a:stCxn id="36" idx="2"/>
            <a:endCxn id="37" idx="0"/>
          </p:cNvCxnSpPr>
          <p:nvPr/>
        </p:nvCxnSpPr>
        <p:spPr bwMode="auto">
          <a:xfrm>
            <a:off x="7339797" y="3124200"/>
            <a:ext cx="0" cy="24662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3" name="Straight Arrow Connector 92"/>
          <p:cNvCxnSpPr>
            <a:stCxn id="58" idx="2"/>
            <a:endCxn id="59" idx="0"/>
          </p:cNvCxnSpPr>
          <p:nvPr/>
        </p:nvCxnSpPr>
        <p:spPr bwMode="auto">
          <a:xfrm>
            <a:off x="6826727" y="4985562"/>
            <a:ext cx="0" cy="2468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6" name="Straight Arrow Connector 95"/>
          <p:cNvCxnSpPr>
            <a:stCxn id="59" idx="2"/>
            <a:endCxn id="29" idx="0"/>
          </p:cNvCxnSpPr>
          <p:nvPr/>
        </p:nvCxnSpPr>
        <p:spPr bwMode="auto">
          <a:xfrm>
            <a:off x="6826727" y="5830824"/>
            <a:ext cx="793" cy="23982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8" name="Rectangle 117"/>
          <p:cNvSpPr/>
          <p:nvPr/>
        </p:nvSpPr>
        <p:spPr bwMode="auto">
          <a:xfrm>
            <a:off x="2209800" y="6146800"/>
            <a:ext cx="1906905" cy="57703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 đóng lại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19" name="Straight Arrow Connector 118"/>
          <p:cNvCxnSpPr>
            <a:stCxn id="59" idx="2"/>
            <a:endCxn id="118" idx="0"/>
          </p:cNvCxnSpPr>
          <p:nvPr/>
        </p:nvCxnSpPr>
        <p:spPr bwMode="auto">
          <a:xfrm flipH="1">
            <a:off x="3163253" y="5830824"/>
            <a:ext cx="3663474" cy="3159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3035077" y="685800"/>
            <a:ext cx="2842472" cy="32552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Stop(5, 7) hở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ra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4774685" y="5232450"/>
            <a:ext cx="4104084" cy="59837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Khi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phần ứng</a:t>
            </a:r>
            <a:r>
              <a:rPr kumimoji="0" lang="en-US" sz="16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≤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15% n</a:t>
            </a:r>
            <a:r>
              <a:rPr kumimoji="0" lang="en-US" sz="1600" b="0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đm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thì 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KT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13) hở ra,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L21) mất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4572000" y="1227648"/>
            <a:ext cx="2842472" cy="34544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Cuộn dây 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(11, L21)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48099" y="1231478"/>
            <a:ext cx="1604501" cy="6006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L21)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98346" y="3281555"/>
            <a:ext cx="2111454" cy="60464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K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75550" y="4387187"/>
            <a:ext cx="3496450" cy="59834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 điện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 R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 lại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điện, giảm dòng điện qua phần ứng khi hãm</a:t>
            </a:r>
            <a:endParaRPr lang="en-US" sz="16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9" name="Straight Arrow Connector 88"/>
          <p:cNvCxnSpPr>
            <a:stCxn id="42" idx="2"/>
            <a:endCxn id="61" idx="0"/>
          </p:cNvCxnSpPr>
          <p:nvPr/>
        </p:nvCxnSpPr>
        <p:spPr bwMode="auto">
          <a:xfrm flipH="1">
            <a:off x="950350" y="1011320"/>
            <a:ext cx="3505963" cy="22015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2" name="Straight Arrow Connector 91"/>
          <p:cNvCxnSpPr>
            <a:stCxn id="42" idx="2"/>
            <a:endCxn id="60" idx="0"/>
          </p:cNvCxnSpPr>
          <p:nvPr/>
        </p:nvCxnSpPr>
        <p:spPr bwMode="auto">
          <a:xfrm>
            <a:off x="4456313" y="1011320"/>
            <a:ext cx="1536923" cy="2163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0" name="Straight Arrow Connector 129"/>
          <p:cNvCxnSpPr/>
          <p:nvPr/>
        </p:nvCxnSpPr>
        <p:spPr bwMode="auto">
          <a:xfrm>
            <a:off x="7111197" y="3969201"/>
            <a:ext cx="1" cy="41798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4" name="Oval 143"/>
          <p:cNvSpPr/>
          <p:nvPr/>
        </p:nvSpPr>
        <p:spPr bwMode="auto">
          <a:xfrm>
            <a:off x="2045208" y="1337732"/>
            <a:ext cx="101422" cy="981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148" name="Straight Arrow Connector 147"/>
          <p:cNvCxnSpPr/>
          <p:nvPr/>
        </p:nvCxnSpPr>
        <p:spPr bwMode="auto">
          <a:xfrm>
            <a:off x="8001000" y="660536"/>
            <a:ext cx="533400" cy="35078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0" name="Straight Arrow Connector 149"/>
          <p:cNvCxnSpPr/>
          <p:nvPr/>
        </p:nvCxnSpPr>
        <p:spPr bwMode="auto">
          <a:xfrm>
            <a:off x="8534400" y="1011320"/>
            <a:ext cx="0" cy="153893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Arrow Connector 152"/>
          <p:cNvCxnSpPr/>
          <p:nvPr/>
        </p:nvCxnSpPr>
        <p:spPr bwMode="auto">
          <a:xfrm>
            <a:off x="7459426" y="2555339"/>
            <a:ext cx="1074974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9" name="Oval 158"/>
          <p:cNvSpPr/>
          <p:nvPr/>
        </p:nvSpPr>
        <p:spPr bwMode="auto">
          <a:xfrm>
            <a:off x="7419848" y="2509719"/>
            <a:ext cx="92202" cy="8108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166" name="Straight Arrow Connector 165"/>
          <p:cNvCxnSpPr/>
          <p:nvPr/>
        </p:nvCxnSpPr>
        <p:spPr bwMode="auto">
          <a:xfrm>
            <a:off x="914400" y="1832118"/>
            <a:ext cx="0" cy="14494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0" name="Straight Arrow Connector 169"/>
          <p:cNvCxnSpPr/>
          <p:nvPr/>
        </p:nvCxnSpPr>
        <p:spPr bwMode="auto">
          <a:xfrm>
            <a:off x="875616" y="3886200"/>
            <a:ext cx="0" cy="228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Straight Arrow Connector 172"/>
          <p:cNvCxnSpPr/>
          <p:nvPr/>
        </p:nvCxnSpPr>
        <p:spPr bwMode="auto">
          <a:xfrm flipH="1">
            <a:off x="875617" y="4126026"/>
            <a:ext cx="595111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7" name="Straight Arrow Connector 176"/>
          <p:cNvCxnSpPr/>
          <p:nvPr/>
        </p:nvCxnSpPr>
        <p:spPr bwMode="auto">
          <a:xfrm flipH="1">
            <a:off x="6826727" y="3969201"/>
            <a:ext cx="284471" cy="15682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4" name="Straight Arrow Connector 183"/>
          <p:cNvCxnSpPr>
            <a:stCxn id="186" idx="0"/>
            <a:endCxn id="64" idx="0"/>
          </p:cNvCxnSpPr>
          <p:nvPr/>
        </p:nvCxnSpPr>
        <p:spPr bwMode="auto">
          <a:xfrm>
            <a:off x="2823775" y="4089255"/>
            <a:ext cx="0" cy="29793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6" name="Oval 185"/>
          <p:cNvSpPr/>
          <p:nvPr/>
        </p:nvSpPr>
        <p:spPr bwMode="auto">
          <a:xfrm>
            <a:off x="2777674" y="4089255"/>
            <a:ext cx="92202" cy="8918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62320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3" grpId="0" animBg="1"/>
      <p:bldP spid="44" grpId="0" animBg="1"/>
      <p:bldP spid="45" grpId="0" animBg="1"/>
      <p:bldP spid="54" grpId="0" animBg="1"/>
      <p:bldP spid="57" grpId="0"/>
      <p:bldP spid="36" grpId="0" animBg="1"/>
      <p:bldP spid="37" grpId="0" animBg="1"/>
      <p:bldP spid="58" grpId="0" animBg="1"/>
      <p:bldP spid="29" grpId="0" animBg="1"/>
      <p:bldP spid="65" grpId="0" animBg="1"/>
      <p:bldP spid="118" grpId="0" animBg="1"/>
      <p:bldP spid="42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144" grpId="0" animBg="1"/>
      <p:bldP spid="159" grpId="0" animBg="1"/>
      <p:bldP spid="18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3443670" y="990599"/>
          <a:ext cx="5700330" cy="528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25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759" t="25523" r="29932" b="44890"/>
                      <a:stretch>
                        <a:fillRect/>
                      </a:stretch>
                    </p:blipFill>
                    <p:spPr bwMode="auto">
                      <a:xfrm>
                        <a:off x="3443670" y="990599"/>
                        <a:ext cx="5700330" cy="528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38844"/>
            <a:ext cx="4202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3.3.1.2 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52399" y="1554147"/>
            <a:ext cx="44958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 khẫn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cấp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dừng hãm ngược động cơ điện một chiều kích từ hỗn hợp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</p:spTree>
    <p:extLst>
      <p:ext uri="{BB962C8B-B14F-4D97-AF65-F5344CB8AC3E}">
        <p14:creationId xmlns:p14="http://schemas.microsoft.com/office/powerpoint/2010/main" val="3993405263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 bwMode="auto">
          <a:xfrm>
            <a:off x="152400" y="3589788"/>
            <a:ext cx="17373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Rectangle 2"/>
          <p:cNvSpPr/>
          <p:nvPr/>
        </p:nvSpPr>
        <p:spPr bwMode="auto">
          <a:xfrm>
            <a:off x="3705338" y="481430"/>
            <a:ext cx="3762262" cy="41515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EM(3, 5)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một lực đủ lớn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991970" y="1206843"/>
            <a:ext cx="3188998" cy="43730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EM(3, 5)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 ra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2130542" y="3019988"/>
            <a:ext cx="2091715" cy="105631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20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hở ra 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26136" y="3019988"/>
            <a:ext cx="1686383" cy="105631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</a:p>
          <a:p>
            <a:pPr lvl="0" algn="ctr"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(7, 9)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Straight Arrow Connector 28"/>
          <p:cNvCxnSpPr>
            <a:stCxn id="3" idx="2"/>
            <a:endCxn id="9" idx="0"/>
          </p:cNvCxnSpPr>
          <p:nvPr/>
        </p:nvCxnSpPr>
        <p:spPr bwMode="auto">
          <a:xfrm>
            <a:off x="5586469" y="896580"/>
            <a:ext cx="0" cy="31026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endCxn id="43" idx="1"/>
          </p:cNvCxnSpPr>
          <p:nvPr/>
        </p:nvCxnSpPr>
        <p:spPr bwMode="auto">
          <a:xfrm>
            <a:off x="152400" y="2324859"/>
            <a:ext cx="1758512" cy="674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flipV="1">
            <a:off x="152400" y="2313315"/>
            <a:ext cx="0" cy="128783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04800" y="1948944"/>
            <a:ext cx="1524000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6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6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910912" y="1969357"/>
            <a:ext cx="2530975" cy="72449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L21) mất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6308223" y="1967561"/>
            <a:ext cx="2530977" cy="72628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(11, L21) mất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cxnSp>
        <p:nvCxnSpPr>
          <p:cNvPr id="49" name="Straight Arrow Connector 48"/>
          <p:cNvCxnSpPr>
            <a:stCxn id="9" idx="2"/>
            <a:endCxn id="43" idx="0"/>
          </p:cNvCxnSpPr>
          <p:nvPr/>
        </p:nvCxnSpPr>
        <p:spPr bwMode="auto">
          <a:xfrm flipH="1">
            <a:off x="3176400" y="1644144"/>
            <a:ext cx="2410069" cy="32521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/>
          <p:cNvCxnSpPr>
            <a:stCxn id="43" idx="2"/>
            <a:endCxn id="14" idx="0"/>
          </p:cNvCxnSpPr>
          <p:nvPr/>
        </p:nvCxnSpPr>
        <p:spPr bwMode="auto">
          <a:xfrm>
            <a:off x="3176400" y="2693851"/>
            <a:ext cx="0" cy="3261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/>
          <p:cNvCxnSpPr>
            <a:stCxn id="43" idx="2"/>
            <a:endCxn id="16" idx="0"/>
          </p:cNvCxnSpPr>
          <p:nvPr/>
        </p:nvCxnSpPr>
        <p:spPr bwMode="auto">
          <a:xfrm flipH="1">
            <a:off x="1169328" y="2693851"/>
            <a:ext cx="2007072" cy="32613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41998" idx="3"/>
            <a:endCxn id="3" idx="1"/>
          </p:cNvCxnSpPr>
          <p:nvPr/>
        </p:nvCxnSpPr>
        <p:spPr bwMode="auto">
          <a:xfrm>
            <a:off x="3186298" y="684322"/>
            <a:ext cx="519040" cy="468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1998" name="Rounded Rectangle 41997"/>
          <p:cNvSpPr/>
          <p:nvPr/>
        </p:nvSpPr>
        <p:spPr bwMode="auto">
          <a:xfrm>
            <a:off x="143739" y="149444"/>
            <a:ext cx="3042559" cy="1069756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Động cơ M đang hoạt động, khi có sự cố cần dừng khẩn cấp</a:t>
            </a:r>
          </a:p>
        </p:txBody>
      </p:sp>
      <p:cxnSp>
        <p:nvCxnSpPr>
          <p:cNvPr id="83" name="Straight Arrow Connector 82"/>
          <p:cNvCxnSpPr>
            <a:stCxn id="9" idx="2"/>
            <a:endCxn id="47" idx="0"/>
          </p:cNvCxnSpPr>
          <p:nvPr/>
        </p:nvCxnSpPr>
        <p:spPr bwMode="auto">
          <a:xfrm>
            <a:off x="5586469" y="1644144"/>
            <a:ext cx="1987243" cy="32341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1" name="Rectangle 90"/>
          <p:cNvSpPr/>
          <p:nvPr/>
        </p:nvSpPr>
        <p:spPr bwMode="auto">
          <a:xfrm>
            <a:off x="6181674" y="3019988"/>
            <a:ext cx="2784075" cy="105631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(L22, L21) hở ra 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1952207" y="4343400"/>
            <a:ext cx="2448383" cy="76199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mất điện, dừng hoạt động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04" name="Straight Arrow Connector 103"/>
          <p:cNvCxnSpPr>
            <a:stCxn id="14" idx="2"/>
            <a:endCxn id="95" idx="0"/>
          </p:cNvCxnSpPr>
          <p:nvPr/>
        </p:nvCxnSpPr>
        <p:spPr bwMode="auto">
          <a:xfrm flipH="1">
            <a:off x="3176399" y="4076305"/>
            <a:ext cx="1" cy="26709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3" name="Straight Arrow Connector 122"/>
          <p:cNvCxnSpPr>
            <a:stCxn id="47" idx="2"/>
            <a:endCxn id="91" idx="0"/>
          </p:cNvCxnSpPr>
          <p:nvPr/>
        </p:nvCxnSpPr>
        <p:spPr bwMode="auto">
          <a:xfrm>
            <a:off x="7573712" y="2693850"/>
            <a:ext cx="0" cy="32613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>
            <a:stCxn id="91" idx="2"/>
            <a:endCxn id="112" idx="0"/>
          </p:cNvCxnSpPr>
          <p:nvPr/>
        </p:nvCxnSpPr>
        <p:spPr bwMode="auto">
          <a:xfrm>
            <a:off x="7573712" y="4076305"/>
            <a:ext cx="0" cy="33306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2" name="Rectangle 111"/>
          <p:cNvSpPr/>
          <p:nvPr/>
        </p:nvSpPr>
        <p:spPr bwMode="auto">
          <a:xfrm>
            <a:off x="6181674" y="4409365"/>
            <a:ext cx="2784075" cy="75948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Đưa điện trở R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trở lại mạch điện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89818" y="5334000"/>
            <a:ext cx="5773160" cy="46143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Khi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phần ứng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≤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15% n</a:t>
            </a:r>
            <a:r>
              <a:rPr kumimoji="0" lang="en-US" sz="2000" b="0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đm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thì 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20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KT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(7, 13) hở ra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4347856" y="3193907"/>
            <a:ext cx="1686383" cy="105631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Tiếp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điểm </a:t>
            </a:r>
          </a:p>
          <a:p>
            <a:pPr lvl="0" algn="ctr"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0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15) đóng</a:t>
            </a:r>
            <a:r>
              <a:rPr kumimoji="0" lang="en-US" sz="20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7" name="Straight Arrow Connector 106"/>
          <p:cNvCxnSpPr>
            <a:stCxn id="43" idx="2"/>
            <a:endCxn id="106" idx="0"/>
          </p:cNvCxnSpPr>
          <p:nvPr/>
        </p:nvCxnSpPr>
        <p:spPr bwMode="auto">
          <a:xfrm>
            <a:off x="3176400" y="2693851"/>
            <a:ext cx="2014648" cy="50005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4" name="Straight Arrow Connector 113"/>
          <p:cNvCxnSpPr>
            <a:stCxn id="95" idx="2"/>
            <a:endCxn id="61" idx="0"/>
          </p:cNvCxnSpPr>
          <p:nvPr/>
        </p:nvCxnSpPr>
        <p:spPr bwMode="auto">
          <a:xfrm flipH="1">
            <a:off x="3176398" y="5105396"/>
            <a:ext cx="1" cy="2286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7" name="Rectangle 126"/>
          <p:cNvSpPr/>
          <p:nvPr/>
        </p:nvSpPr>
        <p:spPr bwMode="auto">
          <a:xfrm>
            <a:off x="3673637" y="6017007"/>
            <a:ext cx="1676400" cy="681928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ận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5738116" y="6005669"/>
            <a:ext cx="2697162" cy="692726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X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oay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130" name="Flowchart: Alternate Process 129"/>
          <p:cNvSpPr/>
          <p:nvPr/>
        </p:nvSpPr>
        <p:spPr bwMode="auto">
          <a:xfrm>
            <a:off x="1219200" y="5971032"/>
            <a:ext cx="2069652" cy="76200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Sau khi khắc phục sự cố xong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31" name="Straight Arrow Connector 130"/>
          <p:cNvCxnSpPr>
            <a:stCxn id="127" idx="3"/>
            <a:endCxn id="128" idx="1"/>
          </p:cNvCxnSpPr>
          <p:nvPr/>
        </p:nvCxnSpPr>
        <p:spPr bwMode="auto">
          <a:xfrm flipV="1">
            <a:off x="5350037" y="6352032"/>
            <a:ext cx="388079" cy="59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2" name="Straight Arrow Connector 131"/>
          <p:cNvCxnSpPr>
            <a:stCxn id="130" idx="3"/>
            <a:endCxn id="127" idx="1"/>
          </p:cNvCxnSpPr>
          <p:nvPr/>
        </p:nvCxnSpPr>
        <p:spPr bwMode="auto">
          <a:xfrm>
            <a:off x="3288852" y="6352032"/>
            <a:ext cx="384785" cy="593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112938706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  <p:bldP spid="16" grpId="0" animBg="1"/>
      <p:bldP spid="40" grpId="0"/>
      <p:bldP spid="43" grpId="0" animBg="1"/>
      <p:bldP spid="47" grpId="0" animBg="1"/>
      <p:bldP spid="91" grpId="0" animBg="1"/>
      <p:bldP spid="95" grpId="0" animBg="1"/>
      <p:bldP spid="112" grpId="0" animBg="1"/>
      <p:bldP spid="61" grpId="0" animBg="1"/>
      <p:bldP spid="106" grpId="0" animBg="1"/>
      <p:bldP spid="127" grpId="0" animBg="1"/>
      <p:bldP spid="128" grpId="0" animBg="1"/>
      <p:bldP spid="13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3443670" y="990599"/>
          <a:ext cx="5700330" cy="528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50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759" t="25523" r="29932" b="44890"/>
                      <a:stretch>
                        <a:fillRect/>
                      </a:stretch>
                    </p:blipFill>
                    <p:spPr bwMode="auto">
                      <a:xfrm>
                        <a:off x="3443670" y="990599"/>
                        <a:ext cx="5700330" cy="528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38844"/>
            <a:ext cx="5206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3.3.1.3  Bảo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điện và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52400" y="1554147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363898" y="2160452"/>
            <a:ext cx="3369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676642" y="1308036"/>
            <a:ext cx="1046025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363898" y="2866561"/>
            <a:ext cx="359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quá tải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403033" y="3065056"/>
            <a:ext cx="563309" cy="6355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dừng hãm ngược động cơ điện một chiều kích từ hỗn hợp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  <p:sp>
        <p:nvSpPr>
          <p:cNvPr id="40" name="Oval 39"/>
          <p:cNvSpPr/>
          <p:nvPr/>
        </p:nvSpPr>
        <p:spPr bwMode="auto">
          <a:xfrm>
            <a:off x="4423796" y="5070372"/>
            <a:ext cx="681604" cy="5252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632360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7" grpId="1" animBg="1"/>
      <p:bldP spid="32" grpId="0"/>
      <p:bldP spid="33" grpId="0" animBg="1"/>
      <p:bldP spid="40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3443670" y="990599"/>
          <a:ext cx="5700330" cy="5284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76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44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759" t="25523" r="29932" b="44890"/>
                      <a:stretch>
                        <a:fillRect/>
                      </a:stretch>
                    </p:blipFill>
                    <p:spPr bwMode="auto">
                      <a:xfrm>
                        <a:off x="3443670" y="990599"/>
                        <a:ext cx="5700330" cy="52846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Rectangle 17"/>
          <p:cNvSpPr>
            <a:spLocks noChangeArrowheads="1"/>
          </p:cNvSpPr>
          <p:nvPr/>
        </p:nvSpPr>
        <p:spPr bwMode="auto">
          <a:xfrm>
            <a:off x="141152" y="1038844"/>
            <a:ext cx="5206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3.3.1.3  Bảo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điện và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52400" y="1554147"/>
            <a:ext cx="32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khiển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363898" y="2160452"/>
            <a:ext cx="3369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509025" y="5156678"/>
            <a:ext cx="649500" cy="367408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363898" y="2866561"/>
            <a:ext cx="3596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khóa chéo phần điện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6414251" y="5154780"/>
            <a:ext cx="423223" cy="4340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động, dừng hãm ngược động cơ điện một chiều kích từ hỗn hợp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  <p:sp>
        <p:nvSpPr>
          <p:cNvPr id="14" name="Oval 13"/>
          <p:cNvSpPr/>
          <p:nvPr/>
        </p:nvSpPr>
        <p:spPr bwMode="auto">
          <a:xfrm>
            <a:off x="6414251" y="5890521"/>
            <a:ext cx="423223" cy="43407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170685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7" grpId="1" animBg="1"/>
      <p:bldP spid="32" grpId="0"/>
      <p:bldP spid="33" grpId="0" animBg="1"/>
      <p:bldP spid="1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659" y="959586"/>
            <a:ext cx="5449741" cy="24694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196" y="3512585"/>
            <a:ext cx="1580204" cy="312366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286000" y="3429000"/>
            <a:ext cx="2971800" cy="3276600"/>
            <a:chOff x="1828800" y="3131582"/>
            <a:chExt cx="3429000" cy="3581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8800" y="3131582"/>
              <a:ext cx="3429000" cy="35814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1828800" y="6324600"/>
              <a:ext cx="2057400" cy="3883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477166" y="2750403"/>
            <a:ext cx="28756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Công tắc tơ K</a:t>
            </a:r>
            <a:r>
              <a:rPr lang="en-US" sz="24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và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19967" y="1919406"/>
            <a:ext cx="30328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khóa chéo phần cơ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141152" y="1038844"/>
            <a:ext cx="33245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3.3.1.3  Bảo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điện và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động cơ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5838" y="557047"/>
            <a:ext cx="8372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3.3.1 Mạch hãm ngược động cơ điện một chiều</a:t>
            </a:r>
          </a:p>
        </p:txBody>
      </p:sp>
    </p:spTree>
    <p:extLst>
      <p:ext uri="{BB962C8B-B14F-4D97-AF65-F5344CB8AC3E}">
        <p14:creationId xmlns:p14="http://schemas.microsoft.com/office/powerpoint/2010/main" val="1862874594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3.3 Mạch khởi động, dừng hãm động cơ điện một chiều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196" y="4426712"/>
            <a:ext cx="86106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làm việc như một máy phát cung cấp điện cho điện trở hãm R</a:t>
            </a:r>
            <a:r>
              <a:rPr lang="en-US" sz="24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219200"/>
            <a:ext cx="8610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phương pháp hãm ngược, hãm động năng có ưu điểm là tốn ít năng lượng hơn. </a:t>
            </a: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196" y="2165260"/>
            <a:ext cx="8610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 làm việc ở trạng thái động cơ, nếu cắt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 điện cấp cho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của động cơ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đ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ấu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 mạch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ứng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trở ngoài R</a:t>
            </a:r>
            <a:r>
              <a:rPr lang="en-US" sz="24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điện sẽ làm việc ở trạng thái hãm động năng. </a:t>
            </a: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4255" y="3480652"/>
            <a:ext cx="86106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 này nhờ động năng tích lũy trong hệ thống truyền động mà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ứng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cơ tiếp tục quay. </a:t>
            </a:r>
            <a:endParaRPr 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196" y="5372772"/>
            <a:ext cx="8610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 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 chạy trong phần ứng I</a:t>
            </a:r>
            <a:r>
              <a:rPr lang="vi-VN" sz="24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vi-V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sức điện động của động cơ sinh ra sẽ ngược chiều với dòng điện trước lúc hãm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sinh ra lực điện từ trong phần ứng động cơ ngược chiều quay của động cơ.</a:t>
            </a:r>
          </a:p>
        </p:txBody>
      </p:sp>
    </p:spTree>
    <p:extLst>
      <p:ext uri="{BB962C8B-B14F-4D97-AF65-F5344CB8AC3E}">
        <p14:creationId xmlns:p14="http://schemas.microsoft.com/office/powerpoint/2010/main" val="163738090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118659"/>
              </p:ext>
            </p:extLst>
          </p:nvPr>
        </p:nvGraphicFramePr>
        <p:xfrm>
          <a:off x="3352800" y="914400"/>
          <a:ext cx="5744076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37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3453" t="36264" r="51199" b="38106"/>
                      <a:stretch>
                        <a:fillRect/>
                      </a:stretch>
                    </p:blipFill>
                    <p:spPr bwMode="auto">
                      <a:xfrm>
                        <a:off x="3352800" y="914400"/>
                        <a:ext cx="5744076" cy="5181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81988" y="1313616"/>
            <a:ext cx="35814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Khởi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cơ M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 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63418" y="6073914"/>
            <a:ext cx="42937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Mạch khởi động trực tiếp động cơ điện một chiều kích từ song song</a:t>
            </a:r>
            <a:endParaRPr kumimoji="0" 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242" y="720739"/>
            <a:ext cx="50151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3.1.1.2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lý làm việc 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90261" y="127862"/>
            <a:ext cx="87831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3.1.1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khởi trực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tiếp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động cơ điện một chiều</a:t>
            </a:r>
            <a:endParaRPr kumimoji="0" lang="en-US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887538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278375"/>
              </p:ext>
            </p:extLst>
          </p:nvPr>
        </p:nvGraphicFramePr>
        <p:xfrm>
          <a:off x="3803650" y="685800"/>
          <a:ext cx="52705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9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73" t="29852" r="28127" b="13539"/>
                      <a:stretch>
                        <a:fillRect/>
                      </a:stretch>
                    </p:blipFill>
                    <p:spPr bwMode="auto">
                      <a:xfrm>
                        <a:off x="3803650" y="685800"/>
                        <a:ext cx="5270500" cy="553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94389" y="1066800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344844" y="1593792"/>
            <a:ext cx="3244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Động cơ 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5792735" y="2732166"/>
            <a:ext cx="1658973" cy="7511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344844" y="2127062"/>
            <a:ext cx="3369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CB 2 pha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744709" y="1066800"/>
            <a:ext cx="1265691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344844" y="2673231"/>
            <a:ext cx="3300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343741" y="4369456"/>
            <a:ext cx="35844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Phần tử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đốt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nóng rơle nhiệt OL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623920" y="2763127"/>
            <a:ext cx="465545" cy="6355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343741" y="3276600"/>
            <a:ext cx="32558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động lực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343741" y="3831591"/>
            <a:ext cx="3302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Điện trở R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endParaRPr kumimoji="0" lang="en-US" altLang="en-US" sz="2400" b="0" i="0" u="none" strike="noStrike" kern="120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6411275" y="2005404"/>
            <a:ext cx="722340" cy="56232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độc lập động cơ điện một chiều kích từ song song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3.3.2.1 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4022743" y="2883026"/>
            <a:ext cx="362181" cy="4606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8454714" y="2908607"/>
            <a:ext cx="387915" cy="4606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164336" y="3581400"/>
            <a:ext cx="936447" cy="56434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5702821" y="2045058"/>
            <a:ext cx="461515" cy="46473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8381114" y="3681445"/>
            <a:ext cx="461515" cy="46473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5563618" y="3710605"/>
            <a:ext cx="362181" cy="460630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4461150" y="4108068"/>
            <a:ext cx="461515" cy="46473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793693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  <p:bldP spid="23" grpId="1" animBg="1"/>
      <p:bldP spid="26" grpId="0"/>
      <p:bldP spid="27" grpId="0" animBg="1"/>
      <p:bldP spid="27" grpId="1" animBg="1"/>
      <p:bldP spid="28" grpId="0"/>
      <p:bldP spid="32" grpId="0"/>
      <p:bldP spid="33" grpId="0" animBg="1"/>
      <p:bldP spid="34" grpId="0"/>
      <p:bldP spid="39" grpId="0"/>
      <p:bldP spid="42" grpId="0" animBg="1"/>
      <p:bldP spid="42" grpId="1" animBg="1"/>
      <p:bldP spid="48" grpId="0" animBg="1"/>
      <p:bldP spid="48" grpId="1" animBg="1"/>
      <p:bldP spid="49" grpId="0" animBg="1"/>
      <p:bldP spid="49" grpId="1" animBg="1"/>
      <p:bldP spid="40" grpId="0" animBg="1"/>
      <p:bldP spid="40" grpId="1" animBg="1"/>
      <p:bldP spid="41" grpId="0" animBg="1"/>
      <p:bldP spid="41" grpId="1" animBg="1"/>
      <p:bldP spid="43" grpId="0" animBg="1"/>
      <p:bldP spid="43" grpId="1" animBg="1"/>
      <p:bldP spid="44" grpId="0" animBg="1"/>
      <p:bldP spid="44" grpId="1" animBg="1"/>
      <p:bldP spid="53" grpId="0" animBg="1"/>
      <p:bldP spid="53" grpId="1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890328"/>
              </p:ext>
            </p:extLst>
          </p:nvPr>
        </p:nvGraphicFramePr>
        <p:xfrm>
          <a:off x="3803650" y="685800"/>
          <a:ext cx="52705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96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73" t="29852" r="28127" b="13539"/>
                      <a:stretch>
                        <a:fillRect/>
                      </a:stretch>
                    </p:blipFill>
                    <p:spPr bwMode="auto">
                      <a:xfrm>
                        <a:off x="3803650" y="685800"/>
                        <a:ext cx="5270500" cy="553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397596" y="2217694"/>
            <a:ext cx="859046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EM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391399" y="3380293"/>
            <a:ext cx="36202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 + tiếp điểm phụ K + Start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3" name="Rectangle 13"/>
          <p:cNvSpPr>
            <a:spLocks noChangeArrowheads="1"/>
          </p:cNvSpPr>
          <p:nvPr/>
        </p:nvSpPr>
        <p:spPr bwMode="auto">
          <a:xfrm>
            <a:off x="391399" y="2795147"/>
            <a:ext cx="3532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Tiếp điểm OL(3, 5)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397596" y="1612756"/>
            <a:ext cx="2587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Cầu chì F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5" name="Oval 54"/>
          <p:cNvSpPr/>
          <p:nvPr/>
        </p:nvSpPr>
        <p:spPr bwMode="auto">
          <a:xfrm>
            <a:off x="4705013" y="4469969"/>
            <a:ext cx="500975" cy="65020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4018633" y="4724400"/>
            <a:ext cx="553367" cy="43067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8368316" y="4694768"/>
            <a:ext cx="495099" cy="530127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6276505" y="4591334"/>
            <a:ext cx="412264" cy="1123159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6772522" y="4592368"/>
            <a:ext cx="963302" cy="83261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0" name="Rectangle 13"/>
          <p:cNvSpPr>
            <a:spLocks noChangeArrowheads="1"/>
          </p:cNvSpPr>
          <p:nvPr/>
        </p:nvSpPr>
        <p:spPr bwMode="auto">
          <a:xfrm>
            <a:off x="1779191" y="2209800"/>
            <a:ext cx="1001451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Stop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5352051" y="4557985"/>
            <a:ext cx="469807" cy="60359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2" name="Rectangle 13"/>
          <p:cNvSpPr>
            <a:spLocks noChangeArrowheads="1"/>
          </p:cNvSpPr>
          <p:nvPr/>
        </p:nvSpPr>
        <p:spPr bwMode="auto">
          <a:xfrm>
            <a:off x="391399" y="4334849"/>
            <a:ext cx="36472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Cuộn dây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+ tiếp điểm phụ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+ Stop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65" name="Straight Connector 64"/>
          <p:cNvCxnSpPr/>
          <p:nvPr/>
        </p:nvCxnSpPr>
        <p:spPr bwMode="auto">
          <a:xfrm>
            <a:off x="1637642" y="2217694"/>
            <a:ext cx="0" cy="45406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Oval 65"/>
          <p:cNvSpPr/>
          <p:nvPr/>
        </p:nvSpPr>
        <p:spPr bwMode="auto">
          <a:xfrm>
            <a:off x="8348334" y="5381901"/>
            <a:ext cx="484909" cy="4609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4" name="Oval 73"/>
          <p:cNvSpPr/>
          <p:nvPr/>
        </p:nvSpPr>
        <p:spPr bwMode="auto">
          <a:xfrm>
            <a:off x="6155020" y="5673485"/>
            <a:ext cx="514527" cy="34631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94388" y="1066800"/>
            <a:ext cx="3360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độc lập động cơ điện một chiều kích từ song song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3.3.2.1 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6820633" y="5400189"/>
            <a:ext cx="409173" cy="43812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7784133" y="4773858"/>
            <a:ext cx="514527" cy="34631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>
            <a:off x="391399" y="5326545"/>
            <a:ext cx="3599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Rơ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le thời gian R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8135291" y="5812214"/>
            <a:ext cx="627709" cy="46094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7451323" y="5418084"/>
            <a:ext cx="409173" cy="43812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880337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53" grpId="0"/>
      <p:bldP spid="54" grpId="0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60" grpId="0"/>
      <p:bldP spid="61" grpId="0" animBg="1"/>
      <p:bldP spid="61" grpId="1" animBg="1"/>
      <p:bldP spid="62" grpId="0"/>
      <p:bldP spid="66" grpId="0" animBg="1"/>
      <p:bldP spid="66" grpId="1" animBg="1"/>
      <p:bldP spid="74" grpId="0" animBg="1"/>
      <p:bldP spid="74" grpId="1" animBg="1"/>
      <p:bldP spid="30" grpId="0" animBg="1"/>
      <p:bldP spid="30" grpId="1" animBg="1"/>
      <p:bldP spid="32" grpId="0" animBg="1"/>
      <p:bldP spid="32" grpId="1" animBg="1"/>
      <p:bldP spid="33" grpId="0"/>
      <p:bldP spid="34" grpId="0" animBg="1"/>
      <p:bldP spid="3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3803650" y="685800"/>
          <a:ext cx="52705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90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73" t="29852" r="28127" b="13539"/>
                      <a:stretch>
                        <a:fillRect/>
                      </a:stretch>
                    </p:blipFill>
                    <p:spPr bwMode="auto">
                      <a:xfrm>
                        <a:off x="3803650" y="685800"/>
                        <a:ext cx="5270500" cy="553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94388" y="1066800"/>
            <a:ext cx="3360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 động cơ M: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độc lập động cơ điện một chiều kích từ song song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3.3.2.2 Nguyên lý làm việc: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465530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/>
          <p:cNvSpPr/>
          <p:nvPr/>
        </p:nvSpPr>
        <p:spPr bwMode="auto">
          <a:xfrm>
            <a:off x="482496" y="1521220"/>
            <a:ext cx="1727304" cy="910146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 CB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2555524" y="1763999"/>
            <a:ext cx="3745189" cy="42458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Ấn nút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Start(7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9) một lực đủ lớn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2725760" y="2590800"/>
            <a:ext cx="3404717" cy="44863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Start(7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9)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xúc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2162279" y="3431113"/>
            <a:ext cx="4531679" cy="45508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Cuộn dây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tắc tơ K(11,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L21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1097831" y="4572001"/>
            <a:ext cx="1340569" cy="96716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K(7, 9)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lại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2852801" y="4572000"/>
            <a:ext cx="3167380" cy="96716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K(L11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L12),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K(L13, L15), K(L22, L21)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đóng 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1885942" y="5974564"/>
            <a:ext cx="5101096" cy="69049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 một chiều vào cuộn dây kích từ và cuộn dây phần ứng động cơ M,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0" name="Straight Arrow Connector 59"/>
          <p:cNvCxnSpPr>
            <a:stCxn id="53" idx="6"/>
            <a:endCxn id="54" idx="1"/>
          </p:cNvCxnSpPr>
          <p:nvPr/>
        </p:nvCxnSpPr>
        <p:spPr bwMode="auto">
          <a:xfrm>
            <a:off x="2209800" y="1976293"/>
            <a:ext cx="345724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Straight Arrow Connector 60"/>
          <p:cNvCxnSpPr>
            <a:stCxn id="55" idx="2"/>
            <a:endCxn id="56" idx="0"/>
          </p:cNvCxnSpPr>
          <p:nvPr/>
        </p:nvCxnSpPr>
        <p:spPr bwMode="auto">
          <a:xfrm>
            <a:off x="4428119" y="3039437"/>
            <a:ext cx="0" cy="3916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2" name="Straight Arrow Connector 61"/>
          <p:cNvCxnSpPr>
            <a:stCxn id="58" idx="2"/>
            <a:endCxn id="59" idx="0"/>
          </p:cNvCxnSpPr>
          <p:nvPr/>
        </p:nvCxnSpPr>
        <p:spPr bwMode="auto">
          <a:xfrm flipH="1">
            <a:off x="4436490" y="5539167"/>
            <a:ext cx="1" cy="43539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3" name="Straight Arrow Connector 62"/>
          <p:cNvCxnSpPr>
            <a:stCxn id="56" idx="2"/>
            <a:endCxn id="57" idx="0"/>
          </p:cNvCxnSpPr>
          <p:nvPr/>
        </p:nvCxnSpPr>
        <p:spPr bwMode="auto">
          <a:xfrm flipH="1">
            <a:off x="1768116" y="3886200"/>
            <a:ext cx="2660003" cy="68580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Straight Arrow Connector 63"/>
          <p:cNvCxnSpPr>
            <a:stCxn id="56" idx="2"/>
            <a:endCxn id="69" idx="0"/>
          </p:cNvCxnSpPr>
          <p:nvPr/>
        </p:nvCxnSpPr>
        <p:spPr bwMode="auto">
          <a:xfrm>
            <a:off x="4428119" y="3886200"/>
            <a:ext cx="3253669" cy="48387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flipV="1">
            <a:off x="726171" y="5105400"/>
            <a:ext cx="389948" cy="654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/>
          <p:nvPr/>
        </p:nvCxnSpPr>
        <p:spPr bwMode="auto">
          <a:xfrm flipV="1">
            <a:off x="725246" y="3653193"/>
            <a:ext cx="0" cy="145875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Arrow Connector 67"/>
          <p:cNvCxnSpPr>
            <a:endCxn id="56" idx="1"/>
          </p:cNvCxnSpPr>
          <p:nvPr/>
        </p:nvCxnSpPr>
        <p:spPr bwMode="auto">
          <a:xfrm>
            <a:off x="725246" y="3653193"/>
            <a:ext cx="1437033" cy="546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9" name="Rectangle 68"/>
          <p:cNvSpPr/>
          <p:nvPr/>
        </p:nvSpPr>
        <p:spPr bwMode="auto">
          <a:xfrm>
            <a:off x="6448176" y="4370070"/>
            <a:ext cx="2467224" cy="10896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K(13, 15) hở ra ngăn cuộn dây K</a:t>
            </a:r>
            <a:r>
              <a:rPr lang="en-US" sz="20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có điện 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9" name="Straight Arrow Connector 78"/>
          <p:cNvCxnSpPr>
            <a:stCxn id="56" idx="2"/>
            <a:endCxn id="58" idx="0"/>
          </p:cNvCxnSpPr>
          <p:nvPr/>
        </p:nvCxnSpPr>
        <p:spPr bwMode="auto">
          <a:xfrm>
            <a:off x="4428119" y="3886200"/>
            <a:ext cx="8372" cy="685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/>
          <p:cNvCxnSpPr>
            <a:stCxn id="54" idx="2"/>
            <a:endCxn id="55" idx="0"/>
          </p:cNvCxnSpPr>
          <p:nvPr/>
        </p:nvCxnSpPr>
        <p:spPr bwMode="auto">
          <a:xfrm>
            <a:off x="4428119" y="2188588"/>
            <a:ext cx="0" cy="42659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753539" y="3200400"/>
            <a:ext cx="1295401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en-US" sz="20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altLang="en-US" sz="200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uy trì</a:t>
            </a:r>
            <a:endParaRPr kumimoji="0" lang="en-US" altLang="en-US" sz="200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194388" y="1066800"/>
            <a:ext cx="3360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Chạy động cơ M: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3.3.2.2 Nguyên lý làm việc: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094611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9" grpId="0" animBg="1"/>
      <p:bldP spid="90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3803650" y="685800"/>
          <a:ext cx="52705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13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73" t="29852" r="28127" b="13539"/>
                      <a:stretch>
                        <a:fillRect/>
                      </a:stretch>
                    </p:blipFill>
                    <p:spPr bwMode="auto">
                      <a:xfrm>
                        <a:off x="3803650" y="685800"/>
                        <a:ext cx="5270500" cy="553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94388" y="1066800"/>
            <a:ext cx="5063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hãm động năng động cơ M: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độc lập động cơ điện một chiều kích từ song song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3.3.2.2 Nguyên lý làm việc: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091009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Arrow Connector 47"/>
          <p:cNvCxnSpPr>
            <a:stCxn id="54" idx="2"/>
            <a:endCxn id="37" idx="0"/>
          </p:cNvCxnSpPr>
          <p:nvPr/>
        </p:nvCxnSpPr>
        <p:spPr bwMode="auto">
          <a:xfrm>
            <a:off x="5294492" y="482876"/>
            <a:ext cx="1923248" cy="4226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Straight Arrow Connector 49"/>
          <p:cNvCxnSpPr>
            <a:stCxn id="54" idx="2"/>
            <a:endCxn id="34" idx="0"/>
          </p:cNvCxnSpPr>
          <p:nvPr/>
        </p:nvCxnSpPr>
        <p:spPr bwMode="auto">
          <a:xfrm flipH="1">
            <a:off x="2626807" y="482876"/>
            <a:ext cx="2667685" cy="17549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4" name="Straight Arrow Connector 213"/>
          <p:cNvCxnSpPr>
            <a:stCxn id="135" idx="2"/>
            <a:endCxn id="140" idx="0"/>
          </p:cNvCxnSpPr>
          <p:nvPr/>
        </p:nvCxnSpPr>
        <p:spPr bwMode="auto">
          <a:xfrm>
            <a:off x="2571401" y="6280612"/>
            <a:ext cx="2302038" cy="20282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8" name="Straight Arrow Connector 227"/>
          <p:cNvCxnSpPr>
            <a:stCxn id="137" idx="2"/>
            <a:endCxn id="227" idx="0"/>
          </p:cNvCxnSpPr>
          <p:nvPr/>
        </p:nvCxnSpPr>
        <p:spPr bwMode="auto">
          <a:xfrm flipH="1">
            <a:off x="4874000" y="4662681"/>
            <a:ext cx="2846277" cy="38527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1" name="Straight Arrow Connector 210"/>
          <p:cNvCxnSpPr>
            <a:stCxn id="139" idx="2"/>
            <a:endCxn id="140" idx="0"/>
          </p:cNvCxnSpPr>
          <p:nvPr/>
        </p:nvCxnSpPr>
        <p:spPr bwMode="auto">
          <a:xfrm flipH="1">
            <a:off x="4873439" y="6060448"/>
            <a:ext cx="1233733" cy="4229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5" name="Straight Arrow Connector 174"/>
          <p:cNvCxnSpPr>
            <a:stCxn id="58" idx="2"/>
            <a:endCxn id="59" idx="0"/>
          </p:cNvCxnSpPr>
          <p:nvPr/>
        </p:nvCxnSpPr>
        <p:spPr bwMode="auto">
          <a:xfrm flipH="1">
            <a:off x="2090407" y="4569408"/>
            <a:ext cx="955673" cy="15561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8" name="Straight Arrow Connector 177"/>
          <p:cNvCxnSpPr/>
          <p:nvPr/>
        </p:nvCxnSpPr>
        <p:spPr bwMode="auto">
          <a:xfrm>
            <a:off x="162318" y="4827986"/>
            <a:ext cx="0" cy="33845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Straight Arrow Connector 172"/>
          <p:cNvCxnSpPr>
            <a:endCxn id="91" idx="0"/>
          </p:cNvCxnSpPr>
          <p:nvPr/>
        </p:nvCxnSpPr>
        <p:spPr bwMode="auto">
          <a:xfrm>
            <a:off x="5741738" y="2682100"/>
            <a:ext cx="1960251" cy="21863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7" name="Straight Arrow Connector 76"/>
          <p:cNvCxnSpPr>
            <a:stCxn id="37" idx="2"/>
          </p:cNvCxnSpPr>
          <p:nvPr/>
        </p:nvCxnSpPr>
        <p:spPr bwMode="auto">
          <a:xfrm>
            <a:off x="7217740" y="1257603"/>
            <a:ext cx="0" cy="144194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Arrow Connector 65"/>
          <p:cNvCxnSpPr/>
          <p:nvPr/>
        </p:nvCxnSpPr>
        <p:spPr bwMode="auto">
          <a:xfrm>
            <a:off x="2626807" y="1420368"/>
            <a:ext cx="0" cy="26780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6" name="Straight Arrow Connector 75"/>
          <p:cNvCxnSpPr>
            <a:stCxn id="91" idx="2"/>
            <a:endCxn id="128" idx="0"/>
          </p:cNvCxnSpPr>
          <p:nvPr/>
        </p:nvCxnSpPr>
        <p:spPr bwMode="auto">
          <a:xfrm>
            <a:off x="7767028" y="3283955"/>
            <a:ext cx="0" cy="22131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>
            <a:off x="5867400" y="3372021"/>
            <a:ext cx="381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Arrow Connector 51"/>
          <p:cNvCxnSpPr>
            <a:stCxn id="34" idx="2"/>
            <a:endCxn id="40" idx="0"/>
          </p:cNvCxnSpPr>
          <p:nvPr/>
        </p:nvCxnSpPr>
        <p:spPr bwMode="auto">
          <a:xfrm>
            <a:off x="2626807" y="980903"/>
            <a:ext cx="0" cy="2398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6" name="Straight Arrow Connector 45"/>
          <p:cNvCxnSpPr>
            <a:stCxn id="60" idx="3"/>
            <a:endCxn id="54" idx="1"/>
          </p:cNvCxnSpPr>
          <p:nvPr/>
        </p:nvCxnSpPr>
        <p:spPr bwMode="auto">
          <a:xfrm flipV="1">
            <a:off x="3048000" y="294365"/>
            <a:ext cx="682984" cy="1756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3730984" y="105854"/>
            <a:ext cx="3127015" cy="3770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Stopmột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5071873" y="3525765"/>
            <a:ext cx="1021080" cy="79580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(5, 13)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2413686" y="3517702"/>
            <a:ext cx="1264787" cy="105170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15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22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đóng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521004" y="4725018"/>
            <a:ext cx="3138805" cy="31225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dòng điện chạy qua cuộn kích từ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5391503" y="2709511"/>
            <a:ext cx="856897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275295" y="658368"/>
            <a:ext cx="2703024" cy="32253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Stop(5, 7)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ra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5715000" y="905495"/>
            <a:ext cx="3005480" cy="35210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Stop(5, 13)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195387" y="2715768"/>
            <a:ext cx="1202365" cy="54898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điện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295400" y="3441502"/>
            <a:ext cx="1018221" cy="8163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70" name="Straight Arrow Connector 69"/>
          <p:cNvCxnSpPr>
            <a:stCxn id="42" idx="2"/>
            <a:endCxn id="43" idx="0"/>
          </p:cNvCxnSpPr>
          <p:nvPr/>
        </p:nvCxnSpPr>
        <p:spPr bwMode="auto">
          <a:xfrm flipH="1">
            <a:off x="796570" y="2512949"/>
            <a:ext cx="1679930" cy="2028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1" name="Straight Arrow Connector 70"/>
          <p:cNvCxnSpPr>
            <a:stCxn id="40" idx="2"/>
            <a:endCxn id="44" idx="0"/>
          </p:cNvCxnSpPr>
          <p:nvPr/>
        </p:nvCxnSpPr>
        <p:spPr bwMode="auto">
          <a:xfrm>
            <a:off x="2626807" y="1504539"/>
            <a:ext cx="1988409" cy="33967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2" name="Straight Arrow Connector 71"/>
          <p:cNvCxnSpPr>
            <a:stCxn id="40" idx="2"/>
            <a:endCxn id="41" idx="0"/>
          </p:cNvCxnSpPr>
          <p:nvPr/>
        </p:nvCxnSpPr>
        <p:spPr bwMode="auto">
          <a:xfrm flipH="1">
            <a:off x="741789" y="1504539"/>
            <a:ext cx="1885018" cy="2126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3" name="Straight Arrow Connector 72"/>
          <p:cNvCxnSpPr>
            <a:stCxn id="56" idx="2"/>
            <a:endCxn id="58" idx="0"/>
          </p:cNvCxnSpPr>
          <p:nvPr/>
        </p:nvCxnSpPr>
        <p:spPr bwMode="auto">
          <a:xfrm flipH="1">
            <a:off x="3046080" y="3283954"/>
            <a:ext cx="845518" cy="2337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4" name="Straight Arrow Connector 73"/>
          <p:cNvCxnSpPr>
            <a:stCxn id="56" idx="2"/>
            <a:endCxn id="57" idx="0"/>
          </p:cNvCxnSpPr>
          <p:nvPr/>
        </p:nvCxnSpPr>
        <p:spPr bwMode="auto">
          <a:xfrm>
            <a:off x="3891598" y="3283954"/>
            <a:ext cx="1690815" cy="2418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5" name="Straight Arrow Connector 74"/>
          <p:cNvCxnSpPr>
            <a:stCxn id="56" idx="2"/>
            <a:endCxn id="45" idx="0"/>
          </p:cNvCxnSpPr>
          <p:nvPr/>
        </p:nvCxnSpPr>
        <p:spPr bwMode="auto">
          <a:xfrm flipH="1">
            <a:off x="1804511" y="3283954"/>
            <a:ext cx="2087087" cy="1575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8" name="Straight Arrow Connector 77"/>
          <p:cNvCxnSpPr>
            <a:stCxn id="91" idx="1"/>
            <a:endCxn id="56" idx="3"/>
          </p:cNvCxnSpPr>
          <p:nvPr/>
        </p:nvCxnSpPr>
        <p:spPr bwMode="auto">
          <a:xfrm flipH="1">
            <a:off x="5283010" y="3082823"/>
            <a:ext cx="1053167" cy="698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82" name="Straight Connector 81"/>
          <p:cNvCxnSpPr/>
          <p:nvPr/>
        </p:nvCxnSpPr>
        <p:spPr bwMode="auto">
          <a:xfrm flipV="1">
            <a:off x="5867400" y="3089810"/>
            <a:ext cx="0" cy="28221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Arrow Connector 85"/>
          <p:cNvCxnSpPr/>
          <p:nvPr/>
        </p:nvCxnSpPr>
        <p:spPr bwMode="auto">
          <a:xfrm flipV="1">
            <a:off x="76199" y="1377920"/>
            <a:ext cx="1121665" cy="68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>
            <a:off x="61081" y="2261749"/>
            <a:ext cx="1332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/>
          <p:cNvCxnSpPr/>
          <p:nvPr/>
        </p:nvCxnSpPr>
        <p:spPr bwMode="auto">
          <a:xfrm flipH="1" flipV="1">
            <a:off x="76200" y="1384777"/>
            <a:ext cx="1" cy="79759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0" name="Rectangle 99"/>
          <p:cNvSpPr>
            <a:spLocks noChangeArrowheads="1"/>
          </p:cNvSpPr>
          <p:nvPr/>
        </p:nvSpPr>
        <p:spPr bwMode="auto">
          <a:xfrm>
            <a:off x="0" y="1005614"/>
            <a:ext cx="1199096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14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208282" y="1717198"/>
            <a:ext cx="1067013" cy="79575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9) hở ra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667832" y="1844212"/>
            <a:ext cx="1894768" cy="6717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K(13, 15) đóng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457200" y="105854"/>
            <a:ext cx="2590800" cy="412152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 đang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76200" y="3505478"/>
            <a:ext cx="1093060" cy="103909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Phần ứng động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cơ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 quay theo quán tính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6336177" y="2900731"/>
            <a:ext cx="2731623" cy="36418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1371600" y="1717197"/>
            <a:ext cx="2209800" cy="79575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K(L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0" lang="en-US" sz="16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ra </a:t>
            </a:r>
          </a:p>
        </p:txBody>
      </p:sp>
      <p:sp>
        <p:nvSpPr>
          <p:cNvPr id="128" name="Rectangle 127"/>
          <p:cNvSpPr/>
          <p:nvPr/>
        </p:nvSpPr>
        <p:spPr bwMode="auto">
          <a:xfrm>
            <a:off x="6466255" y="3505265"/>
            <a:ext cx="2601545" cy="56464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Sau thời gian chỉnh định, tiếp điểm R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(15, 17)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39" name="Rectangle 138"/>
          <p:cNvSpPr/>
          <p:nvPr/>
        </p:nvSpPr>
        <p:spPr bwMode="auto">
          <a:xfrm>
            <a:off x="5486400" y="5029266"/>
            <a:ext cx="1241544" cy="103118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điểm 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lvl="0" algn="ctr">
              <a:defRPr/>
            </a:pP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40" name="Rectangle 139"/>
          <p:cNvSpPr/>
          <p:nvPr/>
        </p:nvSpPr>
        <p:spPr bwMode="auto">
          <a:xfrm>
            <a:off x="3687096" y="6483436"/>
            <a:ext cx="2372685" cy="301633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Kết thúc hãm động năng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51" name="Straight Arrow Connector 150"/>
          <p:cNvCxnSpPr/>
          <p:nvPr/>
        </p:nvCxnSpPr>
        <p:spPr bwMode="auto">
          <a:xfrm>
            <a:off x="4386616" y="2517648"/>
            <a:ext cx="0" cy="17114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0" name="Straight Arrow Connector 169"/>
          <p:cNvCxnSpPr>
            <a:endCxn id="56" idx="0"/>
          </p:cNvCxnSpPr>
          <p:nvPr/>
        </p:nvCxnSpPr>
        <p:spPr bwMode="auto">
          <a:xfrm flipH="1">
            <a:off x="3891598" y="2691179"/>
            <a:ext cx="1875912" cy="20448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8" name="Straight Connector 147"/>
          <p:cNvCxnSpPr/>
          <p:nvPr/>
        </p:nvCxnSpPr>
        <p:spPr bwMode="auto">
          <a:xfrm>
            <a:off x="4386616" y="2683780"/>
            <a:ext cx="2831124" cy="1577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2" name="Straight Connector 181"/>
          <p:cNvCxnSpPr/>
          <p:nvPr/>
        </p:nvCxnSpPr>
        <p:spPr bwMode="auto">
          <a:xfrm flipV="1">
            <a:off x="6236727" y="3374813"/>
            <a:ext cx="0" cy="113631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4" name="Straight Connector 183"/>
          <p:cNvCxnSpPr/>
          <p:nvPr/>
        </p:nvCxnSpPr>
        <p:spPr bwMode="auto">
          <a:xfrm flipV="1">
            <a:off x="5582413" y="4224612"/>
            <a:ext cx="0" cy="24783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7" name="Straight Connector 186"/>
          <p:cNvCxnSpPr/>
          <p:nvPr/>
        </p:nvCxnSpPr>
        <p:spPr bwMode="auto">
          <a:xfrm>
            <a:off x="5585196" y="4529412"/>
            <a:ext cx="65153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93" name="Oval 192"/>
          <p:cNvSpPr/>
          <p:nvPr/>
        </p:nvSpPr>
        <p:spPr bwMode="auto">
          <a:xfrm>
            <a:off x="5820838" y="3044346"/>
            <a:ext cx="95095" cy="9531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4" name="Oval 193"/>
          <p:cNvSpPr/>
          <p:nvPr/>
        </p:nvSpPr>
        <p:spPr bwMode="auto">
          <a:xfrm>
            <a:off x="5729089" y="2645974"/>
            <a:ext cx="95095" cy="9531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196" name="Straight Arrow Connector 195"/>
          <p:cNvCxnSpPr>
            <a:stCxn id="128" idx="2"/>
            <a:endCxn id="137" idx="0"/>
          </p:cNvCxnSpPr>
          <p:nvPr/>
        </p:nvCxnSpPr>
        <p:spPr bwMode="auto">
          <a:xfrm>
            <a:off x="7767028" y="4069911"/>
            <a:ext cx="2242" cy="24612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2" name="Straight Arrow Connector 201"/>
          <p:cNvCxnSpPr>
            <a:stCxn id="137" idx="2"/>
            <a:endCxn id="139" idx="0"/>
          </p:cNvCxnSpPr>
          <p:nvPr/>
        </p:nvCxnSpPr>
        <p:spPr bwMode="auto">
          <a:xfrm flipH="1">
            <a:off x="6107172" y="4662681"/>
            <a:ext cx="1613105" cy="36658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7" name="Straight Arrow Connector 216"/>
          <p:cNvCxnSpPr>
            <a:endCxn id="63" idx="0"/>
          </p:cNvCxnSpPr>
          <p:nvPr/>
        </p:nvCxnSpPr>
        <p:spPr bwMode="auto">
          <a:xfrm>
            <a:off x="622730" y="3271606"/>
            <a:ext cx="0" cy="23387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7" name="Rectangle 226"/>
          <p:cNvSpPr/>
          <p:nvPr/>
        </p:nvSpPr>
        <p:spPr bwMode="auto">
          <a:xfrm>
            <a:off x="4343400" y="5047959"/>
            <a:ext cx="1061200" cy="804997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(5, 13) hở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197864" y="1191768"/>
            <a:ext cx="2857886" cy="31277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K(11, L21)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điện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2500185" y="2895665"/>
            <a:ext cx="2782825" cy="38828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8058573" y="5179300"/>
            <a:ext cx="1018221" cy="81632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(9, 11)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80" name="Straight Arrow Connector 79"/>
          <p:cNvCxnSpPr>
            <a:stCxn id="137" idx="2"/>
            <a:endCxn id="79" idx="0"/>
          </p:cNvCxnSpPr>
          <p:nvPr/>
        </p:nvCxnSpPr>
        <p:spPr bwMode="auto">
          <a:xfrm>
            <a:off x="7720277" y="4662681"/>
            <a:ext cx="847407" cy="5166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7" name="Rectangle 136"/>
          <p:cNvSpPr/>
          <p:nvPr/>
        </p:nvSpPr>
        <p:spPr bwMode="auto">
          <a:xfrm>
            <a:off x="6348040" y="4316033"/>
            <a:ext cx="2744474" cy="34664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(17, </a:t>
            </a:r>
            <a:r>
              <a:rPr lang="en-US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16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mất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</a:t>
            </a:r>
          </a:p>
        </p:txBody>
      </p:sp>
      <p:sp>
        <p:nvSpPr>
          <p:cNvPr id="81" name="Rectangle 80"/>
          <p:cNvSpPr/>
          <p:nvPr/>
        </p:nvSpPr>
        <p:spPr bwMode="auto">
          <a:xfrm>
            <a:off x="3766232" y="3518831"/>
            <a:ext cx="1216388" cy="8038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14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đóng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lại</a:t>
            </a:r>
          </a:p>
        </p:txBody>
      </p:sp>
      <p:cxnSp>
        <p:nvCxnSpPr>
          <p:cNvPr id="92" name="Straight Arrow Connector 91"/>
          <p:cNvCxnSpPr>
            <a:stCxn id="56" idx="2"/>
            <a:endCxn id="81" idx="0"/>
          </p:cNvCxnSpPr>
          <p:nvPr/>
        </p:nvCxnSpPr>
        <p:spPr bwMode="auto">
          <a:xfrm>
            <a:off x="3891598" y="3283954"/>
            <a:ext cx="482828" cy="23487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2" name="Rectangle 101"/>
          <p:cNvSpPr/>
          <p:nvPr/>
        </p:nvSpPr>
        <p:spPr bwMode="auto">
          <a:xfrm>
            <a:off x="190588" y="5313307"/>
            <a:ext cx="3807662" cy="31225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 hiện sức điện động phần ứng động cơ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04" name="Straight Arrow Connector 103"/>
          <p:cNvCxnSpPr>
            <a:stCxn id="63" idx="2"/>
          </p:cNvCxnSpPr>
          <p:nvPr/>
        </p:nvCxnSpPr>
        <p:spPr bwMode="auto">
          <a:xfrm flipH="1">
            <a:off x="162318" y="4544568"/>
            <a:ext cx="460412" cy="28341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1" name="Straight Arrow Connector 110"/>
          <p:cNvCxnSpPr/>
          <p:nvPr/>
        </p:nvCxnSpPr>
        <p:spPr bwMode="auto">
          <a:xfrm flipH="1">
            <a:off x="152401" y="5157300"/>
            <a:ext cx="1953186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Arrow Connector 112"/>
          <p:cNvCxnSpPr/>
          <p:nvPr/>
        </p:nvCxnSpPr>
        <p:spPr bwMode="auto">
          <a:xfrm flipH="1">
            <a:off x="4191000" y="4328570"/>
            <a:ext cx="1" cy="143011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6" name="Straight Arrow Connector 115"/>
          <p:cNvCxnSpPr>
            <a:stCxn id="59" idx="2"/>
            <a:endCxn id="102" idx="0"/>
          </p:cNvCxnSpPr>
          <p:nvPr/>
        </p:nvCxnSpPr>
        <p:spPr bwMode="auto">
          <a:xfrm>
            <a:off x="2090407" y="5037273"/>
            <a:ext cx="4012" cy="27603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5" name="Rectangle 134"/>
          <p:cNvSpPr/>
          <p:nvPr/>
        </p:nvSpPr>
        <p:spPr bwMode="auto">
          <a:xfrm>
            <a:off x="37402" y="5968357"/>
            <a:ext cx="5067998" cy="312255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 I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F</a:t>
            </a:r>
            <a:r>
              <a:rPr lang="en-US" sz="16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đt</a:t>
            </a:r>
            <a:r>
              <a:rPr lang="en-US" sz="16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ngược chiều quay trước đó, động cơ M hãm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38" name="Straight Arrow Connector 137"/>
          <p:cNvCxnSpPr/>
          <p:nvPr/>
        </p:nvCxnSpPr>
        <p:spPr bwMode="auto">
          <a:xfrm flipH="1">
            <a:off x="2105588" y="5758688"/>
            <a:ext cx="208541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1" name="Straight Arrow Connector 140"/>
          <p:cNvCxnSpPr>
            <a:stCxn id="102" idx="2"/>
          </p:cNvCxnSpPr>
          <p:nvPr/>
        </p:nvCxnSpPr>
        <p:spPr bwMode="auto">
          <a:xfrm flipH="1">
            <a:off x="2090407" y="5625562"/>
            <a:ext cx="4012" cy="37006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2" name="Rectangle 151"/>
          <p:cNvSpPr/>
          <p:nvPr/>
        </p:nvSpPr>
        <p:spPr bwMode="auto">
          <a:xfrm>
            <a:off x="6791135" y="5036290"/>
            <a:ext cx="1216388" cy="803868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(L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13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L</a:t>
            </a:r>
            <a:r>
              <a:rPr kumimoji="0" lang="en-US" sz="16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14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) hở</a:t>
            </a:r>
            <a:r>
              <a:rPr kumimoji="0" lang="en-US" sz="16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ra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156" name="Straight Arrow Connector 155"/>
          <p:cNvCxnSpPr>
            <a:stCxn id="137" idx="2"/>
            <a:endCxn id="152" idx="0"/>
          </p:cNvCxnSpPr>
          <p:nvPr/>
        </p:nvCxnSpPr>
        <p:spPr bwMode="auto">
          <a:xfrm flipH="1">
            <a:off x="7399329" y="4662681"/>
            <a:ext cx="320948" cy="37360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74519622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25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"/>
                            </p:stCondLst>
                            <p:childTnLst>
                              <p:par>
                                <p:cTn id="1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5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250"/>
                            </p:stCondLst>
                            <p:childTnLst>
                              <p:par>
                                <p:cTn id="1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750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25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50"/>
                            </p:stCondLst>
                            <p:childTnLst>
                              <p:par>
                                <p:cTn id="18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4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000"/>
                            </p:stCondLst>
                            <p:childTnLst>
                              <p:par>
                                <p:cTn id="2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500"/>
                            </p:stCondLst>
                            <p:childTnLst>
                              <p:par>
                                <p:cTn id="2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000"/>
                            </p:stCondLst>
                            <p:childTnLst>
                              <p:par>
                                <p:cTn id="2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500"/>
                            </p:stCondLst>
                            <p:childTnLst>
                              <p:par>
                                <p:cTn id="2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00"/>
                            </p:stCondLst>
                            <p:childTnLst>
                              <p:par>
                                <p:cTn id="2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"/>
                            </p:stCondLst>
                            <p:childTnLst>
                              <p:par>
                                <p:cTn id="2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500"/>
                            </p:stCondLst>
                            <p:childTnLst>
                              <p:par>
                                <p:cTn id="27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0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3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00"/>
                            </p:stCondLst>
                            <p:childTnLst>
                              <p:par>
                                <p:cTn id="2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00"/>
                            </p:stCondLst>
                            <p:childTnLst>
                              <p:par>
                                <p:cTn id="3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7" grpId="0" animBg="1"/>
      <p:bldP spid="58" grpId="0" animBg="1"/>
      <p:bldP spid="59" grpId="0" animBg="1"/>
      <p:bldP spid="90" grpId="0"/>
      <p:bldP spid="34" grpId="0" animBg="1"/>
      <p:bldP spid="37" grpId="0" animBg="1"/>
      <p:bldP spid="43" grpId="0" animBg="1"/>
      <p:bldP spid="45" grpId="0" animBg="1"/>
      <p:bldP spid="100" grpId="0"/>
      <p:bldP spid="41" grpId="0" animBg="1"/>
      <p:bldP spid="44" grpId="0" animBg="1"/>
      <p:bldP spid="63" grpId="0" animBg="1"/>
      <p:bldP spid="91" grpId="0" animBg="1"/>
      <p:bldP spid="42" grpId="0" animBg="1"/>
      <p:bldP spid="128" grpId="0" animBg="1"/>
      <p:bldP spid="139" grpId="0" animBg="1"/>
      <p:bldP spid="140" grpId="0" animBg="1"/>
      <p:bldP spid="193" grpId="0" animBg="1"/>
      <p:bldP spid="194" grpId="0" animBg="1"/>
      <p:bldP spid="227" grpId="0" animBg="1"/>
      <p:bldP spid="40" grpId="0" animBg="1"/>
      <p:bldP spid="56" grpId="0" animBg="1"/>
      <p:bldP spid="79" grpId="0" animBg="1"/>
      <p:bldP spid="137" grpId="0" animBg="1"/>
      <p:bldP spid="81" grpId="0" animBg="1"/>
      <p:bldP spid="102" grpId="0" animBg="1"/>
      <p:bldP spid="135" grpId="0" animBg="1"/>
      <p:bldP spid="15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3803650" y="685800"/>
          <a:ext cx="52705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7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73" t="29852" r="28127" b="13539"/>
                      <a:stretch>
                        <a:fillRect/>
                      </a:stretch>
                    </p:blipFill>
                    <p:spPr bwMode="auto">
                      <a:xfrm>
                        <a:off x="3803650" y="685800"/>
                        <a:ext cx="5270500" cy="553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94388" y="1066800"/>
            <a:ext cx="5063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khẩn cấp động cơ M: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độc lập động cơ điện một chiều kích từ song song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3.3.2.2 Nguyên lý làm việc: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669845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Straight Arrow Connector 49"/>
          <p:cNvCxnSpPr>
            <a:stCxn id="54" idx="2"/>
            <a:endCxn id="34" idx="0"/>
          </p:cNvCxnSpPr>
          <p:nvPr/>
        </p:nvCxnSpPr>
        <p:spPr bwMode="auto">
          <a:xfrm>
            <a:off x="5251371" y="1157958"/>
            <a:ext cx="0" cy="4324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6" name="Straight Arrow Connector 65"/>
          <p:cNvCxnSpPr>
            <a:stCxn id="40" idx="2"/>
            <a:endCxn id="42" idx="0"/>
          </p:cNvCxnSpPr>
          <p:nvPr/>
        </p:nvCxnSpPr>
        <p:spPr bwMode="auto">
          <a:xfrm>
            <a:off x="5251371" y="2855478"/>
            <a:ext cx="4797" cy="56376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2" name="Straight Arrow Connector 51"/>
          <p:cNvCxnSpPr>
            <a:stCxn id="34" idx="2"/>
            <a:endCxn id="40" idx="0"/>
          </p:cNvCxnSpPr>
          <p:nvPr/>
        </p:nvCxnSpPr>
        <p:spPr bwMode="auto">
          <a:xfrm>
            <a:off x="5251371" y="1981410"/>
            <a:ext cx="0" cy="44723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6" name="Straight Arrow Connector 45"/>
          <p:cNvCxnSpPr>
            <a:endCxn id="54" idx="1"/>
          </p:cNvCxnSpPr>
          <p:nvPr/>
        </p:nvCxnSpPr>
        <p:spPr bwMode="auto">
          <a:xfrm flipV="1">
            <a:off x="2852479" y="969447"/>
            <a:ext cx="682984" cy="1756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Rectangle 53"/>
          <p:cNvSpPr/>
          <p:nvPr/>
        </p:nvSpPr>
        <p:spPr bwMode="auto">
          <a:xfrm>
            <a:off x="3535463" y="780936"/>
            <a:ext cx="3431816" cy="3770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EM(1, 3) một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 đủ lớn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535463" y="1590446"/>
            <a:ext cx="3431816" cy="39096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EM(1 ,3)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ra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3706151" y="4857902"/>
            <a:ext cx="3124417" cy="44850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Động cơ 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điện,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dừng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70" name="Straight Arrow Connector 69"/>
          <p:cNvCxnSpPr>
            <a:stCxn id="42" idx="2"/>
            <a:endCxn id="43" idx="0"/>
          </p:cNvCxnSpPr>
          <p:nvPr/>
        </p:nvCxnSpPr>
        <p:spPr bwMode="auto">
          <a:xfrm>
            <a:off x="5256168" y="4419601"/>
            <a:ext cx="12192" cy="43830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1" name="Straight Arrow Connector 70"/>
          <p:cNvCxnSpPr>
            <a:stCxn id="40" idx="2"/>
            <a:endCxn id="44" idx="0"/>
          </p:cNvCxnSpPr>
          <p:nvPr/>
        </p:nvCxnSpPr>
        <p:spPr bwMode="auto">
          <a:xfrm>
            <a:off x="5251371" y="2855478"/>
            <a:ext cx="2651869" cy="69078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2" name="Straight Arrow Connector 71"/>
          <p:cNvCxnSpPr>
            <a:stCxn id="40" idx="2"/>
            <a:endCxn id="41" idx="0"/>
          </p:cNvCxnSpPr>
          <p:nvPr/>
        </p:nvCxnSpPr>
        <p:spPr bwMode="auto">
          <a:xfrm flipH="1">
            <a:off x="2752795" y="2855478"/>
            <a:ext cx="2498576" cy="5637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6" name="Straight Arrow Connector 85"/>
          <p:cNvCxnSpPr>
            <a:endCxn id="40" idx="1"/>
          </p:cNvCxnSpPr>
          <p:nvPr/>
        </p:nvCxnSpPr>
        <p:spPr bwMode="auto">
          <a:xfrm>
            <a:off x="1813681" y="2642062"/>
            <a:ext cx="1721782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>
            <a:off x="1813681" y="3879626"/>
            <a:ext cx="1332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/>
          <p:cNvCxnSpPr/>
          <p:nvPr/>
        </p:nvCxnSpPr>
        <p:spPr bwMode="auto">
          <a:xfrm flipH="1" flipV="1">
            <a:off x="1752600" y="2620467"/>
            <a:ext cx="1" cy="125701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0" name="Rectangle 99"/>
          <p:cNvSpPr>
            <a:spLocks noChangeArrowheads="1"/>
          </p:cNvSpPr>
          <p:nvPr/>
        </p:nvSpPr>
        <p:spPr bwMode="auto">
          <a:xfrm>
            <a:off x="1638299" y="2149210"/>
            <a:ext cx="197183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0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Ngắt duy trì</a:t>
            </a:r>
            <a:endParaRPr kumimoji="0" lang="en-US" alt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960882" y="3419246"/>
            <a:ext cx="1583826" cy="79575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9) hở ra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7052366" y="3546260"/>
            <a:ext cx="1701747" cy="102574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điểm K(13, 15) đóng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lại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3888625" y="3419247"/>
            <a:ext cx="2735085" cy="1000354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K(L11, L12), K(L13, L15), K(L22, L21)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hở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ra 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535463" y="2428646"/>
            <a:ext cx="3431816" cy="42683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K(11, L21)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mất điện</a:t>
            </a:r>
          </a:p>
        </p:txBody>
      </p:sp>
      <p:sp>
        <p:nvSpPr>
          <p:cNvPr id="64" name="Flowchart: Alternate Process 63"/>
          <p:cNvSpPr/>
          <p:nvPr/>
        </p:nvSpPr>
        <p:spPr bwMode="auto">
          <a:xfrm>
            <a:off x="228599" y="457200"/>
            <a:ext cx="2819401" cy="1019357"/>
          </a:xfrm>
          <a:prstGeom prst="flowChartAlternateProcess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Giả sử, động cơ M đang </a:t>
            </a:r>
            <a:r>
              <a:rPr kumimoji="0" lang="en-US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hoạt động, </a:t>
            </a:r>
            <a:r>
              <a:rPr kumimoji="0" lang="en-US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khi có sự cố cần dừng khẩn cấp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3673637" y="5803079"/>
            <a:ext cx="1676400" cy="750121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V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ận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hành lại mạch điện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738116" y="5791201"/>
            <a:ext cx="2697162" cy="761999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X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oay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nút nhấn EM(1, 3) theo chiều mũi tên </a:t>
            </a:r>
          </a:p>
        </p:txBody>
      </p:sp>
      <p:sp>
        <p:nvSpPr>
          <p:cNvPr id="55" name="Flowchart: Alternate Process 54"/>
          <p:cNvSpPr/>
          <p:nvPr/>
        </p:nvSpPr>
        <p:spPr bwMode="auto">
          <a:xfrm>
            <a:off x="1219200" y="5791200"/>
            <a:ext cx="2069652" cy="76200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Sau khi khắc phục sự cố xong</a:t>
            </a:r>
            <a:endParaRPr kumimoji="0" lang="en-US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cxnSp>
        <p:nvCxnSpPr>
          <p:cNvPr id="56" name="Straight Arrow Connector 55"/>
          <p:cNvCxnSpPr/>
          <p:nvPr/>
        </p:nvCxnSpPr>
        <p:spPr bwMode="auto">
          <a:xfrm>
            <a:off x="5358504" y="6138438"/>
            <a:ext cx="384785" cy="1187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>
            <a:off x="3288852" y="6167250"/>
            <a:ext cx="384785" cy="1187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100218800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34" grpId="0" animBg="1"/>
      <p:bldP spid="43" grpId="0" animBg="1"/>
      <p:bldP spid="100" grpId="0"/>
      <p:bldP spid="41" grpId="0" animBg="1"/>
      <p:bldP spid="44" grpId="0" animBg="1"/>
      <p:bldP spid="42" grpId="0" animBg="1"/>
      <p:bldP spid="40" grpId="0" animBg="1"/>
      <p:bldP spid="51" grpId="0" animBg="1"/>
      <p:bldP spid="53" grpId="0" animBg="1"/>
      <p:bldP spid="55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803650" y="685800"/>
          <a:ext cx="52705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61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73" t="29852" r="28127" b="13539"/>
                      <a:stretch>
                        <a:fillRect/>
                      </a:stretch>
                    </p:blipFill>
                    <p:spPr bwMode="auto">
                      <a:xfrm>
                        <a:off x="3803650" y="685800"/>
                        <a:ext cx="5270500" cy="553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94389" y="1066800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6" name="Rectangle 19"/>
          <p:cNvSpPr>
            <a:spLocks noChangeArrowheads="1"/>
          </p:cNvSpPr>
          <p:nvPr/>
        </p:nvSpPr>
        <p:spPr bwMode="auto">
          <a:xfrm>
            <a:off x="452239" y="1688168"/>
            <a:ext cx="33696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5744709" y="1066800"/>
            <a:ext cx="1265691" cy="44456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452239" y="2303346"/>
            <a:ext cx="35038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quá tải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4623920" y="2763127"/>
            <a:ext cx="465545" cy="6355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độc lập động cơ điện một chiều kích từ song song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3.3.2.3 Bảo vệ mạch điện và động cơ: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5361432" y="4602634"/>
            <a:ext cx="465545" cy="635536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205117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7" grpId="1" animBg="1"/>
      <p:bldP spid="32" grpId="0"/>
      <p:bldP spid="33" grpId="0" animBg="1"/>
      <p:bldP spid="2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3803650" y="685800"/>
          <a:ext cx="52705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6" r:id="rId4" imgW="8934450" imgH="4286250" progId="AutoCAD.Drawing.17">
                  <p:embed/>
                </p:oleObj>
              </mc:Choice>
              <mc:Fallback>
                <p:oleObj r:id="rId4" imgW="8934450" imgH="4286250" progId="AutoCAD.Drawing.17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5973" t="29852" r="28127" b="13539"/>
                      <a:stretch>
                        <a:fillRect/>
                      </a:stretch>
                    </p:blipFill>
                    <p:spPr bwMode="auto">
                      <a:xfrm>
                        <a:off x="3803650" y="685800"/>
                        <a:ext cx="5270500" cy="553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533400" y="1612756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</a:t>
            </a:r>
            <a:r>
              <a:rPr kumimoji="0" lang="en-US" altLang="en-US" sz="2400" b="0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vệ ngắn mạch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4018633" y="4724400"/>
            <a:ext cx="553367" cy="430674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2" name="Rectangle 13"/>
          <p:cNvSpPr>
            <a:spLocks noChangeArrowheads="1"/>
          </p:cNvSpPr>
          <p:nvPr/>
        </p:nvSpPr>
        <p:spPr bwMode="auto">
          <a:xfrm>
            <a:off x="533400" y="2183951"/>
            <a:ext cx="36350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Bảo vệ khóa chéo phần điện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94388" y="1066800"/>
            <a:ext cx="33604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điều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độc lập động cơ điện một chiều kích từ song song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3.3.2.1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6820633" y="5400189"/>
            <a:ext cx="409173" cy="438122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7784133" y="4773858"/>
            <a:ext cx="514527" cy="346315"/>
          </a:xfrm>
          <a:prstGeom prst="ellipse">
            <a:avLst/>
          </a:pr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12776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 animBg="1"/>
      <p:bldP spid="56" grpId="1" animBg="1"/>
      <p:bldP spid="62" grpId="0"/>
      <p:bldP spid="30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 bwMode="auto">
          <a:xfrm>
            <a:off x="1143000" y="609600"/>
            <a:ext cx="2114291" cy="828386"/>
          </a:xfrm>
          <a:prstGeom prst="ellipse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CB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2 pha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782280" y="609600"/>
            <a:ext cx="2646241" cy="82838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Ấn nút Start(7, 9) một lực đủ lớn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064508" y="1793081"/>
            <a:ext cx="2087562" cy="670719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Start(7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, 9)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xúc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985419" y="2794497"/>
            <a:ext cx="2239962" cy="680061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Cuộn dây Contactor K(9,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L21)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có điện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5556813" y="3804262"/>
            <a:ext cx="1828799" cy="663936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K(7, 9)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lại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295400" y="3806104"/>
            <a:ext cx="3490857" cy="671222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Tiếp điểm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K(L11, L12), K(L22, L21)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đóng lại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719698" y="4791940"/>
            <a:ext cx="4719131" cy="694460"/>
          </a:xfrm>
          <a:prstGeom prst="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 điện một chiều vào cuộn dây kích từ và cuộn dây phần ứng động cơ </a:t>
            </a:r>
            <a:r>
              <a:rPr lang="en-US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 </a:t>
            </a:r>
            <a:r>
              <a:rPr lang="en-US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cxnSp>
        <p:nvCxnSpPr>
          <p:cNvPr id="10" name="Straight Arrow Connector 9"/>
          <p:cNvCxnSpPr>
            <a:stCxn id="2" idx="6"/>
            <a:endCxn id="4" idx="1"/>
          </p:cNvCxnSpPr>
          <p:nvPr/>
        </p:nvCxnSpPr>
        <p:spPr bwMode="auto">
          <a:xfrm>
            <a:off x="3257291" y="1023793"/>
            <a:ext cx="524989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/>
          <p:cNvCxnSpPr>
            <a:stCxn id="21" idx="2"/>
            <a:endCxn id="23" idx="0"/>
          </p:cNvCxnSpPr>
          <p:nvPr/>
        </p:nvCxnSpPr>
        <p:spPr bwMode="auto">
          <a:xfrm flipH="1">
            <a:off x="5105400" y="2463800"/>
            <a:ext cx="2889" cy="330697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/>
          <p:nvPr/>
        </p:nvCxnSpPr>
        <p:spPr bwMode="auto">
          <a:xfrm>
            <a:off x="3071756" y="4470738"/>
            <a:ext cx="1" cy="31461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4" name="Straight Arrow Connector 33"/>
          <p:cNvCxnSpPr>
            <a:stCxn id="23" idx="2"/>
            <a:endCxn id="27" idx="0"/>
          </p:cNvCxnSpPr>
          <p:nvPr/>
        </p:nvCxnSpPr>
        <p:spPr bwMode="auto">
          <a:xfrm>
            <a:off x="5105400" y="3474558"/>
            <a:ext cx="1365813" cy="3297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6" name="Straight Arrow Connector 35"/>
          <p:cNvCxnSpPr>
            <a:stCxn id="23" idx="2"/>
          </p:cNvCxnSpPr>
          <p:nvPr/>
        </p:nvCxnSpPr>
        <p:spPr bwMode="auto">
          <a:xfrm flipH="1">
            <a:off x="3485070" y="3474558"/>
            <a:ext cx="1620330" cy="33154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7391400" y="4141715"/>
            <a:ext cx="304801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Arrow Connector 53"/>
          <p:cNvCxnSpPr>
            <a:stCxn id="4" idx="2"/>
            <a:endCxn id="21" idx="0"/>
          </p:cNvCxnSpPr>
          <p:nvPr/>
        </p:nvCxnSpPr>
        <p:spPr bwMode="auto">
          <a:xfrm>
            <a:off x="5105401" y="1437986"/>
            <a:ext cx="2888" cy="35509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7690413" y="3085402"/>
            <a:ext cx="0" cy="10668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Arrow Connector 54"/>
          <p:cNvCxnSpPr>
            <a:endCxn id="23" idx="3"/>
          </p:cNvCxnSpPr>
          <p:nvPr/>
        </p:nvCxnSpPr>
        <p:spPr bwMode="auto">
          <a:xfrm flipH="1">
            <a:off x="6225381" y="3134527"/>
            <a:ext cx="1465033" cy="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6553200" y="2667000"/>
            <a:ext cx="1219201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altLang="en-US" sz="2000" b="0" i="1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Duy trì</a:t>
            </a:r>
            <a:endParaRPr kumimoji="0" lang="en-US" altLang="en-US" sz="20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1256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7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659" y="609600"/>
            <a:ext cx="5449741" cy="24694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6200" y="3215166"/>
            <a:ext cx="1727200" cy="3414233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1828800" y="3131582"/>
            <a:ext cx="3429000" cy="3581400"/>
            <a:chOff x="1828800" y="3131582"/>
            <a:chExt cx="3429000" cy="35814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8800" y="3131582"/>
              <a:ext cx="3429000" cy="35814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1828800" y="6324600"/>
              <a:ext cx="2057400" cy="3883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477166" y="2514600"/>
            <a:ext cx="2718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Công tắc tơ K và K</a:t>
            </a:r>
            <a:r>
              <a:rPr kumimoji="0" lang="en-US" sz="2400" b="0" i="0" u="none" strike="noStrike" kern="1200" cap="none" spc="0" normalizeH="0" baseline="-2500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19967" y="1600200"/>
            <a:ext cx="30328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- Bảo vệ khóa chéo phần cơ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 Mạch hãm động năng động cơ điện một chiều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5838" y="557047"/>
            <a:ext cx="3647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3.3.2.1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mạch điện và động </a:t>
            </a: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673603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224953"/>
              </p:ext>
            </p:extLst>
          </p:nvPr>
        </p:nvGraphicFramePr>
        <p:xfrm>
          <a:off x="2901625" y="537865"/>
          <a:ext cx="6153150" cy="541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06" r:id="rId4" imgW="8934450" imgH="4838700" progId="AutoCAD.Drawing.17">
                  <p:embed/>
                </p:oleObj>
              </mc:Choice>
              <mc:Fallback>
                <p:oleObj r:id="rId4" imgW="8934450" imgH="4838700" progId="AutoCAD.Drawing.17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6528" t="24484" r="32986" b="26088"/>
                      <a:stretch>
                        <a:fillRect/>
                      </a:stretch>
                    </p:blipFill>
                    <p:spPr bwMode="auto">
                      <a:xfrm>
                        <a:off x="2901625" y="537865"/>
                        <a:ext cx="6153150" cy="5416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3" name="Rectangle 18"/>
          <p:cNvSpPr>
            <a:spLocks noChangeArrowheads="1"/>
          </p:cNvSpPr>
          <p:nvPr/>
        </p:nvSpPr>
        <p:spPr bwMode="auto">
          <a:xfrm>
            <a:off x="194389" y="1066800"/>
            <a:ext cx="259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động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lực: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261" y="76200"/>
            <a:ext cx="89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3.3.3 Mạch hãm động năng kích từ tự kích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554858" y="6211669"/>
            <a:ext cx="5436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en-US" i="1">
                <a:latin typeface="Times New Roman" panose="02020603050405020304" pitchFamily="18" charset="0"/>
                <a:cs typeface="Times New Roman" panose="02020603050405020304" pitchFamily="18" charset="0"/>
              </a:rPr>
              <a:t>Mạch khởi động, dừng hãm động năng kích từ tự kích động cơ điện một chiều kích từ nối tiếp</a:t>
            </a: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5838" y="557047"/>
            <a:ext cx="7686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3.3.2.1  </a:t>
            </a:r>
            <a:r>
              <a:rPr lang="en-US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mạch điện: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194388" y="1671935"/>
            <a:ext cx="28536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Mạch 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điều</a:t>
            </a:r>
            <a:r>
              <a:rPr kumimoji="0" lang="en-US" altLang="en-US" sz="2400" b="1" i="0" u="none" strike="noStrike" kern="120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khiển</a:t>
            </a:r>
            <a:r>
              <a:rPr kumimoji="0" lang="en-US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: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097837"/>
      </p:ext>
    </p:extLst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ends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ends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lends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19414</TotalTime>
  <Words>7299</Words>
  <Application>Microsoft Office PowerPoint</Application>
  <PresentationFormat>On-screen Show (4:3)</PresentationFormat>
  <Paragraphs>909</Paragraphs>
  <Slides>91</Slides>
  <Notes>89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103" baseType="lpstr">
      <vt:lpstr>ＭＳ Ｐゴシック</vt:lpstr>
      <vt:lpstr>ＭＳ Ｐゴシック</vt:lpstr>
      <vt:lpstr>Arial</vt:lpstr>
      <vt:lpstr>Symbol</vt:lpstr>
      <vt:lpstr>Tahoma</vt:lpstr>
      <vt:lpstr>Times New Roman</vt:lpstr>
      <vt:lpstr>Wingdings</vt:lpstr>
      <vt:lpstr>Blends</vt:lpstr>
      <vt:lpstr>1_Blends</vt:lpstr>
      <vt:lpstr>2_Blends</vt:lpstr>
      <vt:lpstr>3_Blends</vt:lpstr>
      <vt:lpstr>AutoCAD.Drawing.17</vt:lpstr>
      <vt:lpstr>PowerPoint Presentation</vt:lpstr>
      <vt:lpstr>MỤC TIÊU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Solving problems by searching</dc:title>
  <dc:creator>Min-Yen Kan</dc:creator>
  <cp:lastModifiedBy>Administrator</cp:lastModifiedBy>
  <cp:revision>1044</cp:revision>
  <dcterms:created xsi:type="dcterms:W3CDTF">2010-10-05T21:36:22Z</dcterms:created>
  <dcterms:modified xsi:type="dcterms:W3CDTF">2021-01-13T01:32:32Z</dcterms:modified>
</cp:coreProperties>
</file>