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92"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9975" autoAdjust="0"/>
    <p:restoredTop sz="94660"/>
  </p:normalViewPr>
  <p:slideViewPr>
    <p:cSldViewPr>
      <p:cViewPr varScale="1">
        <p:scale>
          <a:sx n="64" d="100"/>
          <a:sy n="64" d="100"/>
        </p:scale>
        <p:origin x="-950"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1.wmf"/><Relationship Id="rId4" Type="http://schemas.openxmlformats.org/officeDocument/2006/relationships/image" Target="../media/image35.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4" Type="http://schemas.openxmlformats.org/officeDocument/2006/relationships/image" Target="../media/image47.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1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vi-VN"/>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vi-VN"/>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vi-VN"/>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vi-VN"/>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vi-VN"/>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vi-VN"/>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vi-VN"/>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vi-VN"/>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8B2C7262-C920-44BA-9FD8-07122A91ECC7}" type="datetimeFigureOut">
              <a:rPr lang="vi-VN" smtClean="0"/>
              <a:pPr/>
              <a:t>18/02/2021</a:t>
            </a:fld>
            <a:endParaRPr lang="vi-VN"/>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vi-VN"/>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C322B186-D08F-4D3F-AA20-6F98791CAB4C}" type="slidenum">
              <a:rPr lang="vi-VN" smtClean="0"/>
              <a:pPr/>
              <a:t>‹#›</a:t>
            </a:fld>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ounded Rectangle 7"/>
          <p:cNvSpPr/>
          <p:nvPr userDrawn="1"/>
        </p:nvSpPr>
        <p:spPr>
          <a:xfrm>
            <a:off x="785786" y="71414"/>
            <a:ext cx="7786742" cy="6429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u="sng" baseline="0" smtClean="0">
                <a:solidFill>
                  <a:srgbClr val="FFFF00"/>
                </a:solidFill>
                <a:latin typeface="Times New Roman" pitchFamily="18" charset="0"/>
                <a:cs typeface="Times New Roman" pitchFamily="18" charset="0"/>
              </a:rPr>
              <a:t>Chương 4</a:t>
            </a:r>
            <a:r>
              <a:rPr lang="en-US" sz="4000" b="1" baseline="0" smtClean="0">
                <a:solidFill>
                  <a:srgbClr val="FFFF00"/>
                </a:solidFill>
                <a:latin typeface="Times New Roman" pitchFamily="18" charset="0"/>
                <a:cs typeface="Times New Roman" pitchFamily="18" charset="0"/>
              </a:rPr>
              <a:t>: MẠCH </a:t>
            </a:r>
            <a:r>
              <a:rPr lang="en-US" sz="4000" b="1" baseline="0" smtClean="0">
                <a:solidFill>
                  <a:srgbClr val="FFFF00"/>
                </a:solidFill>
                <a:latin typeface="Times New Roman" pitchFamily="18" charset="0"/>
                <a:cs typeface="Times New Roman" pitchFamily="18" charset="0"/>
              </a:rPr>
              <a:t>ĐIỆN </a:t>
            </a:r>
            <a:r>
              <a:rPr lang="en-US" sz="4000" b="1" baseline="0" smtClean="0">
                <a:solidFill>
                  <a:srgbClr val="FFFF00"/>
                </a:solidFill>
                <a:latin typeface="Times New Roman" pitchFamily="18" charset="0"/>
                <a:cs typeface="Times New Roman" pitchFamily="18" charset="0"/>
              </a:rPr>
              <a:t>3 PHA</a:t>
            </a:r>
            <a:endParaRPr lang="vi-VN" sz="4000" b="1">
              <a:solidFill>
                <a:srgbClr val="FFFF00"/>
              </a:solidFill>
              <a:latin typeface="Times New Roman" pitchFamily="18" charset="0"/>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1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20.bin"/></Relationships>
</file>

<file path=ppt/slides/_rels/slide17.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oleObject" Target="../embeddings/oleObject23.bin"/><Relationship Id="rId4" Type="http://schemas.openxmlformats.org/officeDocument/2006/relationships/oleObject" Target="../embeddings/oleObject22.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26.bin"/><Relationship Id="rId4" Type="http://schemas.openxmlformats.org/officeDocument/2006/relationships/oleObject" Target="../embeddings/oleObject25.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28.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32.emf"/></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oleObject" Target="../embeddings/oleObject30.bin"/><Relationship Id="rId7"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33.bin"/><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37.bin"/></Relationships>
</file>

<file path=ppt/slides/_rels/slide2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oleObject" Target="../embeddings/oleObject40.bin"/><Relationship Id="rId4" Type="http://schemas.openxmlformats.org/officeDocument/2006/relationships/oleObject" Target="../embeddings/oleObject39.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oleObject" Target="../embeddings/oleObject43.bin"/><Relationship Id="rId4" Type="http://schemas.openxmlformats.org/officeDocument/2006/relationships/oleObject" Target="../embeddings/oleObject42.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47.bin"/><Relationship Id="rId5" Type="http://schemas.openxmlformats.org/officeDocument/2006/relationships/oleObject" Target="../embeddings/oleObject46.bin"/><Relationship Id="rId4" Type="http://schemas.openxmlformats.org/officeDocument/2006/relationships/oleObject" Target="../embeddings/oleObject45.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48.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50.bin"/></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49.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20.v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image" Target="../media/image50.emf"/><Relationship Id="rId4" Type="http://schemas.openxmlformats.org/officeDocument/2006/relationships/oleObject" Target="../embeddings/oleObject54.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60.bin"/><Relationship Id="rId3" Type="http://schemas.openxmlformats.org/officeDocument/2006/relationships/oleObject" Target="../embeddings/oleObject55.bin"/><Relationship Id="rId7" Type="http://schemas.openxmlformats.org/officeDocument/2006/relationships/oleObject" Target="../embeddings/oleObject59.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oleObject" Target="../embeddings/oleObject58.bin"/><Relationship Id="rId5" Type="http://schemas.openxmlformats.org/officeDocument/2006/relationships/oleObject" Target="../embeddings/oleObject57.bin"/><Relationship Id="rId4" Type="http://schemas.openxmlformats.org/officeDocument/2006/relationships/oleObject" Target="../embeddings/oleObject56.bin"/><Relationship Id="rId9" Type="http://schemas.openxmlformats.org/officeDocument/2006/relationships/oleObject" Target="../embeddings/oleObject61.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rcRect/>
          <a:stretch>
            <a:fillRect/>
          </a:stretch>
        </p:blipFill>
        <p:spPr bwMode="auto">
          <a:xfrm>
            <a:off x="500034" y="1214422"/>
            <a:ext cx="8143932" cy="521497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71438" y="857232"/>
            <a:ext cx="892971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Nguồn áp 3 pha cân bằng đấu Y có 6 giá trị điện áp được phân thành 2 nhóm :</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fr-FR" sz="3200" b="0"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Điện áp pha</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 là điện áp xác định giữa mỗi đầu a,b hay c đến trung tính n</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fr-FR" sz="3200" b="0"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Điện áp dây</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 là điện áp xác định giữa 2 trong 3 đầu a,b,c</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2529">
                                            <p:txEl>
                                              <p:pRg st="0" end="0"/>
                                            </p:txEl>
                                          </p:spTgt>
                                        </p:tgtEl>
                                        <p:attrNameLst>
                                          <p:attrName>style.visibility</p:attrName>
                                        </p:attrNameLst>
                                      </p:cBhvr>
                                      <p:to>
                                        <p:strVal val="visible"/>
                                      </p:to>
                                    </p:set>
                                    <p:animEffect transition="in" filter="checkerboard(across)">
                                      <p:cBhvr>
                                        <p:cTn id="7" dur="500"/>
                                        <p:tgtEl>
                                          <p:spTgt spid="225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2529">
                                            <p:txEl>
                                              <p:pRg st="1" end="1"/>
                                            </p:txEl>
                                          </p:spTgt>
                                        </p:tgtEl>
                                        <p:attrNameLst>
                                          <p:attrName>style.visibility</p:attrName>
                                        </p:attrNameLst>
                                      </p:cBhvr>
                                      <p:to>
                                        <p:strVal val="visible"/>
                                      </p:to>
                                    </p:set>
                                    <p:animEffect transition="in" filter="checkerboard(across)">
                                      <p:cBhvr>
                                        <p:cTn id="12" dur="500"/>
                                        <p:tgtEl>
                                          <p:spTgt spid="225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2529">
                                            <p:txEl>
                                              <p:pRg st="2" end="2"/>
                                            </p:txEl>
                                          </p:spTgt>
                                        </p:tgtEl>
                                        <p:attrNameLst>
                                          <p:attrName>style.visibility</p:attrName>
                                        </p:attrNameLst>
                                      </p:cBhvr>
                                      <p:to>
                                        <p:strVal val="visible"/>
                                      </p:to>
                                    </p:set>
                                    <p:animEffect transition="in" filter="checkerboard(across)">
                                      <p:cBhvr>
                                        <p:cTn id="17" dur="500"/>
                                        <p:tgtEl>
                                          <p:spTgt spid="225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71438" y="785794"/>
            <a:ext cx="90011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 </a:t>
            </a:r>
            <a:r>
              <a:rPr kumimoji="0" lang="fr-FR" sz="3200" b="1" i="0" u="sng"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Trường hợp nguồn áp 3 pha thứ tự thuận</a:t>
            </a:r>
            <a:r>
              <a:rPr kumimoji="0" lang="fr-FR" sz="3200" b="1"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a:t>
            </a:r>
            <a:endParaRPr kumimoji="0" lang="fr-FR" sz="3200" b="1" i="0" u="none" strike="noStrike" cap="none" normalizeH="0" baseline="0" smtClean="0">
              <a:ln>
                <a:noFill/>
              </a:ln>
              <a:solidFill>
                <a:schemeClr val="accent6">
                  <a:lumMod val="75000"/>
                </a:schemeClr>
              </a:solidFill>
              <a:effectLst/>
              <a:latin typeface="Times New Roman" pitchFamily="18" charset="0"/>
              <a:cs typeface="Times New Roman" pitchFamily="18" charset="0"/>
            </a:endParaRPr>
          </a:p>
        </p:txBody>
      </p:sp>
      <p:pic>
        <p:nvPicPr>
          <p:cNvPr id="3" name="Picture 2"/>
          <p:cNvPicPr/>
          <p:nvPr/>
        </p:nvPicPr>
        <p:blipFill>
          <a:blip r:embed="rId2"/>
          <a:srcRect/>
          <a:stretch>
            <a:fillRect/>
          </a:stretch>
        </p:blipFill>
        <p:spPr bwMode="auto">
          <a:xfrm>
            <a:off x="1285852" y="1435442"/>
            <a:ext cx="6617044" cy="549402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505"/>
                                        </p:tgtEl>
                                        <p:attrNameLst>
                                          <p:attrName>style.visibility</p:attrName>
                                        </p:attrNameLst>
                                      </p:cBhvr>
                                      <p:to>
                                        <p:strVal val="visible"/>
                                      </p:to>
                                    </p:set>
                                    <p:animEffect transition="in" filter="checkerboard(across)">
                                      <p:cBhvr>
                                        <p:cTn id="7" dur="500"/>
                                        <p:tgtEl>
                                          <p:spTgt spid="2150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71438" y="1065898"/>
            <a:ext cx="885828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Điện áp pha chính là áp của các nguồn áp trong sơ đồ Y, ta có :</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2048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0482" name="Object 2"/>
          <p:cNvGraphicFramePr>
            <a:graphicFrameLocks noChangeAspect="1"/>
          </p:cNvGraphicFramePr>
          <p:nvPr/>
        </p:nvGraphicFramePr>
        <p:xfrm>
          <a:off x="2500298" y="2143116"/>
          <a:ext cx="3045344" cy="928694"/>
        </p:xfrm>
        <a:graphic>
          <a:graphicData uri="http://schemas.openxmlformats.org/presentationml/2006/ole">
            <p:oleObj spid="_x0000_s20482" name="Equation" r:id="rId3" imgW="1066800" imgH="330200" progId="Equation.3">
              <p:embed/>
            </p:oleObj>
          </a:graphicData>
        </a:graphic>
      </p:graphicFrame>
      <p:sp>
        <p:nvSpPr>
          <p:cNvPr id="2048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0484" name="Object 4"/>
          <p:cNvGraphicFramePr>
            <a:graphicFrameLocks noChangeAspect="1"/>
          </p:cNvGraphicFramePr>
          <p:nvPr/>
        </p:nvGraphicFramePr>
        <p:xfrm>
          <a:off x="2357422" y="3286124"/>
          <a:ext cx="4142213" cy="1000132"/>
        </p:xfrm>
        <a:graphic>
          <a:graphicData uri="http://schemas.openxmlformats.org/presentationml/2006/ole">
            <p:oleObj spid="_x0000_s20484" name="Equation" r:id="rId4" imgW="1346200" imgH="330200" progId="Equation.3">
              <p:embed/>
            </p:oleObj>
          </a:graphicData>
        </a:graphic>
      </p:graphicFrame>
      <p:sp>
        <p:nvSpPr>
          <p:cNvPr id="2048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0486" name="Object 6"/>
          <p:cNvGraphicFramePr>
            <a:graphicFrameLocks noChangeAspect="1"/>
          </p:cNvGraphicFramePr>
          <p:nvPr/>
        </p:nvGraphicFramePr>
        <p:xfrm>
          <a:off x="2408620" y="4429132"/>
          <a:ext cx="4142214" cy="1000132"/>
        </p:xfrm>
        <a:graphic>
          <a:graphicData uri="http://schemas.openxmlformats.org/presentationml/2006/ole">
            <p:oleObj spid="_x0000_s20486" name="Equation" r:id="rId5" imgW="1346200" imgH="3302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checkerboard(across)">
                                      <p:cBhvr>
                                        <p:cTn id="7" dur="500"/>
                                        <p:tgtEl>
                                          <p:spTgt spid="2048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checkerboard(across)">
                                      <p:cBhvr>
                                        <p:cTn id="12" dur="500"/>
                                        <p:tgtEl>
                                          <p:spTgt spid="2048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0484"/>
                                        </p:tgtEl>
                                        <p:attrNameLst>
                                          <p:attrName>style.visibility</p:attrName>
                                        </p:attrNameLst>
                                      </p:cBhvr>
                                      <p:to>
                                        <p:strVal val="visible"/>
                                      </p:to>
                                    </p:set>
                                    <p:animEffect transition="in" filter="checkerboard(across)">
                                      <p:cBhvr>
                                        <p:cTn id="17" dur="500"/>
                                        <p:tgtEl>
                                          <p:spTgt spid="2048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checkerboard(across)">
                                      <p:cBhvr>
                                        <p:cTn id="22"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142844" y="928670"/>
            <a:ext cx="8929718"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Các áp dây phức của nguồn 3 pha thứ tự thuận đấu Y có dạng:</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32771"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2770" name="Object 2"/>
          <p:cNvGraphicFramePr>
            <a:graphicFrameLocks noChangeAspect="1"/>
          </p:cNvGraphicFramePr>
          <p:nvPr/>
        </p:nvGraphicFramePr>
        <p:xfrm>
          <a:off x="2643174" y="2059675"/>
          <a:ext cx="3500462" cy="1083573"/>
        </p:xfrm>
        <a:graphic>
          <a:graphicData uri="http://schemas.openxmlformats.org/presentationml/2006/ole">
            <p:oleObj spid="_x0000_s32770" name="Equation" r:id="rId3" imgW="1054100" imgH="330200" progId="Equation.3">
              <p:embed/>
            </p:oleObj>
          </a:graphicData>
        </a:graphic>
      </p:graphicFrame>
      <p:sp>
        <p:nvSpPr>
          <p:cNvPr id="3277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2772" name="Object 4"/>
          <p:cNvGraphicFramePr>
            <a:graphicFrameLocks noChangeAspect="1"/>
          </p:cNvGraphicFramePr>
          <p:nvPr/>
        </p:nvGraphicFramePr>
        <p:xfrm>
          <a:off x="2585283" y="3143248"/>
          <a:ext cx="3844105" cy="1071570"/>
        </p:xfrm>
        <a:graphic>
          <a:graphicData uri="http://schemas.openxmlformats.org/presentationml/2006/ole">
            <p:oleObj spid="_x0000_s32772" name="Equation" r:id="rId4" imgW="1168400" imgH="330200" progId="Equation.3">
              <p:embed/>
            </p:oleObj>
          </a:graphicData>
        </a:graphic>
      </p:graphicFrame>
      <p:sp>
        <p:nvSpPr>
          <p:cNvPr id="3277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2774" name="Object 6"/>
          <p:cNvGraphicFramePr>
            <a:graphicFrameLocks noChangeAspect="1"/>
          </p:cNvGraphicFramePr>
          <p:nvPr/>
        </p:nvGraphicFramePr>
        <p:xfrm>
          <a:off x="2500297" y="4429132"/>
          <a:ext cx="3855525" cy="1000132"/>
        </p:xfrm>
        <a:graphic>
          <a:graphicData uri="http://schemas.openxmlformats.org/presentationml/2006/ole">
            <p:oleObj spid="_x0000_s32774" name="Equation" r:id="rId5" imgW="1257300" imgH="3302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2769"/>
                                        </p:tgtEl>
                                        <p:attrNameLst>
                                          <p:attrName>style.visibility</p:attrName>
                                        </p:attrNameLst>
                                      </p:cBhvr>
                                      <p:to>
                                        <p:strVal val="visible"/>
                                      </p:to>
                                    </p:set>
                                    <p:animEffect transition="in" filter="checkerboard(across)">
                                      <p:cBhvr>
                                        <p:cTn id="7" dur="500"/>
                                        <p:tgtEl>
                                          <p:spTgt spid="3276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2770"/>
                                        </p:tgtEl>
                                        <p:attrNameLst>
                                          <p:attrName>style.visibility</p:attrName>
                                        </p:attrNameLst>
                                      </p:cBhvr>
                                      <p:to>
                                        <p:strVal val="visible"/>
                                      </p:to>
                                    </p:set>
                                    <p:animEffect transition="in" filter="checkerboard(across)">
                                      <p:cBhvr>
                                        <p:cTn id="12" dur="500"/>
                                        <p:tgtEl>
                                          <p:spTgt spid="3277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2772"/>
                                        </p:tgtEl>
                                        <p:attrNameLst>
                                          <p:attrName>style.visibility</p:attrName>
                                        </p:attrNameLst>
                                      </p:cBhvr>
                                      <p:to>
                                        <p:strVal val="visible"/>
                                      </p:to>
                                    </p:set>
                                    <p:animEffect transition="in" filter="checkerboard(across)">
                                      <p:cBhvr>
                                        <p:cTn id="17" dur="500"/>
                                        <p:tgtEl>
                                          <p:spTgt spid="3277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2774"/>
                                        </p:tgtEl>
                                        <p:attrNameLst>
                                          <p:attrName>style.visibility</p:attrName>
                                        </p:attrNameLst>
                                      </p:cBhvr>
                                      <p:to>
                                        <p:strVal val="visible"/>
                                      </p:to>
                                    </p:set>
                                    <p:animEffect transition="in" filter="checkerboard(across)">
                                      <p:cBhvr>
                                        <p:cTn id="22" dur="500"/>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rcRect/>
          <a:stretch>
            <a:fillRect/>
          </a:stretch>
        </p:blipFill>
        <p:spPr bwMode="auto">
          <a:xfrm>
            <a:off x="1785918" y="1000108"/>
            <a:ext cx="5357850" cy="550072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0721" name="Object 1"/>
          <p:cNvGraphicFramePr>
            <a:graphicFrameLocks noChangeAspect="1"/>
          </p:cNvGraphicFramePr>
          <p:nvPr/>
        </p:nvGraphicFramePr>
        <p:xfrm>
          <a:off x="5072066" y="1357298"/>
          <a:ext cx="571504" cy="571504"/>
        </p:xfrm>
        <a:graphic>
          <a:graphicData uri="http://schemas.openxmlformats.org/presentationml/2006/ole">
            <p:oleObj spid="_x0000_s30721" name="Equation" r:id="rId3" imgW="228600" imgH="228600" progId="Equation.3">
              <p:embed/>
            </p:oleObj>
          </a:graphicData>
        </a:graphic>
      </p:graphicFrame>
      <p:sp>
        <p:nvSpPr>
          <p:cNvPr id="30723" name="Rectangle 3"/>
          <p:cNvSpPr>
            <a:spLocks noChangeArrowheads="1"/>
          </p:cNvSpPr>
          <p:nvPr/>
        </p:nvSpPr>
        <p:spPr bwMode="auto">
          <a:xfrm>
            <a:off x="71438" y="857232"/>
            <a:ext cx="900115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Tóm lại, với nguồn áp 3 pha cân bằng thứ tự thuận:</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Biên độ của điện áp dây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gấp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lần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biên độ của điện áp pha hay giá trị hiệu dụng của điện áp dây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gấp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lần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giá trị hiệu dụng của điện áp pha.</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Khi so sánh góc lệch pha giữa điện áp pha và điện áp dây (có chỉ số mở đầu giống nhau), điện áp dây sớm pha hơn điện áp pha 30</a:t>
            </a:r>
            <a:r>
              <a:rPr kumimoji="0" lang="en-US" sz="3200" b="0" i="0" u="none" strike="noStrike" cap="none" normalizeH="0" baseline="30000" smtClean="0">
                <a:ln>
                  <a:noFill/>
                </a:ln>
                <a:solidFill>
                  <a:srgbClr val="002060"/>
                </a:solidFill>
                <a:effectLst/>
                <a:latin typeface="Times New Roman" pitchFamily="18" charset="0"/>
                <a:ea typeface="Arial" pitchFamily="34" charset="0"/>
                <a:cs typeface="Times New Roman" pitchFamily="18" charset="0"/>
              </a:rPr>
              <a:t>0</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graphicFrame>
        <p:nvGraphicFramePr>
          <p:cNvPr id="30724" name="Object 4"/>
          <p:cNvGraphicFramePr>
            <a:graphicFrameLocks noChangeAspect="1"/>
          </p:cNvGraphicFramePr>
          <p:nvPr/>
        </p:nvGraphicFramePr>
        <p:xfrm>
          <a:off x="8072462" y="1857368"/>
          <a:ext cx="571500" cy="571500"/>
        </p:xfrm>
        <a:graphic>
          <a:graphicData uri="http://schemas.openxmlformats.org/presentationml/2006/ole">
            <p:oleObj spid="_x0000_s30724" name="Equation" r:id="rId4" imgW="228600" imgH="2286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checkerboard(across)">
                                      <p:cBhvr>
                                        <p:cTn id="7" dur="500"/>
                                        <p:tgtEl>
                                          <p:spTgt spid="30721"/>
                                        </p:tgtEl>
                                      </p:cBhvr>
                                    </p:animEffect>
                                  </p:childTnLst>
                                </p:cTn>
                              </p:par>
                              <p:par>
                                <p:cTn id="8" presetID="5" presetClass="entr" presetSubtype="10" fill="hold" nodeType="withEffect">
                                  <p:stCondLst>
                                    <p:cond delay="0"/>
                                  </p:stCondLst>
                                  <p:childTnLst>
                                    <p:set>
                                      <p:cBhvr>
                                        <p:cTn id="9" dur="1" fill="hold">
                                          <p:stCondLst>
                                            <p:cond delay="0"/>
                                          </p:stCondLst>
                                        </p:cTn>
                                        <p:tgtEl>
                                          <p:spTgt spid="30724"/>
                                        </p:tgtEl>
                                        <p:attrNameLst>
                                          <p:attrName>style.visibility</p:attrName>
                                        </p:attrNameLst>
                                      </p:cBhvr>
                                      <p:to>
                                        <p:strVal val="visible"/>
                                      </p:to>
                                    </p:set>
                                    <p:animEffect transition="in" filter="checkerboard(across)">
                                      <p:cBhvr>
                                        <p:cTn id="10" dur="500"/>
                                        <p:tgtEl>
                                          <p:spTgt spid="3072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0723"/>
                                        </p:tgtEl>
                                        <p:attrNameLst>
                                          <p:attrName>style.visibility</p:attrName>
                                        </p:attrNameLst>
                                      </p:cBhvr>
                                      <p:to>
                                        <p:strVal val="visible"/>
                                      </p:to>
                                    </p:set>
                                    <p:animEffect transition="in" filter="checkerboard(across)">
                                      <p:cBhvr>
                                        <p:cTn id="13"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1438" y="785794"/>
            <a:ext cx="900115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 </a:t>
            </a:r>
            <a:r>
              <a:rPr kumimoji="0" lang="fr-FR" sz="3200" b="1" i="0" u="sng"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Trường hợp nguồn áp 3 pha thứ </a:t>
            </a:r>
            <a:r>
              <a:rPr kumimoji="0" lang="fr-FR" sz="3200" b="1" i="0" u="sng"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tự </a:t>
            </a:r>
            <a:r>
              <a:rPr lang="fr-FR" sz="3200" b="1" u="sng" smtClean="0">
                <a:solidFill>
                  <a:schemeClr val="accent6">
                    <a:lumMod val="75000"/>
                  </a:schemeClr>
                </a:solidFill>
                <a:latin typeface="Times New Roman" pitchFamily="18" charset="0"/>
                <a:ea typeface="Arial" pitchFamily="34" charset="0"/>
                <a:cs typeface="Times New Roman" pitchFamily="18" charset="0"/>
              </a:rPr>
              <a:t>nghịch</a:t>
            </a:r>
            <a:r>
              <a:rPr kumimoji="0" lang="fr-FR" sz="3200" b="1"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a:t>
            </a:r>
            <a:endParaRPr kumimoji="0" lang="fr-FR" sz="3200" b="1" i="0" u="none" strike="noStrike" cap="none" normalizeH="0" baseline="0" smtClean="0">
              <a:ln>
                <a:noFill/>
              </a:ln>
              <a:solidFill>
                <a:schemeClr val="accent6">
                  <a:lumMod val="75000"/>
                </a:schemeClr>
              </a:solidFill>
              <a:effectLst/>
              <a:latin typeface="Times New Roman" pitchFamily="18" charset="0"/>
              <a:cs typeface="Times New Roman" pitchFamily="18" charset="0"/>
            </a:endParaRPr>
          </a:p>
        </p:txBody>
      </p:sp>
      <p:pic>
        <p:nvPicPr>
          <p:cNvPr id="3" name="Picture 2"/>
          <p:cNvPicPr/>
          <p:nvPr/>
        </p:nvPicPr>
        <p:blipFill>
          <a:blip r:embed="rId2"/>
          <a:srcRect/>
          <a:stretch>
            <a:fillRect/>
          </a:stretch>
        </p:blipFill>
        <p:spPr bwMode="auto">
          <a:xfrm>
            <a:off x="1571604" y="1428736"/>
            <a:ext cx="6000792" cy="53949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1438" y="1065898"/>
            <a:ext cx="885828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Điện áp pha chính là áp của các nguồn áp trong sơ đồ Y, ta có :</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286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8673" name="Object 1"/>
          <p:cNvGraphicFramePr>
            <a:graphicFrameLocks noChangeAspect="1"/>
          </p:cNvGraphicFramePr>
          <p:nvPr/>
        </p:nvGraphicFramePr>
        <p:xfrm>
          <a:off x="3143240" y="2214554"/>
          <a:ext cx="3279601" cy="1000132"/>
        </p:xfrm>
        <a:graphic>
          <a:graphicData uri="http://schemas.openxmlformats.org/presentationml/2006/ole">
            <p:oleObj spid="_x0000_s28673" name="Equation" r:id="rId3" imgW="1066800" imgH="330200" progId="Equation.3">
              <p:embed/>
            </p:oleObj>
          </a:graphicData>
        </a:graphic>
      </p:graphicFrame>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8675" name="Object 3"/>
          <p:cNvGraphicFramePr>
            <a:graphicFrameLocks noChangeAspect="1"/>
          </p:cNvGraphicFramePr>
          <p:nvPr/>
        </p:nvGraphicFramePr>
        <p:xfrm>
          <a:off x="3071802" y="3429000"/>
          <a:ext cx="3964809" cy="1071570"/>
        </p:xfrm>
        <a:graphic>
          <a:graphicData uri="http://schemas.openxmlformats.org/presentationml/2006/ole">
            <p:oleObj spid="_x0000_s28675" name="Equation" r:id="rId4" imgW="1206500" imgH="330200" progId="Equation.3">
              <p:embed/>
            </p:oleObj>
          </a:graphicData>
        </a:graphic>
      </p:graphicFrame>
      <p:sp>
        <p:nvSpPr>
          <p:cNvPr id="286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8677" name="Object 5"/>
          <p:cNvGraphicFramePr>
            <a:graphicFrameLocks noChangeAspect="1"/>
          </p:cNvGraphicFramePr>
          <p:nvPr/>
        </p:nvGraphicFramePr>
        <p:xfrm>
          <a:off x="3071802" y="4643446"/>
          <a:ext cx="3742161" cy="1000132"/>
        </p:xfrm>
        <a:graphic>
          <a:graphicData uri="http://schemas.openxmlformats.org/presentationml/2006/ole">
            <p:oleObj spid="_x0000_s28677" name="Equation" r:id="rId5" imgW="1219200" imgH="3302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8673"/>
                                        </p:tgtEl>
                                        <p:attrNameLst>
                                          <p:attrName>style.visibility</p:attrName>
                                        </p:attrNameLst>
                                      </p:cBhvr>
                                      <p:to>
                                        <p:strVal val="visible"/>
                                      </p:to>
                                    </p:set>
                                    <p:animEffect transition="in" filter="checkerboard(across)">
                                      <p:cBhvr>
                                        <p:cTn id="12" dur="500"/>
                                        <p:tgtEl>
                                          <p:spTgt spid="2867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8675"/>
                                        </p:tgtEl>
                                        <p:attrNameLst>
                                          <p:attrName>style.visibility</p:attrName>
                                        </p:attrNameLst>
                                      </p:cBhvr>
                                      <p:to>
                                        <p:strVal val="visible"/>
                                      </p:to>
                                    </p:set>
                                    <p:animEffect transition="in" filter="checkerboard(across)">
                                      <p:cBhvr>
                                        <p:cTn id="17" dur="500"/>
                                        <p:tgtEl>
                                          <p:spTgt spid="2867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8677"/>
                                        </p:tgtEl>
                                        <p:attrNameLst>
                                          <p:attrName>style.visibility</p:attrName>
                                        </p:attrNameLst>
                                      </p:cBhvr>
                                      <p:to>
                                        <p:strVal val="visible"/>
                                      </p:to>
                                    </p:set>
                                    <p:animEffect transition="in" filter="checkerboard(across)">
                                      <p:cBhvr>
                                        <p:cTn id="22" dur="5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42844" y="928670"/>
            <a:ext cx="8929718"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Các áp dây phức của nguồn 3 pha thứ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tự </a:t>
            </a:r>
            <a:r>
              <a:rPr lang="en-US" sz="3200" smtClean="0">
                <a:solidFill>
                  <a:srgbClr val="002060"/>
                </a:solidFill>
                <a:latin typeface="Times New Roman" pitchFamily="18" charset="0"/>
                <a:ea typeface="Arial" pitchFamily="34" charset="0"/>
                <a:cs typeface="Times New Roman" pitchFamily="18" charset="0"/>
              </a:rPr>
              <a:t>nghịch</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đấu Y có dạng:</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27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7649" name="Object 1"/>
          <p:cNvGraphicFramePr>
            <a:graphicFrameLocks noChangeAspect="1"/>
          </p:cNvGraphicFramePr>
          <p:nvPr/>
        </p:nvGraphicFramePr>
        <p:xfrm>
          <a:off x="3000364" y="2125903"/>
          <a:ext cx="3424954" cy="945907"/>
        </p:xfrm>
        <a:graphic>
          <a:graphicData uri="http://schemas.openxmlformats.org/presentationml/2006/ole">
            <p:oleObj spid="_x0000_s27649" name="Equation" r:id="rId3" imgW="1180588" imgH="330057" progId="Equation.3">
              <p:embed/>
            </p:oleObj>
          </a:graphicData>
        </a:graphic>
      </p:graphicFrame>
      <p:sp>
        <p:nvSpPr>
          <p:cNvPr id="27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7651" name="Object 3"/>
          <p:cNvGraphicFramePr>
            <a:graphicFrameLocks noChangeAspect="1"/>
          </p:cNvGraphicFramePr>
          <p:nvPr/>
        </p:nvGraphicFramePr>
        <p:xfrm>
          <a:off x="3000364" y="3269314"/>
          <a:ext cx="3247406" cy="1016942"/>
        </p:xfrm>
        <a:graphic>
          <a:graphicData uri="http://schemas.openxmlformats.org/presentationml/2006/ole">
            <p:oleObj spid="_x0000_s27651" name="Equation" r:id="rId4" imgW="1040948" imgH="330057" progId="Equation.3">
              <p:embed/>
            </p:oleObj>
          </a:graphicData>
        </a:graphic>
      </p:graphicFrame>
      <p:sp>
        <p:nvSpPr>
          <p:cNvPr id="276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27653" name="Object 5"/>
          <p:cNvGraphicFramePr>
            <a:graphicFrameLocks noChangeAspect="1"/>
          </p:cNvGraphicFramePr>
          <p:nvPr/>
        </p:nvGraphicFramePr>
        <p:xfrm>
          <a:off x="3000364" y="4500570"/>
          <a:ext cx="3427958" cy="1000132"/>
        </p:xfrm>
        <a:graphic>
          <a:graphicData uri="http://schemas.openxmlformats.org/presentationml/2006/ole">
            <p:oleObj spid="_x0000_s27653" name="Equation" r:id="rId5" imgW="1117600" imgH="3302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649"/>
                                        </p:tgtEl>
                                        <p:attrNameLst>
                                          <p:attrName>style.visibility</p:attrName>
                                        </p:attrNameLst>
                                      </p:cBhvr>
                                      <p:to>
                                        <p:strVal val="visible"/>
                                      </p:to>
                                    </p:set>
                                    <p:animEffect transition="in" filter="checkerboard(across)">
                                      <p:cBhvr>
                                        <p:cTn id="12" dur="500"/>
                                        <p:tgtEl>
                                          <p:spTgt spid="2764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7651"/>
                                        </p:tgtEl>
                                        <p:attrNameLst>
                                          <p:attrName>style.visibility</p:attrName>
                                        </p:attrNameLst>
                                      </p:cBhvr>
                                      <p:to>
                                        <p:strVal val="visible"/>
                                      </p:to>
                                    </p:set>
                                    <p:animEffect transition="in" filter="checkerboard(across)">
                                      <p:cBhvr>
                                        <p:cTn id="17" dur="500"/>
                                        <p:tgtEl>
                                          <p:spTgt spid="2765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7653"/>
                                        </p:tgtEl>
                                        <p:attrNameLst>
                                          <p:attrName>style.visibility</p:attrName>
                                        </p:attrNameLst>
                                      </p:cBhvr>
                                      <p:to>
                                        <p:strVal val="visible"/>
                                      </p:to>
                                    </p:set>
                                    <p:animEffect transition="in" filter="checkerboard(across)">
                                      <p:cBhvr>
                                        <p:cTn id="22"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2"/>
          <p:cNvSpPr/>
          <p:nvPr/>
        </p:nvSpPr>
        <p:spPr>
          <a:xfrm>
            <a:off x="71406" y="857232"/>
            <a:ext cx="7929618" cy="642942"/>
          </a:xfrm>
          <a:prstGeom prst="round2Diag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3200" b="1" smtClean="0">
                <a:latin typeface="Times New Roman" pitchFamily="18" charset="0"/>
                <a:cs typeface="Times New Roman" pitchFamily="18" charset="0"/>
              </a:rPr>
              <a:t>4.1/ </a:t>
            </a:r>
            <a:r>
              <a:rPr lang="en-US" sz="3200" b="1" u="sng" smtClean="0">
                <a:latin typeface="Times New Roman" pitchFamily="18" charset="0"/>
                <a:cs typeface="Times New Roman" pitchFamily="18" charset="0"/>
              </a:rPr>
              <a:t>Tổng quan về nguồn áp 3 pha cân bằng</a:t>
            </a:r>
            <a:r>
              <a:rPr lang="en-US" sz="3200" b="1" smtClean="0">
                <a:latin typeface="Times New Roman" pitchFamily="18" charset="0"/>
                <a:cs typeface="Times New Roman" pitchFamily="18" charset="0"/>
              </a:rPr>
              <a:t>:</a:t>
            </a:r>
            <a:endParaRPr lang="vi-VN" sz="3200" b="1">
              <a:latin typeface="Times New Roman" pitchFamily="18" charset="0"/>
              <a:cs typeface="Times New Roman" pitchFamily="18" charset="0"/>
            </a:endParaRPr>
          </a:p>
        </p:txBody>
      </p:sp>
      <p:sp>
        <p:nvSpPr>
          <p:cNvPr id="4" name="TextBox 3"/>
          <p:cNvSpPr txBox="1"/>
          <p:nvPr/>
        </p:nvSpPr>
        <p:spPr>
          <a:xfrm>
            <a:off x="142844" y="1558341"/>
            <a:ext cx="3357586" cy="584775"/>
          </a:xfrm>
          <a:prstGeom prst="rect">
            <a:avLst/>
          </a:prstGeom>
          <a:noFill/>
        </p:spPr>
        <p:txBody>
          <a:bodyPr wrap="square" rtlCol="0">
            <a:spAutoFit/>
          </a:bodyPr>
          <a:lstStyle/>
          <a:p>
            <a:r>
              <a:rPr lang="en-US" sz="3200" b="1" smtClean="0">
                <a:solidFill>
                  <a:srgbClr val="FF0000"/>
                </a:solidFill>
                <a:latin typeface="Times New Roman" pitchFamily="18" charset="0"/>
                <a:cs typeface="Times New Roman" pitchFamily="18" charset="0"/>
              </a:rPr>
              <a:t>4.1.1- </a:t>
            </a:r>
            <a:r>
              <a:rPr lang="en-US" sz="3200" b="1" u="sng" smtClean="0">
                <a:solidFill>
                  <a:srgbClr val="FF0000"/>
                </a:solidFill>
                <a:latin typeface="Times New Roman" pitchFamily="18" charset="0"/>
                <a:cs typeface="Times New Roman" pitchFamily="18" charset="0"/>
              </a:rPr>
              <a:t>Định nghĩa</a:t>
            </a:r>
            <a:r>
              <a:rPr lang="en-US" sz="3200" b="1" smtClean="0">
                <a:solidFill>
                  <a:srgbClr val="FF0000"/>
                </a:solidFill>
                <a:latin typeface="Times New Roman" pitchFamily="18" charset="0"/>
                <a:cs typeface="Times New Roman" pitchFamily="18" charset="0"/>
              </a:rPr>
              <a:t>:</a:t>
            </a:r>
            <a:endParaRPr lang="vi-VN" sz="3200" b="1">
              <a:solidFill>
                <a:srgbClr val="FF0000"/>
              </a:solidFill>
              <a:latin typeface="Times New Roman" pitchFamily="18" charset="0"/>
              <a:cs typeface="Times New Roman" pitchFamily="18" charset="0"/>
            </a:endParaRPr>
          </a:p>
        </p:txBody>
      </p:sp>
      <p:sp>
        <p:nvSpPr>
          <p:cNvPr id="1025" name="Rectangle 1"/>
          <p:cNvSpPr>
            <a:spLocks noChangeArrowheads="1"/>
          </p:cNvSpPr>
          <p:nvPr/>
        </p:nvSpPr>
        <p:spPr bwMode="auto">
          <a:xfrm>
            <a:off x="71438" y="2191400"/>
            <a:ext cx="900115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Nguồn áp 3 pha cân bằng (hay nguồn áp 3 pha đối xứng) là tập hợp bao gồm 3 nguồn áp xoay chiều hình sin: cùng biên độ; cùng tần số; lệch pha nhau từng đôi 120</a:t>
            </a:r>
            <a:r>
              <a:rPr kumimoji="0" lang="en-US" sz="3200" b="0" i="0" u="none" strike="noStrike" cap="none" normalizeH="0" baseline="30000" smtClean="0">
                <a:ln>
                  <a:noFill/>
                </a:ln>
                <a:solidFill>
                  <a:srgbClr val="002060"/>
                </a:solidFill>
                <a:effectLst/>
                <a:latin typeface="Times New Roman" pitchFamily="18" charset="0"/>
                <a:ea typeface="Arial" pitchFamily="34" charset="0"/>
                <a:cs typeface="Times New Roman" pitchFamily="18" charset="0"/>
              </a:rPr>
              <a:t>0</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5" name="TextBox 4"/>
          <p:cNvSpPr txBox="1"/>
          <p:nvPr/>
        </p:nvSpPr>
        <p:spPr>
          <a:xfrm>
            <a:off x="214282" y="4201547"/>
            <a:ext cx="3357586" cy="584775"/>
          </a:xfrm>
          <a:prstGeom prst="rect">
            <a:avLst/>
          </a:prstGeom>
          <a:noFill/>
        </p:spPr>
        <p:txBody>
          <a:bodyPr wrap="square" rtlCol="0">
            <a:spAutoFit/>
          </a:bodyPr>
          <a:lstStyle/>
          <a:p>
            <a:r>
              <a:rPr lang="en-US" sz="3200" b="1" smtClean="0">
                <a:solidFill>
                  <a:srgbClr val="FF0000"/>
                </a:solidFill>
                <a:latin typeface="Times New Roman" pitchFamily="18" charset="0"/>
                <a:cs typeface="Times New Roman" pitchFamily="18" charset="0"/>
              </a:rPr>
              <a:t>4.1.2- </a:t>
            </a:r>
            <a:r>
              <a:rPr lang="en-US" sz="3200" b="1" u="sng" smtClean="0">
                <a:solidFill>
                  <a:srgbClr val="FF0000"/>
                </a:solidFill>
                <a:latin typeface="Times New Roman" pitchFamily="18" charset="0"/>
                <a:cs typeface="Times New Roman" pitchFamily="18" charset="0"/>
              </a:rPr>
              <a:t>Phân loại</a:t>
            </a:r>
            <a:r>
              <a:rPr lang="en-US" sz="3200" b="1" smtClean="0">
                <a:solidFill>
                  <a:srgbClr val="FF0000"/>
                </a:solidFill>
                <a:latin typeface="Times New Roman" pitchFamily="18" charset="0"/>
                <a:cs typeface="Times New Roman" pitchFamily="18" charset="0"/>
              </a:rPr>
              <a:t>:</a:t>
            </a:r>
            <a:endParaRPr lang="vi-VN" sz="3200" b="1">
              <a:solidFill>
                <a:srgbClr val="FF0000"/>
              </a:solidFill>
              <a:latin typeface="Times New Roman" pitchFamily="18" charset="0"/>
              <a:cs typeface="Times New Roman" pitchFamily="18" charset="0"/>
            </a:endParaRPr>
          </a:p>
        </p:txBody>
      </p:sp>
      <p:sp>
        <p:nvSpPr>
          <p:cNvPr id="1026" name="Rectangle 2"/>
          <p:cNvSpPr>
            <a:spLocks noChangeArrowheads="1"/>
          </p:cNvSpPr>
          <p:nvPr/>
        </p:nvSpPr>
        <p:spPr bwMode="auto">
          <a:xfrm>
            <a:off x="71438" y="4857760"/>
            <a:ext cx="8929718"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Tùy thuộc vào trạng thái lệch pha thời gian giữa các nguồn áp trong hệ thống, ta phân làm 2 loại:</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25"/>
                                        </p:tgtEl>
                                        <p:attrNameLst>
                                          <p:attrName>style.visibility</p:attrName>
                                        </p:attrNameLst>
                                      </p:cBhvr>
                                      <p:to>
                                        <p:strVal val="visible"/>
                                      </p:to>
                                    </p:set>
                                    <p:animEffect transition="in" filter="checkerboard(across)">
                                      <p:cBhvr>
                                        <p:cTn id="17" dur="500"/>
                                        <p:tgtEl>
                                          <p:spTgt spid="102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checkerboard(across)">
                                      <p:cBhvr>
                                        <p:cTn id="2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025" grpId="0"/>
      <p:bldP spid="5" grpId="0"/>
      <p:bldP spid="10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rcRect/>
          <a:stretch>
            <a:fillRect/>
          </a:stretch>
        </p:blipFill>
        <p:spPr bwMode="auto">
          <a:xfrm>
            <a:off x="1928794" y="928670"/>
            <a:ext cx="5500726" cy="571504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71438" y="857232"/>
            <a:ext cx="900115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Tóm lại, với nguồn áp 3 pha cân bằng thứ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tự </a:t>
            </a:r>
            <a:r>
              <a:rPr lang="en-US" sz="3200" smtClean="0">
                <a:solidFill>
                  <a:srgbClr val="002060"/>
                </a:solidFill>
                <a:latin typeface="Times New Roman" pitchFamily="18" charset="0"/>
                <a:ea typeface="Arial" pitchFamily="34" charset="0"/>
                <a:cs typeface="Times New Roman" pitchFamily="18" charset="0"/>
              </a:rPr>
              <a:t>nghịch</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Biên độ của điện áp dây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gấp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lần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biên độ của điện áp pha hay giá trị hiệu dụng của điện áp dây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gấp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lần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giá trị hiệu dụng của điện áp pha.</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Khi so sánh góc lệch pha giữa điện áp pha và điện áp dây (có chỉ số mở đầu giống nhau), điện áp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dây </a:t>
            </a:r>
            <a:r>
              <a:rPr lang="en-US" sz="3200" smtClean="0">
                <a:solidFill>
                  <a:srgbClr val="002060"/>
                </a:solidFill>
                <a:latin typeface="Times New Roman" pitchFamily="18" charset="0"/>
                <a:ea typeface="Arial" pitchFamily="34" charset="0"/>
                <a:cs typeface="Times New Roman" pitchFamily="18" charset="0"/>
              </a:rPr>
              <a:t>chậm</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pha hơn điện áp pha 30</a:t>
            </a:r>
            <a:r>
              <a:rPr kumimoji="0" lang="en-US" sz="3200" b="0" i="0" u="none" strike="noStrike" cap="none" normalizeH="0" baseline="30000" smtClean="0">
                <a:ln>
                  <a:noFill/>
                </a:ln>
                <a:solidFill>
                  <a:srgbClr val="002060"/>
                </a:solidFill>
                <a:effectLst/>
                <a:latin typeface="Times New Roman" pitchFamily="18" charset="0"/>
                <a:ea typeface="Arial" pitchFamily="34" charset="0"/>
                <a:cs typeface="Times New Roman" pitchFamily="18" charset="0"/>
              </a:rPr>
              <a:t>0</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481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8129" name="Object 1"/>
          <p:cNvGraphicFramePr>
            <a:graphicFrameLocks noChangeAspect="1"/>
          </p:cNvGraphicFramePr>
          <p:nvPr/>
        </p:nvGraphicFramePr>
        <p:xfrm>
          <a:off x="5072066" y="1357298"/>
          <a:ext cx="571504" cy="571504"/>
        </p:xfrm>
        <a:graphic>
          <a:graphicData uri="http://schemas.openxmlformats.org/presentationml/2006/ole">
            <p:oleObj spid="_x0000_s48129" name="Equation" r:id="rId3" imgW="228600" imgH="228600" progId="Equation.3">
              <p:embed/>
            </p:oleObj>
          </a:graphicData>
        </a:graphic>
      </p:graphicFrame>
      <p:graphicFrame>
        <p:nvGraphicFramePr>
          <p:cNvPr id="48131" name="Object 3"/>
          <p:cNvGraphicFramePr>
            <a:graphicFrameLocks noChangeAspect="1"/>
          </p:cNvGraphicFramePr>
          <p:nvPr/>
        </p:nvGraphicFramePr>
        <p:xfrm>
          <a:off x="8001024" y="1857364"/>
          <a:ext cx="571500" cy="571500"/>
        </p:xfrm>
        <a:graphic>
          <a:graphicData uri="http://schemas.openxmlformats.org/presentationml/2006/ole">
            <p:oleObj spid="_x0000_s48131" name="Equation" r:id="rId4" imgW="228600" imgH="2286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8129"/>
                                        </p:tgtEl>
                                        <p:attrNameLst>
                                          <p:attrName>style.visibility</p:attrName>
                                        </p:attrNameLst>
                                      </p:cBhvr>
                                      <p:to>
                                        <p:strVal val="visible"/>
                                      </p:to>
                                    </p:set>
                                    <p:animEffect transition="in" filter="checkerboard(across)">
                                      <p:cBhvr>
                                        <p:cTn id="7" dur="500"/>
                                        <p:tgtEl>
                                          <p:spTgt spid="48129"/>
                                        </p:tgtEl>
                                      </p:cBhvr>
                                    </p:animEffect>
                                  </p:childTnLst>
                                </p:cTn>
                              </p:par>
                              <p:par>
                                <p:cTn id="8" presetID="5" presetClass="entr" presetSubtype="10" fill="hold" nodeType="withEffect">
                                  <p:stCondLst>
                                    <p:cond delay="0"/>
                                  </p:stCondLst>
                                  <p:childTnLst>
                                    <p:set>
                                      <p:cBhvr>
                                        <p:cTn id="9" dur="1" fill="hold">
                                          <p:stCondLst>
                                            <p:cond delay="0"/>
                                          </p:stCondLst>
                                        </p:cTn>
                                        <p:tgtEl>
                                          <p:spTgt spid="48131"/>
                                        </p:tgtEl>
                                        <p:attrNameLst>
                                          <p:attrName>style.visibility</p:attrName>
                                        </p:attrNameLst>
                                      </p:cBhvr>
                                      <p:to>
                                        <p:strVal val="visible"/>
                                      </p:to>
                                    </p:set>
                                    <p:animEffect transition="in" filter="checkerboard(across)">
                                      <p:cBhvr>
                                        <p:cTn id="10" dur="500"/>
                                        <p:tgtEl>
                                          <p:spTgt spid="48131"/>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7105" name="Object 1"/>
          <p:cNvGraphicFramePr>
            <a:graphicFrameLocks noChangeAspect="1"/>
          </p:cNvGraphicFramePr>
          <p:nvPr/>
        </p:nvGraphicFramePr>
        <p:xfrm>
          <a:off x="4857752" y="744122"/>
          <a:ext cx="500066" cy="541738"/>
        </p:xfrm>
        <a:graphic>
          <a:graphicData uri="http://schemas.openxmlformats.org/presentationml/2006/ole">
            <p:oleObj spid="_x0000_s47105" name="Equation" r:id="rId3" imgW="152268" imgH="164957" progId="Equation.3">
              <p:embed/>
            </p:oleObj>
          </a:graphicData>
        </a:graphic>
      </p:graphicFrame>
      <p:sp>
        <p:nvSpPr>
          <p:cNvPr id="5" name="Rectangle 2"/>
          <p:cNvSpPr>
            <a:spLocks noChangeArrowheads="1"/>
          </p:cNvSpPr>
          <p:nvPr/>
        </p:nvSpPr>
        <p:spPr bwMode="auto">
          <a:xfrm>
            <a:off x="-71470" y="785794"/>
            <a:ext cx="592932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smtClean="0">
                <a:ln>
                  <a:noFill/>
                </a:ln>
                <a:solidFill>
                  <a:srgbClr val="7030A0"/>
                </a:solidFill>
                <a:effectLst/>
                <a:latin typeface="Times New Roman" pitchFamily="18" charset="0"/>
                <a:ea typeface="Arial" pitchFamily="34" charset="0"/>
                <a:cs typeface="Times New Roman" pitchFamily="18" charset="0"/>
              </a:rPr>
              <a:t>4.1.3.2) </a:t>
            </a:r>
            <a:r>
              <a:rPr kumimoji="0" lang="fr-FR" sz="3200" b="1" i="0" u="sng" strike="noStrike" cap="none" normalizeH="0" baseline="0" smtClean="0">
                <a:ln>
                  <a:noFill/>
                </a:ln>
                <a:solidFill>
                  <a:srgbClr val="7030A0"/>
                </a:solidFill>
                <a:effectLst/>
                <a:latin typeface="Times New Roman" pitchFamily="18" charset="0"/>
                <a:ea typeface="Arial" pitchFamily="34" charset="0"/>
                <a:cs typeface="Times New Roman" pitchFamily="18" charset="0"/>
              </a:rPr>
              <a:t>Nguồn áp 3 </a:t>
            </a:r>
            <a:r>
              <a:rPr kumimoji="0" lang="fr-FR" sz="3200" b="1" i="0" u="sng" strike="noStrike" cap="none" normalizeH="0" baseline="0" smtClean="0">
                <a:ln>
                  <a:noFill/>
                </a:ln>
                <a:solidFill>
                  <a:srgbClr val="7030A0"/>
                </a:solidFill>
                <a:effectLst/>
                <a:latin typeface="Times New Roman" pitchFamily="18" charset="0"/>
                <a:ea typeface="Arial" pitchFamily="34" charset="0"/>
                <a:cs typeface="Times New Roman" pitchFamily="18" charset="0"/>
              </a:rPr>
              <a:t>pha </a:t>
            </a:r>
            <a:r>
              <a:rPr kumimoji="0" lang="fr-FR" sz="3200" b="1" i="0" u="sng" strike="noStrike" cap="none" normalizeH="0" baseline="0" smtClean="0">
                <a:ln>
                  <a:noFill/>
                </a:ln>
                <a:solidFill>
                  <a:srgbClr val="7030A0"/>
                </a:solidFill>
                <a:effectLst/>
                <a:latin typeface="Times New Roman" pitchFamily="18" charset="0"/>
                <a:ea typeface="Arial" pitchFamily="34" charset="0"/>
                <a:cs typeface="Times New Roman" pitchFamily="18" charset="0"/>
              </a:rPr>
              <a:t>đấ</a:t>
            </a:r>
            <a:r>
              <a:rPr kumimoji="0" lang="fr-FR" sz="3200" b="1" i="0" u="sng" strike="noStrike" cap="none" normalizeH="0" smtClean="0">
                <a:ln>
                  <a:noFill/>
                </a:ln>
                <a:solidFill>
                  <a:srgbClr val="7030A0"/>
                </a:solidFill>
                <a:effectLst/>
                <a:latin typeface="Times New Roman" pitchFamily="18" charset="0"/>
                <a:ea typeface="Arial" pitchFamily="34" charset="0"/>
                <a:cs typeface="Times New Roman" pitchFamily="18" charset="0"/>
              </a:rPr>
              <a:t>u</a:t>
            </a:r>
            <a:r>
              <a:rPr kumimoji="0" lang="fr-FR" sz="3200" b="1" i="0" u="sng" strike="noStrike" cap="none" normalizeH="0" baseline="0" smtClean="0">
                <a:ln>
                  <a:noFill/>
                </a:ln>
                <a:solidFill>
                  <a:srgbClr val="7030A0"/>
                </a:solidFill>
                <a:effectLst/>
                <a:latin typeface="Times New Roman" pitchFamily="18" charset="0"/>
                <a:ea typeface="Arial" pitchFamily="34" charset="0"/>
                <a:cs typeface="Times New Roman" pitchFamily="18" charset="0"/>
              </a:rPr>
              <a:t>  </a:t>
            </a:r>
            <a:r>
              <a:rPr kumimoji="0" lang="fr-FR" sz="3200" b="1" i="0" u="sng" strike="noStrike" cap="none" normalizeH="0" smtClean="0">
                <a:ln>
                  <a:noFill/>
                </a:ln>
                <a:solidFill>
                  <a:srgbClr val="7030A0"/>
                </a:solidFill>
                <a:effectLst/>
                <a:latin typeface="Times New Roman" pitchFamily="18" charset="0"/>
                <a:ea typeface="Arial" pitchFamily="34" charset="0"/>
                <a:cs typeface="Times New Roman" pitchFamily="18" charset="0"/>
              </a:rPr>
              <a:t>   </a:t>
            </a:r>
            <a:r>
              <a:rPr kumimoji="0" lang="fr-FR" sz="3200" b="1" i="0" u="none" strike="noStrike" cap="none" normalizeH="0" baseline="0" smtClean="0">
                <a:ln>
                  <a:noFill/>
                </a:ln>
                <a:solidFill>
                  <a:srgbClr val="7030A0"/>
                </a:solidFill>
                <a:effectLst/>
                <a:latin typeface="Times New Roman" pitchFamily="18" charset="0"/>
                <a:ea typeface="Arial" pitchFamily="34" charset="0"/>
                <a:cs typeface="Times New Roman" pitchFamily="18" charset="0"/>
              </a:rPr>
              <a:t>:</a:t>
            </a:r>
            <a:endParaRPr kumimoji="0" lang="fr-FR" sz="3200" b="1" i="0" u="none" strike="noStrike" cap="none" normalizeH="0" baseline="0" smtClean="0">
              <a:ln>
                <a:noFill/>
              </a:ln>
              <a:solidFill>
                <a:srgbClr val="7030A0"/>
              </a:solidFill>
              <a:effectLst/>
              <a:latin typeface="Times New Roman" pitchFamily="18" charset="0"/>
              <a:cs typeface="Times New Roman" pitchFamily="18" charset="0"/>
            </a:endParaRPr>
          </a:p>
        </p:txBody>
      </p:sp>
      <p:pic>
        <p:nvPicPr>
          <p:cNvPr id="6" name="Picture 5"/>
          <p:cNvPicPr/>
          <p:nvPr/>
        </p:nvPicPr>
        <p:blipFill>
          <a:blip r:embed="rId4"/>
          <a:srcRect/>
          <a:stretch>
            <a:fillRect/>
          </a:stretch>
        </p:blipFill>
        <p:spPr bwMode="auto">
          <a:xfrm>
            <a:off x="642910" y="1571612"/>
            <a:ext cx="7786742" cy="492922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7105"/>
                                        </p:tgtEl>
                                        <p:attrNameLst>
                                          <p:attrName>style.visibility</p:attrName>
                                        </p:attrNameLst>
                                      </p:cBhvr>
                                      <p:to>
                                        <p:strVal val="visible"/>
                                      </p:to>
                                    </p:set>
                                    <p:animEffect transition="in" filter="checkerboard(across)">
                                      <p:cBhvr>
                                        <p:cTn id="7" dur="500"/>
                                        <p:tgtEl>
                                          <p:spTgt spid="4710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6081" name="Object 1"/>
          <p:cNvGraphicFramePr>
            <a:graphicFrameLocks noChangeAspect="1"/>
          </p:cNvGraphicFramePr>
          <p:nvPr/>
        </p:nvGraphicFramePr>
        <p:xfrm>
          <a:off x="2071670" y="785794"/>
          <a:ext cx="500066" cy="541738"/>
        </p:xfrm>
        <a:graphic>
          <a:graphicData uri="http://schemas.openxmlformats.org/presentationml/2006/ole">
            <p:oleObj spid="_x0000_s51202" name="Equation" r:id="rId3" imgW="152268" imgH="164957" progId="Equation.3">
              <p:embed/>
            </p:oleObj>
          </a:graphicData>
        </a:graphic>
      </p:graphicFrame>
      <p:graphicFrame>
        <p:nvGraphicFramePr>
          <p:cNvPr id="46083" name="Object 3"/>
          <p:cNvGraphicFramePr>
            <a:graphicFrameLocks noChangeAspect="1"/>
          </p:cNvGraphicFramePr>
          <p:nvPr/>
        </p:nvGraphicFramePr>
        <p:xfrm>
          <a:off x="8358214" y="1744655"/>
          <a:ext cx="500063" cy="541337"/>
        </p:xfrm>
        <a:graphic>
          <a:graphicData uri="http://schemas.openxmlformats.org/presentationml/2006/ole">
            <p:oleObj spid="_x0000_s51203" name="Equation" r:id="rId4" imgW="152268" imgH="164957" progId="Equation.3">
              <p:embed/>
            </p:oleObj>
          </a:graphicData>
        </a:graphic>
      </p:graphicFrame>
      <p:graphicFrame>
        <p:nvGraphicFramePr>
          <p:cNvPr id="46084" name="Object 4"/>
          <p:cNvGraphicFramePr>
            <a:graphicFrameLocks noChangeAspect="1"/>
          </p:cNvGraphicFramePr>
          <p:nvPr/>
        </p:nvGraphicFramePr>
        <p:xfrm>
          <a:off x="5857884" y="2214554"/>
          <a:ext cx="500063" cy="541337"/>
        </p:xfrm>
        <a:graphic>
          <a:graphicData uri="http://schemas.openxmlformats.org/presentationml/2006/ole">
            <p:oleObj spid="_x0000_s51204" name="Equation" r:id="rId5" imgW="152268" imgH="164957" progId="Equation.3">
              <p:embed/>
            </p:oleObj>
          </a:graphicData>
        </a:graphic>
      </p:graphicFrame>
      <p:sp>
        <p:nvSpPr>
          <p:cNvPr id="4608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6086" name="Object 6"/>
          <p:cNvGraphicFramePr>
            <a:graphicFrameLocks noChangeAspect="1"/>
          </p:cNvGraphicFramePr>
          <p:nvPr/>
        </p:nvGraphicFramePr>
        <p:xfrm>
          <a:off x="3000364" y="3429000"/>
          <a:ext cx="3062176" cy="928694"/>
        </p:xfrm>
        <a:graphic>
          <a:graphicData uri="http://schemas.openxmlformats.org/presentationml/2006/ole">
            <p:oleObj spid="_x0000_s51205" name="Equation" r:id="rId6" imgW="1066800" imgH="330200" progId="Equation.3">
              <p:embed/>
            </p:oleObj>
          </a:graphicData>
        </a:graphic>
      </p:graphicFrame>
      <p:sp>
        <p:nvSpPr>
          <p:cNvPr id="46089"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6088" name="Object 8"/>
          <p:cNvGraphicFramePr>
            <a:graphicFrameLocks noChangeAspect="1"/>
          </p:cNvGraphicFramePr>
          <p:nvPr/>
        </p:nvGraphicFramePr>
        <p:xfrm>
          <a:off x="3000363" y="4500570"/>
          <a:ext cx="3786485" cy="928694"/>
        </p:xfrm>
        <a:graphic>
          <a:graphicData uri="http://schemas.openxmlformats.org/presentationml/2006/ole">
            <p:oleObj spid="_x0000_s51206" name="Equation" r:id="rId7" imgW="1320227" imgH="330057" progId="Equation.3">
              <p:embed/>
            </p:oleObj>
          </a:graphicData>
        </a:graphic>
      </p:graphicFrame>
      <p:sp>
        <p:nvSpPr>
          <p:cNvPr id="4609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6090" name="Object 10"/>
          <p:cNvGraphicFramePr>
            <a:graphicFrameLocks noChangeAspect="1"/>
          </p:cNvGraphicFramePr>
          <p:nvPr/>
        </p:nvGraphicFramePr>
        <p:xfrm>
          <a:off x="3000364" y="5643578"/>
          <a:ext cx="3872542" cy="928694"/>
        </p:xfrm>
        <a:graphic>
          <a:graphicData uri="http://schemas.openxmlformats.org/presentationml/2006/ole">
            <p:oleObj spid="_x0000_s51207" name="Equation" r:id="rId8" imgW="1346200" imgH="330200" progId="Equation.3">
              <p:embed/>
            </p:oleObj>
          </a:graphicData>
        </a:graphic>
      </p:graphicFrame>
      <p:sp>
        <p:nvSpPr>
          <p:cNvPr id="13" name="Rectangle 5"/>
          <p:cNvSpPr>
            <a:spLocks noChangeArrowheads="1"/>
          </p:cNvSpPr>
          <p:nvPr/>
        </p:nvSpPr>
        <p:spPr bwMode="auto">
          <a:xfrm>
            <a:off x="71438" y="785794"/>
            <a:ext cx="8929718"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Trong sơ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đồ  </a:t>
            </a:r>
            <a:r>
              <a:rPr kumimoji="0" lang="en-US" sz="3200" b="0" i="0" u="none" strike="noStrike" cap="none" normalizeH="0" smtClean="0">
                <a:ln>
                  <a:noFill/>
                </a:ln>
                <a:solidFill>
                  <a:srgbClr val="002060"/>
                </a:solidFill>
                <a:effectLst/>
                <a:latin typeface="Times New Roman" pitchFamily="18" charset="0"/>
                <a:ea typeface="Arial" pitchFamily="34" charset="0"/>
                <a:cs typeface="Times New Roman" pitchFamily="18" charset="0"/>
              </a:rPr>
              <a:t>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nguồn áp chỉ có duy nhất điện áp dây. Trong trường hợp này, áp dây của nguồn chính là các điện áp của nguồn áp xoay chiều hình thành sơ đồ                               . Giả sử 3 nguồn áp tạo thành sơ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đồ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là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thứ tự thuận, ta suy ra các áp dây cấp đến tải là:</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6081"/>
                                        </p:tgtEl>
                                        <p:attrNameLst>
                                          <p:attrName>style.visibility</p:attrName>
                                        </p:attrNameLst>
                                      </p:cBhvr>
                                      <p:to>
                                        <p:strVal val="visible"/>
                                      </p:to>
                                    </p:set>
                                    <p:animEffect transition="in" filter="checkerboard(across)">
                                      <p:cBhvr>
                                        <p:cTn id="7" dur="500"/>
                                        <p:tgtEl>
                                          <p:spTgt spid="46081"/>
                                        </p:tgtEl>
                                      </p:cBhvr>
                                    </p:animEffect>
                                  </p:childTnLst>
                                </p:cTn>
                              </p:par>
                              <p:par>
                                <p:cTn id="8" presetID="5" presetClass="entr" presetSubtype="10" fill="hold" nodeType="withEffect">
                                  <p:stCondLst>
                                    <p:cond delay="0"/>
                                  </p:stCondLst>
                                  <p:childTnLst>
                                    <p:set>
                                      <p:cBhvr>
                                        <p:cTn id="9" dur="1" fill="hold">
                                          <p:stCondLst>
                                            <p:cond delay="0"/>
                                          </p:stCondLst>
                                        </p:cTn>
                                        <p:tgtEl>
                                          <p:spTgt spid="46084"/>
                                        </p:tgtEl>
                                        <p:attrNameLst>
                                          <p:attrName>style.visibility</p:attrName>
                                        </p:attrNameLst>
                                      </p:cBhvr>
                                      <p:to>
                                        <p:strVal val="visible"/>
                                      </p:to>
                                    </p:set>
                                    <p:animEffect transition="in" filter="checkerboard(across)">
                                      <p:cBhvr>
                                        <p:cTn id="10" dur="500"/>
                                        <p:tgtEl>
                                          <p:spTgt spid="46084"/>
                                        </p:tgtEl>
                                      </p:cBhvr>
                                    </p:animEffect>
                                  </p:childTnLst>
                                </p:cTn>
                              </p:par>
                              <p:par>
                                <p:cTn id="11" presetID="5" presetClass="entr" presetSubtype="10" fill="hold" nodeType="withEffect">
                                  <p:stCondLst>
                                    <p:cond delay="0"/>
                                  </p:stCondLst>
                                  <p:childTnLst>
                                    <p:set>
                                      <p:cBhvr>
                                        <p:cTn id="12" dur="1" fill="hold">
                                          <p:stCondLst>
                                            <p:cond delay="0"/>
                                          </p:stCondLst>
                                        </p:cTn>
                                        <p:tgtEl>
                                          <p:spTgt spid="46083"/>
                                        </p:tgtEl>
                                        <p:attrNameLst>
                                          <p:attrName>style.visibility</p:attrName>
                                        </p:attrNameLst>
                                      </p:cBhvr>
                                      <p:to>
                                        <p:strVal val="visible"/>
                                      </p:to>
                                    </p:set>
                                    <p:animEffect transition="in" filter="checkerboard(across)">
                                      <p:cBhvr>
                                        <p:cTn id="13" dur="500"/>
                                        <p:tgtEl>
                                          <p:spTgt spid="4608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heckerboard(across)">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46086"/>
                                        </p:tgtEl>
                                        <p:attrNameLst>
                                          <p:attrName>style.visibility</p:attrName>
                                        </p:attrNameLst>
                                      </p:cBhvr>
                                      <p:to>
                                        <p:strVal val="visible"/>
                                      </p:to>
                                    </p:set>
                                    <p:animEffect transition="in" filter="checkerboard(across)">
                                      <p:cBhvr>
                                        <p:cTn id="21" dur="500"/>
                                        <p:tgtEl>
                                          <p:spTgt spid="46086"/>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46088"/>
                                        </p:tgtEl>
                                        <p:attrNameLst>
                                          <p:attrName>style.visibility</p:attrName>
                                        </p:attrNameLst>
                                      </p:cBhvr>
                                      <p:to>
                                        <p:strVal val="visible"/>
                                      </p:to>
                                    </p:set>
                                    <p:animEffect transition="in" filter="checkerboard(across)">
                                      <p:cBhvr>
                                        <p:cTn id="26" dur="500"/>
                                        <p:tgtEl>
                                          <p:spTgt spid="46088"/>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46090"/>
                                        </p:tgtEl>
                                        <p:attrNameLst>
                                          <p:attrName>style.visibility</p:attrName>
                                        </p:attrNameLst>
                                      </p:cBhvr>
                                      <p:to>
                                        <p:strVal val="visible"/>
                                      </p:to>
                                    </p:set>
                                    <p:animEffect transition="in" filter="checkerboard(across)">
                                      <p:cBhvr>
                                        <p:cTn id="31" dur="500"/>
                                        <p:tgtEl>
                                          <p:spTgt spid="46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32" y="857232"/>
            <a:ext cx="8929750" cy="642942"/>
          </a:xfrm>
          <a:prstGeom prst="round2Diag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3200" b="1" smtClean="0">
                <a:latin typeface="Times New Roman" pitchFamily="18" charset="0"/>
                <a:cs typeface="Times New Roman" pitchFamily="18" charset="0"/>
              </a:rPr>
              <a:t>4.2/ </a:t>
            </a:r>
            <a:r>
              <a:rPr lang="en-US" sz="3200" b="1" u="sng" smtClean="0">
                <a:latin typeface="Times New Roman" pitchFamily="18" charset="0"/>
                <a:cs typeface="Times New Roman" pitchFamily="18" charset="0"/>
              </a:rPr>
              <a:t>Phương pháp giải mạch điện</a:t>
            </a:r>
            <a:r>
              <a:rPr lang="en-US" sz="3200" b="1" u="sng" smtClean="0">
                <a:latin typeface="Times New Roman" pitchFamily="18" charset="0"/>
                <a:cs typeface="Times New Roman" pitchFamily="18" charset="0"/>
              </a:rPr>
              <a:t> </a:t>
            </a:r>
            <a:r>
              <a:rPr lang="en-US" sz="3200" b="1" u="sng" smtClean="0">
                <a:latin typeface="Times New Roman" pitchFamily="18" charset="0"/>
                <a:cs typeface="Times New Roman" pitchFamily="18" charset="0"/>
              </a:rPr>
              <a:t>3 pha cân bằng</a:t>
            </a:r>
            <a:r>
              <a:rPr lang="en-US" sz="3200" b="1" smtClean="0">
                <a:latin typeface="Times New Roman" pitchFamily="18" charset="0"/>
                <a:cs typeface="Times New Roman" pitchFamily="18" charset="0"/>
              </a:rPr>
              <a:t>:</a:t>
            </a:r>
            <a:endParaRPr lang="vi-VN" sz="3200" b="1">
              <a:latin typeface="Times New Roman" pitchFamily="18" charset="0"/>
              <a:cs typeface="Times New Roman" pitchFamily="18" charset="0"/>
            </a:endParaRPr>
          </a:p>
        </p:txBody>
      </p:sp>
      <p:sp>
        <p:nvSpPr>
          <p:cNvPr id="450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5057" name="Object 1"/>
          <p:cNvGraphicFramePr>
            <a:graphicFrameLocks noChangeAspect="1"/>
          </p:cNvGraphicFramePr>
          <p:nvPr/>
        </p:nvGraphicFramePr>
        <p:xfrm>
          <a:off x="2643174" y="2714620"/>
          <a:ext cx="428628" cy="464347"/>
        </p:xfrm>
        <a:graphic>
          <a:graphicData uri="http://schemas.openxmlformats.org/presentationml/2006/ole">
            <p:oleObj spid="_x0000_s45057" name="Equation" r:id="rId3" imgW="152268" imgH="164957" progId="Equation.3">
              <p:embed/>
            </p:oleObj>
          </a:graphicData>
        </a:graphic>
      </p:graphicFrame>
      <p:graphicFrame>
        <p:nvGraphicFramePr>
          <p:cNvPr id="45059" name="Object 3"/>
          <p:cNvGraphicFramePr>
            <a:graphicFrameLocks noChangeAspect="1"/>
          </p:cNvGraphicFramePr>
          <p:nvPr/>
        </p:nvGraphicFramePr>
        <p:xfrm>
          <a:off x="8429652" y="3178176"/>
          <a:ext cx="428625" cy="465138"/>
        </p:xfrm>
        <a:graphic>
          <a:graphicData uri="http://schemas.openxmlformats.org/presentationml/2006/ole">
            <p:oleObj spid="_x0000_s45059" name="Equation" r:id="rId4" imgW="152268" imgH="164957" progId="Equation.3">
              <p:embed/>
            </p:oleObj>
          </a:graphicData>
        </a:graphic>
      </p:graphicFrame>
      <p:sp>
        <p:nvSpPr>
          <p:cNvPr id="45060" name="Rectangle 4"/>
          <p:cNvSpPr>
            <a:spLocks noChangeArrowheads="1"/>
          </p:cNvSpPr>
          <p:nvPr/>
        </p:nvSpPr>
        <p:spPr bwMode="auto">
          <a:xfrm>
            <a:off x="71438" y="1689075"/>
            <a:ext cx="9072562"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Mạch 3 pha được gọi là cân bằng khi:</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Nguồn áp 3 pha cấp đến tải là nguồn 3 pha cân bằng (đấu Y hay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đấu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Tải 3 pha cân bằng, tải được đấu theo dạng Y hay         .(Tải 3 pha được gọi là cân bằng khi: tổng trở phức của các tải hoàn toàn giống nhau hay các tải có giá trị tổng trở bằng nhau; hệ số công suất của các tải bằng nhau và cùng tính chất).</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5057">
                                            <p:subSp spid="_x0000_s45057"/>
                                          </p:spTgt>
                                        </p:tgtEl>
                                        <p:attrNameLst>
                                          <p:attrName>style.visibility</p:attrName>
                                        </p:attrNameLst>
                                      </p:cBhvr>
                                      <p:to>
                                        <p:strVal val="visible"/>
                                      </p:to>
                                    </p:set>
                                    <p:animEffect transition="in" filter="checkerboard(across)">
                                      <p:cBhvr>
                                        <p:cTn id="12" dur="500"/>
                                        <p:tgtEl>
                                          <p:spTgt spid="45057">
                                            <p:subSp spid="_x0000_s45057"/>
                                          </p:spTgt>
                                        </p:tgtEl>
                                      </p:cBhvr>
                                    </p:animEffect>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45059">
                                            <p:subSp spid="_x0000_s45059"/>
                                          </p:spTgt>
                                        </p:tgtEl>
                                        <p:attrNameLst>
                                          <p:attrName>style.visibility</p:attrName>
                                        </p:attrNameLst>
                                      </p:cBhvr>
                                      <p:to>
                                        <p:strVal val="visible"/>
                                      </p:to>
                                    </p:set>
                                    <p:animEffect transition="in" filter="checkerboard(across)">
                                      <p:cBhvr>
                                        <p:cTn id="16" dur="500"/>
                                        <p:tgtEl>
                                          <p:spTgt spid="45059">
                                            <p:subSp spid="_x0000_s45059"/>
                                          </p:spTgt>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45060"/>
                                        </p:tgtEl>
                                        <p:attrNameLst>
                                          <p:attrName>style.visibility</p:attrName>
                                        </p:attrNameLst>
                                      </p:cBhvr>
                                      <p:to>
                                        <p:strVal val="visible"/>
                                      </p:to>
                                    </p:set>
                                    <p:animEffect transition="in" filter="checkerboard(across)">
                                      <p:cBhvr>
                                        <p:cTn id="19"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4506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71438" y="785794"/>
            <a:ext cx="8858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4.2.1-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Trường hợp nguồn Y-tải Y</a:t>
            </a:r>
            <a:r>
              <a:rPr kumimoji="0" lang="fr-FR"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a:t>
            </a:r>
            <a:endParaRPr kumimoji="0" lang="fr-FR" sz="3200" b="0" i="0" u="none" strike="noStrike" cap="none" normalizeH="0" baseline="0" smtClean="0">
              <a:ln>
                <a:noFill/>
              </a:ln>
              <a:solidFill>
                <a:srgbClr val="FF0000"/>
              </a:solidFill>
              <a:effectLst/>
              <a:latin typeface="Arial" pitchFamily="34" charset="0"/>
              <a:cs typeface="Arial" pitchFamily="34" charset="0"/>
            </a:endParaRPr>
          </a:p>
        </p:txBody>
      </p:sp>
      <p:pic>
        <p:nvPicPr>
          <p:cNvPr id="3" name="Picture 2"/>
          <p:cNvPicPr/>
          <p:nvPr/>
        </p:nvPicPr>
        <p:blipFill>
          <a:blip r:embed="rId2"/>
          <a:srcRect/>
          <a:stretch>
            <a:fillRect/>
          </a:stretch>
        </p:blipFill>
        <p:spPr bwMode="auto">
          <a:xfrm>
            <a:off x="500034" y="1500174"/>
            <a:ext cx="8143932" cy="507209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4033"/>
                                        </p:tgtEl>
                                        <p:attrNameLst>
                                          <p:attrName>style.visibility</p:attrName>
                                        </p:attrNameLst>
                                      </p:cBhvr>
                                      <p:to>
                                        <p:strVal val="visible"/>
                                      </p:to>
                                    </p:set>
                                    <p:animEffect transition="in" filter="diamond(in)">
                                      <p:cBhvr>
                                        <p:cTn id="7" dur="2000"/>
                                        <p:tgtEl>
                                          <p:spTgt spid="4403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71438" y="1088769"/>
            <a:ext cx="9001156"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Muốn xác định giá trị dòng và áp đặt ngang qua 2 đầu mỗi tải, ta áp dụng phương trình điện thế nút tại nút N khi chọn trung tính n làm nút chuẩn.</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Thay mạch 3 pha cân bằng nguồn Y tải Y bằng 3 mạch 1 pha :</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3009"/>
                                        </p:tgtEl>
                                        <p:attrNameLst>
                                          <p:attrName>style.visibility</p:attrName>
                                        </p:attrNameLst>
                                      </p:cBhvr>
                                      <p:to>
                                        <p:strVal val="visible"/>
                                      </p:to>
                                    </p:set>
                                    <p:animEffect transition="in" filter="checkerboard(across)">
                                      <p:cBhvr>
                                        <p:cTn id="7" dur="500"/>
                                        <p:tgtEl>
                                          <p:spTgt spid="430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rcRect/>
          <a:stretch>
            <a:fillRect/>
          </a:stretch>
        </p:blipFill>
        <p:spPr bwMode="auto">
          <a:xfrm>
            <a:off x="1785918" y="785818"/>
            <a:ext cx="6072230" cy="607220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71438" y="857232"/>
            <a:ext cx="878684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Dòng điện từ nguồn cung cấp vào các phụ tải được xác định như sau :</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4096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0962" name="Object 2"/>
          <p:cNvGraphicFramePr>
            <a:graphicFrameLocks noChangeAspect="1"/>
          </p:cNvGraphicFramePr>
          <p:nvPr/>
        </p:nvGraphicFramePr>
        <p:xfrm>
          <a:off x="3071802" y="2000240"/>
          <a:ext cx="2388270" cy="1428760"/>
        </p:xfrm>
        <a:graphic>
          <a:graphicData uri="http://schemas.openxmlformats.org/presentationml/2006/ole">
            <p:oleObj spid="_x0000_s40962" name="Equation" r:id="rId3" imgW="863225" imgH="520474" progId="Equation.3">
              <p:embed/>
            </p:oleObj>
          </a:graphicData>
        </a:graphic>
      </p:graphicFrame>
      <p:sp>
        <p:nvSpPr>
          <p:cNvPr id="409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0964" name="Object 4"/>
          <p:cNvGraphicFramePr>
            <a:graphicFrameLocks noChangeAspect="1"/>
          </p:cNvGraphicFramePr>
          <p:nvPr/>
        </p:nvGraphicFramePr>
        <p:xfrm>
          <a:off x="3071802" y="3555257"/>
          <a:ext cx="2428892" cy="1496961"/>
        </p:xfrm>
        <a:graphic>
          <a:graphicData uri="http://schemas.openxmlformats.org/presentationml/2006/ole">
            <p:oleObj spid="_x0000_s40964" name="Equation" r:id="rId4" imgW="838200" imgH="520700" progId="Equation.3">
              <p:embed/>
            </p:oleObj>
          </a:graphicData>
        </a:graphic>
      </p:graphicFrame>
      <p:sp>
        <p:nvSpPr>
          <p:cNvPr id="4096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40966" name="Object 6"/>
          <p:cNvGraphicFramePr>
            <a:graphicFrameLocks noChangeAspect="1"/>
          </p:cNvGraphicFramePr>
          <p:nvPr/>
        </p:nvGraphicFramePr>
        <p:xfrm>
          <a:off x="3000364" y="5163367"/>
          <a:ext cx="2428892" cy="1496961"/>
        </p:xfrm>
        <a:graphic>
          <a:graphicData uri="http://schemas.openxmlformats.org/presentationml/2006/ole">
            <p:oleObj spid="_x0000_s40966" name="Equation" r:id="rId5" imgW="838200" imgH="5207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0961"/>
                                        </p:tgtEl>
                                        <p:attrNameLst>
                                          <p:attrName>style.visibility</p:attrName>
                                        </p:attrNameLst>
                                      </p:cBhvr>
                                      <p:to>
                                        <p:strVal val="visible"/>
                                      </p:to>
                                    </p:set>
                                    <p:animEffect transition="in" filter="checkerboard(across)">
                                      <p:cBhvr>
                                        <p:cTn id="7" dur="500"/>
                                        <p:tgtEl>
                                          <p:spTgt spid="4096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0962"/>
                                        </p:tgtEl>
                                        <p:attrNameLst>
                                          <p:attrName>style.visibility</p:attrName>
                                        </p:attrNameLst>
                                      </p:cBhvr>
                                      <p:to>
                                        <p:strVal val="visible"/>
                                      </p:to>
                                    </p:set>
                                    <p:animEffect transition="in" filter="checkerboard(across)">
                                      <p:cBhvr>
                                        <p:cTn id="12" dur="500"/>
                                        <p:tgtEl>
                                          <p:spTgt spid="4096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0964"/>
                                        </p:tgtEl>
                                        <p:attrNameLst>
                                          <p:attrName>style.visibility</p:attrName>
                                        </p:attrNameLst>
                                      </p:cBhvr>
                                      <p:to>
                                        <p:strVal val="visible"/>
                                      </p:to>
                                    </p:set>
                                    <p:animEffect transition="in" filter="checkerboard(across)">
                                      <p:cBhvr>
                                        <p:cTn id="17" dur="500"/>
                                        <p:tgtEl>
                                          <p:spTgt spid="4096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0966"/>
                                        </p:tgtEl>
                                        <p:attrNameLst>
                                          <p:attrName>style.visibility</p:attrName>
                                        </p:attrNameLst>
                                      </p:cBhvr>
                                      <p:to>
                                        <p:strVal val="visible"/>
                                      </p:to>
                                    </p:set>
                                    <p:animEffect transition="in" filter="checkerboard(across)">
                                      <p:cBhvr>
                                        <p:cTn id="22" dur="5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71438" y="835207"/>
            <a:ext cx="878684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Điện áp đặt ngang qua 2 đầu tải mỗi pha được xác định theo cầu phân áp :</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3993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9938" name="Object 2"/>
          <p:cNvGraphicFramePr>
            <a:graphicFrameLocks noChangeAspect="1"/>
          </p:cNvGraphicFramePr>
          <p:nvPr/>
        </p:nvGraphicFramePr>
        <p:xfrm>
          <a:off x="2643174" y="2000240"/>
          <a:ext cx="3714776" cy="1374376"/>
        </p:xfrm>
        <a:graphic>
          <a:graphicData uri="http://schemas.openxmlformats.org/presentationml/2006/ole">
            <p:oleObj spid="_x0000_s39938" name="Equation" r:id="rId3" imgW="1397000" imgH="520700" progId="Equation.3">
              <p:embed/>
            </p:oleObj>
          </a:graphicData>
        </a:graphic>
      </p:graphicFrame>
      <p:sp>
        <p:nvSpPr>
          <p:cNvPr id="3994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9940" name="Object 4"/>
          <p:cNvGraphicFramePr>
            <a:graphicFrameLocks noChangeAspect="1"/>
          </p:cNvGraphicFramePr>
          <p:nvPr/>
        </p:nvGraphicFramePr>
        <p:xfrm>
          <a:off x="2571736" y="3571876"/>
          <a:ext cx="3778615" cy="1428760"/>
        </p:xfrm>
        <a:graphic>
          <a:graphicData uri="http://schemas.openxmlformats.org/presentationml/2006/ole">
            <p:oleObj spid="_x0000_s39940" name="Equation" r:id="rId4" imgW="1422400" imgH="546100" progId="Equation.3">
              <p:embed/>
            </p:oleObj>
          </a:graphicData>
        </a:graphic>
      </p:graphicFrame>
      <p:sp>
        <p:nvSpPr>
          <p:cNvPr id="3994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9942" name="Object 6"/>
          <p:cNvGraphicFramePr>
            <a:graphicFrameLocks noChangeAspect="1"/>
          </p:cNvGraphicFramePr>
          <p:nvPr/>
        </p:nvGraphicFramePr>
        <p:xfrm>
          <a:off x="2571736" y="5214950"/>
          <a:ext cx="3809015" cy="1428760"/>
        </p:xfrm>
        <a:graphic>
          <a:graphicData uri="http://schemas.openxmlformats.org/presentationml/2006/ole">
            <p:oleObj spid="_x0000_s39942" name="Equation" r:id="rId5" imgW="1434477" imgH="545863"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9937"/>
                                        </p:tgtEl>
                                        <p:attrNameLst>
                                          <p:attrName>style.visibility</p:attrName>
                                        </p:attrNameLst>
                                      </p:cBhvr>
                                      <p:to>
                                        <p:strVal val="visible"/>
                                      </p:to>
                                    </p:set>
                                    <p:animEffect transition="in" filter="checkerboard(across)">
                                      <p:cBhvr>
                                        <p:cTn id="7" dur="500"/>
                                        <p:tgtEl>
                                          <p:spTgt spid="3993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9938"/>
                                        </p:tgtEl>
                                        <p:attrNameLst>
                                          <p:attrName>style.visibility</p:attrName>
                                        </p:attrNameLst>
                                      </p:cBhvr>
                                      <p:to>
                                        <p:strVal val="visible"/>
                                      </p:to>
                                    </p:set>
                                    <p:animEffect transition="in" filter="checkerboard(across)">
                                      <p:cBhvr>
                                        <p:cTn id="12" dur="500"/>
                                        <p:tgtEl>
                                          <p:spTgt spid="3993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9940"/>
                                        </p:tgtEl>
                                        <p:attrNameLst>
                                          <p:attrName>style.visibility</p:attrName>
                                        </p:attrNameLst>
                                      </p:cBhvr>
                                      <p:to>
                                        <p:strVal val="visible"/>
                                      </p:to>
                                    </p:set>
                                    <p:animEffect transition="in" filter="checkerboard(across)">
                                      <p:cBhvr>
                                        <p:cTn id="17" dur="500"/>
                                        <p:tgtEl>
                                          <p:spTgt spid="3994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9942"/>
                                        </p:tgtEl>
                                        <p:attrNameLst>
                                          <p:attrName>style.visibility</p:attrName>
                                        </p:attrNameLst>
                                      </p:cBhvr>
                                      <p:to>
                                        <p:strVal val="visible"/>
                                      </p:to>
                                    </p:set>
                                    <p:animEffect transition="in" filter="checkerboard(across)">
                                      <p:cBhvr>
                                        <p:cTn id="22" dur="500"/>
                                        <p:tgtEl>
                                          <p:spTgt spid="39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71438" y="835207"/>
            <a:ext cx="8858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a:t>
            </a:r>
            <a:r>
              <a:rPr kumimoji="0" lang="en-US" sz="3200" b="1"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 </a:t>
            </a:r>
            <a:r>
              <a:rPr kumimoji="0" lang="en-US" sz="3200" b="1" i="0" u="sng"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Nguồn áp 3 pha thứ tự thuận</a:t>
            </a:r>
            <a:r>
              <a:rPr kumimoji="0" lang="en-US" sz="3200" b="1"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a:t>
            </a:r>
            <a:endParaRPr kumimoji="0" lang="en-US" sz="3200" b="1" i="0" u="none" strike="noStrike" cap="none" normalizeH="0" baseline="0" smtClean="0">
              <a:ln>
                <a:noFill/>
              </a:ln>
              <a:solidFill>
                <a:schemeClr val="accent6">
                  <a:lumMod val="75000"/>
                </a:schemeClr>
              </a:solidFill>
              <a:effectLst/>
              <a:latin typeface="Times New Roman" pitchFamily="18" charset="0"/>
              <a:cs typeface="Times New Roman" pitchFamily="18" charset="0"/>
            </a:endParaRPr>
          </a:p>
        </p:txBody>
      </p:sp>
      <p:sp>
        <p:nvSpPr>
          <p:cNvPr id="19458" name="Rectangle 2"/>
          <p:cNvSpPr>
            <a:spLocks noChangeArrowheads="1"/>
          </p:cNvSpPr>
          <p:nvPr/>
        </p:nvSpPr>
        <p:spPr bwMode="auto">
          <a:xfrm>
            <a:off x="71438" y="1558341"/>
            <a:ext cx="8858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Nguồn áp 3 pha thứ tự thuận có biểu thức tức thời:</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194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9459" name="Object 3"/>
          <p:cNvGraphicFramePr>
            <a:graphicFrameLocks noChangeAspect="1"/>
          </p:cNvGraphicFramePr>
          <p:nvPr/>
        </p:nvGraphicFramePr>
        <p:xfrm>
          <a:off x="2071670" y="2357430"/>
          <a:ext cx="5050289" cy="928694"/>
        </p:xfrm>
        <a:graphic>
          <a:graphicData uri="http://schemas.openxmlformats.org/presentationml/2006/ole">
            <p:oleObj spid="_x0000_s19459" name="Equation" r:id="rId3" imgW="1371600" imgH="254000" progId="Equation.3">
              <p:embed/>
            </p:oleObj>
          </a:graphicData>
        </a:graphic>
      </p:graphicFrame>
      <p:sp>
        <p:nvSpPr>
          <p:cNvPr id="1946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9461" name="Object 5"/>
          <p:cNvGraphicFramePr>
            <a:graphicFrameLocks noChangeAspect="1"/>
          </p:cNvGraphicFramePr>
          <p:nvPr/>
        </p:nvGraphicFramePr>
        <p:xfrm>
          <a:off x="1714480" y="3364955"/>
          <a:ext cx="5929354" cy="849861"/>
        </p:xfrm>
        <a:graphic>
          <a:graphicData uri="http://schemas.openxmlformats.org/presentationml/2006/ole">
            <p:oleObj spid="_x0000_s19461" name="Equation" r:id="rId4" imgW="1752600" imgH="254000" progId="Equation.3">
              <p:embed/>
            </p:oleObj>
          </a:graphicData>
        </a:graphic>
      </p:graphicFrame>
      <p:sp>
        <p:nvSpPr>
          <p:cNvPr id="1946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9463" name="Object 7"/>
          <p:cNvGraphicFramePr>
            <a:graphicFrameLocks noChangeAspect="1"/>
          </p:cNvGraphicFramePr>
          <p:nvPr/>
        </p:nvGraphicFramePr>
        <p:xfrm>
          <a:off x="1643042" y="4357694"/>
          <a:ext cx="6012420" cy="857256"/>
        </p:xfrm>
        <a:graphic>
          <a:graphicData uri="http://schemas.openxmlformats.org/presentationml/2006/ole">
            <p:oleObj spid="_x0000_s19463" name="Equation" r:id="rId5" imgW="1765300" imgH="254000" progId="Equation.3">
              <p:embed/>
            </p:oleObj>
          </a:graphicData>
        </a:graphic>
      </p:graphicFrame>
      <p:sp>
        <p:nvSpPr>
          <p:cNvPr id="19465" name="Rectangle 9"/>
          <p:cNvSpPr>
            <a:spLocks noChangeArrowheads="1"/>
          </p:cNvSpPr>
          <p:nvPr/>
        </p:nvSpPr>
        <p:spPr bwMode="auto">
          <a:xfrm>
            <a:off x="142844" y="5357826"/>
            <a:ext cx="900115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1"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Các nguồn áp xoay chiều: V</a:t>
            </a:r>
            <a:r>
              <a:rPr kumimoji="0" lang="en-US" sz="3200" b="1" i="1" u="none" strike="noStrike" cap="none" normalizeH="0" baseline="-30000" smtClean="0">
                <a:ln>
                  <a:noFill/>
                </a:ln>
                <a:solidFill>
                  <a:srgbClr val="FF0000"/>
                </a:solidFill>
                <a:effectLst/>
                <a:latin typeface="Times New Roman" pitchFamily="18" charset="0"/>
                <a:ea typeface="Arial" pitchFamily="34" charset="0"/>
                <a:cs typeface="Times New Roman" pitchFamily="18" charset="0"/>
              </a:rPr>
              <a:t>a</a:t>
            </a:r>
            <a:r>
              <a:rPr kumimoji="0" lang="en-US" sz="3200" b="1" i="1"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 , V</a:t>
            </a:r>
            <a:r>
              <a:rPr kumimoji="0" lang="en-US" sz="3200" b="1" i="1" u="none" strike="noStrike" cap="none" normalizeH="0" baseline="-30000" smtClean="0">
                <a:ln>
                  <a:noFill/>
                </a:ln>
                <a:solidFill>
                  <a:srgbClr val="FF0000"/>
                </a:solidFill>
                <a:effectLst/>
                <a:latin typeface="Times New Roman" pitchFamily="18" charset="0"/>
                <a:ea typeface="Arial" pitchFamily="34" charset="0"/>
                <a:cs typeface="Times New Roman" pitchFamily="18" charset="0"/>
              </a:rPr>
              <a:t>b</a:t>
            </a:r>
            <a:r>
              <a:rPr kumimoji="0" lang="en-US" sz="3200" b="1" i="1"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 , V</a:t>
            </a:r>
            <a:r>
              <a:rPr kumimoji="0" lang="en-US" sz="3200" b="1" i="1" u="none" strike="noStrike" cap="none" normalizeH="0" baseline="-30000" smtClean="0">
                <a:ln>
                  <a:noFill/>
                </a:ln>
                <a:solidFill>
                  <a:srgbClr val="FF0000"/>
                </a:solidFill>
                <a:effectLst/>
                <a:latin typeface="Times New Roman" pitchFamily="18" charset="0"/>
                <a:ea typeface="Arial" pitchFamily="34" charset="0"/>
                <a:cs typeface="Times New Roman" pitchFamily="18" charset="0"/>
              </a:rPr>
              <a:t>c</a:t>
            </a:r>
            <a:r>
              <a:rPr kumimoji="0" lang="en-US" sz="3200" b="1" i="1"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 theo thứ tự lần lượt chậm pha thời gian 120</a:t>
            </a:r>
            <a:r>
              <a:rPr kumimoji="0" lang="en-US" sz="3200" b="1" i="1" u="none" strike="noStrike" cap="none" normalizeH="0" baseline="30000" smtClean="0">
                <a:ln>
                  <a:noFill/>
                </a:ln>
                <a:solidFill>
                  <a:srgbClr val="FF0000"/>
                </a:solidFill>
                <a:effectLst/>
                <a:latin typeface="Times New Roman" pitchFamily="18" charset="0"/>
                <a:ea typeface="Arial" pitchFamily="34" charset="0"/>
                <a:cs typeface="Times New Roman" pitchFamily="18" charset="0"/>
              </a:rPr>
              <a:t>0</a:t>
            </a:r>
            <a:r>
              <a:rPr kumimoji="0" lang="en-US" sz="3200" b="1" i="1"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a:t>
            </a:r>
            <a:endParaRPr kumimoji="0" lang="en-US" sz="3200" b="1" i="1" u="none" strike="noStrike" cap="none" normalizeH="0" baseline="0" smtClean="0">
              <a:ln>
                <a:noFill/>
              </a:ln>
              <a:solidFill>
                <a:srgbClr val="FF0000"/>
              </a:solidFill>
              <a:effectLst/>
              <a:latin typeface="Times New Roman" pitchFamily="18" charset="0"/>
              <a:cs typeface="Times New Roman" pitchFamily="18" charset="0"/>
            </a:endParaRPr>
          </a:p>
        </p:txBody>
      </p:sp>
      <p:sp>
        <p:nvSpPr>
          <p:cNvPr id="1946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checkerboard(across)">
                                      <p:cBhvr>
                                        <p:cTn id="7" dur="500"/>
                                        <p:tgtEl>
                                          <p:spTgt spid="1945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checkerboard(across)">
                                      <p:cBhvr>
                                        <p:cTn id="12" dur="500"/>
                                        <p:tgtEl>
                                          <p:spTgt spid="1945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9459"/>
                                        </p:tgtEl>
                                        <p:attrNameLst>
                                          <p:attrName>style.visibility</p:attrName>
                                        </p:attrNameLst>
                                      </p:cBhvr>
                                      <p:to>
                                        <p:strVal val="visible"/>
                                      </p:to>
                                    </p:set>
                                    <p:animEffect transition="in" filter="checkerboard(across)">
                                      <p:cBhvr>
                                        <p:cTn id="17" dur="500"/>
                                        <p:tgtEl>
                                          <p:spTgt spid="1945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9461"/>
                                        </p:tgtEl>
                                        <p:attrNameLst>
                                          <p:attrName>style.visibility</p:attrName>
                                        </p:attrNameLst>
                                      </p:cBhvr>
                                      <p:to>
                                        <p:strVal val="visible"/>
                                      </p:to>
                                    </p:set>
                                    <p:animEffect transition="in" filter="checkerboard(across)">
                                      <p:cBhvr>
                                        <p:cTn id="22" dur="500"/>
                                        <p:tgtEl>
                                          <p:spTgt spid="1946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9463"/>
                                        </p:tgtEl>
                                        <p:attrNameLst>
                                          <p:attrName>style.visibility</p:attrName>
                                        </p:attrNameLst>
                                      </p:cBhvr>
                                      <p:to>
                                        <p:strVal val="visible"/>
                                      </p:to>
                                    </p:set>
                                    <p:animEffect transition="in" filter="checkerboard(across)">
                                      <p:cBhvr>
                                        <p:cTn id="27" dur="500"/>
                                        <p:tgtEl>
                                          <p:spTgt spid="1946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9465"/>
                                        </p:tgtEl>
                                        <p:attrNameLst>
                                          <p:attrName>style.visibility</p:attrName>
                                        </p:attrNameLst>
                                      </p:cBhvr>
                                      <p:to>
                                        <p:strVal val="visible"/>
                                      </p:to>
                                    </p:set>
                                    <p:animEffect transition="in" filter="checkerboard(across)">
                                      <p:cBhvr>
                                        <p:cTn id="32" dur="500"/>
                                        <p:tgtEl>
                                          <p:spTgt spid="19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8" grpId="0"/>
      <p:bldP spid="1946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214282" y="1058275"/>
            <a:ext cx="878687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Công suất tiêu thụ trên tải 3 pha cân bằng :</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3891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8914" name="Object 2"/>
          <p:cNvGraphicFramePr>
            <a:graphicFrameLocks noChangeAspect="1"/>
          </p:cNvGraphicFramePr>
          <p:nvPr/>
        </p:nvGraphicFramePr>
        <p:xfrm>
          <a:off x="785786" y="1612920"/>
          <a:ext cx="7215238" cy="958824"/>
        </p:xfrm>
        <a:graphic>
          <a:graphicData uri="http://schemas.openxmlformats.org/presentationml/2006/ole">
            <p:oleObj spid="_x0000_s38914" name="Equation" r:id="rId3" imgW="2463800" imgH="330200" progId="Equation.3">
              <p:embed/>
            </p:oleObj>
          </a:graphicData>
        </a:graphic>
      </p:graphicFrame>
      <p:sp>
        <p:nvSpPr>
          <p:cNvPr id="389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8916" name="Object 4"/>
          <p:cNvGraphicFramePr>
            <a:graphicFrameLocks noChangeAspect="1"/>
          </p:cNvGraphicFramePr>
          <p:nvPr/>
        </p:nvGraphicFramePr>
        <p:xfrm>
          <a:off x="3143239" y="2786058"/>
          <a:ext cx="2239053" cy="714380"/>
        </p:xfrm>
        <a:graphic>
          <a:graphicData uri="http://schemas.openxmlformats.org/presentationml/2006/ole">
            <p:oleObj spid="_x0000_s38916" name="Equation" r:id="rId4" imgW="837836" imgH="266584" progId="Equation.3">
              <p:embed/>
            </p:oleObj>
          </a:graphicData>
        </a:graphic>
      </p:graphicFrame>
      <p:sp>
        <p:nvSpPr>
          <p:cNvPr id="7" name="Rectangle 1"/>
          <p:cNvSpPr>
            <a:spLocks noChangeArrowheads="1"/>
          </p:cNvSpPr>
          <p:nvPr/>
        </p:nvSpPr>
        <p:spPr bwMode="auto">
          <a:xfrm>
            <a:off x="214282" y="3630043"/>
            <a:ext cx="878687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Công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suất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tác</a:t>
            </a:r>
            <a:r>
              <a:rPr kumimoji="0" lang="fr-FR" sz="3200" b="0" i="0" u="none" strike="noStrike" cap="none" normalizeH="0" smtClean="0">
                <a:ln>
                  <a:noFill/>
                </a:ln>
                <a:solidFill>
                  <a:srgbClr val="002060"/>
                </a:solidFill>
                <a:effectLst/>
                <a:latin typeface="Times New Roman" pitchFamily="18" charset="0"/>
                <a:ea typeface="Arial" pitchFamily="34" charset="0"/>
                <a:cs typeface="Times New Roman" pitchFamily="18" charset="0"/>
              </a:rPr>
              <a:t> dụng</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trên tải 3 pha cân bằng :</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3891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8918" name="Object 6"/>
          <p:cNvGraphicFramePr>
            <a:graphicFrameLocks noChangeAspect="1"/>
          </p:cNvGraphicFramePr>
          <p:nvPr/>
        </p:nvGraphicFramePr>
        <p:xfrm>
          <a:off x="748000" y="4195620"/>
          <a:ext cx="7681652" cy="876454"/>
        </p:xfrm>
        <a:graphic>
          <a:graphicData uri="http://schemas.openxmlformats.org/presentationml/2006/ole">
            <p:oleObj spid="_x0000_s38918" name="Equation" r:id="rId5" imgW="2870200" imgH="330200" progId="Equation.3">
              <p:embed/>
            </p:oleObj>
          </a:graphicData>
        </a:graphic>
      </p:graphicFrame>
      <p:sp>
        <p:nvSpPr>
          <p:cNvPr id="10" name="Rectangle 1"/>
          <p:cNvSpPr>
            <a:spLocks noChangeArrowheads="1"/>
          </p:cNvSpPr>
          <p:nvPr/>
        </p:nvSpPr>
        <p:spPr bwMode="auto">
          <a:xfrm>
            <a:off x="214282" y="5273117"/>
            <a:ext cx="878687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Công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suất </a:t>
            </a:r>
            <a:r>
              <a:rPr lang="fr-FR" sz="3200" smtClean="0">
                <a:solidFill>
                  <a:srgbClr val="002060"/>
                </a:solidFill>
                <a:latin typeface="Times New Roman" pitchFamily="18" charset="0"/>
                <a:ea typeface="Arial" pitchFamily="34" charset="0"/>
                <a:cs typeface="Times New Roman" pitchFamily="18" charset="0"/>
              </a:rPr>
              <a:t>biểu kiến</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3892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8920" name="Object 8"/>
          <p:cNvGraphicFramePr>
            <a:graphicFrameLocks noChangeAspect="1"/>
          </p:cNvGraphicFramePr>
          <p:nvPr/>
        </p:nvGraphicFramePr>
        <p:xfrm>
          <a:off x="1357290" y="5929330"/>
          <a:ext cx="6677841" cy="768353"/>
        </p:xfrm>
        <a:graphic>
          <a:graphicData uri="http://schemas.openxmlformats.org/presentationml/2006/ole">
            <p:oleObj spid="_x0000_s38920" name="Equation" r:id="rId6" imgW="2844800" imgH="3302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8913"/>
                                        </p:tgtEl>
                                        <p:attrNameLst>
                                          <p:attrName>style.visibility</p:attrName>
                                        </p:attrNameLst>
                                      </p:cBhvr>
                                      <p:to>
                                        <p:strVal val="visible"/>
                                      </p:to>
                                    </p:set>
                                    <p:animEffect transition="in" filter="checkerboard(across)">
                                      <p:cBhvr>
                                        <p:cTn id="7" dur="500"/>
                                        <p:tgtEl>
                                          <p:spTgt spid="3891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checkerboard(across)">
                                      <p:cBhvr>
                                        <p:cTn id="12" dur="500"/>
                                        <p:tgtEl>
                                          <p:spTgt spid="3891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8916"/>
                                        </p:tgtEl>
                                        <p:attrNameLst>
                                          <p:attrName>style.visibility</p:attrName>
                                        </p:attrNameLst>
                                      </p:cBhvr>
                                      <p:to>
                                        <p:strVal val="visible"/>
                                      </p:to>
                                    </p:set>
                                    <p:animEffect transition="in" filter="checkerboard(across)">
                                      <p:cBhvr>
                                        <p:cTn id="17" dur="500"/>
                                        <p:tgtEl>
                                          <p:spTgt spid="3891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8918"/>
                                        </p:tgtEl>
                                        <p:attrNameLst>
                                          <p:attrName>style.visibility</p:attrName>
                                        </p:attrNameLst>
                                      </p:cBhvr>
                                      <p:to>
                                        <p:strVal val="visible"/>
                                      </p:to>
                                    </p:set>
                                    <p:animEffect transition="in" filter="checkerboard(across)">
                                      <p:cBhvr>
                                        <p:cTn id="27" dur="500"/>
                                        <p:tgtEl>
                                          <p:spTgt spid="3891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38920"/>
                                        </p:tgtEl>
                                        <p:attrNameLst>
                                          <p:attrName>style.visibility</p:attrName>
                                        </p:attrNameLst>
                                      </p:cBhvr>
                                      <p:to>
                                        <p:strVal val="visible"/>
                                      </p:to>
                                    </p:set>
                                    <p:animEffect transition="in" filter="checkerboard(across)">
                                      <p:cBhvr>
                                        <p:cTn id="37"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3" grpId="0"/>
      <p:bldP spid="7"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7889" name="Object 1"/>
          <p:cNvGraphicFramePr>
            <a:graphicFrameLocks noChangeAspect="1"/>
          </p:cNvGraphicFramePr>
          <p:nvPr/>
        </p:nvGraphicFramePr>
        <p:xfrm>
          <a:off x="5429256" y="821513"/>
          <a:ext cx="428628" cy="464347"/>
        </p:xfrm>
        <a:graphic>
          <a:graphicData uri="http://schemas.openxmlformats.org/presentationml/2006/ole">
            <p:oleObj spid="_x0000_s37889" name="Equation" r:id="rId3" imgW="152268" imgH="164957" progId="Equation.3">
              <p:embed/>
            </p:oleObj>
          </a:graphicData>
        </a:graphic>
      </p:graphicFrame>
      <p:sp>
        <p:nvSpPr>
          <p:cNvPr id="4" name="Rectangle 1"/>
          <p:cNvSpPr>
            <a:spLocks noChangeArrowheads="1"/>
          </p:cNvSpPr>
          <p:nvPr/>
        </p:nvSpPr>
        <p:spPr bwMode="auto">
          <a:xfrm>
            <a:off x="71438" y="785794"/>
            <a:ext cx="8858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4.2.2-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Trường hợp nguồn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Y-tải </a:t>
            </a:r>
            <a:r>
              <a:rPr kumimoji="0" lang="fr-FR" sz="3200" b="1" i="0" u="sng" strike="noStrike" cap="none" normalizeH="0" smtClean="0">
                <a:ln>
                  <a:noFill/>
                </a:ln>
                <a:solidFill>
                  <a:srgbClr val="FF0000"/>
                </a:solidFill>
                <a:effectLst/>
                <a:latin typeface="Times New Roman" pitchFamily="18" charset="0"/>
                <a:ea typeface="Arial" pitchFamily="34" charset="0"/>
                <a:cs typeface="Times New Roman" pitchFamily="18" charset="0"/>
              </a:rPr>
              <a:t>   </a:t>
            </a:r>
            <a:r>
              <a:rPr kumimoji="0" lang="fr-FR"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a:t>
            </a:r>
            <a:endParaRPr kumimoji="0" lang="fr-FR" sz="3200" b="0" i="0" u="none" strike="noStrike" cap="none" normalizeH="0" baseline="0" smtClean="0">
              <a:ln>
                <a:noFill/>
              </a:ln>
              <a:solidFill>
                <a:srgbClr val="FF0000"/>
              </a:solidFill>
              <a:effectLst/>
              <a:latin typeface="Arial" pitchFamily="34" charset="0"/>
              <a:cs typeface="Arial" pitchFamily="34" charset="0"/>
            </a:endParaRPr>
          </a:p>
        </p:txBody>
      </p:sp>
      <p:pic>
        <p:nvPicPr>
          <p:cNvPr id="5" name="Picture 4"/>
          <p:cNvPicPr/>
          <p:nvPr/>
        </p:nvPicPr>
        <p:blipFill>
          <a:blip r:embed="rId4"/>
          <a:srcRect/>
          <a:stretch>
            <a:fillRect/>
          </a:stretch>
        </p:blipFill>
        <p:spPr bwMode="auto">
          <a:xfrm>
            <a:off x="1142976" y="1643050"/>
            <a:ext cx="6786610" cy="47149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7889"/>
                                        </p:tgtEl>
                                        <p:attrNameLst>
                                          <p:attrName>style.visibility</p:attrName>
                                        </p:attrNameLst>
                                      </p:cBhvr>
                                      <p:to>
                                        <p:strVal val="visible"/>
                                      </p:to>
                                    </p:set>
                                    <p:animEffect transition="in" filter="diamond(in)">
                                      <p:cBhvr>
                                        <p:cTn id="7" dur="2000"/>
                                        <p:tgtEl>
                                          <p:spTgt spid="37889"/>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6865" name="Object 1"/>
          <p:cNvGraphicFramePr>
            <a:graphicFrameLocks noChangeAspect="1"/>
          </p:cNvGraphicFramePr>
          <p:nvPr/>
        </p:nvGraphicFramePr>
        <p:xfrm>
          <a:off x="3143240" y="2000240"/>
          <a:ext cx="357190" cy="386956"/>
        </p:xfrm>
        <a:graphic>
          <a:graphicData uri="http://schemas.openxmlformats.org/presentationml/2006/ole">
            <p:oleObj spid="_x0000_s36865" name="Equation" r:id="rId3" imgW="152268" imgH="164957" progId="Equation.3">
              <p:embed/>
            </p:oleObj>
          </a:graphicData>
        </a:graphic>
      </p:graphicFrame>
      <p:graphicFrame>
        <p:nvGraphicFramePr>
          <p:cNvPr id="36867" name="Object 3"/>
          <p:cNvGraphicFramePr>
            <a:graphicFrameLocks noChangeAspect="1"/>
          </p:cNvGraphicFramePr>
          <p:nvPr/>
        </p:nvGraphicFramePr>
        <p:xfrm>
          <a:off x="6572264" y="3470278"/>
          <a:ext cx="357187" cy="387350"/>
        </p:xfrm>
        <a:graphic>
          <a:graphicData uri="http://schemas.openxmlformats.org/presentationml/2006/ole">
            <p:oleObj spid="_x0000_s36867" name="Equation" r:id="rId4" imgW="152268" imgH="164957" progId="Equation.3">
              <p:embed/>
            </p:oleObj>
          </a:graphicData>
        </a:graphic>
      </p:graphicFrame>
      <p:sp>
        <p:nvSpPr>
          <p:cNvPr id="36869" name="Rectangle 5"/>
          <p:cNvSpPr>
            <a:spLocks noChangeArrowheads="1"/>
          </p:cNvSpPr>
          <p:nvPr/>
        </p:nvSpPr>
        <p:spPr bwMode="auto">
          <a:xfrm>
            <a:off x="71438" y="903257"/>
            <a:ext cx="8929718"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Để giải mạch trên, ta có thể áp dụng một trong các phương pháp sau đây :</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Biến đổi từ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sang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Y; chuyển đổi mạch điện về dạng nguồn Y tải Y để tính toán các thông số. Sau cùng chuyển đổi các giá trị tính toán được trên tải Y về các giá trị tương đương cho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tải    </a:t>
            </a:r>
            <a:r>
              <a:rPr kumimoji="0" lang="fr-FR" sz="3200" b="0" i="0" u="none" strike="noStrike" cap="none" normalizeH="0" smtClean="0">
                <a:ln>
                  <a:noFill/>
                </a:ln>
                <a:solidFill>
                  <a:srgbClr val="002060"/>
                </a:solidFill>
                <a:effectLst/>
                <a:latin typeface="Times New Roman" pitchFamily="18" charset="0"/>
                <a:ea typeface="Arial" pitchFamily="34" charset="0"/>
                <a:cs typeface="Times New Roman" pitchFamily="18" charset="0"/>
              </a:rPr>
              <a:t>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Giải trực tiếp bằng cách áp dụng phương trình dòng vòng.</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6865">
                                            <p:subSp spid="_x0000_s36865"/>
                                          </p:spTgt>
                                        </p:tgtEl>
                                        <p:attrNameLst>
                                          <p:attrName>style.visibility</p:attrName>
                                        </p:attrNameLst>
                                      </p:cBhvr>
                                      <p:to>
                                        <p:strVal val="visible"/>
                                      </p:to>
                                    </p:set>
                                    <p:animEffect transition="in" filter="checkerboard(across)">
                                      <p:cBhvr>
                                        <p:cTn id="7" dur="500"/>
                                        <p:tgtEl>
                                          <p:spTgt spid="36865">
                                            <p:subSp spid="_x0000_s36865"/>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6867">
                                            <p:subSp spid="_x0000_s36867"/>
                                          </p:spTgt>
                                        </p:tgtEl>
                                        <p:attrNameLst>
                                          <p:attrName>style.visibility</p:attrName>
                                        </p:attrNameLst>
                                      </p:cBhvr>
                                      <p:to>
                                        <p:strVal val="visible"/>
                                      </p:to>
                                    </p:set>
                                    <p:animEffect transition="in" filter="checkerboard(across)">
                                      <p:cBhvr>
                                        <p:cTn id="10" dur="500"/>
                                        <p:tgtEl>
                                          <p:spTgt spid="36867">
                                            <p:subSp spid="_x0000_s36867"/>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6869"/>
                                        </p:tgtEl>
                                        <p:attrNameLst>
                                          <p:attrName>style.visibility</p:attrName>
                                        </p:attrNameLst>
                                      </p:cBhvr>
                                      <p:to>
                                        <p:strVal val="visible"/>
                                      </p:to>
                                    </p:set>
                                    <p:animEffect transition="in" filter="checkerboard(across)">
                                      <p:cBhvr>
                                        <p:cTn id="13"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5841" name="Object 1"/>
          <p:cNvGraphicFramePr>
            <a:graphicFrameLocks noChangeAspect="1"/>
          </p:cNvGraphicFramePr>
          <p:nvPr/>
        </p:nvGraphicFramePr>
        <p:xfrm>
          <a:off x="4572000" y="857232"/>
          <a:ext cx="357190" cy="386956"/>
        </p:xfrm>
        <a:graphic>
          <a:graphicData uri="http://schemas.openxmlformats.org/presentationml/2006/ole">
            <p:oleObj spid="_x0000_s35841" name="Equation" r:id="rId3" imgW="152268" imgH="164957" progId="Equation.3">
              <p:embed/>
            </p:oleObj>
          </a:graphicData>
        </a:graphic>
      </p:graphicFrame>
      <p:sp>
        <p:nvSpPr>
          <p:cNvPr id="4" name="Rectangle 1"/>
          <p:cNvSpPr>
            <a:spLocks noChangeArrowheads="1"/>
          </p:cNvSpPr>
          <p:nvPr/>
        </p:nvSpPr>
        <p:spPr bwMode="auto">
          <a:xfrm>
            <a:off x="71438" y="785794"/>
            <a:ext cx="8858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4.2.3-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Trường hợp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nguồn </a:t>
            </a:r>
            <a:r>
              <a:rPr lang="fr-FR" sz="3200" b="1" u="sng" smtClean="0">
                <a:solidFill>
                  <a:srgbClr val="FF0000"/>
                </a:solidFill>
                <a:latin typeface="Times New Roman" pitchFamily="18" charset="0"/>
                <a:ea typeface="Arial" pitchFamily="34" charset="0"/>
                <a:cs typeface="Times New Roman" pitchFamily="18" charset="0"/>
              </a:rPr>
              <a:t> </a:t>
            </a:r>
            <a:r>
              <a:rPr lang="fr-FR" sz="3200" b="1" u="sng" smtClean="0">
                <a:solidFill>
                  <a:srgbClr val="FF0000"/>
                </a:solidFill>
                <a:latin typeface="Times New Roman" pitchFamily="18" charset="0"/>
                <a:ea typeface="Arial" pitchFamily="34" charset="0"/>
                <a:cs typeface="Times New Roman" pitchFamily="18" charset="0"/>
              </a:rPr>
              <a:t>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tải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Y</a:t>
            </a:r>
            <a:r>
              <a:rPr kumimoji="0" lang="fr-FR"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a:t>
            </a:r>
            <a:endParaRPr kumimoji="0" lang="fr-FR" sz="3200" b="0" i="0" u="none" strike="noStrike" cap="none" normalizeH="0" baseline="0" smtClean="0">
              <a:ln>
                <a:noFill/>
              </a:ln>
              <a:solidFill>
                <a:srgbClr val="FF0000"/>
              </a:solidFill>
              <a:effectLst/>
              <a:latin typeface="Arial" pitchFamily="34" charset="0"/>
              <a:cs typeface="Arial" pitchFamily="34" charset="0"/>
            </a:endParaRPr>
          </a:p>
        </p:txBody>
      </p:sp>
      <p:pic>
        <p:nvPicPr>
          <p:cNvPr id="5" name="Picture 4"/>
          <p:cNvPicPr/>
          <p:nvPr/>
        </p:nvPicPr>
        <p:blipFill>
          <a:blip r:embed="rId4"/>
          <a:srcRect/>
          <a:stretch>
            <a:fillRect/>
          </a:stretch>
        </p:blipFill>
        <p:spPr bwMode="auto">
          <a:xfrm>
            <a:off x="785786" y="1571612"/>
            <a:ext cx="7572428" cy="50006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5841"/>
                                        </p:tgtEl>
                                        <p:attrNameLst>
                                          <p:attrName>style.visibility</p:attrName>
                                        </p:attrNameLst>
                                      </p:cBhvr>
                                      <p:to>
                                        <p:strVal val="visible"/>
                                      </p:to>
                                    </p:set>
                                    <p:animEffect transition="in" filter="checkerboard(across)">
                                      <p:cBhvr>
                                        <p:cTn id="7" dur="500"/>
                                        <p:tgtEl>
                                          <p:spTgt spid="35841"/>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7" name="Object 1"/>
          <p:cNvGraphicFramePr>
            <a:graphicFrameLocks noChangeAspect="1"/>
          </p:cNvGraphicFramePr>
          <p:nvPr/>
        </p:nvGraphicFramePr>
        <p:xfrm>
          <a:off x="7286644" y="2000240"/>
          <a:ext cx="500040" cy="542266"/>
        </p:xfrm>
        <a:graphic>
          <a:graphicData uri="http://schemas.openxmlformats.org/presentationml/2006/ole">
            <p:oleObj spid="_x0000_s34817" name="Equation" r:id="rId3" imgW="152268" imgH="164957" progId="Equation.3">
              <p:embed/>
            </p:oleObj>
          </a:graphicData>
        </a:graphic>
      </p:graphicFrame>
      <p:sp>
        <p:nvSpPr>
          <p:cNvPr id="34818" name="Rectangle 2"/>
          <p:cNvSpPr>
            <a:spLocks noChangeArrowheads="1"/>
          </p:cNvSpPr>
          <p:nvPr/>
        </p:nvSpPr>
        <p:spPr bwMode="auto">
          <a:xfrm>
            <a:off x="71470" y="1042974"/>
            <a:ext cx="892968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Để giải mạch trên, ta có thể áp dụng một trong các phương pháp sau đây :</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1"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Biến đổi nguồn áp 3 pha cân bằng từ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sang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Y ; để chuyển đổi mạch điện về dạng nguồn Y tải Y.</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Giải trực tiếp mạch điện bằng cách áp dụng phương trình dòng mắc lưới.</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817">
                                            <p:subSp spid="_x0000_s34817"/>
                                          </p:spTgt>
                                        </p:tgtEl>
                                        <p:attrNameLst>
                                          <p:attrName>style.visibility</p:attrName>
                                        </p:attrNameLst>
                                      </p:cBhvr>
                                      <p:to>
                                        <p:strVal val="visible"/>
                                      </p:to>
                                    </p:set>
                                    <p:animEffect transition="in" filter="checkerboard(across)">
                                      <p:cBhvr>
                                        <p:cTn id="7" dur="500"/>
                                        <p:tgtEl>
                                          <p:spTgt spid="34817">
                                            <p:subSp spid="_x0000_s34817"/>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4818"/>
                                        </p:tgtEl>
                                        <p:attrNameLst>
                                          <p:attrName>style.visibility</p:attrName>
                                        </p:attrNameLst>
                                      </p:cBhvr>
                                      <p:to>
                                        <p:strVal val="visible"/>
                                      </p:to>
                                    </p:set>
                                    <p:animEffect transition="in" filter="checkerboard(across)">
                                      <p:cBhvr>
                                        <p:cTn id="10" dur="5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1438" y="785794"/>
            <a:ext cx="8858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4.2.4-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Trường hợp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nguồn </a:t>
            </a:r>
            <a:r>
              <a:rPr lang="fr-FR" sz="3200" b="1" u="sng" smtClean="0">
                <a:solidFill>
                  <a:srgbClr val="FF0000"/>
                </a:solidFill>
                <a:latin typeface="Times New Roman" pitchFamily="18" charset="0"/>
                <a:ea typeface="Arial" pitchFamily="34" charset="0"/>
                <a:cs typeface="Times New Roman" pitchFamily="18" charset="0"/>
              </a:rPr>
              <a:t> </a:t>
            </a:r>
            <a:r>
              <a:rPr lang="fr-FR" sz="3200" b="1" u="sng" smtClean="0">
                <a:solidFill>
                  <a:srgbClr val="FF0000"/>
                </a:solidFill>
                <a:latin typeface="Times New Roman" pitchFamily="18" charset="0"/>
                <a:ea typeface="Arial" pitchFamily="34" charset="0"/>
                <a:cs typeface="Times New Roman" pitchFamily="18" charset="0"/>
              </a:rPr>
              <a:t>   </a:t>
            </a:r>
            <a:r>
              <a:rPr kumimoji="0" lang="fr-FR"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 tải </a:t>
            </a:r>
            <a:r>
              <a:rPr kumimoji="0" lang="fr-FR" sz="3200" b="1" i="0" u="sng" strike="noStrike" cap="none" normalizeH="0" smtClean="0">
                <a:ln>
                  <a:noFill/>
                </a:ln>
                <a:solidFill>
                  <a:srgbClr val="FF0000"/>
                </a:solidFill>
                <a:effectLst/>
                <a:latin typeface="Times New Roman" pitchFamily="18" charset="0"/>
                <a:ea typeface="Arial" pitchFamily="34" charset="0"/>
                <a:cs typeface="Times New Roman" pitchFamily="18" charset="0"/>
              </a:rPr>
              <a:t>     </a:t>
            </a:r>
            <a:r>
              <a:rPr kumimoji="0" lang="fr-FR"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a:t>
            </a:r>
            <a:endParaRPr kumimoji="0" lang="fr-FR" sz="3200" b="0" i="0" u="none" strike="noStrike" cap="none" normalizeH="0" baseline="0" smtClean="0">
              <a:ln>
                <a:noFill/>
              </a:ln>
              <a:solidFill>
                <a:srgbClr val="FF0000"/>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33793" name="Object 1"/>
          <p:cNvGraphicFramePr>
            <a:graphicFrameLocks noChangeAspect="1"/>
          </p:cNvGraphicFramePr>
          <p:nvPr/>
        </p:nvGraphicFramePr>
        <p:xfrm>
          <a:off x="4500562" y="744122"/>
          <a:ext cx="500066" cy="541738"/>
        </p:xfrm>
        <a:graphic>
          <a:graphicData uri="http://schemas.openxmlformats.org/presentationml/2006/ole">
            <p:oleObj spid="_x0000_s33793" name="Equation" r:id="rId3" imgW="152268" imgH="164957" progId="Equation.3">
              <p:embed/>
            </p:oleObj>
          </a:graphicData>
        </a:graphic>
      </p:graphicFrame>
      <p:graphicFrame>
        <p:nvGraphicFramePr>
          <p:cNvPr id="33795" name="Object 3"/>
          <p:cNvGraphicFramePr>
            <a:graphicFrameLocks noChangeAspect="1"/>
          </p:cNvGraphicFramePr>
          <p:nvPr/>
        </p:nvGraphicFramePr>
        <p:xfrm>
          <a:off x="5715008" y="744522"/>
          <a:ext cx="500062" cy="541338"/>
        </p:xfrm>
        <a:graphic>
          <a:graphicData uri="http://schemas.openxmlformats.org/presentationml/2006/ole">
            <p:oleObj spid="_x0000_s33795" name="Equation" r:id="rId4" imgW="152268" imgH="164957" progId="Equation.3">
              <p:embed/>
            </p:oleObj>
          </a:graphicData>
        </a:graphic>
      </p:graphicFrame>
      <p:pic>
        <p:nvPicPr>
          <p:cNvPr id="6" name="Picture 5"/>
          <p:cNvPicPr/>
          <p:nvPr/>
        </p:nvPicPr>
        <p:blipFill>
          <a:blip r:embed="rId5"/>
          <a:srcRect/>
          <a:stretch>
            <a:fillRect/>
          </a:stretch>
        </p:blipFill>
        <p:spPr bwMode="auto">
          <a:xfrm>
            <a:off x="714348" y="1500174"/>
            <a:ext cx="7786742" cy="51435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3793"/>
                                        </p:tgtEl>
                                        <p:attrNameLst>
                                          <p:attrName>style.visibility</p:attrName>
                                        </p:attrNameLst>
                                      </p:cBhvr>
                                      <p:to>
                                        <p:strVal val="visible"/>
                                      </p:to>
                                    </p:set>
                                    <p:animEffect transition="in" filter="diamond(in)">
                                      <p:cBhvr>
                                        <p:cTn id="7" dur="2000"/>
                                        <p:tgtEl>
                                          <p:spTgt spid="33793"/>
                                        </p:tgtEl>
                                      </p:cBhvr>
                                    </p:animEffect>
                                  </p:childTnLst>
                                </p:cTn>
                              </p:par>
                              <p:par>
                                <p:cTn id="8" presetID="8" presetClass="entr" presetSubtype="16" fill="hold" nodeType="withEffect">
                                  <p:stCondLst>
                                    <p:cond delay="0"/>
                                  </p:stCondLst>
                                  <p:childTnLst>
                                    <p:set>
                                      <p:cBhvr>
                                        <p:cTn id="9" dur="1" fill="hold">
                                          <p:stCondLst>
                                            <p:cond delay="0"/>
                                          </p:stCondLst>
                                        </p:cTn>
                                        <p:tgtEl>
                                          <p:spTgt spid="33795"/>
                                        </p:tgtEl>
                                        <p:attrNameLst>
                                          <p:attrName>style.visibility</p:attrName>
                                        </p:attrNameLst>
                                      </p:cBhvr>
                                      <p:to>
                                        <p:strVal val="visible"/>
                                      </p:to>
                                    </p:set>
                                    <p:animEffect transition="in" filter="diamond(in)">
                                      <p:cBhvr>
                                        <p:cTn id="10" dur="2000"/>
                                        <p:tgtEl>
                                          <p:spTgt spid="3379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50177" name="Object 1"/>
          <p:cNvGraphicFramePr>
            <a:graphicFrameLocks noChangeAspect="1"/>
          </p:cNvGraphicFramePr>
          <p:nvPr/>
        </p:nvGraphicFramePr>
        <p:xfrm>
          <a:off x="5857884" y="2714620"/>
          <a:ext cx="428628" cy="464347"/>
        </p:xfrm>
        <a:graphic>
          <a:graphicData uri="http://schemas.openxmlformats.org/presentationml/2006/ole">
            <p:oleObj spid="_x0000_s50177" name="Equation" r:id="rId3" imgW="152268" imgH="164957" progId="Equation.3">
              <p:embed/>
            </p:oleObj>
          </a:graphicData>
        </a:graphic>
      </p:graphicFrame>
      <p:graphicFrame>
        <p:nvGraphicFramePr>
          <p:cNvPr id="50179" name="Object 3"/>
          <p:cNvGraphicFramePr>
            <a:graphicFrameLocks noChangeAspect="1"/>
          </p:cNvGraphicFramePr>
          <p:nvPr/>
        </p:nvGraphicFramePr>
        <p:xfrm>
          <a:off x="8572531" y="2714620"/>
          <a:ext cx="428625" cy="463550"/>
        </p:xfrm>
        <a:graphic>
          <a:graphicData uri="http://schemas.openxmlformats.org/presentationml/2006/ole">
            <p:oleObj spid="_x0000_s50179" name="Equation" r:id="rId4" imgW="152268" imgH="164957" progId="Equation.3">
              <p:embed/>
            </p:oleObj>
          </a:graphicData>
        </a:graphic>
      </p:graphicFrame>
      <p:graphicFrame>
        <p:nvGraphicFramePr>
          <p:cNvPr id="50180" name="Object 4"/>
          <p:cNvGraphicFramePr>
            <a:graphicFrameLocks noChangeAspect="1"/>
          </p:cNvGraphicFramePr>
          <p:nvPr/>
        </p:nvGraphicFramePr>
        <p:xfrm>
          <a:off x="5643570" y="5643578"/>
          <a:ext cx="428625" cy="463550"/>
        </p:xfrm>
        <a:graphic>
          <a:graphicData uri="http://schemas.openxmlformats.org/presentationml/2006/ole">
            <p:oleObj spid="_x0000_s50180" name="Equation" r:id="rId5" imgW="152268" imgH="164957" progId="Equation.3">
              <p:embed/>
            </p:oleObj>
          </a:graphicData>
        </a:graphic>
      </p:graphicFrame>
      <p:graphicFrame>
        <p:nvGraphicFramePr>
          <p:cNvPr id="50181" name="Object 5"/>
          <p:cNvGraphicFramePr>
            <a:graphicFrameLocks noChangeAspect="1"/>
          </p:cNvGraphicFramePr>
          <p:nvPr/>
        </p:nvGraphicFramePr>
        <p:xfrm>
          <a:off x="3357557" y="4679962"/>
          <a:ext cx="428625" cy="463550"/>
        </p:xfrm>
        <a:graphic>
          <a:graphicData uri="http://schemas.openxmlformats.org/presentationml/2006/ole">
            <p:oleObj spid="_x0000_s50181" name="Equation" r:id="rId6" imgW="152268" imgH="164957" progId="Equation.3">
              <p:embed/>
            </p:oleObj>
          </a:graphicData>
        </a:graphic>
      </p:graphicFrame>
      <p:graphicFrame>
        <p:nvGraphicFramePr>
          <p:cNvPr id="50182" name="Object 6"/>
          <p:cNvGraphicFramePr>
            <a:graphicFrameLocks noChangeAspect="1"/>
          </p:cNvGraphicFramePr>
          <p:nvPr/>
        </p:nvGraphicFramePr>
        <p:xfrm>
          <a:off x="2000232" y="5143512"/>
          <a:ext cx="428625" cy="463550"/>
        </p:xfrm>
        <a:graphic>
          <a:graphicData uri="http://schemas.openxmlformats.org/presentationml/2006/ole">
            <p:oleObj spid="_x0000_s50182" name="Equation" r:id="rId7" imgW="152268" imgH="164957" progId="Equation.3">
              <p:embed/>
            </p:oleObj>
          </a:graphicData>
        </a:graphic>
      </p:graphicFrame>
      <p:graphicFrame>
        <p:nvGraphicFramePr>
          <p:cNvPr id="50183" name="Object 7"/>
          <p:cNvGraphicFramePr>
            <a:graphicFrameLocks noChangeAspect="1"/>
          </p:cNvGraphicFramePr>
          <p:nvPr/>
        </p:nvGraphicFramePr>
        <p:xfrm>
          <a:off x="7929586" y="3214686"/>
          <a:ext cx="428625" cy="463550"/>
        </p:xfrm>
        <a:graphic>
          <a:graphicData uri="http://schemas.openxmlformats.org/presentationml/2006/ole">
            <p:oleObj spid="_x0000_s50183" name="Equation" r:id="rId8" imgW="152268" imgH="164957" progId="Equation.3">
              <p:embed/>
            </p:oleObj>
          </a:graphicData>
        </a:graphic>
      </p:graphicFrame>
      <p:graphicFrame>
        <p:nvGraphicFramePr>
          <p:cNvPr id="50184" name="Object 8"/>
          <p:cNvGraphicFramePr>
            <a:graphicFrameLocks noChangeAspect="1"/>
          </p:cNvGraphicFramePr>
          <p:nvPr/>
        </p:nvGraphicFramePr>
        <p:xfrm>
          <a:off x="5786446" y="4143380"/>
          <a:ext cx="428625" cy="463550"/>
        </p:xfrm>
        <a:graphic>
          <a:graphicData uri="http://schemas.openxmlformats.org/presentationml/2006/ole">
            <p:oleObj spid="_x0000_s50184" name="Equation" r:id="rId9" imgW="152268" imgH="164957" progId="Equation.3">
              <p:embed/>
            </p:oleObj>
          </a:graphicData>
        </a:graphic>
      </p:graphicFrame>
      <p:sp>
        <p:nvSpPr>
          <p:cNvPr id="50186" name="Rectangle 10"/>
          <p:cNvSpPr>
            <a:spLocks noChangeArrowheads="1"/>
          </p:cNvSpPr>
          <p:nvPr/>
        </p:nvSpPr>
        <p:spPr bwMode="auto">
          <a:xfrm>
            <a:off x="0" y="714356"/>
            <a:ext cx="9001156"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Trong trường hợp này, có thể áp dụng một trong các phương pháp sau để giải mạch :</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Giải trực tiếp mạch điện dùng phương trình dòng mắc lưới.</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Giữ nguyên nguồn áp 3 pha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a:t>
            </a:r>
            <a:r>
              <a:rPr kumimoji="0" lang="fr-FR" sz="3200" b="0" i="0" u="none" strike="noStrike" cap="none" normalizeH="0" smtClean="0">
                <a:ln>
                  <a:noFill/>
                </a:ln>
                <a:solidFill>
                  <a:srgbClr val="002060"/>
                </a:solidFill>
                <a:effectLst/>
                <a:latin typeface="Times New Roman" pitchFamily="18" charset="0"/>
                <a:ea typeface="Arial" pitchFamily="34" charset="0"/>
                <a:cs typeface="Times New Roman" pitchFamily="18" charset="0"/>
              </a:rPr>
              <a:t>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và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biến đổi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tải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sang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Y; đưa bài toán về trường hợp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nguồn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tải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Y.</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fr-FR" sz="3200" b="1"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Biến đổi nguồn áp 3 pha từ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sang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Y ; giữ nguyên tải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đưa bài toán về trường hợp nguồn Y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tải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a:t>
            </a:r>
            <a:endParaRPr kumimoji="0" lang="vi-VN" sz="3200" b="0" i="0" u="none" strike="noStrike" cap="none" normalizeH="0" baseline="0" smtClean="0">
              <a:ln>
                <a:noFill/>
              </a:ln>
              <a:solidFill>
                <a:srgbClr val="00206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Biến đổi cả nguồn và tải từ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sang </a:t>
            </a: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dạng Y ; đưa bài toán về trường hợp nguồn Y tải Y.</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8433" name="Object 1"/>
          <p:cNvGraphicFramePr>
            <a:graphicFrameLocks noChangeAspect="1"/>
          </p:cNvGraphicFramePr>
          <p:nvPr/>
        </p:nvGraphicFramePr>
        <p:xfrm>
          <a:off x="2714612" y="3357562"/>
          <a:ext cx="3042069" cy="1000132"/>
        </p:xfrm>
        <a:graphic>
          <a:graphicData uri="http://schemas.openxmlformats.org/presentationml/2006/ole">
            <p:oleObj spid="_x0000_s18433" name="Equation" r:id="rId3" imgW="990170" imgH="330057" progId="Equation.3">
              <p:embed/>
            </p:oleObj>
          </a:graphicData>
        </a:graphic>
      </p:graphicFrame>
      <p:sp>
        <p:nvSpPr>
          <p:cNvPr id="184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8435" name="Object 3"/>
          <p:cNvGraphicFramePr>
            <a:graphicFrameLocks noChangeAspect="1"/>
          </p:cNvGraphicFramePr>
          <p:nvPr/>
        </p:nvGraphicFramePr>
        <p:xfrm>
          <a:off x="2714612" y="4500570"/>
          <a:ext cx="3079575" cy="1000132"/>
        </p:xfrm>
        <a:graphic>
          <a:graphicData uri="http://schemas.openxmlformats.org/presentationml/2006/ole">
            <p:oleObj spid="_x0000_s18435" name="Equation" r:id="rId4" imgW="1002865" imgH="330057" progId="Equation.3">
              <p:embed/>
            </p:oleObj>
          </a:graphicData>
        </a:graphic>
      </p:graphicFrame>
      <p:graphicFrame>
        <p:nvGraphicFramePr>
          <p:cNvPr id="18438" name="Object 6"/>
          <p:cNvGraphicFramePr>
            <a:graphicFrameLocks noChangeAspect="1"/>
          </p:cNvGraphicFramePr>
          <p:nvPr/>
        </p:nvGraphicFramePr>
        <p:xfrm>
          <a:off x="2857488" y="2143116"/>
          <a:ext cx="2420234" cy="1071570"/>
        </p:xfrm>
        <a:graphic>
          <a:graphicData uri="http://schemas.openxmlformats.org/presentationml/2006/ole">
            <p:oleObj spid="_x0000_s18438" name="Equation" r:id="rId5" imgW="736600" imgH="330200" progId="Equation.3">
              <p:embed/>
            </p:oleObj>
          </a:graphicData>
        </a:graphic>
      </p:graphicFrame>
      <p:sp>
        <p:nvSpPr>
          <p:cNvPr id="11" name="Rectangle 10"/>
          <p:cNvSpPr>
            <a:spLocks noChangeArrowheads="1"/>
          </p:cNvSpPr>
          <p:nvPr/>
        </p:nvSpPr>
        <p:spPr bwMode="auto">
          <a:xfrm>
            <a:off x="142844" y="1000108"/>
            <a:ext cx="900115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Nguồn áp 3 pha thứ tự thuận được biểu diễn theo dạng phức hiệu dụng:</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8438"/>
                                        </p:tgtEl>
                                        <p:attrNameLst>
                                          <p:attrName>style.visibility</p:attrName>
                                        </p:attrNameLst>
                                      </p:cBhvr>
                                      <p:to>
                                        <p:strVal val="visible"/>
                                      </p:to>
                                    </p:set>
                                    <p:animEffect transition="in" filter="checkerboard(across)">
                                      <p:cBhvr>
                                        <p:cTn id="12" dur="500"/>
                                        <p:tgtEl>
                                          <p:spTgt spid="1843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8433"/>
                                        </p:tgtEl>
                                        <p:attrNameLst>
                                          <p:attrName>style.visibility</p:attrName>
                                        </p:attrNameLst>
                                      </p:cBhvr>
                                      <p:to>
                                        <p:strVal val="visible"/>
                                      </p:to>
                                    </p:set>
                                    <p:animEffect transition="in" filter="checkerboard(across)">
                                      <p:cBhvr>
                                        <p:cTn id="17" dur="500"/>
                                        <p:tgtEl>
                                          <p:spTgt spid="1843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8435"/>
                                        </p:tgtEl>
                                        <p:attrNameLst>
                                          <p:attrName>style.visibility</p:attrName>
                                        </p:attrNameLst>
                                      </p:cBhvr>
                                      <p:to>
                                        <p:strVal val="visible"/>
                                      </p:to>
                                    </p:set>
                                    <p:animEffect transition="in" filter="checkerboard(across)">
                                      <p:cBhvr>
                                        <p:cTn id="22"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rcRect/>
          <a:stretch>
            <a:fillRect/>
          </a:stretch>
        </p:blipFill>
        <p:spPr bwMode="auto">
          <a:xfrm>
            <a:off x="2071670" y="1428736"/>
            <a:ext cx="4429156" cy="5357850"/>
          </a:xfrm>
          <a:prstGeom prst="rect">
            <a:avLst/>
          </a:prstGeom>
          <a:noFill/>
          <a:ln w="9525">
            <a:noFill/>
            <a:miter lim="800000"/>
            <a:headEnd/>
            <a:tailEnd/>
          </a:ln>
        </p:spPr>
      </p:pic>
      <p:sp>
        <p:nvSpPr>
          <p:cNvPr id="5" name="Rectangle 5"/>
          <p:cNvSpPr>
            <a:spLocks noChangeArrowheads="1"/>
          </p:cNvSpPr>
          <p:nvPr/>
        </p:nvSpPr>
        <p:spPr bwMode="auto">
          <a:xfrm>
            <a:off x="71438" y="851584"/>
            <a:ext cx="878684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Các vector phase biểu diễn nguồn áp 3 pha thứ tự thuận:</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71438" y="835207"/>
            <a:ext cx="88582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a:t>
            </a:r>
            <a:r>
              <a:rPr kumimoji="0" lang="en-US" sz="3200" b="1"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 </a:t>
            </a:r>
            <a:r>
              <a:rPr kumimoji="0" lang="en-US" sz="3200" b="1" i="0" u="sng"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Nguồn áp 3 pha thứ </a:t>
            </a:r>
            <a:r>
              <a:rPr kumimoji="0" lang="en-US" sz="3200" b="1" i="0" u="sng"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tự </a:t>
            </a:r>
            <a:r>
              <a:rPr lang="en-US" sz="3200" b="1" u="sng" smtClean="0">
                <a:solidFill>
                  <a:schemeClr val="accent6">
                    <a:lumMod val="75000"/>
                  </a:schemeClr>
                </a:solidFill>
                <a:latin typeface="Times New Roman" pitchFamily="18" charset="0"/>
                <a:ea typeface="Arial" pitchFamily="34" charset="0"/>
                <a:cs typeface="Times New Roman" pitchFamily="18" charset="0"/>
              </a:rPr>
              <a:t>nghịch</a:t>
            </a:r>
            <a:r>
              <a:rPr kumimoji="0" lang="en-US" sz="3200" b="1" i="0" u="none" strike="noStrike" cap="none" normalizeH="0" baseline="0" smtClean="0">
                <a:ln>
                  <a:noFill/>
                </a:ln>
                <a:solidFill>
                  <a:schemeClr val="accent6">
                    <a:lumMod val="75000"/>
                  </a:schemeClr>
                </a:solidFill>
                <a:effectLst/>
                <a:latin typeface="Times New Roman" pitchFamily="18" charset="0"/>
                <a:ea typeface="Arial" pitchFamily="34" charset="0"/>
                <a:cs typeface="Times New Roman" pitchFamily="18" charset="0"/>
              </a:rPr>
              <a:t>:</a:t>
            </a:r>
            <a:endParaRPr kumimoji="0" lang="en-US" sz="3200" b="1" i="0" u="none" strike="noStrike" cap="none" normalizeH="0" baseline="0" smtClean="0">
              <a:ln>
                <a:noFill/>
              </a:ln>
              <a:solidFill>
                <a:schemeClr val="accent6">
                  <a:lumMod val="75000"/>
                </a:schemeClr>
              </a:solidFill>
              <a:effectLst/>
              <a:latin typeface="Times New Roman" pitchFamily="18" charset="0"/>
              <a:cs typeface="Times New Roman" pitchFamily="18" charset="0"/>
            </a:endParaRPr>
          </a:p>
        </p:txBody>
      </p:sp>
      <p:sp>
        <p:nvSpPr>
          <p:cNvPr id="6" name="Rectangle 2"/>
          <p:cNvSpPr>
            <a:spLocks noChangeArrowheads="1"/>
          </p:cNvSpPr>
          <p:nvPr/>
        </p:nvSpPr>
        <p:spPr bwMode="auto">
          <a:xfrm>
            <a:off x="71438" y="1558341"/>
            <a:ext cx="907256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Nguồn áp 3 pha thứ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tự </a:t>
            </a:r>
            <a:r>
              <a:rPr lang="en-US" sz="3200" smtClean="0">
                <a:solidFill>
                  <a:srgbClr val="002060"/>
                </a:solidFill>
                <a:latin typeface="Times New Roman" pitchFamily="18" charset="0"/>
                <a:ea typeface="Arial" pitchFamily="34" charset="0"/>
                <a:cs typeface="Times New Roman" pitchFamily="18" charset="0"/>
              </a:rPr>
              <a:t>nghịch</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có biểu thức tức thời:</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1638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6386" name="Object 2"/>
          <p:cNvGraphicFramePr>
            <a:graphicFrameLocks noChangeAspect="1"/>
          </p:cNvGraphicFramePr>
          <p:nvPr/>
        </p:nvGraphicFramePr>
        <p:xfrm>
          <a:off x="2071670" y="2428868"/>
          <a:ext cx="5050288" cy="928694"/>
        </p:xfrm>
        <a:graphic>
          <a:graphicData uri="http://schemas.openxmlformats.org/presentationml/2006/ole">
            <p:oleObj spid="_x0000_s16386" name="Equation" r:id="rId3" imgW="1371600" imgH="254000" progId="Equation.3">
              <p:embed/>
            </p:oleObj>
          </a:graphicData>
        </a:graphic>
      </p:graphicFrame>
      <p:sp>
        <p:nvSpPr>
          <p:cNvPr id="1638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6388" name="Object 4"/>
          <p:cNvGraphicFramePr>
            <a:graphicFrameLocks noChangeAspect="1"/>
          </p:cNvGraphicFramePr>
          <p:nvPr/>
        </p:nvGraphicFramePr>
        <p:xfrm>
          <a:off x="2071670" y="3500438"/>
          <a:ext cx="5980949" cy="857256"/>
        </p:xfrm>
        <a:graphic>
          <a:graphicData uri="http://schemas.openxmlformats.org/presentationml/2006/ole">
            <p:oleObj spid="_x0000_s16388" name="Equation" r:id="rId4" imgW="1752600" imgH="254000" progId="Equation.3">
              <p:embed/>
            </p:oleObj>
          </a:graphicData>
        </a:graphic>
      </p:graphicFrame>
      <p:sp>
        <p:nvSpPr>
          <p:cNvPr id="1639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6390" name="Object 6"/>
          <p:cNvGraphicFramePr>
            <a:graphicFrameLocks noChangeAspect="1"/>
          </p:cNvGraphicFramePr>
          <p:nvPr/>
        </p:nvGraphicFramePr>
        <p:xfrm>
          <a:off x="2000232" y="4643446"/>
          <a:ext cx="6060276" cy="850904"/>
        </p:xfrm>
        <a:graphic>
          <a:graphicData uri="http://schemas.openxmlformats.org/presentationml/2006/ole">
            <p:oleObj spid="_x0000_s16390" name="Equation" r:id="rId5" imgW="1790700" imgH="2540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6386"/>
                                        </p:tgtEl>
                                        <p:attrNameLst>
                                          <p:attrName>style.visibility</p:attrName>
                                        </p:attrNameLst>
                                      </p:cBhvr>
                                      <p:to>
                                        <p:strVal val="visible"/>
                                      </p:to>
                                    </p:set>
                                    <p:animEffect transition="in" filter="checkerboard(across)">
                                      <p:cBhvr>
                                        <p:cTn id="17" dur="500"/>
                                        <p:tgtEl>
                                          <p:spTgt spid="1638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6388"/>
                                        </p:tgtEl>
                                        <p:attrNameLst>
                                          <p:attrName>style.visibility</p:attrName>
                                        </p:attrNameLst>
                                      </p:cBhvr>
                                      <p:to>
                                        <p:strVal val="visible"/>
                                      </p:to>
                                    </p:set>
                                    <p:animEffect transition="in" filter="checkerboard(across)">
                                      <p:cBhvr>
                                        <p:cTn id="22" dur="500"/>
                                        <p:tgtEl>
                                          <p:spTgt spid="1638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6390"/>
                                        </p:tgtEl>
                                        <p:attrNameLst>
                                          <p:attrName>style.visibility</p:attrName>
                                        </p:attrNameLst>
                                      </p:cBhvr>
                                      <p:to>
                                        <p:strVal val="visible"/>
                                      </p:to>
                                    </p:set>
                                    <p:animEffect transition="in" filter="checkerboard(across)">
                                      <p:cBhvr>
                                        <p:cTn id="27"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42844" y="1000108"/>
            <a:ext cx="900115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Nguồn áp 3 pha thứ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tự </a:t>
            </a:r>
            <a:r>
              <a:rPr lang="en-US" sz="3200" smtClean="0">
                <a:solidFill>
                  <a:srgbClr val="002060"/>
                </a:solidFill>
                <a:latin typeface="Times New Roman" pitchFamily="18" charset="0"/>
                <a:ea typeface="Arial" pitchFamily="34" charset="0"/>
                <a:cs typeface="Times New Roman" pitchFamily="18" charset="0"/>
              </a:rPr>
              <a:t>nghịch</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biểu diễn theo dạng phức hiệu dụng:</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sp>
        <p:nvSpPr>
          <p:cNvPr id="153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5361" name="Object 1"/>
          <p:cNvGraphicFramePr>
            <a:graphicFrameLocks noChangeAspect="1"/>
          </p:cNvGraphicFramePr>
          <p:nvPr/>
        </p:nvGraphicFramePr>
        <p:xfrm>
          <a:off x="3286116" y="2357430"/>
          <a:ext cx="2286016" cy="1012258"/>
        </p:xfrm>
        <a:graphic>
          <a:graphicData uri="http://schemas.openxmlformats.org/presentationml/2006/ole">
            <p:oleObj spid="_x0000_s15361" name="Equation" r:id="rId3" imgW="736600" imgH="330200" progId="Equation.3">
              <p:embed/>
            </p:oleObj>
          </a:graphicData>
        </a:graphic>
      </p:graphicFrame>
      <p:sp>
        <p:nvSpPr>
          <p:cNvPr id="1536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5363" name="Object 3"/>
          <p:cNvGraphicFramePr>
            <a:graphicFrameLocks noChangeAspect="1"/>
          </p:cNvGraphicFramePr>
          <p:nvPr/>
        </p:nvGraphicFramePr>
        <p:xfrm>
          <a:off x="3214678" y="3500438"/>
          <a:ext cx="2571768" cy="973540"/>
        </p:xfrm>
        <a:graphic>
          <a:graphicData uri="http://schemas.openxmlformats.org/presentationml/2006/ole">
            <p:oleObj spid="_x0000_s15363" name="Equation" r:id="rId4" imgW="863225" imgH="330057" progId="Equation.3">
              <p:embed/>
            </p:oleObj>
          </a:graphicData>
        </a:graphic>
      </p:graphicFrame>
      <p:sp>
        <p:nvSpPr>
          <p:cNvPr id="153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vi-VN"/>
          </a:p>
        </p:txBody>
      </p:sp>
      <p:graphicFrame>
        <p:nvGraphicFramePr>
          <p:cNvPr id="15365" name="Object 5"/>
          <p:cNvGraphicFramePr>
            <a:graphicFrameLocks noChangeAspect="1"/>
          </p:cNvGraphicFramePr>
          <p:nvPr/>
        </p:nvGraphicFramePr>
        <p:xfrm>
          <a:off x="3143240" y="4572008"/>
          <a:ext cx="2822007" cy="1053315"/>
        </p:xfrm>
        <a:graphic>
          <a:graphicData uri="http://schemas.openxmlformats.org/presentationml/2006/ole">
            <p:oleObj spid="_x0000_s15365" name="Equation" r:id="rId5" imgW="876300" imgH="3302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5361"/>
                                        </p:tgtEl>
                                        <p:attrNameLst>
                                          <p:attrName>style.visibility</p:attrName>
                                        </p:attrNameLst>
                                      </p:cBhvr>
                                      <p:to>
                                        <p:strVal val="visible"/>
                                      </p:to>
                                    </p:set>
                                    <p:animEffect transition="in" filter="checkerboard(across)">
                                      <p:cBhvr>
                                        <p:cTn id="12" dur="500"/>
                                        <p:tgtEl>
                                          <p:spTgt spid="1536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5363"/>
                                        </p:tgtEl>
                                        <p:attrNameLst>
                                          <p:attrName>style.visibility</p:attrName>
                                        </p:attrNameLst>
                                      </p:cBhvr>
                                      <p:to>
                                        <p:strVal val="visible"/>
                                      </p:to>
                                    </p:set>
                                    <p:animEffect transition="in" filter="checkerboard(across)">
                                      <p:cBhvr>
                                        <p:cTn id="17" dur="500"/>
                                        <p:tgtEl>
                                          <p:spTgt spid="1536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5365"/>
                                        </p:tgtEl>
                                        <p:attrNameLst>
                                          <p:attrName>style.visibility</p:attrName>
                                        </p:attrNameLst>
                                      </p:cBhvr>
                                      <p:to>
                                        <p:strVal val="visible"/>
                                      </p:to>
                                    </p:set>
                                    <p:animEffect transition="in" filter="checkerboard(across)">
                                      <p:cBhvr>
                                        <p:cTn id="22"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71438" y="851584"/>
            <a:ext cx="878684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Các vector phase biểu diễn nguồn áp 3 pha thứ </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tự </a:t>
            </a:r>
            <a:r>
              <a:rPr lang="en-US" sz="3200" smtClean="0">
                <a:solidFill>
                  <a:srgbClr val="002060"/>
                </a:solidFill>
                <a:latin typeface="Times New Roman" pitchFamily="18" charset="0"/>
                <a:ea typeface="Arial" pitchFamily="34" charset="0"/>
                <a:cs typeface="Times New Roman" pitchFamily="18" charset="0"/>
              </a:rPr>
              <a:t>nghịch</a:t>
            </a:r>
            <a:r>
              <a:rPr kumimoji="0" lang="en-US"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a:t>
            </a:r>
            <a:endParaRPr kumimoji="0" lang="en-US" sz="3200" b="0" i="0" u="none" strike="noStrike" cap="none" normalizeH="0" baseline="0" smtClean="0">
              <a:ln>
                <a:noFill/>
              </a:ln>
              <a:solidFill>
                <a:srgbClr val="002060"/>
              </a:solidFill>
              <a:effectLst/>
              <a:latin typeface="Times New Roman" pitchFamily="18" charset="0"/>
              <a:cs typeface="Times New Roman" pitchFamily="18" charset="0"/>
            </a:endParaRPr>
          </a:p>
        </p:txBody>
      </p:sp>
      <p:pic>
        <p:nvPicPr>
          <p:cNvPr id="5" name="Picture 4"/>
          <p:cNvPicPr/>
          <p:nvPr/>
        </p:nvPicPr>
        <p:blipFill>
          <a:blip r:embed="rId2"/>
          <a:srcRect/>
          <a:stretch>
            <a:fillRect/>
          </a:stretch>
        </p:blipFill>
        <p:spPr bwMode="auto">
          <a:xfrm>
            <a:off x="2285984" y="1428736"/>
            <a:ext cx="4286280" cy="535782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71438" y="785794"/>
            <a:ext cx="9001156"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4.1.3- </a:t>
            </a:r>
            <a:r>
              <a:rPr kumimoji="0" lang="en-US" sz="3200" b="1" i="0" u="sng" strike="noStrike" cap="none" normalizeH="0" baseline="0" smtClean="0">
                <a:ln>
                  <a:noFill/>
                </a:ln>
                <a:solidFill>
                  <a:srgbClr val="FF0000"/>
                </a:solidFill>
                <a:effectLst/>
                <a:latin typeface="Times New Roman" pitchFamily="18" charset="0"/>
                <a:ea typeface="Arial" pitchFamily="34" charset="0"/>
                <a:cs typeface="Times New Roman" pitchFamily="18" charset="0"/>
              </a:rPr>
              <a:t>Các phương pháp đấu nguồn áp 3 pha cân bằng</a:t>
            </a:r>
            <a:r>
              <a:rPr kumimoji="0" lang="en-US" sz="3200" b="1" i="0" u="none" strike="noStrike" cap="none" normalizeH="0" baseline="0" smtClean="0">
                <a:ln>
                  <a:noFill/>
                </a:ln>
                <a:solidFill>
                  <a:srgbClr val="FF0000"/>
                </a:solidFill>
                <a:effectLst/>
                <a:latin typeface="Times New Roman" pitchFamily="18" charset="0"/>
                <a:ea typeface="Arial" pitchFamily="34" charset="0"/>
                <a:cs typeface="Times New Roman" pitchFamily="18" charset="0"/>
              </a:rPr>
              <a:t>:</a:t>
            </a:r>
            <a:endParaRPr kumimoji="0" lang="en-US" sz="3200" b="0" i="0" u="none" strike="noStrike" cap="none" normalizeH="0" baseline="0" smtClean="0">
              <a:ln>
                <a:noFill/>
              </a:ln>
              <a:solidFill>
                <a:srgbClr val="FF0000"/>
              </a:solidFill>
              <a:effectLst/>
              <a:latin typeface="Times New Roman" pitchFamily="18" charset="0"/>
              <a:cs typeface="Times New Roman" pitchFamily="18" charset="0"/>
            </a:endParaRPr>
          </a:p>
        </p:txBody>
      </p:sp>
      <p:sp>
        <p:nvSpPr>
          <p:cNvPr id="24578" name="Rectangle 2"/>
          <p:cNvSpPr>
            <a:spLocks noChangeArrowheads="1"/>
          </p:cNvSpPr>
          <p:nvPr/>
        </p:nvSpPr>
        <p:spPr bwMode="auto">
          <a:xfrm>
            <a:off x="142844" y="1986969"/>
            <a:ext cx="5929322"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smtClean="0">
                <a:ln>
                  <a:noFill/>
                </a:ln>
                <a:solidFill>
                  <a:srgbClr val="7030A0"/>
                </a:solidFill>
                <a:effectLst/>
                <a:latin typeface="Times New Roman" pitchFamily="18" charset="0"/>
                <a:ea typeface="Arial" pitchFamily="34" charset="0"/>
                <a:cs typeface="Times New Roman" pitchFamily="18" charset="0"/>
              </a:rPr>
              <a:t>4.1.3.1) </a:t>
            </a:r>
            <a:r>
              <a:rPr kumimoji="0" lang="fr-FR" sz="3200" b="1" i="0" u="sng" strike="noStrike" cap="none" normalizeH="0" baseline="0" smtClean="0">
                <a:ln>
                  <a:noFill/>
                </a:ln>
                <a:solidFill>
                  <a:srgbClr val="7030A0"/>
                </a:solidFill>
                <a:effectLst/>
                <a:latin typeface="Times New Roman" pitchFamily="18" charset="0"/>
                <a:ea typeface="Arial" pitchFamily="34" charset="0"/>
                <a:cs typeface="Times New Roman" pitchFamily="18" charset="0"/>
              </a:rPr>
              <a:t>Nguồn áp 3 pha đấu Y</a:t>
            </a:r>
            <a:r>
              <a:rPr kumimoji="0" lang="fr-FR" sz="3200" b="1" i="0" u="none" strike="noStrike" cap="none" normalizeH="0" baseline="0" smtClean="0">
                <a:ln>
                  <a:noFill/>
                </a:ln>
                <a:solidFill>
                  <a:srgbClr val="7030A0"/>
                </a:solidFill>
                <a:effectLst/>
                <a:latin typeface="Times New Roman" pitchFamily="18" charset="0"/>
                <a:ea typeface="Arial" pitchFamily="34" charset="0"/>
                <a:cs typeface="Times New Roman" pitchFamily="18" charset="0"/>
              </a:rPr>
              <a:t>:</a:t>
            </a:r>
            <a:endParaRPr kumimoji="0" lang="fr-FR" sz="3200" b="1" i="0" u="none" strike="noStrike" cap="none" normalizeH="0" baseline="0" smtClean="0">
              <a:ln>
                <a:noFill/>
              </a:ln>
              <a:solidFill>
                <a:srgbClr val="7030A0"/>
              </a:solidFill>
              <a:effectLst/>
              <a:latin typeface="Times New Roman" pitchFamily="18" charset="0"/>
              <a:cs typeface="Times New Roman" pitchFamily="18" charset="0"/>
            </a:endParaRPr>
          </a:p>
        </p:txBody>
      </p:sp>
      <p:sp>
        <p:nvSpPr>
          <p:cNvPr id="24579" name="Rectangle 3"/>
          <p:cNvSpPr>
            <a:spLocks noChangeArrowheads="1"/>
          </p:cNvSpPr>
          <p:nvPr/>
        </p:nvSpPr>
        <p:spPr bwMode="auto">
          <a:xfrm>
            <a:off x="142844" y="2652781"/>
            <a:ext cx="8929718"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smtClean="0">
                <a:ln>
                  <a:noFill/>
                </a:ln>
                <a:solidFill>
                  <a:srgbClr val="002060"/>
                </a:solidFill>
                <a:effectLst/>
                <a:latin typeface="Times New Roman" pitchFamily="18" charset="0"/>
                <a:ea typeface="Arial" pitchFamily="34" charset="0"/>
                <a:cs typeface="Times New Roman" pitchFamily="18" charset="0"/>
              </a:rPr>
              <a:t>- Muốn thực hiện sơ đồ đấu Y, ta cần tạo điểm nối chung cho cả 3 nguồn áp. Điểm chung của 3 nguồn áp được gọi là trung tính nguồn. Điểm chung này là giao điểm 3 đầu của 3 nguồn áp cùng dấu.</a:t>
            </a:r>
            <a:endParaRPr kumimoji="0" lang="fr-FR" sz="3200" b="0" i="0" u="none" strike="noStrike" cap="none" normalizeH="0" baseline="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diamond(in)">
                                      <p:cBhvr>
                                        <p:cTn id="7" dur="2000"/>
                                        <p:tgtEl>
                                          <p:spTgt spid="2457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checkerboard(across)">
                                      <p:cBhvr>
                                        <p:cTn id="12" dur="500"/>
                                        <p:tgtEl>
                                          <p:spTgt spid="2457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4579"/>
                                        </p:tgtEl>
                                        <p:attrNameLst>
                                          <p:attrName>style.visibility</p:attrName>
                                        </p:attrNameLst>
                                      </p:cBhvr>
                                      <p:to>
                                        <p:strVal val="visible"/>
                                      </p:to>
                                    </p:set>
                                    <p:animEffect transition="in" filter="checkerboard(across)">
                                      <p:cBhvr>
                                        <p:cTn id="1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P spid="24578" grpId="0"/>
      <p:bldP spid="2457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283</TotalTime>
  <Words>934</Words>
  <Application>Microsoft Office PowerPoint</Application>
  <PresentationFormat>On-screen Show (4:3)</PresentationFormat>
  <Paragraphs>60</Paragraphs>
  <Slides>36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Office Theme</vt:lpstr>
      <vt:lpstr>Microsoft Equation 3.0</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Truong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Administrator</cp:lastModifiedBy>
  <cp:revision>51</cp:revision>
  <dcterms:created xsi:type="dcterms:W3CDTF">2020-10-15T06:09:09Z</dcterms:created>
  <dcterms:modified xsi:type="dcterms:W3CDTF">2021-02-18T15:58:34Z</dcterms:modified>
</cp:coreProperties>
</file>