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47"/>
  </p:notesMasterIdLst>
  <p:sldIdLst>
    <p:sldId id="541" r:id="rId2"/>
    <p:sldId id="626" r:id="rId3"/>
    <p:sldId id="558" r:id="rId4"/>
    <p:sldId id="611" r:id="rId5"/>
    <p:sldId id="729" r:id="rId6"/>
    <p:sldId id="730" r:id="rId7"/>
    <p:sldId id="731" r:id="rId8"/>
    <p:sldId id="732" r:id="rId9"/>
    <p:sldId id="706" r:id="rId10"/>
    <p:sldId id="612" r:id="rId11"/>
    <p:sldId id="707" r:id="rId12"/>
    <p:sldId id="708" r:id="rId13"/>
    <p:sldId id="733" r:id="rId14"/>
    <p:sldId id="734" r:id="rId15"/>
    <p:sldId id="735" r:id="rId16"/>
    <p:sldId id="755" r:id="rId17"/>
    <p:sldId id="756" r:id="rId18"/>
    <p:sldId id="757" r:id="rId19"/>
    <p:sldId id="736" r:id="rId20"/>
    <p:sldId id="737" r:id="rId21"/>
    <p:sldId id="742" r:id="rId22"/>
    <p:sldId id="828" r:id="rId23"/>
    <p:sldId id="759" r:id="rId24"/>
    <p:sldId id="761" r:id="rId25"/>
    <p:sldId id="760" r:id="rId26"/>
    <p:sldId id="762" r:id="rId27"/>
    <p:sldId id="763" r:id="rId28"/>
    <p:sldId id="764" r:id="rId29"/>
    <p:sldId id="765" r:id="rId30"/>
    <p:sldId id="766" r:id="rId31"/>
    <p:sldId id="767" r:id="rId32"/>
    <p:sldId id="768" r:id="rId33"/>
    <p:sldId id="769" r:id="rId34"/>
    <p:sldId id="770" r:id="rId35"/>
    <p:sldId id="772" r:id="rId36"/>
    <p:sldId id="774" r:id="rId37"/>
    <p:sldId id="773" r:id="rId38"/>
    <p:sldId id="775" r:id="rId39"/>
    <p:sldId id="776" r:id="rId40"/>
    <p:sldId id="777" r:id="rId41"/>
    <p:sldId id="778" r:id="rId42"/>
    <p:sldId id="830" r:id="rId43"/>
    <p:sldId id="831" r:id="rId44"/>
    <p:sldId id="832" r:id="rId45"/>
    <p:sldId id="833" r:id="rId46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CCFF"/>
    <a:srgbClr val="CCFF99"/>
    <a:srgbClr val="66FF33"/>
    <a:srgbClr val="00FFFF"/>
    <a:srgbClr val="99FF99"/>
    <a:srgbClr val="CCFFFF"/>
    <a:srgbClr val="CCFF66"/>
    <a:srgbClr val="FFCC99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82" autoAdjust="0"/>
    <p:restoredTop sz="94411" autoAdjust="0"/>
  </p:normalViewPr>
  <p:slideViewPr>
    <p:cSldViewPr>
      <p:cViewPr varScale="1">
        <p:scale>
          <a:sx n="70" d="100"/>
          <a:sy n="70" d="100"/>
        </p:scale>
        <p:origin x="1080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6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938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95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040" y="4415790"/>
            <a:ext cx="560832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095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967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95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0DF7F95-35C6-484D-923C-6A148F10F3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3AC3E9B3-0984-43C0-8280-AD9406136F66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 smtClean="0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330F2DA-5492-4F1D-A3A0-3A9B119394B6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12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60008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330F2DA-5492-4F1D-A3A0-3A9B119394B6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13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19615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330F2DA-5492-4F1D-A3A0-3A9B119394B6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14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77498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330F2DA-5492-4F1D-A3A0-3A9B119394B6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15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96457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330F2DA-5492-4F1D-A3A0-3A9B119394B6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16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76491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330F2DA-5492-4F1D-A3A0-3A9B119394B6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17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81870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330F2DA-5492-4F1D-A3A0-3A9B119394B6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18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2017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330F2DA-5492-4F1D-A3A0-3A9B119394B6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19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1508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330F2DA-5492-4F1D-A3A0-3A9B119394B6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20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20555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A1C409B-EB5F-4223-AE23-B21DA879A6B8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21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7764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330F2DA-5492-4F1D-A3A0-3A9B119394B6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4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42145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330F2DA-5492-4F1D-A3A0-3A9B119394B6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22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23454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330F2DA-5492-4F1D-A3A0-3A9B119394B6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23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32709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330F2DA-5492-4F1D-A3A0-3A9B119394B6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24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659280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330F2DA-5492-4F1D-A3A0-3A9B119394B6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25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927952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330F2DA-5492-4F1D-A3A0-3A9B119394B6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26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50210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330F2DA-5492-4F1D-A3A0-3A9B119394B6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27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310802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330F2DA-5492-4F1D-A3A0-3A9B119394B6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28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539147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330F2DA-5492-4F1D-A3A0-3A9B119394B6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29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757030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330F2DA-5492-4F1D-A3A0-3A9B119394B6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30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166411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330F2DA-5492-4F1D-A3A0-3A9B119394B6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31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12002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330F2DA-5492-4F1D-A3A0-3A9B119394B6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5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2628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330F2DA-5492-4F1D-A3A0-3A9B119394B6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32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390027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330F2DA-5492-4F1D-A3A0-3A9B119394B6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33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776184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330F2DA-5492-4F1D-A3A0-3A9B119394B6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34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88192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defTabSz="931774" eaLnBrk="1" hangingPunct="1">
              <a:spcBef>
                <a:spcPct val="0"/>
              </a:spcBef>
              <a:defRPr/>
            </a:pPr>
            <a:fld id="{5330F2DA-5492-4F1D-A3A0-3A9B119394B6}" type="slidenum"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pPr algn="r" defTabSz="931774" eaLnBrk="1" hangingPunct="1">
                <a:spcBef>
                  <a:spcPct val="0"/>
                </a:spcBef>
                <a:defRPr/>
              </a:pPr>
              <a:t>35</a:t>
            </a:fld>
            <a:endParaRPr lang="en-US" alt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804944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defTabSz="931774" eaLnBrk="1" hangingPunct="1">
              <a:spcBef>
                <a:spcPct val="0"/>
              </a:spcBef>
              <a:defRPr/>
            </a:pPr>
            <a:fld id="{5330F2DA-5492-4F1D-A3A0-3A9B119394B6}" type="slidenum"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pPr algn="r" defTabSz="931774" eaLnBrk="1" hangingPunct="1">
                <a:spcBef>
                  <a:spcPct val="0"/>
                </a:spcBef>
                <a:defRPr/>
              </a:pPr>
              <a:t>36</a:t>
            </a:fld>
            <a:endParaRPr lang="en-US" alt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943817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defTabSz="931774" eaLnBrk="1" hangingPunct="1">
              <a:spcBef>
                <a:spcPct val="0"/>
              </a:spcBef>
              <a:defRPr/>
            </a:pPr>
            <a:fld id="{5330F2DA-5492-4F1D-A3A0-3A9B119394B6}" type="slidenum"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pPr algn="r" defTabSz="931774" eaLnBrk="1" hangingPunct="1">
                <a:spcBef>
                  <a:spcPct val="0"/>
                </a:spcBef>
                <a:defRPr/>
              </a:pPr>
              <a:t>37</a:t>
            </a:fld>
            <a:endParaRPr lang="en-US" alt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810360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defTabSz="931774" eaLnBrk="1" hangingPunct="1">
              <a:spcBef>
                <a:spcPct val="0"/>
              </a:spcBef>
              <a:defRPr/>
            </a:pPr>
            <a:fld id="{5330F2DA-5492-4F1D-A3A0-3A9B119394B6}" type="slidenum"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pPr algn="r" defTabSz="931774" eaLnBrk="1" hangingPunct="1">
                <a:spcBef>
                  <a:spcPct val="0"/>
                </a:spcBef>
                <a:defRPr/>
              </a:pPr>
              <a:t>38</a:t>
            </a:fld>
            <a:endParaRPr lang="en-US" alt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92408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defTabSz="931774" eaLnBrk="1" hangingPunct="1">
              <a:spcBef>
                <a:spcPct val="0"/>
              </a:spcBef>
              <a:defRPr/>
            </a:pPr>
            <a:fld id="{5330F2DA-5492-4F1D-A3A0-3A9B119394B6}" type="slidenum"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pPr algn="r" defTabSz="931774" eaLnBrk="1" hangingPunct="1">
                <a:spcBef>
                  <a:spcPct val="0"/>
                </a:spcBef>
                <a:defRPr/>
              </a:pPr>
              <a:t>39</a:t>
            </a:fld>
            <a:endParaRPr lang="en-US" alt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240761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defTabSz="931774" eaLnBrk="1" hangingPunct="1">
              <a:spcBef>
                <a:spcPct val="0"/>
              </a:spcBef>
              <a:defRPr/>
            </a:pPr>
            <a:fld id="{5330F2DA-5492-4F1D-A3A0-3A9B119394B6}" type="slidenum"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pPr algn="r" defTabSz="931774" eaLnBrk="1" hangingPunct="1">
                <a:spcBef>
                  <a:spcPct val="0"/>
                </a:spcBef>
                <a:defRPr/>
              </a:pPr>
              <a:t>40</a:t>
            </a:fld>
            <a:endParaRPr lang="en-US" alt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289491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defTabSz="931774" eaLnBrk="1" hangingPunct="1">
              <a:spcBef>
                <a:spcPct val="0"/>
              </a:spcBef>
              <a:defRPr/>
            </a:pPr>
            <a:fld id="{5330F2DA-5492-4F1D-A3A0-3A9B119394B6}" type="slidenum"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pPr algn="r" defTabSz="931774" eaLnBrk="1" hangingPunct="1">
                <a:spcBef>
                  <a:spcPct val="0"/>
                </a:spcBef>
                <a:defRPr/>
              </a:pPr>
              <a:t>41</a:t>
            </a:fld>
            <a:endParaRPr lang="en-US" alt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0518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330F2DA-5492-4F1D-A3A0-3A9B119394B6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6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82229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330F2DA-5492-4F1D-A3A0-3A9B119394B6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42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569291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330F2DA-5492-4F1D-A3A0-3A9B119394B6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43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684523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330F2DA-5492-4F1D-A3A0-3A9B119394B6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44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457723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defTabSz="931774" eaLnBrk="1" hangingPunct="1">
              <a:spcBef>
                <a:spcPct val="0"/>
              </a:spcBef>
              <a:defRPr/>
            </a:pPr>
            <a:fld id="{5330F2DA-5492-4F1D-A3A0-3A9B119394B6}" type="slidenum"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pPr algn="r" defTabSz="931774" eaLnBrk="1" hangingPunct="1">
                <a:spcBef>
                  <a:spcPct val="0"/>
                </a:spcBef>
                <a:defRPr/>
              </a:pPr>
              <a:t>45</a:t>
            </a:fld>
            <a:endParaRPr lang="en-US" alt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73496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330F2DA-5492-4F1D-A3A0-3A9B119394B6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7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4709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330F2DA-5492-4F1D-A3A0-3A9B119394B6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8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07679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330F2DA-5492-4F1D-A3A0-3A9B119394B6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9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02657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330F2DA-5492-4F1D-A3A0-3A9B119394B6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10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09720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330F2DA-5492-4F1D-A3A0-3A9B119394B6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11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31187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19050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defRPr/>
                </a:pPr>
                <a:endParaRPr lang="en-US" altLang="en-US" smtClean="0">
                  <a:latin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defRPr/>
                </a:pPr>
                <a:endParaRPr lang="en-US" altLang="en-US" smtClean="0">
                  <a:latin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defRPr/>
                </a:pPr>
                <a:endParaRPr lang="en-US" altLang="en-US" smtClean="0">
                  <a:latin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defRPr/>
                </a:pPr>
                <a:endParaRPr lang="en-US" altLang="en-US" smtClean="0">
                  <a:latin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defRPr/>
              </a:pPr>
              <a:endParaRPr lang="en-US" altLang="en-US" smtClean="0">
                <a:latin typeface="Tahom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defRPr/>
              </a:pPr>
              <a:endParaRPr lang="en-US" altLang="en-US" smtClean="0">
                <a:latin typeface="Tahom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defRPr/>
              </a:pPr>
              <a:endParaRPr lang="en-US" altLang="en-US" smtClean="0">
                <a:latin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855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1430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8557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3528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r>
              <a:rPr lang="en-US"/>
              <a:t>02 Jan 2011</a:t>
            </a: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r>
              <a:rPr lang="en-US"/>
              <a:t>CS 3243 - Blind Search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1120FFE1-517F-4891-B353-BF442C8946B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3945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02 Jan 2011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CS 3243 - Blind Search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3A313F-528E-4592-BA56-EC5210FFBA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3182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92913" y="214313"/>
            <a:ext cx="2162175" cy="5918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214313"/>
            <a:ext cx="6335713" cy="5918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02 Jan 2011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CS 3243 - Blind Search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1B357F-F0DA-4A9A-8F2C-ED3B97541AF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85747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8524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04800" y="1524000"/>
            <a:ext cx="4248150" cy="46085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5350" y="1524000"/>
            <a:ext cx="4249738" cy="46085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02 Jan 2011</a:t>
            </a: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CS 3243 - Blind Search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2757AA-EA3A-4832-A3E4-C8FD139B36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45364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304800" y="214313"/>
            <a:ext cx="8650288" cy="591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02 Jan 2011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CS 3243 - Blind Search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3B2082-7955-44C7-ACCF-1DE6CDCFB2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7495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02 Jan 2011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CS 3243 - Blind Search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CB6809-C69B-4C20-AD76-DB38522454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8312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02 Jan 2011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CS 3243 - Blind Search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A8460D-5601-49F2-8D2B-71D273EBD7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5734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524000"/>
            <a:ext cx="4248150" cy="46085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5350" y="1524000"/>
            <a:ext cx="4249738" cy="46085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02 Jan 2011</a:t>
            </a: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CS 3243 - Blind Search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C01B29-2538-4012-B630-6B9A8E80E90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92514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02 Jan 2011</a:t>
            </a:r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CS 3243 - Blind Search</a:t>
            </a:r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070612-CF2A-4632-91CC-090F5574B5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3333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02 Jan 2011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CS 3243 - Blind Search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5496AE-1CE9-4A19-91C7-6F9F05E5F4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5693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02 Jan 2011</a:t>
            </a: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CS 3243 - Blind Search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700C47-CAB9-4C16-8B71-E47FCA8352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7016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02 Jan 2011</a:t>
            </a: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CS 3243 - Blind Search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D616A9-3CF9-4BB3-902B-703BF6F0FF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79670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02 Jan 2011</a:t>
            </a: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CS 3243 - Blind Search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5176CF-F179-4182-B5EF-D27CCF3873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901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ltGray">
          <a:xfrm>
            <a:off x="417513" y="533400"/>
            <a:ext cx="438150" cy="474663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kumimoji="1" lang="en-US" altLang="en-US" sz="2400" smtClean="0"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ltGray">
          <a:xfrm>
            <a:off x="800100" y="53340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kumimoji="1" lang="en-US" altLang="en-US" sz="2400" smtClean="0"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ltGray">
          <a:xfrm>
            <a:off x="541338" y="955675"/>
            <a:ext cx="422275" cy="474663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kumimoji="1" lang="en-US" altLang="en-US" sz="2400" smtClean="0"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ltGray">
          <a:xfrm>
            <a:off x="911225" y="95567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kumimoji="1" lang="en-US" altLang="en-US" sz="2400" smtClean="0"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ltGray">
          <a:xfrm>
            <a:off x="127000" y="88265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kumimoji="1" lang="en-US" altLang="en-US" sz="2400" smtClean="0"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gray">
          <a:xfrm>
            <a:off x="762000" y="425450"/>
            <a:ext cx="31750" cy="1052513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kumimoji="1" lang="en-US" altLang="en-US" sz="2400" smtClean="0"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gray">
          <a:xfrm>
            <a:off x="442913" y="121602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kumimoji="1" lang="en-US" altLang="en-US" sz="2400" smtClean="0"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85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524000"/>
            <a:ext cx="8650288" cy="460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753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Tahom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02 Jan 2011</a:t>
            </a:r>
          </a:p>
        </p:txBody>
      </p:sp>
      <p:sp>
        <p:nvSpPr>
          <p:cNvPr id="10753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480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Tahom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CS 3243 - Blind Search</a:t>
            </a:r>
          </a:p>
        </p:txBody>
      </p:sp>
      <p:sp>
        <p:nvSpPr>
          <p:cNvPr id="10753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Tahoma" panose="020B060403050404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55633B7-C393-4E3A-86BA-9140A077E1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31" r:id="rId1"/>
    <p:sldLayoutId id="2147484119" r:id="rId2"/>
    <p:sldLayoutId id="2147484120" r:id="rId3"/>
    <p:sldLayoutId id="2147484121" r:id="rId4"/>
    <p:sldLayoutId id="2147484122" r:id="rId5"/>
    <p:sldLayoutId id="2147484123" r:id="rId6"/>
    <p:sldLayoutId id="2147484124" r:id="rId7"/>
    <p:sldLayoutId id="2147484125" r:id="rId8"/>
    <p:sldLayoutId id="2147484126" r:id="rId9"/>
    <p:sldLayoutId id="2147484127" r:id="rId10"/>
    <p:sldLayoutId id="2147484128" r:id="rId11"/>
    <p:sldLayoutId id="2147484129" r:id="rId12"/>
    <p:sldLayoutId id="2147484130" r:id="rId13"/>
  </p:sldLayoutIdLs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MS PGothic" pitchFamily="34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MS PGothic" pitchFamily="34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MS PGothic" pitchFamily="34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MS PGothic" pitchFamily="34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MS PGothic" pitchFamily="34" charset="-128"/>
          <a:cs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MS PGothic" pitchFamily="34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  <a:ea typeface="MS PGothic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MS PGothic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4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5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6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6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6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7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8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8.wmf"/><Relationship Id="rId4" Type="http://schemas.openxmlformats.org/officeDocument/2006/relationships/oleObject" Target="../embeddings/oleObject9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8.wmf"/><Relationship Id="rId4" Type="http://schemas.openxmlformats.org/officeDocument/2006/relationships/oleObject" Target="../embeddings/oleObject10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8.wmf"/><Relationship Id="rId4" Type="http://schemas.openxmlformats.org/officeDocument/2006/relationships/oleObject" Target="../embeddings/oleObject10.bin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8.wmf"/><Relationship Id="rId4" Type="http://schemas.openxmlformats.org/officeDocument/2006/relationships/oleObject" Target="../embeddings/oleObject10.bin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8.wmf"/><Relationship Id="rId4" Type="http://schemas.openxmlformats.org/officeDocument/2006/relationships/oleObject" Target="../embeddings/oleObject10.bin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8.wmf"/><Relationship Id="rId4" Type="http://schemas.openxmlformats.org/officeDocument/2006/relationships/oleObject" Target="../embeddings/oleObject9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8.wmf"/><Relationship Id="rId4" Type="http://schemas.openxmlformats.org/officeDocument/2006/relationships/oleObject" Target="../embeddings/oleObject10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9.wmf"/><Relationship Id="rId4" Type="http://schemas.openxmlformats.org/officeDocument/2006/relationships/oleObject" Target="../embeddings/oleObject11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9.wmf"/><Relationship Id="rId4" Type="http://schemas.openxmlformats.org/officeDocument/2006/relationships/oleObject" Target="../embeddings/oleObject12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5" Type="http://schemas.openxmlformats.org/officeDocument/2006/relationships/image" Target="../media/image9.wmf"/><Relationship Id="rId4" Type="http://schemas.openxmlformats.org/officeDocument/2006/relationships/oleObject" Target="../embeddings/oleObject13.bin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9.wmf"/><Relationship Id="rId4" Type="http://schemas.openxmlformats.org/officeDocument/2006/relationships/oleObject" Target="../embeddings/oleObject13.bin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5" Type="http://schemas.openxmlformats.org/officeDocument/2006/relationships/image" Target="../media/image9.wmf"/><Relationship Id="rId4" Type="http://schemas.openxmlformats.org/officeDocument/2006/relationships/oleObject" Target="../embeddings/oleObject13.bin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5" Type="http://schemas.openxmlformats.org/officeDocument/2006/relationships/image" Target="../media/image9.wmf"/><Relationship Id="rId4" Type="http://schemas.openxmlformats.org/officeDocument/2006/relationships/oleObject" Target="../embeddings/oleObject11.bin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5" Type="http://schemas.openxmlformats.org/officeDocument/2006/relationships/image" Target="../media/image9.wmf"/><Relationship Id="rId4" Type="http://schemas.openxmlformats.org/officeDocument/2006/relationships/oleObject" Target="../embeddings/oleObject12.bin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5" Type="http://schemas.openxmlformats.org/officeDocument/2006/relationships/image" Target="../media/image10.wmf"/><Relationship Id="rId4" Type="http://schemas.openxmlformats.org/officeDocument/2006/relationships/oleObject" Target="../embeddings/oleObject14.bin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5" Type="http://schemas.openxmlformats.org/officeDocument/2006/relationships/image" Target="../media/image10.wmf"/><Relationship Id="rId4" Type="http://schemas.openxmlformats.org/officeDocument/2006/relationships/oleObject" Target="../embeddings/oleObject15.bin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5" Type="http://schemas.openxmlformats.org/officeDocument/2006/relationships/image" Target="../media/image10.wmf"/><Relationship Id="rId4" Type="http://schemas.openxmlformats.org/officeDocument/2006/relationships/oleObject" Target="../embeddings/oleObject16.bin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2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228600"/>
            <a:ext cx="7391400" cy="852488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UỶ BAN NHÂN DÂN THÀNH PHỐ HỒ CHÍ MINH</a:t>
            </a:r>
            <a:br>
              <a:rPr 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TRƯỜNG CAO </a:t>
            </a:r>
            <a:r>
              <a:rPr lang="en-US" sz="24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ĐẲNG LÝ </a:t>
            </a:r>
            <a:r>
              <a:rPr 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TỰ TRỌNG TP.HCM</a:t>
            </a:r>
            <a:endParaRPr lang="en-US" sz="2800" b="1" dirty="0" smtClean="0">
              <a:latin typeface="Times New Roman" pitchFamily="18" charset="0"/>
              <a:cs typeface="Arial" charset="0"/>
            </a:endParaRPr>
          </a:p>
        </p:txBody>
      </p:sp>
      <p:sp>
        <p:nvSpPr>
          <p:cNvPr id="4099" name="Rectangle 10"/>
          <p:cNvSpPr>
            <a:spLocks noChangeArrowheads="1"/>
          </p:cNvSpPr>
          <p:nvPr/>
        </p:nvSpPr>
        <p:spPr bwMode="auto">
          <a:xfrm>
            <a:off x="381000" y="2006600"/>
            <a:ext cx="2667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CHƯƠNG </a:t>
            </a:r>
            <a:r>
              <a:rPr lang="en-US" altLang="en-US" b="1" smtClean="0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4:</a:t>
            </a:r>
            <a:endParaRPr lang="en-US" altLang="en-US" b="1">
              <a:solidFill>
                <a:schemeClr val="tx2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62000" y="3276600"/>
            <a:ext cx="8153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sz="4000" b="1" smtClean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MẠCH TRANG BỊ ĐIỆN ỨNG DỤNG CƠ BẢN </a:t>
            </a:r>
            <a:endParaRPr lang="en-US" sz="4000" b="1">
              <a:solidFill>
                <a:srgbClr val="FF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1961611"/>
              </p:ext>
            </p:extLst>
          </p:nvPr>
        </p:nvGraphicFramePr>
        <p:xfrm>
          <a:off x="3151649" y="465563"/>
          <a:ext cx="5916151" cy="63124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459" r:id="rId4" imgW="11410950" imgH="4762500" progId="AutoCAD.Drawing.17">
                  <p:embed/>
                </p:oleObj>
              </mc:Choice>
              <mc:Fallback>
                <p:oleObj r:id="rId4" imgW="11410950" imgH="4762500" progId="AutoCAD.Drawing.17">
                  <p:embed/>
                  <p:pic>
                    <p:nvPicPr>
                      <p:cNvPr id="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25687" t="19006" r="52374" b="19455"/>
                      <a:stretch>
                        <a:fillRect/>
                      </a:stretch>
                    </p:blipFill>
                    <p:spPr bwMode="auto">
                      <a:xfrm>
                        <a:off x="3151649" y="465563"/>
                        <a:ext cx="5916151" cy="631242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71" name="Rectangle 18"/>
          <p:cNvSpPr>
            <a:spLocks noChangeArrowheads="1"/>
          </p:cNvSpPr>
          <p:nvPr/>
        </p:nvSpPr>
        <p:spPr bwMode="auto">
          <a:xfrm>
            <a:off x="228601" y="1058230"/>
            <a:ext cx="2819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Mạch 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điều khiển: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Rectangle 37"/>
          <p:cNvSpPr>
            <a:spLocks noChangeArrowheads="1"/>
          </p:cNvSpPr>
          <p:nvPr/>
        </p:nvSpPr>
        <p:spPr bwMode="auto">
          <a:xfrm>
            <a:off x="86097" y="1577875"/>
            <a:ext cx="32937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Cầu chì F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Oval 38"/>
          <p:cNvSpPr/>
          <p:nvPr/>
        </p:nvSpPr>
        <p:spPr bwMode="auto">
          <a:xfrm>
            <a:off x="5257800" y="927228"/>
            <a:ext cx="428340" cy="444372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40" name="Rectangle 19"/>
          <p:cNvSpPr>
            <a:spLocks noChangeArrowheads="1"/>
          </p:cNvSpPr>
          <p:nvPr/>
        </p:nvSpPr>
        <p:spPr bwMode="auto">
          <a:xfrm>
            <a:off x="76200" y="2122943"/>
            <a:ext cx="22088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EM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Oval 40"/>
          <p:cNvSpPr/>
          <p:nvPr/>
        </p:nvSpPr>
        <p:spPr bwMode="auto">
          <a:xfrm>
            <a:off x="5584942" y="914399"/>
            <a:ext cx="491724" cy="457201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42" name="Rectangle 13"/>
          <p:cNvSpPr>
            <a:spLocks noChangeArrowheads="1"/>
          </p:cNvSpPr>
          <p:nvPr/>
        </p:nvSpPr>
        <p:spPr bwMode="auto">
          <a:xfrm>
            <a:off x="94236" y="3823833"/>
            <a:ext cx="278911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Cuộn dây K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K(9, 11) + Start(9, 11) 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Oval 42"/>
          <p:cNvSpPr/>
          <p:nvPr/>
        </p:nvSpPr>
        <p:spPr bwMode="auto">
          <a:xfrm>
            <a:off x="6934200" y="914400"/>
            <a:ext cx="823727" cy="605496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44" name="Rectangle 13"/>
          <p:cNvSpPr>
            <a:spLocks noChangeArrowheads="1"/>
          </p:cNvSpPr>
          <p:nvPr/>
        </p:nvSpPr>
        <p:spPr bwMode="auto">
          <a:xfrm>
            <a:off x="41470" y="5822262"/>
            <a:ext cx="295744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Cuộn dây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2,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K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(9, 21) + Start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YY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Rectangle 13"/>
          <p:cNvSpPr>
            <a:spLocks noChangeArrowheads="1"/>
          </p:cNvSpPr>
          <p:nvPr/>
        </p:nvSpPr>
        <p:spPr bwMode="auto">
          <a:xfrm>
            <a:off x="69911" y="2683185"/>
            <a:ext cx="32271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Tiếp điểm OL1(3, 5)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Oval 48"/>
          <p:cNvSpPr/>
          <p:nvPr/>
        </p:nvSpPr>
        <p:spPr bwMode="auto">
          <a:xfrm>
            <a:off x="6653814" y="917319"/>
            <a:ext cx="252938" cy="454281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50" name="Rectangle 19"/>
          <p:cNvSpPr>
            <a:spLocks noChangeArrowheads="1"/>
          </p:cNvSpPr>
          <p:nvPr/>
        </p:nvSpPr>
        <p:spPr bwMode="auto">
          <a:xfrm>
            <a:off x="1163427" y="2111594"/>
            <a:ext cx="16827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Stop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1" name="Straight Connector 50"/>
          <p:cNvCxnSpPr/>
          <p:nvPr/>
        </p:nvCxnSpPr>
        <p:spPr bwMode="auto">
          <a:xfrm>
            <a:off x="1059778" y="2058894"/>
            <a:ext cx="0" cy="398449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2" name="Oval 51"/>
          <p:cNvSpPr/>
          <p:nvPr/>
        </p:nvSpPr>
        <p:spPr bwMode="auto">
          <a:xfrm>
            <a:off x="6172200" y="927228"/>
            <a:ext cx="457872" cy="468628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53" name="Oval 52"/>
          <p:cNvSpPr/>
          <p:nvPr/>
        </p:nvSpPr>
        <p:spPr bwMode="auto">
          <a:xfrm>
            <a:off x="8624549" y="958107"/>
            <a:ext cx="401522" cy="438891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4" name="Rectangle 17"/>
          <p:cNvSpPr>
            <a:spLocks noChangeArrowheads="1"/>
          </p:cNvSpPr>
          <p:nvPr/>
        </p:nvSpPr>
        <p:spPr bwMode="auto">
          <a:xfrm>
            <a:off x="76198" y="533400"/>
            <a:ext cx="47244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4.1.1 Giới 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thiệu mạch 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điện: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15"/>
          <p:cNvSpPr>
            <a:spLocks noChangeArrowheads="1"/>
          </p:cNvSpPr>
          <p:nvPr/>
        </p:nvSpPr>
        <p:spPr bwMode="auto">
          <a:xfrm>
            <a:off x="76200" y="35910"/>
            <a:ext cx="89153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vi-VN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Điều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khiển động cơ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KĐB ba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pha rotor lồng sóc hai cấp tốc độ.</a:t>
            </a:r>
          </a:p>
        </p:txBody>
      </p:sp>
      <p:sp>
        <p:nvSpPr>
          <p:cNvPr id="27" name="Rectangle 13"/>
          <p:cNvSpPr>
            <a:spLocks noChangeArrowheads="1"/>
          </p:cNvSpPr>
          <p:nvPr/>
        </p:nvSpPr>
        <p:spPr bwMode="auto">
          <a:xfrm>
            <a:off x="83724" y="3296365"/>
            <a:ext cx="32961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Tiếp điểm OL2(5, 7)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27"/>
          <p:cNvSpPr/>
          <p:nvPr/>
        </p:nvSpPr>
        <p:spPr bwMode="auto">
          <a:xfrm>
            <a:off x="5914155" y="917320"/>
            <a:ext cx="410445" cy="468628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9" name="Rectangle 13"/>
          <p:cNvSpPr>
            <a:spLocks noChangeArrowheads="1"/>
          </p:cNvSpPr>
          <p:nvPr/>
        </p:nvSpPr>
        <p:spPr bwMode="auto">
          <a:xfrm>
            <a:off x="10427" y="4744414"/>
            <a:ext cx="278911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Cuộn dây K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K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(9, 13) + Start</a:t>
            </a:r>
            <a:r>
              <a:rPr lang="el-GR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29"/>
          <p:cNvSpPr/>
          <p:nvPr/>
        </p:nvSpPr>
        <p:spPr bwMode="auto">
          <a:xfrm>
            <a:off x="6932339" y="1586794"/>
            <a:ext cx="823727" cy="605496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1" name="Oval 30"/>
          <p:cNvSpPr/>
          <p:nvPr/>
        </p:nvSpPr>
        <p:spPr bwMode="auto">
          <a:xfrm>
            <a:off x="8551334" y="1630501"/>
            <a:ext cx="401522" cy="438891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2" name="Oval 31"/>
          <p:cNvSpPr/>
          <p:nvPr/>
        </p:nvSpPr>
        <p:spPr bwMode="auto">
          <a:xfrm>
            <a:off x="6919639" y="2246378"/>
            <a:ext cx="823727" cy="605496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3" name="Oval 32"/>
          <p:cNvSpPr/>
          <p:nvPr/>
        </p:nvSpPr>
        <p:spPr bwMode="auto">
          <a:xfrm>
            <a:off x="8609988" y="2315483"/>
            <a:ext cx="401522" cy="681715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6995312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4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0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 animBg="1"/>
      <p:bldP spid="39" grpId="1" animBg="1"/>
      <p:bldP spid="40" grpId="0"/>
      <p:bldP spid="41" grpId="0" animBg="1"/>
      <p:bldP spid="41" grpId="1" animBg="1"/>
      <p:bldP spid="42" grpId="0"/>
      <p:bldP spid="43" grpId="0" animBg="1"/>
      <p:bldP spid="43" grpId="1" animBg="1"/>
      <p:bldP spid="44" grpId="0"/>
      <p:bldP spid="48" grpId="0"/>
      <p:bldP spid="49" grpId="0" animBg="1"/>
      <p:bldP spid="49" grpId="1" animBg="1"/>
      <p:bldP spid="50" grpId="0"/>
      <p:bldP spid="52" grpId="0" animBg="1"/>
      <p:bldP spid="52" grpId="1" animBg="1"/>
      <p:bldP spid="53" grpId="0" animBg="1"/>
      <p:bldP spid="53" grpId="1" animBg="1"/>
      <p:bldP spid="27" grpId="0"/>
      <p:bldP spid="28" grpId="0" animBg="1"/>
      <p:bldP spid="28" grpId="1" animBg="1"/>
      <p:bldP spid="29" grpId="0"/>
      <p:bldP spid="30" grpId="0" animBg="1"/>
      <p:bldP spid="30" grpId="1" animBg="1"/>
      <p:bldP spid="31" grpId="0" animBg="1"/>
      <p:bldP spid="31" grpId="1" animBg="1"/>
      <p:bldP spid="32" grpId="0" animBg="1"/>
      <p:bldP spid="3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17"/>
          <p:cNvSpPr>
            <a:spLocks noChangeArrowheads="1"/>
          </p:cNvSpPr>
          <p:nvPr/>
        </p:nvSpPr>
        <p:spPr bwMode="auto">
          <a:xfrm>
            <a:off x="222510" y="1030890"/>
            <a:ext cx="366368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v"/>
            </a:pP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Động cơ M hoạt động ở tốc độ thấp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 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1494618"/>
              </p:ext>
            </p:extLst>
          </p:nvPr>
        </p:nvGraphicFramePr>
        <p:xfrm>
          <a:off x="3151649" y="465563"/>
          <a:ext cx="5916151" cy="63124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75" r:id="rId4" imgW="11410950" imgH="4762500" progId="AutoCAD.Drawing.17">
                  <p:embed/>
                </p:oleObj>
              </mc:Choice>
              <mc:Fallback>
                <p:oleObj r:id="rId4" imgW="11410950" imgH="4762500" progId="AutoCAD.Drawing.17">
                  <p:embed/>
                  <p:pic>
                    <p:nvPicPr>
                      <p:cNvPr id="22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25687" t="19006" r="52374" b="19455"/>
                      <a:stretch>
                        <a:fillRect/>
                      </a:stretch>
                    </p:blipFill>
                    <p:spPr bwMode="auto">
                      <a:xfrm>
                        <a:off x="3151649" y="465563"/>
                        <a:ext cx="5916151" cy="631242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17"/>
          <p:cNvSpPr>
            <a:spLocks noChangeArrowheads="1"/>
          </p:cNvSpPr>
          <p:nvPr/>
        </p:nvSpPr>
        <p:spPr bwMode="auto">
          <a:xfrm>
            <a:off x="76198" y="533400"/>
            <a:ext cx="47244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4.1.2 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Nguyên lý làm việc 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15"/>
          <p:cNvSpPr>
            <a:spLocks noChangeArrowheads="1"/>
          </p:cNvSpPr>
          <p:nvPr/>
        </p:nvSpPr>
        <p:spPr bwMode="auto">
          <a:xfrm>
            <a:off x="76200" y="35910"/>
            <a:ext cx="89153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vi-VN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Điều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khiển động cơ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KĐB ba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pha rotor lồng sóc hai cấp tốc độ.</a:t>
            </a:r>
          </a:p>
        </p:txBody>
      </p:sp>
    </p:spTree>
    <p:extLst>
      <p:ext uri="{BB962C8B-B14F-4D97-AF65-F5344CB8AC3E}">
        <p14:creationId xmlns:p14="http://schemas.microsoft.com/office/powerpoint/2010/main" val="214413603"/>
      </p:ext>
    </p:extLst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val 32"/>
          <p:cNvSpPr/>
          <p:nvPr/>
        </p:nvSpPr>
        <p:spPr bwMode="auto">
          <a:xfrm>
            <a:off x="336578" y="304800"/>
            <a:ext cx="1492222" cy="757491"/>
          </a:xfrm>
          <a:prstGeom prst="ellipse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Đóng CB 3 pha</a:t>
            </a:r>
          </a:p>
        </p:txBody>
      </p:sp>
      <p:sp>
        <p:nvSpPr>
          <p:cNvPr id="40" name="Rectangle 39"/>
          <p:cNvSpPr/>
          <p:nvPr/>
        </p:nvSpPr>
        <p:spPr bwMode="auto">
          <a:xfrm>
            <a:off x="1667933" y="1458116"/>
            <a:ext cx="2209800" cy="642016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</a:p>
          <a:p>
            <a:pPr algn="ctr"/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Start</a:t>
            </a:r>
            <a:r>
              <a:rPr lang="el-GR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(9, 13) tiếp xúc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305476" y="3537124"/>
            <a:ext cx="1218524" cy="882476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</a:p>
          <a:p>
            <a:pPr algn="ctr"/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(9, 13) 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đóng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lại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1657149" y="3537124"/>
            <a:ext cx="2229049" cy="882476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A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</a:p>
          <a:p>
            <a:pPr algn="ctr"/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(B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B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K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(C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C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đóng lại</a:t>
            </a:r>
          </a:p>
        </p:txBody>
      </p:sp>
      <p:sp>
        <p:nvSpPr>
          <p:cNvPr id="45" name="Rectangle 44"/>
          <p:cNvSpPr/>
          <p:nvPr/>
        </p:nvSpPr>
        <p:spPr bwMode="auto">
          <a:xfrm>
            <a:off x="3124200" y="6067847"/>
            <a:ext cx="2663826" cy="637753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Động cơ M được cấp điện,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quay tốc độ thấp (</a:t>
            </a:r>
            <a:r>
              <a:rPr lang="el-GR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6" name="Straight Arrow Connector 45"/>
          <p:cNvCxnSpPr>
            <a:stCxn id="33" idx="6"/>
            <a:endCxn id="34" idx="1"/>
          </p:cNvCxnSpPr>
          <p:nvPr/>
        </p:nvCxnSpPr>
        <p:spPr bwMode="auto">
          <a:xfrm flipV="1">
            <a:off x="1828800" y="680457"/>
            <a:ext cx="763882" cy="308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7" name="Straight Arrow Connector 46"/>
          <p:cNvCxnSpPr>
            <a:stCxn id="40" idx="2"/>
            <a:endCxn id="42" idx="0"/>
          </p:cNvCxnSpPr>
          <p:nvPr/>
        </p:nvCxnSpPr>
        <p:spPr bwMode="auto">
          <a:xfrm>
            <a:off x="2772833" y="2100132"/>
            <a:ext cx="1" cy="24785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8" name="Straight Arrow Connector 47"/>
          <p:cNvCxnSpPr>
            <a:stCxn id="58" idx="2"/>
            <a:endCxn id="24" idx="0"/>
          </p:cNvCxnSpPr>
          <p:nvPr/>
        </p:nvCxnSpPr>
        <p:spPr bwMode="auto">
          <a:xfrm flipH="1">
            <a:off x="5945812" y="4539193"/>
            <a:ext cx="1369388" cy="31566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9" name="Straight Arrow Connector 48"/>
          <p:cNvCxnSpPr>
            <a:stCxn id="42" idx="2"/>
            <a:endCxn id="43" idx="0"/>
          </p:cNvCxnSpPr>
          <p:nvPr/>
        </p:nvCxnSpPr>
        <p:spPr bwMode="auto">
          <a:xfrm flipH="1">
            <a:off x="914738" y="2971800"/>
            <a:ext cx="1858096" cy="56532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0" name="Straight Arrow Connector 49"/>
          <p:cNvCxnSpPr>
            <a:stCxn id="42" idx="2"/>
            <a:endCxn id="54" idx="0"/>
          </p:cNvCxnSpPr>
          <p:nvPr/>
        </p:nvCxnSpPr>
        <p:spPr bwMode="auto">
          <a:xfrm>
            <a:off x="2772834" y="2971800"/>
            <a:ext cx="2352119" cy="36271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1" name="Straight Connector 50"/>
          <p:cNvCxnSpPr/>
          <p:nvPr/>
        </p:nvCxnSpPr>
        <p:spPr bwMode="auto">
          <a:xfrm flipH="1">
            <a:off x="152400" y="3878118"/>
            <a:ext cx="159781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2" name="Straight Connector 51"/>
          <p:cNvCxnSpPr/>
          <p:nvPr/>
        </p:nvCxnSpPr>
        <p:spPr bwMode="auto">
          <a:xfrm flipV="1">
            <a:off x="152400" y="2659891"/>
            <a:ext cx="0" cy="121822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3" name="Straight Arrow Connector 52"/>
          <p:cNvCxnSpPr>
            <a:endCxn id="42" idx="1"/>
          </p:cNvCxnSpPr>
          <p:nvPr/>
        </p:nvCxnSpPr>
        <p:spPr bwMode="auto">
          <a:xfrm flipV="1">
            <a:off x="152400" y="2659891"/>
            <a:ext cx="1515534" cy="23513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54" name="Rectangle 53"/>
          <p:cNvSpPr/>
          <p:nvPr/>
        </p:nvSpPr>
        <p:spPr bwMode="auto">
          <a:xfrm>
            <a:off x="4001505" y="3334512"/>
            <a:ext cx="2246895" cy="956316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(23, 25) hở ra ngăn cuộn dây K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K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có điện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5" name="Straight Arrow Connector 54"/>
          <p:cNvCxnSpPr>
            <a:stCxn id="42" idx="2"/>
            <a:endCxn id="44" idx="0"/>
          </p:cNvCxnSpPr>
          <p:nvPr/>
        </p:nvCxnSpPr>
        <p:spPr bwMode="auto">
          <a:xfrm flipH="1">
            <a:off x="2771674" y="2971800"/>
            <a:ext cx="1160" cy="56532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6" name="Straight Arrow Connector 55"/>
          <p:cNvCxnSpPr>
            <a:stCxn id="34" idx="2"/>
            <a:endCxn id="40" idx="0"/>
          </p:cNvCxnSpPr>
          <p:nvPr/>
        </p:nvCxnSpPr>
        <p:spPr bwMode="auto">
          <a:xfrm flipH="1">
            <a:off x="2772833" y="1001465"/>
            <a:ext cx="843375" cy="45665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7" name="Rectangle 56"/>
          <p:cNvSpPr>
            <a:spLocks noChangeArrowheads="1"/>
          </p:cNvSpPr>
          <p:nvPr/>
        </p:nvSpPr>
        <p:spPr bwMode="auto">
          <a:xfrm>
            <a:off x="228600" y="2297668"/>
            <a:ext cx="1295401" cy="36933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lang="en-US" altLang="en-US" sz="18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kumimoji="0" lang="en-US" altLang="en-US" sz="180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uy trì</a:t>
            </a:r>
            <a:endParaRPr kumimoji="0" lang="en-US" altLang="en-US" sz="180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6307541" y="806322"/>
            <a:ext cx="2015316" cy="643127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Ấn nút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Start(9, 11) 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một lực đủ lớn</a:t>
            </a:r>
          </a:p>
        </p:txBody>
      </p:sp>
      <p:sp>
        <p:nvSpPr>
          <p:cNvPr id="28" name="Rectangle 27"/>
          <p:cNvSpPr/>
          <p:nvPr/>
        </p:nvSpPr>
        <p:spPr bwMode="auto">
          <a:xfrm>
            <a:off x="6196583" y="1795272"/>
            <a:ext cx="2237232" cy="643128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</a:p>
          <a:p>
            <a:pPr algn="ctr"/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Start(9, 11) tiếp xúc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Rectangle 59"/>
          <p:cNvSpPr/>
          <p:nvPr/>
        </p:nvSpPr>
        <p:spPr bwMode="auto">
          <a:xfrm>
            <a:off x="7620000" y="4854862"/>
            <a:ext cx="1219200" cy="936338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</a:p>
          <a:p>
            <a:pPr algn="ctr"/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K(9, 11) 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đóng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lại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1" name="Straight Connector 60"/>
          <p:cNvCxnSpPr>
            <a:stCxn id="60" idx="3"/>
          </p:cNvCxnSpPr>
          <p:nvPr/>
        </p:nvCxnSpPr>
        <p:spPr bwMode="auto">
          <a:xfrm>
            <a:off x="8839200" y="5323031"/>
            <a:ext cx="177801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63" name="Straight Arrow Connector 62"/>
          <p:cNvCxnSpPr>
            <a:endCxn id="58" idx="3"/>
          </p:cNvCxnSpPr>
          <p:nvPr/>
        </p:nvCxnSpPr>
        <p:spPr bwMode="auto">
          <a:xfrm flipH="1">
            <a:off x="8229599" y="4082527"/>
            <a:ext cx="787402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64" name="Rectangle 63"/>
          <p:cNvSpPr>
            <a:spLocks noChangeArrowheads="1"/>
          </p:cNvSpPr>
          <p:nvPr/>
        </p:nvSpPr>
        <p:spPr bwMode="auto">
          <a:xfrm>
            <a:off x="8222157" y="3669268"/>
            <a:ext cx="904909" cy="36933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lang="en-US" altLang="en-US" sz="18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kumimoji="0" lang="en-US" altLang="en-US" sz="180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uy trì</a:t>
            </a:r>
            <a:endParaRPr kumimoji="0" lang="en-US" altLang="en-US" sz="180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5" name="Straight Connector 64"/>
          <p:cNvCxnSpPr/>
          <p:nvPr/>
        </p:nvCxnSpPr>
        <p:spPr bwMode="auto">
          <a:xfrm flipV="1">
            <a:off x="5791200" y="235997"/>
            <a:ext cx="0" cy="89188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66" name="Straight Arrow Connector 65"/>
          <p:cNvCxnSpPr/>
          <p:nvPr/>
        </p:nvCxnSpPr>
        <p:spPr bwMode="auto">
          <a:xfrm flipH="1">
            <a:off x="2133602" y="213921"/>
            <a:ext cx="3654424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09" name="Straight Connector 108"/>
          <p:cNvCxnSpPr/>
          <p:nvPr/>
        </p:nvCxnSpPr>
        <p:spPr bwMode="auto">
          <a:xfrm flipH="1" flipV="1">
            <a:off x="9021746" y="4083584"/>
            <a:ext cx="1" cy="1250416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82" name="Straight Arrow Connector 181"/>
          <p:cNvCxnSpPr>
            <a:stCxn id="58" idx="2"/>
            <a:endCxn id="60" idx="0"/>
          </p:cNvCxnSpPr>
          <p:nvPr/>
        </p:nvCxnSpPr>
        <p:spPr bwMode="auto">
          <a:xfrm>
            <a:off x="7315200" y="4539193"/>
            <a:ext cx="914400" cy="31566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95" name="Straight Arrow Connector 194"/>
          <p:cNvCxnSpPr>
            <a:stCxn id="44" idx="2"/>
          </p:cNvCxnSpPr>
          <p:nvPr/>
        </p:nvCxnSpPr>
        <p:spPr bwMode="auto">
          <a:xfrm>
            <a:off x="2771674" y="4419600"/>
            <a:ext cx="0" cy="138344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8" name="Straight Arrow Connector 197"/>
          <p:cNvCxnSpPr/>
          <p:nvPr/>
        </p:nvCxnSpPr>
        <p:spPr bwMode="auto">
          <a:xfrm>
            <a:off x="5945811" y="5507385"/>
            <a:ext cx="0" cy="29565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1" name="Straight Connector 200"/>
          <p:cNvCxnSpPr/>
          <p:nvPr/>
        </p:nvCxnSpPr>
        <p:spPr bwMode="auto">
          <a:xfrm>
            <a:off x="2771673" y="5803042"/>
            <a:ext cx="3183663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9" name="Straight Arrow Connector 208"/>
          <p:cNvCxnSpPr>
            <a:endCxn id="45" idx="0"/>
          </p:cNvCxnSpPr>
          <p:nvPr/>
        </p:nvCxnSpPr>
        <p:spPr bwMode="auto">
          <a:xfrm flipH="1">
            <a:off x="4456113" y="5763047"/>
            <a:ext cx="4776" cy="3048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13" name="Straight Connector 212"/>
          <p:cNvCxnSpPr/>
          <p:nvPr/>
        </p:nvCxnSpPr>
        <p:spPr bwMode="auto">
          <a:xfrm flipV="1">
            <a:off x="2133600" y="213921"/>
            <a:ext cx="0" cy="47188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58" name="Rectangle 57"/>
          <p:cNvSpPr/>
          <p:nvPr/>
        </p:nvSpPr>
        <p:spPr bwMode="auto">
          <a:xfrm>
            <a:off x="6400800" y="3625861"/>
            <a:ext cx="1828799" cy="913332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Cuộn dây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công tắc tơ K(11, 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N) có điện</a:t>
            </a:r>
          </a:p>
        </p:txBody>
      </p:sp>
      <p:sp>
        <p:nvSpPr>
          <p:cNvPr id="42" name="Rectangle 41"/>
          <p:cNvSpPr/>
          <p:nvPr/>
        </p:nvSpPr>
        <p:spPr bwMode="auto">
          <a:xfrm>
            <a:off x="1667934" y="2347982"/>
            <a:ext cx="2209799" cy="623818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Cuộn dây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công tắc tơ K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(19, 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N) có điện</a:t>
            </a:r>
          </a:p>
        </p:txBody>
      </p:sp>
      <p:cxnSp>
        <p:nvCxnSpPr>
          <p:cNvPr id="231" name="Straight Arrow Connector 230"/>
          <p:cNvCxnSpPr>
            <a:stCxn id="25" idx="1"/>
          </p:cNvCxnSpPr>
          <p:nvPr/>
        </p:nvCxnSpPr>
        <p:spPr bwMode="auto">
          <a:xfrm flipH="1">
            <a:off x="5788026" y="1127886"/>
            <a:ext cx="519515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triangle" w="med" len="med"/>
            <a:tailEnd type="none" w="med" len="med"/>
          </a:ln>
          <a:effectLst/>
        </p:spPr>
      </p:cxnSp>
      <p:cxnSp>
        <p:nvCxnSpPr>
          <p:cNvPr id="233" name="Straight Arrow Connector 232"/>
          <p:cNvCxnSpPr>
            <a:stCxn id="28" idx="2"/>
            <a:endCxn id="58" idx="0"/>
          </p:cNvCxnSpPr>
          <p:nvPr/>
        </p:nvCxnSpPr>
        <p:spPr bwMode="auto">
          <a:xfrm>
            <a:off x="7315199" y="2438400"/>
            <a:ext cx="1" cy="118746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39" name="Straight Arrow Connector 238"/>
          <p:cNvCxnSpPr>
            <a:stCxn id="25" idx="2"/>
            <a:endCxn id="28" idx="0"/>
          </p:cNvCxnSpPr>
          <p:nvPr/>
        </p:nvCxnSpPr>
        <p:spPr bwMode="auto">
          <a:xfrm>
            <a:off x="7315199" y="1449449"/>
            <a:ext cx="0" cy="345823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43" name="Oval 242"/>
          <p:cNvSpPr/>
          <p:nvPr/>
        </p:nvSpPr>
        <p:spPr bwMode="auto">
          <a:xfrm>
            <a:off x="4412923" y="5759652"/>
            <a:ext cx="95567" cy="9081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44" name="Oval 243"/>
          <p:cNvSpPr/>
          <p:nvPr/>
        </p:nvSpPr>
        <p:spPr bwMode="auto">
          <a:xfrm>
            <a:off x="2085816" y="625497"/>
            <a:ext cx="95567" cy="9081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53" name="Rectangle 252"/>
          <p:cNvSpPr/>
          <p:nvPr/>
        </p:nvSpPr>
        <p:spPr bwMode="auto">
          <a:xfrm>
            <a:off x="3957997" y="1306273"/>
            <a:ext cx="1506170" cy="903527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</a:p>
          <a:p>
            <a:pPr algn="ctr"/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Start</a:t>
            </a:r>
            <a:r>
              <a:rPr lang="el-GR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(21, 23) hở ra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54" name="Straight Arrow Connector 253"/>
          <p:cNvCxnSpPr>
            <a:stCxn id="34" idx="2"/>
            <a:endCxn id="253" idx="0"/>
          </p:cNvCxnSpPr>
          <p:nvPr/>
        </p:nvCxnSpPr>
        <p:spPr bwMode="auto">
          <a:xfrm>
            <a:off x="3616208" y="1001465"/>
            <a:ext cx="1094874" cy="30480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4" name="Rectangle 23"/>
          <p:cNvSpPr/>
          <p:nvPr/>
        </p:nvSpPr>
        <p:spPr bwMode="auto">
          <a:xfrm>
            <a:off x="4460889" y="4854861"/>
            <a:ext cx="2969845" cy="68462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K(A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, A</a:t>
            </a:r>
            <a:r>
              <a:rPr lang="en-US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endParaRPr lang="en-US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K(B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B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K(C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, C</a:t>
            </a:r>
            <a:r>
              <a:rPr lang="en-US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) đóng lại</a:t>
            </a:r>
          </a:p>
        </p:txBody>
      </p:sp>
      <p:sp>
        <p:nvSpPr>
          <p:cNvPr id="34" name="Rectangle 33"/>
          <p:cNvSpPr/>
          <p:nvPr/>
        </p:nvSpPr>
        <p:spPr bwMode="auto">
          <a:xfrm>
            <a:off x="2592682" y="359449"/>
            <a:ext cx="2047051" cy="642016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Ấn nút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Start</a:t>
            </a:r>
            <a:r>
              <a:rPr lang="el-GR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 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lực đủ lớn</a:t>
            </a:r>
          </a:p>
        </p:txBody>
      </p:sp>
    </p:spTree>
    <p:extLst>
      <p:ext uri="{BB962C8B-B14F-4D97-AF65-F5344CB8AC3E}">
        <p14:creationId xmlns:p14="http://schemas.microsoft.com/office/powerpoint/2010/main" val="4018856090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"/>
                            </p:stCondLst>
                            <p:childTnLst>
                              <p:par>
                                <p:cTn id="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5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"/>
                            </p:stCondLst>
                            <p:childTnLst>
                              <p:par>
                                <p:cTn id="1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000"/>
                            </p:stCondLst>
                            <p:childTnLst>
                              <p:par>
                                <p:cTn id="1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000"/>
                            </p:stCondLst>
                            <p:childTnLst>
                              <p:par>
                                <p:cTn id="1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5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00"/>
                            </p:stCondLst>
                            <p:childTnLst>
                              <p:par>
                                <p:cTn id="1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000"/>
                            </p:stCondLst>
                            <p:childTnLst>
                              <p:par>
                                <p:cTn id="1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000"/>
                            </p:stCondLst>
                            <p:childTnLst>
                              <p:par>
                                <p:cTn id="1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40" grpId="0" animBg="1"/>
      <p:bldP spid="43" grpId="0" animBg="1"/>
      <p:bldP spid="44" grpId="0" animBg="1"/>
      <p:bldP spid="45" grpId="0" animBg="1"/>
      <p:bldP spid="54" grpId="0" animBg="1"/>
      <p:bldP spid="57" grpId="0"/>
      <p:bldP spid="25" grpId="0" animBg="1"/>
      <p:bldP spid="28" grpId="0" animBg="1"/>
      <p:bldP spid="60" grpId="0" animBg="1"/>
      <p:bldP spid="64" grpId="0"/>
      <p:bldP spid="58" grpId="0" animBg="1"/>
      <p:bldP spid="42" grpId="0" animBg="1"/>
      <p:bldP spid="243" grpId="0" animBg="1"/>
      <p:bldP spid="244" grpId="0" animBg="1"/>
      <p:bldP spid="253" grpId="0" animBg="1"/>
      <p:bldP spid="24" grpId="0" animBg="1"/>
      <p:bldP spid="3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17"/>
          <p:cNvSpPr>
            <a:spLocks noChangeArrowheads="1"/>
          </p:cNvSpPr>
          <p:nvPr/>
        </p:nvSpPr>
        <p:spPr bwMode="auto">
          <a:xfrm>
            <a:off x="222510" y="1030890"/>
            <a:ext cx="366368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v"/>
            </a:pP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Động cơ M hoạt động ở tốc độ cao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YY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3151649" y="465563"/>
          <a:ext cx="5916151" cy="63124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826" r:id="rId4" imgW="11410950" imgH="4762500" progId="AutoCAD.Drawing.17">
                  <p:embed/>
                </p:oleObj>
              </mc:Choice>
              <mc:Fallback>
                <p:oleObj r:id="rId4" imgW="11410950" imgH="4762500" progId="AutoCAD.Drawing.17">
                  <p:embed/>
                  <p:pic>
                    <p:nvPicPr>
                      <p:cNvPr id="7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25687" t="19006" r="52374" b="19455"/>
                      <a:stretch>
                        <a:fillRect/>
                      </a:stretch>
                    </p:blipFill>
                    <p:spPr bwMode="auto">
                      <a:xfrm>
                        <a:off x="3151649" y="465563"/>
                        <a:ext cx="5916151" cy="631242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17"/>
          <p:cNvSpPr>
            <a:spLocks noChangeArrowheads="1"/>
          </p:cNvSpPr>
          <p:nvPr/>
        </p:nvSpPr>
        <p:spPr bwMode="auto">
          <a:xfrm>
            <a:off x="76198" y="533400"/>
            <a:ext cx="47244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4.1.2 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Nguyên lý làm việc 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15"/>
          <p:cNvSpPr>
            <a:spLocks noChangeArrowheads="1"/>
          </p:cNvSpPr>
          <p:nvPr/>
        </p:nvSpPr>
        <p:spPr bwMode="auto">
          <a:xfrm>
            <a:off x="76200" y="35910"/>
            <a:ext cx="89153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vi-VN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Điều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khiển động cơ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KĐB ba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pha rotor lồng sóc hai cấp tốc độ.</a:t>
            </a:r>
          </a:p>
        </p:txBody>
      </p:sp>
    </p:spTree>
    <p:extLst>
      <p:ext uri="{BB962C8B-B14F-4D97-AF65-F5344CB8AC3E}">
        <p14:creationId xmlns:p14="http://schemas.microsoft.com/office/powerpoint/2010/main" val="3073115542"/>
      </p:ext>
    </p:extLst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5" name="Straight Connector 234"/>
          <p:cNvCxnSpPr/>
          <p:nvPr/>
        </p:nvCxnSpPr>
        <p:spPr bwMode="auto">
          <a:xfrm>
            <a:off x="8817183" y="1282329"/>
            <a:ext cx="43095" cy="4529179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0" name="Rectangle 39"/>
          <p:cNvSpPr/>
          <p:nvPr/>
        </p:nvSpPr>
        <p:spPr bwMode="auto">
          <a:xfrm>
            <a:off x="3724091" y="1295400"/>
            <a:ext cx="3895909" cy="413183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Start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YY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(9, 21) tiếp xúc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4394578" y="4064662"/>
            <a:ext cx="1244222" cy="100695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</a:p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(9, 21)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đóng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lại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2954352" y="4064662"/>
            <a:ext cx="1351849" cy="1605888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A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(B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B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(C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C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đóng lại</a:t>
            </a:r>
          </a:p>
        </p:txBody>
      </p:sp>
      <p:sp>
        <p:nvSpPr>
          <p:cNvPr id="45" name="Rectangle 44"/>
          <p:cNvSpPr/>
          <p:nvPr/>
        </p:nvSpPr>
        <p:spPr bwMode="auto">
          <a:xfrm>
            <a:off x="5257800" y="6091174"/>
            <a:ext cx="2930209" cy="701528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Động cơ M được cấp điện,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quay tốc độ cao (YY)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6" name="Straight Arrow Connector 45"/>
          <p:cNvCxnSpPr>
            <a:stCxn id="2" idx="3"/>
            <a:endCxn id="34" idx="1"/>
          </p:cNvCxnSpPr>
          <p:nvPr/>
        </p:nvCxnSpPr>
        <p:spPr bwMode="auto">
          <a:xfrm flipV="1">
            <a:off x="2133600" y="446954"/>
            <a:ext cx="1116617" cy="240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9" name="Straight Arrow Connector 48"/>
          <p:cNvCxnSpPr>
            <a:stCxn id="42" idx="2"/>
            <a:endCxn id="43" idx="0"/>
          </p:cNvCxnSpPr>
          <p:nvPr/>
        </p:nvCxnSpPr>
        <p:spPr bwMode="auto">
          <a:xfrm>
            <a:off x="4401830" y="3492941"/>
            <a:ext cx="614859" cy="57172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0" name="Straight Arrow Connector 49"/>
          <p:cNvCxnSpPr>
            <a:stCxn id="42" idx="2"/>
            <a:endCxn id="54" idx="0"/>
          </p:cNvCxnSpPr>
          <p:nvPr/>
        </p:nvCxnSpPr>
        <p:spPr bwMode="auto">
          <a:xfrm flipH="1">
            <a:off x="2217471" y="3492941"/>
            <a:ext cx="2184359" cy="39325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4" name="Rectangle 53"/>
          <p:cNvSpPr/>
          <p:nvPr/>
        </p:nvSpPr>
        <p:spPr bwMode="auto">
          <a:xfrm>
            <a:off x="1557813" y="3886200"/>
            <a:ext cx="1319315" cy="975005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(15, 17) hở ra</a:t>
            </a:r>
            <a:endParaRPr lang="en-US" sz="20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5" name="Straight Arrow Connector 54"/>
          <p:cNvCxnSpPr>
            <a:stCxn id="42" idx="2"/>
            <a:endCxn id="44" idx="0"/>
          </p:cNvCxnSpPr>
          <p:nvPr/>
        </p:nvCxnSpPr>
        <p:spPr bwMode="auto">
          <a:xfrm flipH="1">
            <a:off x="3630277" y="3492941"/>
            <a:ext cx="771553" cy="57172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6" name="Straight Arrow Connector 55"/>
          <p:cNvCxnSpPr>
            <a:stCxn id="34" idx="2"/>
            <a:endCxn id="40" idx="0"/>
          </p:cNvCxnSpPr>
          <p:nvPr/>
        </p:nvCxnSpPr>
        <p:spPr bwMode="auto">
          <a:xfrm>
            <a:off x="4220159" y="817708"/>
            <a:ext cx="1451887" cy="47769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1" name="Straight Connector 60"/>
          <p:cNvCxnSpPr>
            <a:stCxn id="43" idx="3"/>
          </p:cNvCxnSpPr>
          <p:nvPr/>
        </p:nvCxnSpPr>
        <p:spPr bwMode="auto">
          <a:xfrm>
            <a:off x="5638800" y="4568137"/>
            <a:ext cx="228600" cy="3863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63" name="Straight Arrow Connector 62"/>
          <p:cNvCxnSpPr>
            <a:stCxn id="59" idx="1"/>
            <a:endCxn id="42" idx="3"/>
          </p:cNvCxnSpPr>
          <p:nvPr/>
        </p:nvCxnSpPr>
        <p:spPr bwMode="auto">
          <a:xfrm flipH="1">
            <a:off x="5553443" y="3139807"/>
            <a:ext cx="873577" cy="48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triangle" w="med" len="med"/>
            <a:tailEnd type="triangle" w="med" len="med"/>
          </a:ln>
          <a:effectLst/>
        </p:spPr>
      </p:cxnSp>
      <p:sp>
        <p:nvSpPr>
          <p:cNvPr id="64" name="Rectangle 63"/>
          <p:cNvSpPr>
            <a:spLocks noChangeArrowheads="1"/>
          </p:cNvSpPr>
          <p:nvPr/>
        </p:nvSpPr>
        <p:spPr bwMode="auto">
          <a:xfrm>
            <a:off x="5581229" y="2709446"/>
            <a:ext cx="819571" cy="33855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lang="en-US" altLang="en-US" sz="16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kumimoji="0" lang="en-US" altLang="en-US" sz="160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uy trì</a:t>
            </a:r>
            <a:endParaRPr kumimoji="0" lang="en-US" altLang="en-US" sz="160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9" name="Straight Connector 108"/>
          <p:cNvCxnSpPr/>
          <p:nvPr/>
        </p:nvCxnSpPr>
        <p:spPr bwMode="auto">
          <a:xfrm flipV="1">
            <a:off x="5846755" y="3132594"/>
            <a:ext cx="0" cy="1454626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01" name="Straight Connector 200"/>
          <p:cNvCxnSpPr/>
          <p:nvPr/>
        </p:nvCxnSpPr>
        <p:spPr bwMode="auto">
          <a:xfrm>
            <a:off x="3630277" y="5811508"/>
            <a:ext cx="523502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2" name="Rectangle 41"/>
          <p:cNvSpPr/>
          <p:nvPr/>
        </p:nvSpPr>
        <p:spPr bwMode="auto">
          <a:xfrm>
            <a:off x="3250217" y="2787650"/>
            <a:ext cx="2303226" cy="70529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Cuộn dây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(25,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N) có điện</a:t>
            </a:r>
          </a:p>
        </p:txBody>
      </p:sp>
      <p:sp>
        <p:nvSpPr>
          <p:cNvPr id="243" name="Oval 242"/>
          <p:cNvSpPr/>
          <p:nvPr/>
        </p:nvSpPr>
        <p:spPr bwMode="auto">
          <a:xfrm>
            <a:off x="6669592" y="5765800"/>
            <a:ext cx="95567" cy="9081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5715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53" name="Rectangle 252"/>
          <p:cNvSpPr/>
          <p:nvPr/>
        </p:nvSpPr>
        <p:spPr bwMode="auto">
          <a:xfrm>
            <a:off x="111594" y="1143000"/>
            <a:ext cx="3393606" cy="413184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Start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YY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(13, 15) hở ra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54" name="Straight Arrow Connector 253"/>
          <p:cNvCxnSpPr>
            <a:stCxn id="34" idx="2"/>
            <a:endCxn id="253" idx="0"/>
          </p:cNvCxnSpPr>
          <p:nvPr/>
        </p:nvCxnSpPr>
        <p:spPr bwMode="auto">
          <a:xfrm flipH="1">
            <a:off x="1808397" y="817708"/>
            <a:ext cx="2411762" cy="32529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4" name="Rectangle 33"/>
          <p:cNvSpPr/>
          <p:nvPr/>
        </p:nvSpPr>
        <p:spPr bwMode="auto">
          <a:xfrm>
            <a:off x="3250217" y="76200"/>
            <a:ext cx="1939883" cy="741508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Ấn nút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Start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YY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lực đủ lớn</a:t>
            </a:r>
          </a:p>
        </p:txBody>
      </p:sp>
      <p:sp>
        <p:nvSpPr>
          <p:cNvPr id="2" name="Rounded Rectangle 1"/>
          <p:cNvSpPr/>
          <p:nvPr/>
        </p:nvSpPr>
        <p:spPr bwMode="auto">
          <a:xfrm>
            <a:off x="135107" y="76200"/>
            <a:ext cx="1998493" cy="746326"/>
          </a:xfrm>
          <a:prstGeom prst="round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Động cơ M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đang quay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tốc độ thấp</a:t>
            </a:r>
          </a:p>
        </p:txBody>
      </p:sp>
      <p:sp>
        <p:nvSpPr>
          <p:cNvPr id="62" name="Rectangle 61"/>
          <p:cNvSpPr/>
          <p:nvPr/>
        </p:nvSpPr>
        <p:spPr bwMode="auto">
          <a:xfrm>
            <a:off x="89220" y="2514600"/>
            <a:ext cx="1373551" cy="1590463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A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(B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B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(C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C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hở ra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7" name="Rectangle 66"/>
          <p:cNvSpPr/>
          <p:nvPr/>
        </p:nvSpPr>
        <p:spPr bwMode="auto">
          <a:xfrm>
            <a:off x="1603359" y="2630398"/>
            <a:ext cx="1273769" cy="100439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(23, 25) đóng lại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8" name="Straight Arrow Connector 67"/>
          <p:cNvCxnSpPr>
            <a:stCxn id="69" idx="2"/>
            <a:endCxn id="62" idx="0"/>
          </p:cNvCxnSpPr>
          <p:nvPr/>
        </p:nvCxnSpPr>
        <p:spPr bwMode="auto">
          <a:xfrm flipH="1">
            <a:off x="775996" y="2236984"/>
            <a:ext cx="1032401" cy="27761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9" name="Rectangle 68"/>
          <p:cNvSpPr/>
          <p:nvPr/>
        </p:nvSpPr>
        <p:spPr bwMode="auto">
          <a:xfrm>
            <a:off x="111594" y="1828800"/>
            <a:ext cx="3393606" cy="408184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Cuộn dây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(19,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N)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mất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</a:p>
        </p:txBody>
      </p:sp>
      <p:sp>
        <p:nvSpPr>
          <p:cNvPr id="87" name="Rectangle 86"/>
          <p:cNvSpPr/>
          <p:nvPr/>
        </p:nvSpPr>
        <p:spPr bwMode="auto">
          <a:xfrm>
            <a:off x="89221" y="4419600"/>
            <a:ext cx="1370124" cy="690282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Ngắt đấu </a:t>
            </a:r>
            <a:r>
              <a:rPr lang="el-GR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động cơ M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7" name="Rectangle 116"/>
          <p:cNvSpPr/>
          <p:nvPr/>
        </p:nvSpPr>
        <p:spPr bwMode="auto">
          <a:xfrm>
            <a:off x="6040693" y="4064661"/>
            <a:ext cx="1337403" cy="1290066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B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(B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C</a:t>
            </a:r>
            <a:r>
              <a:rPr lang="en-US" sz="20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đóng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</a:p>
        </p:txBody>
      </p:sp>
      <p:cxnSp>
        <p:nvCxnSpPr>
          <p:cNvPr id="197" name="Straight Arrow Connector 196"/>
          <p:cNvCxnSpPr>
            <a:stCxn id="62" idx="2"/>
            <a:endCxn id="87" idx="0"/>
          </p:cNvCxnSpPr>
          <p:nvPr/>
        </p:nvCxnSpPr>
        <p:spPr bwMode="auto">
          <a:xfrm flipH="1">
            <a:off x="774283" y="4105063"/>
            <a:ext cx="1713" cy="31453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99" name="Straight Arrow Connector 198"/>
          <p:cNvCxnSpPr>
            <a:stCxn id="69" idx="2"/>
            <a:endCxn id="67" idx="0"/>
          </p:cNvCxnSpPr>
          <p:nvPr/>
        </p:nvCxnSpPr>
        <p:spPr bwMode="auto">
          <a:xfrm>
            <a:off x="1808397" y="2236984"/>
            <a:ext cx="431847" cy="39341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02" name="Straight Arrow Connector 201"/>
          <p:cNvCxnSpPr>
            <a:stCxn id="253" idx="2"/>
            <a:endCxn id="69" idx="0"/>
          </p:cNvCxnSpPr>
          <p:nvPr/>
        </p:nvCxnSpPr>
        <p:spPr bwMode="auto">
          <a:xfrm>
            <a:off x="1808397" y="1556184"/>
            <a:ext cx="0" cy="27261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88" name="Straight Connector 187"/>
          <p:cNvCxnSpPr>
            <a:stCxn id="67" idx="3"/>
          </p:cNvCxnSpPr>
          <p:nvPr/>
        </p:nvCxnSpPr>
        <p:spPr bwMode="auto">
          <a:xfrm>
            <a:off x="2877128" y="3132594"/>
            <a:ext cx="240547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0" name="Straight Connector 189"/>
          <p:cNvCxnSpPr>
            <a:stCxn id="40" idx="2"/>
          </p:cNvCxnSpPr>
          <p:nvPr/>
        </p:nvCxnSpPr>
        <p:spPr bwMode="auto">
          <a:xfrm>
            <a:off x="5672046" y="1708583"/>
            <a:ext cx="0" cy="739896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2" name="Straight Connector 191"/>
          <p:cNvCxnSpPr/>
          <p:nvPr/>
        </p:nvCxnSpPr>
        <p:spPr bwMode="auto">
          <a:xfrm flipH="1" flipV="1">
            <a:off x="3118184" y="2420970"/>
            <a:ext cx="2553862" cy="17309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0" name="Straight Connector 209"/>
          <p:cNvCxnSpPr/>
          <p:nvPr/>
        </p:nvCxnSpPr>
        <p:spPr bwMode="auto">
          <a:xfrm>
            <a:off x="3117675" y="2412304"/>
            <a:ext cx="0" cy="727992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8" name="Oval 207"/>
          <p:cNvSpPr/>
          <p:nvPr/>
        </p:nvSpPr>
        <p:spPr bwMode="auto">
          <a:xfrm>
            <a:off x="5633136" y="2402228"/>
            <a:ext cx="83820" cy="86596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5715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cxnSp>
        <p:nvCxnSpPr>
          <p:cNvPr id="219" name="Straight Arrow Connector 218"/>
          <p:cNvCxnSpPr>
            <a:endCxn id="42" idx="0"/>
          </p:cNvCxnSpPr>
          <p:nvPr/>
        </p:nvCxnSpPr>
        <p:spPr bwMode="auto">
          <a:xfrm flipH="1">
            <a:off x="4401830" y="2455692"/>
            <a:ext cx="1270218" cy="33195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21" name="Straight Arrow Connector 220"/>
          <p:cNvCxnSpPr>
            <a:endCxn id="59" idx="0"/>
          </p:cNvCxnSpPr>
          <p:nvPr/>
        </p:nvCxnSpPr>
        <p:spPr bwMode="auto">
          <a:xfrm>
            <a:off x="5705176" y="2448479"/>
            <a:ext cx="1851734" cy="338193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27" name="Oval 226"/>
          <p:cNvSpPr/>
          <p:nvPr/>
        </p:nvSpPr>
        <p:spPr bwMode="auto">
          <a:xfrm>
            <a:off x="5812892" y="3101471"/>
            <a:ext cx="62975" cy="65061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5715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cxnSp>
        <p:nvCxnSpPr>
          <p:cNvPr id="242" name="Straight Connector 241"/>
          <p:cNvCxnSpPr>
            <a:stCxn id="24" idx="2"/>
          </p:cNvCxnSpPr>
          <p:nvPr/>
        </p:nvCxnSpPr>
        <p:spPr bwMode="auto">
          <a:xfrm>
            <a:off x="7299971" y="825548"/>
            <a:ext cx="1512193" cy="469852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7" name="Straight Connector 246"/>
          <p:cNvCxnSpPr>
            <a:stCxn id="117" idx="2"/>
            <a:endCxn id="45" idx="0"/>
          </p:cNvCxnSpPr>
          <p:nvPr/>
        </p:nvCxnSpPr>
        <p:spPr bwMode="auto">
          <a:xfrm>
            <a:off x="6709395" y="5354727"/>
            <a:ext cx="13510" cy="736447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248" name="Straight Connector 247"/>
          <p:cNvCxnSpPr>
            <a:stCxn id="44" idx="2"/>
          </p:cNvCxnSpPr>
          <p:nvPr/>
        </p:nvCxnSpPr>
        <p:spPr bwMode="auto">
          <a:xfrm>
            <a:off x="3630277" y="5670550"/>
            <a:ext cx="0" cy="160664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4" name="Rectangle 23"/>
          <p:cNvSpPr/>
          <p:nvPr/>
        </p:nvSpPr>
        <p:spPr bwMode="auto">
          <a:xfrm>
            <a:off x="5532141" y="76200"/>
            <a:ext cx="3535659" cy="749348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K(A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A</a:t>
            </a:r>
            <a:r>
              <a:rPr lang="en-US" sz="20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K(B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B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K(C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C</a:t>
            </a:r>
            <a:r>
              <a:rPr lang="en-US" sz="20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đang đóng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56" name="Straight Arrow Connector 255"/>
          <p:cNvCxnSpPr>
            <a:stCxn id="59" idx="2"/>
            <a:endCxn id="117" idx="0"/>
          </p:cNvCxnSpPr>
          <p:nvPr/>
        </p:nvCxnSpPr>
        <p:spPr bwMode="auto">
          <a:xfrm flipH="1">
            <a:off x="6709395" y="3492942"/>
            <a:ext cx="847515" cy="57171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61" name="Rectangle 260"/>
          <p:cNvSpPr/>
          <p:nvPr/>
        </p:nvSpPr>
        <p:spPr bwMode="auto">
          <a:xfrm>
            <a:off x="7467600" y="3886200"/>
            <a:ext cx="1235857" cy="103504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(17, 19) hở ra</a:t>
            </a:r>
            <a:endParaRPr lang="en-US" sz="20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62" name="Straight Arrow Connector 261"/>
          <p:cNvCxnSpPr>
            <a:stCxn id="59" idx="2"/>
            <a:endCxn id="261" idx="0"/>
          </p:cNvCxnSpPr>
          <p:nvPr/>
        </p:nvCxnSpPr>
        <p:spPr bwMode="auto">
          <a:xfrm>
            <a:off x="7556910" y="3492942"/>
            <a:ext cx="528619" cy="39325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9" name="Rectangle 58"/>
          <p:cNvSpPr/>
          <p:nvPr/>
        </p:nvSpPr>
        <p:spPr bwMode="auto">
          <a:xfrm>
            <a:off x="6427020" y="2786672"/>
            <a:ext cx="2259780" cy="70627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Cuộn dây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(25,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N) có điện</a:t>
            </a:r>
          </a:p>
        </p:txBody>
      </p:sp>
    </p:spTree>
    <p:extLst>
      <p:ext uri="{BB962C8B-B14F-4D97-AF65-F5344CB8AC3E}">
        <p14:creationId xmlns:p14="http://schemas.microsoft.com/office/powerpoint/2010/main" val="1902100421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500"/>
                            </p:stCondLst>
                            <p:childTnLst>
                              <p:par>
                                <p:cTn id="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5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000"/>
                            </p:stCondLst>
                            <p:childTnLst>
                              <p:par>
                                <p:cTn id="1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2500"/>
                            </p:stCondLst>
                            <p:childTnLst>
                              <p:par>
                                <p:cTn id="1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500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00"/>
                            </p:stCondLst>
                            <p:childTnLst>
                              <p:par>
                                <p:cTn id="1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00"/>
                            </p:stCondLst>
                            <p:childTnLst>
                              <p:par>
                                <p:cTn id="1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00"/>
                            </p:stCondLst>
                            <p:childTnLst>
                              <p:par>
                                <p:cTn id="1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500"/>
                            </p:stCondLst>
                            <p:childTnLst>
                              <p:par>
                                <p:cTn id="1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2000"/>
                            </p:stCondLst>
                            <p:childTnLst>
                              <p:par>
                                <p:cTn id="1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2500"/>
                            </p:stCondLst>
                            <p:childTnLst>
                              <p:par>
                                <p:cTn id="1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3" grpId="0" animBg="1"/>
      <p:bldP spid="44" grpId="0" animBg="1"/>
      <p:bldP spid="45" grpId="0" animBg="1"/>
      <p:bldP spid="54" grpId="0" animBg="1"/>
      <p:bldP spid="64" grpId="0"/>
      <p:bldP spid="42" grpId="0" animBg="1"/>
      <p:bldP spid="243" grpId="0" animBg="1"/>
      <p:bldP spid="253" grpId="0" animBg="1"/>
      <p:bldP spid="34" grpId="0" animBg="1"/>
      <p:bldP spid="62" grpId="0" animBg="1"/>
      <p:bldP spid="67" grpId="0" animBg="1"/>
      <p:bldP spid="69" grpId="0" animBg="1"/>
      <p:bldP spid="87" grpId="0" animBg="1"/>
      <p:bldP spid="117" grpId="0" animBg="1"/>
      <p:bldP spid="208" grpId="0" animBg="1"/>
      <p:bldP spid="227" grpId="0" animBg="1"/>
      <p:bldP spid="261" grpId="0" animBg="1"/>
      <p:bldP spid="5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17"/>
          <p:cNvSpPr>
            <a:spLocks noChangeArrowheads="1"/>
          </p:cNvSpPr>
          <p:nvPr/>
        </p:nvSpPr>
        <p:spPr bwMode="auto">
          <a:xfrm>
            <a:off x="222510" y="1030890"/>
            <a:ext cx="36636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v"/>
            </a:pP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Dừng động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cơ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3151649" y="465563"/>
          <a:ext cx="5916151" cy="63124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839" r:id="rId4" imgW="11410950" imgH="4762500" progId="AutoCAD.Drawing.17">
                  <p:embed/>
                </p:oleObj>
              </mc:Choice>
              <mc:Fallback>
                <p:oleObj r:id="rId4" imgW="11410950" imgH="4762500" progId="AutoCAD.Drawing.17">
                  <p:embed/>
                  <p:pic>
                    <p:nvPicPr>
                      <p:cNvPr id="7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25687" t="19006" r="52374" b="19455"/>
                      <a:stretch>
                        <a:fillRect/>
                      </a:stretch>
                    </p:blipFill>
                    <p:spPr bwMode="auto">
                      <a:xfrm>
                        <a:off x="3151649" y="465563"/>
                        <a:ext cx="5916151" cy="631242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17"/>
          <p:cNvSpPr>
            <a:spLocks noChangeArrowheads="1"/>
          </p:cNvSpPr>
          <p:nvPr/>
        </p:nvSpPr>
        <p:spPr bwMode="auto">
          <a:xfrm>
            <a:off x="76198" y="533400"/>
            <a:ext cx="47244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4.1.2 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Nguyên lý làm việc 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15"/>
          <p:cNvSpPr>
            <a:spLocks noChangeArrowheads="1"/>
          </p:cNvSpPr>
          <p:nvPr/>
        </p:nvSpPr>
        <p:spPr bwMode="auto">
          <a:xfrm>
            <a:off x="76200" y="35910"/>
            <a:ext cx="89153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vi-VN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Điều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khiển động cơ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KĐB ba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pha rotor lồng sóc hai cấp tốc độ.</a:t>
            </a:r>
          </a:p>
        </p:txBody>
      </p:sp>
    </p:spTree>
    <p:extLst>
      <p:ext uri="{BB962C8B-B14F-4D97-AF65-F5344CB8AC3E}">
        <p14:creationId xmlns:p14="http://schemas.microsoft.com/office/powerpoint/2010/main" val="144896231"/>
      </p:ext>
    </p:extLst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/>
          <p:cNvSpPr/>
          <p:nvPr/>
        </p:nvSpPr>
        <p:spPr bwMode="auto">
          <a:xfrm>
            <a:off x="5256817" y="3505200"/>
            <a:ext cx="1136367" cy="144779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</a:p>
          <a:p>
            <a:pPr algn="ctr"/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(9, 21) hở ra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3962400" y="3505200"/>
            <a:ext cx="1228954" cy="144780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A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K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(B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B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K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(C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C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hở ra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55403" y="5534447"/>
            <a:ext cx="1165555" cy="1171153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Động cơ M được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ngắt, dừng hoạt động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6" name="Straight Arrow Connector 45"/>
          <p:cNvCxnSpPr>
            <a:stCxn id="2" idx="3"/>
            <a:endCxn id="34" idx="1"/>
          </p:cNvCxnSpPr>
          <p:nvPr/>
        </p:nvCxnSpPr>
        <p:spPr bwMode="auto">
          <a:xfrm flipV="1">
            <a:off x="2469461" y="453166"/>
            <a:ext cx="994332" cy="348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9" name="Straight Arrow Connector 48"/>
          <p:cNvCxnSpPr>
            <a:stCxn id="42" idx="2"/>
            <a:endCxn id="43" idx="0"/>
          </p:cNvCxnSpPr>
          <p:nvPr/>
        </p:nvCxnSpPr>
        <p:spPr bwMode="auto">
          <a:xfrm>
            <a:off x="4485845" y="2996686"/>
            <a:ext cx="1339156" cy="50851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0" name="Straight Arrow Connector 49"/>
          <p:cNvCxnSpPr>
            <a:stCxn id="42" idx="2"/>
            <a:endCxn id="54" idx="0"/>
          </p:cNvCxnSpPr>
          <p:nvPr/>
        </p:nvCxnSpPr>
        <p:spPr bwMode="auto">
          <a:xfrm flipH="1">
            <a:off x="3294365" y="2996686"/>
            <a:ext cx="1191480" cy="66091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4" name="Rectangle 53"/>
          <p:cNvSpPr/>
          <p:nvPr/>
        </p:nvSpPr>
        <p:spPr bwMode="auto">
          <a:xfrm>
            <a:off x="2705577" y="3657600"/>
            <a:ext cx="1177575" cy="129540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(15, 17) đóng lại</a:t>
            </a:r>
            <a:endParaRPr lang="en-US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5" name="Straight Arrow Connector 54"/>
          <p:cNvCxnSpPr>
            <a:stCxn id="42" idx="2"/>
            <a:endCxn id="44" idx="0"/>
          </p:cNvCxnSpPr>
          <p:nvPr/>
        </p:nvCxnSpPr>
        <p:spPr bwMode="auto">
          <a:xfrm>
            <a:off x="4485845" y="2996686"/>
            <a:ext cx="91032" cy="50851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1" name="Straight Connector 60"/>
          <p:cNvCxnSpPr/>
          <p:nvPr/>
        </p:nvCxnSpPr>
        <p:spPr bwMode="auto">
          <a:xfrm>
            <a:off x="6393184" y="3814798"/>
            <a:ext cx="111019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63" name="Straight Arrow Connector 62"/>
          <p:cNvCxnSpPr>
            <a:stCxn id="59" idx="1"/>
            <a:endCxn id="42" idx="3"/>
          </p:cNvCxnSpPr>
          <p:nvPr/>
        </p:nvCxnSpPr>
        <p:spPr bwMode="auto">
          <a:xfrm flipH="1">
            <a:off x="5504688" y="2677050"/>
            <a:ext cx="1479680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triangle" w="med" len="med"/>
            <a:tailEnd type="triangle" w="med" len="med"/>
          </a:ln>
          <a:effectLst/>
        </p:spPr>
      </p:cxnSp>
      <p:sp>
        <p:nvSpPr>
          <p:cNvPr id="64" name="Rectangle 63"/>
          <p:cNvSpPr>
            <a:spLocks noChangeArrowheads="1"/>
          </p:cNvSpPr>
          <p:nvPr/>
        </p:nvSpPr>
        <p:spPr bwMode="auto">
          <a:xfrm>
            <a:off x="5486400" y="2328446"/>
            <a:ext cx="1171355" cy="3077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lang="en-US" altLang="en-US" sz="1400" i="1" noProof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Ngắt d</a:t>
            </a:r>
            <a:r>
              <a:rPr kumimoji="0" lang="en-US" altLang="en-US" sz="140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uy trì</a:t>
            </a:r>
            <a:endParaRPr kumimoji="0" lang="en-US" altLang="en-US" sz="140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9" name="Straight Connector 108"/>
          <p:cNvCxnSpPr>
            <a:endCxn id="227" idx="4"/>
          </p:cNvCxnSpPr>
          <p:nvPr/>
        </p:nvCxnSpPr>
        <p:spPr bwMode="auto">
          <a:xfrm flipV="1">
            <a:off x="6519340" y="2701581"/>
            <a:ext cx="2373" cy="1085099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42" name="Rectangle 41"/>
          <p:cNvSpPr/>
          <p:nvPr/>
        </p:nvSpPr>
        <p:spPr bwMode="auto">
          <a:xfrm>
            <a:off x="3467001" y="2357414"/>
            <a:ext cx="2037687" cy="639272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Cuộn dây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(25, 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N)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mất điện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3" name="Rectangle 252"/>
          <p:cNvSpPr/>
          <p:nvPr/>
        </p:nvSpPr>
        <p:spPr bwMode="auto">
          <a:xfrm>
            <a:off x="3076719" y="1200798"/>
            <a:ext cx="2804633" cy="399402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Stop(7, 9) hở ra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54" name="Straight Arrow Connector 253"/>
          <p:cNvCxnSpPr>
            <a:stCxn id="34" idx="2"/>
            <a:endCxn id="253" idx="0"/>
          </p:cNvCxnSpPr>
          <p:nvPr/>
        </p:nvCxnSpPr>
        <p:spPr bwMode="auto">
          <a:xfrm>
            <a:off x="4473493" y="786723"/>
            <a:ext cx="5543" cy="414075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4" name="Rectangle 33"/>
          <p:cNvSpPr/>
          <p:nvPr/>
        </p:nvSpPr>
        <p:spPr bwMode="auto">
          <a:xfrm>
            <a:off x="3463793" y="119608"/>
            <a:ext cx="2019399" cy="667115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Ấn nút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Stop(7, 9)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 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lực đủ lớn</a:t>
            </a:r>
          </a:p>
        </p:txBody>
      </p:sp>
      <p:sp>
        <p:nvSpPr>
          <p:cNvPr id="2" name="Rounded Rectangle 1"/>
          <p:cNvSpPr/>
          <p:nvPr/>
        </p:nvSpPr>
        <p:spPr bwMode="auto">
          <a:xfrm>
            <a:off x="304801" y="123095"/>
            <a:ext cx="2164660" cy="667115"/>
          </a:xfrm>
          <a:prstGeom prst="round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Động cơ M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đang quay 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tốc độ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7" name="Rectangle 66"/>
          <p:cNvSpPr/>
          <p:nvPr/>
        </p:nvSpPr>
        <p:spPr bwMode="auto">
          <a:xfrm>
            <a:off x="1331976" y="3505200"/>
            <a:ext cx="1125110" cy="144780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K(9, 11) hở ra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8" name="Straight Arrow Connector 67"/>
          <p:cNvCxnSpPr>
            <a:stCxn id="69" idx="2"/>
            <a:endCxn id="24" idx="0"/>
          </p:cNvCxnSpPr>
          <p:nvPr/>
        </p:nvCxnSpPr>
        <p:spPr bwMode="auto">
          <a:xfrm flipH="1">
            <a:off x="638181" y="2996686"/>
            <a:ext cx="401934" cy="50851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9" name="Rectangle 68"/>
          <p:cNvSpPr/>
          <p:nvPr/>
        </p:nvSpPr>
        <p:spPr bwMode="auto">
          <a:xfrm>
            <a:off x="55404" y="2357414"/>
            <a:ext cx="1969422" cy="639272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Cuộn dây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K(11, 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N)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mất 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</a:p>
        </p:txBody>
      </p:sp>
      <p:sp>
        <p:nvSpPr>
          <p:cNvPr id="117" name="Rectangle 116"/>
          <p:cNvSpPr/>
          <p:nvPr/>
        </p:nvSpPr>
        <p:spPr bwMode="auto">
          <a:xfrm>
            <a:off x="6629400" y="3505199"/>
            <a:ext cx="1228835" cy="144779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B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K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(B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C</a:t>
            </a:r>
            <a:r>
              <a:rPr lang="en-US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hở ra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9" name="Straight Arrow Connector 198"/>
          <p:cNvCxnSpPr>
            <a:stCxn id="69" idx="2"/>
            <a:endCxn id="67" idx="0"/>
          </p:cNvCxnSpPr>
          <p:nvPr/>
        </p:nvCxnSpPr>
        <p:spPr bwMode="auto">
          <a:xfrm>
            <a:off x="1040115" y="2996686"/>
            <a:ext cx="854416" cy="50851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02" name="Straight Arrow Connector 201"/>
          <p:cNvCxnSpPr>
            <a:stCxn id="253" idx="2"/>
            <a:endCxn id="69" idx="0"/>
          </p:cNvCxnSpPr>
          <p:nvPr/>
        </p:nvCxnSpPr>
        <p:spPr bwMode="auto">
          <a:xfrm flipH="1">
            <a:off x="1040115" y="1600200"/>
            <a:ext cx="3438921" cy="75721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27" name="Oval 226"/>
          <p:cNvSpPr/>
          <p:nvPr/>
        </p:nvSpPr>
        <p:spPr bwMode="auto">
          <a:xfrm>
            <a:off x="6490225" y="2636520"/>
            <a:ext cx="62975" cy="65061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5715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cxnSp>
        <p:nvCxnSpPr>
          <p:cNvPr id="247" name="Straight Connector 246"/>
          <p:cNvCxnSpPr/>
          <p:nvPr/>
        </p:nvCxnSpPr>
        <p:spPr bwMode="auto">
          <a:xfrm>
            <a:off x="638180" y="4953000"/>
            <a:ext cx="0" cy="581447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24" name="Rectangle 23"/>
          <p:cNvSpPr/>
          <p:nvPr/>
        </p:nvSpPr>
        <p:spPr bwMode="auto">
          <a:xfrm>
            <a:off x="55404" y="3505200"/>
            <a:ext cx="1165554" cy="144780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K(A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, A</a:t>
            </a:r>
            <a:r>
              <a:rPr lang="en-US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K(B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B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K(C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, C</a:t>
            </a:r>
            <a:r>
              <a:rPr lang="en-US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hở ra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56" name="Straight Arrow Connector 255"/>
          <p:cNvCxnSpPr>
            <a:stCxn id="59" idx="2"/>
            <a:endCxn id="117" idx="0"/>
          </p:cNvCxnSpPr>
          <p:nvPr/>
        </p:nvCxnSpPr>
        <p:spPr bwMode="auto">
          <a:xfrm flipH="1">
            <a:off x="7243818" y="2996685"/>
            <a:ext cx="782266" cy="50851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61" name="Rectangle 260"/>
          <p:cNvSpPr/>
          <p:nvPr/>
        </p:nvSpPr>
        <p:spPr bwMode="auto">
          <a:xfrm>
            <a:off x="7920109" y="3657600"/>
            <a:ext cx="1205603" cy="1295398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(17, 19) đóng lại</a:t>
            </a:r>
            <a:endParaRPr lang="en-US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62" name="Straight Arrow Connector 261"/>
          <p:cNvCxnSpPr>
            <a:stCxn id="59" idx="2"/>
            <a:endCxn id="261" idx="0"/>
          </p:cNvCxnSpPr>
          <p:nvPr/>
        </p:nvCxnSpPr>
        <p:spPr bwMode="auto">
          <a:xfrm>
            <a:off x="8026084" y="2996685"/>
            <a:ext cx="496827" cy="660915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9" name="Rectangle 58"/>
          <p:cNvSpPr/>
          <p:nvPr/>
        </p:nvSpPr>
        <p:spPr bwMode="auto">
          <a:xfrm>
            <a:off x="6984368" y="2357414"/>
            <a:ext cx="2083432" cy="63927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Cuộn dây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(25, 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N)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mất 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</a:p>
        </p:txBody>
      </p:sp>
      <p:cxnSp>
        <p:nvCxnSpPr>
          <p:cNvPr id="85" name="Straight Connector 84"/>
          <p:cNvCxnSpPr/>
          <p:nvPr/>
        </p:nvCxnSpPr>
        <p:spPr bwMode="auto">
          <a:xfrm>
            <a:off x="2469460" y="3839182"/>
            <a:ext cx="111019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86" name="Straight Arrow Connector 85"/>
          <p:cNvCxnSpPr>
            <a:endCxn id="69" idx="3"/>
          </p:cNvCxnSpPr>
          <p:nvPr/>
        </p:nvCxnSpPr>
        <p:spPr bwMode="auto">
          <a:xfrm flipH="1">
            <a:off x="2024826" y="2674094"/>
            <a:ext cx="541675" cy="295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triangle" w="med" len="med"/>
          </a:ln>
          <a:effectLst/>
        </p:spPr>
      </p:cxnSp>
      <p:sp>
        <p:nvSpPr>
          <p:cNvPr id="88" name="Rectangle 87"/>
          <p:cNvSpPr>
            <a:spLocks noChangeArrowheads="1"/>
          </p:cNvSpPr>
          <p:nvPr/>
        </p:nvSpPr>
        <p:spPr bwMode="auto">
          <a:xfrm>
            <a:off x="2066891" y="2359223"/>
            <a:ext cx="1073497" cy="3077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lang="en-US" altLang="en-US" sz="14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Ngắt d</a:t>
            </a:r>
            <a:r>
              <a:rPr kumimoji="0" lang="en-US" altLang="en-US" sz="140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uy trì</a:t>
            </a:r>
            <a:endParaRPr kumimoji="0" lang="en-US" altLang="en-US" sz="140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9" name="Straight Connector 88"/>
          <p:cNvCxnSpPr>
            <a:endCxn id="88" idx="2"/>
          </p:cNvCxnSpPr>
          <p:nvPr/>
        </p:nvCxnSpPr>
        <p:spPr bwMode="auto">
          <a:xfrm flipV="1">
            <a:off x="2603640" y="2667000"/>
            <a:ext cx="0" cy="1172182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9" name="Straight Arrow Connector 38"/>
          <p:cNvCxnSpPr>
            <a:stCxn id="253" idx="2"/>
            <a:endCxn id="42" idx="0"/>
          </p:cNvCxnSpPr>
          <p:nvPr/>
        </p:nvCxnSpPr>
        <p:spPr bwMode="auto">
          <a:xfrm>
            <a:off x="4479036" y="1600200"/>
            <a:ext cx="6809" cy="75721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7" name="Straight Arrow Connector 46"/>
          <p:cNvCxnSpPr>
            <a:stCxn id="253" idx="2"/>
            <a:endCxn id="59" idx="0"/>
          </p:cNvCxnSpPr>
          <p:nvPr/>
        </p:nvCxnSpPr>
        <p:spPr bwMode="auto">
          <a:xfrm>
            <a:off x="4479036" y="1600200"/>
            <a:ext cx="3547048" cy="75721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773966104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50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0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5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"/>
                            </p:stCondLst>
                            <p:childTnLst>
                              <p:par>
                                <p:cTn id="1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54" grpId="0" animBg="1"/>
      <p:bldP spid="64" grpId="0"/>
      <p:bldP spid="42" grpId="0" animBg="1"/>
      <p:bldP spid="253" grpId="0" animBg="1"/>
      <p:bldP spid="34" grpId="0" animBg="1"/>
      <p:bldP spid="67" grpId="0" animBg="1"/>
      <p:bldP spid="69" grpId="0" animBg="1"/>
      <p:bldP spid="117" grpId="0" animBg="1"/>
      <p:bldP spid="227" grpId="0" animBg="1"/>
      <p:bldP spid="24" grpId="0" animBg="1"/>
      <p:bldP spid="261" grpId="0" animBg="1"/>
      <p:bldP spid="59" grpId="0" animBg="1"/>
      <p:bldP spid="8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17"/>
          <p:cNvSpPr>
            <a:spLocks noChangeArrowheads="1"/>
          </p:cNvSpPr>
          <p:nvPr/>
        </p:nvSpPr>
        <p:spPr bwMode="auto">
          <a:xfrm>
            <a:off x="222510" y="1030890"/>
            <a:ext cx="366368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v"/>
            </a:pP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Dừng khẩn cấp động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cơ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3151649" y="465563"/>
          <a:ext cx="5916151" cy="63124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095" r:id="rId4" imgW="11410950" imgH="4762500" progId="AutoCAD.Drawing.17">
                  <p:embed/>
                </p:oleObj>
              </mc:Choice>
              <mc:Fallback>
                <p:oleObj r:id="rId4" imgW="11410950" imgH="4762500" progId="AutoCAD.Drawing.17">
                  <p:embed/>
                  <p:pic>
                    <p:nvPicPr>
                      <p:cNvPr id="7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25687" t="19006" r="52374" b="19455"/>
                      <a:stretch>
                        <a:fillRect/>
                      </a:stretch>
                    </p:blipFill>
                    <p:spPr bwMode="auto">
                      <a:xfrm>
                        <a:off x="3151649" y="465563"/>
                        <a:ext cx="5916151" cy="631242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17"/>
          <p:cNvSpPr>
            <a:spLocks noChangeArrowheads="1"/>
          </p:cNvSpPr>
          <p:nvPr/>
        </p:nvSpPr>
        <p:spPr bwMode="auto">
          <a:xfrm>
            <a:off x="76198" y="533400"/>
            <a:ext cx="47244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4.1.2 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Nguyên lý làm việc 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15"/>
          <p:cNvSpPr>
            <a:spLocks noChangeArrowheads="1"/>
          </p:cNvSpPr>
          <p:nvPr/>
        </p:nvSpPr>
        <p:spPr bwMode="auto">
          <a:xfrm>
            <a:off x="76200" y="35910"/>
            <a:ext cx="89153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vi-VN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Điều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khiển động cơ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KĐB ba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pha rotor lồng sóc hai cấp tốc độ.</a:t>
            </a:r>
          </a:p>
        </p:txBody>
      </p:sp>
    </p:spTree>
    <p:extLst>
      <p:ext uri="{BB962C8B-B14F-4D97-AF65-F5344CB8AC3E}">
        <p14:creationId xmlns:p14="http://schemas.microsoft.com/office/powerpoint/2010/main" val="1251149068"/>
      </p:ext>
    </p:extLst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/>
          <p:cNvSpPr/>
          <p:nvPr/>
        </p:nvSpPr>
        <p:spPr bwMode="auto">
          <a:xfrm>
            <a:off x="5256817" y="3657600"/>
            <a:ext cx="1136367" cy="144779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</a:p>
          <a:p>
            <a:pPr algn="ctr"/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(9, 21) hở ra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3962400" y="3657600"/>
            <a:ext cx="1228954" cy="144780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A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K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(B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B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K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(C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C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hở ra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55403" y="5382047"/>
            <a:ext cx="1165555" cy="1171153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Động cơ M được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ngắt, dừng hoạt động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6" name="Straight Arrow Connector 45"/>
          <p:cNvCxnSpPr>
            <a:stCxn id="2" idx="3"/>
            <a:endCxn id="34" idx="1"/>
          </p:cNvCxnSpPr>
          <p:nvPr/>
        </p:nvCxnSpPr>
        <p:spPr bwMode="auto">
          <a:xfrm flipV="1">
            <a:off x="3200400" y="851476"/>
            <a:ext cx="315097" cy="82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9" name="Straight Arrow Connector 48"/>
          <p:cNvCxnSpPr>
            <a:stCxn id="42" idx="2"/>
            <a:endCxn id="43" idx="0"/>
          </p:cNvCxnSpPr>
          <p:nvPr/>
        </p:nvCxnSpPr>
        <p:spPr bwMode="auto">
          <a:xfrm>
            <a:off x="4485845" y="3149086"/>
            <a:ext cx="1339156" cy="50851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0" name="Straight Arrow Connector 49"/>
          <p:cNvCxnSpPr>
            <a:stCxn id="42" idx="2"/>
            <a:endCxn id="54" idx="0"/>
          </p:cNvCxnSpPr>
          <p:nvPr/>
        </p:nvCxnSpPr>
        <p:spPr bwMode="auto">
          <a:xfrm flipH="1">
            <a:off x="3294365" y="3149086"/>
            <a:ext cx="1191480" cy="66091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4" name="Rectangle 53"/>
          <p:cNvSpPr/>
          <p:nvPr/>
        </p:nvSpPr>
        <p:spPr bwMode="auto">
          <a:xfrm>
            <a:off x="2705577" y="3810000"/>
            <a:ext cx="1177575" cy="129540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(15, 17) đóng lại</a:t>
            </a:r>
            <a:endParaRPr lang="en-US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5" name="Straight Arrow Connector 54"/>
          <p:cNvCxnSpPr>
            <a:stCxn id="42" idx="2"/>
            <a:endCxn id="44" idx="0"/>
          </p:cNvCxnSpPr>
          <p:nvPr/>
        </p:nvCxnSpPr>
        <p:spPr bwMode="auto">
          <a:xfrm>
            <a:off x="4485845" y="3149086"/>
            <a:ext cx="91032" cy="50851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1" name="Straight Connector 60"/>
          <p:cNvCxnSpPr/>
          <p:nvPr/>
        </p:nvCxnSpPr>
        <p:spPr bwMode="auto">
          <a:xfrm>
            <a:off x="6393184" y="3967198"/>
            <a:ext cx="111019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63" name="Straight Arrow Connector 62"/>
          <p:cNvCxnSpPr>
            <a:stCxn id="59" idx="1"/>
            <a:endCxn id="42" idx="3"/>
          </p:cNvCxnSpPr>
          <p:nvPr/>
        </p:nvCxnSpPr>
        <p:spPr bwMode="auto">
          <a:xfrm flipH="1">
            <a:off x="5504688" y="2829450"/>
            <a:ext cx="1479680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triangle" w="med" len="med"/>
            <a:tailEnd type="triangle" w="med" len="med"/>
          </a:ln>
          <a:effectLst/>
        </p:spPr>
      </p:cxnSp>
      <p:sp>
        <p:nvSpPr>
          <p:cNvPr id="64" name="Rectangle 63"/>
          <p:cNvSpPr>
            <a:spLocks noChangeArrowheads="1"/>
          </p:cNvSpPr>
          <p:nvPr/>
        </p:nvSpPr>
        <p:spPr bwMode="auto">
          <a:xfrm>
            <a:off x="5486400" y="2480846"/>
            <a:ext cx="1171355" cy="3077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lang="en-US" altLang="en-US" sz="1400" i="1" noProof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Ngắt d</a:t>
            </a:r>
            <a:r>
              <a:rPr kumimoji="0" lang="en-US" altLang="en-US" sz="140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uy trì</a:t>
            </a:r>
            <a:endParaRPr kumimoji="0" lang="en-US" altLang="en-US" sz="140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9" name="Straight Connector 108"/>
          <p:cNvCxnSpPr>
            <a:endCxn id="227" idx="4"/>
          </p:cNvCxnSpPr>
          <p:nvPr/>
        </p:nvCxnSpPr>
        <p:spPr bwMode="auto">
          <a:xfrm flipV="1">
            <a:off x="6519340" y="2884461"/>
            <a:ext cx="2373" cy="1085099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42" name="Rectangle 41"/>
          <p:cNvSpPr/>
          <p:nvPr/>
        </p:nvSpPr>
        <p:spPr bwMode="auto">
          <a:xfrm>
            <a:off x="3467001" y="2509814"/>
            <a:ext cx="2037687" cy="639272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Cuộn dây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(25, 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N)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mất điện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3" name="Rectangle 252"/>
          <p:cNvSpPr/>
          <p:nvPr/>
        </p:nvSpPr>
        <p:spPr bwMode="auto">
          <a:xfrm>
            <a:off x="3083527" y="1529191"/>
            <a:ext cx="2804633" cy="375622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EM(1, 3) hở ra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54" name="Straight Arrow Connector 253"/>
          <p:cNvCxnSpPr>
            <a:stCxn id="34" idx="2"/>
            <a:endCxn id="253" idx="0"/>
          </p:cNvCxnSpPr>
          <p:nvPr/>
        </p:nvCxnSpPr>
        <p:spPr bwMode="auto">
          <a:xfrm>
            <a:off x="4485844" y="1174522"/>
            <a:ext cx="0" cy="35466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4" name="Rectangle 33"/>
          <p:cNvSpPr/>
          <p:nvPr/>
        </p:nvSpPr>
        <p:spPr bwMode="auto">
          <a:xfrm>
            <a:off x="3515497" y="528429"/>
            <a:ext cx="1940694" cy="646093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Ấn nút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EM(1, 3)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 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lực đủ lớn</a:t>
            </a:r>
          </a:p>
        </p:txBody>
      </p:sp>
      <p:sp>
        <p:nvSpPr>
          <p:cNvPr id="2" name="Rounded Rectangle 1"/>
          <p:cNvSpPr/>
          <p:nvPr/>
        </p:nvSpPr>
        <p:spPr bwMode="auto">
          <a:xfrm>
            <a:off x="111055" y="380999"/>
            <a:ext cx="3089345" cy="942611"/>
          </a:xfrm>
          <a:prstGeom prst="round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Giả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sử, động cơ M đang 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quay tốc độ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khi có sự cố cần dừng khẩn </a:t>
            </a: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endParaRPr lang="en-U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7" name="Rectangle 66"/>
          <p:cNvSpPr/>
          <p:nvPr/>
        </p:nvSpPr>
        <p:spPr bwMode="auto">
          <a:xfrm>
            <a:off x="1331976" y="3657600"/>
            <a:ext cx="1125110" cy="144780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K(9, 11) hở ra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8" name="Straight Arrow Connector 67"/>
          <p:cNvCxnSpPr>
            <a:stCxn id="69" idx="2"/>
            <a:endCxn id="24" idx="0"/>
          </p:cNvCxnSpPr>
          <p:nvPr/>
        </p:nvCxnSpPr>
        <p:spPr bwMode="auto">
          <a:xfrm flipH="1">
            <a:off x="638181" y="3149086"/>
            <a:ext cx="401934" cy="50851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9" name="Rectangle 68"/>
          <p:cNvSpPr/>
          <p:nvPr/>
        </p:nvSpPr>
        <p:spPr bwMode="auto">
          <a:xfrm>
            <a:off x="55404" y="2509814"/>
            <a:ext cx="1969422" cy="639272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Cuộn dây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K(11, 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N)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mất 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</a:p>
        </p:txBody>
      </p:sp>
      <p:sp>
        <p:nvSpPr>
          <p:cNvPr id="117" name="Rectangle 116"/>
          <p:cNvSpPr/>
          <p:nvPr/>
        </p:nvSpPr>
        <p:spPr bwMode="auto">
          <a:xfrm>
            <a:off x="6629400" y="3657599"/>
            <a:ext cx="1228835" cy="144779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B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K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(B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C</a:t>
            </a:r>
            <a:r>
              <a:rPr lang="en-US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hở ra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9" name="Straight Arrow Connector 198"/>
          <p:cNvCxnSpPr>
            <a:stCxn id="69" idx="2"/>
            <a:endCxn id="67" idx="0"/>
          </p:cNvCxnSpPr>
          <p:nvPr/>
        </p:nvCxnSpPr>
        <p:spPr bwMode="auto">
          <a:xfrm>
            <a:off x="1040115" y="3149086"/>
            <a:ext cx="854416" cy="50851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02" name="Straight Arrow Connector 201"/>
          <p:cNvCxnSpPr>
            <a:stCxn id="253" idx="2"/>
            <a:endCxn id="69" idx="0"/>
          </p:cNvCxnSpPr>
          <p:nvPr/>
        </p:nvCxnSpPr>
        <p:spPr bwMode="auto">
          <a:xfrm flipH="1">
            <a:off x="1040115" y="1904813"/>
            <a:ext cx="3445729" cy="60500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27" name="Oval 226"/>
          <p:cNvSpPr/>
          <p:nvPr/>
        </p:nvSpPr>
        <p:spPr bwMode="auto">
          <a:xfrm>
            <a:off x="6490225" y="2800132"/>
            <a:ext cx="62975" cy="59146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5715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cxnSp>
        <p:nvCxnSpPr>
          <p:cNvPr id="247" name="Straight Connector 246"/>
          <p:cNvCxnSpPr/>
          <p:nvPr/>
        </p:nvCxnSpPr>
        <p:spPr bwMode="auto">
          <a:xfrm>
            <a:off x="638180" y="4800600"/>
            <a:ext cx="0" cy="581447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24" name="Rectangle 23"/>
          <p:cNvSpPr/>
          <p:nvPr/>
        </p:nvSpPr>
        <p:spPr bwMode="auto">
          <a:xfrm>
            <a:off x="55404" y="3657600"/>
            <a:ext cx="1165554" cy="144780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K(A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, A</a:t>
            </a:r>
            <a:r>
              <a:rPr lang="en-US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K(B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B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K(C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, C</a:t>
            </a:r>
            <a:r>
              <a:rPr lang="en-US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hở ra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56" name="Straight Arrow Connector 255"/>
          <p:cNvCxnSpPr>
            <a:stCxn id="59" idx="2"/>
            <a:endCxn id="117" idx="0"/>
          </p:cNvCxnSpPr>
          <p:nvPr/>
        </p:nvCxnSpPr>
        <p:spPr bwMode="auto">
          <a:xfrm flipH="1">
            <a:off x="7243818" y="3149085"/>
            <a:ext cx="782266" cy="50851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61" name="Rectangle 260"/>
          <p:cNvSpPr/>
          <p:nvPr/>
        </p:nvSpPr>
        <p:spPr bwMode="auto">
          <a:xfrm>
            <a:off x="7920109" y="3810000"/>
            <a:ext cx="1205603" cy="1295398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(17, 19) đóng lại</a:t>
            </a:r>
            <a:endParaRPr lang="en-US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62" name="Straight Arrow Connector 261"/>
          <p:cNvCxnSpPr>
            <a:stCxn id="59" idx="2"/>
            <a:endCxn id="261" idx="0"/>
          </p:cNvCxnSpPr>
          <p:nvPr/>
        </p:nvCxnSpPr>
        <p:spPr bwMode="auto">
          <a:xfrm>
            <a:off x="8026084" y="3149085"/>
            <a:ext cx="496827" cy="660915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9" name="Rectangle 58"/>
          <p:cNvSpPr/>
          <p:nvPr/>
        </p:nvSpPr>
        <p:spPr bwMode="auto">
          <a:xfrm>
            <a:off x="6984368" y="2509814"/>
            <a:ext cx="2083432" cy="63927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Cuộn dây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(25, 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N)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mất 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</a:p>
        </p:txBody>
      </p:sp>
      <p:cxnSp>
        <p:nvCxnSpPr>
          <p:cNvPr id="85" name="Straight Connector 84"/>
          <p:cNvCxnSpPr/>
          <p:nvPr/>
        </p:nvCxnSpPr>
        <p:spPr bwMode="auto">
          <a:xfrm>
            <a:off x="2469460" y="3991582"/>
            <a:ext cx="111019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86" name="Straight Arrow Connector 85"/>
          <p:cNvCxnSpPr>
            <a:endCxn id="69" idx="3"/>
          </p:cNvCxnSpPr>
          <p:nvPr/>
        </p:nvCxnSpPr>
        <p:spPr bwMode="auto">
          <a:xfrm flipH="1">
            <a:off x="2024826" y="2829450"/>
            <a:ext cx="570790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triangle" w="med" len="med"/>
          </a:ln>
          <a:effectLst/>
        </p:spPr>
      </p:cxnSp>
      <p:sp>
        <p:nvSpPr>
          <p:cNvPr id="88" name="Rectangle 87"/>
          <p:cNvSpPr>
            <a:spLocks noChangeArrowheads="1"/>
          </p:cNvSpPr>
          <p:nvPr/>
        </p:nvSpPr>
        <p:spPr bwMode="auto">
          <a:xfrm>
            <a:off x="2068653" y="2511623"/>
            <a:ext cx="1055547" cy="3077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lang="en-US" altLang="en-US" sz="14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Ngắt d</a:t>
            </a:r>
            <a:r>
              <a:rPr kumimoji="0" lang="en-US" altLang="en-US" sz="140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uy trì</a:t>
            </a:r>
            <a:endParaRPr kumimoji="0" lang="en-US" altLang="en-US" sz="140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9" name="Straight Connector 88"/>
          <p:cNvCxnSpPr/>
          <p:nvPr/>
        </p:nvCxnSpPr>
        <p:spPr bwMode="auto">
          <a:xfrm flipV="1">
            <a:off x="2595616" y="2859024"/>
            <a:ext cx="2373" cy="1085097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9" name="Straight Arrow Connector 38"/>
          <p:cNvCxnSpPr>
            <a:stCxn id="253" idx="2"/>
            <a:endCxn id="42" idx="0"/>
          </p:cNvCxnSpPr>
          <p:nvPr/>
        </p:nvCxnSpPr>
        <p:spPr bwMode="auto">
          <a:xfrm>
            <a:off x="4485844" y="1904813"/>
            <a:ext cx="1" cy="60500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7" name="Straight Arrow Connector 46"/>
          <p:cNvCxnSpPr>
            <a:stCxn id="253" idx="2"/>
            <a:endCxn id="59" idx="0"/>
          </p:cNvCxnSpPr>
          <p:nvPr/>
        </p:nvCxnSpPr>
        <p:spPr bwMode="auto">
          <a:xfrm>
            <a:off x="4485844" y="1904813"/>
            <a:ext cx="3540240" cy="60500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0" name="Rectangle 39"/>
          <p:cNvSpPr/>
          <p:nvPr/>
        </p:nvSpPr>
        <p:spPr bwMode="auto">
          <a:xfrm>
            <a:off x="4001359" y="5650679"/>
            <a:ext cx="1676400" cy="750121"/>
          </a:xfrm>
          <a:prstGeom prst="rect">
            <a:avLst/>
          </a:prstGeom>
          <a:solidFill>
            <a:srgbClr val="FF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ận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hành lại mạch điện</a:t>
            </a:r>
          </a:p>
        </p:txBody>
      </p:sp>
      <p:sp>
        <p:nvSpPr>
          <p:cNvPr id="41" name="Rectangle 40"/>
          <p:cNvSpPr/>
          <p:nvPr/>
        </p:nvSpPr>
        <p:spPr bwMode="auto">
          <a:xfrm>
            <a:off x="6065838" y="5638801"/>
            <a:ext cx="2697162" cy="761999"/>
          </a:xfrm>
          <a:prstGeom prst="rect">
            <a:avLst/>
          </a:prstGeom>
          <a:solidFill>
            <a:srgbClr val="FF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oay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nút nhấn EM(1, 3) theo chiều mũi tên </a:t>
            </a:r>
          </a:p>
        </p:txBody>
      </p:sp>
      <p:sp>
        <p:nvSpPr>
          <p:cNvPr id="48" name="Flowchart: Alternate Process 47"/>
          <p:cNvSpPr/>
          <p:nvPr/>
        </p:nvSpPr>
        <p:spPr bwMode="auto">
          <a:xfrm>
            <a:off x="1546922" y="5638800"/>
            <a:ext cx="2069652" cy="762000"/>
          </a:xfrm>
          <a:prstGeom prst="flowChartAlternateProcess">
            <a:avLst/>
          </a:prstGeom>
          <a:solidFill>
            <a:srgbClr val="FF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Sau khi khắc phục sự cố xong</a:t>
            </a:r>
            <a:endParaRPr lang="en-US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1" name="Straight Arrow Connector 50"/>
          <p:cNvCxnSpPr>
            <a:stCxn id="40" idx="3"/>
            <a:endCxn id="41" idx="1"/>
          </p:cNvCxnSpPr>
          <p:nvPr/>
        </p:nvCxnSpPr>
        <p:spPr bwMode="auto">
          <a:xfrm flipV="1">
            <a:off x="5677759" y="6019801"/>
            <a:ext cx="388079" cy="593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2" name="Straight Arrow Connector 51"/>
          <p:cNvCxnSpPr>
            <a:stCxn id="48" idx="3"/>
            <a:endCxn id="40" idx="1"/>
          </p:cNvCxnSpPr>
          <p:nvPr/>
        </p:nvCxnSpPr>
        <p:spPr bwMode="auto">
          <a:xfrm>
            <a:off x="3616574" y="6019800"/>
            <a:ext cx="384785" cy="594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769618445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50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0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5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"/>
                            </p:stCondLst>
                            <p:childTnLst>
                              <p:par>
                                <p:cTn id="1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00"/>
                            </p:stCondLst>
                            <p:childTnLst>
                              <p:par>
                                <p:cTn id="1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00"/>
                            </p:stCondLst>
                            <p:childTnLst>
                              <p:par>
                                <p:cTn id="1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54" grpId="0" animBg="1"/>
      <p:bldP spid="64" grpId="0"/>
      <p:bldP spid="42" grpId="0" animBg="1"/>
      <p:bldP spid="253" grpId="0" animBg="1"/>
      <p:bldP spid="34" grpId="0" animBg="1"/>
      <p:bldP spid="67" grpId="0" animBg="1"/>
      <p:bldP spid="69" grpId="0" animBg="1"/>
      <p:bldP spid="117" grpId="0" animBg="1"/>
      <p:bldP spid="227" grpId="0" animBg="1"/>
      <p:bldP spid="24" grpId="0" animBg="1"/>
      <p:bldP spid="261" grpId="0" animBg="1"/>
      <p:bldP spid="59" grpId="0" animBg="1"/>
      <p:bldP spid="88" grpId="0"/>
      <p:bldP spid="40" grpId="0" animBg="1"/>
      <p:bldP spid="41" grpId="0" animBg="1"/>
      <p:bldP spid="4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0065234"/>
              </p:ext>
            </p:extLst>
          </p:nvPr>
        </p:nvGraphicFramePr>
        <p:xfrm>
          <a:off x="3151649" y="465563"/>
          <a:ext cx="5916151" cy="63124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864" r:id="rId4" imgW="11410950" imgH="4762500" progId="AutoCAD.Drawing.17">
                  <p:embed/>
                </p:oleObj>
              </mc:Choice>
              <mc:Fallback>
                <p:oleObj r:id="rId4" imgW="11410950" imgH="4762500" progId="AutoCAD.Drawing.17">
                  <p:embed/>
                  <p:pic>
                    <p:nvPicPr>
                      <p:cNvPr id="7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25687" t="19006" r="52374" b="19455"/>
                      <a:stretch>
                        <a:fillRect/>
                      </a:stretch>
                    </p:blipFill>
                    <p:spPr bwMode="auto">
                      <a:xfrm>
                        <a:off x="3151649" y="465563"/>
                        <a:ext cx="5916151" cy="631242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17"/>
          <p:cNvSpPr>
            <a:spLocks noChangeArrowheads="1"/>
          </p:cNvSpPr>
          <p:nvPr/>
        </p:nvSpPr>
        <p:spPr bwMode="auto">
          <a:xfrm>
            <a:off x="76198" y="533400"/>
            <a:ext cx="388620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4.1.3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Bảo vệ mạch điện và động cơ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15"/>
          <p:cNvSpPr>
            <a:spLocks noChangeArrowheads="1"/>
          </p:cNvSpPr>
          <p:nvPr/>
        </p:nvSpPr>
        <p:spPr bwMode="auto">
          <a:xfrm>
            <a:off x="76200" y="35910"/>
            <a:ext cx="89153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vi-VN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Điều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khiển động cơ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KĐB ba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pha rotor lồng sóc hai cấp tốc độ.</a:t>
            </a:r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520700" y="2060138"/>
            <a:ext cx="26654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Bảo vệ ngắn mạch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520700" y="2738735"/>
            <a:ext cx="31369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Bảo vệ quá tải khi vận hành tốc độ thấp 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Oval 10"/>
          <p:cNvSpPr/>
          <p:nvPr/>
        </p:nvSpPr>
        <p:spPr bwMode="auto">
          <a:xfrm>
            <a:off x="3879269" y="675189"/>
            <a:ext cx="1385458" cy="419727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3733797" y="2895600"/>
            <a:ext cx="1676401" cy="457200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13" name="Oval 12"/>
          <p:cNvSpPr/>
          <p:nvPr/>
        </p:nvSpPr>
        <p:spPr bwMode="auto">
          <a:xfrm>
            <a:off x="5867399" y="856184"/>
            <a:ext cx="457201" cy="590204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292100" y="1447800"/>
            <a:ext cx="3365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Mạch 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động lực: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520701" y="3741331"/>
            <a:ext cx="27559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Bảo vệ quá tải khi vận hành tốc độ cao 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Oval 15"/>
          <p:cNvSpPr/>
          <p:nvPr/>
        </p:nvSpPr>
        <p:spPr bwMode="auto">
          <a:xfrm>
            <a:off x="5181600" y="3426389"/>
            <a:ext cx="1676401" cy="457200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17" name="Oval 16"/>
          <p:cNvSpPr/>
          <p:nvPr/>
        </p:nvSpPr>
        <p:spPr bwMode="auto">
          <a:xfrm>
            <a:off x="6179125" y="799814"/>
            <a:ext cx="457201" cy="590204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5657192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/>
      <p:bldP spid="15" grpId="0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2" name="AutoShape 12"/>
          <p:cNvSpPr>
            <a:spLocks noChangeArrowheads="1"/>
          </p:cNvSpPr>
          <p:nvPr/>
        </p:nvSpPr>
        <p:spPr bwMode="ltGray">
          <a:xfrm rot="5400000" flipH="1">
            <a:off x="-2167731" y="2083593"/>
            <a:ext cx="4337050" cy="3535363"/>
          </a:xfrm>
          <a:custGeom>
            <a:avLst/>
            <a:gdLst>
              <a:gd name="G0" fmla="+- 56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6"/>
              <a:gd name="G18" fmla="*/ 56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6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6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372 w 21600"/>
              <a:gd name="T15" fmla="*/ 10800 h 21600"/>
              <a:gd name="T16" fmla="*/ 10800 w 21600"/>
              <a:gd name="T17" fmla="*/ 10744 h 21600"/>
              <a:gd name="T18" fmla="*/ 16228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3"/>
                  <a:pt x="10855" y="10769"/>
                  <a:pt x="10856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gradFill rotWithShape="1">
            <a:gsLst>
              <a:gs pos="0">
                <a:schemeClr val="hlink">
                  <a:alpha val="56000"/>
                </a:schemeClr>
              </a:gs>
              <a:gs pos="100000">
                <a:schemeClr val="hlink">
                  <a:gamma/>
                  <a:tint val="0"/>
                  <a:invGamma/>
                  <a:alpha val="48000"/>
                </a:schemeClr>
              </a:gs>
            </a:gsLst>
            <a:lin ang="540000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 b="1">
              <a:solidFill>
                <a:srgbClr val="00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6348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52600" y="304800"/>
            <a:ext cx="6172200" cy="857250"/>
          </a:xfrm>
        </p:spPr>
        <p:txBody>
          <a:bodyPr anchor="ctr"/>
          <a:lstStyle/>
          <a:p>
            <a:pPr algn="ctr" eaLnBrk="1" hangingPunct="1">
              <a:defRPr/>
            </a:pPr>
            <a:r>
              <a:rPr lang="en-US" sz="3200" b="1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MỤC TIÊU</a:t>
            </a:r>
            <a:endParaRPr lang="en-US" sz="3200" b="1" dirty="0" smtClean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447800" y="1735992"/>
            <a:ext cx="7620000" cy="461665"/>
          </a:xfrm>
          <a:prstGeom prst="rect">
            <a:avLst/>
          </a:prstGeom>
          <a:solidFill>
            <a:srgbClr val="CCFFCC"/>
          </a:solidFill>
        </p:spPr>
        <p:txBody>
          <a:bodyPr wrap="square">
            <a:spAutoFit/>
          </a:bodyPr>
          <a:lstStyle/>
          <a:p>
            <a:r>
              <a:rPr lang="en-US" sz="24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da-DK" sz="2400">
                <a:latin typeface="Times New Roman" panose="02020603050405020304" pitchFamily="18" charset="0"/>
                <a:cs typeface="Times New Roman" panose="02020603050405020304" pitchFamily="18" charset="0"/>
              </a:rPr>
              <a:t>Giới thiệu được sơ đồ mạch trang bị điện cơ bản</a:t>
            </a:r>
            <a:r>
              <a:rPr lang="en-US" sz="24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68476" y="2861529"/>
            <a:ext cx="7299324" cy="830997"/>
          </a:xfrm>
          <a:prstGeom prst="rect">
            <a:avLst/>
          </a:prstGeom>
          <a:solidFill>
            <a:srgbClr val="FFCCFF"/>
          </a:solidFill>
          <a:ln>
            <a:solidFill>
              <a:srgbClr val="FFCCFF"/>
            </a:solidFill>
          </a:ln>
        </p:spPr>
        <p:txBody>
          <a:bodyPr wrap="square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da-DK" sz="2400">
                <a:latin typeface="Times New Roman" panose="02020603050405020304" pitchFamily="18" charset="0"/>
                <a:cs typeface="Times New Roman" panose="02020603050405020304" pitchFamily="18" charset="0"/>
              </a:rPr>
              <a:t>Giải thích được nguyên lý làm việc của các mạch trang bị điện cơ bản</a:t>
            </a:r>
            <a:r>
              <a:rPr lang="en-US" sz="24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768476" y="3987066"/>
            <a:ext cx="7299324" cy="830997"/>
          </a:xfrm>
          <a:prstGeom prst="rect">
            <a:avLst/>
          </a:prstGeom>
          <a:solidFill>
            <a:srgbClr val="CCFF66"/>
          </a:solidFill>
        </p:spPr>
        <p:txBody>
          <a:bodyPr wrap="square">
            <a:spAutoFit/>
          </a:bodyPr>
          <a:lstStyle/>
          <a:p>
            <a:r>
              <a:rPr lang="en-US" sz="24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Tóm </a:t>
            </a:r>
            <a:r>
              <a:rPr lang="en-US" sz="24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tắt được nguyên lý làm việc </a:t>
            </a:r>
            <a:r>
              <a:rPr lang="da-DK" sz="2400">
                <a:latin typeface="Times New Roman" panose="02020603050405020304" pitchFamily="18" charset="0"/>
                <a:cs typeface="Times New Roman" panose="02020603050405020304" pitchFamily="18" charset="0"/>
              </a:rPr>
              <a:t>mạch trang bị điện cơ </a:t>
            </a:r>
            <a:r>
              <a:rPr lang="da-DK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4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dạng sơ đồ </a:t>
            </a:r>
            <a:r>
              <a:rPr lang="en-US" sz="24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cây.</a:t>
            </a:r>
            <a:endParaRPr lang="en-US" sz="240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447800" y="5112603"/>
            <a:ext cx="7620000" cy="461665"/>
          </a:xfrm>
          <a:prstGeom prst="rect">
            <a:avLst/>
          </a:prstGeom>
          <a:solidFill>
            <a:srgbClr val="66FF33"/>
          </a:solidFill>
        </p:spPr>
        <p:txBody>
          <a:bodyPr wrap="square">
            <a:spAutoFit/>
          </a:bodyPr>
          <a:lstStyle/>
          <a:p>
            <a:r>
              <a:rPr lang="en-US" sz="24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Phân </a:t>
            </a:r>
            <a:r>
              <a:rPr lang="en-US" sz="24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tích được hư hỏng của </a:t>
            </a:r>
            <a:r>
              <a:rPr lang="da-DK" sz="2400">
                <a:latin typeface="Times New Roman" panose="02020603050405020304" pitchFamily="18" charset="0"/>
                <a:cs typeface="Times New Roman" panose="02020603050405020304" pitchFamily="18" charset="0"/>
              </a:rPr>
              <a:t>mạch trang bị điện cơ bản</a:t>
            </a:r>
            <a:r>
              <a:rPr lang="en-US" sz="24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5872051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3151649" y="465563"/>
          <a:ext cx="5916151" cy="63124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88" r:id="rId4" imgW="11410950" imgH="4762500" progId="AutoCAD.Drawing.17">
                  <p:embed/>
                </p:oleObj>
              </mc:Choice>
              <mc:Fallback>
                <p:oleObj r:id="rId4" imgW="11410950" imgH="4762500" progId="AutoCAD.Drawing.17">
                  <p:embed/>
                  <p:pic>
                    <p:nvPicPr>
                      <p:cNvPr id="7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25687" t="19006" r="52374" b="19455"/>
                      <a:stretch>
                        <a:fillRect/>
                      </a:stretch>
                    </p:blipFill>
                    <p:spPr bwMode="auto">
                      <a:xfrm>
                        <a:off x="3151649" y="465563"/>
                        <a:ext cx="5916151" cy="631242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17"/>
          <p:cNvSpPr>
            <a:spLocks noChangeArrowheads="1"/>
          </p:cNvSpPr>
          <p:nvPr/>
        </p:nvSpPr>
        <p:spPr bwMode="auto">
          <a:xfrm>
            <a:off x="76198" y="533400"/>
            <a:ext cx="396240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4.1.3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Bảo vệ mạch điện và động cơ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15"/>
          <p:cNvSpPr>
            <a:spLocks noChangeArrowheads="1"/>
          </p:cNvSpPr>
          <p:nvPr/>
        </p:nvSpPr>
        <p:spPr bwMode="auto">
          <a:xfrm>
            <a:off x="76200" y="35910"/>
            <a:ext cx="89153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vi-VN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Điều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khiển động cơ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KĐB ba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pha rotor lồng sóc hai cấp tốc độ.</a:t>
            </a:r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292100" y="1600200"/>
            <a:ext cx="3365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Mạch 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điều khiển: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Rectangle 13"/>
          <p:cNvSpPr>
            <a:spLocks noChangeArrowheads="1"/>
          </p:cNvSpPr>
          <p:nvPr/>
        </p:nvSpPr>
        <p:spPr bwMode="auto">
          <a:xfrm>
            <a:off x="381000" y="2286000"/>
            <a:ext cx="29789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Bảo vệ ngắn mạch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val 24"/>
          <p:cNvSpPr/>
          <p:nvPr/>
        </p:nvSpPr>
        <p:spPr bwMode="auto">
          <a:xfrm>
            <a:off x="5105400" y="877815"/>
            <a:ext cx="682124" cy="638553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81000" y="2922508"/>
            <a:ext cx="32004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Khóa chéo: Tiếp điểm  K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(15, 17),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(17, 19),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và K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(23, 25) 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7924800" y="1541768"/>
            <a:ext cx="838200" cy="547876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8" name="Oval 27"/>
          <p:cNvSpPr/>
          <p:nvPr/>
        </p:nvSpPr>
        <p:spPr bwMode="auto">
          <a:xfrm>
            <a:off x="7943672" y="2286000"/>
            <a:ext cx="627715" cy="399078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4895876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 animBg="1"/>
      <p:bldP spid="25" grpId="1" animBg="1"/>
      <p:bldP spid="26" grpId="0"/>
      <p:bldP spid="27" grpId="0" animBg="1"/>
      <p:bldP spid="2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5659" y="609600"/>
            <a:ext cx="5449741" cy="246941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6200" y="3215166"/>
            <a:ext cx="1727200" cy="3414233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1828800" y="3131582"/>
            <a:ext cx="3429000" cy="3581400"/>
            <a:chOff x="1828800" y="3131582"/>
            <a:chExt cx="3429000" cy="35814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828800" y="3131582"/>
              <a:ext cx="3429000" cy="3581400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 bwMode="auto">
            <a:xfrm>
              <a:off x="1828800" y="6324600"/>
              <a:ext cx="2057400" cy="38838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</p:grpSp>
      <p:sp>
        <p:nvSpPr>
          <p:cNvPr id="10" name="Rectangle 17"/>
          <p:cNvSpPr>
            <a:spLocks noChangeArrowheads="1"/>
          </p:cNvSpPr>
          <p:nvPr/>
        </p:nvSpPr>
        <p:spPr bwMode="auto">
          <a:xfrm>
            <a:off x="76198" y="533400"/>
            <a:ext cx="327660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4.1.3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Bảo vệ mạch điện và động cơ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5"/>
          <p:cNvSpPr>
            <a:spLocks noChangeArrowheads="1"/>
          </p:cNvSpPr>
          <p:nvPr/>
        </p:nvSpPr>
        <p:spPr bwMode="auto">
          <a:xfrm>
            <a:off x="76200" y="35910"/>
            <a:ext cx="89153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vi-VN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Điều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khiển động cơ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KĐB ba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pha rotor lồng sóc hai cấp tốc độ.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6198" y="1524000"/>
            <a:ext cx="3200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Công tắc tơ K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và K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4140339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/>
          </p:nvPr>
        </p:nvGraphicFramePr>
        <p:xfrm>
          <a:off x="3020177" y="2430165"/>
          <a:ext cx="6085323" cy="42754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81" r:id="rId4" imgW="11410950" imgH="4762500" progId="AutoCAD.Drawing.17">
                  <p:embed/>
                </p:oleObj>
              </mc:Choice>
              <mc:Fallback>
                <p:oleObj r:id="rId4" imgW="11410950" imgH="4762500" progId="AutoCAD.Drawing.17">
                  <p:embed/>
                  <p:pic>
                    <p:nvPicPr>
                      <p:cNvPr id="3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45946" t="25819" r="30518" b="34499"/>
                      <a:stretch>
                        <a:fillRect/>
                      </a:stretch>
                    </p:blipFill>
                    <p:spPr bwMode="auto">
                      <a:xfrm>
                        <a:off x="3020177" y="2430165"/>
                        <a:ext cx="6085323" cy="427543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71" name="Rectangle 18"/>
          <p:cNvSpPr>
            <a:spLocks noChangeArrowheads="1"/>
          </p:cNvSpPr>
          <p:nvPr/>
        </p:nvSpPr>
        <p:spPr bwMode="auto">
          <a:xfrm>
            <a:off x="359928" y="1898125"/>
            <a:ext cx="2819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Mạch 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động lực: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19"/>
          <p:cNvSpPr>
            <a:spLocks noChangeArrowheads="1"/>
          </p:cNvSpPr>
          <p:nvPr/>
        </p:nvSpPr>
        <p:spPr bwMode="auto">
          <a:xfrm>
            <a:off x="250466" y="3066154"/>
            <a:ext cx="22641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CB 3 pha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3042663" y="2885728"/>
            <a:ext cx="1415036" cy="421666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2" name="Rectangle 13"/>
          <p:cNvSpPr>
            <a:spLocks noChangeArrowheads="1"/>
          </p:cNvSpPr>
          <p:nvPr/>
        </p:nvSpPr>
        <p:spPr bwMode="auto">
          <a:xfrm>
            <a:off x="250466" y="3605285"/>
            <a:ext cx="3038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Tiếp điểm động lực công tắc tơ K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Oval 32"/>
          <p:cNvSpPr/>
          <p:nvPr/>
        </p:nvSpPr>
        <p:spPr bwMode="auto">
          <a:xfrm>
            <a:off x="3291278" y="4470773"/>
            <a:ext cx="1213104" cy="482227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4" name="Rectangle 13"/>
          <p:cNvSpPr>
            <a:spLocks noChangeArrowheads="1"/>
          </p:cNvSpPr>
          <p:nvPr/>
        </p:nvSpPr>
        <p:spPr bwMode="auto">
          <a:xfrm>
            <a:off x="174266" y="5428462"/>
            <a:ext cx="33527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Phần tử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đốt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nóng OL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Oval 34"/>
          <p:cNvSpPr/>
          <p:nvPr/>
        </p:nvSpPr>
        <p:spPr bwMode="auto">
          <a:xfrm>
            <a:off x="4734789" y="4470773"/>
            <a:ext cx="1205485" cy="482227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7" name="Oval 36"/>
          <p:cNvSpPr/>
          <p:nvPr/>
        </p:nvSpPr>
        <p:spPr bwMode="auto">
          <a:xfrm>
            <a:off x="2971800" y="5219094"/>
            <a:ext cx="1485899" cy="495144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2" name="Rectangle 19"/>
          <p:cNvSpPr>
            <a:spLocks noChangeArrowheads="1"/>
          </p:cNvSpPr>
          <p:nvPr/>
        </p:nvSpPr>
        <p:spPr bwMode="auto">
          <a:xfrm>
            <a:off x="250466" y="2527023"/>
            <a:ext cx="24165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- Động cơ </a:t>
            </a: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M</a:t>
            </a:r>
            <a:r>
              <a:rPr lang="en-US" alt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Oval 23"/>
          <p:cNvSpPr/>
          <p:nvPr/>
        </p:nvSpPr>
        <p:spPr bwMode="auto">
          <a:xfrm>
            <a:off x="3362425" y="5838525"/>
            <a:ext cx="903731" cy="914400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5" name="Rectangle 13"/>
          <p:cNvSpPr>
            <a:spLocks noChangeArrowheads="1"/>
          </p:cNvSpPr>
          <p:nvPr/>
        </p:nvSpPr>
        <p:spPr bwMode="auto">
          <a:xfrm>
            <a:off x="250466" y="5973209"/>
            <a:ext cx="32003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Phần tử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đốt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nóng OL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Rectangle 13"/>
          <p:cNvSpPr>
            <a:spLocks noChangeArrowheads="1"/>
          </p:cNvSpPr>
          <p:nvPr/>
        </p:nvSpPr>
        <p:spPr bwMode="auto">
          <a:xfrm>
            <a:off x="250466" y="4513748"/>
            <a:ext cx="290325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Tiếp điểm động lực công tắc tơ K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Oval 37"/>
          <p:cNvSpPr/>
          <p:nvPr/>
        </p:nvSpPr>
        <p:spPr bwMode="auto">
          <a:xfrm>
            <a:off x="4419600" y="5219093"/>
            <a:ext cx="1455453" cy="495145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3" name="Rectangle 18"/>
          <p:cNvSpPr>
            <a:spLocks noChangeArrowheads="1"/>
          </p:cNvSpPr>
          <p:nvPr/>
        </p:nvSpPr>
        <p:spPr bwMode="auto">
          <a:xfrm>
            <a:off x="45718" y="1402445"/>
            <a:ext cx="40778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v"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Giới thiệu mạch điện: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Oval 35"/>
          <p:cNvSpPr/>
          <p:nvPr/>
        </p:nvSpPr>
        <p:spPr bwMode="auto">
          <a:xfrm>
            <a:off x="4774013" y="5838525"/>
            <a:ext cx="903731" cy="914400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76198" y="533400"/>
            <a:ext cx="902930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4.4.1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Điều khiển hai động cơ ba pha theo trình tự tác động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bằng nút nhấn</a:t>
            </a:r>
            <a:endParaRPr lang="en-US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ectangle 15"/>
          <p:cNvSpPr>
            <a:spLocks noChangeArrowheads="1"/>
          </p:cNvSpPr>
          <p:nvPr/>
        </p:nvSpPr>
        <p:spPr bwMode="auto">
          <a:xfrm>
            <a:off x="76200" y="35910"/>
            <a:ext cx="89153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4.4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Điều khiển động cơ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KĐB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ba pha theo trình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tự.</a:t>
            </a:r>
            <a:endParaRPr 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8097932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9" grpId="0" animBg="1"/>
      <p:bldP spid="29" grpId="1" animBg="1"/>
      <p:bldP spid="32" grpId="0"/>
      <p:bldP spid="33" grpId="0" animBg="1"/>
      <p:bldP spid="33" grpId="1" animBg="1"/>
      <p:bldP spid="34" grpId="0"/>
      <p:bldP spid="35" grpId="0" animBg="1"/>
      <p:bldP spid="35" grpId="1" animBg="1"/>
      <p:bldP spid="37" grpId="0" animBg="1"/>
      <p:bldP spid="37" grpId="1" animBg="1"/>
      <p:bldP spid="22" grpId="0"/>
      <p:bldP spid="24" grpId="0" animBg="1"/>
      <p:bldP spid="24" grpId="1" animBg="1"/>
      <p:bldP spid="25" grpId="0"/>
      <p:bldP spid="27" grpId="0"/>
      <p:bldP spid="38" grpId="0" animBg="1"/>
      <p:bldP spid="36" grpId="0" animBg="1"/>
      <p:bldP spid="36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0386009"/>
              </p:ext>
            </p:extLst>
          </p:nvPr>
        </p:nvGraphicFramePr>
        <p:xfrm>
          <a:off x="3020177" y="2430165"/>
          <a:ext cx="6085323" cy="42754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121" r:id="rId4" imgW="11410950" imgH="4762500" progId="AutoCAD.Drawing.17">
                  <p:embed/>
                </p:oleObj>
              </mc:Choice>
              <mc:Fallback>
                <p:oleObj r:id="rId4" imgW="11410950" imgH="4762500" progId="AutoCAD.Drawing.17">
                  <p:embed/>
                  <p:pic>
                    <p:nvPicPr>
                      <p:cNvPr id="3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45946" t="25819" r="30518" b="34499"/>
                      <a:stretch>
                        <a:fillRect/>
                      </a:stretch>
                    </p:blipFill>
                    <p:spPr bwMode="auto">
                      <a:xfrm>
                        <a:off x="3020177" y="2430165"/>
                        <a:ext cx="6085323" cy="427543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Rectangle 37"/>
          <p:cNvSpPr>
            <a:spLocks noChangeArrowheads="1"/>
          </p:cNvSpPr>
          <p:nvPr/>
        </p:nvSpPr>
        <p:spPr bwMode="auto">
          <a:xfrm>
            <a:off x="211410" y="2514600"/>
            <a:ext cx="32937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Cầu chì F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Oval 38"/>
          <p:cNvSpPr/>
          <p:nvPr/>
        </p:nvSpPr>
        <p:spPr bwMode="auto">
          <a:xfrm>
            <a:off x="4443060" y="3320215"/>
            <a:ext cx="428340" cy="444372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40" name="Rectangle 19"/>
          <p:cNvSpPr>
            <a:spLocks noChangeArrowheads="1"/>
          </p:cNvSpPr>
          <p:nvPr/>
        </p:nvSpPr>
        <p:spPr bwMode="auto">
          <a:xfrm>
            <a:off x="201513" y="3100732"/>
            <a:ext cx="22088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EM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Oval 40"/>
          <p:cNvSpPr/>
          <p:nvPr/>
        </p:nvSpPr>
        <p:spPr bwMode="auto">
          <a:xfrm>
            <a:off x="4871400" y="3100733"/>
            <a:ext cx="691200" cy="663854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42" name="Rectangle 13"/>
          <p:cNvSpPr>
            <a:spLocks noChangeArrowheads="1"/>
          </p:cNvSpPr>
          <p:nvPr/>
        </p:nvSpPr>
        <p:spPr bwMode="auto">
          <a:xfrm>
            <a:off x="219550" y="4791997"/>
            <a:ext cx="280062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Cuộn dây K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K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(9, 11) + Start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Oval 42"/>
          <p:cNvSpPr/>
          <p:nvPr/>
        </p:nvSpPr>
        <p:spPr bwMode="auto">
          <a:xfrm>
            <a:off x="6776444" y="3200400"/>
            <a:ext cx="966922" cy="872176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48" name="Rectangle 13"/>
          <p:cNvSpPr>
            <a:spLocks noChangeArrowheads="1"/>
          </p:cNvSpPr>
          <p:nvPr/>
        </p:nvSpPr>
        <p:spPr bwMode="auto">
          <a:xfrm>
            <a:off x="195224" y="3660974"/>
            <a:ext cx="32271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Tiếp điểm OL1(3, 5)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Oval 48"/>
          <p:cNvSpPr/>
          <p:nvPr/>
        </p:nvSpPr>
        <p:spPr bwMode="auto">
          <a:xfrm>
            <a:off x="6509874" y="3213201"/>
            <a:ext cx="409765" cy="477541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50" name="Rectangle 19"/>
          <p:cNvSpPr>
            <a:spLocks noChangeArrowheads="1"/>
          </p:cNvSpPr>
          <p:nvPr/>
        </p:nvSpPr>
        <p:spPr bwMode="auto">
          <a:xfrm>
            <a:off x="1288740" y="3089383"/>
            <a:ext cx="19878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Stop</a:t>
            </a:r>
            <a:r>
              <a:rPr lang="en-US" alt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Stop</a:t>
            </a:r>
            <a:r>
              <a:rPr lang="en-US" alt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1" name="Straight Connector 50"/>
          <p:cNvCxnSpPr/>
          <p:nvPr/>
        </p:nvCxnSpPr>
        <p:spPr bwMode="auto">
          <a:xfrm>
            <a:off x="1185091" y="3036683"/>
            <a:ext cx="0" cy="398449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2" name="Oval 51"/>
          <p:cNvSpPr/>
          <p:nvPr/>
        </p:nvSpPr>
        <p:spPr bwMode="auto">
          <a:xfrm>
            <a:off x="5749899" y="3200400"/>
            <a:ext cx="514026" cy="588443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53" name="Oval 52"/>
          <p:cNvSpPr/>
          <p:nvPr/>
        </p:nvSpPr>
        <p:spPr bwMode="auto">
          <a:xfrm>
            <a:off x="8439038" y="3357971"/>
            <a:ext cx="477655" cy="466121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7" name="Rectangle 13"/>
          <p:cNvSpPr>
            <a:spLocks noChangeArrowheads="1"/>
          </p:cNvSpPr>
          <p:nvPr/>
        </p:nvSpPr>
        <p:spPr bwMode="auto">
          <a:xfrm>
            <a:off x="209037" y="4266264"/>
            <a:ext cx="32961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Tiếp điểm OL2(5, 7)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27"/>
          <p:cNvSpPr/>
          <p:nvPr/>
        </p:nvSpPr>
        <p:spPr bwMode="auto">
          <a:xfrm>
            <a:off x="5299740" y="3200400"/>
            <a:ext cx="691200" cy="564187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9" name="Rectangle 13"/>
          <p:cNvSpPr>
            <a:spLocks noChangeArrowheads="1"/>
          </p:cNvSpPr>
          <p:nvPr/>
        </p:nvSpPr>
        <p:spPr bwMode="auto">
          <a:xfrm>
            <a:off x="195224" y="5712578"/>
            <a:ext cx="298410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Cuộn dây K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K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(13, 15) + Start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29"/>
          <p:cNvSpPr/>
          <p:nvPr/>
        </p:nvSpPr>
        <p:spPr bwMode="auto">
          <a:xfrm>
            <a:off x="7854139" y="4271530"/>
            <a:ext cx="697195" cy="910070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1" name="Oval 30"/>
          <p:cNvSpPr/>
          <p:nvPr/>
        </p:nvSpPr>
        <p:spPr bwMode="auto">
          <a:xfrm>
            <a:off x="8551334" y="4390147"/>
            <a:ext cx="401522" cy="498109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54" name="Rectangle 18"/>
          <p:cNvSpPr>
            <a:spLocks noChangeArrowheads="1"/>
          </p:cNvSpPr>
          <p:nvPr/>
        </p:nvSpPr>
        <p:spPr bwMode="auto">
          <a:xfrm>
            <a:off x="359928" y="1898125"/>
            <a:ext cx="2819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Mạch 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điều khiển: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Rectangle 18"/>
          <p:cNvSpPr>
            <a:spLocks noChangeArrowheads="1"/>
          </p:cNvSpPr>
          <p:nvPr/>
        </p:nvSpPr>
        <p:spPr bwMode="auto">
          <a:xfrm>
            <a:off x="45718" y="1402445"/>
            <a:ext cx="40778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v"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Giới thiệu mạch điện: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val 25"/>
          <p:cNvSpPr/>
          <p:nvPr/>
        </p:nvSpPr>
        <p:spPr bwMode="auto">
          <a:xfrm>
            <a:off x="7496612" y="4314456"/>
            <a:ext cx="409765" cy="477541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5" name="Rectangle 17"/>
          <p:cNvSpPr>
            <a:spLocks noChangeArrowheads="1"/>
          </p:cNvSpPr>
          <p:nvPr/>
        </p:nvSpPr>
        <p:spPr bwMode="auto">
          <a:xfrm>
            <a:off x="76198" y="533400"/>
            <a:ext cx="902930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4.4.1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Điều khiển hai động cơ ba pha theo trình tự tác động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bằng nút nhấn</a:t>
            </a:r>
            <a:endParaRPr lang="en-US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Rectangle 15"/>
          <p:cNvSpPr>
            <a:spLocks noChangeArrowheads="1"/>
          </p:cNvSpPr>
          <p:nvPr/>
        </p:nvSpPr>
        <p:spPr bwMode="auto">
          <a:xfrm>
            <a:off x="76200" y="35910"/>
            <a:ext cx="89153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4.4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Điều khiển động cơ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KĐB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ba pha theo trình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tự.</a:t>
            </a:r>
            <a:endParaRPr 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7178852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3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 animBg="1"/>
      <p:bldP spid="39" grpId="1" animBg="1"/>
      <p:bldP spid="40" grpId="0"/>
      <p:bldP spid="41" grpId="0" animBg="1"/>
      <p:bldP spid="41" grpId="1" animBg="1"/>
      <p:bldP spid="42" grpId="0"/>
      <p:bldP spid="43" grpId="0" animBg="1"/>
      <p:bldP spid="43" grpId="1" animBg="1"/>
      <p:bldP spid="48" grpId="0"/>
      <p:bldP spid="49" grpId="0" animBg="1"/>
      <p:bldP spid="49" grpId="1" animBg="1"/>
      <p:bldP spid="50" grpId="0"/>
      <p:bldP spid="52" grpId="0" animBg="1"/>
      <p:bldP spid="52" grpId="1" animBg="1"/>
      <p:bldP spid="53" grpId="0" animBg="1"/>
      <p:bldP spid="53" grpId="1" animBg="1"/>
      <p:bldP spid="27" grpId="0"/>
      <p:bldP spid="28" grpId="0" animBg="1"/>
      <p:bldP spid="28" grpId="1" animBg="1"/>
      <p:bldP spid="29" grpId="0"/>
      <p:bldP spid="30" grpId="0" animBg="1"/>
      <p:bldP spid="31" grpId="0" animBg="1"/>
      <p:bldP spid="26" grpId="0" animBg="1"/>
      <p:bldP spid="26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5854064"/>
              </p:ext>
            </p:extLst>
          </p:nvPr>
        </p:nvGraphicFramePr>
        <p:xfrm>
          <a:off x="2514600" y="2178926"/>
          <a:ext cx="6590901" cy="4630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68" r:id="rId4" imgW="11410950" imgH="4762500" progId="AutoCAD.Drawing.17">
                  <p:embed/>
                </p:oleObj>
              </mc:Choice>
              <mc:Fallback>
                <p:oleObj r:id="rId4" imgW="11410950" imgH="4762500" progId="AutoCAD.Drawing.17">
                  <p:embed/>
                  <p:pic>
                    <p:nvPicPr>
                      <p:cNvPr id="46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45946" t="25819" r="30518" b="34499"/>
                      <a:stretch>
                        <a:fillRect/>
                      </a:stretch>
                    </p:blipFill>
                    <p:spPr bwMode="auto">
                      <a:xfrm>
                        <a:off x="2514600" y="2178926"/>
                        <a:ext cx="6590901" cy="463064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Rectangle 18"/>
          <p:cNvSpPr>
            <a:spLocks noChangeArrowheads="1"/>
          </p:cNvSpPr>
          <p:nvPr/>
        </p:nvSpPr>
        <p:spPr bwMode="auto">
          <a:xfrm>
            <a:off x="381000" y="1898125"/>
            <a:ext cx="249352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Vận hành động cơ M</a:t>
            </a:r>
            <a:r>
              <a:rPr lang="en-US" altLang="en-US" sz="2400" b="1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Rectangle 18"/>
          <p:cNvSpPr>
            <a:spLocks noChangeArrowheads="1"/>
          </p:cNvSpPr>
          <p:nvPr/>
        </p:nvSpPr>
        <p:spPr bwMode="auto">
          <a:xfrm>
            <a:off x="45718" y="1402445"/>
            <a:ext cx="40778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v"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Nguyên lý làm việc: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Rectangle 18"/>
          <p:cNvSpPr>
            <a:spLocks noChangeArrowheads="1"/>
          </p:cNvSpPr>
          <p:nvPr/>
        </p:nvSpPr>
        <p:spPr bwMode="auto">
          <a:xfrm>
            <a:off x="381000" y="2895600"/>
            <a:ext cx="21336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Vận hành động cơ M</a:t>
            </a:r>
            <a:r>
              <a:rPr lang="en-US" altLang="en-US" sz="2400" b="1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17"/>
          <p:cNvSpPr>
            <a:spLocks noChangeArrowheads="1"/>
          </p:cNvSpPr>
          <p:nvPr/>
        </p:nvSpPr>
        <p:spPr bwMode="auto">
          <a:xfrm>
            <a:off x="76198" y="533400"/>
            <a:ext cx="902930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4.4.1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Điều khiển hai động cơ ba pha theo trình tự tác động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bằng nút nhấn</a:t>
            </a:r>
            <a:endParaRPr lang="en-US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15"/>
          <p:cNvSpPr>
            <a:spLocks noChangeArrowheads="1"/>
          </p:cNvSpPr>
          <p:nvPr/>
        </p:nvSpPr>
        <p:spPr bwMode="auto">
          <a:xfrm>
            <a:off x="76200" y="35910"/>
            <a:ext cx="89153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4.4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Điều khiển động cơ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KĐB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ba pha theo trình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tự.</a:t>
            </a:r>
            <a:endParaRPr 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0223200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 bwMode="auto">
          <a:xfrm>
            <a:off x="2105819" y="1009014"/>
            <a:ext cx="3582457" cy="39864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Start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(9, 11) tiếp xúc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3733800" y="2645575"/>
            <a:ext cx="2209800" cy="70475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</a:p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(9, 11)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đóng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lại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103909" y="2641017"/>
            <a:ext cx="3505201" cy="70931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A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</a:p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(B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B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(C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C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đóng lại</a:t>
            </a:r>
          </a:p>
        </p:txBody>
      </p:sp>
      <p:sp>
        <p:nvSpPr>
          <p:cNvPr id="45" name="Rectangle 44"/>
          <p:cNvSpPr/>
          <p:nvPr/>
        </p:nvSpPr>
        <p:spPr bwMode="auto">
          <a:xfrm>
            <a:off x="4629728" y="6035959"/>
            <a:ext cx="2642433" cy="701528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Động cơ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cấp điện,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6" name="Straight Arrow Connector 45"/>
          <p:cNvCxnSpPr>
            <a:endCxn id="34" idx="1"/>
          </p:cNvCxnSpPr>
          <p:nvPr/>
        </p:nvCxnSpPr>
        <p:spPr bwMode="auto">
          <a:xfrm flipV="1">
            <a:off x="1644622" y="535888"/>
            <a:ext cx="282075" cy="605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7" name="Straight Arrow Connector 46"/>
          <p:cNvCxnSpPr>
            <a:stCxn id="40" idx="2"/>
            <a:endCxn id="42" idx="0"/>
          </p:cNvCxnSpPr>
          <p:nvPr/>
        </p:nvCxnSpPr>
        <p:spPr bwMode="auto">
          <a:xfrm>
            <a:off x="3897048" y="1407655"/>
            <a:ext cx="0" cy="26503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8" name="Straight Arrow Connector 47"/>
          <p:cNvCxnSpPr>
            <a:stCxn id="58" idx="2"/>
            <a:endCxn id="24" idx="0"/>
          </p:cNvCxnSpPr>
          <p:nvPr/>
        </p:nvCxnSpPr>
        <p:spPr bwMode="auto">
          <a:xfrm>
            <a:off x="5943600" y="4285614"/>
            <a:ext cx="7344" cy="38485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9" name="Straight Arrow Connector 48"/>
          <p:cNvCxnSpPr>
            <a:stCxn id="42" idx="2"/>
            <a:endCxn id="43" idx="0"/>
          </p:cNvCxnSpPr>
          <p:nvPr/>
        </p:nvCxnSpPr>
        <p:spPr bwMode="auto">
          <a:xfrm>
            <a:off x="3897048" y="2380614"/>
            <a:ext cx="941652" cy="26496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1" name="Straight Connector 50"/>
          <p:cNvCxnSpPr/>
          <p:nvPr/>
        </p:nvCxnSpPr>
        <p:spPr bwMode="auto">
          <a:xfrm flipH="1">
            <a:off x="5936219" y="2991997"/>
            <a:ext cx="159781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2" name="Straight Connector 51"/>
          <p:cNvCxnSpPr/>
          <p:nvPr/>
        </p:nvCxnSpPr>
        <p:spPr bwMode="auto">
          <a:xfrm flipV="1">
            <a:off x="6089295" y="2075814"/>
            <a:ext cx="0" cy="916183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3" name="Straight Arrow Connector 52"/>
          <p:cNvCxnSpPr>
            <a:endCxn id="42" idx="3"/>
          </p:cNvCxnSpPr>
          <p:nvPr/>
        </p:nvCxnSpPr>
        <p:spPr bwMode="auto">
          <a:xfrm flipH="1">
            <a:off x="5120480" y="2015637"/>
            <a:ext cx="975520" cy="1101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triangle"/>
          </a:ln>
          <a:effectLst/>
        </p:spPr>
      </p:cxnSp>
      <p:cxnSp>
        <p:nvCxnSpPr>
          <p:cNvPr id="55" name="Straight Arrow Connector 54"/>
          <p:cNvCxnSpPr>
            <a:stCxn id="42" idx="2"/>
            <a:endCxn id="44" idx="0"/>
          </p:cNvCxnSpPr>
          <p:nvPr/>
        </p:nvCxnSpPr>
        <p:spPr bwMode="auto">
          <a:xfrm flipH="1">
            <a:off x="1856510" y="2380614"/>
            <a:ext cx="2040538" cy="260403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6" name="Straight Arrow Connector 55"/>
          <p:cNvCxnSpPr>
            <a:stCxn id="34" idx="2"/>
            <a:endCxn id="40" idx="0"/>
          </p:cNvCxnSpPr>
          <p:nvPr/>
        </p:nvCxnSpPr>
        <p:spPr bwMode="auto">
          <a:xfrm flipH="1">
            <a:off x="3897048" y="747938"/>
            <a:ext cx="1" cy="26107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7" name="Rectangle 56"/>
          <p:cNvSpPr>
            <a:spLocks noChangeArrowheads="1"/>
          </p:cNvSpPr>
          <p:nvPr/>
        </p:nvSpPr>
        <p:spPr bwMode="auto">
          <a:xfrm>
            <a:off x="5069237" y="1599504"/>
            <a:ext cx="1126720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lang="en-US" altLang="en-US" sz="20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kumimoji="0" lang="en-US" altLang="en-US" sz="200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uy trì</a:t>
            </a:r>
            <a:endParaRPr kumimoji="0" lang="en-US" altLang="en-US" sz="200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6400800" y="1173579"/>
            <a:ext cx="2460955" cy="70744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Ấn nút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Start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(13, 15)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một lực đủ lớn</a:t>
            </a:r>
          </a:p>
        </p:txBody>
      </p:sp>
      <p:sp>
        <p:nvSpPr>
          <p:cNvPr id="28" name="Rectangle 27"/>
          <p:cNvSpPr/>
          <p:nvPr/>
        </p:nvSpPr>
        <p:spPr bwMode="auto">
          <a:xfrm>
            <a:off x="6400800" y="2162530"/>
            <a:ext cx="2460955" cy="70744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</a:p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Start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(13, 15) tiếp xúc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Rectangle 59"/>
          <p:cNvSpPr/>
          <p:nvPr/>
        </p:nvSpPr>
        <p:spPr bwMode="auto">
          <a:xfrm>
            <a:off x="7465123" y="4674059"/>
            <a:ext cx="1341120" cy="1029972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</a:p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(13, 15)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đóng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lại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1" name="Straight Connector 60"/>
          <p:cNvCxnSpPr/>
          <p:nvPr/>
        </p:nvCxnSpPr>
        <p:spPr bwMode="auto">
          <a:xfrm>
            <a:off x="8813799" y="5189045"/>
            <a:ext cx="177801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63" name="Straight Arrow Connector 62"/>
          <p:cNvCxnSpPr>
            <a:endCxn id="58" idx="3"/>
          </p:cNvCxnSpPr>
          <p:nvPr/>
        </p:nvCxnSpPr>
        <p:spPr bwMode="auto">
          <a:xfrm flipH="1">
            <a:off x="8077200" y="4057014"/>
            <a:ext cx="914399" cy="2687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64" name="Rectangle 63"/>
          <p:cNvSpPr>
            <a:spLocks noChangeArrowheads="1"/>
          </p:cNvSpPr>
          <p:nvPr/>
        </p:nvSpPr>
        <p:spPr bwMode="auto">
          <a:xfrm>
            <a:off x="8029288" y="3588677"/>
            <a:ext cx="1185225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lang="en-US" altLang="en-US" sz="20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kumimoji="0" lang="en-US" altLang="en-US" sz="200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uy trì</a:t>
            </a:r>
            <a:endParaRPr kumimoji="0" lang="en-US" altLang="en-US" sz="200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9" name="Straight Connector 108"/>
          <p:cNvCxnSpPr/>
          <p:nvPr/>
        </p:nvCxnSpPr>
        <p:spPr bwMode="auto">
          <a:xfrm flipH="1" flipV="1">
            <a:off x="8991600" y="4057014"/>
            <a:ext cx="1" cy="114300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82" name="Straight Arrow Connector 181"/>
          <p:cNvCxnSpPr>
            <a:stCxn id="58" idx="2"/>
            <a:endCxn id="60" idx="0"/>
          </p:cNvCxnSpPr>
          <p:nvPr/>
        </p:nvCxnSpPr>
        <p:spPr bwMode="auto">
          <a:xfrm>
            <a:off x="5943600" y="4285614"/>
            <a:ext cx="2192083" cy="388445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09" name="Straight Arrow Connector 208"/>
          <p:cNvCxnSpPr>
            <a:stCxn id="24" idx="2"/>
            <a:endCxn id="45" idx="0"/>
          </p:cNvCxnSpPr>
          <p:nvPr/>
        </p:nvCxnSpPr>
        <p:spPr bwMode="auto">
          <a:xfrm>
            <a:off x="5950944" y="5703161"/>
            <a:ext cx="1" cy="33279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2" name="Rectangle 41"/>
          <p:cNvSpPr/>
          <p:nvPr/>
        </p:nvSpPr>
        <p:spPr bwMode="auto">
          <a:xfrm>
            <a:off x="2673615" y="1672694"/>
            <a:ext cx="2446865" cy="70792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Cuộn dây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công tắc tơ 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(11,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N) có điện</a:t>
            </a:r>
          </a:p>
        </p:txBody>
      </p:sp>
      <p:cxnSp>
        <p:nvCxnSpPr>
          <p:cNvPr id="239" name="Straight Arrow Connector 238"/>
          <p:cNvCxnSpPr>
            <a:stCxn id="25" idx="2"/>
            <a:endCxn id="28" idx="0"/>
          </p:cNvCxnSpPr>
          <p:nvPr/>
        </p:nvCxnSpPr>
        <p:spPr bwMode="auto">
          <a:xfrm>
            <a:off x="7631278" y="1881019"/>
            <a:ext cx="0" cy="28151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4" name="Rectangle 23"/>
          <p:cNvSpPr/>
          <p:nvPr/>
        </p:nvSpPr>
        <p:spPr bwMode="auto">
          <a:xfrm>
            <a:off x="4629728" y="4670473"/>
            <a:ext cx="2642432" cy="1032688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</a:p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(B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B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(C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đóng lại</a:t>
            </a:r>
          </a:p>
        </p:txBody>
      </p:sp>
      <p:sp>
        <p:nvSpPr>
          <p:cNvPr id="34" name="Rectangle 33"/>
          <p:cNvSpPr/>
          <p:nvPr/>
        </p:nvSpPr>
        <p:spPr bwMode="auto">
          <a:xfrm>
            <a:off x="1926697" y="323837"/>
            <a:ext cx="3940703" cy="42410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Ấn nút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Start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(9, 11)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lực đủ lớn</a:t>
            </a:r>
          </a:p>
        </p:txBody>
      </p:sp>
      <p:cxnSp>
        <p:nvCxnSpPr>
          <p:cNvPr id="72" name="Straight Arrow Connector 71"/>
          <p:cNvCxnSpPr>
            <a:stCxn id="43" idx="2"/>
          </p:cNvCxnSpPr>
          <p:nvPr/>
        </p:nvCxnSpPr>
        <p:spPr bwMode="auto">
          <a:xfrm>
            <a:off x="4838700" y="3350326"/>
            <a:ext cx="0" cy="24948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3" name="Straight Arrow Connector 72"/>
          <p:cNvCxnSpPr>
            <a:stCxn id="28" idx="2"/>
          </p:cNvCxnSpPr>
          <p:nvPr/>
        </p:nvCxnSpPr>
        <p:spPr bwMode="auto">
          <a:xfrm>
            <a:off x="7631278" y="2869971"/>
            <a:ext cx="0" cy="729843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4" name="Straight Connector 73"/>
          <p:cNvCxnSpPr/>
          <p:nvPr/>
        </p:nvCxnSpPr>
        <p:spPr bwMode="auto">
          <a:xfrm>
            <a:off x="4838701" y="3594712"/>
            <a:ext cx="2792577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5" name="Straight Arrow Connector 74"/>
          <p:cNvCxnSpPr/>
          <p:nvPr/>
        </p:nvCxnSpPr>
        <p:spPr bwMode="auto">
          <a:xfrm>
            <a:off x="6106882" y="3627522"/>
            <a:ext cx="0" cy="254635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6" name="Oval 75"/>
          <p:cNvSpPr/>
          <p:nvPr/>
        </p:nvSpPr>
        <p:spPr bwMode="auto">
          <a:xfrm>
            <a:off x="6058916" y="3551322"/>
            <a:ext cx="95567" cy="9081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79" name="Rectangle 78"/>
          <p:cNvSpPr/>
          <p:nvPr/>
        </p:nvSpPr>
        <p:spPr bwMode="auto">
          <a:xfrm>
            <a:off x="3033507" y="4685028"/>
            <a:ext cx="1219200" cy="1029972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</a:p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(7, 9)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đóng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lại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0" name="Straight Arrow Connector 79"/>
          <p:cNvCxnSpPr>
            <a:stCxn id="58" idx="2"/>
            <a:endCxn id="79" idx="0"/>
          </p:cNvCxnSpPr>
          <p:nvPr/>
        </p:nvCxnSpPr>
        <p:spPr bwMode="auto">
          <a:xfrm flipH="1">
            <a:off x="3643107" y="4285614"/>
            <a:ext cx="2300493" cy="39941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85" name="Rectangle 84"/>
          <p:cNvSpPr/>
          <p:nvPr/>
        </p:nvSpPr>
        <p:spPr bwMode="auto">
          <a:xfrm>
            <a:off x="2743200" y="6041115"/>
            <a:ext cx="1807821" cy="701528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Khóa nút nhấn Stop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(7, 9)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6" name="Rectangle 85"/>
          <p:cNvSpPr/>
          <p:nvPr/>
        </p:nvSpPr>
        <p:spPr bwMode="auto">
          <a:xfrm>
            <a:off x="539754" y="3599814"/>
            <a:ext cx="2633509" cy="701528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Động cơ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cấp điện,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7" name="Straight Arrow Connector 86"/>
          <p:cNvCxnSpPr>
            <a:stCxn id="44" idx="2"/>
            <a:endCxn id="86" idx="0"/>
          </p:cNvCxnSpPr>
          <p:nvPr/>
        </p:nvCxnSpPr>
        <p:spPr bwMode="auto">
          <a:xfrm flipH="1">
            <a:off x="1856509" y="3350327"/>
            <a:ext cx="1" cy="24948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8" name="Rectangle 57"/>
          <p:cNvSpPr/>
          <p:nvPr/>
        </p:nvSpPr>
        <p:spPr bwMode="auto">
          <a:xfrm>
            <a:off x="3810000" y="3882157"/>
            <a:ext cx="4267200" cy="403457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Cuộn dây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công tắc tơ 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(15,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N) có điện</a:t>
            </a:r>
          </a:p>
        </p:txBody>
      </p:sp>
      <p:cxnSp>
        <p:nvCxnSpPr>
          <p:cNvPr id="105" name="Straight Arrow Connector 104"/>
          <p:cNvCxnSpPr>
            <a:stCxn id="79" idx="2"/>
            <a:endCxn id="85" idx="0"/>
          </p:cNvCxnSpPr>
          <p:nvPr/>
        </p:nvCxnSpPr>
        <p:spPr bwMode="auto">
          <a:xfrm>
            <a:off x="3643107" y="5715000"/>
            <a:ext cx="4004" cy="326115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56" name="Rounded Rectangle 155"/>
          <p:cNvSpPr/>
          <p:nvPr/>
        </p:nvSpPr>
        <p:spPr bwMode="auto">
          <a:xfrm>
            <a:off x="176994" y="151273"/>
            <a:ext cx="1467628" cy="787700"/>
          </a:xfrm>
          <a:prstGeom prst="round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Đóng CB 3 pha</a:t>
            </a:r>
          </a:p>
        </p:txBody>
      </p:sp>
    </p:spTree>
    <p:extLst>
      <p:ext uri="{BB962C8B-B14F-4D97-AF65-F5344CB8AC3E}">
        <p14:creationId xmlns:p14="http://schemas.microsoft.com/office/powerpoint/2010/main" val="2825393173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000"/>
                            </p:stCondLst>
                            <p:childTnLst>
                              <p:par>
                                <p:cTn id="10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"/>
                            </p:stCondLst>
                            <p:childTnLst>
                              <p:par>
                                <p:cTn id="1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000"/>
                            </p:stCondLst>
                            <p:childTnLst>
                              <p:par>
                                <p:cTn id="1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"/>
                            </p:stCondLst>
                            <p:childTnLst>
                              <p:par>
                                <p:cTn id="1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00"/>
                            </p:stCondLst>
                            <p:childTnLst>
                              <p:par>
                                <p:cTn id="1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5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3" grpId="0" animBg="1"/>
      <p:bldP spid="44" grpId="0" animBg="1"/>
      <p:bldP spid="45" grpId="0" animBg="1"/>
      <p:bldP spid="57" grpId="0"/>
      <p:bldP spid="25" grpId="0" animBg="1"/>
      <p:bldP spid="28" grpId="0" animBg="1"/>
      <p:bldP spid="60" grpId="0" animBg="1"/>
      <p:bldP spid="64" grpId="0"/>
      <p:bldP spid="42" grpId="0" animBg="1"/>
      <p:bldP spid="24" grpId="0" animBg="1"/>
      <p:bldP spid="34" grpId="0" animBg="1"/>
      <p:bldP spid="76" grpId="0" animBg="1"/>
      <p:bldP spid="79" grpId="0" animBg="1"/>
      <p:bldP spid="85" grpId="0" animBg="1"/>
      <p:bldP spid="86" grpId="0" animBg="1"/>
      <p:bldP spid="5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" name="Object 45"/>
          <p:cNvGraphicFramePr>
            <a:graphicFrameLocks noChangeAspect="1"/>
          </p:cNvGraphicFramePr>
          <p:nvPr>
            <p:extLst/>
          </p:nvPr>
        </p:nvGraphicFramePr>
        <p:xfrm>
          <a:off x="2514600" y="2178926"/>
          <a:ext cx="6590901" cy="4630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89" r:id="rId4" imgW="11410950" imgH="4762500" progId="AutoCAD.Drawing.17">
                  <p:embed/>
                </p:oleObj>
              </mc:Choice>
              <mc:Fallback>
                <p:oleObj r:id="rId4" imgW="11410950" imgH="4762500" progId="AutoCAD.Drawing.17">
                  <p:embed/>
                  <p:pic>
                    <p:nvPicPr>
                      <p:cNvPr id="46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45946" t="25819" r="30518" b="34499"/>
                      <a:stretch>
                        <a:fillRect/>
                      </a:stretch>
                    </p:blipFill>
                    <p:spPr bwMode="auto">
                      <a:xfrm>
                        <a:off x="2514600" y="2178926"/>
                        <a:ext cx="6590901" cy="463064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Rectangle 18"/>
          <p:cNvSpPr>
            <a:spLocks noChangeArrowheads="1"/>
          </p:cNvSpPr>
          <p:nvPr/>
        </p:nvSpPr>
        <p:spPr bwMode="auto">
          <a:xfrm>
            <a:off x="381000" y="1898125"/>
            <a:ext cx="2209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Dừng động cơ M</a:t>
            </a:r>
            <a:r>
              <a:rPr lang="en-US" altLang="en-US" sz="2400" b="1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Rectangle 18"/>
          <p:cNvSpPr>
            <a:spLocks noChangeArrowheads="1"/>
          </p:cNvSpPr>
          <p:nvPr/>
        </p:nvSpPr>
        <p:spPr bwMode="auto">
          <a:xfrm>
            <a:off x="45718" y="1402445"/>
            <a:ext cx="40778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v"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Nguyên lý làm việc: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Rectangle 18"/>
          <p:cNvSpPr>
            <a:spLocks noChangeArrowheads="1"/>
          </p:cNvSpPr>
          <p:nvPr/>
        </p:nvSpPr>
        <p:spPr bwMode="auto">
          <a:xfrm>
            <a:off x="380999" y="2895600"/>
            <a:ext cx="220980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Dừng động cơ M</a:t>
            </a:r>
            <a:r>
              <a:rPr lang="en-US" altLang="en-US" sz="2400" b="1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17"/>
          <p:cNvSpPr>
            <a:spLocks noChangeArrowheads="1"/>
          </p:cNvSpPr>
          <p:nvPr/>
        </p:nvSpPr>
        <p:spPr bwMode="auto">
          <a:xfrm>
            <a:off x="76198" y="533400"/>
            <a:ext cx="902930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4.4.1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Điều khiển hai động cơ ba pha theo trình tự tác động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bằng nút nhấn</a:t>
            </a:r>
            <a:endParaRPr lang="en-US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15"/>
          <p:cNvSpPr>
            <a:spLocks noChangeArrowheads="1"/>
          </p:cNvSpPr>
          <p:nvPr/>
        </p:nvSpPr>
        <p:spPr bwMode="auto">
          <a:xfrm>
            <a:off x="76200" y="35910"/>
            <a:ext cx="89153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4.4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Điều khiển động cơ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KĐB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ba pha theo trình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tự.</a:t>
            </a:r>
            <a:endParaRPr 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9326328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2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 bwMode="auto">
          <a:xfrm>
            <a:off x="2800515" y="1009014"/>
            <a:ext cx="3256779" cy="39864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Stop</a:t>
            </a:r>
            <a:r>
              <a:rPr lang="en-US" sz="20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(11, 13)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hở ra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4683014" y="2645575"/>
            <a:ext cx="1640043" cy="70475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</a:p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(7, 9) hở ra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1900004" y="2645575"/>
            <a:ext cx="2633509" cy="99656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A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</a:p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(B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B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(C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C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hở ra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3579857" y="5895398"/>
            <a:ext cx="3197343" cy="701528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Động cơ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 ngắt điện, dừng hoạt động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6" name="Straight Arrow Connector 45"/>
          <p:cNvCxnSpPr>
            <a:endCxn id="34" idx="1"/>
          </p:cNvCxnSpPr>
          <p:nvPr/>
        </p:nvCxnSpPr>
        <p:spPr bwMode="auto">
          <a:xfrm flipV="1">
            <a:off x="2176479" y="535888"/>
            <a:ext cx="282075" cy="605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7" name="Straight Arrow Connector 46"/>
          <p:cNvCxnSpPr>
            <a:stCxn id="40" idx="2"/>
            <a:endCxn id="42" idx="0"/>
          </p:cNvCxnSpPr>
          <p:nvPr/>
        </p:nvCxnSpPr>
        <p:spPr bwMode="auto">
          <a:xfrm>
            <a:off x="4428905" y="1407655"/>
            <a:ext cx="0" cy="26503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8" name="Straight Arrow Connector 47"/>
          <p:cNvCxnSpPr>
            <a:stCxn id="58" idx="2"/>
            <a:endCxn id="24" idx="0"/>
          </p:cNvCxnSpPr>
          <p:nvPr/>
        </p:nvCxnSpPr>
        <p:spPr bwMode="auto">
          <a:xfrm flipH="1">
            <a:off x="5178529" y="4572000"/>
            <a:ext cx="1359833" cy="28526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9" name="Straight Arrow Connector 48"/>
          <p:cNvCxnSpPr>
            <a:stCxn id="42" idx="2"/>
            <a:endCxn id="50" idx="0"/>
          </p:cNvCxnSpPr>
          <p:nvPr/>
        </p:nvCxnSpPr>
        <p:spPr bwMode="auto">
          <a:xfrm flipH="1">
            <a:off x="1080497" y="2380614"/>
            <a:ext cx="3348408" cy="26496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1" name="Straight Connector 50"/>
          <p:cNvCxnSpPr/>
          <p:nvPr/>
        </p:nvCxnSpPr>
        <p:spPr bwMode="auto">
          <a:xfrm flipH="1">
            <a:off x="272119" y="3124200"/>
            <a:ext cx="159781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2" name="Straight Connector 51"/>
          <p:cNvCxnSpPr/>
          <p:nvPr/>
        </p:nvCxnSpPr>
        <p:spPr bwMode="auto">
          <a:xfrm flipV="1">
            <a:off x="247377" y="2026654"/>
            <a:ext cx="0" cy="1097547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3" name="Straight Arrow Connector 52"/>
          <p:cNvCxnSpPr/>
          <p:nvPr/>
        </p:nvCxnSpPr>
        <p:spPr bwMode="auto">
          <a:xfrm flipV="1">
            <a:off x="247377" y="2016760"/>
            <a:ext cx="2951480" cy="501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triangle"/>
          </a:ln>
          <a:effectLst/>
        </p:spPr>
      </p:cxnSp>
      <p:cxnSp>
        <p:nvCxnSpPr>
          <p:cNvPr id="55" name="Straight Arrow Connector 54"/>
          <p:cNvCxnSpPr>
            <a:stCxn id="42" idx="2"/>
            <a:endCxn id="44" idx="0"/>
          </p:cNvCxnSpPr>
          <p:nvPr/>
        </p:nvCxnSpPr>
        <p:spPr bwMode="auto">
          <a:xfrm flipH="1">
            <a:off x="3216759" y="2380614"/>
            <a:ext cx="1212146" cy="26496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6" name="Straight Arrow Connector 55"/>
          <p:cNvCxnSpPr>
            <a:stCxn id="34" idx="2"/>
            <a:endCxn id="40" idx="0"/>
          </p:cNvCxnSpPr>
          <p:nvPr/>
        </p:nvCxnSpPr>
        <p:spPr bwMode="auto">
          <a:xfrm flipH="1">
            <a:off x="4428905" y="747938"/>
            <a:ext cx="1" cy="26107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7" name="Rectangle 56"/>
          <p:cNvSpPr>
            <a:spLocks noChangeArrowheads="1"/>
          </p:cNvSpPr>
          <p:nvPr/>
        </p:nvSpPr>
        <p:spPr bwMode="auto">
          <a:xfrm>
            <a:off x="776736" y="1581090"/>
            <a:ext cx="1524239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lang="en-US" altLang="en-US" sz="20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Ngắt d</a:t>
            </a:r>
            <a:r>
              <a:rPr kumimoji="0" lang="en-US" altLang="en-US" sz="200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uy trì</a:t>
            </a:r>
            <a:endParaRPr kumimoji="0" lang="en-US" altLang="en-US" sz="200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6587318" y="1173579"/>
            <a:ext cx="2237232" cy="70744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Ấn nút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Stop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(9, 11)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một lực đủ lớn</a:t>
            </a:r>
          </a:p>
        </p:txBody>
      </p:sp>
      <p:sp>
        <p:nvSpPr>
          <p:cNvPr id="28" name="Rectangle 27"/>
          <p:cNvSpPr/>
          <p:nvPr/>
        </p:nvSpPr>
        <p:spPr bwMode="auto">
          <a:xfrm>
            <a:off x="6689011" y="2162530"/>
            <a:ext cx="2033847" cy="70744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</a:p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Stop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(9, 11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hở ra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Rectangle 59"/>
          <p:cNvSpPr/>
          <p:nvPr/>
        </p:nvSpPr>
        <p:spPr bwMode="auto">
          <a:xfrm>
            <a:off x="6885494" y="4857260"/>
            <a:ext cx="1785031" cy="70534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</a:p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(9, 11) hở ra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1" name="Straight Connector 60"/>
          <p:cNvCxnSpPr/>
          <p:nvPr/>
        </p:nvCxnSpPr>
        <p:spPr bwMode="auto">
          <a:xfrm>
            <a:off x="8670769" y="5181600"/>
            <a:ext cx="248777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63" name="Straight Arrow Connector 62"/>
          <p:cNvCxnSpPr>
            <a:endCxn id="58" idx="3"/>
          </p:cNvCxnSpPr>
          <p:nvPr/>
        </p:nvCxnSpPr>
        <p:spPr bwMode="auto">
          <a:xfrm flipH="1">
            <a:off x="7742723" y="4214626"/>
            <a:ext cx="1192002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64" name="Rectangle 63"/>
          <p:cNvSpPr>
            <a:spLocks noChangeArrowheads="1"/>
          </p:cNvSpPr>
          <p:nvPr/>
        </p:nvSpPr>
        <p:spPr bwMode="auto">
          <a:xfrm>
            <a:off x="7696200" y="3810000"/>
            <a:ext cx="1371600" cy="36933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lang="en-US" altLang="en-US" sz="18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Ngắt d</a:t>
            </a:r>
            <a:r>
              <a:rPr kumimoji="0" lang="en-US" altLang="en-US" sz="180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uy trì</a:t>
            </a:r>
            <a:endParaRPr kumimoji="0" lang="en-US" altLang="en-US" sz="180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9" name="Straight Connector 108"/>
          <p:cNvCxnSpPr/>
          <p:nvPr/>
        </p:nvCxnSpPr>
        <p:spPr bwMode="auto">
          <a:xfrm flipV="1">
            <a:off x="8919546" y="4214626"/>
            <a:ext cx="0" cy="98538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82" name="Straight Arrow Connector 181"/>
          <p:cNvCxnSpPr>
            <a:stCxn id="58" idx="2"/>
            <a:endCxn id="60" idx="0"/>
          </p:cNvCxnSpPr>
          <p:nvPr/>
        </p:nvCxnSpPr>
        <p:spPr bwMode="auto">
          <a:xfrm>
            <a:off x="6538362" y="4572000"/>
            <a:ext cx="1239648" cy="28526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09" name="Straight Arrow Connector 208"/>
          <p:cNvCxnSpPr>
            <a:stCxn id="24" idx="2"/>
            <a:endCxn id="45" idx="0"/>
          </p:cNvCxnSpPr>
          <p:nvPr/>
        </p:nvCxnSpPr>
        <p:spPr bwMode="auto">
          <a:xfrm>
            <a:off x="5178529" y="5562600"/>
            <a:ext cx="0" cy="33279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39" name="Straight Arrow Connector 238"/>
          <p:cNvCxnSpPr>
            <a:stCxn id="25" idx="2"/>
            <a:endCxn id="28" idx="0"/>
          </p:cNvCxnSpPr>
          <p:nvPr/>
        </p:nvCxnSpPr>
        <p:spPr bwMode="auto">
          <a:xfrm>
            <a:off x="7705935" y="1881019"/>
            <a:ext cx="0" cy="28151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4" name="Rectangle 23"/>
          <p:cNvSpPr/>
          <p:nvPr/>
        </p:nvSpPr>
        <p:spPr bwMode="auto">
          <a:xfrm>
            <a:off x="3579857" y="4857260"/>
            <a:ext cx="3197343" cy="70534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</a:p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(B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B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(C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hở ra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2458554" y="323837"/>
            <a:ext cx="3940703" cy="42410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Ấn nút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Stop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(11, 13)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lực đủ lớn</a:t>
            </a:r>
          </a:p>
        </p:txBody>
      </p:sp>
      <p:cxnSp>
        <p:nvCxnSpPr>
          <p:cNvPr id="72" name="Straight Arrow Connector 71"/>
          <p:cNvCxnSpPr>
            <a:stCxn id="43" idx="2"/>
          </p:cNvCxnSpPr>
          <p:nvPr/>
        </p:nvCxnSpPr>
        <p:spPr bwMode="auto">
          <a:xfrm>
            <a:off x="5522957" y="3350326"/>
            <a:ext cx="0" cy="24948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3" name="Straight Arrow Connector 72"/>
          <p:cNvCxnSpPr>
            <a:stCxn id="28" idx="2"/>
          </p:cNvCxnSpPr>
          <p:nvPr/>
        </p:nvCxnSpPr>
        <p:spPr bwMode="auto">
          <a:xfrm>
            <a:off x="7705935" y="2869971"/>
            <a:ext cx="0" cy="729843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4" name="Straight Connector 73"/>
          <p:cNvCxnSpPr/>
          <p:nvPr/>
        </p:nvCxnSpPr>
        <p:spPr bwMode="auto">
          <a:xfrm>
            <a:off x="5522957" y="3594712"/>
            <a:ext cx="218297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5" name="Straight Arrow Connector 74"/>
          <p:cNvCxnSpPr/>
          <p:nvPr/>
        </p:nvCxnSpPr>
        <p:spPr bwMode="auto">
          <a:xfrm>
            <a:off x="6601166" y="3627522"/>
            <a:ext cx="0" cy="254635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6" name="Oval 75"/>
          <p:cNvSpPr/>
          <p:nvPr/>
        </p:nvSpPr>
        <p:spPr bwMode="auto">
          <a:xfrm>
            <a:off x="6553200" y="3551322"/>
            <a:ext cx="95567" cy="9081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86" name="Rectangle 85"/>
          <p:cNvSpPr/>
          <p:nvPr/>
        </p:nvSpPr>
        <p:spPr bwMode="auto">
          <a:xfrm>
            <a:off x="1899769" y="3870472"/>
            <a:ext cx="2633509" cy="701528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Động cơ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 ngắt điện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dừng hoạt động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7" name="Straight Arrow Connector 86"/>
          <p:cNvCxnSpPr>
            <a:stCxn id="44" idx="2"/>
            <a:endCxn id="86" idx="0"/>
          </p:cNvCxnSpPr>
          <p:nvPr/>
        </p:nvCxnSpPr>
        <p:spPr bwMode="auto">
          <a:xfrm flipH="1">
            <a:off x="3216524" y="3642136"/>
            <a:ext cx="235" cy="22833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8" name="Rectangle 57"/>
          <p:cNvSpPr/>
          <p:nvPr/>
        </p:nvSpPr>
        <p:spPr bwMode="auto">
          <a:xfrm>
            <a:off x="5334000" y="3857252"/>
            <a:ext cx="2408723" cy="714748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Cuộn dây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(11,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N)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mất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</a:p>
        </p:txBody>
      </p:sp>
      <p:sp>
        <p:nvSpPr>
          <p:cNvPr id="156" name="Rounded Rectangle 155"/>
          <p:cNvSpPr/>
          <p:nvPr/>
        </p:nvSpPr>
        <p:spPr bwMode="auto">
          <a:xfrm>
            <a:off x="150857" y="151273"/>
            <a:ext cx="2025622" cy="787700"/>
          </a:xfrm>
          <a:prstGeom prst="round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Động cơ M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M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đang hoạt động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409937" y="2645574"/>
            <a:ext cx="1341120" cy="99656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</a:p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(13, 15) hở ra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7" name="Straight Arrow Connector 76"/>
          <p:cNvCxnSpPr>
            <a:stCxn id="42" idx="2"/>
            <a:endCxn id="43" idx="0"/>
          </p:cNvCxnSpPr>
          <p:nvPr/>
        </p:nvCxnSpPr>
        <p:spPr bwMode="auto">
          <a:xfrm>
            <a:off x="4428905" y="2380614"/>
            <a:ext cx="1074131" cy="26496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2" name="Rectangle 41"/>
          <p:cNvSpPr/>
          <p:nvPr/>
        </p:nvSpPr>
        <p:spPr bwMode="auto">
          <a:xfrm>
            <a:off x="3205472" y="1672694"/>
            <a:ext cx="2446865" cy="70792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Cuộn dây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(15,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N)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mất điện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0247945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"/>
                            </p:stCondLst>
                            <p:childTnLst>
                              <p:par>
                                <p:cTn id="1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500"/>
                            </p:stCondLst>
                            <p:childTnLst>
                              <p:par>
                                <p:cTn id="1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000"/>
                            </p:stCondLst>
                            <p:childTnLst>
                              <p:par>
                                <p:cTn id="1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500"/>
                            </p:stCondLst>
                            <p:childTnLst>
                              <p:par>
                                <p:cTn id="1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500"/>
                            </p:stCondLst>
                            <p:childTnLst>
                              <p:par>
                                <p:cTn id="1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3" grpId="0" animBg="1"/>
      <p:bldP spid="44" grpId="0" animBg="1"/>
      <p:bldP spid="45" grpId="0" animBg="1"/>
      <p:bldP spid="57" grpId="0"/>
      <p:bldP spid="25" grpId="0" animBg="1"/>
      <p:bldP spid="28" grpId="0" animBg="1"/>
      <p:bldP spid="60" grpId="0" animBg="1"/>
      <p:bldP spid="64" grpId="0"/>
      <p:bldP spid="24" grpId="0" animBg="1"/>
      <p:bldP spid="34" grpId="0" animBg="1"/>
      <p:bldP spid="76" grpId="0" animBg="1"/>
      <p:bldP spid="86" grpId="0" animBg="1"/>
      <p:bldP spid="58" grpId="0" animBg="1"/>
      <p:bldP spid="50" grpId="0" animBg="1"/>
      <p:bldP spid="4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" name="Object 45"/>
          <p:cNvGraphicFramePr>
            <a:graphicFrameLocks noChangeAspect="1"/>
          </p:cNvGraphicFramePr>
          <p:nvPr>
            <p:extLst/>
          </p:nvPr>
        </p:nvGraphicFramePr>
        <p:xfrm>
          <a:off x="2514600" y="2178926"/>
          <a:ext cx="6590901" cy="4630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205" r:id="rId4" imgW="11410950" imgH="4762500" progId="AutoCAD.Drawing.17">
                  <p:embed/>
                </p:oleObj>
              </mc:Choice>
              <mc:Fallback>
                <p:oleObj r:id="rId4" imgW="11410950" imgH="4762500" progId="AutoCAD.Drawing.17">
                  <p:embed/>
                  <p:pic>
                    <p:nvPicPr>
                      <p:cNvPr id="46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45946" t="25819" r="30518" b="34499"/>
                      <a:stretch>
                        <a:fillRect/>
                      </a:stretch>
                    </p:blipFill>
                    <p:spPr bwMode="auto">
                      <a:xfrm>
                        <a:off x="2514600" y="2178926"/>
                        <a:ext cx="6590901" cy="463064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Rectangle 18"/>
          <p:cNvSpPr>
            <a:spLocks noChangeArrowheads="1"/>
          </p:cNvSpPr>
          <p:nvPr/>
        </p:nvSpPr>
        <p:spPr bwMode="auto">
          <a:xfrm>
            <a:off x="381000" y="1898125"/>
            <a:ext cx="22098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Dừng khẩn cấp động cơ M</a:t>
            </a:r>
            <a:r>
              <a:rPr lang="en-US" altLang="en-US" sz="2400" b="1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en-US" sz="2400" b="1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Rectangle 18"/>
          <p:cNvSpPr>
            <a:spLocks noChangeArrowheads="1"/>
          </p:cNvSpPr>
          <p:nvPr/>
        </p:nvSpPr>
        <p:spPr bwMode="auto">
          <a:xfrm>
            <a:off x="45718" y="1402445"/>
            <a:ext cx="40778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v"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Nguyên lý làm việc: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17"/>
          <p:cNvSpPr>
            <a:spLocks noChangeArrowheads="1"/>
          </p:cNvSpPr>
          <p:nvPr/>
        </p:nvSpPr>
        <p:spPr bwMode="auto">
          <a:xfrm>
            <a:off x="76198" y="533400"/>
            <a:ext cx="902930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4.4.1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Điều khiển hai động cơ ba pha theo trình tự tác động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bằng nút nhấn</a:t>
            </a:r>
            <a:endParaRPr lang="en-US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15"/>
          <p:cNvSpPr>
            <a:spLocks noChangeArrowheads="1"/>
          </p:cNvSpPr>
          <p:nvPr/>
        </p:nvSpPr>
        <p:spPr bwMode="auto">
          <a:xfrm>
            <a:off x="76200" y="35910"/>
            <a:ext cx="89153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4.4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Điều khiển động cơ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KĐB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ba pha theo trình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tự.</a:t>
            </a:r>
            <a:endParaRPr 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6060106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/>
          <p:cNvSpPr/>
          <p:nvPr/>
        </p:nvSpPr>
        <p:spPr bwMode="auto">
          <a:xfrm>
            <a:off x="1835361" y="3006046"/>
            <a:ext cx="1403023" cy="1612517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Tiếp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điểm 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A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</a:p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(B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(C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C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hở ra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4790113" y="4937272"/>
            <a:ext cx="3193419" cy="709992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Động cơ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 ngắt điện, dừng hoạt động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6" name="Straight Arrow Connector 45"/>
          <p:cNvCxnSpPr>
            <a:stCxn id="156" idx="3"/>
            <a:endCxn id="34" idx="1"/>
          </p:cNvCxnSpPr>
          <p:nvPr/>
        </p:nvCxnSpPr>
        <p:spPr bwMode="auto">
          <a:xfrm>
            <a:off x="2754701" y="679442"/>
            <a:ext cx="690781" cy="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7" name="Straight Arrow Connector 46"/>
          <p:cNvCxnSpPr>
            <a:stCxn id="40" idx="2"/>
            <a:endCxn id="42" idx="0"/>
          </p:cNvCxnSpPr>
          <p:nvPr/>
        </p:nvCxnSpPr>
        <p:spPr bwMode="auto">
          <a:xfrm flipH="1">
            <a:off x="2534630" y="1733200"/>
            <a:ext cx="1914603" cy="26503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8" name="Straight Arrow Connector 47"/>
          <p:cNvCxnSpPr>
            <a:stCxn id="58" idx="2"/>
            <a:endCxn id="24" idx="0"/>
          </p:cNvCxnSpPr>
          <p:nvPr/>
        </p:nvCxnSpPr>
        <p:spPr bwMode="auto">
          <a:xfrm>
            <a:off x="6381816" y="2714623"/>
            <a:ext cx="5006" cy="29142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9" name="Straight Arrow Connector 48"/>
          <p:cNvCxnSpPr>
            <a:stCxn id="42" idx="2"/>
            <a:endCxn id="50" idx="0"/>
          </p:cNvCxnSpPr>
          <p:nvPr/>
        </p:nvCxnSpPr>
        <p:spPr bwMode="auto">
          <a:xfrm flipH="1">
            <a:off x="1079773" y="2706159"/>
            <a:ext cx="1454857" cy="29988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1" name="Straight Connector 50"/>
          <p:cNvCxnSpPr/>
          <p:nvPr/>
        </p:nvCxnSpPr>
        <p:spPr bwMode="auto">
          <a:xfrm flipH="1">
            <a:off x="324824" y="3484671"/>
            <a:ext cx="159781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2" name="Straight Connector 51"/>
          <p:cNvCxnSpPr/>
          <p:nvPr/>
        </p:nvCxnSpPr>
        <p:spPr bwMode="auto">
          <a:xfrm flipV="1">
            <a:off x="300082" y="2352199"/>
            <a:ext cx="0" cy="1097547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3" name="Straight Arrow Connector 52"/>
          <p:cNvCxnSpPr>
            <a:endCxn id="42" idx="1"/>
          </p:cNvCxnSpPr>
          <p:nvPr/>
        </p:nvCxnSpPr>
        <p:spPr bwMode="auto">
          <a:xfrm>
            <a:off x="300082" y="2352199"/>
            <a:ext cx="1011115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triangle"/>
          </a:ln>
          <a:effectLst/>
        </p:spPr>
      </p:cxnSp>
      <p:cxnSp>
        <p:nvCxnSpPr>
          <p:cNvPr id="55" name="Straight Arrow Connector 54"/>
          <p:cNvCxnSpPr>
            <a:stCxn id="42" idx="2"/>
            <a:endCxn id="44" idx="0"/>
          </p:cNvCxnSpPr>
          <p:nvPr/>
        </p:nvCxnSpPr>
        <p:spPr bwMode="auto">
          <a:xfrm>
            <a:off x="2534630" y="2706159"/>
            <a:ext cx="2243" cy="29988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6" name="Straight Arrow Connector 55"/>
          <p:cNvCxnSpPr>
            <a:stCxn id="34" idx="2"/>
            <a:endCxn id="40" idx="0"/>
          </p:cNvCxnSpPr>
          <p:nvPr/>
        </p:nvCxnSpPr>
        <p:spPr bwMode="auto">
          <a:xfrm flipH="1">
            <a:off x="4449233" y="1014590"/>
            <a:ext cx="2" cy="31996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7" name="Rectangle 56"/>
          <p:cNvSpPr>
            <a:spLocks noChangeArrowheads="1"/>
          </p:cNvSpPr>
          <p:nvPr/>
        </p:nvSpPr>
        <p:spPr bwMode="auto">
          <a:xfrm>
            <a:off x="0" y="1906635"/>
            <a:ext cx="1330269" cy="36933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lang="en-US" altLang="en-US" sz="18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Ngắt d</a:t>
            </a:r>
            <a:r>
              <a:rPr kumimoji="0" lang="en-US" altLang="en-US" sz="180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uy trì</a:t>
            </a:r>
            <a:endParaRPr kumimoji="0" lang="en-US" altLang="en-US" sz="180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Rectangle 59"/>
          <p:cNvSpPr/>
          <p:nvPr/>
        </p:nvSpPr>
        <p:spPr bwMode="auto">
          <a:xfrm>
            <a:off x="7188624" y="3006045"/>
            <a:ext cx="1320418" cy="1612518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</a:p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(13, 15) hở ra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1" name="Straight Connector 60"/>
          <p:cNvCxnSpPr/>
          <p:nvPr/>
        </p:nvCxnSpPr>
        <p:spPr bwMode="auto">
          <a:xfrm>
            <a:off x="8509042" y="3484671"/>
            <a:ext cx="323143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63" name="Straight Arrow Connector 62"/>
          <p:cNvCxnSpPr/>
          <p:nvPr/>
        </p:nvCxnSpPr>
        <p:spPr bwMode="auto">
          <a:xfrm flipH="1">
            <a:off x="7570998" y="2355772"/>
            <a:ext cx="1192002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64" name="Rectangle 63"/>
          <p:cNvSpPr>
            <a:spLocks noChangeArrowheads="1"/>
          </p:cNvSpPr>
          <p:nvPr/>
        </p:nvSpPr>
        <p:spPr bwMode="auto">
          <a:xfrm>
            <a:off x="7620000" y="1951146"/>
            <a:ext cx="1371600" cy="36933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lang="en-US" altLang="en-US" sz="18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Ngắt d</a:t>
            </a:r>
            <a:r>
              <a:rPr kumimoji="0" lang="en-US" altLang="en-US" sz="180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uy trì</a:t>
            </a:r>
            <a:endParaRPr kumimoji="0" lang="en-US" altLang="en-US" sz="180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9" name="Straight Connector 108"/>
          <p:cNvCxnSpPr/>
          <p:nvPr/>
        </p:nvCxnSpPr>
        <p:spPr bwMode="auto">
          <a:xfrm flipV="1">
            <a:off x="8832185" y="2320478"/>
            <a:ext cx="0" cy="1164194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82" name="Straight Arrow Connector 181"/>
          <p:cNvCxnSpPr>
            <a:stCxn id="58" idx="2"/>
            <a:endCxn id="60" idx="0"/>
          </p:cNvCxnSpPr>
          <p:nvPr/>
        </p:nvCxnSpPr>
        <p:spPr bwMode="auto">
          <a:xfrm>
            <a:off x="6381816" y="2714623"/>
            <a:ext cx="1467017" cy="29142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09" name="Straight Arrow Connector 208"/>
          <p:cNvCxnSpPr>
            <a:stCxn id="24" idx="2"/>
            <a:endCxn id="45" idx="0"/>
          </p:cNvCxnSpPr>
          <p:nvPr/>
        </p:nvCxnSpPr>
        <p:spPr bwMode="auto">
          <a:xfrm>
            <a:off x="6386822" y="4618563"/>
            <a:ext cx="1" cy="31870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4" name="Rectangle 23"/>
          <p:cNvSpPr/>
          <p:nvPr/>
        </p:nvSpPr>
        <p:spPr bwMode="auto">
          <a:xfrm>
            <a:off x="5709661" y="3006045"/>
            <a:ext cx="1354321" cy="1612518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</a:p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(B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B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</a:p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(C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hở ra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3445482" y="344295"/>
            <a:ext cx="2007506" cy="670295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Ấn nút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EM(1, 3)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lực đủ lớn</a:t>
            </a:r>
          </a:p>
        </p:txBody>
      </p:sp>
      <p:cxnSp>
        <p:nvCxnSpPr>
          <p:cNvPr id="75" name="Straight Arrow Connector 74"/>
          <p:cNvCxnSpPr>
            <a:stCxn id="40" idx="2"/>
            <a:endCxn id="58" idx="0"/>
          </p:cNvCxnSpPr>
          <p:nvPr/>
        </p:nvCxnSpPr>
        <p:spPr bwMode="auto">
          <a:xfrm>
            <a:off x="4449233" y="1733200"/>
            <a:ext cx="1932583" cy="27013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86" name="Rectangle 85"/>
          <p:cNvSpPr/>
          <p:nvPr/>
        </p:nvSpPr>
        <p:spPr bwMode="auto">
          <a:xfrm>
            <a:off x="882744" y="4937272"/>
            <a:ext cx="3308256" cy="701528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Động cơ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 ngắt điện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dừng hoạt động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7" name="Straight Arrow Connector 86"/>
          <p:cNvCxnSpPr>
            <a:stCxn id="44" idx="2"/>
            <a:endCxn id="86" idx="0"/>
          </p:cNvCxnSpPr>
          <p:nvPr/>
        </p:nvCxnSpPr>
        <p:spPr bwMode="auto">
          <a:xfrm flipH="1">
            <a:off x="2536872" y="4618563"/>
            <a:ext cx="1" cy="31870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8" name="Rectangle 57"/>
          <p:cNvSpPr/>
          <p:nvPr/>
        </p:nvSpPr>
        <p:spPr bwMode="auto">
          <a:xfrm>
            <a:off x="5177454" y="2003336"/>
            <a:ext cx="2408723" cy="711287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Cuộn dây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(11,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N)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mất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</a:p>
        </p:txBody>
      </p:sp>
      <p:sp>
        <p:nvSpPr>
          <p:cNvPr id="156" name="Rounded Rectangle 155"/>
          <p:cNvSpPr/>
          <p:nvPr/>
        </p:nvSpPr>
        <p:spPr bwMode="auto">
          <a:xfrm>
            <a:off x="105042" y="139684"/>
            <a:ext cx="2649659" cy="1079516"/>
          </a:xfrm>
          <a:prstGeom prst="round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Động cơ M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M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đang hoạt động; </a:t>
            </a:r>
            <a:r>
              <a:rPr lang="en-US" alt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khi </a:t>
            </a: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có sự cố cần dừng khẩn cấp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462642" y="3006045"/>
            <a:ext cx="1234262" cy="1612518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</a:p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(9,11) hở ra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1311197" y="1998239"/>
            <a:ext cx="2446865" cy="70792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Cuộn dây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(11,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N)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mất điện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2887133" y="1334559"/>
            <a:ext cx="3124200" cy="39864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EM(1, 3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hở ra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Rectangle 61"/>
          <p:cNvSpPr/>
          <p:nvPr/>
        </p:nvSpPr>
        <p:spPr bwMode="auto">
          <a:xfrm>
            <a:off x="4238036" y="3006045"/>
            <a:ext cx="1320418" cy="1612518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</a:p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(7, 9) hở ra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4" name="Straight Arrow Connector 83"/>
          <p:cNvCxnSpPr>
            <a:stCxn id="58" idx="2"/>
            <a:endCxn id="62" idx="0"/>
          </p:cNvCxnSpPr>
          <p:nvPr/>
        </p:nvCxnSpPr>
        <p:spPr bwMode="auto">
          <a:xfrm flipH="1">
            <a:off x="4898245" y="2714623"/>
            <a:ext cx="1483571" cy="29142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88" name="Rectangle 87"/>
          <p:cNvSpPr/>
          <p:nvPr/>
        </p:nvSpPr>
        <p:spPr bwMode="auto">
          <a:xfrm>
            <a:off x="3292637" y="5879279"/>
            <a:ext cx="1676400" cy="750121"/>
          </a:xfrm>
          <a:prstGeom prst="rect">
            <a:avLst/>
          </a:prstGeom>
          <a:solidFill>
            <a:srgbClr val="FF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ận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hành lại mạch điện</a:t>
            </a:r>
          </a:p>
        </p:txBody>
      </p:sp>
      <p:sp>
        <p:nvSpPr>
          <p:cNvPr id="89" name="Rectangle 88"/>
          <p:cNvSpPr/>
          <p:nvPr/>
        </p:nvSpPr>
        <p:spPr bwMode="auto">
          <a:xfrm>
            <a:off x="5357116" y="5867401"/>
            <a:ext cx="2697162" cy="761999"/>
          </a:xfrm>
          <a:prstGeom prst="rect">
            <a:avLst/>
          </a:prstGeom>
          <a:solidFill>
            <a:srgbClr val="FF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oay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nút nhấn EM(1, 3) theo chiều mũi tên </a:t>
            </a:r>
          </a:p>
        </p:txBody>
      </p:sp>
      <p:sp>
        <p:nvSpPr>
          <p:cNvPr id="90" name="Flowchart: Alternate Process 89"/>
          <p:cNvSpPr/>
          <p:nvPr/>
        </p:nvSpPr>
        <p:spPr bwMode="auto">
          <a:xfrm>
            <a:off x="838200" y="5867400"/>
            <a:ext cx="2069652" cy="762000"/>
          </a:xfrm>
          <a:prstGeom prst="flowChartAlternateProcess">
            <a:avLst/>
          </a:prstGeom>
          <a:solidFill>
            <a:srgbClr val="FF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Sau khi khắc phục sự cố xong</a:t>
            </a:r>
            <a:endParaRPr lang="en-US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1" name="Straight Arrow Connector 90"/>
          <p:cNvCxnSpPr>
            <a:stCxn id="88" idx="3"/>
            <a:endCxn id="89" idx="1"/>
          </p:cNvCxnSpPr>
          <p:nvPr/>
        </p:nvCxnSpPr>
        <p:spPr bwMode="auto">
          <a:xfrm flipV="1">
            <a:off x="4969037" y="6248401"/>
            <a:ext cx="388079" cy="593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92" name="Straight Arrow Connector 91"/>
          <p:cNvCxnSpPr>
            <a:stCxn id="90" idx="3"/>
            <a:endCxn id="88" idx="1"/>
          </p:cNvCxnSpPr>
          <p:nvPr/>
        </p:nvCxnSpPr>
        <p:spPr bwMode="auto">
          <a:xfrm>
            <a:off x="2907852" y="6248400"/>
            <a:ext cx="384785" cy="594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842313971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"/>
                            </p:stCondLst>
                            <p:childTnLst>
                              <p:par>
                                <p:cTn id="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500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00"/>
                            </p:stCondLst>
                            <p:childTnLst>
                              <p:par>
                                <p:cTn id="1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57" grpId="0"/>
      <p:bldP spid="60" grpId="0" animBg="1"/>
      <p:bldP spid="64" grpId="0"/>
      <p:bldP spid="24" grpId="0" animBg="1"/>
      <p:bldP spid="34" grpId="0" animBg="1"/>
      <p:bldP spid="86" grpId="0" animBg="1"/>
      <p:bldP spid="58" grpId="0" animBg="1"/>
      <p:bldP spid="50" grpId="0" animBg="1"/>
      <p:bldP spid="42" grpId="0" animBg="1"/>
      <p:bldP spid="40" grpId="0" animBg="1"/>
      <p:bldP spid="62" grpId="0" animBg="1"/>
      <p:bldP spid="88" grpId="0" animBg="1"/>
      <p:bldP spid="89" grpId="0" animBg="1"/>
      <p:bldP spid="9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2" name="AutoShape 12"/>
          <p:cNvSpPr>
            <a:spLocks noChangeArrowheads="1"/>
          </p:cNvSpPr>
          <p:nvPr/>
        </p:nvSpPr>
        <p:spPr bwMode="ltGray">
          <a:xfrm rot="5400000" flipH="1">
            <a:off x="-2167731" y="2083593"/>
            <a:ext cx="4337050" cy="3535363"/>
          </a:xfrm>
          <a:custGeom>
            <a:avLst/>
            <a:gdLst>
              <a:gd name="G0" fmla="+- 56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6"/>
              <a:gd name="G18" fmla="*/ 56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6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6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372 w 21600"/>
              <a:gd name="T15" fmla="*/ 10800 h 21600"/>
              <a:gd name="T16" fmla="*/ 10800 w 21600"/>
              <a:gd name="T17" fmla="*/ 10744 h 21600"/>
              <a:gd name="T18" fmla="*/ 16228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3"/>
                  <a:pt x="10855" y="10769"/>
                  <a:pt x="10856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gradFill rotWithShape="1">
            <a:gsLst>
              <a:gs pos="0">
                <a:schemeClr val="hlink">
                  <a:alpha val="56000"/>
                </a:schemeClr>
              </a:gs>
              <a:gs pos="100000">
                <a:schemeClr val="hlink">
                  <a:gamma/>
                  <a:tint val="0"/>
                  <a:invGamma/>
                  <a:alpha val="48000"/>
                </a:schemeClr>
              </a:gs>
            </a:gsLst>
            <a:lin ang="540000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 b="1">
              <a:solidFill>
                <a:srgbClr val="00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6348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88253" y="63890"/>
            <a:ext cx="6172200" cy="857250"/>
          </a:xfrm>
          <a:noFill/>
        </p:spPr>
        <p:txBody>
          <a:bodyPr anchor="ctr"/>
          <a:lstStyle/>
          <a:p>
            <a:pPr algn="ctr" eaLnBrk="1" hangingPunct="1">
              <a:defRPr/>
            </a:pPr>
            <a:r>
              <a:rPr lang="en-US" sz="32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NỘI DUNG</a:t>
            </a:r>
          </a:p>
        </p:txBody>
      </p:sp>
      <p:sp>
        <p:nvSpPr>
          <p:cNvPr id="6148" name="AutoShape 3" descr="Canvas"/>
          <p:cNvSpPr>
            <a:spLocks noChangeArrowheads="1"/>
          </p:cNvSpPr>
          <p:nvPr/>
        </p:nvSpPr>
        <p:spPr bwMode="gray">
          <a:xfrm>
            <a:off x="1785675" y="1905000"/>
            <a:ext cx="7162800" cy="786901"/>
          </a:xfrm>
          <a:prstGeom prst="roundRect">
            <a:avLst>
              <a:gd name="adj" fmla="val 50000"/>
            </a:avLst>
          </a:prstGeom>
          <a:solidFill>
            <a:srgbClr val="FFCC99"/>
          </a:solid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a-DK" sz="2400">
                <a:latin typeface="Times New Roman" panose="02020603050405020304" pitchFamily="18" charset="0"/>
                <a:cs typeface="Times New Roman" panose="02020603050405020304" pitchFamily="18" charset="0"/>
              </a:rPr>
              <a:t>Mạch điện điều khiển động cơ không đồng bộ ba pha </a:t>
            </a:r>
            <a:endParaRPr lang="da-DK" sz="24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a-DK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rotor </a:t>
            </a:r>
            <a:r>
              <a:rPr lang="da-DK" sz="2400">
                <a:latin typeface="Times New Roman" panose="02020603050405020304" pitchFamily="18" charset="0"/>
                <a:cs typeface="Times New Roman" panose="02020603050405020304" pitchFamily="18" charset="0"/>
              </a:rPr>
              <a:t>lồng sóc dùng bộ khởi động mềm</a:t>
            </a:r>
            <a:endParaRPr lang="en-US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49" name="AutoShape 4"/>
          <p:cNvSpPr>
            <a:spLocks noChangeArrowheads="1"/>
          </p:cNvSpPr>
          <p:nvPr/>
        </p:nvSpPr>
        <p:spPr bwMode="gray">
          <a:xfrm>
            <a:off x="1027275" y="978949"/>
            <a:ext cx="7437438" cy="744773"/>
          </a:xfrm>
          <a:prstGeom prst="roundRect">
            <a:avLst>
              <a:gd name="adj" fmla="val 50000"/>
            </a:avLst>
          </a:prstGeom>
          <a:solidFill>
            <a:srgbClr val="FFFF66"/>
          </a:solid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a-DK" sz="2400">
                <a:latin typeface="Times New Roman" panose="02020603050405020304" pitchFamily="18" charset="0"/>
                <a:cs typeface="Times New Roman" panose="02020603050405020304" pitchFamily="18" charset="0"/>
              </a:rPr>
              <a:t>Mạch điện điều khiển động cơ không đồng bộ ba pha </a:t>
            </a:r>
            <a:endParaRPr lang="da-DK" sz="24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a-DK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rotor </a:t>
            </a:r>
            <a:r>
              <a:rPr lang="da-DK" sz="2400">
                <a:latin typeface="Times New Roman" panose="02020603050405020304" pitchFamily="18" charset="0"/>
                <a:cs typeface="Times New Roman" panose="02020603050405020304" pitchFamily="18" charset="0"/>
              </a:rPr>
              <a:t>lồng sóc hai cấp tốc </a:t>
            </a:r>
            <a:r>
              <a:rPr lang="da-DK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độ.</a:t>
            </a:r>
            <a:endParaRPr lang="en-US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150" name="Group 5"/>
          <p:cNvGrpSpPr>
            <a:grpSpLocks/>
          </p:cNvGrpSpPr>
          <p:nvPr/>
        </p:nvGrpSpPr>
        <p:grpSpPr bwMode="auto">
          <a:xfrm>
            <a:off x="762000" y="1911151"/>
            <a:ext cx="1042301" cy="829001"/>
            <a:chOff x="2078" y="1680"/>
            <a:chExt cx="1615" cy="1615"/>
          </a:xfrm>
        </p:grpSpPr>
        <p:sp>
          <p:nvSpPr>
            <p:cNvPr id="6159" name="Oval 6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571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6160" name="Oval 7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634888" name="Oval 8"/>
            <p:cNvSpPr>
              <a:spLocks noChangeArrowheads="1"/>
            </p:cNvSpPr>
            <p:nvPr/>
          </p:nvSpPr>
          <p:spPr bwMode="gray">
            <a:xfrm>
              <a:off x="2714" y="2056"/>
              <a:ext cx="344" cy="866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 eaLnBrk="1" hangingPunct="1">
                <a:defRPr/>
              </a:pPr>
              <a:endParaRPr lang="en-US" sz="2000" b="1">
                <a:solidFill>
                  <a:srgbClr val="000000"/>
                </a:solidFill>
                <a:latin typeface="Times New Roman" pitchFamily="18" charset="0"/>
                <a:cs typeface="Arial" charset="0"/>
              </a:endParaRPr>
            </a:p>
          </p:txBody>
        </p:sp>
        <p:sp>
          <p:nvSpPr>
            <p:cNvPr id="6162" name="Oval 9"/>
            <p:cNvSpPr>
              <a:spLocks noChangeArrowheads="1"/>
            </p:cNvSpPr>
            <p:nvPr/>
          </p:nvSpPr>
          <p:spPr bwMode="gray">
            <a:xfrm>
              <a:off x="2713" y="2057"/>
              <a:ext cx="344" cy="866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0F536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634890" name="Oval 10"/>
            <p:cNvSpPr>
              <a:spLocks noChangeArrowheads="1"/>
            </p:cNvSpPr>
            <p:nvPr/>
          </p:nvSpPr>
          <p:spPr bwMode="gray">
            <a:xfrm>
              <a:off x="2337" y="2056"/>
              <a:ext cx="1096" cy="866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 eaLnBrk="1" hangingPunct="1">
                <a:defRPr/>
              </a:pPr>
              <a:endParaRPr lang="en-US" sz="2000" b="1">
                <a:solidFill>
                  <a:srgbClr val="000000"/>
                </a:solidFill>
                <a:latin typeface="Times New Roman" pitchFamily="18" charset="0"/>
                <a:cs typeface="Arial" charset="0"/>
              </a:endParaRPr>
            </a:p>
          </p:txBody>
        </p:sp>
        <p:sp>
          <p:nvSpPr>
            <p:cNvPr id="6164" name="Oval 11"/>
            <p:cNvSpPr>
              <a:spLocks noChangeArrowheads="1"/>
            </p:cNvSpPr>
            <p:nvPr/>
          </p:nvSpPr>
          <p:spPr bwMode="gray">
            <a:xfrm>
              <a:off x="2337" y="2024"/>
              <a:ext cx="1097" cy="866"/>
            </a:xfrm>
            <a:prstGeom prst="ellipse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 b="1" smtClean="0">
                  <a:solidFill>
                    <a:srgbClr val="0000CC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4.2</a:t>
              </a:r>
              <a:endParaRPr lang="en-US" altLang="en-US" sz="2000" b="1">
                <a:solidFill>
                  <a:srgbClr val="0000CC"/>
                </a:solidFill>
                <a:latin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151" name="Group 14"/>
          <p:cNvGrpSpPr>
            <a:grpSpLocks/>
          </p:cNvGrpSpPr>
          <p:nvPr/>
        </p:nvGrpSpPr>
        <p:grpSpPr bwMode="auto">
          <a:xfrm>
            <a:off x="0" y="978949"/>
            <a:ext cx="1047443" cy="743528"/>
            <a:chOff x="2078" y="1680"/>
            <a:chExt cx="1615" cy="1615"/>
          </a:xfrm>
        </p:grpSpPr>
        <p:sp>
          <p:nvSpPr>
            <p:cNvPr id="6153" name="Oval 15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571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 b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6154" name="Oval 16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 b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634897" name="Oval 17"/>
            <p:cNvSpPr>
              <a:spLocks noChangeArrowheads="1"/>
            </p:cNvSpPr>
            <p:nvPr/>
          </p:nvSpPr>
          <p:spPr bwMode="gray">
            <a:xfrm>
              <a:off x="2642" y="1853"/>
              <a:ext cx="488" cy="127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 eaLnBrk="1" hangingPunct="1">
                <a:defRPr/>
              </a:pPr>
              <a:endParaRPr lang="en-US" b="1">
                <a:solidFill>
                  <a:srgbClr val="000000"/>
                </a:solidFill>
                <a:latin typeface="Times New Roman" pitchFamily="18" charset="0"/>
                <a:cs typeface="Arial" charset="0"/>
              </a:endParaRPr>
            </a:p>
          </p:txBody>
        </p:sp>
        <p:sp>
          <p:nvSpPr>
            <p:cNvPr id="6156" name="Oval 18"/>
            <p:cNvSpPr>
              <a:spLocks noChangeArrowheads="1"/>
            </p:cNvSpPr>
            <p:nvPr/>
          </p:nvSpPr>
          <p:spPr bwMode="gray">
            <a:xfrm>
              <a:off x="2642" y="1852"/>
              <a:ext cx="487" cy="1275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 b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634899" name="Oval 19"/>
            <p:cNvSpPr>
              <a:spLocks noChangeArrowheads="1"/>
            </p:cNvSpPr>
            <p:nvPr/>
          </p:nvSpPr>
          <p:spPr bwMode="gray">
            <a:xfrm>
              <a:off x="2339" y="1857"/>
              <a:ext cx="1093" cy="127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 eaLnBrk="1" hangingPunct="1">
                <a:defRPr/>
              </a:pPr>
              <a:endParaRPr lang="en-US" b="1">
                <a:solidFill>
                  <a:srgbClr val="000000"/>
                </a:solidFill>
                <a:latin typeface="Times New Roman" pitchFamily="18" charset="0"/>
                <a:cs typeface="Arial" charset="0"/>
              </a:endParaRPr>
            </a:p>
          </p:txBody>
        </p:sp>
        <p:sp>
          <p:nvSpPr>
            <p:cNvPr id="6158" name="Oval 20"/>
            <p:cNvSpPr>
              <a:spLocks noChangeArrowheads="1"/>
            </p:cNvSpPr>
            <p:nvPr/>
          </p:nvSpPr>
          <p:spPr bwMode="gray">
            <a:xfrm>
              <a:off x="2320" y="2064"/>
              <a:ext cx="1098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 b="1">
                  <a:solidFill>
                    <a:srgbClr val="FF3300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4</a:t>
              </a:r>
              <a:r>
                <a:rPr lang="en-US" altLang="en-US" sz="2000" b="1" smtClean="0">
                  <a:solidFill>
                    <a:srgbClr val="FF3300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.1</a:t>
              </a:r>
              <a:endParaRPr lang="en-US" altLang="en-US" sz="2000" b="1">
                <a:solidFill>
                  <a:srgbClr val="FF3300"/>
                </a:solidFill>
                <a:latin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</p:grpSp>
      <p:sp>
        <p:nvSpPr>
          <p:cNvPr id="20" name="AutoShape 3" descr="Canvas"/>
          <p:cNvSpPr>
            <a:spLocks noChangeArrowheads="1"/>
          </p:cNvSpPr>
          <p:nvPr/>
        </p:nvSpPr>
        <p:spPr bwMode="gray">
          <a:xfrm>
            <a:off x="2154195" y="2895600"/>
            <a:ext cx="6837405" cy="739952"/>
          </a:xfrm>
          <a:prstGeom prst="roundRect">
            <a:avLst>
              <a:gd name="adj" fmla="val 50000"/>
            </a:avLst>
          </a:prstGeom>
          <a:solidFill>
            <a:srgbClr val="FFCCFF"/>
          </a:solid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a-DK" sz="2400">
                <a:latin typeface="Times New Roman" panose="02020603050405020304" pitchFamily="18" charset="0"/>
                <a:cs typeface="Times New Roman" panose="02020603050405020304" pitchFamily="18" charset="0"/>
              </a:rPr>
              <a:t>Mạch điện điều khiển động cơ không đồng bộ ba pha </a:t>
            </a:r>
            <a:endParaRPr lang="da-DK" sz="24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a-DK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dùng </a:t>
            </a:r>
            <a:r>
              <a:rPr lang="da-DK" sz="2400">
                <a:latin typeface="Times New Roman" panose="02020603050405020304" pitchFamily="18" charset="0"/>
                <a:cs typeface="Times New Roman" panose="02020603050405020304" pitchFamily="18" charset="0"/>
              </a:rPr>
              <a:t>bộ biến tần</a:t>
            </a:r>
            <a:endParaRPr lang="en-US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1" name="Group 5"/>
          <p:cNvGrpSpPr>
            <a:grpSpLocks/>
          </p:cNvGrpSpPr>
          <p:nvPr/>
        </p:nvGrpSpPr>
        <p:grpSpPr bwMode="auto">
          <a:xfrm>
            <a:off x="1109925" y="2910549"/>
            <a:ext cx="1044270" cy="769809"/>
            <a:chOff x="2078" y="1680"/>
            <a:chExt cx="1615" cy="1615"/>
          </a:xfrm>
        </p:grpSpPr>
        <p:sp>
          <p:nvSpPr>
            <p:cNvPr id="22" name="Oval 6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571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23" name="Oval 7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24" name="Oval 8"/>
            <p:cNvSpPr>
              <a:spLocks noChangeArrowheads="1"/>
            </p:cNvSpPr>
            <p:nvPr/>
          </p:nvSpPr>
          <p:spPr bwMode="gray">
            <a:xfrm>
              <a:off x="2714" y="2056"/>
              <a:ext cx="344" cy="866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 eaLnBrk="1" hangingPunct="1">
                <a:defRPr/>
              </a:pPr>
              <a:endParaRPr lang="en-US" sz="2000" b="1">
                <a:solidFill>
                  <a:srgbClr val="000000"/>
                </a:solidFill>
                <a:latin typeface="Times New Roman" pitchFamily="18" charset="0"/>
                <a:cs typeface="Arial" charset="0"/>
              </a:endParaRPr>
            </a:p>
          </p:txBody>
        </p:sp>
        <p:sp>
          <p:nvSpPr>
            <p:cNvPr id="25" name="Oval 9"/>
            <p:cNvSpPr>
              <a:spLocks noChangeArrowheads="1"/>
            </p:cNvSpPr>
            <p:nvPr/>
          </p:nvSpPr>
          <p:spPr bwMode="gray">
            <a:xfrm>
              <a:off x="2713" y="2057"/>
              <a:ext cx="344" cy="866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0F536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26" name="Oval 10"/>
            <p:cNvSpPr>
              <a:spLocks noChangeArrowheads="1"/>
            </p:cNvSpPr>
            <p:nvPr/>
          </p:nvSpPr>
          <p:spPr bwMode="gray">
            <a:xfrm>
              <a:off x="2337" y="2056"/>
              <a:ext cx="1096" cy="866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 eaLnBrk="1" hangingPunct="1">
                <a:defRPr/>
              </a:pPr>
              <a:endParaRPr lang="en-US" sz="2000" b="1">
                <a:solidFill>
                  <a:srgbClr val="000000"/>
                </a:solidFill>
                <a:latin typeface="Times New Roman" pitchFamily="18" charset="0"/>
                <a:cs typeface="Arial" charset="0"/>
              </a:endParaRPr>
            </a:p>
          </p:txBody>
        </p:sp>
        <p:sp>
          <p:nvSpPr>
            <p:cNvPr id="27" name="Oval 11"/>
            <p:cNvSpPr>
              <a:spLocks noChangeArrowheads="1"/>
            </p:cNvSpPr>
            <p:nvPr/>
          </p:nvSpPr>
          <p:spPr bwMode="gray">
            <a:xfrm>
              <a:off x="2337" y="2023"/>
              <a:ext cx="1097" cy="866"/>
            </a:xfrm>
            <a:prstGeom prst="ellipse">
              <a:avLst/>
            </a:prstGeom>
            <a:solidFill>
              <a:srgbClr val="FF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 b="1" smtClean="0">
                  <a:solidFill>
                    <a:srgbClr val="0000CC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4.3</a:t>
              </a:r>
              <a:endParaRPr lang="en-US" altLang="en-US" sz="2000" b="1">
                <a:solidFill>
                  <a:srgbClr val="0000CC"/>
                </a:solidFill>
                <a:latin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</p:grpSp>
      <p:sp>
        <p:nvSpPr>
          <p:cNvPr id="28" name="AutoShape 3" descr="Canvas"/>
          <p:cNvSpPr>
            <a:spLocks noChangeArrowheads="1"/>
          </p:cNvSpPr>
          <p:nvPr/>
        </p:nvSpPr>
        <p:spPr bwMode="gray">
          <a:xfrm>
            <a:off x="2133600" y="3810492"/>
            <a:ext cx="6858000" cy="802222"/>
          </a:xfrm>
          <a:prstGeom prst="roundRect">
            <a:avLst>
              <a:gd name="adj" fmla="val 50000"/>
            </a:avLst>
          </a:prstGeom>
          <a:solidFill>
            <a:srgbClr val="CCFF99"/>
          </a:solid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a-DK" sz="2400">
                <a:latin typeface="Times New Roman" panose="02020603050405020304" pitchFamily="18" charset="0"/>
                <a:cs typeface="Times New Roman" panose="02020603050405020304" pitchFamily="18" charset="0"/>
              </a:rPr>
              <a:t>Mạch điện điều khiển hai động cơ làm việc theo </a:t>
            </a:r>
            <a:endParaRPr lang="da-DK" sz="24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a-DK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trình </a:t>
            </a:r>
            <a:r>
              <a:rPr lang="da-DK" sz="2400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endParaRPr lang="en-US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9" name="Group 5"/>
          <p:cNvGrpSpPr>
            <a:grpSpLocks/>
          </p:cNvGrpSpPr>
          <p:nvPr/>
        </p:nvGrpSpPr>
        <p:grpSpPr bwMode="auto">
          <a:xfrm>
            <a:off x="1047442" y="3810000"/>
            <a:ext cx="1086157" cy="791165"/>
            <a:chOff x="2078" y="1680"/>
            <a:chExt cx="1615" cy="1615"/>
          </a:xfrm>
        </p:grpSpPr>
        <p:sp>
          <p:nvSpPr>
            <p:cNvPr id="30" name="Oval 6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571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31" name="Oval 7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32" name="Oval 8"/>
            <p:cNvSpPr>
              <a:spLocks noChangeArrowheads="1"/>
            </p:cNvSpPr>
            <p:nvPr/>
          </p:nvSpPr>
          <p:spPr bwMode="gray">
            <a:xfrm>
              <a:off x="2714" y="2056"/>
              <a:ext cx="344" cy="866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 eaLnBrk="1" hangingPunct="1">
                <a:defRPr/>
              </a:pPr>
              <a:endParaRPr lang="en-US" sz="2000" b="1">
                <a:solidFill>
                  <a:srgbClr val="000000"/>
                </a:solidFill>
                <a:latin typeface="Times New Roman" pitchFamily="18" charset="0"/>
                <a:cs typeface="Arial" charset="0"/>
              </a:endParaRPr>
            </a:p>
          </p:txBody>
        </p:sp>
        <p:sp>
          <p:nvSpPr>
            <p:cNvPr id="33" name="Oval 9"/>
            <p:cNvSpPr>
              <a:spLocks noChangeArrowheads="1"/>
            </p:cNvSpPr>
            <p:nvPr/>
          </p:nvSpPr>
          <p:spPr bwMode="gray">
            <a:xfrm>
              <a:off x="2713" y="2057"/>
              <a:ext cx="344" cy="866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0F536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34" name="Oval 10"/>
            <p:cNvSpPr>
              <a:spLocks noChangeArrowheads="1"/>
            </p:cNvSpPr>
            <p:nvPr/>
          </p:nvSpPr>
          <p:spPr bwMode="gray">
            <a:xfrm>
              <a:off x="2337" y="2056"/>
              <a:ext cx="1096" cy="866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 eaLnBrk="1" hangingPunct="1">
                <a:defRPr/>
              </a:pPr>
              <a:endParaRPr lang="en-US" sz="2000" b="1">
                <a:solidFill>
                  <a:srgbClr val="000000"/>
                </a:solidFill>
                <a:latin typeface="Times New Roman" pitchFamily="18" charset="0"/>
                <a:cs typeface="Arial" charset="0"/>
              </a:endParaRPr>
            </a:p>
          </p:txBody>
        </p:sp>
        <p:sp>
          <p:nvSpPr>
            <p:cNvPr id="35" name="Oval 11"/>
            <p:cNvSpPr>
              <a:spLocks noChangeArrowheads="1"/>
            </p:cNvSpPr>
            <p:nvPr/>
          </p:nvSpPr>
          <p:spPr bwMode="gray">
            <a:xfrm>
              <a:off x="2337" y="2024"/>
              <a:ext cx="1097" cy="866"/>
            </a:xfrm>
            <a:prstGeom prst="ellipse">
              <a:avLst/>
            </a:prstGeom>
            <a:solidFill>
              <a:srgbClr val="99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 b="1" smtClean="0">
                  <a:solidFill>
                    <a:srgbClr val="0000CC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4.4</a:t>
              </a:r>
              <a:endParaRPr lang="en-US" altLang="en-US" sz="2000" b="1">
                <a:solidFill>
                  <a:srgbClr val="0000CC"/>
                </a:solidFill>
                <a:latin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</p:grpSp>
      <p:sp>
        <p:nvSpPr>
          <p:cNvPr id="36" name="AutoShape 3" descr="Canvas"/>
          <p:cNvSpPr>
            <a:spLocks noChangeArrowheads="1"/>
          </p:cNvSpPr>
          <p:nvPr/>
        </p:nvSpPr>
        <p:spPr bwMode="gray">
          <a:xfrm>
            <a:off x="1752600" y="4800599"/>
            <a:ext cx="7239000" cy="802221"/>
          </a:xfrm>
          <a:prstGeom prst="roundRect">
            <a:avLst>
              <a:gd name="adj" fmla="val 50000"/>
            </a:avLst>
          </a:prstGeom>
          <a:solidFill>
            <a:srgbClr val="66FF33"/>
          </a:solid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a-DK" sz="2400">
                <a:latin typeface="Times New Roman" panose="02020603050405020304" pitchFamily="18" charset="0"/>
                <a:cs typeface="Times New Roman" panose="02020603050405020304" pitchFamily="18" charset="0"/>
              </a:rPr>
              <a:t>Mạch điện điều khiển trạm bơm nước hai động cơ làm </a:t>
            </a:r>
            <a:endParaRPr lang="da-DK" sz="24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a-DK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việc </a:t>
            </a:r>
            <a:r>
              <a:rPr lang="da-DK" sz="2400">
                <a:latin typeface="Times New Roman" panose="02020603050405020304" pitchFamily="18" charset="0"/>
                <a:cs typeface="Times New Roman" panose="02020603050405020304" pitchFamily="18" charset="0"/>
              </a:rPr>
              <a:t>luân phiên</a:t>
            </a:r>
            <a:endParaRPr lang="en-US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7" name="Group 5"/>
          <p:cNvGrpSpPr>
            <a:grpSpLocks/>
          </p:cNvGrpSpPr>
          <p:nvPr/>
        </p:nvGrpSpPr>
        <p:grpSpPr bwMode="auto">
          <a:xfrm>
            <a:off x="679052" y="4799948"/>
            <a:ext cx="1073547" cy="802872"/>
            <a:chOff x="2078" y="1680"/>
            <a:chExt cx="1615" cy="1615"/>
          </a:xfrm>
        </p:grpSpPr>
        <p:sp>
          <p:nvSpPr>
            <p:cNvPr id="38" name="Oval 6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571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39" name="Oval 7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40" name="Oval 8"/>
            <p:cNvSpPr>
              <a:spLocks noChangeArrowheads="1"/>
            </p:cNvSpPr>
            <p:nvPr/>
          </p:nvSpPr>
          <p:spPr bwMode="gray">
            <a:xfrm>
              <a:off x="2714" y="2056"/>
              <a:ext cx="344" cy="866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 eaLnBrk="1" hangingPunct="1">
                <a:defRPr/>
              </a:pPr>
              <a:endParaRPr lang="en-US" sz="2000" b="1">
                <a:solidFill>
                  <a:srgbClr val="000000"/>
                </a:solidFill>
                <a:latin typeface="Times New Roman" pitchFamily="18" charset="0"/>
                <a:cs typeface="Arial" charset="0"/>
              </a:endParaRPr>
            </a:p>
          </p:txBody>
        </p:sp>
        <p:sp>
          <p:nvSpPr>
            <p:cNvPr id="41" name="Oval 9"/>
            <p:cNvSpPr>
              <a:spLocks noChangeArrowheads="1"/>
            </p:cNvSpPr>
            <p:nvPr/>
          </p:nvSpPr>
          <p:spPr bwMode="gray">
            <a:xfrm>
              <a:off x="2713" y="2057"/>
              <a:ext cx="344" cy="866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0F536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42" name="Oval 10"/>
            <p:cNvSpPr>
              <a:spLocks noChangeArrowheads="1"/>
            </p:cNvSpPr>
            <p:nvPr/>
          </p:nvSpPr>
          <p:spPr bwMode="gray">
            <a:xfrm>
              <a:off x="2337" y="2056"/>
              <a:ext cx="1096" cy="866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 eaLnBrk="1" hangingPunct="1">
                <a:defRPr/>
              </a:pPr>
              <a:endParaRPr lang="en-US" sz="2000" b="1">
                <a:solidFill>
                  <a:srgbClr val="000000"/>
                </a:solidFill>
                <a:latin typeface="Times New Roman" pitchFamily="18" charset="0"/>
                <a:cs typeface="Arial" charset="0"/>
              </a:endParaRPr>
            </a:p>
          </p:txBody>
        </p:sp>
        <p:sp>
          <p:nvSpPr>
            <p:cNvPr id="43" name="Oval 11"/>
            <p:cNvSpPr>
              <a:spLocks noChangeArrowheads="1"/>
            </p:cNvSpPr>
            <p:nvPr/>
          </p:nvSpPr>
          <p:spPr bwMode="gray">
            <a:xfrm>
              <a:off x="2337" y="2024"/>
              <a:ext cx="1097" cy="866"/>
            </a:xfrm>
            <a:prstGeom prst="ellipse">
              <a:avLst/>
            </a:prstGeom>
            <a:solidFill>
              <a:srgbClr val="66F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 b="1" smtClean="0">
                  <a:solidFill>
                    <a:srgbClr val="0000CC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4.5</a:t>
              </a:r>
              <a:endParaRPr lang="en-US" altLang="en-US" sz="2000" b="1">
                <a:solidFill>
                  <a:srgbClr val="0000CC"/>
                </a:solidFill>
                <a:latin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</p:grpSp>
      <p:sp>
        <p:nvSpPr>
          <p:cNvPr id="44" name="AutoShape 3" descr="Canvas"/>
          <p:cNvSpPr>
            <a:spLocks noChangeArrowheads="1"/>
          </p:cNvSpPr>
          <p:nvPr/>
        </p:nvSpPr>
        <p:spPr bwMode="gray">
          <a:xfrm>
            <a:off x="1066799" y="5832129"/>
            <a:ext cx="7397913" cy="649188"/>
          </a:xfrm>
          <a:prstGeom prst="roundRect">
            <a:avLst>
              <a:gd name="adj" fmla="val 50000"/>
            </a:avLst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1" hangingPunct="1"/>
            <a:r>
              <a:rPr lang="da-DK" sz="2400">
                <a:solidFill>
                  <a:srgbClr val="0000CC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Mạch điện điều khiển cửa cuốn, cửa cổng</a:t>
            </a:r>
            <a:endParaRPr lang="en-US" altLang="en-US" sz="2400">
              <a:solidFill>
                <a:srgbClr val="0000CC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grpSp>
        <p:nvGrpSpPr>
          <p:cNvPr id="45" name="Group 5"/>
          <p:cNvGrpSpPr>
            <a:grpSpLocks/>
          </p:cNvGrpSpPr>
          <p:nvPr/>
        </p:nvGrpSpPr>
        <p:grpSpPr bwMode="auto">
          <a:xfrm>
            <a:off x="0" y="5715000"/>
            <a:ext cx="1219200" cy="829075"/>
            <a:chOff x="2078" y="1680"/>
            <a:chExt cx="1615" cy="1615"/>
          </a:xfrm>
        </p:grpSpPr>
        <p:sp>
          <p:nvSpPr>
            <p:cNvPr id="46" name="Oval 6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571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 b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47" name="Oval 7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 b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48" name="Oval 8"/>
            <p:cNvSpPr>
              <a:spLocks noChangeArrowheads="1"/>
            </p:cNvSpPr>
            <p:nvPr/>
          </p:nvSpPr>
          <p:spPr bwMode="gray">
            <a:xfrm>
              <a:off x="2644" y="1841"/>
              <a:ext cx="484" cy="129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 eaLnBrk="1" hangingPunct="1">
                <a:defRPr/>
              </a:pPr>
              <a:endParaRPr lang="en-US" b="1">
                <a:solidFill>
                  <a:srgbClr val="000000"/>
                </a:solidFill>
                <a:latin typeface="Times New Roman" pitchFamily="18" charset="0"/>
                <a:cs typeface="Arial" charset="0"/>
              </a:endParaRPr>
            </a:p>
          </p:txBody>
        </p:sp>
        <p:sp>
          <p:nvSpPr>
            <p:cNvPr id="49" name="Oval 9"/>
            <p:cNvSpPr>
              <a:spLocks noChangeArrowheads="1"/>
            </p:cNvSpPr>
            <p:nvPr/>
          </p:nvSpPr>
          <p:spPr bwMode="gray">
            <a:xfrm>
              <a:off x="2643" y="1842"/>
              <a:ext cx="485" cy="1295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0F536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 b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50" name="Oval 10"/>
            <p:cNvSpPr>
              <a:spLocks noChangeArrowheads="1"/>
            </p:cNvSpPr>
            <p:nvPr/>
          </p:nvSpPr>
          <p:spPr bwMode="gray">
            <a:xfrm>
              <a:off x="2337" y="1841"/>
              <a:ext cx="1096" cy="129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 eaLnBrk="1" hangingPunct="1">
                <a:defRPr/>
              </a:pPr>
              <a:endParaRPr lang="en-US" b="1">
                <a:solidFill>
                  <a:srgbClr val="000000"/>
                </a:solidFill>
                <a:latin typeface="Times New Roman" pitchFamily="18" charset="0"/>
                <a:cs typeface="Arial" charset="0"/>
              </a:endParaRPr>
            </a:p>
          </p:txBody>
        </p:sp>
        <p:sp>
          <p:nvSpPr>
            <p:cNvPr id="51" name="Oval 11"/>
            <p:cNvSpPr>
              <a:spLocks noChangeArrowheads="1"/>
            </p:cNvSpPr>
            <p:nvPr/>
          </p:nvSpPr>
          <p:spPr bwMode="gray">
            <a:xfrm>
              <a:off x="2337" y="1957"/>
              <a:ext cx="1097" cy="999"/>
            </a:xfrm>
            <a:prstGeom prst="ellipse">
              <a:avLst/>
            </a:pr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 b="1" smtClean="0">
                  <a:solidFill>
                    <a:srgbClr val="0000CC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4.6</a:t>
              </a:r>
              <a:endParaRPr lang="en-US" altLang="en-US" sz="2400" b="1">
                <a:solidFill>
                  <a:srgbClr val="0000CC"/>
                </a:solidFill>
                <a:latin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nimBg="1"/>
      <p:bldP spid="6149" grpId="0" animBg="1"/>
      <p:bldP spid="20" grpId="0" animBg="1"/>
      <p:bldP spid="28" grpId="0" animBg="1"/>
      <p:bldP spid="36" grpId="0" animBg="1"/>
      <p:bldP spid="4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/>
          </p:nvPr>
        </p:nvGraphicFramePr>
        <p:xfrm>
          <a:off x="3020177" y="2430165"/>
          <a:ext cx="6085323" cy="42754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227" r:id="rId4" imgW="11410950" imgH="4762500" progId="AutoCAD.Drawing.17">
                  <p:embed/>
                </p:oleObj>
              </mc:Choice>
              <mc:Fallback>
                <p:oleObj r:id="rId4" imgW="11410950" imgH="4762500" progId="AutoCAD.Drawing.17">
                  <p:embed/>
                  <p:pic>
                    <p:nvPicPr>
                      <p:cNvPr id="3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45946" t="25819" r="30518" b="34499"/>
                      <a:stretch>
                        <a:fillRect/>
                      </a:stretch>
                    </p:blipFill>
                    <p:spPr bwMode="auto">
                      <a:xfrm>
                        <a:off x="3020177" y="2430165"/>
                        <a:ext cx="6085323" cy="427543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71" name="Rectangle 18"/>
          <p:cNvSpPr>
            <a:spLocks noChangeArrowheads="1"/>
          </p:cNvSpPr>
          <p:nvPr/>
        </p:nvSpPr>
        <p:spPr bwMode="auto">
          <a:xfrm>
            <a:off x="359928" y="1898125"/>
            <a:ext cx="2819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Mạch 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động lực: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3042663" y="2885728"/>
            <a:ext cx="1415036" cy="421666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4" name="Rectangle 13"/>
          <p:cNvSpPr>
            <a:spLocks noChangeArrowheads="1"/>
          </p:cNvSpPr>
          <p:nvPr/>
        </p:nvSpPr>
        <p:spPr bwMode="auto">
          <a:xfrm>
            <a:off x="250465" y="3068870"/>
            <a:ext cx="290325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Bảo vệ quá tải động cơ M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Oval 36"/>
          <p:cNvSpPr/>
          <p:nvPr/>
        </p:nvSpPr>
        <p:spPr bwMode="auto">
          <a:xfrm>
            <a:off x="2971800" y="5219094"/>
            <a:ext cx="1485899" cy="495144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2" name="Rectangle 19"/>
          <p:cNvSpPr>
            <a:spLocks noChangeArrowheads="1"/>
          </p:cNvSpPr>
          <p:nvPr/>
        </p:nvSpPr>
        <p:spPr bwMode="auto">
          <a:xfrm>
            <a:off x="250465" y="2527023"/>
            <a:ext cx="29032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Bảo vệ ngắn mạch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Rectangle 13"/>
          <p:cNvSpPr>
            <a:spLocks noChangeArrowheads="1"/>
          </p:cNvSpPr>
          <p:nvPr/>
        </p:nvSpPr>
        <p:spPr bwMode="auto">
          <a:xfrm>
            <a:off x="250465" y="3980049"/>
            <a:ext cx="29288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Bảo vệ quá tải động cơ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Oval 37"/>
          <p:cNvSpPr/>
          <p:nvPr/>
        </p:nvSpPr>
        <p:spPr bwMode="auto">
          <a:xfrm>
            <a:off x="4419600" y="5219093"/>
            <a:ext cx="1455453" cy="495145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3" name="Rectangle 18"/>
          <p:cNvSpPr>
            <a:spLocks noChangeArrowheads="1"/>
          </p:cNvSpPr>
          <p:nvPr/>
        </p:nvSpPr>
        <p:spPr bwMode="auto">
          <a:xfrm>
            <a:off x="45718" y="1402445"/>
            <a:ext cx="52882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v"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Bảo vệ mạch điện và động cơ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334000" y="3236796"/>
            <a:ext cx="589431" cy="495144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5715001" y="3236795"/>
            <a:ext cx="609600" cy="495145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76198" y="533400"/>
            <a:ext cx="902930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4.4.1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Điều khiển hai động cơ ba pha theo trình tự tác động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bằng nút nhấn</a:t>
            </a:r>
            <a:endParaRPr lang="en-US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76200" y="35910"/>
            <a:ext cx="89153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4.4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Điều khiển động cơ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KĐB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ba pha theo trình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tự.</a:t>
            </a:r>
            <a:endParaRPr 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0013923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9" grpId="1" animBg="1"/>
      <p:bldP spid="34" grpId="0"/>
      <p:bldP spid="37" grpId="0" animBg="1"/>
      <p:bldP spid="37" grpId="1" animBg="1"/>
      <p:bldP spid="22" grpId="0"/>
      <p:bldP spid="25" grpId="0"/>
      <p:bldP spid="38" grpId="0" animBg="1"/>
      <p:bldP spid="20" grpId="0" animBg="1"/>
      <p:bldP spid="20" grpId="1" animBg="1"/>
      <p:bldP spid="2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" name="Object 45"/>
          <p:cNvGraphicFramePr>
            <a:graphicFrameLocks noChangeAspect="1"/>
          </p:cNvGraphicFramePr>
          <p:nvPr>
            <p:extLst/>
          </p:nvPr>
        </p:nvGraphicFramePr>
        <p:xfrm>
          <a:off x="3020177" y="2430165"/>
          <a:ext cx="6085323" cy="42754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251" r:id="rId4" imgW="11410950" imgH="4762500" progId="AutoCAD.Drawing.17">
                  <p:embed/>
                </p:oleObj>
              </mc:Choice>
              <mc:Fallback>
                <p:oleObj r:id="rId4" imgW="11410950" imgH="4762500" progId="AutoCAD.Drawing.17">
                  <p:embed/>
                  <p:pic>
                    <p:nvPicPr>
                      <p:cNvPr id="46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45946" t="25819" r="30518" b="34499"/>
                      <a:stretch>
                        <a:fillRect/>
                      </a:stretch>
                    </p:blipFill>
                    <p:spPr bwMode="auto">
                      <a:xfrm>
                        <a:off x="3020177" y="2430165"/>
                        <a:ext cx="6085323" cy="427543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Rectangle 17"/>
          <p:cNvSpPr>
            <a:spLocks noChangeArrowheads="1"/>
          </p:cNvSpPr>
          <p:nvPr/>
        </p:nvSpPr>
        <p:spPr bwMode="auto">
          <a:xfrm>
            <a:off x="76198" y="533400"/>
            <a:ext cx="902930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4.4.1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Điều khiển hai động cơ ba pha theo trình tự tác động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bằng nút nhấn</a:t>
            </a:r>
            <a:endParaRPr lang="en-US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Rectangle 37"/>
          <p:cNvSpPr>
            <a:spLocks noChangeArrowheads="1"/>
          </p:cNvSpPr>
          <p:nvPr/>
        </p:nvSpPr>
        <p:spPr bwMode="auto">
          <a:xfrm>
            <a:off x="211410" y="2514600"/>
            <a:ext cx="32937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Bảo vệ ngắn mạch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Oval 38"/>
          <p:cNvSpPr/>
          <p:nvPr/>
        </p:nvSpPr>
        <p:spPr bwMode="auto">
          <a:xfrm>
            <a:off x="4443060" y="3320215"/>
            <a:ext cx="428340" cy="444372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54" name="Rectangle 18"/>
          <p:cNvSpPr>
            <a:spLocks noChangeArrowheads="1"/>
          </p:cNvSpPr>
          <p:nvPr/>
        </p:nvSpPr>
        <p:spPr bwMode="auto">
          <a:xfrm>
            <a:off x="359928" y="1898125"/>
            <a:ext cx="2819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Mạch 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điều khiển: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Rectangle 15"/>
          <p:cNvSpPr>
            <a:spLocks noChangeArrowheads="1"/>
          </p:cNvSpPr>
          <p:nvPr/>
        </p:nvSpPr>
        <p:spPr bwMode="auto">
          <a:xfrm>
            <a:off x="76200" y="35910"/>
            <a:ext cx="89153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4.4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Điều khiển động cơ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KĐB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ba pha theo trình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tự.</a:t>
            </a:r>
            <a:endParaRPr 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Rectangle 18"/>
          <p:cNvSpPr>
            <a:spLocks noChangeArrowheads="1"/>
          </p:cNvSpPr>
          <p:nvPr/>
        </p:nvSpPr>
        <p:spPr bwMode="auto">
          <a:xfrm>
            <a:off x="45718" y="1402445"/>
            <a:ext cx="46786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v"/>
            </a:pP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Bảo vệ mạch điện và động cơ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0499491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 animBg="1"/>
      <p:bldP spid="39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8963263"/>
              </p:ext>
            </p:extLst>
          </p:nvPr>
        </p:nvGraphicFramePr>
        <p:xfrm>
          <a:off x="2414789" y="2286000"/>
          <a:ext cx="6656184" cy="4498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299" r:id="rId4" imgW="11410950" imgH="4762500" progId="AutoCAD.Drawing.17">
                  <p:embed/>
                </p:oleObj>
              </mc:Choice>
              <mc:Fallback>
                <p:oleObj r:id="rId4" imgW="11410950" imgH="4762500" progId="AutoCAD.Drawing.17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26762" t="12767" r="40187" b="34116"/>
                      <a:stretch>
                        <a:fillRect/>
                      </a:stretch>
                    </p:blipFill>
                    <p:spPr bwMode="auto">
                      <a:xfrm>
                        <a:off x="2414789" y="2286000"/>
                        <a:ext cx="6656184" cy="449821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71" name="Rectangle 18"/>
          <p:cNvSpPr>
            <a:spLocks noChangeArrowheads="1"/>
          </p:cNvSpPr>
          <p:nvPr/>
        </p:nvSpPr>
        <p:spPr bwMode="auto">
          <a:xfrm>
            <a:off x="359928" y="1898125"/>
            <a:ext cx="2819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Mạch 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động lực: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19"/>
          <p:cNvSpPr>
            <a:spLocks noChangeArrowheads="1"/>
          </p:cNvSpPr>
          <p:nvPr/>
        </p:nvSpPr>
        <p:spPr bwMode="auto">
          <a:xfrm>
            <a:off x="250466" y="2819400"/>
            <a:ext cx="22641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CB 3 pha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2438400" y="2752436"/>
            <a:ext cx="1415036" cy="512604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2" name="Rectangle 13"/>
          <p:cNvSpPr>
            <a:spLocks noChangeArrowheads="1"/>
          </p:cNvSpPr>
          <p:nvPr/>
        </p:nvSpPr>
        <p:spPr bwMode="auto">
          <a:xfrm>
            <a:off x="250467" y="3276600"/>
            <a:ext cx="241653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Tiếp điểm động lực K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Oval 32"/>
          <p:cNvSpPr/>
          <p:nvPr/>
        </p:nvSpPr>
        <p:spPr bwMode="auto">
          <a:xfrm>
            <a:off x="2703944" y="4391892"/>
            <a:ext cx="1213104" cy="572656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4" name="Rectangle 13"/>
          <p:cNvSpPr>
            <a:spLocks noChangeArrowheads="1"/>
          </p:cNvSpPr>
          <p:nvPr/>
        </p:nvSpPr>
        <p:spPr bwMode="auto">
          <a:xfrm>
            <a:off x="174266" y="4947475"/>
            <a:ext cx="226413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Phần tử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đốt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nóng OL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Oval 34"/>
          <p:cNvSpPr/>
          <p:nvPr/>
        </p:nvSpPr>
        <p:spPr bwMode="auto">
          <a:xfrm>
            <a:off x="4191000" y="4391892"/>
            <a:ext cx="1205485" cy="572655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7" name="Oval 36"/>
          <p:cNvSpPr/>
          <p:nvPr/>
        </p:nvSpPr>
        <p:spPr bwMode="auto">
          <a:xfrm>
            <a:off x="2362200" y="5219094"/>
            <a:ext cx="1554848" cy="495144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2" name="Rectangle 19"/>
          <p:cNvSpPr>
            <a:spLocks noChangeArrowheads="1"/>
          </p:cNvSpPr>
          <p:nvPr/>
        </p:nvSpPr>
        <p:spPr bwMode="auto">
          <a:xfrm>
            <a:off x="250466" y="2362200"/>
            <a:ext cx="24165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- Động cơ </a:t>
            </a: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M</a:t>
            </a:r>
            <a:r>
              <a:rPr lang="en-US" alt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Oval 23"/>
          <p:cNvSpPr/>
          <p:nvPr/>
        </p:nvSpPr>
        <p:spPr bwMode="auto">
          <a:xfrm>
            <a:off x="2793125" y="5913580"/>
            <a:ext cx="903731" cy="914400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5" name="Rectangle 13"/>
          <p:cNvSpPr>
            <a:spLocks noChangeArrowheads="1"/>
          </p:cNvSpPr>
          <p:nvPr/>
        </p:nvSpPr>
        <p:spPr bwMode="auto">
          <a:xfrm>
            <a:off x="250466" y="5815284"/>
            <a:ext cx="241653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Phần tử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đốt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nóng OL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Rectangle 13"/>
          <p:cNvSpPr>
            <a:spLocks noChangeArrowheads="1"/>
          </p:cNvSpPr>
          <p:nvPr/>
        </p:nvSpPr>
        <p:spPr bwMode="auto">
          <a:xfrm>
            <a:off x="250466" y="4109069"/>
            <a:ext cx="249092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Tiếp điểm động lực K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Oval 37"/>
          <p:cNvSpPr/>
          <p:nvPr/>
        </p:nvSpPr>
        <p:spPr bwMode="auto">
          <a:xfrm>
            <a:off x="3848098" y="5219093"/>
            <a:ext cx="1638301" cy="495145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3" name="Rectangle 18"/>
          <p:cNvSpPr>
            <a:spLocks noChangeArrowheads="1"/>
          </p:cNvSpPr>
          <p:nvPr/>
        </p:nvSpPr>
        <p:spPr bwMode="auto">
          <a:xfrm>
            <a:off x="45718" y="1402445"/>
            <a:ext cx="40778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v"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Giới thiệu mạch điện: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Oval 35"/>
          <p:cNvSpPr/>
          <p:nvPr/>
        </p:nvSpPr>
        <p:spPr bwMode="auto">
          <a:xfrm>
            <a:off x="4276436" y="5912413"/>
            <a:ext cx="903731" cy="914400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76198" y="533400"/>
            <a:ext cx="876300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4.4.2 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Điều khiển hai động cơ ba pha theo trình tự tác động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bằng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rơle thời gian</a:t>
            </a:r>
            <a:endParaRPr kumimoji="0" lang="en-US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1" name="Rectangle 15"/>
          <p:cNvSpPr>
            <a:spLocks noChangeArrowheads="1"/>
          </p:cNvSpPr>
          <p:nvPr/>
        </p:nvSpPr>
        <p:spPr bwMode="auto">
          <a:xfrm>
            <a:off x="76200" y="35910"/>
            <a:ext cx="89153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4.4 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Điều khiển động cơ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KĐB 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ba pha theo trình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tự.</a:t>
            </a: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8608878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9" grpId="0" animBg="1"/>
      <p:bldP spid="29" grpId="1" animBg="1"/>
      <p:bldP spid="32" grpId="0"/>
      <p:bldP spid="33" grpId="0" animBg="1"/>
      <p:bldP spid="33" grpId="1" animBg="1"/>
      <p:bldP spid="34" grpId="0"/>
      <p:bldP spid="35" grpId="0" animBg="1"/>
      <p:bldP spid="35" grpId="1" animBg="1"/>
      <p:bldP spid="37" grpId="0" animBg="1"/>
      <p:bldP spid="37" grpId="1" animBg="1"/>
      <p:bldP spid="22" grpId="0"/>
      <p:bldP spid="24" grpId="0" animBg="1"/>
      <p:bldP spid="24" grpId="1" animBg="1"/>
      <p:bldP spid="25" grpId="0"/>
      <p:bldP spid="27" grpId="0"/>
      <p:bldP spid="38" grpId="0" animBg="1"/>
      <p:bldP spid="36" grpId="0" animBg="1"/>
      <p:bldP spid="36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2272330"/>
              </p:ext>
            </p:extLst>
          </p:nvPr>
        </p:nvGraphicFramePr>
        <p:xfrm>
          <a:off x="2414789" y="2286000"/>
          <a:ext cx="6656184" cy="4498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278" r:id="rId4" imgW="11410950" imgH="4762500" progId="AutoCAD.Drawing.17">
                  <p:embed/>
                </p:oleObj>
              </mc:Choice>
              <mc:Fallback>
                <p:oleObj r:id="rId4" imgW="11410950" imgH="4762500" progId="AutoCAD.Drawing.17">
                  <p:embed/>
                  <p:pic>
                    <p:nvPicPr>
                      <p:cNvPr id="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26762" t="12767" r="40187" b="34116"/>
                      <a:stretch>
                        <a:fillRect/>
                      </a:stretch>
                    </p:blipFill>
                    <p:spPr bwMode="auto">
                      <a:xfrm>
                        <a:off x="2414789" y="2286000"/>
                        <a:ext cx="6656184" cy="449821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Rectangle 37"/>
          <p:cNvSpPr>
            <a:spLocks noChangeArrowheads="1"/>
          </p:cNvSpPr>
          <p:nvPr/>
        </p:nvSpPr>
        <p:spPr bwMode="auto">
          <a:xfrm>
            <a:off x="96488" y="2362200"/>
            <a:ext cx="18459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Cầu chì F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Oval 38"/>
          <p:cNvSpPr/>
          <p:nvPr/>
        </p:nvSpPr>
        <p:spPr bwMode="auto">
          <a:xfrm>
            <a:off x="3904672" y="3227855"/>
            <a:ext cx="428340" cy="444372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40" name="Rectangle 19"/>
          <p:cNvSpPr>
            <a:spLocks noChangeArrowheads="1"/>
          </p:cNvSpPr>
          <p:nvPr/>
        </p:nvSpPr>
        <p:spPr bwMode="auto">
          <a:xfrm>
            <a:off x="86591" y="2807249"/>
            <a:ext cx="22088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EM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Oval 40"/>
          <p:cNvSpPr/>
          <p:nvPr/>
        </p:nvSpPr>
        <p:spPr bwMode="auto">
          <a:xfrm>
            <a:off x="4343400" y="3020292"/>
            <a:ext cx="691200" cy="663854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42" name="Rectangle 13"/>
          <p:cNvSpPr>
            <a:spLocks noChangeArrowheads="1"/>
          </p:cNvSpPr>
          <p:nvPr/>
        </p:nvSpPr>
        <p:spPr bwMode="auto">
          <a:xfrm>
            <a:off x="94091" y="4192022"/>
            <a:ext cx="25341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Cuộn dây K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K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(9, 11) + Start 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Oval 42"/>
          <p:cNvSpPr/>
          <p:nvPr/>
        </p:nvSpPr>
        <p:spPr bwMode="auto">
          <a:xfrm>
            <a:off x="6313052" y="3059467"/>
            <a:ext cx="966922" cy="1055333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48" name="Rectangle 13"/>
          <p:cNvSpPr>
            <a:spLocks noChangeArrowheads="1"/>
          </p:cNvSpPr>
          <p:nvPr/>
        </p:nvSpPr>
        <p:spPr bwMode="auto">
          <a:xfrm>
            <a:off x="80302" y="3276600"/>
            <a:ext cx="32271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Tiếp điểm OL1(3, 5)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Rectangle 19"/>
          <p:cNvSpPr>
            <a:spLocks noChangeArrowheads="1"/>
          </p:cNvSpPr>
          <p:nvPr/>
        </p:nvSpPr>
        <p:spPr bwMode="auto">
          <a:xfrm>
            <a:off x="1173818" y="2795900"/>
            <a:ext cx="1121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Stop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1" name="Straight Connector 50"/>
          <p:cNvCxnSpPr/>
          <p:nvPr/>
        </p:nvCxnSpPr>
        <p:spPr bwMode="auto">
          <a:xfrm>
            <a:off x="1070169" y="2801951"/>
            <a:ext cx="0" cy="398449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2" name="Oval 51"/>
          <p:cNvSpPr/>
          <p:nvPr/>
        </p:nvSpPr>
        <p:spPr bwMode="auto">
          <a:xfrm>
            <a:off x="5267401" y="3117276"/>
            <a:ext cx="684169" cy="588443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53" name="Oval 52"/>
          <p:cNvSpPr/>
          <p:nvPr/>
        </p:nvSpPr>
        <p:spPr bwMode="auto">
          <a:xfrm>
            <a:off x="8382000" y="3253294"/>
            <a:ext cx="477655" cy="512733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7" name="Rectangle 13"/>
          <p:cNvSpPr>
            <a:spLocks noChangeArrowheads="1"/>
          </p:cNvSpPr>
          <p:nvPr/>
        </p:nvSpPr>
        <p:spPr bwMode="auto">
          <a:xfrm>
            <a:off x="94091" y="3733800"/>
            <a:ext cx="32782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Tiếp điểm OL2(5, 7)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27"/>
          <p:cNvSpPr/>
          <p:nvPr/>
        </p:nvSpPr>
        <p:spPr bwMode="auto">
          <a:xfrm>
            <a:off x="4819072" y="3124200"/>
            <a:ext cx="691200" cy="564187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9" name="Rectangle 13"/>
          <p:cNvSpPr>
            <a:spLocks noChangeArrowheads="1"/>
          </p:cNvSpPr>
          <p:nvPr/>
        </p:nvSpPr>
        <p:spPr bwMode="auto">
          <a:xfrm>
            <a:off x="92364" y="5029200"/>
            <a:ext cx="297204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Cuộn dây K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R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th1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(15, 17)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29"/>
          <p:cNvSpPr/>
          <p:nvPr/>
        </p:nvSpPr>
        <p:spPr bwMode="auto">
          <a:xfrm>
            <a:off x="7772401" y="4271530"/>
            <a:ext cx="778934" cy="616726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1" name="Oval 30"/>
          <p:cNvSpPr/>
          <p:nvPr/>
        </p:nvSpPr>
        <p:spPr bwMode="auto">
          <a:xfrm>
            <a:off x="8525164" y="4380911"/>
            <a:ext cx="401522" cy="498109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54" name="Rectangle 18"/>
          <p:cNvSpPr>
            <a:spLocks noChangeArrowheads="1"/>
          </p:cNvSpPr>
          <p:nvPr/>
        </p:nvSpPr>
        <p:spPr bwMode="auto">
          <a:xfrm>
            <a:off x="359928" y="1898125"/>
            <a:ext cx="2819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Mạch 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điều khiển: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Rectangle 18"/>
          <p:cNvSpPr>
            <a:spLocks noChangeArrowheads="1"/>
          </p:cNvSpPr>
          <p:nvPr/>
        </p:nvSpPr>
        <p:spPr bwMode="auto">
          <a:xfrm>
            <a:off x="45718" y="1402445"/>
            <a:ext cx="40778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v"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Giới thiệu mạch điện: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val 25"/>
          <p:cNvSpPr/>
          <p:nvPr/>
        </p:nvSpPr>
        <p:spPr bwMode="auto">
          <a:xfrm>
            <a:off x="7334500" y="4266264"/>
            <a:ext cx="748239" cy="915336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2" name="Rectangle 13"/>
          <p:cNvSpPr>
            <a:spLocks noChangeArrowheads="1"/>
          </p:cNvSpPr>
          <p:nvPr/>
        </p:nvSpPr>
        <p:spPr bwMode="auto">
          <a:xfrm>
            <a:off x="76200" y="6320135"/>
            <a:ext cx="29841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Rơle thời gian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th2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Rectangle 13"/>
          <p:cNvSpPr>
            <a:spLocks noChangeArrowheads="1"/>
          </p:cNvSpPr>
          <p:nvPr/>
        </p:nvSpPr>
        <p:spPr bwMode="auto">
          <a:xfrm>
            <a:off x="73891" y="5820422"/>
            <a:ext cx="29864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Rơle thời gian R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th1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Oval 33"/>
          <p:cNvSpPr/>
          <p:nvPr/>
        </p:nvSpPr>
        <p:spPr bwMode="auto">
          <a:xfrm>
            <a:off x="8082740" y="3687280"/>
            <a:ext cx="776916" cy="512733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5" name="Oval 34"/>
          <p:cNvSpPr/>
          <p:nvPr/>
        </p:nvSpPr>
        <p:spPr bwMode="auto">
          <a:xfrm>
            <a:off x="8093275" y="4814897"/>
            <a:ext cx="776916" cy="512733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44" name="Oval 43"/>
          <p:cNvSpPr/>
          <p:nvPr/>
        </p:nvSpPr>
        <p:spPr bwMode="auto">
          <a:xfrm>
            <a:off x="5689107" y="3218619"/>
            <a:ext cx="886981" cy="512733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6" name="Oval 35"/>
          <p:cNvSpPr/>
          <p:nvPr/>
        </p:nvSpPr>
        <p:spPr bwMode="auto">
          <a:xfrm>
            <a:off x="6953598" y="4377255"/>
            <a:ext cx="666402" cy="423746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7" name="Oval 36"/>
          <p:cNvSpPr/>
          <p:nvPr/>
        </p:nvSpPr>
        <p:spPr bwMode="auto">
          <a:xfrm>
            <a:off x="7286799" y="5232182"/>
            <a:ext cx="666402" cy="423746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45" name="Rectangle 17"/>
          <p:cNvSpPr>
            <a:spLocks noChangeArrowheads="1"/>
          </p:cNvSpPr>
          <p:nvPr/>
        </p:nvSpPr>
        <p:spPr bwMode="auto">
          <a:xfrm>
            <a:off x="76198" y="533400"/>
            <a:ext cx="876300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4.4.2 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Điều khiển hai động cơ ba pha theo trình tự tác động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bằng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rơle thời gian</a:t>
            </a:r>
            <a:endParaRPr kumimoji="0" lang="en-US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46" name="Rectangle 15"/>
          <p:cNvSpPr>
            <a:spLocks noChangeArrowheads="1"/>
          </p:cNvSpPr>
          <p:nvPr/>
        </p:nvSpPr>
        <p:spPr bwMode="auto">
          <a:xfrm>
            <a:off x="76200" y="35910"/>
            <a:ext cx="89153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4.4 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Điều khiển động cơ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KĐB 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ba pha theo trình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tự.</a:t>
            </a: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1588836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4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1" presetClass="entr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3" presetClass="exit" presetSubtype="1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8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1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 animBg="1"/>
      <p:bldP spid="39" grpId="1" animBg="1"/>
      <p:bldP spid="40" grpId="0"/>
      <p:bldP spid="41" grpId="0" animBg="1"/>
      <p:bldP spid="41" grpId="1" animBg="1"/>
      <p:bldP spid="42" grpId="0"/>
      <p:bldP spid="43" grpId="0" animBg="1"/>
      <p:bldP spid="43" grpId="1" animBg="1"/>
      <p:bldP spid="48" grpId="0"/>
      <p:bldP spid="50" grpId="0"/>
      <p:bldP spid="52" grpId="0" animBg="1"/>
      <p:bldP spid="52" grpId="1" animBg="1"/>
      <p:bldP spid="53" grpId="0" animBg="1"/>
      <p:bldP spid="53" grpId="1" animBg="1"/>
      <p:bldP spid="27" grpId="0"/>
      <p:bldP spid="28" grpId="0" animBg="1"/>
      <p:bldP spid="28" grpId="1" animBg="1"/>
      <p:bldP spid="29" grpId="0"/>
      <p:bldP spid="30" grpId="0" animBg="1"/>
      <p:bldP spid="30" grpId="1" animBg="1"/>
      <p:bldP spid="30" grpId="2" animBg="1"/>
      <p:bldP spid="30" grpId="3" animBg="1"/>
      <p:bldP spid="31" grpId="0" animBg="1"/>
      <p:bldP spid="31" grpId="1" animBg="1"/>
      <p:bldP spid="26" grpId="0" animBg="1"/>
      <p:bldP spid="26" grpId="1" animBg="1"/>
      <p:bldP spid="32" grpId="0"/>
      <p:bldP spid="33" grpId="0"/>
      <p:bldP spid="34" grpId="0" animBg="1"/>
      <p:bldP spid="34" grpId="1" animBg="1"/>
      <p:bldP spid="35" grpId="0" animBg="1"/>
      <p:bldP spid="44" grpId="0" animBg="1"/>
      <p:bldP spid="36" grpId="0" animBg="1"/>
      <p:bldP spid="3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3539402"/>
              </p:ext>
            </p:extLst>
          </p:nvPr>
        </p:nvGraphicFramePr>
        <p:xfrm>
          <a:off x="1840835" y="1898125"/>
          <a:ext cx="7230138" cy="48860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315" r:id="rId4" imgW="11410950" imgH="4762500" progId="AutoCAD.Drawing.17">
                  <p:embed/>
                </p:oleObj>
              </mc:Choice>
              <mc:Fallback>
                <p:oleObj r:id="rId4" imgW="11410950" imgH="4762500" progId="AutoCAD.Drawing.17">
                  <p:embed/>
                  <p:pic>
                    <p:nvPicPr>
                      <p:cNvPr id="25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26762" t="12767" r="40187" b="34116"/>
                      <a:stretch>
                        <a:fillRect/>
                      </a:stretch>
                    </p:blipFill>
                    <p:spPr bwMode="auto">
                      <a:xfrm>
                        <a:off x="1840835" y="1898125"/>
                        <a:ext cx="7230138" cy="488608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Rectangle 18"/>
          <p:cNvSpPr>
            <a:spLocks noChangeArrowheads="1"/>
          </p:cNvSpPr>
          <p:nvPr/>
        </p:nvSpPr>
        <p:spPr bwMode="auto">
          <a:xfrm>
            <a:off x="359928" y="1898125"/>
            <a:ext cx="139267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Chạy </a:t>
            </a: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 cơ M</a:t>
            </a:r>
            <a:r>
              <a:rPr lang="en-US" altLang="en-US" sz="2400" b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M</a:t>
            </a:r>
            <a:r>
              <a:rPr lang="en-US" altLang="en-US" sz="2400" b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Rectangle 18"/>
          <p:cNvSpPr>
            <a:spLocks noChangeArrowheads="1"/>
          </p:cNvSpPr>
          <p:nvPr/>
        </p:nvSpPr>
        <p:spPr bwMode="auto">
          <a:xfrm>
            <a:off x="45718" y="1402445"/>
            <a:ext cx="40778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v"/>
            </a:pP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Nguyên lý làm việc 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17"/>
          <p:cNvSpPr>
            <a:spLocks noChangeArrowheads="1"/>
          </p:cNvSpPr>
          <p:nvPr/>
        </p:nvSpPr>
        <p:spPr bwMode="auto">
          <a:xfrm>
            <a:off x="76198" y="533400"/>
            <a:ext cx="876300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4.4.2 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Điều khiển hai động cơ ba pha theo trình tự tác động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bằng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rơle thời gian</a:t>
            </a:r>
            <a:endParaRPr kumimoji="0" lang="en-US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8" name="Rectangle 15"/>
          <p:cNvSpPr>
            <a:spLocks noChangeArrowheads="1"/>
          </p:cNvSpPr>
          <p:nvPr/>
        </p:nvSpPr>
        <p:spPr bwMode="auto">
          <a:xfrm>
            <a:off x="76200" y="35910"/>
            <a:ext cx="89153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4.4 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Điều khiển động cơ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KĐB 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ba pha theo trình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tự.</a:t>
            </a: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1677365"/>
      </p:ext>
    </p:extLst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 bwMode="auto">
          <a:xfrm>
            <a:off x="2715419" y="1009014"/>
            <a:ext cx="3582457" cy="39864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Start(9, 11) tiếp xúc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2362200" y="2645575"/>
            <a:ext cx="2209800" cy="70475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(9, 11)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đóng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lại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324993" y="2641017"/>
            <a:ext cx="1351407" cy="1632676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(A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, A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),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(B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1,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B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), K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(C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, C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)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đóng lại</a:t>
            </a:r>
          </a:p>
        </p:txBody>
      </p:sp>
      <p:sp>
        <p:nvSpPr>
          <p:cNvPr id="45" name="Rectangle 44"/>
          <p:cNvSpPr/>
          <p:nvPr/>
        </p:nvSpPr>
        <p:spPr bwMode="auto">
          <a:xfrm>
            <a:off x="4171122" y="6035959"/>
            <a:ext cx="2642433" cy="701528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Động cơ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được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cấp điện,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hoạt động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46" name="Straight Arrow Connector 45"/>
          <p:cNvCxnSpPr>
            <a:endCxn id="34" idx="1"/>
          </p:cNvCxnSpPr>
          <p:nvPr/>
        </p:nvCxnSpPr>
        <p:spPr bwMode="auto">
          <a:xfrm flipV="1">
            <a:off x="2254222" y="535888"/>
            <a:ext cx="282075" cy="605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7" name="Straight Arrow Connector 46"/>
          <p:cNvCxnSpPr>
            <a:stCxn id="40" idx="2"/>
            <a:endCxn id="42" idx="0"/>
          </p:cNvCxnSpPr>
          <p:nvPr/>
        </p:nvCxnSpPr>
        <p:spPr bwMode="auto">
          <a:xfrm flipH="1">
            <a:off x="2320748" y="1407655"/>
            <a:ext cx="2185900" cy="34302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8" name="Straight Arrow Connector 47"/>
          <p:cNvCxnSpPr>
            <a:stCxn id="58" idx="2"/>
            <a:endCxn id="24" idx="0"/>
          </p:cNvCxnSpPr>
          <p:nvPr/>
        </p:nvCxnSpPr>
        <p:spPr bwMode="auto">
          <a:xfrm>
            <a:off x="5492339" y="4515997"/>
            <a:ext cx="0" cy="42312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9" name="Straight Arrow Connector 48"/>
          <p:cNvCxnSpPr>
            <a:stCxn id="42" idx="2"/>
            <a:endCxn id="43" idx="0"/>
          </p:cNvCxnSpPr>
          <p:nvPr/>
        </p:nvCxnSpPr>
        <p:spPr bwMode="auto">
          <a:xfrm>
            <a:off x="2320748" y="2209800"/>
            <a:ext cx="1146352" cy="435775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1" name="Straight Connector 50"/>
          <p:cNvCxnSpPr/>
          <p:nvPr/>
        </p:nvCxnSpPr>
        <p:spPr bwMode="auto">
          <a:xfrm flipH="1">
            <a:off x="4572000" y="2971800"/>
            <a:ext cx="159781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2" name="Straight Connector 51"/>
          <p:cNvCxnSpPr/>
          <p:nvPr/>
        </p:nvCxnSpPr>
        <p:spPr bwMode="auto">
          <a:xfrm flipV="1">
            <a:off x="4724400" y="2000310"/>
            <a:ext cx="7381" cy="97149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3" name="Straight Arrow Connector 52"/>
          <p:cNvCxnSpPr>
            <a:stCxn id="28" idx="1"/>
            <a:endCxn id="42" idx="3"/>
          </p:cNvCxnSpPr>
          <p:nvPr/>
        </p:nvCxnSpPr>
        <p:spPr bwMode="auto">
          <a:xfrm flipH="1">
            <a:off x="3879496" y="1980241"/>
            <a:ext cx="1652282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55" name="Straight Arrow Connector 54"/>
          <p:cNvCxnSpPr>
            <a:stCxn id="42" idx="2"/>
            <a:endCxn id="44" idx="0"/>
          </p:cNvCxnSpPr>
          <p:nvPr/>
        </p:nvCxnSpPr>
        <p:spPr bwMode="auto">
          <a:xfrm flipH="1">
            <a:off x="1000697" y="2209800"/>
            <a:ext cx="1320051" cy="43121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6" name="Straight Arrow Connector 55"/>
          <p:cNvCxnSpPr>
            <a:stCxn id="34" idx="2"/>
            <a:endCxn id="40" idx="0"/>
          </p:cNvCxnSpPr>
          <p:nvPr/>
        </p:nvCxnSpPr>
        <p:spPr bwMode="auto">
          <a:xfrm flipH="1">
            <a:off x="4506648" y="747938"/>
            <a:ext cx="1" cy="26107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7" name="Rectangle 56"/>
          <p:cNvSpPr>
            <a:spLocks noChangeArrowheads="1"/>
          </p:cNvSpPr>
          <p:nvPr/>
        </p:nvSpPr>
        <p:spPr bwMode="auto">
          <a:xfrm>
            <a:off x="4054880" y="1600200"/>
            <a:ext cx="1126720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0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Duy trì</a:t>
            </a:r>
            <a:endParaRPr kumimoji="0" lang="en-US" altLang="en-US" sz="20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5531778" y="1750682"/>
            <a:ext cx="3276600" cy="459118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Cuộn dây R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th1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(11, N) có điện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209" name="Straight Arrow Connector 208"/>
          <p:cNvCxnSpPr>
            <a:stCxn id="24" idx="2"/>
            <a:endCxn id="45" idx="0"/>
          </p:cNvCxnSpPr>
          <p:nvPr/>
        </p:nvCxnSpPr>
        <p:spPr bwMode="auto">
          <a:xfrm>
            <a:off x="5492339" y="5715000"/>
            <a:ext cx="0" cy="32095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2" name="Rectangle 41"/>
          <p:cNvSpPr/>
          <p:nvPr/>
        </p:nvSpPr>
        <p:spPr bwMode="auto">
          <a:xfrm>
            <a:off x="762000" y="1750682"/>
            <a:ext cx="3117496" cy="459118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Cuộn dây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(11,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N) có điện</a:t>
            </a:r>
          </a:p>
        </p:txBody>
      </p:sp>
      <p:sp>
        <p:nvSpPr>
          <p:cNvPr id="24" name="Rectangle 23"/>
          <p:cNvSpPr/>
          <p:nvPr/>
        </p:nvSpPr>
        <p:spPr bwMode="auto">
          <a:xfrm>
            <a:off x="3733800" y="4939126"/>
            <a:ext cx="3517077" cy="775874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(A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A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4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),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(B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, B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4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), K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(C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4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)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đóng lại</a:t>
            </a:r>
          </a:p>
        </p:txBody>
      </p:sp>
      <p:sp>
        <p:nvSpPr>
          <p:cNvPr id="34" name="Rectangle 33"/>
          <p:cNvSpPr/>
          <p:nvPr/>
        </p:nvSpPr>
        <p:spPr bwMode="auto">
          <a:xfrm>
            <a:off x="2536297" y="323837"/>
            <a:ext cx="3940703" cy="42410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Ấn nút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Start(9, 11)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một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lực đủ lớn</a:t>
            </a:r>
          </a:p>
        </p:txBody>
      </p:sp>
      <p:cxnSp>
        <p:nvCxnSpPr>
          <p:cNvPr id="72" name="Straight Arrow Connector 71"/>
          <p:cNvCxnSpPr/>
          <p:nvPr/>
        </p:nvCxnSpPr>
        <p:spPr bwMode="auto">
          <a:xfrm>
            <a:off x="3626960" y="3352800"/>
            <a:ext cx="0" cy="474555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3" name="Straight Arrow Connector 72"/>
          <p:cNvCxnSpPr/>
          <p:nvPr/>
        </p:nvCxnSpPr>
        <p:spPr bwMode="auto">
          <a:xfrm>
            <a:off x="7170078" y="3097512"/>
            <a:ext cx="0" cy="729843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4" name="Straight Connector 73"/>
          <p:cNvCxnSpPr/>
          <p:nvPr/>
        </p:nvCxnSpPr>
        <p:spPr bwMode="auto">
          <a:xfrm>
            <a:off x="3619500" y="3827355"/>
            <a:ext cx="355057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5" name="Straight Arrow Connector 74"/>
          <p:cNvCxnSpPr/>
          <p:nvPr/>
        </p:nvCxnSpPr>
        <p:spPr bwMode="auto">
          <a:xfrm>
            <a:off x="5491778" y="3860165"/>
            <a:ext cx="0" cy="254635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6" name="Oval 75"/>
          <p:cNvSpPr/>
          <p:nvPr/>
        </p:nvSpPr>
        <p:spPr bwMode="auto">
          <a:xfrm>
            <a:off x="5443812" y="3783965"/>
            <a:ext cx="95567" cy="9081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86" name="Rectangle 85"/>
          <p:cNvSpPr/>
          <p:nvPr/>
        </p:nvSpPr>
        <p:spPr bwMode="auto">
          <a:xfrm>
            <a:off x="324993" y="4648200"/>
            <a:ext cx="1351407" cy="1311128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Động cơ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được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cấp điện,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hoạt động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87" name="Straight Arrow Connector 86"/>
          <p:cNvCxnSpPr>
            <a:stCxn id="44" idx="2"/>
            <a:endCxn id="86" idx="0"/>
          </p:cNvCxnSpPr>
          <p:nvPr/>
        </p:nvCxnSpPr>
        <p:spPr bwMode="auto">
          <a:xfrm>
            <a:off x="1000697" y="4273693"/>
            <a:ext cx="0" cy="37450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8" name="Rectangle 57"/>
          <p:cNvSpPr/>
          <p:nvPr/>
        </p:nvSpPr>
        <p:spPr bwMode="auto">
          <a:xfrm>
            <a:off x="3733800" y="4092343"/>
            <a:ext cx="3517077" cy="423654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Cuộn dây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(17,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N) có điện</a:t>
            </a:r>
          </a:p>
        </p:txBody>
      </p:sp>
      <p:sp>
        <p:nvSpPr>
          <p:cNvPr id="156" name="Rounded Rectangle 155"/>
          <p:cNvSpPr/>
          <p:nvPr/>
        </p:nvSpPr>
        <p:spPr bwMode="auto">
          <a:xfrm>
            <a:off x="228600" y="323837"/>
            <a:ext cx="2025622" cy="424101"/>
          </a:xfrm>
          <a:prstGeom prst="round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Đóng CB 3 pha</a:t>
            </a:r>
          </a:p>
        </p:txBody>
      </p:sp>
      <p:sp>
        <p:nvSpPr>
          <p:cNvPr id="59" name="Rectangle 58"/>
          <p:cNvSpPr/>
          <p:nvPr/>
        </p:nvSpPr>
        <p:spPr bwMode="auto">
          <a:xfrm>
            <a:off x="5531778" y="2765785"/>
            <a:ext cx="3276600" cy="739415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Sau thời gian chỉnh định, tiếp điểm R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th1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(15, 17) đóng lại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68" name="Straight Arrow Connector 67"/>
          <p:cNvCxnSpPr>
            <a:stCxn id="40" idx="2"/>
            <a:endCxn id="28" idx="0"/>
          </p:cNvCxnSpPr>
          <p:nvPr/>
        </p:nvCxnSpPr>
        <p:spPr bwMode="auto">
          <a:xfrm>
            <a:off x="4506648" y="1407655"/>
            <a:ext cx="2663430" cy="34302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77" name="Straight Arrow Connector 76"/>
          <p:cNvCxnSpPr>
            <a:stCxn id="28" idx="2"/>
            <a:endCxn id="59" idx="0"/>
          </p:cNvCxnSpPr>
          <p:nvPr/>
        </p:nvCxnSpPr>
        <p:spPr bwMode="auto">
          <a:xfrm>
            <a:off x="7170078" y="2209800"/>
            <a:ext cx="0" cy="555985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81" name="Oval 80"/>
          <p:cNvSpPr/>
          <p:nvPr/>
        </p:nvSpPr>
        <p:spPr bwMode="auto">
          <a:xfrm>
            <a:off x="4683997" y="1941839"/>
            <a:ext cx="95567" cy="9081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5152295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3" grpId="0" animBg="1"/>
      <p:bldP spid="44" grpId="0" animBg="1"/>
      <p:bldP spid="45" grpId="0" animBg="1"/>
      <p:bldP spid="57" grpId="0"/>
      <p:bldP spid="28" grpId="0" animBg="1"/>
      <p:bldP spid="42" grpId="0" animBg="1"/>
      <p:bldP spid="24" grpId="0" animBg="1"/>
      <p:bldP spid="34" grpId="0" animBg="1"/>
      <p:bldP spid="76" grpId="0" animBg="1"/>
      <p:bldP spid="86" grpId="0" animBg="1"/>
      <p:bldP spid="58" grpId="0" animBg="1"/>
      <p:bldP spid="59" grpId="0" animBg="1"/>
      <p:bldP spid="8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Object 24"/>
          <p:cNvGraphicFramePr>
            <a:graphicFrameLocks noChangeAspect="1"/>
          </p:cNvGraphicFramePr>
          <p:nvPr>
            <p:extLst/>
          </p:nvPr>
        </p:nvGraphicFramePr>
        <p:xfrm>
          <a:off x="1840835" y="1898125"/>
          <a:ext cx="7230138" cy="48860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336" r:id="rId4" imgW="11410950" imgH="4762500" progId="AutoCAD.Drawing.17">
                  <p:embed/>
                </p:oleObj>
              </mc:Choice>
              <mc:Fallback>
                <p:oleObj r:id="rId4" imgW="11410950" imgH="4762500" progId="AutoCAD.Drawing.17">
                  <p:embed/>
                  <p:pic>
                    <p:nvPicPr>
                      <p:cNvPr id="25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26762" t="12767" r="40187" b="34116"/>
                      <a:stretch>
                        <a:fillRect/>
                      </a:stretch>
                    </p:blipFill>
                    <p:spPr bwMode="auto">
                      <a:xfrm>
                        <a:off x="1840835" y="1898125"/>
                        <a:ext cx="7230138" cy="488608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Rectangle 18"/>
          <p:cNvSpPr>
            <a:spLocks noChangeArrowheads="1"/>
          </p:cNvSpPr>
          <p:nvPr/>
        </p:nvSpPr>
        <p:spPr bwMode="auto">
          <a:xfrm>
            <a:off x="359928" y="1898125"/>
            <a:ext cx="148090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Dừng</a:t>
            </a:r>
            <a:r>
              <a:rPr kumimoji="0" lang="en-US" altLang="en-US" sz="2400" b="1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động cơ M</a:t>
            </a:r>
            <a:r>
              <a:rPr kumimoji="0" lang="en-US" altLang="en-US" sz="2400" b="1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altLang="en-US" sz="2400" b="1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, M</a:t>
            </a:r>
            <a:r>
              <a:rPr kumimoji="0" lang="en-US" altLang="en-US" sz="2400" b="1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56" name="Rectangle 18"/>
          <p:cNvSpPr>
            <a:spLocks noChangeArrowheads="1"/>
          </p:cNvSpPr>
          <p:nvPr/>
        </p:nvSpPr>
        <p:spPr bwMode="auto">
          <a:xfrm>
            <a:off x="45718" y="1402445"/>
            <a:ext cx="40778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Nguyên lý làm việc 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7" name="Rectangle 17"/>
          <p:cNvSpPr>
            <a:spLocks noChangeArrowheads="1"/>
          </p:cNvSpPr>
          <p:nvPr/>
        </p:nvSpPr>
        <p:spPr bwMode="auto">
          <a:xfrm>
            <a:off x="76198" y="533400"/>
            <a:ext cx="876300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4.4.2 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Điều khiển hai động cơ ba pha theo trình tự tác động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bằng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rơle thời gian</a:t>
            </a:r>
            <a:endParaRPr kumimoji="0" lang="en-US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8" name="Rectangle 15"/>
          <p:cNvSpPr>
            <a:spLocks noChangeArrowheads="1"/>
          </p:cNvSpPr>
          <p:nvPr/>
        </p:nvSpPr>
        <p:spPr bwMode="auto">
          <a:xfrm>
            <a:off x="76200" y="35910"/>
            <a:ext cx="89153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4.4 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Điều khiển động cơ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KĐB 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ba pha theo trình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tự.</a:t>
            </a: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8173781"/>
      </p:ext>
    </p:extLst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Straight Arrow Connector 46"/>
          <p:cNvCxnSpPr>
            <a:stCxn id="40" idx="2"/>
            <a:endCxn id="42" idx="0"/>
          </p:cNvCxnSpPr>
          <p:nvPr/>
        </p:nvCxnSpPr>
        <p:spPr bwMode="auto">
          <a:xfrm flipH="1">
            <a:off x="1228712" y="1295400"/>
            <a:ext cx="1390278" cy="224023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0" name="Rectangle 39"/>
          <p:cNvSpPr/>
          <p:nvPr/>
        </p:nvSpPr>
        <p:spPr bwMode="auto">
          <a:xfrm>
            <a:off x="990600" y="896759"/>
            <a:ext cx="3256779" cy="39864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Stop(13, 15) hở ra</a:t>
            </a:r>
            <a:endParaRPr kumimoji="0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4881817" y="1784997"/>
            <a:ext cx="2960708" cy="424803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n-US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Cuộn dây </a:t>
            </a:r>
            <a:r>
              <a:rPr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th2</a:t>
            </a:r>
            <a:r>
              <a:rPr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(19, </a:t>
            </a:r>
            <a:r>
              <a:rPr lang="en-US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N) có điện</a:t>
            </a:r>
          </a:p>
        </p:txBody>
      </p:sp>
      <p:sp>
        <p:nvSpPr>
          <p:cNvPr id="44" name="Rectangle 43"/>
          <p:cNvSpPr/>
          <p:nvPr/>
        </p:nvSpPr>
        <p:spPr bwMode="auto">
          <a:xfrm>
            <a:off x="86298" y="2416976"/>
            <a:ext cx="2285052" cy="935825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(A</a:t>
            </a:r>
            <a:r>
              <a:rPr kumimoji="0" lang="en-US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, A</a:t>
            </a:r>
            <a:r>
              <a:rPr kumimoji="0" lang="en-US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4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),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(B</a:t>
            </a:r>
            <a:r>
              <a:rPr kumimoji="0" lang="en-US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b="0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, 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B</a:t>
            </a:r>
            <a:r>
              <a:rPr kumimoji="0" lang="en-US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4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), K</a:t>
            </a:r>
            <a:r>
              <a:rPr kumimoji="0" lang="en-US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(C</a:t>
            </a:r>
            <a:r>
              <a:rPr kumimoji="0" lang="en-US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, C</a:t>
            </a:r>
            <a:r>
              <a:rPr kumimoji="0" lang="en-US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4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) hở ra</a:t>
            </a:r>
            <a:endParaRPr kumimoji="0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86074" y="6067847"/>
            <a:ext cx="2285276" cy="637753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Động cơ 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</a:t>
            </a:r>
            <a:r>
              <a:rPr kumimoji="0" lang="en-US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 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được ngắt điện, dừng hoạt động</a:t>
            </a:r>
            <a:endParaRPr kumimoji="0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46" name="Straight Arrow Connector 45"/>
          <p:cNvCxnSpPr>
            <a:stCxn id="156" idx="3"/>
            <a:endCxn id="34" idx="1"/>
          </p:cNvCxnSpPr>
          <p:nvPr/>
        </p:nvCxnSpPr>
        <p:spPr bwMode="auto">
          <a:xfrm>
            <a:off x="3581400" y="365424"/>
            <a:ext cx="646272" cy="97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8" name="Straight Arrow Connector 47"/>
          <p:cNvCxnSpPr>
            <a:stCxn id="58" idx="2"/>
            <a:endCxn id="24" idx="0"/>
          </p:cNvCxnSpPr>
          <p:nvPr/>
        </p:nvCxnSpPr>
        <p:spPr bwMode="auto">
          <a:xfrm flipH="1">
            <a:off x="1228713" y="4547009"/>
            <a:ext cx="1955816" cy="364133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1" name="Straight Connector 50"/>
          <p:cNvCxnSpPr/>
          <p:nvPr/>
        </p:nvCxnSpPr>
        <p:spPr bwMode="auto">
          <a:xfrm flipH="1">
            <a:off x="8776319" y="5353110"/>
            <a:ext cx="222663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2" name="Straight Connector 51"/>
          <p:cNvCxnSpPr/>
          <p:nvPr/>
        </p:nvCxnSpPr>
        <p:spPr bwMode="auto">
          <a:xfrm flipV="1">
            <a:off x="8991600" y="4148700"/>
            <a:ext cx="7382" cy="1204412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3" name="Straight Arrow Connector 52"/>
          <p:cNvCxnSpPr>
            <a:endCxn id="176" idx="3"/>
          </p:cNvCxnSpPr>
          <p:nvPr/>
        </p:nvCxnSpPr>
        <p:spPr bwMode="auto">
          <a:xfrm flipH="1" flipV="1">
            <a:off x="8008242" y="4126562"/>
            <a:ext cx="965343" cy="2213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triangle"/>
          </a:ln>
          <a:effectLst/>
        </p:spPr>
      </p:cxnSp>
      <p:cxnSp>
        <p:nvCxnSpPr>
          <p:cNvPr id="55" name="Straight Arrow Connector 54"/>
          <p:cNvCxnSpPr>
            <a:stCxn id="42" idx="2"/>
            <a:endCxn id="44" idx="0"/>
          </p:cNvCxnSpPr>
          <p:nvPr/>
        </p:nvCxnSpPr>
        <p:spPr bwMode="auto">
          <a:xfrm>
            <a:off x="1228712" y="2156772"/>
            <a:ext cx="112" cy="26020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6" name="Straight Arrow Connector 55"/>
          <p:cNvCxnSpPr>
            <a:stCxn id="34" idx="2"/>
            <a:endCxn id="40" idx="0"/>
          </p:cNvCxnSpPr>
          <p:nvPr/>
        </p:nvCxnSpPr>
        <p:spPr bwMode="auto">
          <a:xfrm flipH="1">
            <a:off x="2618990" y="578448"/>
            <a:ext cx="2954459" cy="31831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7" name="Rectangle 56"/>
          <p:cNvSpPr>
            <a:spLocks noChangeArrowheads="1"/>
          </p:cNvSpPr>
          <p:nvPr/>
        </p:nvSpPr>
        <p:spPr bwMode="auto">
          <a:xfrm>
            <a:off x="8051507" y="3773828"/>
            <a:ext cx="1059538" cy="3077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14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Ngắt duy trì</a:t>
            </a:r>
            <a:endParaRPr kumimoji="0" lang="en-US" altLang="en-US" sz="14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60" name="Rectangle 59"/>
          <p:cNvSpPr/>
          <p:nvPr/>
        </p:nvSpPr>
        <p:spPr bwMode="auto">
          <a:xfrm>
            <a:off x="2588488" y="4911142"/>
            <a:ext cx="1201778" cy="86302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(9, 11) hở ra</a:t>
            </a:r>
            <a:endParaRPr kumimoji="0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61" name="Straight Connector 60"/>
          <p:cNvCxnSpPr>
            <a:stCxn id="60" idx="3"/>
          </p:cNvCxnSpPr>
          <p:nvPr/>
        </p:nvCxnSpPr>
        <p:spPr bwMode="auto">
          <a:xfrm>
            <a:off x="3790266" y="5342652"/>
            <a:ext cx="419549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63" name="Straight Arrow Connector 62"/>
          <p:cNvCxnSpPr>
            <a:stCxn id="128" idx="1"/>
            <a:endCxn id="58" idx="3"/>
          </p:cNvCxnSpPr>
          <p:nvPr/>
        </p:nvCxnSpPr>
        <p:spPr bwMode="auto">
          <a:xfrm flipH="1">
            <a:off x="3857922" y="4102305"/>
            <a:ext cx="1110835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triangle" w="med" len="med"/>
            <a:tailEnd type="triangle" w="med" len="med"/>
          </a:ln>
          <a:effectLst/>
        </p:spPr>
      </p:cxnSp>
      <p:sp>
        <p:nvSpPr>
          <p:cNvPr id="64" name="Rectangle 63"/>
          <p:cNvSpPr>
            <a:spLocks noChangeArrowheads="1"/>
          </p:cNvSpPr>
          <p:nvPr/>
        </p:nvSpPr>
        <p:spPr bwMode="auto">
          <a:xfrm>
            <a:off x="3886200" y="3776246"/>
            <a:ext cx="1088230" cy="3077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14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Ngắt duy trì</a:t>
            </a:r>
            <a:endParaRPr kumimoji="0" lang="en-US" altLang="en-US" sz="14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109" name="Straight Connector 108"/>
          <p:cNvCxnSpPr/>
          <p:nvPr/>
        </p:nvCxnSpPr>
        <p:spPr bwMode="auto">
          <a:xfrm flipH="1" flipV="1">
            <a:off x="4175698" y="4120588"/>
            <a:ext cx="6409" cy="1222065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82" name="Straight Arrow Connector 181"/>
          <p:cNvCxnSpPr>
            <a:stCxn id="58" idx="2"/>
            <a:endCxn id="60" idx="0"/>
          </p:cNvCxnSpPr>
          <p:nvPr/>
        </p:nvCxnSpPr>
        <p:spPr bwMode="auto">
          <a:xfrm>
            <a:off x="3184529" y="4547009"/>
            <a:ext cx="4848" cy="364133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09" name="Straight Arrow Connector 208"/>
          <p:cNvCxnSpPr>
            <a:stCxn id="24" idx="2"/>
            <a:endCxn id="45" idx="0"/>
          </p:cNvCxnSpPr>
          <p:nvPr/>
        </p:nvCxnSpPr>
        <p:spPr bwMode="auto">
          <a:xfrm flipH="1">
            <a:off x="1228712" y="5774162"/>
            <a:ext cx="1" cy="293685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4" name="Rectangle 23"/>
          <p:cNvSpPr/>
          <p:nvPr/>
        </p:nvSpPr>
        <p:spPr bwMode="auto">
          <a:xfrm>
            <a:off x="86075" y="4911142"/>
            <a:ext cx="2285275" cy="86302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(A</a:t>
            </a:r>
            <a:r>
              <a:rPr kumimoji="0" lang="en-US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, 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A</a:t>
            </a:r>
            <a:r>
              <a:rPr kumimoji="0" lang="en-US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),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(B</a:t>
            </a:r>
            <a:r>
              <a:rPr kumimoji="0" lang="en-US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, B</a:t>
            </a:r>
            <a:r>
              <a:rPr kumimoji="0" lang="en-US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), K</a:t>
            </a:r>
            <a:r>
              <a:rPr kumimoji="0" lang="en-US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(C</a:t>
            </a:r>
            <a:r>
              <a:rPr kumimoji="0" lang="en-US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, 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</a:t>
            </a:r>
            <a:r>
              <a:rPr kumimoji="0" lang="en-US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) hở ra</a:t>
            </a:r>
            <a:endParaRPr kumimoji="0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75" name="Straight Arrow Connector 74"/>
          <p:cNvCxnSpPr>
            <a:stCxn id="88" idx="2"/>
            <a:endCxn id="58" idx="0"/>
          </p:cNvCxnSpPr>
          <p:nvPr/>
        </p:nvCxnSpPr>
        <p:spPr bwMode="auto">
          <a:xfrm flipH="1">
            <a:off x="3184529" y="3352801"/>
            <a:ext cx="2429565" cy="3048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86" name="Rectangle 85"/>
          <p:cNvSpPr/>
          <p:nvPr/>
        </p:nvSpPr>
        <p:spPr bwMode="auto">
          <a:xfrm>
            <a:off x="86074" y="3641871"/>
            <a:ext cx="2285275" cy="875803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Động cơ 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</a:t>
            </a:r>
            <a:r>
              <a:rPr kumimoji="0" lang="en-US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 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được ngắt điện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, 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dừng hoạt động</a:t>
            </a:r>
            <a:endParaRPr kumimoji="0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87" name="Straight Arrow Connector 86"/>
          <p:cNvCxnSpPr>
            <a:stCxn id="44" idx="2"/>
            <a:endCxn id="86" idx="0"/>
          </p:cNvCxnSpPr>
          <p:nvPr/>
        </p:nvCxnSpPr>
        <p:spPr bwMode="auto">
          <a:xfrm flipH="1">
            <a:off x="1228712" y="3352801"/>
            <a:ext cx="112" cy="28907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8" name="Rectangle 57"/>
          <p:cNvSpPr/>
          <p:nvPr/>
        </p:nvSpPr>
        <p:spPr bwMode="auto">
          <a:xfrm>
            <a:off x="2511136" y="3657601"/>
            <a:ext cx="1346786" cy="889408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Cuộn dây 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(11, 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N) 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mất 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điện</a:t>
            </a:r>
          </a:p>
        </p:txBody>
      </p:sp>
      <p:sp>
        <p:nvSpPr>
          <p:cNvPr id="156" name="Rounded Rectangle 155"/>
          <p:cNvSpPr/>
          <p:nvPr/>
        </p:nvSpPr>
        <p:spPr bwMode="auto">
          <a:xfrm>
            <a:off x="308401" y="152400"/>
            <a:ext cx="3272999" cy="426047"/>
          </a:xfrm>
          <a:prstGeom prst="round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Động cơ M</a:t>
            </a:r>
            <a:r>
              <a:rPr kumimoji="0" lang="en-US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, M</a:t>
            </a:r>
            <a:r>
              <a:rPr kumimoji="0" lang="en-US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đang hoạt động</a:t>
            </a:r>
            <a:endParaRPr kumimoji="0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86074" y="1519423"/>
            <a:ext cx="2285275" cy="63734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Cuộn dây 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(17, 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N) 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mất điện</a:t>
            </a:r>
            <a:endParaRPr kumimoji="0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89" name="Rectangle 88"/>
          <p:cNvSpPr/>
          <p:nvPr/>
        </p:nvSpPr>
        <p:spPr bwMode="auto">
          <a:xfrm>
            <a:off x="2514600" y="2504576"/>
            <a:ext cx="1422986" cy="848225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 </a:t>
            </a:r>
            <a:r>
              <a:rPr lang="en-US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 </a:t>
            </a:r>
            <a:r>
              <a:rPr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th2</a:t>
            </a:r>
            <a:r>
              <a:rPr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(11, 13) hở ra</a:t>
            </a:r>
            <a:endParaRPr lang="en-US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5" name="Rectangle 94"/>
          <p:cNvSpPr/>
          <p:nvPr/>
        </p:nvSpPr>
        <p:spPr bwMode="auto">
          <a:xfrm>
            <a:off x="4733782" y="1049159"/>
            <a:ext cx="3256779" cy="39864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Stop(11, 19) đóng lại</a:t>
            </a:r>
            <a:endParaRPr kumimoji="0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97" name="Straight Arrow Connector 96"/>
          <p:cNvCxnSpPr>
            <a:stCxn id="34" idx="2"/>
            <a:endCxn id="95" idx="0"/>
          </p:cNvCxnSpPr>
          <p:nvPr/>
        </p:nvCxnSpPr>
        <p:spPr bwMode="auto">
          <a:xfrm>
            <a:off x="5573449" y="578448"/>
            <a:ext cx="788723" cy="47071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28" name="Rectangle 127"/>
          <p:cNvSpPr/>
          <p:nvPr/>
        </p:nvSpPr>
        <p:spPr bwMode="auto">
          <a:xfrm>
            <a:off x="4968757" y="3657601"/>
            <a:ext cx="1284980" cy="889408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n-US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Cuộn dây </a:t>
            </a:r>
            <a:r>
              <a:rPr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th1</a:t>
            </a:r>
            <a:r>
              <a:rPr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(11, </a:t>
            </a:r>
            <a:r>
              <a:rPr lang="en-US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N) </a:t>
            </a:r>
            <a:r>
              <a:rPr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mất </a:t>
            </a:r>
            <a:r>
              <a:rPr lang="en-US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</a:p>
        </p:txBody>
      </p:sp>
      <p:sp>
        <p:nvSpPr>
          <p:cNvPr id="34" name="Rectangle 33"/>
          <p:cNvSpPr/>
          <p:nvPr/>
        </p:nvSpPr>
        <p:spPr bwMode="auto">
          <a:xfrm>
            <a:off x="4227672" y="154347"/>
            <a:ext cx="2691553" cy="42410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Ấn nút 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Stop</a:t>
            </a:r>
            <a:r>
              <a:rPr kumimoji="0" lang="en-US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một 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lực đủ lớn</a:t>
            </a:r>
          </a:p>
        </p:txBody>
      </p:sp>
      <p:sp>
        <p:nvSpPr>
          <p:cNvPr id="131" name="Rectangle 130"/>
          <p:cNvSpPr/>
          <p:nvPr/>
        </p:nvSpPr>
        <p:spPr bwMode="auto">
          <a:xfrm>
            <a:off x="4343400" y="4911142"/>
            <a:ext cx="1284980" cy="86302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 </a:t>
            </a:r>
            <a:r>
              <a:rPr lang="en-US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 </a:t>
            </a:r>
            <a:r>
              <a:rPr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th1</a:t>
            </a:r>
            <a:r>
              <a:rPr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(15, 17) hở ra</a:t>
            </a:r>
            <a:endParaRPr lang="en-US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2" name="Rectangle 131"/>
          <p:cNvSpPr/>
          <p:nvPr/>
        </p:nvSpPr>
        <p:spPr bwMode="auto">
          <a:xfrm>
            <a:off x="7340014" y="2622734"/>
            <a:ext cx="1422986" cy="882466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 </a:t>
            </a:r>
            <a:r>
              <a:rPr lang="en-US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 </a:t>
            </a:r>
            <a:r>
              <a:rPr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th2</a:t>
            </a:r>
            <a:r>
              <a:rPr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(11, 19) đóng lại</a:t>
            </a:r>
            <a:endParaRPr lang="en-US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5" name="Straight Arrow Connector 144"/>
          <p:cNvCxnSpPr>
            <a:stCxn id="43" idx="2"/>
            <a:endCxn id="89" idx="0"/>
          </p:cNvCxnSpPr>
          <p:nvPr/>
        </p:nvCxnSpPr>
        <p:spPr bwMode="auto">
          <a:xfrm flipH="1">
            <a:off x="3226093" y="2209800"/>
            <a:ext cx="3136078" cy="29477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49" name="Straight Arrow Connector 148"/>
          <p:cNvCxnSpPr>
            <a:stCxn id="43" idx="2"/>
            <a:endCxn id="132" idx="0"/>
          </p:cNvCxnSpPr>
          <p:nvPr/>
        </p:nvCxnSpPr>
        <p:spPr bwMode="auto">
          <a:xfrm>
            <a:off x="6362171" y="2209800"/>
            <a:ext cx="1689336" cy="41293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52" name="Straight Arrow Connector 151"/>
          <p:cNvCxnSpPr>
            <a:stCxn id="43" idx="2"/>
            <a:endCxn id="88" idx="0"/>
          </p:cNvCxnSpPr>
          <p:nvPr/>
        </p:nvCxnSpPr>
        <p:spPr bwMode="auto">
          <a:xfrm flipH="1">
            <a:off x="5614094" y="2209800"/>
            <a:ext cx="748077" cy="494145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61" name="Straight Arrow Connector 160"/>
          <p:cNvCxnSpPr>
            <a:stCxn id="88" idx="2"/>
            <a:endCxn id="128" idx="0"/>
          </p:cNvCxnSpPr>
          <p:nvPr/>
        </p:nvCxnSpPr>
        <p:spPr bwMode="auto">
          <a:xfrm flipH="1">
            <a:off x="5611247" y="3352801"/>
            <a:ext cx="2847" cy="3048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6" name="Rectangle 175"/>
          <p:cNvSpPr/>
          <p:nvPr/>
        </p:nvSpPr>
        <p:spPr bwMode="auto">
          <a:xfrm>
            <a:off x="6767630" y="3661056"/>
            <a:ext cx="1240612" cy="93101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n-US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Cuộn dây </a:t>
            </a:r>
            <a:r>
              <a:rPr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th2</a:t>
            </a:r>
            <a:r>
              <a:rPr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(19, </a:t>
            </a:r>
            <a:r>
              <a:rPr lang="en-US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N) </a:t>
            </a:r>
            <a:r>
              <a:rPr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mất </a:t>
            </a:r>
            <a:r>
              <a:rPr lang="en-US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</a:p>
        </p:txBody>
      </p:sp>
      <p:cxnSp>
        <p:nvCxnSpPr>
          <p:cNvPr id="177" name="Straight Arrow Connector 176"/>
          <p:cNvCxnSpPr>
            <a:stCxn id="88" idx="2"/>
            <a:endCxn id="176" idx="0"/>
          </p:cNvCxnSpPr>
          <p:nvPr/>
        </p:nvCxnSpPr>
        <p:spPr bwMode="auto">
          <a:xfrm>
            <a:off x="5614094" y="3352801"/>
            <a:ext cx="1773842" cy="308255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88" name="Rectangle 87"/>
          <p:cNvSpPr/>
          <p:nvPr/>
        </p:nvSpPr>
        <p:spPr bwMode="auto">
          <a:xfrm>
            <a:off x="4197610" y="2703945"/>
            <a:ext cx="2832967" cy="648856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US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 thời gian chỉnh định, tiếp điểm </a:t>
            </a:r>
            <a:r>
              <a:rPr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th2</a:t>
            </a:r>
            <a:r>
              <a:rPr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(7, 9) hở ra</a:t>
            </a:r>
            <a:endParaRPr lang="en-US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2" name="Rectangle 191"/>
          <p:cNvSpPr/>
          <p:nvPr/>
        </p:nvSpPr>
        <p:spPr bwMode="auto">
          <a:xfrm>
            <a:off x="6756730" y="5105400"/>
            <a:ext cx="939469" cy="129540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US" sz="16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 </a:t>
            </a: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 </a:t>
            </a:r>
            <a:r>
              <a:rPr lang="en-US" sz="16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16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th2</a:t>
            </a:r>
            <a:r>
              <a:rPr lang="en-US" sz="16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(11, 13) đóng lại</a:t>
            </a:r>
            <a:endParaRPr lang="en-US" sz="16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5" name="Rectangle 194"/>
          <p:cNvSpPr/>
          <p:nvPr/>
        </p:nvSpPr>
        <p:spPr bwMode="auto">
          <a:xfrm>
            <a:off x="7797796" y="4911142"/>
            <a:ext cx="1041403" cy="937018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US" sz="16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 </a:t>
            </a: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 </a:t>
            </a:r>
            <a:r>
              <a:rPr lang="en-US" sz="16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16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th2</a:t>
            </a:r>
            <a:r>
              <a:rPr lang="en-US" sz="16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(15, 17) hở ra</a:t>
            </a:r>
            <a:endParaRPr lang="en-US" sz="16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17" name="Straight Arrow Connector 216"/>
          <p:cNvCxnSpPr>
            <a:stCxn id="95" idx="2"/>
            <a:endCxn id="43" idx="0"/>
          </p:cNvCxnSpPr>
          <p:nvPr/>
        </p:nvCxnSpPr>
        <p:spPr bwMode="auto">
          <a:xfrm flipH="1">
            <a:off x="6362171" y="1447800"/>
            <a:ext cx="1" cy="33719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18" name="Straight Arrow Connector 217"/>
          <p:cNvCxnSpPr>
            <a:stCxn id="128" idx="2"/>
            <a:endCxn id="131" idx="0"/>
          </p:cNvCxnSpPr>
          <p:nvPr/>
        </p:nvCxnSpPr>
        <p:spPr bwMode="auto">
          <a:xfrm flipH="1">
            <a:off x="4985890" y="4547009"/>
            <a:ext cx="625357" cy="364133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20" name="Straight Arrow Connector 219"/>
          <p:cNvCxnSpPr>
            <a:stCxn id="176" idx="2"/>
            <a:endCxn id="192" idx="0"/>
          </p:cNvCxnSpPr>
          <p:nvPr/>
        </p:nvCxnSpPr>
        <p:spPr bwMode="auto">
          <a:xfrm flipH="1">
            <a:off x="7226465" y="4592067"/>
            <a:ext cx="161471" cy="513333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23" name="Straight Arrow Connector 222"/>
          <p:cNvCxnSpPr>
            <a:stCxn id="176" idx="2"/>
            <a:endCxn id="195" idx="0"/>
          </p:cNvCxnSpPr>
          <p:nvPr/>
        </p:nvCxnSpPr>
        <p:spPr bwMode="auto">
          <a:xfrm>
            <a:off x="7387936" y="4592067"/>
            <a:ext cx="930562" cy="319075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52" name="Oval 251"/>
          <p:cNvSpPr/>
          <p:nvPr/>
        </p:nvSpPr>
        <p:spPr bwMode="auto">
          <a:xfrm>
            <a:off x="4114800" y="4064001"/>
            <a:ext cx="95567" cy="9081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cxnSp>
        <p:nvCxnSpPr>
          <p:cNvPr id="283" name="Straight Connector 282"/>
          <p:cNvCxnSpPr/>
          <p:nvPr/>
        </p:nvCxnSpPr>
        <p:spPr bwMode="auto">
          <a:xfrm flipH="1">
            <a:off x="8768937" y="3048000"/>
            <a:ext cx="222663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84" name="Straight Connector 283"/>
          <p:cNvCxnSpPr/>
          <p:nvPr/>
        </p:nvCxnSpPr>
        <p:spPr bwMode="auto">
          <a:xfrm flipV="1">
            <a:off x="8991600" y="1981200"/>
            <a:ext cx="0" cy="992895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85" name="Straight Arrow Connector 284"/>
          <p:cNvCxnSpPr>
            <a:endCxn id="43" idx="3"/>
          </p:cNvCxnSpPr>
          <p:nvPr/>
        </p:nvCxnSpPr>
        <p:spPr bwMode="auto">
          <a:xfrm flipH="1" flipV="1">
            <a:off x="7842525" y="1997399"/>
            <a:ext cx="1156457" cy="987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286" name="Rectangle 285"/>
          <p:cNvSpPr>
            <a:spLocks noChangeArrowheads="1"/>
          </p:cNvSpPr>
          <p:nvPr/>
        </p:nvSpPr>
        <p:spPr bwMode="auto">
          <a:xfrm>
            <a:off x="8001000" y="1673423"/>
            <a:ext cx="723678" cy="3077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14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Duy trì</a:t>
            </a:r>
            <a:endParaRPr kumimoji="0" lang="en-US" altLang="en-US" sz="14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62" name="Rectangle 61"/>
          <p:cNvSpPr/>
          <p:nvPr/>
        </p:nvSpPr>
        <p:spPr bwMode="auto">
          <a:xfrm>
            <a:off x="5729976" y="5105400"/>
            <a:ext cx="913433" cy="129540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US" sz="16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 </a:t>
            </a: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 </a:t>
            </a:r>
            <a:r>
              <a:rPr lang="en-US" sz="16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16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th2</a:t>
            </a:r>
            <a:r>
              <a:rPr lang="en-US" sz="16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(7, 9) đóng lại</a:t>
            </a:r>
            <a:endParaRPr lang="en-US" sz="16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5" name="Straight Arrow Connector 64"/>
          <p:cNvCxnSpPr>
            <a:stCxn id="176" idx="2"/>
            <a:endCxn id="62" idx="0"/>
          </p:cNvCxnSpPr>
          <p:nvPr/>
        </p:nvCxnSpPr>
        <p:spPr bwMode="auto">
          <a:xfrm flipH="1">
            <a:off x="6186693" y="4592067"/>
            <a:ext cx="1201243" cy="513333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295732229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5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500"/>
                            </p:stCondLst>
                            <p:childTnLst>
                              <p:par>
                                <p:cTn id="9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000"/>
                            </p:stCondLst>
                            <p:childTnLst>
                              <p:par>
                                <p:cTn id="1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50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000"/>
                            </p:stCondLst>
                            <p:childTnLst>
                              <p:par>
                                <p:cTn id="1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500"/>
                            </p:stCondLst>
                            <p:childTnLst>
                              <p:par>
                                <p:cTn id="1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2000"/>
                            </p:stCondLst>
                            <p:childTnLst>
                              <p:par>
                                <p:cTn id="1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2500"/>
                            </p:stCondLst>
                            <p:childTnLst>
                              <p:par>
                                <p:cTn id="1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00"/>
                            </p:stCondLst>
                            <p:childTnLst>
                              <p:par>
                                <p:cTn id="1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00"/>
                            </p:stCondLst>
                            <p:childTnLst>
                              <p:par>
                                <p:cTn id="1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000"/>
                            </p:stCondLst>
                            <p:childTnLst>
                              <p:par>
                                <p:cTn id="1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500"/>
                            </p:stCondLst>
                            <p:childTnLst>
                              <p:par>
                                <p:cTn id="1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1000"/>
                            </p:stCondLst>
                            <p:childTnLst>
                              <p:par>
                                <p:cTn id="1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1500"/>
                            </p:stCondLst>
                            <p:childTnLst>
                              <p:par>
                                <p:cTn id="2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2000"/>
                            </p:stCondLst>
                            <p:childTnLst>
                              <p:par>
                                <p:cTn id="2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2500"/>
                            </p:stCondLst>
                            <p:childTnLst>
                              <p:par>
                                <p:cTn id="2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500"/>
                            </p:stCondLst>
                            <p:childTnLst>
                              <p:par>
                                <p:cTn id="2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500"/>
                            </p:stCondLst>
                            <p:childTnLst>
                              <p:par>
                                <p:cTn id="2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3" grpId="0" animBg="1"/>
      <p:bldP spid="44" grpId="0" animBg="1"/>
      <p:bldP spid="45" grpId="0" animBg="1"/>
      <p:bldP spid="57" grpId="0"/>
      <p:bldP spid="60" grpId="0" animBg="1"/>
      <p:bldP spid="64" grpId="0"/>
      <p:bldP spid="24" grpId="0" animBg="1"/>
      <p:bldP spid="86" grpId="0" animBg="1"/>
      <p:bldP spid="58" grpId="0" animBg="1"/>
      <p:bldP spid="42" grpId="0" animBg="1"/>
      <p:bldP spid="89" grpId="0" animBg="1"/>
      <p:bldP spid="95" grpId="0" animBg="1"/>
      <p:bldP spid="128" grpId="0" animBg="1"/>
      <p:bldP spid="34" grpId="0" animBg="1"/>
      <p:bldP spid="131" grpId="0" animBg="1"/>
      <p:bldP spid="132" grpId="0" animBg="1"/>
      <p:bldP spid="176" grpId="0" animBg="1"/>
      <p:bldP spid="88" grpId="0" animBg="1"/>
      <p:bldP spid="192" grpId="0" animBg="1"/>
      <p:bldP spid="195" grpId="0" animBg="1"/>
      <p:bldP spid="252" grpId="0" animBg="1"/>
      <p:bldP spid="286" grpId="0"/>
      <p:bldP spid="6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Object 24"/>
          <p:cNvGraphicFramePr>
            <a:graphicFrameLocks noChangeAspect="1"/>
          </p:cNvGraphicFramePr>
          <p:nvPr>
            <p:extLst/>
          </p:nvPr>
        </p:nvGraphicFramePr>
        <p:xfrm>
          <a:off x="1840835" y="1898125"/>
          <a:ext cx="7230138" cy="48860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358" r:id="rId4" imgW="11410950" imgH="4762500" progId="AutoCAD.Drawing.17">
                  <p:embed/>
                </p:oleObj>
              </mc:Choice>
              <mc:Fallback>
                <p:oleObj r:id="rId4" imgW="11410950" imgH="4762500" progId="AutoCAD.Drawing.17">
                  <p:embed/>
                  <p:pic>
                    <p:nvPicPr>
                      <p:cNvPr id="25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26762" t="12767" r="40187" b="34116"/>
                      <a:stretch>
                        <a:fillRect/>
                      </a:stretch>
                    </p:blipFill>
                    <p:spPr bwMode="auto">
                      <a:xfrm>
                        <a:off x="1840835" y="1898125"/>
                        <a:ext cx="7230138" cy="488608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Rectangle 18"/>
          <p:cNvSpPr>
            <a:spLocks noChangeArrowheads="1"/>
          </p:cNvSpPr>
          <p:nvPr/>
        </p:nvSpPr>
        <p:spPr bwMode="auto">
          <a:xfrm>
            <a:off x="359928" y="1898125"/>
            <a:ext cx="177367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Dừng khẩn</a:t>
            </a:r>
            <a:r>
              <a:rPr kumimoji="0" lang="en-US" altLang="en-US" sz="2400" b="1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cấp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động cơ M</a:t>
            </a:r>
            <a:r>
              <a:rPr kumimoji="0" lang="en-US" altLang="en-US" sz="2400" b="1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, M</a:t>
            </a:r>
            <a:r>
              <a:rPr kumimoji="0" lang="en-US" altLang="en-US" sz="2400" b="1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56" name="Rectangle 18"/>
          <p:cNvSpPr>
            <a:spLocks noChangeArrowheads="1"/>
          </p:cNvSpPr>
          <p:nvPr/>
        </p:nvSpPr>
        <p:spPr bwMode="auto">
          <a:xfrm>
            <a:off x="45718" y="1402445"/>
            <a:ext cx="40778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Nguyên lý làm việc 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7" name="Rectangle 17"/>
          <p:cNvSpPr>
            <a:spLocks noChangeArrowheads="1"/>
          </p:cNvSpPr>
          <p:nvPr/>
        </p:nvSpPr>
        <p:spPr bwMode="auto">
          <a:xfrm>
            <a:off x="76198" y="533400"/>
            <a:ext cx="876300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4.4.2 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Điều khiển hai động cơ ba pha theo trình tự tác động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bằng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rơle thời gian</a:t>
            </a:r>
            <a:endParaRPr kumimoji="0" lang="en-US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8" name="Rectangle 15"/>
          <p:cNvSpPr>
            <a:spLocks noChangeArrowheads="1"/>
          </p:cNvSpPr>
          <p:nvPr/>
        </p:nvSpPr>
        <p:spPr bwMode="auto">
          <a:xfrm>
            <a:off x="76200" y="35910"/>
            <a:ext cx="89153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4.4 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Điều khiển động cơ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KĐB 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ba pha theo trình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tự.</a:t>
            </a: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3188874"/>
      </p:ext>
    </p:extLst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/>
          <p:cNvSpPr/>
          <p:nvPr/>
        </p:nvSpPr>
        <p:spPr bwMode="auto">
          <a:xfrm>
            <a:off x="6687284" y="2246747"/>
            <a:ext cx="2285275" cy="71404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Cuộn dây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(17,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N)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mất điện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58" name="Rectangle 57"/>
          <p:cNvSpPr/>
          <p:nvPr/>
        </p:nvSpPr>
        <p:spPr bwMode="auto">
          <a:xfrm>
            <a:off x="128686" y="2246746"/>
            <a:ext cx="2385914" cy="71404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Cuộn dây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(11,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N)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mất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điện</a:t>
            </a:r>
          </a:p>
        </p:txBody>
      </p:sp>
      <p:cxnSp>
        <p:nvCxnSpPr>
          <p:cNvPr id="47" name="Straight Arrow Connector 46"/>
          <p:cNvCxnSpPr>
            <a:stCxn id="40" idx="2"/>
            <a:endCxn id="42" idx="0"/>
          </p:cNvCxnSpPr>
          <p:nvPr/>
        </p:nvCxnSpPr>
        <p:spPr bwMode="auto">
          <a:xfrm>
            <a:off x="4981191" y="1807185"/>
            <a:ext cx="2848731" cy="43956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0" name="Rectangle 39"/>
          <p:cNvSpPr/>
          <p:nvPr/>
        </p:nvSpPr>
        <p:spPr bwMode="auto">
          <a:xfrm>
            <a:off x="3500837" y="1408544"/>
            <a:ext cx="2960707" cy="39864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EM(1, 3) hở ra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7120615" y="3542144"/>
            <a:ext cx="1418838" cy="1681782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(A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, A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4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),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(B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1,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B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4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), K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(C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, C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4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) hở ra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94798" y="5610696"/>
            <a:ext cx="2077523" cy="1027107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Động cơ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được ngắt điện, dừng hoạt động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46" name="Straight Arrow Connector 45"/>
          <p:cNvCxnSpPr>
            <a:stCxn id="156" idx="3"/>
            <a:endCxn id="34" idx="1"/>
          </p:cNvCxnSpPr>
          <p:nvPr/>
        </p:nvCxnSpPr>
        <p:spPr bwMode="auto">
          <a:xfrm flipV="1">
            <a:off x="3276600" y="731135"/>
            <a:ext cx="693487" cy="303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8" name="Straight Arrow Connector 47"/>
          <p:cNvCxnSpPr>
            <a:stCxn id="58" idx="2"/>
            <a:endCxn id="24" idx="0"/>
          </p:cNvCxnSpPr>
          <p:nvPr/>
        </p:nvCxnSpPr>
        <p:spPr bwMode="auto">
          <a:xfrm flipH="1">
            <a:off x="1133559" y="2960786"/>
            <a:ext cx="188084" cy="58135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5" name="Straight Arrow Connector 54"/>
          <p:cNvCxnSpPr>
            <a:stCxn id="42" idx="2"/>
            <a:endCxn id="44" idx="0"/>
          </p:cNvCxnSpPr>
          <p:nvPr/>
        </p:nvCxnSpPr>
        <p:spPr bwMode="auto">
          <a:xfrm>
            <a:off x="7829922" y="2960787"/>
            <a:ext cx="112" cy="58135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6" name="Straight Arrow Connector 55"/>
          <p:cNvCxnSpPr>
            <a:stCxn id="34" idx="2"/>
            <a:endCxn id="40" idx="0"/>
          </p:cNvCxnSpPr>
          <p:nvPr/>
        </p:nvCxnSpPr>
        <p:spPr bwMode="auto">
          <a:xfrm>
            <a:off x="4981189" y="1067356"/>
            <a:ext cx="2" cy="34118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0" name="Rectangle 59"/>
          <p:cNvSpPr/>
          <p:nvPr/>
        </p:nvSpPr>
        <p:spPr bwMode="auto">
          <a:xfrm>
            <a:off x="1927709" y="3542146"/>
            <a:ext cx="1321956" cy="994012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(9, 11) hở ra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61" name="Straight Connector 60"/>
          <p:cNvCxnSpPr>
            <a:stCxn id="60" idx="3"/>
          </p:cNvCxnSpPr>
          <p:nvPr/>
        </p:nvCxnSpPr>
        <p:spPr bwMode="auto">
          <a:xfrm>
            <a:off x="3249665" y="4039152"/>
            <a:ext cx="344624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63" name="Straight Arrow Connector 62"/>
          <p:cNvCxnSpPr>
            <a:stCxn id="128" idx="1"/>
            <a:endCxn id="58" idx="3"/>
          </p:cNvCxnSpPr>
          <p:nvPr/>
        </p:nvCxnSpPr>
        <p:spPr bwMode="auto">
          <a:xfrm flipH="1">
            <a:off x="2514600" y="2603766"/>
            <a:ext cx="1534537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triangle" w="med" len="med"/>
            <a:tailEnd type="triangle" w="med" len="med"/>
          </a:ln>
          <a:effectLst/>
        </p:spPr>
      </p:cxnSp>
      <p:sp>
        <p:nvSpPr>
          <p:cNvPr id="64" name="Rectangle 63"/>
          <p:cNvSpPr>
            <a:spLocks noChangeArrowheads="1"/>
          </p:cNvSpPr>
          <p:nvPr/>
        </p:nvSpPr>
        <p:spPr bwMode="auto">
          <a:xfrm>
            <a:off x="2590800" y="2170544"/>
            <a:ext cx="1410615" cy="33855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Ngắt duy trì</a:t>
            </a:r>
            <a:endParaRPr kumimoji="0" lang="en-US" altLang="en-US" sz="16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109" name="Straight Connector 108"/>
          <p:cNvCxnSpPr>
            <a:endCxn id="252" idx="4"/>
          </p:cNvCxnSpPr>
          <p:nvPr/>
        </p:nvCxnSpPr>
        <p:spPr bwMode="auto">
          <a:xfrm flipH="1" flipV="1">
            <a:off x="3571130" y="2650825"/>
            <a:ext cx="13034" cy="1396795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82" name="Straight Arrow Connector 181"/>
          <p:cNvCxnSpPr>
            <a:stCxn id="58" idx="2"/>
            <a:endCxn id="60" idx="0"/>
          </p:cNvCxnSpPr>
          <p:nvPr/>
        </p:nvCxnSpPr>
        <p:spPr bwMode="auto">
          <a:xfrm>
            <a:off x="1321643" y="2960786"/>
            <a:ext cx="1267044" cy="58136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09" name="Straight Arrow Connector 208"/>
          <p:cNvCxnSpPr>
            <a:stCxn id="24" idx="2"/>
            <a:endCxn id="45" idx="0"/>
          </p:cNvCxnSpPr>
          <p:nvPr/>
        </p:nvCxnSpPr>
        <p:spPr bwMode="auto">
          <a:xfrm>
            <a:off x="1133559" y="5223926"/>
            <a:ext cx="1" cy="38677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4" name="Rectangle 23"/>
          <p:cNvSpPr/>
          <p:nvPr/>
        </p:nvSpPr>
        <p:spPr bwMode="auto">
          <a:xfrm>
            <a:off x="424071" y="3542145"/>
            <a:ext cx="1418976" cy="168178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(A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A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),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(B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, B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), K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(C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) hở ra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75" name="Straight Arrow Connector 74"/>
          <p:cNvCxnSpPr>
            <a:stCxn id="40" idx="2"/>
            <a:endCxn id="58" idx="0"/>
          </p:cNvCxnSpPr>
          <p:nvPr/>
        </p:nvCxnSpPr>
        <p:spPr bwMode="auto">
          <a:xfrm flipH="1">
            <a:off x="1321643" y="1807185"/>
            <a:ext cx="3659548" cy="43956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86" name="Rectangle 85"/>
          <p:cNvSpPr/>
          <p:nvPr/>
        </p:nvSpPr>
        <p:spPr bwMode="auto">
          <a:xfrm>
            <a:off x="6791160" y="5610695"/>
            <a:ext cx="2077523" cy="1027107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Động cơ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được ngắt điện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dừng hoạt động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87" name="Straight Arrow Connector 86"/>
          <p:cNvCxnSpPr>
            <a:stCxn id="44" idx="2"/>
            <a:endCxn id="86" idx="0"/>
          </p:cNvCxnSpPr>
          <p:nvPr/>
        </p:nvCxnSpPr>
        <p:spPr bwMode="auto">
          <a:xfrm flipH="1">
            <a:off x="7829922" y="5223926"/>
            <a:ext cx="112" cy="38676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56" name="Rounded Rectangle 155"/>
          <p:cNvSpPr/>
          <p:nvPr/>
        </p:nvSpPr>
        <p:spPr bwMode="auto">
          <a:xfrm>
            <a:off x="330493" y="189344"/>
            <a:ext cx="2946107" cy="1089660"/>
          </a:xfrm>
          <a:prstGeom prst="round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Động cơ M</a:t>
            </a:r>
            <a:r>
              <a:rPr lang="en-US" sz="20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M</a:t>
            </a:r>
            <a:r>
              <a:rPr lang="en-US" sz="20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đang hoạt động; </a:t>
            </a: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khi có sự cố cần dừng khẩn cấp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8" name="Rectangle 127"/>
          <p:cNvSpPr/>
          <p:nvPr/>
        </p:nvSpPr>
        <p:spPr bwMode="auto">
          <a:xfrm>
            <a:off x="4049137" y="2246745"/>
            <a:ext cx="2504063" cy="714042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Cuộn dây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R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th1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(11,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N)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mất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điện</a:t>
            </a:r>
          </a:p>
        </p:txBody>
      </p:sp>
      <p:sp>
        <p:nvSpPr>
          <p:cNvPr id="34" name="Rectangle 33"/>
          <p:cNvSpPr/>
          <p:nvPr/>
        </p:nvSpPr>
        <p:spPr bwMode="auto">
          <a:xfrm>
            <a:off x="3970087" y="394914"/>
            <a:ext cx="2022204" cy="672442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Ấn nút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EM(1, 3)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một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lực đủ lớn</a:t>
            </a:r>
          </a:p>
        </p:txBody>
      </p:sp>
      <p:sp>
        <p:nvSpPr>
          <p:cNvPr id="131" name="Rectangle 130"/>
          <p:cNvSpPr/>
          <p:nvPr/>
        </p:nvSpPr>
        <p:spPr bwMode="auto">
          <a:xfrm>
            <a:off x="4596684" y="3542144"/>
            <a:ext cx="1413477" cy="994013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điểm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R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th1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(15, 17) hở ra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161" name="Straight Arrow Connector 160"/>
          <p:cNvCxnSpPr>
            <a:stCxn id="40" idx="2"/>
            <a:endCxn id="128" idx="0"/>
          </p:cNvCxnSpPr>
          <p:nvPr/>
        </p:nvCxnSpPr>
        <p:spPr bwMode="auto">
          <a:xfrm>
            <a:off x="4981191" y="1807185"/>
            <a:ext cx="319978" cy="43956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18" name="Straight Arrow Connector 217"/>
          <p:cNvCxnSpPr>
            <a:stCxn id="128" idx="2"/>
            <a:endCxn id="131" idx="0"/>
          </p:cNvCxnSpPr>
          <p:nvPr/>
        </p:nvCxnSpPr>
        <p:spPr bwMode="auto">
          <a:xfrm>
            <a:off x="5301169" y="2960787"/>
            <a:ext cx="2254" cy="58135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52" name="Oval 251"/>
          <p:cNvSpPr/>
          <p:nvPr/>
        </p:nvSpPr>
        <p:spPr bwMode="auto">
          <a:xfrm>
            <a:off x="3523346" y="2560011"/>
            <a:ext cx="95567" cy="9081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5653229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58" grpId="0" animBg="1"/>
      <p:bldP spid="40" grpId="0" animBg="1"/>
      <p:bldP spid="44" grpId="0" animBg="1"/>
      <p:bldP spid="45" grpId="0" animBg="1"/>
      <p:bldP spid="60" grpId="0" animBg="1"/>
      <p:bldP spid="64" grpId="0"/>
      <p:bldP spid="24" grpId="0" animBg="1"/>
      <p:bldP spid="86" grpId="0" animBg="1"/>
      <p:bldP spid="128" grpId="0" animBg="1"/>
      <p:bldP spid="34" grpId="0" animBg="1"/>
      <p:bldP spid="131" grpId="0" animBg="1"/>
      <p:bldP spid="25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15"/>
          <p:cNvSpPr>
            <a:spLocks noChangeArrowheads="1"/>
          </p:cNvSpPr>
          <p:nvPr/>
        </p:nvSpPr>
        <p:spPr bwMode="auto">
          <a:xfrm>
            <a:off x="76200" y="35910"/>
            <a:ext cx="89153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vi-VN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Điều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khiển động cơ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KĐB ba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pha rotor lồng sóc hai cấp tốc độ.</a:t>
            </a:r>
          </a:p>
        </p:txBody>
      </p:sp>
      <p:sp>
        <p:nvSpPr>
          <p:cNvPr id="4" name="Rectangle 3"/>
          <p:cNvSpPr/>
          <p:nvPr/>
        </p:nvSpPr>
        <p:spPr>
          <a:xfrm>
            <a:off x="533400" y="762000"/>
            <a:ext cx="82295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Để thay đổi tốc động cơ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KĐB ba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pha có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thể: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85800" y="2214180"/>
            <a:ext cx="72389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Thay đổi số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đôi cực của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dây quấn stator động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</a:p>
        </p:txBody>
      </p:sp>
      <p:sp>
        <p:nvSpPr>
          <p:cNvPr id="8" name="Rectangle 7"/>
          <p:cNvSpPr/>
          <p:nvPr/>
        </p:nvSpPr>
        <p:spPr>
          <a:xfrm>
            <a:off x="685801" y="1488090"/>
            <a:ext cx="83057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- Thay đổi tần số f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nguồn điện cấp vào động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</a:p>
        </p:txBody>
      </p:sp>
      <p:sp>
        <p:nvSpPr>
          <p:cNvPr id="10" name="Rectangle 9"/>
          <p:cNvSpPr/>
          <p:nvPr/>
        </p:nvSpPr>
        <p:spPr>
          <a:xfrm>
            <a:off x="533399" y="2940270"/>
            <a:ext cx="845819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Đặc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điểm chung của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động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cơ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thay đổi tốc độ bằng cách thay đổi số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đôi cực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dây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quấn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stator: 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5800" y="4035692"/>
            <a:ext cx="830579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Động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cơ vận hành cả hai cấp tốc độ với cùng một cấp điện áp nguồn 3 pha.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85800" y="5131114"/>
            <a:ext cx="83058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Dây quấn stator ra 6 đầu va các đầu dây này liên thông với nhau.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85800" y="5857204"/>
            <a:ext cx="83057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Tỷ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số biến tốc là 2 (hay ½); tốc độ nhanh gấp 2 tốc độ chậm</a:t>
            </a:r>
          </a:p>
        </p:txBody>
      </p:sp>
    </p:spTree>
    <p:extLst>
      <p:ext uri="{BB962C8B-B14F-4D97-AF65-F5344CB8AC3E}">
        <p14:creationId xmlns:p14="http://schemas.microsoft.com/office/powerpoint/2010/main" val="3920441910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10" grpId="0"/>
      <p:bldP spid="11" grpId="0"/>
      <p:bldP spid="12" grpId="0"/>
      <p:bldP spid="1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2414789" y="2286000"/>
          <a:ext cx="6656184" cy="4498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78" r:id="rId4" imgW="11410950" imgH="4762500" progId="AutoCAD.Drawing.17">
                  <p:embed/>
                </p:oleObj>
              </mc:Choice>
              <mc:Fallback>
                <p:oleObj r:id="rId4" imgW="11410950" imgH="4762500" progId="AutoCAD.Drawing.17">
                  <p:embed/>
                  <p:pic>
                    <p:nvPicPr>
                      <p:cNvPr id="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26762" t="12767" r="40187" b="34116"/>
                      <a:stretch>
                        <a:fillRect/>
                      </a:stretch>
                    </p:blipFill>
                    <p:spPr bwMode="auto">
                      <a:xfrm>
                        <a:off x="2414789" y="2286000"/>
                        <a:ext cx="6656184" cy="449821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71" name="Rectangle 18"/>
          <p:cNvSpPr>
            <a:spLocks noChangeArrowheads="1"/>
          </p:cNvSpPr>
          <p:nvPr/>
        </p:nvSpPr>
        <p:spPr bwMode="auto">
          <a:xfrm>
            <a:off x="359928" y="1898125"/>
            <a:ext cx="2819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động lực: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2438400" y="2752436"/>
            <a:ext cx="1415036" cy="512604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3" name="Oval 32"/>
          <p:cNvSpPr/>
          <p:nvPr/>
        </p:nvSpPr>
        <p:spPr bwMode="auto">
          <a:xfrm>
            <a:off x="4800600" y="3097041"/>
            <a:ext cx="685799" cy="572656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4" name="Rectangle 13"/>
          <p:cNvSpPr>
            <a:spLocks noChangeArrowheads="1"/>
          </p:cNvSpPr>
          <p:nvPr/>
        </p:nvSpPr>
        <p:spPr bwMode="auto">
          <a:xfrm>
            <a:off x="200561" y="3420024"/>
            <a:ext cx="226413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Bảo</a:t>
            </a:r>
            <a:r>
              <a:rPr kumimoji="0" lang="en-US" sz="2400" b="0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vệ quá tải động cơ M1</a:t>
            </a:r>
            <a:endParaRPr kumimoji="0" lang="en-US" altLang="en-US" sz="2400" b="0" i="0" u="none" strike="noStrike" kern="1200" cap="none" spc="0" normalizeH="0" baseline="-2500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5" name="Oval 34"/>
          <p:cNvSpPr/>
          <p:nvPr/>
        </p:nvSpPr>
        <p:spPr bwMode="auto">
          <a:xfrm>
            <a:off x="5257800" y="3118343"/>
            <a:ext cx="680465" cy="572655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7" name="Oval 36"/>
          <p:cNvSpPr/>
          <p:nvPr/>
        </p:nvSpPr>
        <p:spPr bwMode="auto">
          <a:xfrm>
            <a:off x="2362200" y="5219094"/>
            <a:ext cx="1554848" cy="495144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2" name="Rectangle 19"/>
          <p:cNvSpPr>
            <a:spLocks noChangeArrowheads="1"/>
          </p:cNvSpPr>
          <p:nvPr/>
        </p:nvSpPr>
        <p:spPr bwMode="auto">
          <a:xfrm>
            <a:off x="250466" y="2510135"/>
            <a:ext cx="195933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</a:t>
            </a:r>
            <a:r>
              <a:rPr kumimoji="0" lang="en-US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Bảo</a:t>
            </a:r>
            <a:r>
              <a:rPr kumimoji="0" lang="en-US" altLang="en-US" sz="2400" b="0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vệ ngắn mạch</a:t>
            </a:r>
            <a:endParaRPr kumimoji="0" lang="en-US" altLang="en-US" sz="2400" b="0" i="0" u="none" strike="noStrike" kern="1200" cap="none" spc="0" normalizeH="0" baseline="-2500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5" name="Rectangle 13"/>
          <p:cNvSpPr>
            <a:spLocks noChangeArrowheads="1"/>
          </p:cNvSpPr>
          <p:nvPr/>
        </p:nvSpPr>
        <p:spPr bwMode="auto">
          <a:xfrm>
            <a:off x="250466" y="4405455"/>
            <a:ext cx="241653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Bảo vệ quá tải động cơ M2</a:t>
            </a:r>
            <a:endParaRPr kumimoji="0" lang="en-US" altLang="en-US" sz="2400" b="0" i="0" u="none" strike="noStrike" kern="1200" cap="none" spc="0" normalizeH="0" baseline="-2500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8" name="Oval 37"/>
          <p:cNvSpPr/>
          <p:nvPr/>
        </p:nvSpPr>
        <p:spPr bwMode="auto">
          <a:xfrm>
            <a:off x="3848098" y="5219093"/>
            <a:ext cx="1638301" cy="495145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3" name="Rectangle 18"/>
          <p:cNvSpPr>
            <a:spLocks noChangeArrowheads="1"/>
          </p:cNvSpPr>
          <p:nvPr/>
        </p:nvSpPr>
        <p:spPr bwMode="auto">
          <a:xfrm>
            <a:off x="45718" y="1402445"/>
            <a:ext cx="46786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Bảo vệ</a:t>
            </a:r>
            <a:r>
              <a:rPr kumimoji="0" lang="en-US" altLang="en-US" sz="2400" b="1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mạch điện và động cơ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76198" y="533400"/>
            <a:ext cx="876300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4.4.2 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Điều khiển hai động cơ ba pha theo trình tự tác động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bằng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rơle thời gian</a:t>
            </a:r>
            <a:endParaRPr kumimoji="0" lang="en-US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76200" y="35910"/>
            <a:ext cx="89153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4.4 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Điều khiển động cơ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KĐB 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ba pha theo trình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tự.</a:t>
            </a: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6441331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9" grpId="1" animBg="1"/>
      <p:bldP spid="33" grpId="0" animBg="1"/>
      <p:bldP spid="33" grpId="1" animBg="1"/>
      <p:bldP spid="34" grpId="0"/>
      <p:bldP spid="35" grpId="0" animBg="1"/>
      <p:bldP spid="37" grpId="0" animBg="1"/>
      <p:bldP spid="37" grpId="1" animBg="1"/>
      <p:bldP spid="22" grpId="0"/>
      <p:bldP spid="25" grpId="0"/>
      <p:bldP spid="3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Object 24"/>
          <p:cNvGraphicFramePr>
            <a:graphicFrameLocks noChangeAspect="1"/>
          </p:cNvGraphicFramePr>
          <p:nvPr>
            <p:extLst/>
          </p:nvPr>
        </p:nvGraphicFramePr>
        <p:xfrm>
          <a:off x="2414789" y="2286000"/>
          <a:ext cx="6656184" cy="4498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402" r:id="rId4" imgW="11410950" imgH="4762500" progId="AutoCAD.Drawing.17">
                  <p:embed/>
                </p:oleObj>
              </mc:Choice>
              <mc:Fallback>
                <p:oleObj r:id="rId4" imgW="11410950" imgH="4762500" progId="AutoCAD.Drawing.17">
                  <p:embed/>
                  <p:pic>
                    <p:nvPicPr>
                      <p:cNvPr id="25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26762" t="12767" r="40187" b="34116"/>
                      <a:stretch>
                        <a:fillRect/>
                      </a:stretch>
                    </p:blipFill>
                    <p:spPr bwMode="auto">
                      <a:xfrm>
                        <a:off x="2414789" y="2286000"/>
                        <a:ext cx="6656184" cy="449821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Rectangle 17"/>
          <p:cNvSpPr>
            <a:spLocks noChangeArrowheads="1"/>
          </p:cNvSpPr>
          <p:nvPr/>
        </p:nvSpPr>
        <p:spPr bwMode="auto">
          <a:xfrm>
            <a:off x="76198" y="533400"/>
            <a:ext cx="876300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4.4.2 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Điều khiển hai động cơ ba pha theo trình tự tác động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bằng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rơle thời gian</a:t>
            </a:r>
            <a:endParaRPr kumimoji="0" lang="en-US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8" name="Rectangle 37"/>
          <p:cNvSpPr>
            <a:spLocks noChangeArrowheads="1"/>
          </p:cNvSpPr>
          <p:nvPr/>
        </p:nvSpPr>
        <p:spPr bwMode="auto">
          <a:xfrm>
            <a:off x="477488" y="2521803"/>
            <a:ext cx="19609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lang="en-US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Bảo vệ ngắn mạch</a:t>
            </a:r>
            <a:endParaRPr lang="en-US" altLang="en-US" sz="2400" baseline="-250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Oval 38"/>
          <p:cNvSpPr/>
          <p:nvPr/>
        </p:nvSpPr>
        <p:spPr bwMode="auto">
          <a:xfrm>
            <a:off x="3904672" y="3227855"/>
            <a:ext cx="428340" cy="444372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4" name="Rectangle 18"/>
          <p:cNvSpPr>
            <a:spLocks noChangeArrowheads="1"/>
          </p:cNvSpPr>
          <p:nvPr/>
        </p:nvSpPr>
        <p:spPr bwMode="auto">
          <a:xfrm>
            <a:off x="359928" y="1898125"/>
            <a:ext cx="2819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điều khiển: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55" name="Rectangle 15"/>
          <p:cNvSpPr>
            <a:spLocks noChangeArrowheads="1"/>
          </p:cNvSpPr>
          <p:nvPr/>
        </p:nvSpPr>
        <p:spPr bwMode="auto">
          <a:xfrm>
            <a:off x="76200" y="35910"/>
            <a:ext cx="89153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4.4 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Điều khiển động cơ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KĐB 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ba pha theo trình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tự.</a:t>
            </a: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45718" y="1402445"/>
            <a:ext cx="46786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Bảo vệ</a:t>
            </a:r>
            <a:r>
              <a:rPr kumimoji="0" lang="en-US" altLang="en-US" sz="2400" b="1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mạch điện và động cơ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1550230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 animBg="1"/>
      <p:bldP spid="39" grpId="1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5987809"/>
              </p:ext>
            </p:extLst>
          </p:nvPr>
        </p:nvGraphicFramePr>
        <p:xfrm>
          <a:off x="2100859" y="1987550"/>
          <a:ext cx="6916141" cy="464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906" r:id="rId4" imgW="8934450" imgH="4286250" progId="AutoCAD.Drawing.17">
                  <p:embed/>
                </p:oleObj>
              </mc:Choice>
              <mc:Fallback>
                <p:oleObj r:id="rId4" imgW="8934450" imgH="4286250" progId="AutoCAD.Drawing.17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26660" t="16388" r="47383" b="47293"/>
                      <a:stretch>
                        <a:fillRect/>
                      </a:stretch>
                    </p:blipFill>
                    <p:spPr bwMode="auto">
                      <a:xfrm>
                        <a:off x="2100859" y="1987550"/>
                        <a:ext cx="6916141" cy="46418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71" name="Rectangle 18"/>
          <p:cNvSpPr>
            <a:spLocks noChangeArrowheads="1"/>
          </p:cNvSpPr>
          <p:nvPr/>
        </p:nvSpPr>
        <p:spPr bwMode="auto">
          <a:xfrm>
            <a:off x="359928" y="1333880"/>
            <a:ext cx="2819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Mạch 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động lực: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19"/>
          <p:cNvSpPr>
            <a:spLocks noChangeArrowheads="1"/>
          </p:cNvSpPr>
          <p:nvPr/>
        </p:nvSpPr>
        <p:spPr bwMode="auto">
          <a:xfrm>
            <a:off x="250466" y="2667000"/>
            <a:ext cx="22641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CB 3 pha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2133600" y="2447544"/>
            <a:ext cx="1415036" cy="512604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2" name="Rectangle 13"/>
          <p:cNvSpPr>
            <a:spLocks noChangeArrowheads="1"/>
          </p:cNvSpPr>
          <p:nvPr/>
        </p:nvSpPr>
        <p:spPr bwMode="auto">
          <a:xfrm>
            <a:off x="250467" y="3124200"/>
            <a:ext cx="241653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Tiếp điểm động lực K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Oval 32"/>
          <p:cNvSpPr/>
          <p:nvPr/>
        </p:nvSpPr>
        <p:spPr bwMode="auto">
          <a:xfrm>
            <a:off x="2389632" y="4172712"/>
            <a:ext cx="1213104" cy="572656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4" name="Rectangle 13"/>
          <p:cNvSpPr>
            <a:spLocks noChangeArrowheads="1"/>
          </p:cNvSpPr>
          <p:nvPr/>
        </p:nvSpPr>
        <p:spPr bwMode="auto">
          <a:xfrm>
            <a:off x="174266" y="4795075"/>
            <a:ext cx="226413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Phần tử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đốt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nóng OL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Oval 34"/>
          <p:cNvSpPr/>
          <p:nvPr/>
        </p:nvSpPr>
        <p:spPr bwMode="auto">
          <a:xfrm>
            <a:off x="3930395" y="4151376"/>
            <a:ext cx="1205485" cy="572655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7" name="Oval 36"/>
          <p:cNvSpPr/>
          <p:nvPr/>
        </p:nvSpPr>
        <p:spPr bwMode="auto">
          <a:xfrm>
            <a:off x="1981200" y="5029200"/>
            <a:ext cx="1631048" cy="495144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2" name="Rectangle 19"/>
          <p:cNvSpPr>
            <a:spLocks noChangeArrowheads="1"/>
          </p:cNvSpPr>
          <p:nvPr/>
        </p:nvSpPr>
        <p:spPr bwMode="auto">
          <a:xfrm>
            <a:off x="250466" y="1828800"/>
            <a:ext cx="195019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- Động cơ </a:t>
            </a: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M</a:t>
            </a:r>
            <a:r>
              <a:rPr lang="en-US" alt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Oval 23"/>
          <p:cNvSpPr/>
          <p:nvPr/>
        </p:nvSpPr>
        <p:spPr bwMode="auto">
          <a:xfrm>
            <a:off x="2465832" y="5715000"/>
            <a:ext cx="903731" cy="914400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5" name="Rectangle 13"/>
          <p:cNvSpPr>
            <a:spLocks noChangeArrowheads="1"/>
          </p:cNvSpPr>
          <p:nvPr/>
        </p:nvSpPr>
        <p:spPr bwMode="auto">
          <a:xfrm>
            <a:off x="250466" y="5662884"/>
            <a:ext cx="241653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Phần tử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đốt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nóng OL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Rectangle 13"/>
          <p:cNvSpPr>
            <a:spLocks noChangeArrowheads="1"/>
          </p:cNvSpPr>
          <p:nvPr/>
        </p:nvSpPr>
        <p:spPr bwMode="auto">
          <a:xfrm>
            <a:off x="250466" y="3956669"/>
            <a:ext cx="249092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Tiếp điểm động lực K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Oval 37"/>
          <p:cNvSpPr/>
          <p:nvPr/>
        </p:nvSpPr>
        <p:spPr bwMode="auto">
          <a:xfrm>
            <a:off x="3505200" y="5029200"/>
            <a:ext cx="1638301" cy="495145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3" name="Rectangle 18"/>
          <p:cNvSpPr>
            <a:spLocks noChangeArrowheads="1"/>
          </p:cNvSpPr>
          <p:nvPr/>
        </p:nvSpPr>
        <p:spPr bwMode="auto">
          <a:xfrm>
            <a:off x="45718" y="838200"/>
            <a:ext cx="40778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v"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Giới thiệu mạch điện: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Oval 35"/>
          <p:cNvSpPr/>
          <p:nvPr/>
        </p:nvSpPr>
        <p:spPr bwMode="auto">
          <a:xfrm>
            <a:off x="3998976" y="5715000"/>
            <a:ext cx="903731" cy="914400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1" name="Rectangle 15"/>
          <p:cNvSpPr>
            <a:spLocks noChangeArrowheads="1"/>
          </p:cNvSpPr>
          <p:nvPr/>
        </p:nvSpPr>
        <p:spPr bwMode="auto">
          <a:xfrm>
            <a:off x="76200" y="35910"/>
            <a:ext cx="899477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4.4 </a:t>
            </a:r>
            <a:r>
              <a:rPr lang="da-DK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Mạch điện điều khiển trạm bơm nước hai động cơ làm việc luân phiên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52543862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9" grpId="0" animBg="1"/>
      <p:bldP spid="29" grpId="1" animBg="1"/>
      <p:bldP spid="32" grpId="0"/>
      <p:bldP spid="33" grpId="0" animBg="1"/>
      <p:bldP spid="33" grpId="1" animBg="1"/>
      <p:bldP spid="34" grpId="0"/>
      <p:bldP spid="35" grpId="0" animBg="1"/>
      <p:bldP spid="35" grpId="1" animBg="1"/>
      <p:bldP spid="37" grpId="0" animBg="1"/>
      <p:bldP spid="37" grpId="1" animBg="1"/>
      <p:bldP spid="22" grpId="0"/>
      <p:bldP spid="24" grpId="0" animBg="1"/>
      <p:bldP spid="24" grpId="1" animBg="1"/>
      <p:bldP spid="25" grpId="0"/>
      <p:bldP spid="27" grpId="0"/>
      <p:bldP spid="38" grpId="0" animBg="1"/>
      <p:bldP spid="36" grpId="0" animBg="1"/>
      <p:bldP spid="36" grpId="1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3120023"/>
              </p:ext>
            </p:extLst>
          </p:nvPr>
        </p:nvGraphicFramePr>
        <p:xfrm>
          <a:off x="2100859" y="1987550"/>
          <a:ext cx="6916141" cy="464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29" r:id="rId4" imgW="8934450" imgH="4286250" progId="AutoCAD.Drawing.17">
                  <p:embed/>
                </p:oleObj>
              </mc:Choice>
              <mc:Fallback>
                <p:oleObj r:id="rId4" imgW="8934450" imgH="4286250" progId="AutoCAD.Drawing.17">
                  <p:embed/>
                  <p:pic>
                    <p:nvPicPr>
                      <p:cNvPr id="3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26660" t="16388" r="47383" b="47293"/>
                      <a:stretch>
                        <a:fillRect/>
                      </a:stretch>
                    </p:blipFill>
                    <p:spPr bwMode="auto">
                      <a:xfrm>
                        <a:off x="2100859" y="1987550"/>
                        <a:ext cx="6916141" cy="46418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Rectangle 37"/>
          <p:cNvSpPr>
            <a:spLocks noChangeArrowheads="1"/>
          </p:cNvSpPr>
          <p:nvPr/>
        </p:nvSpPr>
        <p:spPr bwMode="auto">
          <a:xfrm>
            <a:off x="96488" y="1905000"/>
            <a:ext cx="18459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Cầu chì F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Oval 38"/>
          <p:cNvSpPr/>
          <p:nvPr/>
        </p:nvSpPr>
        <p:spPr bwMode="auto">
          <a:xfrm>
            <a:off x="3597906" y="2971800"/>
            <a:ext cx="471174" cy="444372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40" name="Rectangle 19"/>
          <p:cNvSpPr>
            <a:spLocks noChangeArrowheads="1"/>
          </p:cNvSpPr>
          <p:nvPr/>
        </p:nvSpPr>
        <p:spPr bwMode="auto">
          <a:xfrm>
            <a:off x="86591" y="2350049"/>
            <a:ext cx="22088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EM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Oval 40"/>
          <p:cNvSpPr/>
          <p:nvPr/>
        </p:nvSpPr>
        <p:spPr bwMode="auto">
          <a:xfrm>
            <a:off x="4038599" y="2743200"/>
            <a:ext cx="765875" cy="663854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42" name="Rectangle 13"/>
          <p:cNvSpPr>
            <a:spLocks noChangeArrowheads="1"/>
          </p:cNvSpPr>
          <p:nvPr/>
        </p:nvSpPr>
        <p:spPr bwMode="auto">
          <a:xfrm>
            <a:off x="94091" y="3734822"/>
            <a:ext cx="234430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Cuộn dây R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R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(9, 11) + Start 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Oval 42"/>
          <p:cNvSpPr/>
          <p:nvPr/>
        </p:nvSpPr>
        <p:spPr bwMode="auto">
          <a:xfrm>
            <a:off x="6141592" y="2761600"/>
            <a:ext cx="1006430" cy="1055333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48" name="Rectangle 13"/>
          <p:cNvSpPr>
            <a:spLocks noChangeArrowheads="1"/>
          </p:cNvSpPr>
          <p:nvPr/>
        </p:nvSpPr>
        <p:spPr bwMode="auto">
          <a:xfrm>
            <a:off x="80302" y="2819400"/>
            <a:ext cx="32271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Tiếp điểm OL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(3, 5)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Rectangle 19"/>
          <p:cNvSpPr>
            <a:spLocks noChangeArrowheads="1"/>
          </p:cNvSpPr>
          <p:nvPr/>
        </p:nvSpPr>
        <p:spPr bwMode="auto">
          <a:xfrm>
            <a:off x="1173818" y="2338700"/>
            <a:ext cx="1121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Stop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1" name="Straight Connector 50"/>
          <p:cNvCxnSpPr/>
          <p:nvPr/>
        </p:nvCxnSpPr>
        <p:spPr bwMode="auto">
          <a:xfrm>
            <a:off x="1070169" y="2344751"/>
            <a:ext cx="0" cy="398449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3" name="Oval 52"/>
          <p:cNvSpPr/>
          <p:nvPr/>
        </p:nvSpPr>
        <p:spPr bwMode="auto">
          <a:xfrm>
            <a:off x="8324969" y="2971800"/>
            <a:ext cx="477655" cy="512733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7" name="Rectangle 13"/>
          <p:cNvSpPr>
            <a:spLocks noChangeArrowheads="1"/>
          </p:cNvSpPr>
          <p:nvPr/>
        </p:nvSpPr>
        <p:spPr bwMode="auto">
          <a:xfrm>
            <a:off x="94091" y="3276600"/>
            <a:ext cx="32782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Tiếp điểm OL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(5, 7)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27"/>
          <p:cNvSpPr/>
          <p:nvPr/>
        </p:nvSpPr>
        <p:spPr bwMode="auto">
          <a:xfrm>
            <a:off x="4571999" y="2819399"/>
            <a:ext cx="1159515" cy="665133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9" name="Rectangle 13"/>
          <p:cNvSpPr>
            <a:spLocks noChangeArrowheads="1"/>
          </p:cNvSpPr>
          <p:nvPr/>
        </p:nvSpPr>
        <p:spPr bwMode="auto">
          <a:xfrm>
            <a:off x="92364" y="4655403"/>
            <a:ext cx="234603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Cuộn dây K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R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th1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(11, 15)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29"/>
          <p:cNvSpPr/>
          <p:nvPr/>
        </p:nvSpPr>
        <p:spPr bwMode="auto">
          <a:xfrm>
            <a:off x="7772401" y="4271530"/>
            <a:ext cx="778934" cy="616726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1" name="Oval 30"/>
          <p:cNvSpPr/>
          <p:nvPr/>
        </p:nvSpPr>
        <p:spPr bwMode="auto">
          <a:xfrm>
            <a:off x="8416041" y="4267200"/>
            <a:ext cx="485841" cy="498109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54" name="Rectangle 18"/>
          <p:cNvSpPr>
            <a:spLocks noChangeArrowheads="1"/>
          </p:cNvSpPr>
          <p:nvPr/>
        </p:nvSpPr>
        <p:spPr bwMode="auto">
          <a:xfrm>
            <a:off x="359928" y="1367135"/>
            <a:ext cx="2819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Mạch 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điều khiển: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Rectangle 13"/>
          <p:cNvSpPr>
            <a:spLocks noChangeArrowheads="1"/>
          </p:cNvSpPr>
          <p:nvPr/>
        </p:nvSpPr>
        <p:spPr bwMode="auto">
          <a:xfrm>
            <a:off x="73891" y="6320135"/>
            <a:ext cx="29864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Rơle thời gian R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th1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Oval 33"/>
          <p:cNvSpPr/>
          <p:nvPr/>
        </p:nvSpPr>
        <p:spPr bwMode="auto">
          <a:xfrm>
            <a:off x="8082740" y="3754467"/>
            <a:ext cx="776916" cy="512733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5" name="Oval 34"/>
          <p:cNvSpPr/>
          <p:nvPr/>
        </p:nvSpPr>
        <p:spPr bwMode="auto">
          <a:xfrm>
            <a:off x="8093275" y="4814897"/>
            <a:ext cx="776916" cy="512733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44" name="Oval 43"/>
          <p:cNvSpPr/>
          <p:nvPr/>
        </p:nvSpPr>
        <p:spPr bwMode="auto">
          <a:xfrm>
            <a:off x="5489557" y="2895600"/>
            <a:ext cx="731424" cy="512733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6" name="Oval 35"/>
          <p:cNvSpPr/>
          <p:nvPr/>
        </p:nvSpPr>
        <p:spPr bwMode="auto">
          <a:xfrm>
            <a:off x="6867061" y="4267200"/>
            <a:ext cx="550745" cy="564006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7" name="Oval 36"/>
          <p:cNvSpPr/>
          <p:nvPr/>
        </p:nvSpPr>
        <p:spPr bwMode="auto">
          <a:xfrm>
            <a:off x="7286799" y="5232182"/>
            <a:ext cx="666402" cy="423746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49" name="Rectangle 18"/>
          <p:cNvSpPr>
            <a:spLocks noChangeArrowheads="1"/>
          </p:cNvSpPr>
          <p:nvPr/>
        </p:nvSpPr>
        <p:spPr bwMode="auto">
          <a:xfrm>
            <a:off x="45718" y="838200"/>
            <a:ext cx="40778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v"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Giới thiệu mạch điện: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Rectangle 15"/>
          <p:cNvSpPr>
            <a:spLocks noChangeArrowheads="1"/>
          </p:cNvSpPr>
          <p:nvPr/>
        </p:nvSpPr>
        <p:spPr bwMode="auto">
          <a:xfrm>
            <a:off x="76200" y="35910"/>
            <a:ext cx="899477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4.4 </a:t>
            </a:r>
            <a:r>
              <a:rPr lang="da-DK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Mạch điện điều khiển trạm bơm nước hai động cơ làm việc luân phiên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7" name="Rectangle 13"/>
          <p:cNvSpPr>
            <a:spLocks noChangeArrowheads="1"/>
          </p:cNvSpPr>
          <p:nvPr/>
        </p:nvSpPr>
        <p:spPr bwMode="auto">
          <a:xfrm>
            <a:off x="73891" y="5493603"/>
            <a:ext cx="234603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Cuộn dây K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R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th1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(11, 15)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0006889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4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1" presetClass="entr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3" presetClass="exit" presetSubtype="1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8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1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 animBg="1"/>
      <p:bldP spid="39" grpId="1" animBg="1"/>
      <p:bldP spid="40" grpId="0"/>
      <p:bldP spid="41" grpId="0" animBg="1"/>
      <p:bldP spid="41" grpId="1" animBg="1"/>
      <p:bldP spid="42" grpId="0"/>
      <p:bldP spid="43" grpId="0" animBg="1"/>
      <p:bldP spid="43" grpId="1" animBg="1"/>
      <p:bldP spid="48" grpId="0"/>
      <p:bldP spid="50" grpId="0"/>
      <p:bldP spid="53" grpId="0" animBg="1"/>
      <p:bldP spid="53" grpId="1" animBg="1"/>
      <p:bldP spid="27" grpId="0"/>
      <p:bldP spid="28" grpId="0" animBg="1"/>
      <p:bldP spid="28" grpId="1" animBg="1"/>
      <p:bldP spid="29" grpId="0"/>
      <p:bldP spid="30" grpId="0" animBg="1"/>
      <p:bldP spid="30" grpId="1" animBg="1"/>
      <p:bldP spid="30" grpId="2" animBg="1"/>
      <p:bldP spid="30" grpId="3" animBg="1"/>
      <p:bldP spid="31" grpId="0" animBg="1"/>
      <p:bldP spid="31" grpId="1" animBg="1"/>
      <p:bldP spid="33" grpId="0"/>
      <p:bldP spid="34" grpId="0" animBg="1"/>
      <p:bldP spid="34" grpId="1" animBg="1"/>
      <p:bldP spid="35" grpId="0" animBg="1"/>
      <p:bldP spid="44" grpId="0" animBg="1"/>
      <p:bldP spid="36" grpId="0" animBg="1"/>
      <p:bldP spid="37" grpId="0" animBg="1"/>
      <p:bldP spid="5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18"/>
          <p:cNvSpPr>
            <a:spLocks noChangeArrowheads="1"/>
          </p:cNvSpPr>
          <p:nvPr/>
        </p:nvSpPr>
        <p:spPr bwMode="auto">
          <a:xfrm>
            <a:off x="420731" y="1317325"/>
            <a:ext cx="37028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Chạy </a:t>
            </a: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 cơ M</a:t>
            </a:r>
            <a:r>
              <a:rPr lang="en-US" altLang="en-US" sz="2400" b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M</a:t>
            </a:r>
            <a:r>
              <a:rPr lang="en-US" altLang="en-US" sz="2400" b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45718" y="838200"/>
            <a:ext cx="40778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v"/>
            </a:pP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Nguyên lý làm 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việc: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15"/>
          <p:cNvSpPr>
            <a:spLocks noChangeArrowheads="1"/>
          </p:cNvSpPr>
          <p:nvPr/>
        </p:nvSpPr>
        <p:spPr bwMode="auto">
          <a:xfrm>
            <a:off x="76200" y="35910"/>
            <a:ext cx="899477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4.4 </a:t>
            </a:r>
            <a:r>
              <a:rPr lang="da-DK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Mạch điện điều khiển trạm bơm nước hai động cơ làm việc luân phiên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2451128"/>
              </p:ext>
            </p:extLst>
          </p:nvPr>
        </p:nvGraphicFramePr>
        <p:xfrm>
          <a:off x="1523728" y="1752600"/>
          <a:ext cx="7493274" cy="502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951" r:id="rId4" imgW="8934450" imgH="4286250" progId="AutoCAD.Drawing.17">
                  <p:embed/>
                </p:oleObj>
              </mc:Choice>
              <mc:Fallback>
                <p:oleObj r:id="rId4" imgW="8934450" imgH="4286250" progId="AutoCAD.Drawing.17">
                  <p:embed/>
                  <p:pic>
                    <p:nvPicPr>
                      <p:cNvPr id="3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26660" t="16388" r="47383" b="47293"/>
                      <a:stretch>
                        <a:fillRect/>
                      </a:stretch>
                    </p:blipFill>
                    <p:spPr bwMode="auto">
                      <a:xfrm>
                        <a:off x="1523728" y="1752600"/>
                        <a:ext cx="7493274" cy="5029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14459695"/>
      </p:ext>
    </p:extLst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2" name="Straight Arrow Connector 61"/>
          <p:cNvCxnSpPr>
            <a:stCxn id="40" idx="2"/>
            <a:endCxn id="61" idx="0"/>
          </p:cNvCxnSpPr>
          <p:nvPr/>
        </p:nvCxnSpPr>
        <p:spPr bwMode="auto">
          <a:xfrm flipH="1">
            <a:off x="1310270" y="915493"/>
            <a:ext cx="2727569" cy="22964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3" name="Rectangle 42"/>
          <p:cNvSpPr/>
          <p:nvPr/>
        </p:nvSpPr>
        <p:spPr bwMode="auto">
          <a:xfrm>
            <a:off x="2894798" y="1638700"/>
            <a:ext cx="1677202" cy="519055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R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tr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(9, 11)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đóng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lại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99125" y="1727773"/>
            <a:ext cx="2415475" cy="538203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(A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, A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),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(B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1, 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B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), K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(C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, C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)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đóng lại</a:t>
            </a:r>
          </a:p>
        </p:txBody>
      </p:sp>
      <p:sp>
        <p:nvSpPr>
          <p:cNvPr id="45" name="Rectangle 44"/>
          <p:cNvSpPr/>
          <p:nvPr/>
        </p:nvSpPr>
        <p:spPr bwMode="auto">
          <a:xfrm>
            <a:off x="3656896" y="4016647"/>
            <a:ext cx="1804817" cy="479153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Động cơ 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 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được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cấp điện, 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hoạt động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46" name="Straight Arrow Connector 45"/>
          <p:cNvCxnSpPr>
            <a:endCxn id="34" idx="1"/>
          </p:cNvCxnSpPr>
          <p:nvPr/>
        </p:nvCxnSpPr>
        <p:spPr bwMode="auto">
          <a:xfrm flipV="1">
            <a:off x="2254222" y="288251"/>
            <a:ext cx="282075" cy="605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7" name="Straight Arrow Connector 46"/>
          <p:cNvCxnSpPr>
            <a:stCxn id="40" idx="2"/>
            <a:endCxn id="42" idx="0"/>
          </p:cNvCxnSpPr>
          <p:nvPr/>
        </p:nvCxnSpPr>
        <p:spPr bwMode="auto">
          <a:xfrm flipH="1">
            <a:off x="4037838" y="915493"/>
            <a:ext cx="1" cy="23624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8" name="Straight Arrow Connector 47"/>
          <p:cNvCxnSpPr>
            <a:stCxn id="58" idx="2"/>
            <a:endCxn id="24" idx="0"/>
          </p:cNvCxnSpPr>
          <p:nvPr/>
        </p:nvCxnSpPr>
        <p:spPr bwMode="auto">
          <a:xfrm flipH="1">
            <a:off x="4504321" y="2837850"/>
            <a:ext cx="702393" cy="36255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9" name="Straight Arrow Connector 48"/>
          <p:cNvCxnSpPr>
            <a:stCxn id="42" idx="2"/>
            <a:endCxn id="43" idx="0"/>
          </p:cNvCxnSpPr>
          <p:nvPr/>
        </p:nvCxnSpPr>
        <p:spPr bwMode="auto">
          <a:xfrm flipH="1">
            <a:off x="3733399" y="1447800"/>
            <a:ext cx="304439" cy="1909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5" name="Straight Arrow Connector 54"/>
          <p:cNvCxnSpPr>
            <a:stCxn id="61" idx="2"/>
            <a:endCxn id="44" idx="0"/>
          </p:cNvCxnSpPr>
          <p:nvPr/>
        </p:nvCxnSpPr>
        <p:spPr bwMode="auto">
          <a:xfrm flipH="1">
            <a:off x="1306863" y="1446216"/>
            <a:ext cx="3407" cy="28155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6" name="Straight Arrow Connector 55"/>
          <p:cNvCxnSpPr>
            <a:stCxn id="34" idx="2"/>
            <a:endCxn id="40" idx="0"/>
          </p:cNvCxnSpPr>
          <p:nvPr/>
        </p:nvCxnSpPr>
        <p:spPr bwMode="auto">
          <a:xfrm>
            <a:off x="4037839" y="438163"/>
            <a:ext cx="0" cy="17143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8" name="Rectangle 27"/>
          <p:cNvSpPr/>
          <p:nvPr/>
        </p:nvSpPr>
        <p:spPr bwMode="auto">
          <a:xfrm>
            <a:off x="5597547" y="1151741"/>
            <a:ext cx="2327253" cy="29605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Cuộn dây R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th1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(13, N) có điện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209" name="Straight Arrow Connector 208"/>
          <p:cNvCxnSpPr/>
          <p:nvPr/>
        </p:nvCxnSpPr>
        <p:spPr bwMode="auto">
          <a:xfrm>
            <a:off x="4774873" y="3661536"/>
            <a:ext cx="0" cy="32095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2" name="Rectangle 41"/>
          <p:cNvSpPr/>
          <p:nvPr/>
        </p:nvSpPr>
        <p:spPr bwMode="auto">
          <a:xfrm>
            <a:off x="2909708" y="1151741"/>
            <a:ext cx="2256260" cy="29605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Cuộn dây 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R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tr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(11,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N) có điện</a:t>
            </a:r>
          </a:p>
        </p:txBody>
      </p:sp>
      <p:sp>
        <p:nvSpPr>
          <p:cNvPr id="24" name="Rectangle 23"/>
          <p:cNvSpPr/>
          <p:nvPr/>
        </p:nvSpPr>
        <p:spPr bwMode="auto">
          <a:xfrm>
            <a:off x="3304287" y="3200400"/>
            <a:ext cx="2400067" cy="529932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(A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, 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A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4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),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(B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, B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4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), K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(C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, 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4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)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đóng lại</a:t>
            </a:r>
          </a:p>
        </p:txBody>
      </p:sp>
      <p:sp>
        <p:nvSpPr>
          <p:cNvPr id="34" name="Rectangle 33"/>
          <p:cNvSpPr/>
          <p:nvPr/>
        </p:nvSpPr>
        <p:spPr bwMode="auto">
          <a:xfrm>
            <a:off x="2536298" y="76200"/>
            <a:ext cx="3003082" cy="361963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Ấn nút 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Start(9, 11)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một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lực đủ lớn</a:t>
            </a:r>
          </a:p>
        </p:txBody>
      </p:sp>
      <p:sp>
        <p:nvSpPr>
          <p:cNvPr id="86" name="Rectangle 85"/>
          <p:cNvSpPr/>
          <p:nvPr/>
        </p:nvSpPr>
        <p:spPr bwMode="auto">
          <a:xfrm>
            <a:off x="399471" y="2514600"/>
            <a:ext cx="1814782" cy="49573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Động cơ 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 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được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cấp điện, 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hoạt động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87" name="Straight Arrow Connector 86"/>
          <p:cNvCxnSpPr>
            <a:stCxn id="44" idx="2"/>
            <a:endCxn id="86" idx="0"/>
          </p:cNvCxnSpPr>
          <p:nvPr/>
        </p:nvCxnSpPr>
        <p:spPr bwMode="auto">
          <a:xfrm flipH="1">
            <a:off x="1306862" y="2265976"/>
            <a:ext cx="1" cy="24862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8" name="Rectangle 57"/>
          <p:cNvSpPr/>
          <p:nvPr/>
        </p:nvSpPr>
        <p:spPr bwMode="auto">
          <a:xfrm>
            <a:off x="4114800" y="2519553"/>
            <a:ext cx="2183828" cy="318297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Cuộn dây 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(21,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N) có điện</a:t>
            </a:r>
          </a:p>
        </p:txBody>
      </p:sp>
      <p:sp>
        <p:nvSpPr>
          <p:cNvPr id="156" name="Rounded Rectangle 155"/>
          <p:cNvSpPr/>
          <p:nvPr/>
        </p:nvSpPr>
        <p:spPr bwMode="auto">
          <a:xfrm>
            <a:off x="745070" y="76200"/>
            <a:ext cx="1509152" cy="361963"/>
          </a:xfrm>
          <a:prstGeom prst="round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Đóng CB 3 pha</a:t>
            </a:r>
          </a:p>
        </p:txBody>
      </p:sp>
      <p:sp>
        <p:nvSpPr>
          <p:cNvPr id="59" name="Rectangle 58"/>
          <p:cNvSpPr/>
          <p:nvPr/>
        </p:nvSpPr>
        <p:spPr bwMode="auto">
          <a:xfrm>
            <a:off x="7210925" y="1681744"/>
            <a:ext cx="1874593" cy="515112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Sau thời gian,</a:t>
            </a:r>
            <a:r>
              <a:rPr kumimoji="0" lang="en-US" sz="1400" b="0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R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th1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(11, 15) hở</a:t>
            </a:r>
            <a:r>
              <a:rPr kumimoji="0" lang="en-US" sz="1400" b="0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ra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68" name="Straight Arrow Connector 67"/>
          <p:cNvCxnSpPr>
            <a:stCxn id="40" idx="2"/>
            <a:endCxn id="28" idx="0"/>
          </p:cNvCxnSpPr>
          <p:nvPr/>
        </p:nvCxnSpPr>
        <p:spPr bwMode="auto">
          <a:xfrm>
            <a:off x="4037839" y="915493"/>
            <a:ext cx="2723335" cy="23624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77" name="Straight Arrow Connector 76"/>
          <p:cNvCxnSpPr>
            <a:stCxn id="28" idx="2"/>
            <a:endCxn id="59" idx="0"/>
          </p:cNvCxnSpPr>
          <p:nvPr/>
        </p:nvCxnSpPr>
        <p:spPr bwMode="auto">
          <a:xfrm>
            <a:off x="6761174" y="1447800"/>
            <a:ext cx="1387048" cy="23394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0" name="Rectangle 39"/>
          <p:cNvSpPr/>
          <p:nvPr/>
        </p:nvSpPr>
        <p:spPr bwMode="auto">
          <a:xfrm>
            <a:off x="2536297" y="609600"/>
            <a:ext cx="3003083" cy="305893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Start(9, 11) tiếp xúc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61" name="Rectangle 60"/>
          <p:cNvSpPr/>
          <p:nvPr/>
        </p:nvSpPr>
        <p:spPr bwMode="auto">
          <a:xfrm>
            <a:off x="182140" y="1145135"/>
            <a:ext cx="2256260" cy="30108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Cuộn dây 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(17,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N) có điện</a:t>
            </a:r>
          </a:p>
        </p:txBody>
      </p:sp>
      <p:sp>
        <p:nvSpPr>
          <p:cNvPr id="91" name="Rectangle 90"/>
          <p:cNvSpPr/>
          <p:nvPr/>
        </p:nvSpPr>
        <p:spPr bwMode="auto">
          <a:xfrm>
            <a:off x="76200" y="4724400"/>
            <a:ext cx="1883281" cy="504682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R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th2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(11, 13) hở</a:t>
            </a:r>
            <a:r>
              <a:rPr kumimoji="0" lang="en-US" sz="1400" b="0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ra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97" name="Rectangle 96"/>
          <p:cNvSpPr/>
          <p:nvPr/>
        </p:nvSpPr>
        <p:spPr bwMode="auto">
          <a:xfrm>
            <a:off x="7210926" y="3124200"/>
            <a:ext cx="1874592" cy="716348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(A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, A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),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(B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1, 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B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), K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(C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, C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) hở</a:t>
            </a:r>
            <a:r>
              <a:rPr kumimoji="0" lang="en-US" sz="1400" b="0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ra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98" name="Rectangle 97"/>
          <p:cNvSpPr/>
          <p:nvPr/>
        </p:nvSpPr>
        <p:spPr bwMode="auto">
          <a:xfrm>
            <a:off x="7210925" y="4050176"/>
            <a:ext cx="1874593" cy="49573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Động cơ 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 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mất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điện, 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dừng</a:t>
            </a:r>
            <a:r>
              <a:rPr kumimoji="0" lang="en-US" sz="1400" b="0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hoạt động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99" name="Rectangle 98"/>
          <p:cNvSpPr/>
          <p:nvPr/>
        </p:nvSpPr>
        <p:spPr bwMode="auto">
          <a:xfrm>
            <a:off x="7210926" y="2410706"/>
            <a:ext cx="1874592" cy="484894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Cuộn dây 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(17,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N) 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mất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điện</a:t>
            </a:r>
          </a:p>
        </p:txBody>
      </p:sp>
      <p:sp>
        <p:nvSpPr>
          <p:cNvPr id="103" name="Rectangle 102"/>
          <p:cNvSpPr/>
          <p:nvPr/>
        </p:nvSpPr>
        <p:spPr bwMode="auto">
          <a:xfrm>
            <a:off x="5818887" y="3199648"/>
            <a:ext cx="983070" cy="775874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(11, 19) đóng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lại</a:t>
            </a:r>
          </a:p>
        </p:txBody>
      </p:sp>
      <p:sp>
        <p:nvSpPr>
          <p:cNvPr id="104" name="Rectangle 103"/>
          <p:cNvSpPr/>
          <p:nvPr/>
        </p:nvSpPr>
        <p:spPr bwMode="auto">
          <a:xfrm>
            <a:off x="2133600" y="3261838"/>
            <a:ext cx="1018287" cy="775874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(21, 23) đóng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lại</a:t>
            </a:r>
          </a:p>
        </p:txBody>
      </p:sp>
      <p:sp>
        <p:nvSpPr>
          <p:cNvPr id="105" name="Rectangle 104"/>
          <p:cNvSpPr/>
          <p:nvPr/>
        </p:nvSpPr>
        <p:spPr bwMode="auto">
          <a:xfrm>
            <a:off x="914400" y="3200400"/>
            <a:ext cx="1018287" cy="775874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(15, 17) hở</a:t>
            </a:r>
            <a:r>
              <a:rPr kumimoji="0" lang="en-US" sz="1400" b="0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ra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09" name="Rectangle 108"/>
          <p:cNvSpPr/>
          <p:nvPr/>
        </p:nvSpPr>
        <p:spPr bwMode="auto">
          <a:xfrm>
            <a:off x="1143000" y="4267200"/>
            <a:ext cx="2327253" cy="29605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Cuộn dây R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th2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(23, N) có điện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13" name="Rectangle 112"/>
          <p:cNvSpPr/>
          <p:nvPr/>
        </p:nvSpPr>
        <p:spPr bwMode="auto">
          <a:xfrm>
            <a:off x="243249" y="5819661"/>
            <a:ext cx="2559978" cy="325665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Cuộn dây R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th1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(13, N) mất điện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15" name="Rectangle 114"/>
          <p:cNvSpPr/>
          <p:nvPr/>
        </p:nvSpPr>
        <p:spPr bwMode="auto">
          <a:xfrm>
            <a:off x="4953000" y="1765544"/>
            <a:ext cx="1988685" cy="520456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Sau thời gian,</a:t>
            </a:r>
            <a:r>
              <a:rPr kumimoji="0" lang="en-US" sz="1400" b="0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R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th1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(11, 19) đóng lại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17" name="Rectangle 116"/>
          <p:cNvSpPr/>
          <p:nvPr/>
        </p:nvSpPr>
        <p:spPr bwMode="auto">
          <a:xfrm>
            <a:off x="2352973" y="4813544"/>
            <a:ext cx="2622162" cy="520456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Sau thời gian chỉnh định, tiếp điểm R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th2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(19, 21) hở</a:t>
            </a:r>
            <a:r>
              <a:rPr kumimoji="0" lang="en-US" sz="1400" b="0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ra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18" name="Rectangle 117"/>
          <p:cNvSpPr/>
          <p:nvPr/>
        </p:nvSpPr>
        <p:spPr bwMode="auto">
          <a:xfrm>
            <a:off x="5194828" y="6440211"/>
            <a:ext cx="3091196" cy="33601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Động cơ 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 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mất</a:t>
            </a:r>
            <a:r>
              <a:rPr kumimoji="0" lang="en-US" sz="1400" b="0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điện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, 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dừng</a:t>
            </a:r>
            <a:r>
              <a:rPr kumimoji="0" lang="en-US" sz="1400" b="0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hoạt động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19" name="Rectangle 118"/>
          <p:cNvSpPr/>
          <p:nvPr/>
        </p:nvSpPr>
        <p:spPr bwMode="auto">
          <a:xfrm>
            <a:off x="4724400" y="5983011"/>
            <a:ext cx="3886199" cy="312722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(A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, 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A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4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), K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(B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, B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4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), K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(C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, 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4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) hở</a:t>
            </a:r>
            <a:r>
              <a:rPr kumimoji="0" lang="en-US" sz="1400" b="0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ra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20" name="Rectangle 119"/>
          <p:cNvSpPr/>
          <p:nvPr/>
        </p:nvSpPr>
        <p:spPr bwMode="auto">
          <a:xfrm>
            <a:off x="3733399" y="5525811"/>
            <a:ext cx="2642432" cy="28936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Cuộn dây 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1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(21,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N) </a:t>
            </a: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mất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điện</a:t>
            </a:r>
          </a:p>
        </p:txBody>
      </p:sp>
      <p:cxnSp>
        <p:nvCxnSpPr>
          <p:cNvPr id="128" name="Straight Arrow Connector 127"/>
          <p:cNvCxnSpPr>
            <a:stCxn id="58" idx="2"/>
          </p:cNvCxnSpPr>
          <p:nvPr/>
        </p:nvCxnSpPr>
        <p:spPr bwMode="auto">
          <a:xfrm flipH="1">
            <a:off x="1932688" y="2837850"/>
            <a:ext cx="3274026" cy="36255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30" name="Straight Arrow Connector 129"/>
          <p:cNvCxnSpPr>
            <a:stCxn id="58" idx="2"/>
          </p:cNvCxnSpPr>
          <p:nvPr/>
        </p:nvCxnSpPr>
        <p:spPr bwMode="auto">
          <a:xfrm flipH="1">
            <a:off x="2621882" y="2837850"/>
            <a:ext cx="2584832" cy="41954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32" name="Straight Arrow Connector 131"/>
          <p:cNvCxnSpPr>
            <a:stCxn id="58" idx="2"/>
            <a:endCxn id="103" idx="0"/>
          </p:cNvCxnSpPr>
          <p:nvPr/>
        </p:nvCxnSpPr>
        <p:spPr bwMode="auto">
          <a:xfrm>
            <a:off x="5206714" y="2837850"/>
            <a:ext cx="1103708" cy="36179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35" name="Straight Arrow Connector 134"/>
          <p:cNvCxnSpPr>
            <a:stCxn id="28" idx="2"/>
            <a:endCxn id="115" idx="0"/>
          </p:cNvCxnSpPr>
          <p:nvPr/>
        </p:nvCxnSpPr>
        <p:spPr bwMode="auto">
          <a:xfrm flipH="1">
            <a:off x="5947343" y="1447800"/>
            <a:ext cx="813831" cy="31774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38" name="Straight Arrow Connector 137"/>
          <p:cNvCxnSpPr>
            <a:stCxn id="59" idx="2"/>
            <a:endCxn id="99" idx="0"/>
          </p:cNvCxnSpPr>
          <p:nvPr/>
        </p:nvCxnSpPr>
        <p:spPr bwMode="auto">
          <a:xfrm>
            <a:off x="8148222" y="2196856"/>
            <a:ext cx="0" cy="21385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41" name="Straight Arrow Connector 140"/>
          <p:cNvCxnSpPr>
            <a:stCxn id="99" idx="2"/>
            <a:endCxn id="97" idx="0"/>
          </p:cNvCxnSpPr>
          <p:nvPr/>
        </p:nvCxnSpPr>
        <p:spPr bwMode="auto">
          <a:xfrm>
            <a:off x="8148222" y="2895600"/>
            <a:ext cx="0" cy="2286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45" name="Straight Arrow Connector 144"/>
          <p:cNvCxnSpPr>
            <a:stCxn id="97" idx="2"/>
            <a:endCxn id="98" idx="0"/>
          </p:cNvCxnSpPr>
          <p:nvPr/>
        </p:nvCxnSpPr>
        <p:spPr bwMode="auto">
          <a:xfrm>
            <a:off x="8148222" y="3840548"/>
            <a:ext cx="0" cy="20962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48" name="Straight Arrow Connector 147"/>
          <p:cNvCxnSpPr>
            <a:stCxn id="104" idx="2"/>
            <a:endCxn id="109" idx="0"/>
          </p:cNvCxnSpPr>
          <p:nvPr/>
        </p:nvCxnSpPr>
        <p:spPr bwMode="auto">
          <a:xfrm flipH="1">
            <a:off x="2306627" y="4037712"/>
            <a:ext cx="336117" cy="22948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701685315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50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30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3500"/>
                            </p:stCondLst>
                            <p:childTnLst>
                              <p:par>
                                <p:cTn id="1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4000"/>
                            </p:stCondLst>
                            <p:childTnLst>
                              <p:par>
                                <p:cTn id="1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4500"/>
                            </p:stCondLst>
                            <p:childTnLst>
                              <p:par>
                                <p:cTn id="1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000"/>
                            </p:stCondLst>
                            <p:childTnLst>
                              <p:par>
                                <p:cTn id="1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5500"/>
                            </p:stCondLst>
                            <p:childTnLst>
                              <p:par>
                                <p:cTn id="1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6000"/>
                            </p:stCondLst>
                            <p:childTnLst>
                              <p:par>
                                <p:cTn id="1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28" grpId="0" animBg="1"/>
      <p:bldP spid="42" grpId="0" animBg="1"/>
      <p:bldP spid="24" grpId="0" animBg="1"/>
      <p:bldP spid="34" grpId="0" animBg="1"/>
      <p:bldP spid="86" grpId="0" animBg="1"/>
      <p:bldP spid="58" grpId="0" animBg="1"/>
      <p:bldP spid="59" grpId="0" animBg="1"/>
      <p:bldP spid="40" grpId="0" animBg="1"/>
      <p:bldP spid="61" grpId="0" animBg="1"/>
      <p:bldP spid="91" grpId="0" animBg="1"/>
      <p:bldP spid="97" grpId="0" animBg="1"/>
      <p:bldP spid="98" grpId="0" animBg="1"/>
      <p:bldP spid="99" grpId="0" animBg="1"/>
      <p:bldP spid="103" grpId="0" animBg="1"/>
      <p:bldP spid="104" grpId="0" animBg="1"/>
      <p:bldP spid="105" grpId="0" animBg="1"/>
      <p:bldP spid="109" grpId="0" animBg="1"/>
      <p:bldP spid="113" grpId="0" animBg="1"/>
      <p:bldP spid="115" grpId="0" animBg="1"/>
      <p:bldP spid="117" grpId="0" animBg="1"/>
      <p:bldP spid="118" grpId="0" animBg="1"/>
      <p:bldP spid="119" grpId="0" animBg="1"/>
      <p:bldP spid="1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76200" y="35910"/>
            <a:ext cx="89153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vi-VN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Điều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khiển động cơ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KĐB ba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pha rotor lồng sóc hai cấp tốc độ.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33400" y="762000"/>
            <a:ext cx="845819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Loại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động cơ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này được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phân thành 3 dạng tương ứng vơi có 3 kiểu đấu nối dây quấn stator khac nhau. </a:t>
            </a:r>
          </a:p>
        </p:txBody>
      </p:sp>
      <p:sp>
        <p:nvSpPr>
          <p:cNvPr id="17" name="Rectangle 16"/>
          <p:cNvSpPr/>
          <p:nvPr/>
        </p:nvSpPr>
        <p:spPr>
          <a:xfrm>
            <a:off x="849631" y="3903344"/>
            <a:ext cx="82295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Đổi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tốc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độ, công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suất và ngẫu lực thay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đổi.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67689" y="1824335"/>
            <a:ext cx="59683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Mỗi dạng có tính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năng: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849631" y="2517338"/>
            <a:ext cx="81533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Đổi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tốc độ, 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momen (hay ngẫu lực) không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đổi.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849631" y="3211042"/>
            <a:ext cx="81533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Đổi tốc độ, công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suất không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đổi.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6357413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15"/>
          <p:cNvSpPr>
            <a:spLocks noChangeArrowheads="1"/>
          </p:cNvSpPr>
          <p:nvPr/>
        </p:nvSpPr>
        <p:spPr bwMode="auto">
          <a:xfrm>
            <a:off x="76200" y="35910"/>
            <a:ext cx="89153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vi-VN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Điều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khiển động cơ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KĐB ba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pha rotor lồng sóc hai cấp tốc độ.</a:t>
            </a:r>
          </a:p>
        </p:txBody>
      </p:sp>
      <p:sp>
        <p:nvSpPr>
          <p:cNvPr id="3" name="Rectangle 2"/>
          <p:cNvSpPr/>
          <p:nvPr/>
        </p:nvSpPr>
        <p:spPr>
          <a:xfrm>
            <a:off x="457200" y="533400"/>
            <a:ext cx="81533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hợp 1: Đổi tốc độ, 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momen (hay ngẫu lực) không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đổi.</a:t>
            </a:r>
            <a:endParaRPr 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5650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49"/>
          <a:stretch>
            <a:fillRect/>
          </a:stretch>
        </p:blipFill>
        <p:spPr bwMode="auto">
          <a:xfrm>
            <a:off x="1187204" y="995065"/>
            <a:ext cx="6280396" cy="2758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Connector 8"/>
          <p:cNvCxnSpPr/>
          <p:nvPr/>
        </p:nvCxnSpPr>
        <p:spPr bwMode="auto">
          <a:xfrm flipH="1">
            <a:off x="4477485" y="4088120"/>
            <a:ext cx="38102" cy="243840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/>
          <p:cNvCxnSpPr/>
          <p:nvPr/>
        </p:nvCxnSpPr>
        <p:spPr bwMode="auto">
          <a:xfrm>
            <a:off x="914400" y="4396441"/>
            <a:ext cx="72390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7" name="Rectangle 16"/>
          <p:cNvSpPr/>
          <p:nvPr/>
        </p:nvSpPr>
        <p:spPr>
          <a:xfrm>
            <a:off x="914400" y="3886200"/>
            <a:ext cx="3505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Tốc độ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nhanh: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Đấu Y//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838698" y="3910488"/>
            <a:ext cx="2933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Tốc độ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chậm: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Đấu </a:t>
            </a:r>
            <a:r>
              <a:rPr lang="el-GR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109424" y="4477489"/>
            <a:ext cx="10341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A – T4</a:t>
            </a:r>
          </a:p>
        </p:txBody>
      </p:sp>
      <p:sp>
        <p:nvSpPr>
          <p:cNvPr id="21" name="Rectangle 20"/>
          <p:cNvSpPr/>
          <p:nvPr/>
        </p:nvSpPr>
        <p:spPr>
          <a:xfrm>
            <a:off x="2109424" y="5046285"/>
            <a:ext cx="10334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B – T5</a:t>
            </a:r>
          </a:p>
        </p:txBody>
      </p:sp>
      <p:sp>
        <p:nvSpPr>
          <p:cNvPr id="22" name="Rectangle 21"/>
          <p:cNvSpPr/>
          <p:nvPr/>
        </p:nvSpPr>
        <p:spPr>
          <a:xfrm>
            <a:off x="2109423" y="5613716"/>
            <a:ext cx="11312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C – T6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760309" y="6181147"/>
            <a:ext cx="18133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T1 – T2 – T3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334001" y="4477489"/>
            <a:ext cx="13726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A – T1</a:t>
            </a:r>
          </a:p>
        </p:txBody>
      </p:sp>
      <p:sp>
        <p:nvSpPr>
          <p:cNvPr id="26" name="Rectangle 25"/>
          <p:cNvSpPr/>
          <p:nvPr/>
        </p:nvSpPr>
        <p:spPr>
          <a:xfrm>
            <a:off x="5334001" y="5046285"/>
            <a:ext cx="14951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B – T2</a:t>
            </a:r>
          </a:p>
        </p:txBody>
      </p:sp>
      <p:sp>
        <p:nvSpPr>
          <p:cNvPr id="27" name="Rectangle 26"/>
          <p:cNvSpPr/>
          <p:nvPr/>
        </p:nvSpPr>
        <p:spPr>
          <a:xfrm>
            <a:off x="5334000" y="5613716"/>
            <a:ext cx="13726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C – T3</a:t>
            </a:r>
          </a:p>
        </p:txBody>
      </p:sp>
      <p:sp>
        <p:nvSpPr>
          <p:cNvPr id="28" name="Rectangle 27"/>
          <p:cNvSpPr/>
          <p:nvPr/>
        </p:nvSpPr>
        <p:spPr>
          <a:xfrm>
            <a:off x="4938103" y="6181147"/>
            <a:ext cx="26421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T4, T5, T6 hở mạch</a:t>
            </a:r>
          </a:p>
        </p:txBody>
      </p:sp>
    </p:spTree>
    <p:extLst>
      <p:ext uri="{BB962C8B-B14F-4D97-AF65-F5344CB8AC3E}">
        <p14:creationId xmlns:p14="http://schemas.microsoft.com/office/powerpoint/2010/main" val="1117333303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0" grpId="0"/>
      <p:bldP spid="19" grpId="0"/>
      <p:bldP spid="21" grpId="0"/>
      <p:bldP spid="22" grpId="0"/>
      <p:bldP spid="24" grpId="0"/>
      <p:bldP spid="25" grpId="0"/>
      <p:bldP spid="26" grpId="0"/>
      <p:bldP spid="27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9432509"/>
              </p:ext>
            </p:extLst>
          </p:nvPr>
        </p:nvGraphicFramePr>
        <p:xfrm>
          <a:off x="1371600" y="916438"/>
          <a:ext cx="6781800" cy="28873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803" name="Visio" r:id="rId4" imgW="8070457" imgH="3438457" progId="Visio.Drawing.11">
                  <p:embed/>
                </p:oleObj>
              </mc:Choice>
              <mc:Fallback>
                <p:oleObj name="Visio" r:id="rId4" imgW="8070457" imgH="3438457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916438"/>
                        <a:ext cx="6781800" cy="288730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15"/>
          <p:cNvSpPr>
            <a:spLocks noChangeArrowheads="1"/>
          </p:cNvSpPr>
          <p:nvPr/>
        </p:nvSpPr>
        <p:spPr bwMode="auto">
          <a:xfrm>
            <a:off x="76200" y="35910"/>
            <a:ext cx="89153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vi-VN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Điều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khiển động cơ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KĐB ba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pha rotor lồng sóc hai cấp tốc độ.</a:t>
            </a:r>
          </a:p>
        </p:txBody>
      </p:sp>
      <p:sp>
        <p:nvSpPr>
          <p:cNvPr id="3" name="Rectangle 2"/>
          <p:cNvSpPr/>
          <p:nvPr/>
        </p:nvSpPr>
        <p:spPr>
          <a:xfrm>
            <a:off x="457200" y="533400"/>
            <a:ext cx="81533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 hợp 2: Thay đổi tốc độ công suất không đổi.</a:t>
            </a:r>
          </a:p>
        </p:txBody>
      </p:sp>
      <p:cxnSp>
        <p:nvCxnSpPr>
          <p:cNvPr id="9" name="Straight Connector 8"/>
          <p:cNvCxnSpPr/>
          <p:nvPr/>
        </p:nvCxnSpPr>
        <p:spPr bwMode="auto">
          <a:xfrm flipH="1">
            <a:off x="4477485" y="4088120"/>
            <a:ext cx="38102" cy="243840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/>
          <p:cNvCxnSpPr/>
          <p:nvPr/>
        </p:nvCxnSpPr>
        <p:spPr bwMode="auto">
          <a:xfrm>
            <a:off x="914400" y="4396441"/>
            <a:ext cx="72390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7" name="Rectangle 16"/>
          <p:cNvSpPr/>
          <p:nvPr/>
        </p:nvSpPr>
        <p:spPr>
          <a:xfrm>
            <a:off x="914400" y="3886200"/>
            <a:ext cx="3505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Tốc độ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nhanh: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Đấu </a:t>
            </a:r>
            <a:r>
              <a:rPr lang="el-GR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838698" y="3910488"/>
            <a:ext cx="3314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Tốc độ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chậm: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Đấu Y//Y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109424" y="4477489"/>
            <a:ext cx="10341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A –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T1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109424" y="5046285"/>
            <a:ext cx="10334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B –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T2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109423" y="5613716"/>
            <a:ext cx="11312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C –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T3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174886" y="6176182"/>
            <a:ext cx="18133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T1 – T2 – T3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334001" y="4477489"/>
            <a:ext cx="13726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A –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T4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334001" y="5046285"/>
            <a:ext cx="14951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B –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T5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5334000" y="5613716"/>
            <a:ext cx="13726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C –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T6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512240" y="6176181"/>
            <a:ext cx="26421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T4, T5,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T6 hở mạch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63101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0" grpId="0"/>
      <p:bldP spid="19" grpId="0"/>
      <p:bldP spid="21" grpId="0"/>
      <p:bldP spid="22" grpId="0"/>
      <p:bldP spid="24" grpId="0"/>
      <p:bldP spid="25" grpId="0"/>
      <p:bldP spid="26" grpId="0"/>
      <p:bldP spid="27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15"/>
          <p:cNvSpPr>
            <a:spLocks noChangeArrowheads="1"/>
          </p:cNvSpPr>
          <p:nvPr/>
        </p:nvSpPr>
        <p:spPr bwMode="auto">
          <a:xfrm>
            <a:off x="76200" y="35910"/>
            <a:ext cx="89153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vi-VN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Điều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khiển động cơ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KĐB ba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pha rotor lồng sóc hai cấp tốc độ.</a:t>
            </a:r>
          </a:p>
        </p:txBody>
      </p:sp>
      <p:sp>
        <p:nvSpPr>
          <p:cNvPr id="3" name="Rectangle 2"/>
          <p:cNvSpPr/>
          <p:nvPr/>
        </p:nvSpPr>
        <p:spPr>
          <a:xfrm>
            <a:off x="457199" y="533400"/>
            <a:ext cx="85343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 hợp 3: Thay đổi tốc độ công suất và ngẩu lực thay đổi.</a:t>
            </a:r>
          </a:p>
        </p:txBody>
      </p:sp>
      <p:cxnSp>
        <p:nvCxnSpPr>
          <p:cNvPr id="9" name="Straight Connector 8"/>
          <p:cNvCxnSpPr/>
          <p:nvPr/>
        </p:nvCxnSpPr>
        <p:spPr bwMode="auto">
          <a:xfrm flipH="1">
            <a:off x="4477485" y="4088120"/>
            <a:ext cx="38102" cy="243840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/>
          <p:cNvCxnSpPr/>
          <p:nvPr/>
        </p:nvCxnSpPr>
        <p:spPr bwMode="auto">
          <a:xfrm>
            <a:off x="914400" y="4396441"/>
            <a:ext cx="76962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7" name="Rectangle 16"/>
          <p:cNvSpPr/>
          <p:nvPr/>
        </p:nvSpPr>
        <p:spPr>
          <a:xfrm>
            <a:off x="914400" y="3886200"/>
            <a:ext cx="3505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Tốc độ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nhanh: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Đấu Y//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838698" y="3910488"/>
            <a:ext cx="37719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Tốc độ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chậm: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Đấu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 nối tiếp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109424" y="4477489"/>
            <a:ext cx="10341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A – T4</a:t>
            </a:r>
          </a:p>
        </p:txBody>
      </p:sp>
      <p:sp>
        <p:nvSpPr>
          <p:cNvPr id="21" name="Rectangle 20"/>
          <p:cNvSpPr/>
          <p:nvPr/>
        </p:nvSpPr>
        <p:spPr>
          <a:xfrm>
            <a:off x="2109424" y="5046285"/>
            <a:ext cx="10334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B – T5</a:t>
            </a:r>
          </a:p>
        </p:txBody>
      </p:sp>
      <p:sp>
        <p:nvSpPr>
          <p:cNvPr id="22" name="Rectangle 21"/>
          <p:cNvSpPr/>
          <p:nvPr/>
        </p:nvSpPr>
        <p:spPr>
          <a:xfrm>
            <a:off x="2109423" y="5613716"/>
            <a:ext cx="11312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C – T6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760309" y="6181147"/>
            <a:ext cx="18133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T1 – T2 – T3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334001" y="4477489"/>
            <a:ext cx="13726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A – T1</a:t>
            </a:r>
          </a:p>
        </p:txBody>
      </p:sp>
      <p:sp>
        <p:nvSpPr>
          <p:cNvPr id="26" name="Rectangle 25"/>
          <p:cNvSpPr/>
          <p:nvPr/>
        </p:nvSpPr>
        <p:spPr>
          <a:xfrm>
            <a:off x="5334001" y="5046285"/>
            <a:ext cx="14951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B – T2</a:t>
            </a:r>
          </a:p>
        </p:txBody>
      </p:sp>
      <p:sp>
        <p:nvSpPr>
          <p:cNvPr id="27" name="Rectangle 26"/>
          <p:cNvSpPr/>
          <p:nvPr/>
        </p:nvSpPr>
        <p:spPr>
          <a:xfrm>
            <a:off x="5334000" y="5613716"/>
            <a:ext cx="13726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C – T3</a:t>
            </a:r>
          </a:p>
        </p:txBody>
      </p:sp>
      <p:sp>
        <p:nvSpPr>
          <p:cNvPr id="28" name="Rectangle 27"/>
          <p:cNvSpPr/>
          <p:nvPr/>
        </p:nvSpPr>
        <p:spPr>
          <a:xfrm>
            <a:off x="4938103" y="6181147"/>
            <a:ext cx="26421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T4, T5, T6 hở mạch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4748779"/>
              </p:ext>
            </p:extLst>
          </p:nvPr>
        </p:nvGraphicFramePr>
        <p:xfrm>
          <a:off x="1511012" y="1017111"/>
          <a:ext cx="6413788" cy="29346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780" name="Visio" r:id="rId4" imgW="5638800" imgH="2581343" progId="Visio.Drawing.11">
                  <p:embed/>
                </p:oleObj>
              </mc:Choice>
              <mc:Fallback>
                <p:oleObj name="Visio" r:id="rId4" imgW="5638800" imgH="2581343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1012" y="1017111"/>
                        <a:ext cx="6413788" cy="293464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38692824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0" grpId="0"/>
      <p:bldP spid="19" grpId="0"/>
      <p:bldP spid="21" grpId="0"/>
      <p:bldP spid="22" grpId="0"/>
      <p:bldP spid="24" grpId="0"/>
      <p:bldP spid="25" grpId="0"/>
      <p:bldP spid="26" grpId="0"/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8716242"/>
              </p:ext>
            </p:extLst>
          </p:nvPr>
        </p:nvGraphicFramePr>
        <p:xfrm>
          <a:off x="3665221" y="465563"/>
          <a:ext cx="5402579" cy="63124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457" r:id="rId4" imgW="11410950" imgH="4762500" progId="AutoCAD.Drawing.17">
                  <p:embed/>
                </p:oleObj>
              </mc:Choice>
              <mc:Fallback>
                <p:oleObj r:id="rId4" imgW="11410950" imgH="4762500" progId="AutoCAD.Drawing.17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25687" t="19006" r="52374" b="19455"/>
                      <a:stretch>
                        <a:fillRect/>
                      </a:stretch>
                    </p:blipFill>
                    <p:spPr bwMode="auto">
                      <a:xfrm>
                        <a:off x="3665221" y="465563"/>
                        <a:ext cx="5402579" cy="631242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70" name="Rectangle 17"/>
          <p:cNvSpPr>
            <a:spLocks noChangeArrowheads="1"/>
          </p:cNvSpPr>
          <p:nvPr/>
        </p:nvSpPr>
        <p:spPr bwMode="auto">
          <a:xfrm>
            <a:off x="76198" y="533400"/>
            <a:ext cx="47244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2.1.5.1 Giới 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thiệu mạch 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điện: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471" name="Rectangle 18"/>
          <p:cNvSpPr>
            <a:spLocks noChangeArrowheads="1"/>
          </p:cNvSpPr>
          <p:nvPr/>
        </p:nvSpPr>
        <p:spPr bwMode="auto">
          <a:xfrm>
            <a:off x="228601" y="1066800"/>
            <a:ext cx="2819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Mạch 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động lực: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19"/>
          <p:cNvSpPr>
            <a:spLocks noChangeArrowheads="1"/>
          </p:cNvSpPr>
          <p:nvPr/>
        </p:nvSpPr>
        <p:spPr bwMode="auto">
          <a:xfrm>
            <a:off x="228601" y="2145268"/>
            <a:ext cx="34897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CB 3 pha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4273296" y="690757"/>
            <a:ext cx="1415036" cy="421666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0" name="Rectangle 13"/>
          <p:cNvSpPr>
            <a:spLocks noChangeArrowheads="1"/>
          </p:cNvSpPr>
          <p:nvPr/>
        </p:nvSpPr>
        <p:spPr bwMode="auto">
          <a:xfrm>
            <a:off x="228601" y="2726731"/>
            <a:ext cx="320039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Tiếp điểm động lực công tắc tơ K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Oval 30"/>
          <p:cNvSpPr/>
          <p:nvPr/>
        </p:nvSpPr>
        <p:spPr bwMode="auto">
          <a:xfrm>
            <a:off x="4475228" y="1206535"/>
            <a:ext cx="1213104" cy="423621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2" name="Rectangle 13"/>
          <p:cNvSpPr>
            <a:spLocks noChangeArrowheads="1"/>
          </p:cNvSpPr>
          <p:nvPr/>
        </p:nvSpPr>
        <p:spPr bwMode="auto">
          <a:xfrm>
            <a:off x="228601" y="3673536"/>
            <a:ext cx="283370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Tiếp điểm động lực công tắc tơ K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Oval 32"/>
          <p:cNvSpPr/>
          <p:nvPr/>
        </p:nvSpPr>
        <p:spPr bwMode="auto">
          <a:xfrm>
            <a:off x="4483608" y="2240724"/>
            <a:ext cx="1213104" cy="539052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4" name="Rectangle 13"/>
          <p:cNvSpPr>
            <a:spLocks noChangeArrowheads="1"/>
          </p:cNvSpPr>
          <p:nvPr/>
        </p:nvSpPr>
        <p:spPr bwMode="auto">
          <a:xfrm>
            <a:off x="228602" y="5558135"/>
            <a:ext cx="33527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Phần tử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đốt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nóng OL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Oval 34"/>
          <p:cNvSpPr/>
          <p:nvPr/>
        </p:nvSpPr>
        <p:spPr bwMode="auto">
          <a:xfrm>
            <a:off x="5775960" y="2285999"/>
            <a:ext cx="1205485" cy="440731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7" name="Oval 36"/>
          <p:cNvSpPr/>
          <p:nvPr/>
        </p:nvSpPr>
        <p:spPr bwMode="auto">
          <a:xfrm>
            <a:off x="4250690" y="2878161"/>
            <a:ext cx="1446022" cy="495144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76200" y="35910"/>
            <a:ext cx="89153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vi-VN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Điều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khiển động cơ </a:t>
            </a: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KĐB ba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pha rotor lồng sóc hai cấp tốc độ.</a:t>
            </a:r>
          </a:p>
        </p:txBody>
      </p:sp>
      <p:sp>
        <p:nvSpPr>
          <p:cNvPr id="22" name="Rectangle 19"/>
          <p:cNvSpPr>
            <a:spLocks noChangeArrowheads="1"/>
          </p:cNvSpPr>
          <p:nvPr/>
        </p:nvSpPr>
        <p:spPr bwMode="auto">
          <a:xfrm>
            <a:off x="228601" y="1611868"/>
            <a:ext cx="32548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Động cơ M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Oval 23"/>
          <p:cNvSpPr/>
          <p:nvPr/>
        </p:nvSpPr>
        <p:spPr bwMode="auto">
          <a:xfrm>
            <a:off x="3896869" y="4267201"/>
            <a:ext cx="2351531" cy="2209799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5" name="Rectangle 13"/>
          <p:cNvSpPr>
            <a:spLocks noChangeArrowheads="1"/>
          </p:cNvSpPr>
          <p:nvPr/>
        </p:nvSpPr>
        <p:spPr bwMode="auto">
          <a:xfrm>
            <a:off x="228602" y="6167735"/>
            <a:ext cx="32003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Phần tử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đốt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nóng OL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Rectangle 13"/>
          <p:cNvSpPr>
            <a:spLocks noChangeArrowheads="1"/>
          </p:cNvSpPr>
          <p:nvPr/>
        </p:nvSpPr>
        <p:spPr bwMode="auto">
          <a:xfrm>
            <a:off x="228601" y="4655403"/>
            <a:ext cx="286532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Tiếp điểm động lực công tắc tơ K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K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val 27"/>
          <p:cNvSpPr/>
          <p:nvPr/>
        </p:nvSpPr>
        <p:spPr bwMode="auto">
          <a:xfrm>
            <a:off x="4463037" y="3493009"/>
            <a:ext cx="1099564" cy="402336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8" name="Oval 37"/>
          <p:cNvSpPr/>
          <p:nvPr/>
        </p:nvSpPr>
        <p:spPr bwMode="auto">
          <a:xfrm>
            <a:off x="5602479" y="3418580"/>
            <a:ext cx="1446022" cy="495144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411117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3" presetClass="exit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8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9" grpId="0" animBg="1"/>
      <p:bldP spid="29" grpId="1" animBg="1"/>
      <p:bldP spid="30" grpId="0"/>
      <p:bldP spid="31" grpId="0" animBg="1"/>
      <p:bldP spid="31" grpId="1" animBg="1"/>
      <p:bldP spid="32" grpId="0"/>
      <p:bldP spid="33" grpId="0" animBg="1"/>
      <p:bldP spid="33" grpId="1" animBg="1"/>
      <p:bldP spid="34" grpId="0"/>
      <p:bldP spid="35" grpId="0" animBg="1"/>
      <p:bldP spid="35" grpId="2" animBg="1"/>
      <p:bldP spid="37" grpId="0" animBg="1"/>
      <p:bldP spid="37" grpId="2" animBg="1"/>
      <p:bldP spid="22" grpId="0"/>
      <p:bldP spid="24" grpId="0" animBg="1"/>
      <p:bldP spid="24" grpId="1" animBg="1"/>
      <p:bldP spid="25" grpId="0"/>
      <p:bldP spid="27" grpId="0"/>
      <p:bldP spid="28" grpId="0" animBg="1"/>
      <p:bldP spid="28" grpId="2" animBg="1"/>
      <p:bldP spid="38" grpId="0" animBg="1"/>
    </p:bldLst>
  </p:timing>
</p:sld>
</file>

<file path=ppt/theme/theme1.xml><?xml version="1.0" encoding="utf-8"?>
<a:theme xmlns:a="http://schemas.openxmlformats.org/drawingml/2006/main" name="Blends">
  <a:themeElements>
    <a:clrScheme name="Blends 5">
      <a:dk1>
        <a:srgbClr val="000000"/>
      </a:dk1>
      <a:lt1>
        <a:srgbClr val="FFFFFF"/>
      </a:lt1>
      <a:dk2>
        <a:srgbClr val="000066"/>
      </a:dk2>
      <a:lt2>
        <a:srgbClr val="333333"/>
      </a:lt2>
      <a:accent1>
        <a:srgbClr val="C4709A"/>
      </a:accent1>
      <a:accent2>
        <a:srgbClr val="4B4EB5"/>
      </a:accent2>
      <a:accent3>
        <a:srgbClr val="FFFFFF"/>
      </a:accent3>
      <a:accent4>
        <a:srgbClr val="000000"/>
      </a:accent4>
      <a:accent5>
        <a:srgbClr val="DEBBCA"/>
      </a:accent5>
      <a:accent6>
        <a:srgbClr val="4346A4"/>
      </a:accent6>
      <a:hlink>
        <a:srgbClr val="C481CF"/>
      </a:hlink>
      <a:folHlink>
        <a:srgbClr val="76B749"/>
      </a:folHlink>
    </a:clrScheme>
    <a:fontScheme name="Blend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17556</TotalTime>
  <Words>3875</Words>
  <Application>Microsoft Office PowerPoint</Application>
  <PresentationFormat>On-screen Show (4:3)</PresentationFormat>
  <Paragraphs>521</Paragraphs>
  <Slides>45</Slides>
  <Notes>43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45</vt:i4>
      </vt:variant>
    </vt:vector>
  </HeadingPairs>
  <TitlesOfParts>
    <vt:vector size="55" baseType="lpstr">
      <vt:lpstr>ＭＳ Ｐゴシック</vt:lpstr>
      <vt:lpstr>ＭＳ Ｐゴシック</vt:lpstr>
      <vt:lpstr>Arial</vt:lpstr>
      <vt:lpstr>Symbol</vt:lpstr>
      <vt:lpstr>Tahoma</vt:lpstr>
      <vt:lpstr>Times New Roman</vt:lpstr>
      <vt:lpstr>Wingdings</vt:lpstr>
      <vt:lpstr>Blends</vt:lpstr>
      <vt:lpstr>Visio</vt:lpstr>
      <vt:lpstr>AutoCAD.Drawing.17</vt:lpstr>
      <vt:lpstr>UỶ BAN NHÂN DÂN THÀNH PHỐ HỒ CHÍ MINH TRƯỜNG CAO ĐẲNG LÝ TỰ TRỌNG TP.HCM</vt:lpstr>
      <vt:lpstr>MỤC TIÊU</vt:lpstr>
      <vt:lpstr>NỘI DUNG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NUS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Solving problems by searching</dc:title>
  <dc:creator>Min-Yen Kan</dc:creator>
  <cp:lastModifiedBy>Administrator</cp:lastModifiedBy>
  <cp:revision>911</cp:revision>
  <dcterms:created xsi:type="dcterms:W3CDTF">2010-10-05T21:36:22Z</dcterms:created>
  <dcterms:modified xsi:type="dcterms:W3CDTF">2021-02-16T06:32:23Z</dcterms:modified>
</cp:coreProperties>
</file>