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7" r:id="rId2"/>
    <p:sldId id="258" r:id="rId3"/>
    <p:sldId id="260" r:id="rId4"/>
    <p:sldId id="262" r:id="rId5"/>
    <p:sldId id="264" r:id="rId6"/>
    <p:sldId id="265" r:id="rId7"/>
    <p:sldId id="263" r:id="rId8"/>
    <p:sldId id="281" r:id="rId9"/>
    <p:sldId id="279" r:id="rId10"/>
    <p:sldId id="268" r:id="rId11"/>
    <p:sldId id="267" r:id="rId12"/>
    <p:sldId id="269" r:id="rId13"/>
    <p:sldId id="278" r:id="rId14"/>
    <p:sldId id="270" r:id="rId15"/>
    <p:sldId id="271" r:id="rId16"/>
    <p:sldId id="273" r:id="rId17"/>
    <p:sldId id="277" r:id="rId18"/>
    <p:sldId id="283" r:id="rId19"/>
    <p:sldId id="272" r:id="rId20"/>
    <p:sldId id="276" r:id="rId21"/>
    <p:sldId id="275" r:id="rId22"/>
    <p:sldId id="284" r:id="rId23"/>
    <p:sldId id="285" r:id="rId24"/>
    <p:sldId id="286" r:id="rId25"/>
    <p:sldId id="287" r:id="rId26"/>
    <p:sldId id="288" r:id="rId27"/>
    <p:sldId id="291" r:id="rId28"/>
    <p:sldId id="290" r:id="rId29"/>
    <p:sldId id="293" r:id="rId30"/>
    <p:sldId id="295" r:id="rId31"/>
    <p:sldId id="296" r:id="rId32"/>
    <p:sldId id="294" r:id="rId33"/>
    <p:sldId id="297" r:id="rId34"/>
    <p:sldId id="298" r:id="rId35"/>
    <p:sldId id="301" r:id="rId36"/>
    <p:sldId id="300" r:id="rId37"/>
    <p:sldId id="302" r:id="rId38"/>
    <p:sldId id="303" r:id="rId39"/>
    <p:sldId id="305" r:id="rId40"/>
    <p:sldId id="304" r:id="rId41"/>
    <p:sldId id="306" r:id="rId42"/>
    <p:sldId id="307"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485"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D48A90-678B-447C-A33C-05AC9F3B8C73}" type="datetimeFigureOut">
              <a:rPr lang="en-US" smtClean="0"/>
              <a:t>20/02/21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DDDFFF-7D11-4E44-B205-6944DD3F423B}" type="slidenum">
              <a:rPr lang="en-US" smtClean="0"/>
              <a:t>‹#›</a:t>
            </a:fld>
            <a:endParaRPr lang="en-US"/>
          </a:p>
        </p:txBody>
      </p:sp>
    </p:spTree>
    <p:extLst>
      <p:ext uri="{BB962C8B-B14F-4D97-AF65-F5344CB8AC3E}">
        <p14:creationId xmlns:p14="http://schemas.microsoft.com/office/powerpoint/2010/main" val="2925674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a:t>
            </a:fld>
            <a:endParaRPr lang="en-US"/>
          </a:p>
        </p:txBody>
      </p:sp>
    </p:spTree>
    <p:extLst>
      <p:ext uri="{BB962C8B-B14F-4D97-AF65-F5344CB8AC3E}">
        <p14:creationId xmlns:p14="http://schemas.microsoft.com/office/powerpoint/2010/main" val="217069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10</a:t>
            </a:fld>
            <a:endParaRPr lang="en-US"/>
          </a:p>
        </p:txBody>
      </p:sp>
    </p:spTree>
    <p:extLst>
      <p:ext uri="{BB962C8B-B14F-4D97-AF65-F5344CB8AC3E}">
        <p14:creationId xmlns:p14="http://schemas.microsoft.com/office/powerpoint/2010/main" val="2032182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11</a:t>
            </a:fld>
            <a:endParaRPr lang="en-US"/>
          </a:p>
        </p:txBody>
      </p:sp>
    </p:spTree>
    <p:extLst>
      <p:ext uri="{BB962C8B-B14F-4D97-AF65-F5344CB8AC3E}">
        <p14:creationId xmlns:p14="http://schemas.microsoft.com/office/powerpoint/2010/main" val="142005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12</a:t>
            </a:fld>
            <a:endParaRPr lang="en-US"/>
          </a:p>
        </p:txBody>
      </p:sp>
    </p:spTree>
    <p:extLst>
      <p:ext uri="{BB962C8B-B14F-4D97-AF65-F5344CB8AC3E}">
        <p14:creationId xmlns:p14="http://schemas.microsoft.com/office/powerpoint/2010/main" val="3388974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13</a:t>
            </a:fld>
            <a:endParaRPr lang="en-US"/>
          </a:p>
        </p:txBody>
      </p:sp>
    </p:spTree>
    <p:extLst>
      <p:ext uri="{BB962C8B-B14F-4D97-AF65-F5344CB8AC3E}">
        <p14:creationId xmlns:p14="http://schemas.microsoft.com/office/powerpoint/2010/main" val="1566864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14</a:t>
            </a:fld>
            <a:endParaRPr lang="en-US"/>
          </a:p>
        </p:txBody>
      </p:sp>
    </p:spTree>
    <p:extLst>
      <p:ext uri="{BB962C8B-B14F-4D97-AF65-F5344CB8AC3E}">
        <p14:creationId xmlns:p14="http://schemas.microsoft.com/office/powerpoint/2010/main" val="4864991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15</a:t>
            </a:fld>
            <a:endParaRPr lang="en-US"/>
          </a:p>
        </p:txBody>
      </p:sp>
    </p:spTree>
    <p:extLst>
      <p:ext uri="{BB962C8B-B14F-4D97-AF65-F5344CB8AC3E}">
        <p14:creationId xmlns:p14="http://schemas.microsoft.com/office/powerpoint/2010/main" val="3987228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16</a:t>
            </a:fld>
            <a:endParaRPr lang="en-US"/>
          </a:p>
        </p:txBody>
      </p:sp>
    </p:spTree>
    <p:extLst>
      <p:ext uri="{BB962C8B-B14F-4D97-AF65-F5344CB8AC3E}">
        <p14:creationId xmlns:p14="http://schemas.microsoft.com/office/powerpoint/2010/main" val="4110461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17</a:t>
            </a:fld>
            <a:endParaRPr lang="en-US"/>
          </a:p>
        </p:txBody>
      </p:sp>
    </p:spTree>
    <p:extLst>
      <p:ext uri="{BB962C8B-B14F-4D97-AF65-F5344CB8AC3E}">
        <p14:creationId xmlns:p14="http://schemas.microsoft.com/office/powerpoint/2010/main" val="4134444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18</a:t>
            </a:fld>
            <a:endParaRPr lang="en-US"/>
          </a:p>
        </p:txBody>
      </p:sp>
    </p:spTree>
    <p:extLst>
      <p:ext uri="{BB962C8B-B14F-4D97-AF65-F5344CB8AC3E}">
        <p14:creationId xmlns:p14="http://schemas.microsoft.com/office/powerpoint/2010/main" val="1404789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19</a:t>
            </a:fld>
            <a:endParaRPr lang="en-US"/>
          </a:p>
        </p:txBody>
      </p:sp>
    </p:spTree>
    <p:extLst>
      <p:ext uri="{BB962C8B-B14F-4D97-AF65-F5344CB8AC3E}">
        <p14:creationId xmlns:p14="http://schemas.microsoft.com/office/powerpoint/2010/main" val="1015445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a:t>
            </a:fld>
            <a:endParaRPr lang="en-US"/>
          </a:p>
        </p:txBody>
      </p:sp>
    </p:spTree>
    <p:extLst>
      <p:ext uri="{BB962C8B-B14F-4D97-AF65-F5344CB8AC3E}">
        <p14:creationId xmlns:p14="http://schemas.microsoft.com/office/powerpoint/2010/main" val="2504549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20</a:t>
            </a:fld>
            <a:endParaRPr lang="en-US"/>
          </a:p>
        </p:txBody>
      </p:sp>
    </p:spTree>
    <p:extLst>
      <p:ext uri="{BB962C8B-B14F-4D97-AF65-F5344CB8AC3E}">
        <p14:creationId xmlns:p14="http://schemas.microsoft.com/office/powerpoint/2010/main" val="3255887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21</a:t>
            </a:fld>
            <a:endParaRPr lang="en-US"/>
          </a:p>
        </p:txBody>
      </p:sp>
    </p:spTree>
    <p:extLst>
      <p:ext uri="{BB962C8B-B14F-4D97-AF65-F5344CB8AC3E}">
        <p14:creationId xmlns:p14="http://schemas.microsoft.com/office/powerpoint/2010/main" val="5271709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22</a:t>
            </a:fld>
            <a:endParaRPr lang="en-US"/>
          </a:p>
        </p:txBody>
      </p:sp>
    </p:spTree>
    <p:extLst>
      <p:ext uri="{BB962C8B-B14F-4D97-AF65-F5344CB8AC3E}">
        <p14:creationId xmlns:p14="http://schemas.microsoft.com/office/powerpoint/2010/main" val="7544838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23</a:t>
            </a:fld>
            <a:endParaRPr lang="en-US"/>
          </a:p>
        </p:txBody>
      </p:sp>
    </p:spTree>
    <p:extLst>
      <p:ext uri="{BB962C8B-B14F-4D97-AF65-F5344CB8AC3E}">
        <p14:creationId xmlns:p14="http://schemas.microsoft.com/office/powerpoint/2010/main" val="13171756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24</a:t>
            </a:fld>
            <a:endParaRPr lang="en-US"/>
          </a:p>
        </p:txBody>
      </p:sp>
    </p:spTree>
    <p:extLst>
      <p:ext uri="{BB962C8B-B14F-4D97-AF65-F5344CB8AC3E}">
        <p14:creationId xmlns:p14="http://schemas.microsoft.com/office/powerpoint/2010/main" val="27719374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25</a:t>
            </a:fld>
            <a:endParaRPr lang="en-US"/>
          </a:p>
        </p:txBody>
      </p:sp>
    </p:spTree>
    <p:extLst>
      <p:ext uri="{BB962C8B-B14F-4D97-AF65-F5344CB8AC3E}">
        <p14:creationId xmlns:p14="http://schemas.microsoft.com/office/powerpoint/2010/main" val="5474958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26</a:t>
            </a:fld>
            <a:endParaRPr lang="en-US"/>
          </a:p>
        </p:txBody>
      </p:sp>
    </p:spTree>
    <p:extLst>
      <p:ext uri="{BB962C8B-B14F-4D97-AF65-F5344CB8AC3E}">
        <p14:creationId xmlns:p14="http://schemas.microsoft.com/office/powerpoint/2010/main" val="1236475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27</a:t>
            </a:fld>
            <a:endParaRPr lang="en-US"/>
          </a:p>
        </p:txBody>
      </p:sp>
    </p:spTree>
    <p:extLst>
      <p:ext uri="{BB962C8B-B14F-4D97-AF65-F5344CB8AC3E}">
        <p14:creationId xmlns:p14="http://schemas.microsoft.com/office/powerpoint/2010/main" val="39074944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28</a:t>
            </a:fld>
            <a:endParaRPr lang="en-US"/>
          </a:p>
        </p:txBody>
      </p:sp>
    </p:spTree>
    <p:extLst>
      <p:ext uri="{BB962C8B-B14F-4D97-AF65-F5344CB8AC3E}">
        <p14:creationId xmlns:p14="http://schemas.microsoft.com/office/powerpoint/2010/main" val="37021658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29</a:t>
            </a:fld>
            <a:endParaRPr lang="en-US"/>
          </a:p>
        </p:txBody>
      </p:sp>
    </p:spTree>
    <p:extLst>
      <p:ext uri="{BB962C8B-B14F-4D97-AF65-F5344CB8AC3E}">
        <p14:creationId xmlns:p14="http://schemas.microsoft.com/office/powerpoint/2010/main" val="1430133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a:t>
            </a:fld>
            <a:endParaRPr lang="en-US"/>
          </a:p>
        </p:txBody>
      </p:sp>
    </p:spTree>
    <p:extLst>
      <p:ext uri="{BB962C8B-B14F-4D97-AF65-F5344CB8AC3E}">
        <p14:creationId xmlns:p14="http://schemas.microsoft.com/office/powerpoint/2010/main" val="36982386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30</a:t>
            </a:fld>
            <a:endParaRPr lang="en-US"/>
          </a:p>
        </p:txBody>
      </p:sp>
    </p:spTree>
    <p:extLst>
      <p:ext uri="{BB962C8B-B14F-4D97-AF65-F5344CB8AC3E}">
        <p14:creationId xmlns:p14="http://schemas.microsoft.com/office/powerpoint/2010/main" val="17439161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31</a:t>
            </a:fld>
            <a:endParaRPr lang="en-US"/>
          </a:p>
        </p:txBody>
      </p:sp>
    </p:spTree>
    <p:extLst>
      <p:ext uri="{BB962C8B-B14F-4D97-AF65-F5344CB8AC3E}">
        <p14:creationId xmlns:p14="http://schemas.microsoft.com/office/powerpoint/2010/main" val="31268311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32</a:t>
            </a:fld>
            <a:endParaRPr lang="en-US"/>
          </a:p>
        </p:txBody>
      </p:sp>
    </p:spTree>
    <p:extLst>
      <p:ext uri="{BB962C8B-B14F-4D97-AF65-F5344CB8AC3E}">
        <p14:creationId xmlns:p14="http://schemas.microsoft.com/office/powerpoint/2010/main" val="3747502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33</a:t>
            </a:fld>
            <a:endParaRPr lang="en-US"/>
          </a:p>
        </p:txBody>
      </p:sp>
    </p:spTree>
    <p:extLst>
      <p:ext uri="{BB962C8B-B14F-4D97-AF65-F5344CB8AC3E}">
        <p14:creationId xmlns:p14="http://schemas.microsoft.com/office/powerpoint/2010/main" val="3627883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34</a:t>
            </a:fld>
            <a:endParaRPr lang="en-US"/>
          </a:p>
        </p:txBody>
      </p:sp>
    </p:spTree>
    <p:extLst>
      <p:ext uri="{BB962C8B-B14F-4D97-AF65-F5344CB8AC3E}">
        <p14:creationId xmlns:p14="http://schemas.microsoft.com/office/powerpoint/2010/main" val="16384544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35</a:t>
            </a:fld>
            <a:endParaRPr lang="en-US"/>
          </a:p>
        </p:txBody>
      </p:sp>
    </p:spTree>
    <p:extLst>
      <p:ext uri="{BB962C8B-B14F-4D97-AF65-F5344CB8AC3E}">
        <p14:creationId xmlns:p14="http://schemas.microsoft.com/office/powerpoint/2010/main" val="5267995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36</a:t>
            </a:fld>
            <a:endParaRPr lang="en-US"/>
          </a:p>
        </p:txBody>
      </p:sp>
    </p:spTree>
    <p:extLst>
      <p:ext uri="{BB962C8B-B14F-4D97-AF65-F5344CB8AC3E}">
        <p14:creationId xmlns:p14="http://schemas.microsoft.com/office/powerpoint/2010/main" val="19668320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37</a:t>
            </a:fld>
            <a:endParaRPr lang="en-US"/>
          </a:p>
        </p:txBody>
      </p:sp>
    </p:spTree>
    <p:extLst>
      <p:ext uri="{BB962C8B-B14F-4D97-AF65-F5344CB8AC3E}">
        <p14:creationId xmlns:p14="http://schemas.microsoft.com/office/powerpoint/2010/main" val="31325722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38</a:t>
            </a:fld>
            <a:endParaRPr lang="en-US"/>
          </a:p>
        </p:txBody>
      </p:sp>
    </p:spTree>
    <p:extLst>
      <p:ext uri="{BB962C8B-B14F-4D97-AF65-F5344CB8AC3E}">
        <p14:creationId xmlns:p14="http://schemas.microsoft.com/office/powerpoint/2010/main" val="1002327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39</a:t>
            </a:fld>
            <a:endParaRPr lang="en-US"/>
          </a:p>
        </p:txBody>
      </p:sp>
    </p:spTree>
    <p:extLst>
      <p:ext uri="{BB962C8B-B14F-4D97-AF65-F5344CB8AC3E}">
        <p14:creationId xmlns:p14="http://schemas.microsoft.com/office/powerpoint/2010/main" val="2340856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4</a:t>
            </a:fld>
            <a:endParaRPr lang="en-US"/>
          </a:p>
        </p:txBody>
      </p:sp>
    </p:spTree>
    <p:extLst>
      <p:ext uri="{BB962C8B-B14F-4D97-AF65-F5344CB8AC3E}">
        <p14:creationId xmlns:p14="http://schemas.microsoft.com/office/powerpoint/2010/main" val="42939174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40</a:t>
            </a:fld>
            <a:endParaRPr lang="en-US"/>
          </a:p>
        </p:txBody>
      </p:sp>
    </p:spTree>
    <p:extLst>
      <p:ext uri="{BB962C8B-B14F-4D97-AF65-F5344CB8AC3E}">
        <p14:creationId xmlns:p14="http://schemas.microsoft.com/office/powerpoint/2010/main" val="2337987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41</a:t>
            </a:fld>
            <a:endParaRPr lang="en-US"/>
          </a:p>
        </p:txBody>
      </p:sp>
    </p:spTree>
    <p:extLst>
      <p:ext uri="{BB962C8B-B14F-4D97-AF65-F5344CB8AC3E}">
        <p14:creationId xmlns:p14="http://schemas.microsoft.com/office/powerpoint/2010/main" val="17457923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42</a:t>
            </a:fld>
            <a:endParaRPr lang="en-US"/>
          </a:p>
        </p:txBody>
      </p:sp>
    </p:spTree>
    <p:extLst>
      <p:ext uri="{BB962C8B-B14F-4D97-AF65-F5344CB8AC3E}">
        <p14:creationId xmlns:p14="http://schemas.microsoft.com/office/powerpoint/2010/main" val="2247033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5</a:t>
            </a:fld>
            <a:endParaRPr lang="en-US"/>
          </a:p>
        </p:txBody>
      </p:sp>
    </p:spTree>
    <p:extLst>
      <p:ext uri="{BB962C8B-B14F-4D97-AF65-F5344CB8AC3E}">
        <p14:creationId xmlns:p14="http://schemas.microsoft.com/office/powerpoint/2010/main" val="1689777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6</a:t>
            </a:fld>
            <a:endParaRPr lang="en-US"/>
          </a:p>
        </p:txBody>
      </p:sp>
    </p:spTree>
    <p:extLst>
      <p:ext uri="{BB962C8B-B14F-4D97-AF65-F5344CB8AC3E}">
        <p14:creationId xmlns:p14="http://schemas.microsoft.com/office/powerpoint/2010/main" val="1851876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7</a:t>
            </a:fld>
            <a:endParaRPr lang="en-US"/>
          </a:p>
        </p:txBody>
      </p:sp>
    </p:spTree>
    <p:extLst>
      <p:ext uri="{BB962C8B-B14F-4D97-AF65-F5344CB8AC3E}">
        <p14:creationId xmlns:p14="http://schemas.microsoft.com/office/powerpoint/2010/main" val="1550056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8</a:t>
            </a:fld>
            <a:endParaRPr lang="en-US"/>
          </a:p>
        </p:txBody>
      </p:sp>
    </p:spTree>
    <p:extLst>
      <p:ext uri="{BB962C8B-B14F-4D97-AF65-F5344CB8AC3E}">
        <p14:creationId xmlns:p14="http://schemas.microsoft.com/office/powerpoint/2010/main" val="194663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9</a:t>
            </a:fld>
            <a:endParaRPr lang="en-US"/>
          </a:p>
        </p:txBody>
      </p:sp>
    </p:spTree>
    <p:extLst>
      <p:ext uri="{BB962C8B-B14F-4D97-AF65-F5344CB8AC3E}">
        <p14:creationId xmlns:p14="http://schemas.microsoft.com/office/powerpoint/2010/main" val="3472924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3A94E8-6281-498D-9A9F-965A7AB94775}"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8318704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3A94E8-6281-498D-9A9F-965A7AB94775}"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2457584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3A94E8-6281-498D-9A9F-965A7AB94775}"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1456302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3A94E8-6281-498D-9A9F-965A7AB94775}"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16855791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3A94E8-6281-498D-9A9F-965A7AB94775}"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1859690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3A94E8-6281-498D-9A9F-965A7AB94775}" type="datetimeFigureOut">
              <a:rPr lang="en-US" smtClean="0"/>
              <a:t>20/02/21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573032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3A94E8-6281-498D-9A9F-965A7AB94775}" type="datetimeFigureOut">
              <a:rPr lang="en-US" smtClean="0"/>
              <a:t>20/02/21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3452603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3A94E8-6281-498D-9A9F-965A7AB94775}" type="datetimeFigureOut">
              <a:rPr lang="en-US" smtClean="0"/>
              <a:t>20/02/21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1107413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3A94E8-6281-498D-9A9F-965A7AB94775}" type="datetimeFigureOut">
              <a:rPr lang="en-US" smtClean="0"/>
              <a:t>20/02/21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2233806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3A94E8-6281-498D-9A9F-965A7AB94775}" type="datetimeFigureOut">
              <a:rPr lang="en-US" smtClean="0"/>
              <a:t>20/02/21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3426601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3A94E8-6281-498D-9A9F-965A7AB94775}" type="datetimeFigureOut">
              <a:rPr lang="en-US" smtClean="0"/>
              <a:t>20/02/21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3382807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3A94E8-6281-498D-9A9F-965A7AB94775}" type="datetimeFigureOut">
              <a:rPr lang="en-US" smtClean="0"/>
              <a:t>20/02/21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6A7748-F3B3-4F1B-8C3B-A3F9D7C01234}" type="slidenum">
              <a:rPr lang="en-US" smtClean="0"/>
              <a:t>‹#›</a:t>
            </a:fld>
            <a:endParaRPr lang="en-US"/>
          </a:p>
        </p:txBody>
      </p:sp>
    </p:spTree>
    <p:extLst>
      <p:ext uri="{BB962C8B-B14F-4D97-AF65-F5344CB8AC3E}">
        <p14:creationId xmlns:p14="http://schemas.microsoft.com/office/powerpoint/2010/main" val="1631686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image" Target="../media/image58.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jpe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a:solidFill>
                  <a:srgbClr val="C00000"/>
                </a:solidFill>
                <a:latin typeface="Tahoma" panose="020B0604030504040204" pitchFamily="34" charset="0"/>
                <a:ea typeface="Tahoma" panose="020B0604030504040204" pitchFamily="34" charset="0"/>
                <a:cs typeface="Tahoma" panose="020B0604030504040204" pitchFamily="34" charset="0"/>
              </a:rPr>
              <a:t>CHƯƠNG </a:t>
            </a: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1" name="Rectangle 10"/>
          <p:cNvSpPr/>
          <p:nvPr/>
        </p:nvSpPr>
        <p:spPr>
          <a:xfrm>
            <a:off x="480844" y="1224034"/>
            <a:ext cx="6363839" cy="5324535"/>
          </a:xfrm>
          <a:prstGeom prst="rect">
            <a:avLst/>
          </a:prstGeom>
          <a:solidFill>
            <a:srgbClr val="92D050"/>
          </a:solidFill>
        </p:spPr>
        <p:txBody>
          <a:bodyPr wrap="square">
            <a:spAutoFit/>
          </a:bodyPr>
          <a:lstStyle/>
          <a:p>
            <a:pPr algn="ctr"/>
            <a:r>
              <a:rPr lang="da-DK" sz="2000" b="1" smtClean="0">
                <a:latin typeface="Tahoma" panose="020B0604030504040204" pitchFamily="34" charset="0"/>
                <a:ea typeface="Tahoma" panose="020B0604030504040204" pitchFamily="34" charset="0"/>
                <a:cs typeface="Tahoma" panose="020B0604030504040204" pitchFamily="34" charset="0"/>
              </a:rPr>
              <a:t>MỤC TIÊU BÀI HỌC</a:t>
            </a:r>
          </a:p>
          <a:p>
            <a:pPr algn="just"/>
            <a:endParaRPr lang="en-US" sz="2000" dirty="0" smtClean="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indent="90170" algn="just"/>
            <a:r>
              <a:rPr lang="pl-PL" sz="2000" b="1" spc="30" dirty="0" smtClean="0">
                <a:effectLst/>
                <a:latin typeface="Tahoma" panose="020B0604030504040204" pitchFamily="34" charset="0"/>
                <a:ea typeface="Tahoma" panose="020B0604030504040204" pitchFamily="34" charset="0"/>
                <a:cs typeface="Tahoma" panose="020B0604030504040204" pitchFamily="34" charset="0"/>
              </a:rPr>
              <a:t>1. </a:t>
            </a:r>
            <a:r>
              <a:rPr lang="pt-BR" sz="2000" b="1" dirty="0" smtClean="0">
                <a:effectLst/>
                <a:latin typeface="Tahoma" panose="020B0604030504040204" pitchFamily="34" charset="0"/>
                <a:ea typeface="Tahoma" panose="020B0604030504040204" pitchFamily="34" charset="0"/>
                <a:cs typeface="Tahoma" panose="020B0604030504040204" pitchFamily="34" charset="0"/>
              </a:rPr>
              <a:t>Kiến thức</a:t>
            </a:r>
            <a:r>
              <a:rPr lang="pt-BR" sz="2000" b="1" smtClean="0">
                <a:effectLst/>
                <a:latin typeface="Tahoma" panose="020B0604030504040204" pitchFamily="34" charset="0"/>
                <a:ea typeface="Tahoma" panose="020B0604030504040204" pitchFamily="34" charset="0"/>
                <a:cs typeface="Tahoma" panose="020B0604030504040204" pitchFamily="34" charset="0"/>
              </a:rPr>
              <a:t>: </a:t>
            </a:r>
            <a:endParaRPr lang="en-US" sz="2000">
              <a:latin typeface="Tahoma" panose="020B0604030504040204" pitchFamily="34" charset="0"/>
              <a:ea typeface="Tahoma" panose="020B0604030504040204" pitchFamily="34" charset="0"/>
              <a:cs typeface="Tahoma" panose="020B0604030504040204" pitchFamily="34" charset="0"/>
            </a:endParaRPr>
          </a:p>
          <a:p>
            <a:pPr marL="285750" lvl="0" indent="-285750" algn="just">
              <a:buFont typeface="Wingdings" panose="05000000000000000000" pitchFamily="2" charset="2"/>
              <a:buChar char="ü"/>
            </a:pPr>
            <a:r>
              <a:rPr lang="nb-NO" sz="2000" smtClean="0">
                <a:latin typeface="Tahoma" panose="020B0604030504040204" pitchFamily="34" charset="0"/>
                <a:ea typeface="Tahoma" panose="020B0604030504040204" pitchFamily="34" charset="0"/>
                <a:cs typeface="Tahoma" panose="020B0604030504040204" pitchFamily="34" charset="0"/>
              </a:rPr>
              <a:t>Trình bày được khái niệm về hiện tượng sét, hậu quả của sét đánh, các phương pháp bảo vệ chống sét.</a:t>
            </a:r>
          </a:p>
          <a:p>
            <a:pPr lvl="0" algn="just"/>
            <a:endParaRPr lang="en-US" sz="2000">
              <a:latin typeface="Tahoma" panose="020B0604030504040204" pitchFamily="34" charset="0"/>
              <a:ea typeface="Tahoma" panose="020B0604030504040204" pitchFamily="34" charset="0"/>
              <a:cs typeface="Tahoma" panose="020B0604030504040204" pitchFamily="34" charset="0"/>
            </a:endParaRPr>
          </a:p>
          <a:p>
            <a:pPr indent="90170" algn="just"/>
            <a:r>
              <a:rPr lang="pl-PL" sz="2000" b="1" spc="30" smtClean="0">
                <a:effectLst/>
                <a:latin typeface="Tahoma" panose="020B0604030504040204" pitchFamily="34" charset="0"/>
                <a:ea typeface="Tahoma" panose="020B0604030504040204" pitchFamily="34" charset="0"/>
                <a:cs typeface="Tahoma" panose="020B0604030504040204" pitchFamily="34" charset="0"/>
              </a:rPr>
              <a:t>2</a:t>
            </a:r>
            <a:r>
              <a:rPr lang="pl-PL" sz="2000" b="1" spc="30" dirty="0" smtClean="0">
                <a:effectLst/>
                <a:latin typeface="Tahoma" panose="020B0604030504040204" pitchFamily="34" charset="0"/>
                <a:ea typeface="Tahoma" panose="020B0604030504040204" pitchFamily="34" charset="0"/>
                <a:cs typeface="Tahoma" panose="020B0604030504040204" pitchFamily="34" charset="0"/>
              </a:rPr>
              <a:t>. Kỹ năng: </a:t>
            </a:r>
            <a:endParaRPr lang="en-US" sz="2000" dirty="0" smtClean="0">
              <a:effectLst/>
              <a:latin typeface="Tahoma" panose="020B0604030504040204" pitchFamily="34" charset="0"/>
              <a:ea typeface="Tahoma" panose="020B0604030504040204" pitchFamily="34" charset="0"/>
              <a:cs typeface="Tahoma" panose="020B0604030504040204" pitchFamily="34" charset="0"/>
            </a:endParaRPr>
          </a:p>
          <a:p>
            <a:pPr marL="285750" lvl="0" indent="-285750" algn="just">
              <a:buFont typeface="Wingdings" panose="05000000000000000000" pitchFamily="2" charset="2"/>
              <a:buChar char="ü"/>
            </a:pPr>
            <a:r>
              <a:rPr lang="nb-NO" sz="2000" smtClean="0">
                <a:latin typeface="Tahoma" panose="020B0604030504040204" pitchFamily="34" charset="0"/>
                <a:ea typeface="Tahoma" panose="020B0604030504040204" pitchFamily="34" charset="0"/>
                <a:cs typeface="Tahoma" panose="020B0604030504040204" pitchFamily="34" charset="0"/>
              </a:rPr>
              <a:t>Đưa ra các biện pháp chống sét và tiêu chuẩn thực hiện hệ thống chống sét </a:t>
            </a:r>
            <a:r>
              <a:rPr lang="nb-NO" sz="2000" smtClean="0">
                <a:latin typeface="Tahoma" panose="020B0604030504040204" pitchFamily="34" charset="0"/>
                <a:ea typeface="Tahoma" panose="020B0604030504040204" pitchFamily="34" charset="0"/>
                <a:cs typeface="Tahoma" panose="020B0604030504040204" pitchFamily="34" charset="0"/>
              </a:rPr>
              <a:t>theo </a:t>
            </a:r>
            <a:r>
              <a:rPr lang="nb-NO" sz="2000" smtClean="0">
                <a:latin typeface="Tahoma" panose="020B0604030504040204" pitchFamily="34" charset="0"/>
                <a:ea typeface="Tahoma" panose="020B0604030504040204" pitchFamily="34" charset="0"/>
                <a:cs typeface="Tahoma" panose="020B0604030504040204" pitchFamily="34" charset="0"/>
              </a:rPr>
              <a:t>TCVN .</a:t>
            </a:r>
          </a:p>
          <a:p>
            <a:pPr marL="285750" lvl="0" indent="-285750" algn="just">
              <a:buFont typeface="Wingdings" panose="05000000000000000000" pitchFamily="2" charset="2"/>
              <a:buChar char="ü"/>
            </a:pPr>
            <a:endParaRPr lang="en-US" sz="2000">
              <a:latin typeface="Tahoma" panose="020B0604030504040204" pitchFamily="34" charset="0"/>
              <a:ea typeface="Tahoma" panose="020B0604030504040204" pitchFamily="34" charset="0"/>
              <a:cs typeface="Tahoma" panose="020B0604030504040204" pitchFamily="34" charset="0"/>
            </a:endParaRPr>
          </a:p>
          <a:p>
            <a:pPr indent="90170" algn="just"/>
            <a:r>
              <a:rPr lang="pl-PL" sz="2000" b="1" spc="30" smtClean="0">
                <a:effectLst/>
                <a:latin typeface="Tahoma" panose="020B0604030504040204" pitchFamily="34" charset="0"/>
                <a:ea typeface="Tahoma" panose="020B0604030504040204" pitchFamily="34" charset="0"/>
                <a:cs typeface="Tahoma" panose="020B0604030504040204" pitchFamily="34" charset="0"/>
              </a:rPr>
              <a:t>3</a:t>
            </a:r>
            <a:r>
              <a:rPr lang="pl-PL" sz="2000" b="1" spc="30" dirty="0" smtClean="0">
                <a:effectLst/>
                <a:latin typeface="Tahoma" panose="020B0604030504040204" pitchFamily="34" charset="0"/>
                <a:ea typeface="Tahoma" panose="020B0604030504040204" pitchFamily="34" charset="0"/>
                <a:cs typeface="Tahoma" panose="020B0604030504040204" pitchFamily="34" charset="0"/>
              </a:rPr>
              <a:t>. Thái độ: </a:t>
            </a:r>
            <a:endParaRPr lang="en-US" sz="2000" dirty="0" smtClean="0">
              <a:effectLst/>
              <a:latin typeface="Tahoma" panose="020B0604030504040204" pitchFamily="34" charset="0"/>
              <a:ea typeface="Tahoma" panose="020B0604030504040204" pitchFamily="34" charset="0"/>
              <a:cs typeface="Tahoma" panose="020B0604030504040204" pitchFamily="34" charset="0"/>
            </a:endParaRPr>
          </a:p>
          <a:p>
            <a:pPr marL="285750" lvl="0" indent="-285750" algn="just">
              <a:buFont typeface="Wingdings" panose="05000000000000000000" pitchFamily="2" charset="2"/>
              <a:buChar char="ü"/>
            </a:pPr>
            <a:r>
              <a:rPr lang="da-DK" sz="2000" dirty="0">
                <a:latin typeface="Tahoma" panose="020B0604030504040204" pitchFamily="34" charset="0"/>
                <a:ea typeface="Tahoma" panose="020B0604030504040204" pitchFamily="34" charset="0"/>
                <a:cs typeface="Tahoma" panose="020B0604030504040204" pitchFamily="34" charset="0"/>
              </a:rPr>
              <a:t>Sinh viên nghiêm túc, tích cực tham gia đóng góp xây dựng bài </a:t>
            </a:r>
            <a:r>
              <a:rPr lang="da-DK" sz="2000">
                <a:latin typeface="Tahoma" panose="020B0604030504040204" pitchFamily="34" charset="0"/>
                <a:ea typeface="Tahoma" panose="020B0604030504040204" pitchFamily="34" charset="0"/>
                <a:cs typeface="Tahoma" panose="020B0604030504040204" pitchFamily="34" charset="0"/>
              </a:rPr>
              <a:t>trên </a:t>
            </a:r>
            <a:r>
              <a:rPr lang="da-DK" sz="2000" smtClean="0">
                <a:latin typeface="Tahoma" panose="020B0604030504040204" pitchFamily="34" charset="0"/>
                <a:ea typeface="Tahoma" panose="020B0604030504040204" pitchFamily="34" charset="0"/>
                <a:cs typeface="Tahoma" panose="020B0604030504040204" pitchFamily="34" charset="0"/>
              </a:rPr>
              <a:t>lớp </a:t>
            </a:r>
            <a:r>
              <a:rPr lang="nb-NO" sz="2000" smtClean="0">
                <a:latin typeface="Tahoma" panose="020B0604030504040204" pitchFamily="34" charset="0"/>
                <a:ea typeface="Tahoma" panose="020B0604030504040204" pitchFamily="34" charset="0"/>
                <a:cs typeface="Tahoma" panose="020B0604030504040204" pitchFamily="34" charset="0"/>
              </a:rPr>
              <a:t>liên </a:t>
            </a:r>
            <a:r>
              <a:rPr lang="nb-NO" sz="2000">
                <a:latin typeface="Tahoma" panose="020B0604030504040204" pitchFamily="34" charset="0"/>
                <a:ea typeface="Tahoma" panose="020B0604030504040204" pitchFamily="34" charset="0"/>
                <a:cs typeface="Tahoma" panose="020B0604030504040204" pitchFamily="34" charset="0"/>
              </a:rPr>
              <a:t>quan đến </a:t>
            </a:r>
            <a:r>
              <a:rPr lang="nb-NO" sz="2000" smtClean="0">
                <a:latin typeface="Tahoma" panose="020B0604030504040204" pitchFamily="34" charset="0"/>
                <a:ea typeface="Tahoma" panose="020B0604030504040204" pitchFamily="34" charset="0"/>
                <a:cs typeface="Tahoma" panose="020B0604030504040204" pitchFamily="34" charset="0"/>
              </a:rPr>
              <a:t>bảo vệ chống sét.</a:t>
            </a:r>
            <a:r>
              <a:rPr lang="da-DK" sz="2000" smtClean="0">
                <a:latin typeface="Tahoma" panose="020B0604030504040204" pitchFamily="34" charset="0"/>
                <a:ea typeface="Tahoma" panose="020B0604030504040204" pitchFamily="34" charset="0"/>
                <a:cs typeface="Tahoma" panose="020B0604030504040204" pitchFamily="34" charset="0"/>
              </a:rPr>
              <a:t> </a:t>
            </a:r>
            <a:r>
              <a:rPr lang="da-DK" sz="2000" dirty="0">
                <a:latin typeface="Tahoma" panose="020B0604030504040204" pitchFamily="34" charset="0"/>
                <a:ea typeface="Tahoma" panose="020B0604030504040204" pitchFamily="34" charset="0"/>
                <a:cs typeface="Tahoma" panose="020B0604030504040204" pitchFamily="34" charset="0"/>
              </a:rPr>
              <a:t>Tự giác tìm hiểu bài trước khi đến lớp</a:t>
            </a:r>
            <a:r>
              <a:rPr lang="da-DK" sz="2000">
                <a:latin typeface="Tahoma" panose="020B0604030504040204" pitchFamily="34" charset="0"/>
                <a:ea typeface="Tahoma" panose="020B0604030504040204" pitchFamily="34" charset="0"/>
                <a:cs typeface="Tahoma" panose="020B0604030504040204" pitchFamily="34" charset="0"/>
              </a:rPr>
              <a:t>. </a:t>
            </a:r>
            <a:endParaRPr lang="da-DK" sz="2000" smtClean="0">
              <a:latin typeface="Tahoma" panose="020B0604030504040204" pitchFamily="34" charset="0"/>
              <a:ea typeface="Tahoma" panose="020B0604030504040204" pitchFamily="34" charset="0"/>
              <a:cs typeface="Tahoma" panose="020B0604030504040204" pitchFamily="34" charset="0"/>
            </a:endParaRPr>
          </a:p>
          <a:p>
            <a:pPr marL="285750" indent="-285750" algn="just">
              <a:buFont typeface="Wingdings" panose="05000000000000000000" pitchFamily="2" charset="2"/>
              <a:buChar char="ü"/>
            </a:pPr>
            <a:r>
              <a:rPr lang="en-US" sz="2000">
                <a:latin typeface="Tahoma" panose="020B0604030504040204" pitchFamily="34" charset="0"/>
                <a:ea typeface="Tahoma" panose="020B0604030504040204" pitchFamily="34" charset="0"/>
                <a:cs typeface="Tahoma" panose="020B0604030504040204" pitchFamily="34" charset="0"/>
              </a:rPr>
              <a:t>Tuân thủ các quy tắc an toàn. </a:t>
            </a:r>
            <a:endParaRPr lang="en-US" sz="2000" dirty="0">
              <a:latin typeface="Tahoma" panose="020B0604030504040204" pitchFamily="34" charset="0"/>
              <a:ea typeface="Tahoma" panose="020B0604030504040204" pitchFamily="34" charset="0"/>
              <a:cs typeface="Tahoma" panose="020B0604030504040204" pitchFamily="34" charset="0"/>
            </a:endParaRPr>
          </a:p>
          <a:p>
            <a:pPr marL="285750" lvl="0" indent="-285750" algn="just">
              <a:buFont typeface="Wingdings" panose="05000000000000000000" pitchFamily="2" charset="2"/>
              <a:buChar char="ü"/>
            </a:pPr>
            <a:r>
              <a:rPr lang="da-DK" sz="2000" dirty="0">
                <a:latin typeface="Tahoma" panose="020B0604030504040204" pitchFamily="34" charset="0"/>
                <a:ea typeface="Tahoma" panose="020B0604030504040204" pitchFamily="34" charset="0"/>
                <a:cs typeface="Tahoma" panose="020B0604030504040204" pitchFamily="34" charset="0"/>
              </a:rPr>
              <a:t>Rèn luyện tính </a:t>
            </a:r>
            <a:r>
              <a:rPr lang="da-DK" sz="2000">
                <a:latin typeface="Tahoma" panose="020B0604030504040204" pitchFamily="34" charset="0"/>
                <a:ea typeface="Tahoma" panose="020B0604030504040204" pitchFamily="34" charset="0"/>
                <a:cs typeface="Tahoma" panose="020B0604030504040204" pitchFamily="34" charset="0"/>
              </a:rPr>
              <a:t>cẩn </a:t>
            </a:r>
            <a:r>
              <a:rPr lang="da-DK" sz="2000" smtClean="0">
                <a:latin typeface="Tahoma" panose="020B0604030504040204" pitchFamily="34" charset="0"/>
                <a:ea typeface="Tahoma" panose="020B0604030504040204" pitchFamily="34" charset="0"/>
                <a:cs typeface="Tahoma" panose="020B0604030504040204" pitchFamily="34" charset="0"/>
              </a:rPr>
              <a:t>thận</a:t>
            </a:r>
          </a:p>
        </p:txBody>
      </p:sp>
      <p:sp>
        <p:nvSpPr>
          <p:cNvPr id="12" name="Rectangle 11"/>
          <p:cNvSpPr/>
          <p:nvPr/>
        </p:nvSpPr>
        <p:spPr>
          <a:xfrm>
            <a:off x="7572652" y="1377922"/>
            <a:ext cx="4314548" cy="5016758"/>
          </a:xfrm>
          <a:prstGeom prst="rect">
            <a:avLst/>
          </a:prstGeom>
          <a:solidFill>
            <a:schemeClr val="accent4">
              <a:lumMod val="20000"/>
              <a:lumOff val="80000"/>
            </a:schemeClr>
          </a:solidFill>
        </p:spPr>
        <p:txBody>
          <a:bodyPr wrap="square">
            <a:spAutoFit/>
          </a:bodyPr>
          <a:lstStyle/>
          <a:p>
            <a:pPr algn="ctr"/>
            <a:r>
              <a:rPr lang="da-DK" sz="2000" b="1" smtClean="0">
                <a:solidFill>
                  <a:srgbClr val="000000"/>
                </a:solidFill>
                <a:latin typeface="Tahoma" panose="020B0604030504040204" pitchFamily="34" charset="0"/>
                <a:ea typeface="Tahoma" panose="020B0604030504040204" pitchFamily="34" charset="0"/>
                <a:cs typeface="Tahoma" panose="020B0604030504040204" pitchFamily="34" charset="0"/>
              </a:rPr>
              <a:t>NỘI DUNG BÀI HỌC</a:t>
            </a:r>
          </a:p>
          <a:p>
            <a:pPr algn="just"/>
            <a:endParaRPr lang="da-DK" sz="2000" b="1" smtClean="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just">
              <a:buClrTx/>
            </a:pPr>
            <a:r>
              <a:rPr lang="en-US" sz="2000" smtClean="0">
                <a:latin typeface="Arial" pitchFamily="34" charset="0"/>
                <a:cs typeface="Arial" pitchFamily="34" charset="0"/>
              </a:rPr>
              <a:t>7.1 Hiện tượng sét</a:t>
            </a:r>
          </a:p>
          <a:p>
            <a:pPr algn="just">
              <a:buClrTx/>
            </a:pPr>
            <a:endParaRPr lang="en-US" sz="2000" smtClean="0">
              <a:latin typeface="Arial" pitchFamily="34" charset="0"/>
              <a:cs typeface="Arial" pitchFamily="34" charset="0"/>
            </a:endParaRPr>
          </a:p>
          <a:p>
            <a:pPr algn="just">
              <a:buClrTx/>
            </a:pPr>
            <a:r>
              <a:rPr lang="en-US" sz="2000" smtClean="0">
                <a:latin typeface="Arial" pitchFamily="34" charset="0"/>
                <a:cs typeface="Arial" pitchFamily="34" charset="0"/>
              </a:rPr>
              <a:t>7.2 Các hậu quả của phóng điện sét</a:t>
            </a:r>
          </a:p>
          <a:p>
            <a:pPr algn="just">
              <a:buClrTx/>
            </a:pPr>
            <a:endParaRPr lang="en-US" sz="2000" smtClean="0">
              <a:latin typeface="Arial" pitchFamily="34" charset="0"/>
              <a:cs typeface="Arial" pitchFamily="34" charset="0"/>
            </a:endParaRPr>
          </a:p>
          <a:p>
            <a:pPr algn="just">
              <a:buClrTx/>
            </a:pPr>
            <a:r>
              <a:rPr lang="en-US" sz="2000" smtClean="0">
                <a:latin typeface="Arial" pitchFamily="34" charset="0"/>
                <a:cs typeface="Arial" pitchFamily="34" charset="0"/>
              </a:rPr>
              <a:t>7.3 Bảo vệ chống sét đánh trược tiếp</a:t>
            </a:r>
          </a:p>
          <a:p>
            <a:pPr algn="just">
              <a:buClrTx/>
            </a:pPr>
            <a:endParaRPr lang="en-US" sz="2000" smtClean="0">
              <a:latin typeface="Arial" pitchFamily="34" charset="0"/>
              <a:cs typeface="Arial" pitchFamily="34" charset="0"/>
            </a:endParaRPr>
          </a:p>
          <a:p>
            <a:pPr algn="just">
              <a:buClrTx/>
            </a:pPr>
            <a:r>
              <a:rPr lang="en-US" sz="2000" smtClean="0">
                <a:latin typeface="Arial" pitchFamily="34" charset="0"/>
                <a:cs typeface="Arial" pitchFamily="34" charset="0"/>
              </a:rPr>
              <a:t>7.4 Bảo vệ chống sét cảm ứng</a:t>
            </a:r>
          </a:p>
          <a:p>
            <a:pPr algn="just">
              <a:buClrTx/>
            </a:pPr>
            <a:endParaRPr lang="en-US" sz="2000" smtClean="0">
              <a:latin typeface="Arial" pitchFamily="34" charset="0"/>
              <a:cs typeface="Arial" pitchFamily="34" charset="0"/>
            </a:endParaRPr>
          </a:p>
          <a:p>
            <a:pPr algn="just">
              <a:buClrTx/>
            </a:pPr>
            <a:r>
              <a:rPr lang="en-US" sz="2000" smtClean="0">
                <a:latin typeface="Arial" pitchFamily="34" charset="0"/>
                <a:cs typeface="Arial" pitchFamily="34" charset="0"/>
              </a:rPr>
              <a:t>7.5 Tiêu chuẩn Việt Nam về thực hiện hệ thống nối đất chống sét</a:t>
            </a:r>
          </a:p>
          <a:p>
            <a:pPr algn="just">
              <a:buClrTx/>
            </a:pPr>
            <a:endParaRPr lang="en-US" sz="2000" smtClean="0">
              <a:latin typeface="Arial" pitchFamily="34" charset="0"/>
              <a:cs typeface="Arial" pitchFamily="34" charset="0"/>
            </a:endParaRPr>
          </a:p>
          <a:p>
            <a:pPr algn="just">
              <a:buClrTx/>
            </a:pPr>
            <a:r>
              <a:rPr lang="en-US" sz="2000" smtClean="0">
                <a:latin typeface="Arial" pitchFamily="34" charset="0"/>
                <a:cs typeface="Arial" pitchFamily="34" charset="0"/>
              </a:rPr>
              <a:t>7.6 Tiêu chuẩn Việt Nam về thực hiện bảo vệ chống sét</a:t>
            </a:r>
            <a:endParaRPr lang="en-US" sz="2000">
              <a:latin typeface="Arial" pitchFamily="34" charset="0"/>
              <a:cs typeface="Arial" pitchFamily="34" charset="0"/>
            </a:endParaRPr>
          </a:p>
        </p:txBody>
      </p:sp>
    </p:spTree>
    <p:extLst>
      <p:ext uri="{BB962C8B-B14F-4D97-AF65-F5344CB8AC3E}">
        <p14:creationId xmlns:p14="http://schemas.microsoft.com/office/powerpoint/2010/main" val="4038343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fade">
                                      <p:cBhvr>
                                        <p:cTn id="12" dur="500"/>
                                        <p:tgtEl>
                                          <p:spTgt spid="11">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animEffect transition="in" filter="fade">
                                      <p:cBhvr>
                                        <p:cTn id="15" dur="500"/>
                                        <p:tgtEl>
                                          <p:spTgt spid="11">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xEl>
                                              <p:pRg st="5" end="5"/>
                                            </p:txEl>
                                          </p:spTgt>
                                        </p:tgtEl>
                                        <p:attrNameLst>
                                          <p:attrName>style.visibility</p:attrName>
                                        </p:attrNameLst>
                                      </p:cBhvr>
                                      <p:to>
                                        <p:strVal val="visible"/>
                                      </p:to>
                                    </p:set>
                                    <p:animEffect transition="in" filter="fade">
                                      <p:cBhvr>
                                        <p:cTn id="20" dur="500"/>
                                        <p:tgtEl>
                                          <p:spTgt spid="11">
                                            <p:txEl>
                                              <p:pRg st="5" end="5"/>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11">
                                            <p:txEl>
                                              <p:pRg st="6" end="6"/>
                                            </p:txEl>
                                          </p:spTgt>
                                        </p:tgtEl>
                                        <p:attrNameLst>
                                          <p:attrName>style.visibility</p:attrName>
                                        </p:attrNameLst>
                                      </p:cBhvr>
                                      <p:to>
                                        <p:strVal val="visible"/>
                                      </p:to>
                                    </p:set>
                                    <p:animEffect transition="in" filter="fade">
                                      <p:cBhvr>
                                        <p:cTn id="23" dur="500"/>
                                        <p:tgtEl>
                                          <p:spTgt spid="11">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xEl>
                                              <p:pRg st="8" end="8"/>
                                            </p:txEl>
                                          </p:spTgt>
                                        </p:tgtEl>
                                        <p:attrNameLst>
                                          <p:attrName>style.visibility</p:attrName>
                                        </p:attrNameLst>
                                      </p:cBhvr>
                                      <p:to>
                                        <p:strVal val="visible"/>
                                      </p:to>
                                    </p:set>
                                    <p:animEffect transition="in" filter="fade">
                                      <p:cBhvr>
                                        <p:cTn id="28" dur="500"/>
                                        <p:tgtEl>
                                          <p:spTgt spid="11">
                                            <p:txEl>
                                              <p:pRg st="8" end="8"/>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xEl>
                                              <p:pRg st="9" end="9"/>
                                            </p:txEl>
                                          </p:spTgt>
                                        </p:tgtEl>
                                        <p:attrNameLst>
                                          <p:attrName>style.visibility</p:attrName>
                                        </p:attrNameLst>
                                      </p:cBhvr>
                                      <p:to>
                                        <p:strVal val="visible"/>
                                      </p:to>
                                    </p:set>
                                    <p:animEffect transition="in" filter="fade">
                                      <p:cBhvr>
                                        <p:cTn id="31" dur="500"/>
                                        <p:tgtEl>
                                          <p:spTgt spid="11">
                                            <p:txEl>
                                              <p:pRg st="9" end="9"/>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11">
                                            <p:txEl>
                                              <p:pRg st="10" end="10"/>
                                            </p:txEl>
                                          </p:spTgt>
                                        </p:tgtEl>
                                        <p:attrNameLst>
                                          <p:attrName>style.visibility</p:attrName>
                                        </p:attrNameLst>
                                      </p:cBhvr>
                                      <p:to>
                                        <p:strVal val="visible"/>
                                      </p:to>
                                    </p:set>
                                    <p:animEffect transition="in" filter="fade">
                                      <p:cBhvr>
                                        <p:cTn id="34" dur="500"/>
                                        <p:tgtEl>
                                          <p:spTgt spid="11">
                                            <p:txEl>
                                              <p:pRg st="10" end="1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1">
                                            <p:txEl>
                                              <p:pRg st="11" end="11"/>
                                            </p:txEl>
                                          </p:spTgt>
                                        </p:tgtEl>
                                        <p:attrNameLst>
                                          <p:attrName>style.visibility</p:attrName>
                                        </p:attrNameLst>
                                      </p:cBhvr>
                                      <p:to>
                                        <p:strVal val="visible"/>
                                      </p:to>
                                    </p:set>
                                    <p:animEffect transition="in" filter="fade">
                                      <p:cBhvr>
                                        <p:cTn id="37" dur="500"/>
                                        <p:tgtEl>
                                          <p:spTgt spid="11">
                                            <p:txEl>
                                              <p:pRg st="11" end="1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fade">
                                      <p:cBhvr>
                                        <p:cTn id="4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7.2 HẬU QUẢ CỦA PHÒNG ĐIỆN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3" name="TextBox 2"/>
          <p:cNvSpPr txBox="1"/>
          <p:nvPr/>
        </p:nvSpPr>
        <p:spPr>
          <a:xfrm>
            <a:off x="865571" y="1179023"/>
            <a:ext cx="5157925" cy="1384995"/>
          </a:xfrm>
          <a:prstGeom prst="rect">
            <a:avLst/>
          </a:prstGeom>
          <a:noFill/>
        </p:spPr>
        <p:txBody>
          <a:bodyPr wrap="square" rtlCol="0">
            <a:spAutoFit/>
          </a:bodyPr>
          <a:lstStyle/>
          <a:p>
            <a:pPr algn="just"/>
            <a:r>
              <a:rPr lang="en-US" sz="2800" b="1" smtClean="0">
                <a:latin typeface="Tahoma" panose="020B0604030504040204" pitchFamily="34" charset="0"/>
                <a:ea typeface="Tahoma" panose="020B0604030504040204" pitchFamily="34" charset="0"/>
                <a:cs typeface="Tahoma" panose="020B0604030504040204" pitchFamily="34" charset="0"/>
              </a:rPr>
              <a:t>Đối với con người và gia súc, khi bị sét đánh trực tiếp </a:t>
            </a:r>
            <a:r>
              <a:rPr lang="en-US" sz="2800" b="1" smtClean="0">
                <a:solidFill>
                  <a:srgbClr val="0070C0"/>
                </a:solidFill>
                <a:latin typeface="Tahoma" panose="020B0604030504040204" pitchFamily="34" charset="0"/>
                <a:ea typeface="Tahoma" panose="020B0604030504040204" pitchFamily="34" charset="0"/>
                <a:cs typeface="Tahoma" panose="020B0604030504040204" pitchFamily="34" charset="0"/>
              </a:rPr>
              <a:t>thường bị chết ngay</a:t>
            </a:r>
            <a:endParaRPr lang="en-US" sz="2800" b="1" smtClean="0">
              <a:latin typeface="Tahoma" panose="020B0604030504040204" pitchFamily="34" charset="0"/>
              <a:ea typeface="Tahoma" panose="020B0604030504040204" pitchFamily="34" charset="0"/>
              <a:cs typeface="Tahoma" panose="020B0604030504040204" pitchFamily="34" charset="0"/>
            </a:endParaRPr>
          </a:p>
        </p:txBody>
      </p:sp>
      <p:pic>
        <p:nvPicPr>
          <p:cNvPr id="4" name="Picture 3"/>
          <p:cNvPicPr>
            <a:picLocks noChangeAspect="1"/>
          </p:cNvPicPr>
          <p:nvPr/>
        </p:nvPicPr>
        <p:blipFill>
          <a:blip r:embed="rId4"/>
          <a:stretch>
            <a:fillRect/>
          </a:stretch>
        </p:blipFill>
        <p:spPr>
          <a:xfrm>
            <a:off x="6622742" y="3459777"/>
            <a:ext cx="4984673" cy="3135236"/>
          </a:xfrm>
          <a:prstGeom prst="rect">
            <a:avLst/>
          </a:prstGeom>
        </p:spPr>
      </p:pic>
      <p:pic>
        <p:nvPicPr>
          <p:cNvPr id="9218" name="Picture 2" descr="Kết quả hình ảnh cho hậu quả sét đán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6613" y="967432"/>
            <a:ext cx="4336929" cy="242868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Kết quả hình ảnh cho hậu quả sét đánh trúng ngườ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2154" y="2920879"/>
            <a:ext cx="5024761" cy="3751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36001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7.2 HẬU QUẢ CỦA PHÒNG ĐIỆN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10246" name="Picture 6" descr="Kết quả hình ảnh cho hậu quả sét đánh"/>
          <p:cNvPicPr>
            <a:picLocks noChangeAspect="1" noChangeArrowheads="1"/>
          </p:cNvPicPr>
          <p:nvPr/>
        </p:nvPicPr>
        <p:blipFill rotWithShape="1">
          <a:blip r:embed="rId4">
            <a:extLst>
              <a:ext uri="{28A0092B-C50C-407E-A947-70E740481C1C}">
                <a14:useLocalDpi xmlns:a14="http://schemas.microsoft.com/office/drawing/2010/main" val="0"/>
              </a:ext>
            </a:extLst>
          </a:blip>
          <a:srcRect l="9475" r="8711"/>
          <a:stretch/>
        </p:blipFill>
        <p:spPr bwMode="auto">
          <a:xfrm>
            <a:off x="99609" y="1114039"/>
            <a:ext cx="5341984" cy="5327237"/>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Kết quả hình ảnh cho hậu quả sét đánh"/>
          <p:cNvPicPr>
            <a:picLocks noChangeAspect="1" noChangeArrowheads="1"/>
          </p:cNvPicPr>
          <p:nvPr/>
        </p:nvPicPr>
        <p:blipFill rotWithShape="1">
          <a:blip r:embed="rId5">
            <a:extLst>
              <a:ext uri="{28A0092B-C50C-407E-A947-70E740481C1C}">
                <a14:useLocalDpi xmlns:a14="http://schemas.microsoft.com/office/drawing/2010/main" val="0"/>
              </a:ext>
            </a:extLst>
          </a:blip>
          <a:srcRect r="30296"/>
          <a:stretch/>
        </p:blipFill>
        <p:spPr bwMode="auto">
          <a:xfrm>
            <a:off x="8722190" y="1114039"/>
            <a:ext cx="3250791" cy="3360307"/>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Kết quả hình ảnh cho hậu quả sét đán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1321" y="1089596"/>
            <a:ext cx="3041141" cy="405688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699538" y="5487169"/>
            <a:ext cx="4844294" cy="954107"/>
          </a:xfrm>
          <a:prstGeom prst="rect">
            <a:avLst/>
          </a:prstGeom>
          <a:noFill/>
        </p:spPr>
        <p:txBody>
          <a:bodyPr wrap="square" rtlCol="0">
            <a:spAutoFit/>
          </a:bodyPr>
          <a:lstStyle/>
          <a:p>
            <a:pPr algn="just"/>
            <a:r>
              <a:rPr lang="en-US" sz="2800" b="1" smtClean="0">
                <a:latin typeface="Tahoma" panose="020B0604030504040204" pitchFamily="34" charset="0"/>
                <a:ea typeface="Tahoma" panose="020B0604030504040204" pitchFamily="34" charset="0"/>
                <a:cs typeface="Tahoma" panose="020B0604030504040204" pitchFamily="34" charset="0"/>
              </a:rPr>
              <a:t>Dông sét gây </a:t>
            </a:r>
            <a:r>
              <a:rPr lang="en-US" sz="2800" b="1" smtClean="0">
                <a:solidFill>
                  <a:srgbClr val="0070C0"/>
                </a:solidFill>
                <a:latin typeface="Tahoma" panose="020B0604030504040204" pitchFamily="34" charset="0"/>
                <a:ea typeface="Tahoma" panose="020B0604030504040204" pitchFamily="34" charset="0"/>
                <a:cs typeface="Tahoma" panose="020B0604030504040204" pitchFamily="34" charset="0"/>
              </a:rPr>
              <a:t>cháy nổ</a:t>
            </a:r>
            <a:r>
              <a:rPr lang="en-US" sz="2800" b="1">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800" b="1" smtClean="0">
                <a:solidFill>
                  <a:srgbClr val="0070C0"/>
                </a:solidFill>
                <a:latin typeface="Tahoma" panose="020B0604030504040204" pitchFamily="34" charset="0"/>
                <a:ea typeface="Tahoma" panose="020B0604030504040204" pitchFamily="34" charset="0"/>
                <a:cs typeface="Tahoma" panose="020B0604030504040204" pitchFamily="34" charset="0"/>
              </a:rPr>
              <a:t>và phá hủy công trình</a:t>
            </a:r>
          </a:p>
        </p:txBody>
      </p:sp>
    </p:spTree>
    <p:extLst>
      <p:ext uri="{BB962C8B-B14F-4D97-AF65-F5344CB8AC3E}">
        <p14:creationId xmlns:p14="http://schemas.microsoft.com/office/powerpoint/2010/main" val="21117063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7.2 HẬU QUẢ CỦA PHÒNG ĐIỆN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526742" y="1246202"/>
            <a:ext cx="7321118" cy="830997"/>
          </a:xfrm>
          <a:prstGeom prst="rect">
            <a:avLst/>
          </a:prstGeom>
        </p:spPr>
        <p:txBody>
          <a:bodyPr wrap="square">
            <a:spAutoFit/>
          </a:bodyPr>
          <a:lstStyle/>
          <a:p>
            <a:pPr algn="just"/>
            <a:r>
              <a:rPr lang="en-US" sz="2400" b="1" smtClean="0">
                <a:latin typeface="Tahoma" panose="020B0604030504040204" pitchFamily="34" charset="0"/>
                <a:ea typeface="Tahoma" panose="020B0604030504040204" pitchFamily="34" charset="0"/>
                <a:cs typeface="Tahoma" panose="020B0604030504040204" pitchFamily="34" charset="0"/>
              </a:rPr>
              <a:t>Sét cảm ứng có thể làm </a:t>
            </a: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hư hỏng các thiết bị</a:t>
            </a:r>
            <a:r>
              <a:rPr lang="en-US" sz="2400" b="1" smtClean="0">
                <a:latin typeface="Tahoma" panose="020B0604030504040204" pitchFamily="34" charset="0"/>
                <a:ea typeface="Tahoma" panose="020B0604030504040204" pitchFamily="34" charset="0"/>
                <a:cs typeface="Tahoma" panose="020B0604030504040204" pitchFamily="34" charset="0"/>
              </a:rPr>
              <a:t> điện, điện tử hoặc </a:t>
            </a: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gây giật điện</a:t>
            </a:r>
            <a:r>
              <a:rPr lang="en-US" sz="2400" b="1" smtClean="0">
                <a:latin typeface="Tahoma" panose="020B0604030504040204" pitchFamily="34" charset="0"/>
                <a:ea typeface="Tahoma" panose="020B0604030504040204" pitchFamily="34" charset="0"/>
                <a:cs typeface="Tahoma" panose="020B0604030504040204" pitchFamily="34" charset="0"/>
              </a:rPr>
              <a:t> cho con người</a:t>
            </a:r>
          </a:p>
        </p:txBody>
      </p:sp>
      <p:pic>
        <p:nvPicPr>
          <p:cNvPr id="12290" name="Picture 2" descr="Kết quả hình ảnh cho sét đánh lan truyền lên hệ thống điệ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3355" y="1059771"/>
            <a:ext cx="3715169" cy="5633992"/>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Kết quả hình ảnh cho chống sét đánh lan truyền vào thiết bị"/>
          <p:cNvPicPr>
            <a:picLocks noChangeAspect="1" noChangeArrowheads="1"/>
          </p:cNvPicPr>
          <p:nvPr/>
        </p:nvPicPr>
        <p:blipFill rotWithShape="1">
          <a:blip r:embed="rId5">
            <a:extLst>
              <a:ext uri="{28A0092B-C50C-407E-A947-70E740481C1C}">
                <a14:useLocalDpi xmlns:a14="http://schemas.microsoft.com/office/drawing/2010/main" val="0"/>
              </a:ext>
            </a:extLst>
          </a:blip>
          <a:srcRect t="4545" b="17206"/>
          <a:stretch/>
        </p:blipFill>
        <p:spPr bwMode="auto">
          <a:xfrm>
            <a:off x="765258" y="2077199"/>
            <a:ext cx="6844085" cy="4536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255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7.2 HẬU QUẢ CỦA PHÒNG ĐIỆN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002" y="1063042"/>
            <a:ext cx="11049995" cy="516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24901" y="6384357"/>
            <a:ext cx="11967099" cy="369332"/>
          </a:xfrm>
          <a:prstGeom prst="rect">
            <a:avLst/>
          </a:prstGeom>
        </p:spPr>
        <p:txBody>
          <a:bodyPr wrap="square">
            <a:spAutoFit/>
          </a:bodyPr>
          <a:lstStyle/>
          <a:p>
            <a:r>
              <a:rPr lang="vi-VN" b="1">
                <a:solidFill>
                  <a:srgbClr val="0070C0"/>
                </a:solidFill>
                <a:latin typeface="Tahoma" panose="020B0604030504040204" pitchFamily="34" charset="0"/>
                <a:ea typeface="Tahoma" panose="020B0604030504040204" pitchFamily="34" charset="0"/>
                <a:cs typeface="Tahoma" panose="020B0604030504040204" pitchFamily="34" charset="0"/>
              </a:rPr>
              <a:t>Các kiểu tổn thất và rủi ro tương ứng gây ra do các kiểu thiệt hại khác </a:t>
            </a:r>
            <a:r>
              <a:rPr lang="vi-VN" b="1" smtClean="0">
                <a:solidFill>
                  <a:srgbClr val="0070C0"/>
                </a:solidFill>
                <a:latin typeface="Tahoma" panose="020B0604030504040204" pitchFamily="34" charset="0"/>
                <a:ea typeface="Tahoma" panose="020B0604030504040204" pitchFamily="34" charset="0"/>
                <a:cs typeface="Tahoma" panose="020B0604030504040204" pitchFamily="34" charset="0"/>
              </a:rPr>
              <a:t>nhau</a:t>
            </a:r>
            <a:r>
              <a:rPr lang="en-US" b="1" smtClean="0">
                <a:solidFill>
                  <a:srgbClr val="0070C0"/>
                </a:solidFill>
                <a:latin typeface="Tahoma" panose="020B0604030504040204" pitchFamily="34" charset="0"/>
                <a:ea typeface="Tahoma" panose="020B0604030504040204" pitchFamily="34" charset="0"/>
                <a:cs typeface="Tahoma" panose="020B0604030504040204" pitchFamily="34" charset="0"/>
              </a:rPr>
              <a:t> theo TCVN 9888 - 1 - 2013</a:t>
            </a:r>
            <a:endParaRPr lang="en-US">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614327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0" y="1026451"/>
            <a:ext cx="5891814"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7.3.1 Các nguyên tắc thực hiện</a:t>
            </a:r>
          </a:p>
        </p:txBody>
      </p:sp>
      <p:pic>
        <p:nvPicPr>
          <p:cNvPr id="3" name="Picture 2"/>
          <p:cNvPicPr>
            <a:picLocks noChangeAspect="1"/>
          </p:cNvPicPr>
          <p:nvPr/>
        </p:nvPicPr>
        <p:blipFill rotWithShape="1">
          <a:blip r:embed="rId4"/>
          <a:srcRect l="3135" r="5489"/>
          <a:stretch/>
        </p:blipFill>
        <p:spPr>
          <a:xfrm>
            <a:off x="1229462" y="1534880"/>
            <a:ext cx="9910630" cy="4704775"/>
          </a:xfrm>
          <a:prstGeom prst="rect">
            <a:avLst/>
          </a:prstGeom>
        </p:spPr>
      </p:pic>
      <p:sp>
        <p:nvSpPr>
          <p:cNvPr id="10" name="Rectangle 9"/>
          <p:cNvSpPr/>
          <p:nvPr/>
        </p:nvSpPr>
        <p:spPr>
          <a:xfrm>
            <a:off x="2789068" y="6286419"/>
            <a:ext cx="7221985" cy="461665"/>
          </a:xfrm>
          <a:prstGeom prst="rect">
            <a:avLst/>
          </a:prstGeom>
        </p:spPr>
        <p:txBody>
          <a:bodyPr wrap="square">
            <a:spAutoFit/>
          </a:bodyPr>
          <a:lstStyle/>
          <a:p>
            <a:pPr algn="just"/>
            <a:r>
              <a:rPr lang="en-US" sz="2400" b="1" i="1" smtClean="0">
                <a:solidFill>
                  <a:srgbClr val="0070C0"/>
                </a:solidFill>
                <a:latin typeface="Tahoma" panose="020B0604030504040204" pitchFamily="34" charset="0"/>
                <a:ea typeface="Tahoma" panose="020B0604030504040204" pitchFamily="34" charset="0"/>
                <a:cs typeface="Tahoma" panose="020B0604030504040204" pitchFamily="34" charset="0"/>
              </a:rPr>
              <a:t>a. Phương thức bảo vệ chống sét trọng điểm</a:t>
            </a:r>
          </a:p>
        </p:txBody>
      </p:sp>
    </p:spTree>
    <p:extLst>
      <p:ext uri="{BB962C8B-B14F-4D97-AF65-F5344CB8AC3E}">
        <p14:creationId xmlns:p14="http://schemas.microsoft.com/office/powerpoint/2010/main" val="7389984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13314" name="Picture 2" descr="Kết quả hình ảnh cho bán kính bảo vệ của kim thu sé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2715" y="1162974"/>
            <a:ext cx="5212776" cy="542602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951391" y="6301735"/>
            <a:ext cx="6647895" cy="461665"/>
          </a:xfrm>
          <a:prstGeom prst="rect">
            <a:avLst/>
          </a:prstGeom>
        </p:spPr>
        <p:txBody>
          <a:bodyPr wrap="square">
            <a:spAutoFit/>
          </a:bodyPr>
          <a:lstStyle/>
          <a:p>
            <a:pPr algn="just"/>
            <a:r>
              <a:rPr lang="en-US" sz="2400" b="1" i="1" smtClean="0">
                <a:solidFill>
                  <a:srgbClr val="0070C0"/>
                </a:solidFill>
                <a:latin typeface="Tahoma" panose="020B0604030504040204" pitchFamily="34" charset="0"/>
                <a:ea typeface="Tahoma" panose="020B0604030504040204" pitchFamily="34" charset="0"/>
                <a:cs typeface="Tahoma" panose="020B0604030504040204" pitchFamily="34" charset="0"/>
              </a:rPr>
              <a:t>b. Phương thức bảo vệ chống sét toàn bộ</a:t>
            </a:r>
          </a:p>
        </p:txBody>
      </p:sp>
      <p:pic>
        <p:nvPicPr>
          <p:cNvPr id="13316" name="Picture 4" descr="Kết quả hình ảnh cho bán kính bảo vệ của kim thu sé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263" y="1415531"/>
            <a:ext cx="5197876" cy="472795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1026451"/>
            <a:ext cx="5891814"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7.3.1 Các nguyên tắc thực hiện</a:t>
            </a:r>
          </a:p>
        </p:txBody>
      </p:sp>
    </p:spTree>
    <p:extLst>
      <p:ext uri="{BB962C8B-B14F-4D97-AF65-F5344CB8AC3E}">
        <p14:creationId xmlns:p14="http://schemas.microsoft.com/office/powerpoint/2010/main" val="17548537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2" name="Rectangle 11"/>
          <p:cNvSpPr/>
          <p:nvPr/>
        </p:nvSpPr>
        <p:spPr>
          <a:xfrm>
            <a:off x="-1" y="1026451"/>
            <a:ext cx="10875147"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Franklin cổ điển)</a:t>
            </a:r>
          </a:p>
        </p:txBody>
      </p:sp>
      <p:pic>
        <p:nvPicPr>
          <p:cNvPr id="4" name="Picture 3"/>
          <p:cNvPicPr>
            <a:picLocks noChangeAspect="1"/>
          </p:cNvPicPr>
          <p:nvPr/>
        </p:nvPicPr>
        <p:blipFill rotWithShape="1">
          <a:blip r:embed="rId4"/>
          <a:srcRect b="19005"/>
          <a:stretch/>
        </p:blipFill>
        <p:spPr>
          <a:xfrm>
            <a:off x="3719181" y="1671852"/>
            <a:ext cx="8365223" cy="3575239"/>
          </a:xfrm>
          <a:prstGeom prst="rect">
            <a:avLst/>
          </a:prstGeom>
        </p:spPr>
      </p:pic>
      <p:pic>
        <p:nvPicPr>
          <p:cNvPr id="7" name="Picture 6"/>
          <p:cNvPicPr>
            <a:picLocks noChangeAspect="1"/>
          </p:cNvPicPr>
          <p:nvPr/>
        </p:nvPicPr>
        <p:blipFill>
          <a:blip r:embed="rId5"/>
          <a:stretch>
            <a:fillRect/>
          </a:stretch>
        </p:blipFill>
        <p:spPr>
          <a:xfrm>
            <a:off x="3928367" y="5375254"/>
            <a:ext cx="4030462" cy="1264459"/>
          </a:xfrm>
          <a:prstGeom prst="rect">
            <a:avLst/>
          </a:prstGeom>
        </p:spPr>
      </p:pic>
      <p:pic>
        <p:nvPicPr>
          <p:cNvPr id="5122" name="Picture 2" descr="Kết quả hình ảnh cho chống sét kim frankli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525" y="1776793"/>
            <a:ext cx="3551067" cy="473475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7"/>
          <a:stretch>
            <a:fillRect/>
          </a:stretch>
        </p:blipFill>
        <p:spPr>
          <a:xfrm>
            <a:off x="8378810" y="5548286"/>
            <a:ext cx="3597167" cy="933778"/>
          </a:xfrm>
          <a:prstGeom prst="rect">
            <a:avLst/>
          </a:prstGeom>
        </p:spPr>
      </p:pic>
    </p:spTree>
    <p:extLst>
      <p:ext uri="{BB962C8B-B14F-4D97-AF65-F5344CB8AC3E}">
        <p14:creationId xmlns:p14="http://schemas.microsoft.com/office/powerpoint/2010/main" val="27149579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3" name="Rectangle 12"/>
          <p:cNvSpPr/>
          <p:nvPr/>
        </p:nvSpPr>
        <p:spPr>
          <a:xfrm>
            <a:off x="0" y="1026451"/>
            <a:ext cx="3187083" cy="1569660"/>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Franklin cổ điển)</a:t>
            </a:r>
          </a:p>
        </p:txBody>
      </p:sp>
      <p:pic>
        <p:nvPicPr>
          <p:cNvPr id="4098" name="Picture 2" descr="https://s3-ap-southeast-1.amazonaws.com/images.spiderum.com/sp-images/6b70ac704f1311e9a72e7dc342f81c8f.jpg"/>
          <p:cNvPicPr>
            <a:picLocks noChangeAspect="1" noChangeArrowheads="1"/>
          </p:cNvPicPr>
          <p:nvPr/>
        </p:nvPicPr>
        <p:blipFill rotWithShape="1">
          <a:blip r:embed="rId4">
            <a:extLst>
              <a:ext uri="{28A0092B-C50C-407E-A947-70E740481C1C}">
                <a14:useLocalDpi xmlns:a14="http://schemas.microsoft.com/office/drawing/2010/main" val="0"/>
              </a:ext>
            </a:extLst>
          </a:blip>
          <a:srcRect l="11459" r="6713" b="56967"/>
          <a:stretch/>
        </p:blipFill>
        <p:spPr bwMode="auto">
          <a:xfrm>
            <a:off x="3328002" y="1026451"/>
            <a:ext cx="8685546" cy="562400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38451" y="2718794"/>
            <a:ext cx="2686488" cy="3970318"/>
          </a:xfrm>
          <a:prstGeom prst="rect">
            <a:avLst/>
          </a:prstGeom>
        </p:spPr>
        <p:txBody>
          <a:bodyPr wrap="square">
            <a:spAutoFit/>
          </a:bodyPr>
          <a:lstStyle/>
          <a:p>
            <a:pPr algn="just">
              <a:lnSpc>
                <a:spcPct val="150000"/>
              </a:lnSpc>
            </a:pPr>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Phương pháp xác định nhanh vùng bảo vệ của kim thu sét cổ điển có độ cao dưới 20 m</a:t>
            </a:r>
            <a:endParaRPr lang="en-US" sz="2800" i="1" smtClean="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315662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s://s3-ap-southeast-1.amazonaws.com/images.spiderum.com/sp-images/6b70ac704f1311e9a72e7dc342f81c8f.jpg"/>
          <p:cNvPicPr>
            <a:picLocks noChangeAspect="1" noChangeArrowheads="1"/>
          </p:cNvPicPr>
          <p:nvPr/>
        </p:nvPicPr>
        <p:blipFill rotWithShape="1">
          <a:blip r:embed="rId3">
            <a:extLst>
              <a:ext uri="{28A0092B-C50C-407E-A947-70E740481C1C}">
                <a14:useLocalDpi xmlns:a14="http://schemas.microsoft.com/office/drawing/2010/main" val="0"/>
              </a:ext>
            </a:extLst>
          </a:blip>
          <a:srcRect l="29656" t="67975" r="31935" b="504"/>
          <a:stretch/>
        </p:blipFill>
        <p:spPr bwMode="auto">
          <a:xfrm>
            <a:off x="8405331" y="1762441"/>
            <a:ext cx="3676071" cy="415008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3" name="Rectangle 12"/>
          <p:cNvSpPr/>
          <p:nvPr/>
        </p:nvSpPr>
        <p:spPr>
          <a:xfrm>
            <a:off x="0" y="1026451"/>
            <a:ext cx="11478827"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Franklin cổ điển)</a:t>
            </a:r>
          </a:p>
        </p:txBody>
      </p:sp>
      <p:pic>
        <p:nvPicPr>
          <p:cNvPr id="4098" name="Picture 2" descr="https://s3-ap-southeast-1.amazonaws.com/images.spiderum.com/sp-images/6b70ac704f1311e9a72e7dc342f81c8f.jpg"/>
          <p:cNvPicPr>
            <a:picLocks noChangeAspect="1" noChangeArrowheads="1"/>
          </p:cNvPicPr>
          <p:nvPr/>
        </p:nvPicPr>
        <p:blipFill rotWithShape="1">
          <a:blip r:embed="rId3">
            <a:extLst>
              <a:ext uri="{28A0092B-C50C-407E-A947-70E740481C1C}">
                <a14:useLocalDpi xmlns:a14="http://schemas.microsoft.com/office/drawing/2010/main" val="0"/>
              </a:ext>
            </a:extLst>
          </a:blip>
          <a:srcRect l="22463" t="47105" r="14021" b="32671"/>
          <a:stretch/>
        </p:blipFill>
        <p:spPr bwMode="auto">
          <a:xfrm>
            <a:off x="0" y="2624226"/>
            <a:ext cx="8405331" cy="395994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80007" y="1488116"/>
            <a:ext cx="7665525" cy="1200329"/>
          </a:xfrm>
          <a:prstGeom prst="rect">
            <a:avLst/>
          </a:prstGeom>
        </p:spPr>
        <p:txBody>
          <a:bodyPr wrap="square">
            <a:spAutoFit/>
          </a:bodyPr>
          <a:lstStyle/>
          <a:p>
            <a:pPr algn="just"/>
            <a:r>
              <a:rPr lang="en-US" sz="2400">
                <a:latin typeface="Tahoma" panose="020B0604030504040204" pitchFamily="34" charset="0"/>
                <a:ea typeface="Tahoma" panose="020B0604030504040204" pitchFamily="34" charset="0"/>
                <a:cs typeface="Tahoma" panose="020B0604030504040204" pitchFamily="34" charset="0"/>
              </a:rPr>
              <a:t>Thực tế thường sử dụng </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nhiều kim bố trí thấp </a:t>
            </a:r>
            <a:r>
              <a:rPr lang="en-US" sz="2400">
                <a:latin typeface="Tahoma" panose="020B0604030504040204" pitchFamily="34" charset="0"/>
                <a:ea typeface="Tahoma" panose="020B0604030504040204" pitchFamily="34" charset="0"/>
                <a:cs typeface="Tahoma" panose="020B0604030504040204" pitchFamily="34" charset="0"/>
              </a:rPr>
              <a:t>thay vì sử dụng </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1 kim bố trí cao </a:t>
            </a:r>
            <a:r>
              <a:rPr lang="en-US" sz="2400">
                <a:latin typeface="Tahoma" panose="020B0604030504040204" pitchFamily="34" charset="0"/>
                <a:ea typeface="Tahoma" panose="020B0604030504040204" pitchFamily="34" charset="0"/>
                <a:cs typeface="Tahoma" panose="020B0604030504040204" pitchFamily="34" charset="0"/>
              </a:rPr>
              <a:t>để bảo vệ công trình có mặt bằng phân bố rộng.</a:t>
            </a:r>
          </a:p>
        </p:txBody>
      </p:sp>
    </p:spTree>
    <p:extLst>
      <p:ext uri="{BB962C8B-B14F-4D97-AF65-F5344CB8AC3E}">
        <p14:creationId xmlns:p14="http://schemas.microsoft.com/office/powerpoint/2010/main" val="26359645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0" name="Rectangle 9"/>
          <p:cNvSpPr/>
          <p:nvPr/>
        </p:nvSpPr>
        <p:spPr>
          <a:xfrm>
            <a:off x="4728411" y="6220888"/>
            <a:ext cx="4992638" cy="461665"/>
          </a:xfrm>
          <a:prstGeom prst="rect">
            <a:avLst/>
          </a:prstGeom>
        </p:spPr>
        <p:txBody>
          <a:bodyPr wrap="square">
            <a:spAutoFit/>
          </a:bodyPr>
          <a:lstStyle/>
          <a:p>
            <a:pPr algn="just"/>
            <a:r>
              <a:rPr lang="en-US" sz="2400" b="1" i="1" smtClean="0">
                <a:solidFill>
                  <a:srgbClr val="0070C0"/>
                </a:solidFill>
                <a:latin typeface="Tahoma" panose="020B0604030504040204" pitchFamily="34" charset="0"/>
                <a:ea typeface="Tahoma" panose="020B0604030504040204" pitchFamily="34" charset="0"/>
                <a:cs typeface="Tahoma" panose="020B0604030504040204" pitchFamily="34" charset="0"/>
              </a:rPr>
              <a:t>Kim thu sét Franklin cổ điển</a:t>
            </a:r>
          </a:p>
        </p:txBody>
      </p:sp>
      <p:pic>
        <p:nvPicPr>
          <p:cNvPr id="15362" name="Picture 2" descr="Kết quả hình ảnh cho kim thu sét cổ điể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159" y="1815517"/>
            <a:ext cx="5589419" cy="4345902"/>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Kết quả hình ảnh cho kim thu sét cổ điển"/>
          <p:cNvPicPr>
            <a:picLocks noChangeAspect="1" noChangeArrowheads="1"/>
          </p:cNvPicPr>
          <p:nvPr/>
        </p:nvPicPr>
        <p:blipFill rotWithShape="1">
          <a:blip r:embed="rId5">
            <a:extLst>
              <a:ext uri="{28A0092B-C50C-407E-A947-70E740481C1C}">
                <a14:useLocalDpi xmlns:a14="http://schemas.microsoft.com/office/drawing/2010/main" val="0"/>
              </a:ext>
            </a:extLst>
          </a:blip>
          <a:srcRect l="12191" t="5282" r="13092" b="6020"/>
          <a:stretch/>
        </p:blipFill>
        <p:spPr bwMode="auto">
          <a:xfrm>
            <a:off x="5795579" y="2527144"/>
            <a:ext cx="2356937" cy="2797944"/>
          </a:xfrm>
          <a:prstGeom prst="rect">
            <a:avLst/>
          </a:prstGeom>
          <a:noFill/>
          <a:extLst>
            <a:ext uri="{909E8E84-426E-40DD-AFC4-6F175D3DCCD1}">
              <a14:hiddenFill xmlns:a14="http://schemas.microsoft.com/office/drawing/2010/main">
                <a:solidFill>
                  <a:srgbClr val="FFFFFF"/>
                </a:solidFill>
              </a14:hiddenFill>
            </a:ext>
          </a:extLst>
        </p:spPr>
      </p:pic>
      <p:pic>
        <p:nvPicPr>
          <p:cNvPr id="15376" name="Picture 16" descr="Kết quả hình ảnh cho kim thu sét cổ điển cải tiến"/>
          <p:cNvPicPr>
            <a:picLocks noChangeAspect="1" noChangeArrowheads="1"/>
          </p:cNvPicPr>
          <p:nvPr/>
        </p:nvPicPr>
        <p:blipFill rotWithShape="1">
          <a:blip r:embed="rId6">
            <a:extLst>
              <a:ext uri="{28A0092B-C50C-407E-A947-70E740481C1C}">
                <a14:useLocalDpi xmlns:a14="http://schemas.microsoft.com/office/drawing/2010/main" val="0"/>
              </a:ext>
            </a:extLst>
          </a:blip>
          <a:srcRect l="6796" t="1933" r="14680" b="6959"/>
          <a:stretch/>
        </p:blipFill>
        <p:spPr bwMode="auto">
          <a:xfrm>
            <a:off x="8434648" y="1534741"/>
            <a:ext cx="3541329" cy="4108784"/>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1" y="1026451"/>
            <a:ext cx="10875147"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Franklin cổ điển)</a:t>
            </a:r>
          </a:p>
        </p:txBody>
      </p:sp>
    </p:spTree>
    <p:extLst>
      <p:ext uri="{BB962C8B-B14F-4D97-AF65-F5344CB8AC3E}">
        <p14:creationId xmlns:p14="http://schemas.microsoft.com/office/powerpoint/2010/main" val="14333873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8" name="Content Placeholder 2"/>
          <p:cNvSpPr>
            <a:spLocks noGrp="1"/>
          </p:cNvSpPr>
          <p:nvPr>
            <p:ph idx="1"/>
          </p:nvPr>
        </p:nvSpPr>
        <p:spPr>
          <a:xfrm>
            <a:off x="284084" y="1078524"/>
            <a:ext cx="5566299" cy="3005204"/>
          </a:xfrm>
          <a:ln>
            <a:noFill/>
          </a:ln>
        </p:spPr>
        <p:style>
          <a:lnRef idx="2">
            <a:schemeClr val="dk1"/>
          </a:lnRef>
          <a:fillRef idx="1">
            <a:schemeClr val="lt1"/>
          </a:fillRef>
          <a:effectRef idx="0">
            <a:schemeClr val="dk1"/>
          </a:effectRef>
          <a:fontRef idx="minor">
            <a:schemeClr val="dk1"/>
          </a:fontRef>
        </p:style>
        <p:txBody>
          <a:bodyPr>
            <a:normAutofit fontScale="25000" lnSpcReduction="20000"/>
          </a:bodyPr>
          <a:lstStyle/>
          <a:p>
            <a:pPr marL="0" indent="0" algn="just">
              <a:lnSpc>
                <a:spcPct val="150000"/>
              </a:lnSpc>
              <a:buClrTx/>
              <a:buNone/>
            </a:pPr>
            <a:r>
              <a:rPr lang="en-US" sz="9600" b="1" err="1" smtClean="0">
                <a:solidFill>
                  <a:schemeClr val="tx1"/>
                </a:solidFill>
                <a:latin typeface="Tahoma" panose="020B0604030504040204" pitchFamily="34" charset="0"/>
                <a:ea typeface="Tahoma" panose="020B0604030504040204" pitchFamily="34" charset="0"/>
                <a:cs typeface="Tahoma" panose="020B0604030504040204" pitchFamily="34" charset="0"/>
              </a:rPr>
              <a:t>Khái</a:t>
            </a:r>
            <a:r>
              <a:rPr lang="en-US" sz="9600" b="1"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600" b="1" err="1" smtClean="0">
                <a:solidFill>
                  <a:schemeClr val="tx1"/>
                </a:solidFill>
                <a:latin typeface="Tahoma" panose="020B0604030504040204" pitchFamily="34" charset="0"/>
                <a:ea typeface="Tahoma" panose="020B0604030504040204" pitchFamily="34" charset="0"/>
                <a:cs typeface="Tahoma" panose="020B0604030504040204" pitchFamily="34" charset="0"/>
              </a:rPr>
              <a:t>niệm</a:t>
            </a:r>
            <a:endParaRPr lang="en-US" sz="9600" b="1">
              <a:solidFill>
                <a:schemeClr val="tx1"/>
              </a:solidFill>
              <a:latin typeface="Tahoma" panose="020B0604030504040204" pitchFamily="34" charset="0"/>
              <a:ea typeface="Tahoma" panose="020B0604030504040204" pitchFamily="34" charset="0"/>
              <a:cs typeface="Tahoma" panose="020B0604030504040204" pitchFamily="34" charset="0"/>
            </a:endParaRPr>
          </a:p>
          <a:p>
            <a:pPr marL="0" indent="0" algn="just">
              <a:lnSpc>
                <a:spcPct val="150000"/>
              </a:lnSpc>
              <a:buClrTx/>
              <a:buNone/>
            </a:pPr>
            <a:r>
              <a:rPr lang="en-US" sz="9600" err="1" smtClean="0">
                <a:latin typeface="Tahoma" panose="020B0604030504040204" pitchFamily="34" charset="0"/>
                <a:ea typeface="Tahoma" panose="020B0604030504040204" pitchFamily="34" charset="0"/>
                <a:cs typeface="Tahoma" panose="020B0604030504040204" pitchFamily="34" charset="0"/>
              </a:rPr>
              <a:t>S</a:t>
            </a:r>
            <a:r>
              <a:rPr lang="en-US" sz="9600" baseline="0" err="1" smtClean="0">
                <a:latin typeface="Tahoma" panose="020B0604030504040204" pitchFamily="34" charset="0"/>
                <a:ea typeface="Tahoma" panose="020B0604030504040204" pitchFamily="34" charset="0"/>
                <a:cs typeface="Tahoma" panose="020B0604030504040204" pitchFamily="34" charset="0"/>
              </a:rPr>
              <a:t>ét</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là</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hiện</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tượng</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1" baseline="0" err="1" smtClean="0">
                <a:solidFill>
                  <a:srgbClr val="0070C0"/>
                </a:solidFill>
                <a:latin typeface="Tahoma" panose="020B0604030504040204" pitchFamily="34" charset="0"/>
                <a:ea typeface="Tahoma" panose="020B0604030504040204" pitchFamily="34" charset="0"/>
                <a:cs typeface="Tahoma" panose="020B0604030504040204" pitchFamily="34" charset="0"/>
              </a:rPr>
              <a:t>phóng</a:t>
            </a:r>
            <a:r>
              <a:rPr lang="en-US" sz="9600" b="1" baseline="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9600" b="1" baseline="0" err="1" smtClean="0">
                <a:solidFill>
                  <a:srgbClr val="0070C0"/>
                </a:solidFill>
                <a:latin typeface="Tahoma" panose="020B0604030504040204" pitchFamily="34" charset="0"/>
                <a:ea typeface="Tahoma" panose="020B0604030504040204" pitchFamily="34" charset="0"/>
                <a:cs typeface="Tahoma" panose="020B0604030504040204" pitchFamily="34" charset="0"/>
              </a:rPr>
              <a:t>điện</a:t>
            </a:r>
            <a:r>
              <a:rPr lang="en-US" sz="9600" b="1" baseline="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9600" b="1" baseline="0" err="1" smtClean="0">
                <a:solidFill>
                  <a:srgbClr val="0070C0"/>
                </a:solidFill>
                <a:latin typeface="Tahoma" panose="020B0604030504040204" pitchFamily="34" charset="0"/>
                <a:ea typeface="Tahoma" panose="020B0604030504040204" pitchFamily="34" charset="0"/>
                <a:cs typeface="Tahoma" panose="020B0604030504040204" pitchFamily="34" charset="0"/>
              </a:rPr>
              <a:t>trong</a:t>
            </a:r>
            <a:r>
              <a:rPr lang="en-US" sz="9600" b="1" baseline="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9600" b="1" baseline="0" err="1" smtClean="0">
                <a:solidFill>
                  <a:srgbClr val="0070C0"/>
                </a:solidFill>
                <a:latin typeface="Tahoma" panose="020B0604030504040204" pitchFamily="34" charset="0"/>
                <a:ea typeface="Tahoma" panose="020B0604030504040204" pitchFamily="34" charset="0"/>
                <a:cs typeface="Tahoma" panose="020B0604030504040204" pitchFamily="34" charset="0"/>
              </a:rPr>
              <a:t>khí</a:t>
            </a:r>
            <a:r>
              <a:rPr lang="en-US" sz="9600" b="1" baseline="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9600" b="1" baseline="0" err="1" smtClean="0">
                <a:solidFill>
                  <a:srgbClr val="0070C0"/>
                </a:solidFill>
                <a:latin typeface="Tahoma" panose="020B0604030504040204" pitchFamily="34" charset="0"/>
                <a:ea typeface="Tahoma" panose="020B0604030504040204" pitchFamily="34" charset="0"/>
                <a:cs typeface="Tahoma" panose="020B0604030504040204" pitchFamily="34" charset="0"/>
              </a:rPr>
              <a:t>quyển</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giữa</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đám</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mây</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dông</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mang</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điện</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tích</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với</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đất</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hoặc</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giữa</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các</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đám</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mây</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dông</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mang</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điện</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tích</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trái</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dấu</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nhau</a:t>
            </a:r>
            <a:endParaRPr lang="en-US" sz="9600" baseline="0" smtClean="0">
              <a:latin typeface="Tahoma" panose="020B0604030504040204" pitchFamily="34" charset="0"/>
              <a:ea typeface="Tahoma" panose="020B0604030504040204" pitchFamily="34" charset="0"/>
              <a:cs typeface="Tahoma" panose="020B0604030504040204" pitchFamily="34" charset="0"/>
            </a:endParaRPr>
          </a:p>
          <a:p>
            <a:pPr marL="0" indent="0">
              <a:buClrTx/>
              <a:buFont typeface="Wingdings" pitchFamily="2" charset="2"/>
              <a:buNone/>
            </a:pPr>
            <a:endParaRPr lang="en-US">
              <a:latin typeface="Tahoma" panose="020B0604030504040204" pitchFamily="34" charset="0"/>
              <a:ea typeface="Tahoma" panose="020B0604030504040204" pitchFamily="34" charset="0"/>
              <a:cs typeface="Tahoma" panose="020B0604030504040204" pitchFamily="34" charset="0"/>
            </a:endParaRPr>
          </a:p>
        </p:txBody>
      </p:sp>
      <p:pic>
        <p:nvPicPr>
          <p:cNvPr id="1026" name="Picture 2" descr="Kết quả hình ảnh cho HIỆN TƯỢNG SÉ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1943" y="943398"/>
            <a:ext cx="4250361" cy="262459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ết quả hình ảnh cho SÉT ĐÁNH VÀO LARMAT 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8856" y="3607627"/>
            <a:ext cx="4796537" cy="319623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Kết quả hình ảnh cho QUÁ TRÌNH HÌNH THÀNH SÉ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586" y="4083728"/>
            <a:ext cx="5423294" cy="2510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525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0" name="Rectangle 9"/>
          <p:cNvSpPr/>
          <p:nvPr/>
        </p:nvSpPr>
        <p:spPr>
          <a:xfrm>
            <a:off x="532660" y="1529789"/>
            <a:ext cx="3826277" cy="5002973"/>
          </a:xfrm>
          <a:prstGeom prst="rect">
            <a:avLst/>
          </a:prstGeom>
        </p:spPr>
        <p:txBody>
          <a:bodyPr wrap="square">
            <a:spAutoFit/>
          </a:bodyPr>
          <a:lstStyle/>
          <a:p>
            <a:pPr algn="just">
              <a:lnSpc>
                <a:spcPct val="150000"/>
              </a:lnSpc>
            </a:pPr>
            <a:r>
              <a:rPr lang="vi-VN" sz="2400">
                <a:latin typeface="Tahoma" panose="020B0604030504040204" pitchFamily="34" charset="0"/>
                <a:ea typeface="Tahoma" panose="020B0604030504040204" pitchFamily="34" charset="0"/>
                <a:cs typeface="Tahoma" panose="020B0604030504040204" pitchFamily="34" charset="0"/>
              </a:rPr>
              <a:t>Công nghệ </a:t>
            </a: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thu sét tia tiên đạo</a:t>
            </a:r>
            <a:r>
              <a:rPr lang="vi-VN" sz="2400">
                <a:latin typeface="Tahoma" panose="020B0604030504040204" pitchFamily="34" charset="0"/>
                <a:ea typeface="Tahoma" panose="020B0604030504040204" pitchFamily="34" charset="0"/>
                <a:cs typeface="Tahoma" panose="020B0604030504040204" pitchFamily="34" charset="0"/>
              </a:rPr>
              <a:t> hay được biết với tên phát xạ </a:t>
            </a:r>
            <a:r>
              <a:rPr lang="vi-VN" sz="2400" smtClean="0">
                <a:latin typeface="Tahoma" panose="020B0604030504040204" pitchFamily="34" charset="0"/>
                <a:ea typeface="Tahoma" panose="020B0604030504040204" pitchFamily="34" charset="0"/>
                <a:cs typeface="Tahoma" panose="020B0604030504040204" pitchFamily="34" charset="0"/>
              </a:rPr>
              <a:t>sớm</a:t>
            </a:r>
            <a:r>
              <a:rPr lang="en-US" sz="2400" smtClean="0">
                <a:latin typeface="Tahoma" panose="020B0604030504040204" pitchFamily="34" charset="0"/>
                <a:ea typeface="Tahoma" panose="020B0604030504040204" pitchFamily="34" charset="0"/>
                <a:cs typeface="Tahoma" panose="020B0604030504040204" pitchFamily="34" charset="0"/>
              </a:rPr>
              <a:t> ESE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(Early </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Streamer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Emission)</a:t>
            </a:r>
            <a:r>
              <a:rPr lang="vi-VN" sz="2400" smtClean="0">
                <a:latin typeface="Tahoma" panose="020B0604030504040204" pitchFamily="34" charset="0"/>
                <a:ea typeface="Tahoma" panose="020B0604030504040204" pitchFamily="34" charset="0"/>
                <a:cs typeface="Tahoma" panose="020B0604030504040204" pitchFamily="34" charset="0"/>
              </a:rPr>
              <a:t>. </a:t>
            </a:r>
            <a:r>
              <a:rPr lang="en-US" sz="2400" smtClean="0">
                <a:latin typeface="Tahoma" panose="020B0604030504040204" pitchFamily="34" charset="0"/>
                <a:ea typeface="Tahoma" panose="020B0604030504040204" pitchFamily="34" charset="0"/>
                <a:cs typeface="Tahoma" panose="020B0604030504040204" pitchFamily="34" charset="0"/>
              </a:rPr>
              <a:t>Với công nghệ này, các kim thu sét chủ động phóng các tia tiên đạo hướng lên để mở rộng bán kính và hiệu quả bảo vệ.</a:t>
            </a:r>
          </a:p>
        </p:txBody>
      </p:sp>
      <p:sp>
        <p:nvSpPr>
          <p:cNvPr id="12" name="Rectangle 11"/>
          <p:cNvSpPr/>
          <p:nvPr/>
        </p:nvSpPr>
        <p:spPr>
          <a:xfrm>
            <a:off x="4927108" y="6379473"/>
            <a:ext cx="4108899" cy="461665"/>
          </a:xfrm>
          <a:prstGeom prst="rect">
            <a:avLst/>
          </a:prstGeom>
        </p:spPr>
        <p:txBody>
          <a:bodyPr wrap="square">
            <a:spAutoFit/>
          </a:bodyPr>
          <a:lstStyle/>
          <a:p>
            <a:pPr algn="just"/>
            <a:r>
              <a:rPr lang="en-US" sz="2400" b="1" i="1" smtClean="0">
                <a:solidFill>
                  <a:srgbClr val="0070C0"/>
                </a:solidFill>
                <a:latin typeface="Tahoma" panose="020B0604030504040204" pitchFamily="34" charset="0"/>
                <a:ea typeface="Tahoma" panose="020B0604030504040204" pitchFamily="34" charset="0"/>
                <a:cs typeface="Tahoma" panose="020B0604030504040204" pitchFamily="34" charset="0"/>
              </a:rPr>
              <a:t>Kim thu sét chủ động</a:t>
            </a:r>
          </a:p>
        </p:txBody>
      </p:sp>
      <p:pic>
        <p:nvPicPr>
          <p:cNvPr id="16386" name="Picture 2" descr="Nguyên lý hoạt động của kim thu tiên đaoj"/>
          <p:cNvPicPr>
            <a:picLocks noChangeAspect="1" noChangeArrowheads="1"/>
          </p:cNvPicPr>
          <p:nvPr/>
        </p:nvPicPr>
        <p:blipFill rotWithShape="1">
          <a:blip r:embed="rId4">
            <a:extLst>
              <a:ext uri="{28A0092B-C50C-407E-A947-70E740481C1C}">
                <a14:useLocalDpi xmlns:a14="http://schemas.microsoft.com/office/drawing/2010/main" val="0"/>
              </a:ext>
            </a:extLst>
          </a:blip>
          <a:srcRect l="9462" t="2155" r="10464" b="1599"/>
          <a:stretch/>
        </p:blipFill>
        <p:spPr bwMode="auto">
          <a:xfrm>
            <a:off x="7767960" y="1156991"/>
            <a:ext cx="4123268" cy="5173172"/>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Ingesco PDC 6.4"/>
          <p:cNvPicPr>
            <a:picLocks noChangeAspect="1" noChangeArrowheads="1"/>
          </p:cNvPicPr>
          <p:nvPr/>
        </p:nvPicPr>
        <p:blipFill rotWithShape="1">
          <a:blip r:embed="rId5">
            <a:extLst>
              <a:ext uri="{28A0092B-C50C-407E-A947-70E740481C1C}">
                <a14:useLocalDpi xmlns:a14="http://schemas.microsoft.com/office/drawing/2010/main" val="0"/>
              </a:ext>
            </a:extLst>
          </a:blip>
          <a:srcRect l="16074" r="15732"/>
          <a:stretch/>
        </p:blipFill>
        <p:spPr bwMode="auto">
          <a:xfrm>
            <a:off x="4474345" y="1488116"/>
            <a:ext cx="3178206" cy="466052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 y="1026451"/>
            <a:ext cx="10875147"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chủ động ESE)</a:t>
            </a:r>
          </a:p>
        </p:txBody>
      </p:sp>
    </p:spTree>
    <p:extLst>
      <p:ext uri="{BB962C8B-B14F-4D97-AF65-F5344CB8AC3E}">
        <p14:creationId xmlns:p14="http://schemas.microsoft.com/office/powerpoint/2010/main" val="1020840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3" name="Picture 2"/>
          <p:cNvPicPr>
            <a:picLocks noChangeAspect="1"/>
          </p:cNvPicPr>
          <p:nvPr/>
        </p:nvPicPr>
        <p:blipFill>
          <a:blip r:embed="rId4"/>
          <a:stretch>
            <a:fillRect/>
          </a:stretch>
        </p:blipFill>
        <p:spPr>
          <a:xfrm>
            <a:off x="62143" y="1635241"/>
            <a:ext cx="5175681" cy="5092009"/>
          </a:xfrm>
          <a:prstGeom prst="rect">
            <a:avLst/>
          </a:prstGeom>
        </p:spPr>
      </p:pic>
      <p:pic>
        <p:nvPicPr>
          <p:cNvPr id="16392" name="Picture 8" descr="http://4.bp.blogspot.com/-vRViFv57_Gk/Tqa5PNf7VGI/AAAAAAAABQw/sqYEufiMfio/s1600/cong+thuc+Rp.jpg"/>
          <p:cNvPicPr>
            <a:picLocks noChangeAspect="1" noChangeArrowheads="1"/>
          </p:cNvPicPr>
          <p:nvPr/>
        </p:nvPicPr>
        <p:blipFill rotWithShape="1">
          <a:blip r:embed="rId5">
            <a:extLst>
              <a:ext uri="{28A0092B-C50C-407E-A947-70E740481C1C}">
                <a14:useLocalDpi xmlns:a14="http://schemas.microsoft.com/office/drawing/2010/main" val="0"/>
              </a:ext>
            </a:extLst>
          </a:blip>
          <a:srcRect l="908" t="995" r="20451" b="85219"/>
          <a:stretch/>
        </p:blipFill>
        <p:spPr bwMode="auto">
          <a:xfrm>
            <a:off x="5170248" y="1635241"/>
            <a:ext cx="6076811" cy="665825"/>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 y="1026451"/>
            <a:ext cx="10875147"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chủ động ESE)</a:t>
            </a:r>
          </a:p>
        </p:txBody>
      </p:sp>
      <p:sp>
        <p:nvSpPr>
          <p:cNvPr id="4" name="Rectangle 3"/>
          <p:cNvSpPr/>
          <p:nvPr/>
        </p:nvSpPr>
        <p:spPr>
          <a:xfrm>
            <a:off x="5170248" y="2448191"/>
            <a:ext cx="5882451" cy="4247317"/>
          </a:xfrm>
          <a:prstGeom prst="rect">
            <a:avLst/>
          </a:prstGeom>
        </p:spPr>
        <p:txBody>
          <a:bodyPr wrap="square">
            <a:spAutoFit/>
          </a:bodyPr>
          <a:lstStyle/>
          <a:p>
            <a:r>
              <a:rPr lang="vi-VN" b="1">
                <a:solidFill>
                  <a:srgbClr val="000000"/>
                </a:solidFill>
                <a:latin typeface="Tahoma" panose="020B0604030504040204" pitchFamily="34" charset="0"/>
                <a:ea typeface="Tahoma" panose="020B0604030504040204" pitchFamily="34" charset="0"/>
                <a:cs typeface="Tahoma" panose="020B0604030504040204" pitchFamily="34" charset="0"/>
              </a:rPr>
              <a:t>Trong đó</a:t>
            </a:r>
            <a:r>
              <a:rPr lang="vi-VN" b="1" smtClean="0">
                <a:solidFill>
                  <a:srgbClr val="000000"/>
                </a:solidFill>
                <a:latin typeface="Tahoma" panose="020B0604030504040204" pitchFamily="34" charset="0"/>
                <a:ea typeface="Tahoma" panose="020B0604030504040204" pitchFamily="34" charset="0"/>
                <a:cs typeface="Tahoma" panose="020B0604030504040204" pitchFamily="34" charset="0"/>
              </a:rPr>
              <a:t>:</a:t>
            </a:r>
            <a:endParaRPr lang="en-US" b="1"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endParaRPr lang="vi-VN" b="1">
              <a:solidFill>
                <a:srgbClr val="000000"/>
              </a:solidFill>
              <a:latin typeface="Tahoma" panose="020B0604030504040204" pitchFamily="34" charset="0"/>
              <a:ea typeface="Tahoma" panose="020B0604030504040204" pitchFamily="34" charset="0"/>
              <a:cs typeface="Tahoma" panose="020B0604030504040204" pitchFamily="34" charset="0"/>
            </a:endParaRPr>
          </a:p>
          <a:p>
            <a:pPr marL="230188"/>
            <a:r>
              <a:rPr lang="el-GR">
                <a:solidFill>
                  <a:srgbClr val="000000"/>
                </a:solidFill>
                <a:latin typeface="Tahoma" panose="020B0604030504040204" pitchFamily="34" charset="0"/>
                <a:ea typeface="Tahoma" panose="020B0604030504040204" pitchFamily="34" charset="0"/>
                <a:cs typeface="Tahoma" panose="020B0604030504040204" pitchFamily="34" charset="0"/>
              </a:rPr>
              <a:t>Δ</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L: là độ dài (quãng đường) của tia tiên đạo.</a:t>
            </a:r>
          </a:p>
          <a:p>
            <a:pPr marL="461963"/>
            <a:r>
              <a:rPr lang="vi-VN">
                <a:solidFill>
                  <a:srgbClr val="000000"/>
                </a:solidFill>
                <a:latin typeface="Tahoma" panose="020B0604030504040204" pitchFamily="34" charset="0"/>
                <a:ea typeface="Tahoma" panose="020B0604030504040204" pitchFamily="34" charset="0"/>
                <a:cs typeface="Tahoma" panose="020B0604030504040204" pitchFamily="34" charset="0"/>
              </a:rPr>
              <a:t>∆L</a:t>
            </a:r>
            <a:r>
              <a:rPr lang="vi-VN" baseline="-25000">
                <a:solidFill>
                  <a:srgbClr val="000000"/>
                </a:solidFill>
                <a:latin typeface="Tahoma" panose="020B0604030504040204" pitchFamily="34" charset="0"/>
                <a:ea typeface="Tahoma" panose="020B0604030504040204" pitchFamily="34" charset="0"/>
                <a:cs typeface="Tahoma" panose="020B0604030504040204" pitchFamily="34" charset="0"/>
              </a:rPr>
              <a:t>(m)</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 = v</a:t>
            </a:r>
            <a:r>
              <a:rPr lang="vi-VN" baseline="-25000">
                <a:solidFill>
                  <a:srgbClr val="000000"/>
                </a:solidFill>
                <a:latin typeface="Tahoma" panose="020B0604030504040204" pitchFamily="34" charset="0"/>
                <a:ea typeface="Tahoma" panose="020B0604030504040204" pitchFamily="34" charset="0"/>
                <a:cs typeface="Tahoma" panose="020B0604030504040204" pitchFamily="34" charset="0"/>
              </a:rPr>
              <a:t>(m/µs)</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×∆T</a:t>
            </a:r>
            <a:r>
              <a:rPr lang="vi-VN" baseline="-25000">
                <a:solidFill>
                  <a:srgbClr val="000000"/>
                </a:solidFill>
                <a:latin typeface="Tahoma" panose="020B0604030504040204" pitchFamily="34" charset="0"/>
                <a:ea typeface="Tahoma" panose="020B0604030504040204" pitchFamily="34" charset="0"/>
                <a:cs typeface="Tahoma" panose="020B0604030504040204" pitchFamily="34" charset="0"/>
              </a:rPr>
              <a:t>(µs)</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 </a:t>
            </a:r>
          </a:p>
          <a:p>
            <a:pPr marL="684213"/>
            <a:r>
              <a:rPr lang="vi-VN">
                <a:solidFill>
                  <a:srgbClr val="000000"/>
                </a:solidFill>
                <a:latin typeface="Tahoma" panose="020B0604030504040204" pitchFamily="34" charset="0"/>
                <a:ea typeface="Tahoma" panose="020B0604030504040204" pitchFamily="34" charset="0"/>
                <a:cs typeface="Tahoma" panose="020B0604030504040204" pitchFamily="34" charset="0"/>
              </a:rPr>
              <a:t>Giả định rằng v = v</a:t>
            </a:r>
            <a:r>
              <a:rPr lang="vi-VN" baseline="-25000">
                <a:solidFill>
                  <a:srgbClr val="000000"/>
                </a:solidFill>
                <a:latin typeface="Tahoma" panose="020B0604030504040204" pitchFamily="34" charset="0"/>
                <a:ea typeface="Tahoma" panose="020B0604030504040204" pitchFamily="34" charset="0"/>
                <a:cs typeface="Tahoma" panose="020B0604030504040204" pitchFamily="34" charset="0"/>
              </a:rPr>
              <a:t>up</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 = v</a:t>
            </a:r>
            <a:r>
              <a:rPr lang="vi-VN" baseline="-25000">
                <a:solidFill>
                  <a:srgbClr val="000000"/>
                </a:solidFill>
                <a:latin typeface="Tahoma" panose="020B0604030504040204" pitchFamily="34" charset="0"/>
                <a:ea typeface="Tahoma" panose="020B0604030504040204" pitchFamily="34" charset="0"/>
                <a:cs typeface="Tahoma" panose="020B0604030504040204" pitchFamily="34" charset="0"/>
              </a:rPr>
              <a:t>down</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 = 1 m/µs (vận tốc trung bình đo được của tia tiên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đạo</a:t>
            </a:r>
            <a:endParaRPr lang="en-US"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684213"/>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T: xem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thông </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số này do nhà sản xuất công bố trong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catalogues</a:t>
            </a:r>
            <a:endParaRPr lang="en-US"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461963"/>
            <a:endParaRPr lang="vi-VN">
              <a:solidFill>
                <a:srgbClr val="000000"/>
              </a:solidFill>
              <a:latin typeface="Tahoma" panose="020B0604030504040204" pitchFamily="34" charset="0"/>
              <a:ea typeface="Tahoma" panose="020B0604030504040204" pitchFamily="34" charset="0"/>
              <a:cs typeface="Tahoma" panose="020B0604030504040204" pitchFamily="34" charset="0"/>
            </a:endParaRPr>
          </a:p>
          <a:p>
            <a:pPr marL="461963" indent="-231775"/>
            <a:r>
              <a:rPr lang="vi-VN">
                <a:solidFill>
                  <a:srgbClr val="000000"/>
                </a:solidFill>
                <a:latin typeface="Tahoma" panose="020B0604030504040204" pitchFamily="34" charset="0"/>
                <a:ea typeface="Tahoma" panose="020B0604030504040204" pitchFamily="34" charset="0"/>
                <a:cs typeface="Tahoma" panose="020B0604030504040204" pitchFamily="34" charset="0"/>
              </a:rPr>
              <a:t>D (m): là khoảng cách nổi bật hay bán kính hình cầu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lăn.</a:t>
            </a:r>
            <a:endParaRPr lang="en-US"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747713" indent="-285750">
              <a:buFont typeface="Wingdings" panose="05000000000000000000" pitchFamily="2" charset="2"/>
              <a:buChar char="§"/>
            </a:pP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20m </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cho mức độ bảo vệ cấp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I</a:t>
            </a:r>
            <a:endParaRPr lang="en-US"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747713" indent="-285750">
              <a:buFont typeface="Wingdings" panose="05000000000000000000" pitchFamily="2" charset="2"/>
              <a:buChar char="§"/>
            </a:pP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30m </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cho cấp độ bảo vệ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II</a:t>
            </a:r>
            <a:endParaRPr lang="en-US"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747713" indent="-285750">
              <a:buFont typeface="Wingdings" panose="05000000000000000000" pitchFamily="2" charset="2"/>
              <a:buChar char="§"/>
            </a:pP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45m </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cho bảo vệ cấp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III</a:t>
            </a:r>
            <a:endParaRPr lang="en-US"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747713" indent="-285750">
              <a:buFont typeface="Wingdings" panose="05000000000000000000" pitchFamily="2" charset="2"/>
              <a:buChar char="§"/>
            </a:pP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60m </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cho cấp độ bảo vệ IV</a:t>
            </a:r>
            <a:endParaRPr lang="vi-VN" b="0" i="0">
              <a:solidFill>
                <a:srgbClr val="000000"/>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268683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5" name="Rectangle 14"/>
          <p:cNvSpPr/>
          <p:nvPr/>
        </p:nvSpPr>
        <p:spPr>
          <a:xfrm>
            <a:off x="-1" y="1026451"/>
            <a:ext cx="10875147"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chủ động ESE)</a:t>
            </a:r>
          </a:p>
        </p:txBody>
      </p:sp>
      <p:pic>
        <p:nvPicPr>
          <p:cNvPr id="7170" name="Picture 2" descr="Kết quả hình ảnh cho bán kính bảo vệ kim thu sét tia tiên đạ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5335" y="1467650"/>
            <a:ext cx="8250851" cy="494202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Kết quả hình ảnh cho bán kính bảo vệ kim thu sét tia tiên đạo"/>
          <p:cNvPicPr>
            <a:picLocks noChangeAspect="1" noChangeArrowheads="1"/>
          </p:cNvPicPr>
          <p:nvPr/>
        </p:nvPicPr>
        <p:blipFill rotWithShape="1">
          <a:blip r:embed="rId5">
            <a:extLst>
              <a:ext uri="{28A0092B-C50C-407E-A947-70E740481C1C}">
                <a14:useLocalDpi xmlns:a14="http://schemas.microsoft.com/office/drawing/2010/main" val="0"/>
              </a:ext>
            </a:extLst>
          </a:blip>
          <a:srcRect l="9852" r="8979"/>
          <a:stretch/>
        </p:blipFill>
        <p:spPr bwMode="auto">
          <a:xfrm>
            <a:off x="163880" y="1771018"/>
            <a:ext cx="3267574" cy="433529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818225" y="6327657"/>
            <a:ext cx="10875147" cy="523220"/>
          </a:xfrm>
          <a:prstGeom prst="rect">
            <a:avLst/>
          </a:prstGeom>
        </p:spPr>
        <p:txBody>
          <a:bodyPr wrap="square">
            <a:spAutoFit/>
          </a:bodyPr>
          <a:lstStyle/>
          <a:p>
            <a:pPr algn="just"/>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Bán kính bảo vệ có thể tra trong catalog do nhà sản xuất cung cấp</a:t>
            </a:r>
            <a:endParaRPr lang="en-US" sz="2800" i="1" smtClean="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887641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5" name="Rectangle 14"/>
          <p:cNvSpPr/>
          <p:nvPr/>
        </p:nvSpPr>
        <p:spPr>
          <a:xfrm>
            <a:off x="0" y="1026451"/>
            <a:ext cx="5255582"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7.3.3 Bảo vệ bằng dây chống sét</a:t>
            </a:r>
            <a:endParaRPr lang="en-US" sz="2400" b="1" i="1" smtClean="0">
              <a:latin typeface="Tahoma" panose="020B0604030504040204" pitchFamily="34" charset="0"/>
              <a:ea typeface="Tahoma" panose="020B0604030504040204" pitchFamily="34" charset="0"/>
              <a:cs typeface="Tahoma" panose="020B0604030504040204" pitchFamily="34" charset="0"/>
            </a:endParaRPr>
          </a:p>
        </p:txBody>
      </p:sp>
      <p:pic>
        <p:nvPicPr>
          <p:cNvPr id="8194" name="Picture 2" descr="Kết quả hình ảnh cho chống sét đánh trực tiếp đường dây truyền tả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2206" y="1420427"/>
            <a:ext cx="5649794" cy="489159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Kết quả hình ảnh cho chống sét đánh trực tiếp đường dây truyền tả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735" y="2914784"/>
            <a:ext cx="5204750" cy="3732491"/>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97654" y="1529789"/>
            <a:ext cx="6436311" cy="1384995"/>
          </a:xfrm>
          <a:prstGeom prst="rect">
            <a:avLst/>
          </a:prstGeom>
        </p:spPr>
        <p:txBody>
          <a:bodyPr wrap="square">
            <a:spAutoFit/>
          </a:bodyPr>
          <a:lstStyle/>
          <a:p>
            <a:pPr algn="just"/>
            <a:r>
              <a:rPr lang="en-US" sz="2800" smtClean="0">
                <a:latin typeface="Tahoma" panose="020B0604030504040204" pitchFamily="34" charset="0"/>
                <a:ea typeface="Tahoma" panose="020B0604030504040204" pitchFamily="34" charset="0"/>
                <a:cs typeface="Tahoma" panose="020B0604030504040204" pitchFamily="34" charset="0"/>
              </a:rPr>
              <a:t>Áp dụng cho các </a:t>
            </a:r>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công trình có chiều dài lớn</a:t>
            </a:r>
            <a:r>
              <a:rPr lang="en-US" sz="2800" smtClean="0">
                <a:latin typeface="Tahoma" panose="020B0604030504040204" pitchFamily="34" charset="0"/>
                <a:ea typeface="Tahoma" panose="020B0604030504040204" pitchFamily="34" charset="0"/>
                <a:cs typeface="Tahoma" panose="020B0604030504040204" pitchFamily="34" charset="0"/>
              </a:rPr>
              <a:t>: đường dây truyền tải, đường dây thông tin đường ống …</a:t>
            </a:r>
          </a:p>
        </p:txBody>
      </p:sp>
    </p:spTree>
    <p:extLst>
      <p:ext uri="{BB962C8B-B14F-4D97-AF65-F5344CB8AC3E}">
        <p14:creationId xmlns:p14="http://schemas.microsoft.com/office/powerpoint/2010/main" val="19555699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4094"/>
          <a:stretch/>
        </p:blipFill>
        <p:spPr bwMode="auto">
          <a:xfrm>
            <a:off x="6784726" y="1864654"/>
            <a:ext cx="4891596" cy="4880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5" name="Rectangle 14"/>
          <p:cNvSpPr/>
          <p:nvPr/>
        </p:nvSpPr>
        <p:spPr>
          <a:xfrm>
            <a:off x="0" y="1026451"/>
            <a:ext cx="5255582"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7.3.3 Bảo vệ bằng dây chống sét</a:t>
            </a:r>
            <a:endParaRPr lang="en-US" sz="2400" b="1" i="1" smtClean="0">
              <a:latin typeface="Tahoma" panose="020B0604030504040204" pitchFamily="34" charset="0"/>
              <a:ea typeface="Tahoma" panose="020B0604030504040204" pitchFamily="34" charset="0"/>
              <a:cs typeface="Tahoma" panose="020B0604030504040204" pitchFamily="34" charset="0"/>
            </a:endParaRPr>
          </a:p>
        </p:txBody>
      </p:sp>
      <p:sp>
        <p:nvSpPr>
          <p:cNvPr id="12" name="Rectangle 11"/>
          <p:cNvSpPr/>
          <p:nvPr/>
        </p:nvSpPr>
        <p:spPr>
          <a:xfrm>
            <a:off x="6078953" y="1043712"/>
            <a:ext cx="5597369" cy="954107"/>
          </a:xfrm>
          <a:prstGeom prst="rect">
            <a:avLst/>
          </a:prstGeom>
        </p:spPr>
        <p:txBody>
          <a:bodyPr wrap="square">
            <a:spAutoFit/>
          </a:bodyPr>
          <a:lstStyle/>
          <a:p>
            <a:pPr algn="just"/>
            <a:r>
              <a:rPr lang="en-US" sz="2800" smtClean="0">
                <a:latin typeface="Tahoma" panose="020B0604030504040204" pitchFamily="34" charset="0"/>
                <a:ea typeface="Tahoma" panose="020B0604030504040204" pitchFamily="34" charset="0"/>
                <a:cs typeface="Tahoma" panose="020B0604030504040204" pitchFamily="34" charset="0"/>
              </a:rPr>
              <a:t>Không gian bảo vệ của dây thu sét theo TCVN 9888 - 3 - 2013</a:t>
            </a:r>
          </a:p>
        </p:txBody>
      </p:sp>
      <p:pic>
        <p:nvPicPr>
          <p:cNvPr id="921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4556" r="11509"/>
          <a:stretch/>
        </p:blipFill>
        <p:spPr bwMode="auto">
          <a:xfrm>
            <a:off x="212956" y="1997818"/>
            <a:ext cx="6009215" cy="4296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70001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5" name="Rectangle 14"/>
          <p:cNvSpPr/>
          <p:nvPr/>
        </p:nvSpPr>
        <p:spPr>
          <a:xfrm>
            <a:off x="-1" y="1026451"/>
            <a:ext cx="7076243"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7.3.4 Những lưu ý khi bảo vệ chống sét </a:t>
            </a:r>
            <a:endParaRPr lang="en-US" sz="2400" b="1" i="1" smtClean="0">
              <a:latin typeface="Tahoma" panose="020B0604030504040204" pitchFamily="34" charset="0"/>
              <a:ea typeface="Tahoma" panose="020B0604030504040204" pitchFamily="34" charset="0"/>
              <a:cs typeface="Tahoma" panose="020B0604030504040204" pitchFamily="34" charset="0"/>
            </a:endParaRPr>
          </a:p>
        </p:txBody>
      </p:sp>
      <p:sp>
        <p:nvSpPr>
          <p:cNvPr id="12" name="Rectangle 11"/>
          <p:cNvSpPr/>
          <p:nvPr/>
        </p:nvSpPr>
        <p:spPr>
          <a:xfrm>
            <a:off x="311404" y="2925778"/>
            <a:ext cx="2804658" cy="2308324"/>
          </a:xfrm>
          <a:prstGeom prst="rect">
            <a:avLst/>
          </a:prstGeom>
        </p:spPr>
        <p:txBody>
          <a:bodyPr wrap="square">
            <a:spAutoFit/>
          </a:bodyPr>
          <a:lstStyle/>
          <a:p>
            <a:pPr algn="just"/>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Việc thiết kế thi công hệ thống bảo vệ chống sét phải tuân theo QCVN hoặc mới nhất là TCVN 9888 - 2013</a:t>
            </a:r>
          </a:p>
        </p:txBody>
      </p:sp>
      <p:pic>
        <p:nvPicPr>
          <p:cNvPr id="4" name="Picture 3"/>
          <p:cNvPicPr>
            <a:picLocks noChangeAspect="1"/>
          </p:cNvPicPr>
          <p:nvPr/>
        </p:nvPicPr>
        <p:blipFill rotWithShape="1">
          <a:blip r:embed="rId4"/>
          <a:srcRect l="18932" t="21878" r="17209" b="13527"/>
          <a:stretch/>
        </p:blipFill>
        <p:spPr>
          <a:xfrm>
            <a:off x="3346100" y="1610799"/>
            <a:ext cx="8487835" cy="4829452"/>
          </a:xfrm>
          <a:prstGeom prst="rect">
            <a:avLst/>
          </a:prstGeom>
        </p:spPr>
      </p:pic>
    </p:spTree>
    <p:extLst>
      <p:ext uri="{BB962C8B-B14F-4D97-AF65-F5344CB8AC3E}">
        <p14:creationId xmlns:p14="http://schemas.microsoft.com/office/powerpoint/2010/main" val="24383713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5" name="Rectangle 14"/>
          <p:cNvSpPr/>
          <p:nvPr/>
        </p:nvSpPr>
        <p:spPr>
          <a:xfrm>
            <a:off x="-1" y="1026451"/>
            <a:ext cx="10076156" cy="830997"/>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7.3.5 Khoảng </a:t>
            </a:r>
            <a:r>
              <a:rPr lang="en-US" sz="2400" b="1">
                <a:solidFill>
                  <a:srgbClr val="0070C0"/>
                </a:solidFill>
                <a:latin typeface="Tahoma" panose="020B0604030504040204" pitchFamily="34" charset="0"/>
                <a:ea typeface="Tahoma" panose="020B0604030504040204" pitchFamily="34" charset="0"/>
                <a:cs typeface="Tahoma" panose="020B0604030504040204" pitchFamily="34" charset="0"/>
              </a:rPr>
              <a:t>cách cần thiết giữa cột thu sét và vật cần bảo vệ </a:t>
            </a:r>
          </a:p>
          <a:p>
            <a:pPr algn="just"/>
            <a:endParaRPr lang="en-US" sz="2400" b="1" i="1" smtClean="0">
              <a:latin typeface="Tahoma" panose="020B0604030504040204" pitchFamily="34" charset="0"/>
              <a:ea typeface="Tahoma" panose="020B0604030504040204" pitchFamily="34" charset="0"/>
              <a:cs typeface="Tahoma" panose="020B0604030504040204" pitchFamily="34" charset="0"/>
            </a:endParaRPr>
          </a:p>
        </p:txBody>
      </p:sp>
      <p:sp>
        <p:nvSpPr>
          <p:cNvPr id="3" name="TextBox 2"/>
          <p:cNvSpPr txBox="1"/>
          <p:nvPr/>
        </p:nvSpPr>
        <p:spPr>
          <a:xfrm>
            <a:off x="1034472" y="1526959"/>
            <a:ext cx="4318763" cy="5175135"/>
          </a:xfrm>
          <a:prstGeom prst="rect">
            <a:avLst/>
          </a:prstGeom>
          <a:noFill/>
        </p:spPr>
        <p:txBody>
          <a:bodyPr wrap="square" rtlCol="0">
            <a:spAutoFit/>
          </a:bodyPr>
          <a:lstStyle/>
          <a:p>
            <a:pPr algn="just">
              <a:lnSpc>
                <a:spcPct val="150000"/>
              </a:lnSpc>
            </a:pPr>
            <a:r>
              <a:rPr lang="en-US" sz="2800">
                <a:latin typeface="Tahoma" panose="020B0604030504040204" pitchFamily="34" charset="0"/>
                <a:ea typeface="Tahoma" panose="020B0604030504040204" pitchFamily="34" charset="0"/>
                <a:cs typeface="Tahoma" panose="020B0604030504040204" pitchFamily="34" charset="0"/>
              </a:rPr>
              <a:t>Tất cả những vật đ</a:t>
            </a:r>
            <a:r>
              <a:rPr lang="vi-VN" sz="2800">
                <a:latin typeface="Tahoma" panose="020B0604030504040204" pitchFamily="34" charset="0"/>
                <a:ea typeface="Tahoma" panose="020B0604030504040204" pitchFamily="34" charset="0"/>
                <a:cs typeface="Tahoma" panose="020B0604030504040204" pitchFamily="34" charset="0"/>
              </a:rPr>
              <a:t>ược</a:t>
            </a:r>
            <a:r>
              <a:rPr lang="en-US" sz="2800">
                <a:latin typeface="Tahoma" panose="020B0604030504040204" pitchFamily="34" charset="0"/>
                <a:ea typeface="Tahoma" panose="020B0604030504040204" pitchFamily="34" charset="0"/>
                <a:cs typeface="Tahoma" panose="020B0604030504040204" pitchFamily="34" charset="0"/>
              </a:rPr>
              <a:t> bảo vệ phải nằm trọn vẹn trong phạm vi bảo vệ của cột thu sét, nh</a:t>
            </a:r>
            <a:r>
              <a:rPr lang="vi-VN" sz="2800">
                <a:latin typeface="Tahoma" panose="020B0604030504040204" pitchFamily="34" charset="0"/>
                <a:ea typeface="Tahoma" panose="020B0604030504040204" pitchFamily="34" charset="0"/>
                <a:cs typeface="Tahoma" panose="020B0604030504040204" pitchFamily="34" charset="0"/>
              </a:rPr>
              <a:t>ưng</a:t>
            </a:r>
            <a:r>
              <a:rPr lang="en-US" sz="2800">
                <a:latin typeface="Tahoma" panose="020B0604030504040204" pitchFamily="34" charset="0"/>
                <a:ea typeface="Tahoma" panose="020B0604030504040204" pitchFamily="34" charset="0"/>
                <a:cs typeface="Tahoma" panose="020B0604030504040204" pitchFamily="34" charset="0"/>
              </a:rPr>
              <a:t> đồng thời nh</a:t>
            </a:r>
            <a:r>
              <a:rPr lang="vi-VN" sz="2800">
                <a:latin typeface="Tahoma" panose="020B0604030504040204" pitchFamily="34" charset="0"/>
                <a:ea typeface="Tahoma" panose="020B0604030504040204" pitchFamily="34" charset="0"/>
                <a:cs typeface="Tahoma" panose="020B0604030504040204" pitchFamily="34" charset="0"/>
              </a:rPr>
              <a:t>ưng</a:t>
            </a:r>
            <a:r>
              <a:rPr lang="en-US" sz="2800">
                <a:latin typeface="Tahoma" panose="020B0604030504040204" pitchFamily="34" charset="0"/>
                <a:ea typeface="Tahoma" panose="020B0604030504040204" pitchFamily="34" charset="0"/>
                <a:cs typeface="Tahoma" panose="020B0604030504040204" pitchFamily="34" charset="0"/>
              </a:rPr>
              <a:t> đồng thời cách cột thu sét một khoảng nhất </a:t>
            </a:r>
            <a:r>
              <a:rPr lang="en-US" sz="2800" smtClean="0">
                <a:latin typeface="Tahoma" panose="020B0604030504040204" pitchFamily="34" charset="0"/>
                <a:ea typeface="Tahoma" panose="020B0604030504040204" pitchFamily="34" charset="0"/>
                <a:cs typeface="Tahoma" panose="020B0604030504040204" pitchFamily="34" charset="0"/>
              </a:rPr>
              <a:t>định thông thường </a:t>
            </a:r>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là 5 – 7 mét</a:t>
            </a:r>
            <a:endParaRPr lang="en-US" sz="280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10242" name="Picture 2" descr="Kết quả hình ảnh cho khoảng cách kim thu sé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87" y="1526959"/>
            <a:ext cx="5115618" cy="5115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2750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7.4 BẢO VỆ CHỐNG SÉT CẢM ỨNG – SÉT LAN TRUYỀN</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13318" name="Picture 6" descr="Kết quả hình ảnh cho CHỐNG SÉT LAN TRUYỀ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084" y="1443681"/>
            <a:ext cx="6254657" cy="5027990"/>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Kết quả hình ảnh cho CHỐNG SÉT LAN TRUYỀ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9991" y="3423527"/>
            <a:ext cx="4181035" cy="326120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5604769" y="990353"/>
            <a:ext cx="6267635" cy="2308324"/>
          </a:xfrm>
          <a:prstGeom prst="rect">
            <a:avLst/>
          </a:prstGeom>
        </p:spPr>
        <p:txBody>
          <a:bodyPr wrap="square">
            <a:spAutoFit/>
          </a:bodyPr>
          <a:lstStyle/>
          <a:p>
            <a:pPr algn="just">
              <a:lnSpc>
                <a:spcPct val="150000"/>
              </a:lnSpc>
            </a:pPr>
            <a:r>
              <a:rPr lang="vi-VN" sz="2400">
                <a:solidFill>
                  <a:srgbClr val="394755"/>
                </a:solidFill>
                <a:latin typeface="Tahoma" panose="020B0604030504040204" pitchFamily="34" charset="0"/>
                <a:ea typeface="Tahoma" panose="020B0604030504040204" pitchFamily="34" charset="0"/>
                <a:cs typeface="Tahoma" panose="020B0604030504040204" pitchFamily="34" charset="0"/>
              </a:rPr>
              <a:t>Lắp đặt hệ thống chống sét lan truyền nhằm hạn chế hiện tượng tăng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điện áp đột ngột vượt</a:t>
            </a:r>
            <a:r>
              <a:rPr lang="vi-VN" sz="2400">
                <a:solidFill>
                  <a:srgbClr val="394755"/>
                </a:solidFill>
                <a:latin typeface="Tahoma" panose="020B0604030504040204" pitchFamily="34" charset="0"/>
                <a:ea typeface="Tahoma" panose="020B0604030504040204" pitchFamily="34" charset="0"/>
                <a:cs typeface="Tahoma" panose="020B0604030504040204" pitchFamily="34" charset="0"/>
              </a:rPr>
              <a:t> quá mức cho phép của thiết bị khi bị sét đánh </a:t>
            </a:r>
            <a:r>
              <a:rPr lang="vi-VN" sz="2400" smtClean="0">
                <a:solidFill>
                  <a:srgbClr val="394755"/>
                </a:solidFill>
                <a:latin typeface="Tahoma" panose="020B0604030504040204" pitchFamily="34" charset="0"/>
                <a:ea typeface="Tahoma" panose="020B0604030504040204" pitchFamily="34" charset="0"/>
                <a:cs typeface="Tahoma" panose="020B0604030504040204" pitchFamily="34" charset="0"/>
              </a:rPr>
              <a:t>trong </a:t>
            </a:r>
            <a:r>
              <a:rPr lang="vi-VN" sz="2400">
                <a:solidFill>
                  <a:srgbClr val="394755"/>
                </a:solidFill>
                <a:latin typeface="Tahoma" panose="020B0604030504040204" pitchFamily="34" charset="0"/>
                <a:ea typeface="Tahoma" panose="020B0604030504040204" pitchFamily="34" charset="0"/>
                <a:cs typeface="Tahoma" panose="020B0604030504040204" pitchFamily="34" charset="0"/>
              </a:rPr>
              <a:t>vùng bị ảnh </a:t>
            </a:r>
            <a:r>
              <a:rPr lang="vi-VN" sz="2400" smtClean="0">
                <a:solidFill>
                  <a:srgbClr val="394755"/>
                </a:solidFill>
                <a:latin typeface="Tahoma" panose="020B0604030504040204" pitchFamily="34" charset="0"/>
                <a:ea typeface="Tahoma" panose="020B0604030504040204" pitchFamily="34" charset="0"/>
                <a:cs typeface="Tahoma" panose="020B0604030504040204" pitchFamily="34" charset="0"/>
              </a:rPr>
              <a:t>hưởng.</a:t>
            </a:r>
            <a:endParaRPr lang="en-US" sz="24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394286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7.4 BẢO VỆ CHỐNG SÉT CẢM ỨNG – SÉT LAN TRUYỀN</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11" name="Rectangle 10"/>
          <p:cNvSpPr/>
          <p:nvPr/>
        </p:nvSpPr>
        <p:spPr>
          <a:xfrm>
            <a:off x="3373514" y="1004139"/>
            <a:ext cx="8708995" cy="2308324"/>
          </a:xfrm>
          <a:prstGeom prst="rect">
            <a:avLst/>
          </a:prstGeom>
        </p:spPr>
        <p:txBody>
          <a:bodyPr wrap="square">
            <a:spAutoFit/>
          </a:bodyPr>
          <a:lstStyle/>
          <a:p>
            <a:pPr algn="just">
              <a:lnSpc>
                <a:spcPct val="150000"/>
              </a:lnSpc>
            </a:pPr>
            <a:r>
              <a:rPr lang="en-US" sz="2400" smtClean="0">
                <a:solidFill>
                  <a:srgbClr val="394755"/>
                </a:solidFill>
                <a:latin typeface="Tahoma" panose="020B0604030504040204" pitchFamily="34" charset="0"/>
                <a:ea typeface="Tahoma" panose="020B0604030504040204" pitchFamily="34" charset="0"/>
                <a:cs typeface="Tahoma" panose="020B0604030504040204" pitchFamily="34" charset="0"/>
              </a:rPr>
              <a:t>Nguyên lý cơ bản của thiết bị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cắt lọc sét lan truyền SPD </a:t>
            </a:r>
            <a:r>
              <a:rPr lang="en-US" sz="2400" smtClean="0">
                <a:solidFill>
                  <a:srgbClr val="394755"/>
                </a:solidFill>
                <a:latin typeface="Tahoma" panose="020B0604030504040204" pitchFamily="34" charset="0"/>
                <a:ea typeface="Tahoma" panose="020B0604030504040204" pitchFamily="34" charset="0"/>
                <a:cs typeface="Tahoma" panose="020B0604030504040204" pitchFamily="34" charset="0"/>
              </a:rPr>
              <a:t>là một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điện trở phi tuyến</a:t>
            </a:r>
            <a:r>
              <a:rPr lang="en-US" sz="2400" smtClean="0">
                <a:solidFill>
                  <a:srgbClr val="394755"/>
                </a:solidFill>
                <a:latin typeface="Tahoma" panose="020B0604030504040204" pitchFamily="34" charset="0"/>
                <a:ea typeface="Tahoma" panose="020B0604030504040204" pitchFamily="34" charset="0"/>
                <a:cs typeface="Tahoma" panose="020B0604030504040204" pitchFamily="34" charset="0"/>
              </a:rPr>
              <a:t>, bình thường có điện trở rất lớn nhưng khi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có xung điện áp cảm ứng </a:t>
            </a:r>
            <a:r>
              <a:rPr lang="en-US" sz="2400" smtClean="0">
                <a:solidFill>
                  <a:srgbClr val="394755"/>
                </a:solidFill>
                <a:latin typeface="Tahoma" panose="020B0604030504040204" pitchFamily="34" charset="0"/>
                <a:ea typeface="Tahoma" panose="020B0604030504040204" pitchFamily="34" charset="0"/>
                <a:cs typeface="Tahoma" panose="020B0604030504040204" pitchFamily="34" charset="0"/>
              </a:rPr>
              <a:t>thì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điện trở giảm xuống rất nhanh để tản xung sét xuống đất</a:t>
            </a:r>
            <a:r>
              <a:rPr lang="en-US" sz="2400" smtClean="0">
                <a:solidFill>
                  <a:srgbClr val="394755"/>
                </a:solidFill>
                <a:latin typeface="Tahoma" panose="020B0604030504040204" pitchFamily="34" charset="0"/>
                <a:ea typeface="Tahoma" panose="020B0604030504040204" pitchFamily="34" charset="0"/>
                <a:cs typeface="Tahoma" panose="020B0604030504040204" pitchFamily="34" charset="0"/>
              </a:rPr>
              <a:t> qua hệ thống cọc tiếp địa </a:t>
            </a:r>
            <a:endParaRPr lang="en-US" sz="2400">
              <a:latin typeface="Tahoma" panose="020B0604030504040204" pitchFamily="34" charset="0"/>
              <a:ea typeface="Tahoma" panose="020B0604030504040204" pitchFamily="34" charset="0"/>
              <a:cs typeface="Tahoma" panose="020B0604030504040204" pitchFamily="34" charset="0"/>
            </a:endParaRPr>
          </a:p>
        </p:txBody>
      </p:sp>
      <p:pic>
        <p:nvPicPr>
          <p:cNvPr id="3" name="Picture 2"/>
          <p:cNvPicPr>
            <a:picLocks noChangeAspect="1"/>
          </p:cNvPicPr>
          <p:nvPr/>
        </p:nvPicPr>
        <p:blipFill rotWithShape="1">
          <a:blip r:embed="rId4"/>
          <a:srcRect l="12962" r="1553" b="33851"/>
          <a:stretch/>
        </p:blipFill>
        <p:spPr>
          <a:xfrm>
            <a:off x="4216893" y="3351799"/>
            <a:ext cx="7424693" cy="3231701"/>
          </a:xfrm>
          <a:prstGeom prst="rect">
            <a:avLst/>
          </a:prstGeom>
        </p:spPr>
      </p:pic>
      <p:pic>
        <p:nvPicPr>
          <p:cNvPr id="13322" name="Picture 10" descr="Kết quả hình ảnh cho CHỐNG SÉT LAN TRUYỀN"/>
          <p:cNvPicPr>
            <a:picLocks noChangeAspect="1" noChangeArrowheads="1"/>
          </p:cNvPicPr>
          <p:nvPr/>
        </p:nvPicPr>
        <p:blipFill rotWithShape="1">
          <a:blip r:embed="rId5">
            <a:extLst>
              <a:ext uri="{28A0092B-C50C-407E-A947-70E740481C1C}">
                <a14:useLocalDpi xmlns:a14="http://schemas.microsoft.com/office/drawing/2010/main" val="0"/>
              </a:ext>
            </a:extLst>
          </a:blip>
          <a:srcRect l="25549" t="1661" r="26786" b="3009"/>
          <a:stretch/>
        </p:blipFill>
        <p:spPr bwMode="auto">
          <a:xfrm>
            <a:off x="523781" y="1028581"/>
            <a:ext cx="2849733" cy="5699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90383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7.4 BẢO VỆ CHỐNG SÉT CẢM ỨNG – SÉT LAN TRUYỀN</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13314" name="Picture 2" descr="thiết bị spd sơ cấp trong hệ thống chống sét lan truyền"/>
          <p:cNvPicPr>
            <a:picLocks noChangeAspect="1" noChangeArrowheads="1"/>
          </p:cNvPicPr>
          <p:nvPr/>
        </p:nvPicPr>
        <p:blipFill rotWithShape="1">
          <a:blip r:embed="rId4">
            <a:extLst>
              <a:ext uri="{28A0092B-C50C-407E-A947-70E740481C1C}">
                <a14:useLocalDpi xmlns:a14="http://schemas.microsoft.com/office/drawing/2010/main" val="0"/>
              </a:ext>
            </a:extLst>
          </a:blip>
          <a:srcRect l="12987" t="11636" r="13849" b="15232"/>
          <a:stretch/>
        </p:blipFill>
        <p:spPr bwMode="auto">
          <a:xfrm>
            <a:off x="6616825" y="1417346"/>
            <a:ext cx="5256139" cy="3855990"/>
          </a:xfrm>
          <a:prstGeom prst="rect">
            <a:avLst/>
          </a:prstGeom>
          <a:noFill/>
          <a:extLst>
            <a:ext uri="{909E8E84-426E-40DD-AFC4-6F175D3DCCD1}">
              <a14:hiddenFill xmlns:a14="http://schemas.microsoft.com/office/drawing/2010/main">
                <a:solidFill>
                  <a:srgbClr val="FFFFFF"/>
                </a:solidFill>
              </a14:hiddenFill>
            </a:ext>
          </a:extLst>
        </p:spPr>
      </p:pic>
      <p:pic>
        <p:nvPicPr>
          <p:cNvPr id="13320" name="Picture 8" descr="Kết quả hình ảnh cho CHỐNG SÉT LAN TRUYỀN"/>
          <p:cNvPicPr>
            <a:picLocks noChangeAspect="1" noChangeArrowheads="1"/>
          </p:cNvPicPr>
          <p:nvPr/>
        </p:nvPicPr>
        <p:blipFill rotWithShape="1">
          <a:blip r:embed="rId5">
            <a:extLst>
              <a:ext uri="{28A0092B-C50C-407E-A947-70E740481C1C}">
                <a14:useLocalDpi xmlns:a14="http://schemas.microsoft.com/office/drawing/2010/main" val="0"/>
              </a:ext>
            </a:extLst>
          </a:blip>
          <a:srcRect r="8375"/>
          <a:stretch/>
        </p:blipFill>
        <p:spPr bwMode="auto">
          <a:xfrm>
            <a:off x="253863" y="1204735"/>
            <a:ext cx="6109099" cy="4343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90618" y="5786914"/>
            <a:ext cx="11248008" cy="830997"/>
          </a:xfrm>
          <a:prstGeom prst="rect">
            <a:avLst/>
          </a:prstGeom>
        </p:spPr>
        <p:txBody>
          <a:bodyPr wrap="square">
            <a:spAutoFit/>
          </a:bodyPr>
          <a:lstStyle/>
          <a:p>
            <a:r>
              <a:rPr lang="en-US" sz="2400" smtClean="0">
                <a:latin typeface="Tahoma" panose="020B0604030504040204" pitchFamily="34" charset="0"/>
                <a:ea typeface="Tahoma" panose="020B0604030504040204" pitchFamily="34" charset="0"/>
                <a:cs typeface="Tahoma" panose="020B0604030504040204" pitchFamily="34" charset="0"/>
              </a:rPr>
              <a:t>Khi có sét cảm </a:t>
            </a:r>
            <a:r>
              <a:rPr lang="en-US" sz="2400">
                <a:latin typeface="Tahoma" panose="020B0604030504040204" pitchFamily="34" charset="0"/>
                <a:ea typeface="Tahoma" panose="020B0604030504040204" pitchFamily="34" charset="0"/>
                <a:cs typeface="Tahoma" panose="020B0604030504040204" pitchFamily="34" charset="0"/>
              </a:rPr>
              <a:t>ứng thì điện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trở bộ SPD giảm xuống </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rất nhanh </a:t>
            </a:r>
            <a:r>
              <a:rPr lang="en-US" sz="2400">
                <a:latin typeface="Tahoma" panose="020B0604030504040204" pitchFamily="34" charset="0"/>
                <a:ea typeface="Tahoma" panose="020B0604030504040204" pitchFamily="34" charset="0"/>
                <a:cs typeface="Tahoma" panose="020B0604030504040204" pitchFamily="34" charset="0"/>
              </a:rPr>
              <a:t>để tản </a:t>
            </a:r>
            <a:r>
              <a:rPr lang="en-US" sz="2400" smtClean="0">
                <a:latin typeface="Tahoma" panose="020B0604030504040204" pitchFamily="34" charset="0"/>
                <a:ea typeface="Tahoma" panose="020B0604030504040204" pitchFamily="34" charset="0"/>
                <a:cs typeface="Tahoma" panose="020B0604030504040204" pitchFamily="34" charset="0"/>
              </a:rPr>
              <a:t>dòng điện do </a:t>
            </a:r>
            <a:r>
              <a:rPr lang="en-US" sz="2400">
                <a:latin typeface="Tahoma" panose="020B0604030504040204" pitchFamily="34" charset="0"/>
                <a:ea typeface="Tahoma" panose="020B0604030504040204" pitchFamily="34" charset="0"/>
                <a:cs typeface="Tahoma" panose="020B0604030504040204" pitchFamily="34" charset="0"/>
              </a:rPr>
              <a:t>sét </a:t>
            </a:r>
            <a:r>
              <a:rPr lang="en-US" sz="2400" smtClean="0">
                <a:latin typeface="Tahoma" panose="020B0604030504040204" pitchFamily="34" charset="0"/>
                <a:ea typeface="Tahoma" panose="020B0604030504040204" pitchFamily="34" charset="0"/>
                <a:cs typeface="Tahoma" panose="020B0604030504040204" pitchFamily="34" charset="0"/>
              </a:rPr>
              <a:t>tạo ra xuống đất</a:t>
            </a:r>
            <a:endParaRPr lang="en-US" sz="2400"/>
          </a:p>
        </p:txBody>
      </p:sp>
    </p:spTree>
    <p:extLst>
      <p:ext uri="{BB962C8B-B14F-4D97-AF65-F5344CB8AC3E}">
        <p14:creationId xmlns:p14="http://schemas.microsoft.com/office/powerpoint/2010/main" val="37191185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1867" y="1331650"/>
            <a:ext cx="5044971" cy="4796783"/>
          </a:xfrm>
          <a:prstGeom prst="rect">
            <a:avLst/>
          </a:prstGeom>
        </p:spPr>
      </p:pic>
      <p:sp>
        <p:nvSpPr>
          <p:cNvPr id="4" name="Rectangle 3"/>
          <p:cNvSpPr/>
          <p:nvPr/>
        </p:nvSpPr>
        <p:spPr>
          <a:xfrm>
            <a:off x="7634717" y="6315657"/>
            <a:ext cx="3017173" cy="369332"/>
          </a:xfrm>
          <a:prstGeom prst="rect">
            <a:avLst/>
          </a:prstGeom>
        </p:spPr>
        <p:txBody>
          <a:bodyPr wrap="none">
            <a:spAutoFit/>
          </a:bodyPr>
          <a:lstStyle/>
          <a:p>
            <a:r>
              <a:rPr lang="en-US" b="1" smtClean="0">
                <a:solidFill>
                  <a:srgbClr val="0070C0"/>
                </a:solidFill>
                <a:latin typeface="Tahoma" panose="020B0604030504040204" pitchFamily="34" charset="0"/>
                <a:ea typeface="Tahoma" panose="020B0604030504040204" pitchFamily="34" charset="0"/>
                <a:cs typeface="Tahoma" panose="020B0604030504040204" pitchFamily="34" charset="0"/>
              </a:rPr>
              <a:t>Quá trình hình thành sét</a:t>
            </a:r>
          </a:p>
        </p:txBody>
      </p:sp>
      <p:sp>
        <p:nvSpPr>
          <p:cNvPr id="6" name="TextBox 5"/>
          <p:cNvSpPr txBox="1"/>
          <p:nvPr/>
        </p:nvSpPr>
        <p:spPr>
          <a:xfrm>
            <a:off x="106533" y="1004090"/>
            <a:ext cx="6241002" cy="5853910"/>
          </a:xfrm>
          <a:prstGeom prst="rect">
            <a:avLst/>
          </a:prstGeom>
          <a:noFill/>
        </p:spPr>
        <p:txBody>
          <a:bodyPr wrap="square" rtlCol="0">
            <a:spAutoFit/>
          </a:bodyPr>
          <a:lstStyle/>
          <a:p>
            <a:pPr algn="ctr">
              <a:lnSpc>
                <a:spcPct val="120000"/>
              </a:lnSpc>
            </a:pP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Quá trình hình thành sét</a:t>
            </a:r>
          </a:p>
          <a:p>
            <a:pPr marL="342900" indent="-342900" algn="just">
              <a:lnSpc>
                <a:spcPct val="120000"/>
              </a:lnSpc>
              <a:buAutoNum type="arabicPeriod"/>
            </a:pPr>
            <a:r>
              <a:rPr lang="en-US" sz="2400" smtClean="0">
                <a:latin typeface="Tahoma" panose="020B0604030504040204" pitchFamily="34" charset="0"/>
                <a:ea typeface="Tahoma" panose="020B0604030504040204" pitchFamily="34" charset="0"/>
                <a:cs typeface="Tahoma" panose="020B0604030504040204" pitchFamily="34" charset="0"/>
              </a:rPr>
              <a:t>Hình thành mây dông</a:t>
            </a:r>
          </a:p>
          <a:p>
            <a:pPr marL="342900" indent="-342900" algn="just">
              <a:lnSpc>
                <a:spcPct val="120000"/>
              </a:lnSpc>
              <a:buAutoNum type="arabicPeriod"/>
            </a:pPr>
            <a:r>
              <a:rPr lang="en-US" sz="2400" smtClean="0">
                <a:latin typeface="Tahoma" panose="020B0604030504040204" pitchFamily="34" charset="0"/>
                <a:ea typeface="Tahoma" panose="020B0604030504040204" pitchFamily="34" charset="0"/>
                <a:cs typeface="Tahoma" panose="020B0604030504040204" pitchFamily="34" charset="0"/>
              </a:rPr>
              <a:t>Khi cường độ điện trường đủ lớn sẽ hình thành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tia tiên đạo </a:t>
            </a:r>
            <a:r>
              <a:rPr lang="en-US" sz="2400" smtClean="0">
                <a:latin typeface="Tahoma" panose="020B0604030504040204" pitchFamily="34" charset="0"/>
                <a:ea typeface="Tahoma" panose="020B0604030504040204" pitchFamily="34" charset="0"/>
                <a:cs typeface="Tahoma" panose="020B0604030504040204" pitchFamily="34" charset="0"/>
              </a:rPr>
              <a:t>(step leaders) hướng xuống mặt đất.</a:t>
            </a:r>
          </a:p>
          <a:p>
            <a:pPr marL="342900" indent="-342900" algn="just">
              <a:lnSpc>
                <a:spcPct val="120000"/>
              </a:lnSpc>
              <a:buAutoNum type="arabicPeriod"/>
            </a:pPr>
            <a:r>
              <a:rPr lang="en-US" sz="2400" smtClean="0">
                <a:latin typeface="Tahoma" panose="020B0604030504040204" pitchFamily="34" charset="0"/>
                <a:ea typeface="Tahoma" panose="020B0604030504040204" pitchFamily="34" charset="0"/>
                <a:cs typeface="Tahoma" panose="020B0604030504040204" pitchFamily="34" charset="0"/>
              </a:rPr>
              <a:t>Tại các điểm cao, nhọn thường tập trung các điện tích dương sẽ cảm ứng phóng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tia tiên đạo ngược</a:t>
            </a:r>
            <a:r>
              <a:rPr lang="en-US" sz="2400" smtClean="0">
                <a:latin typeface="Tahoma" panose="020B0604030504040204" pitchFamily="34" charset="0"/>
                <a:ea typeface="Tahoma" panose="020B0604030504040204" pitchFamily="34" charset="0"/>
                <a:cs typeface="Tahoma" panose="020B0604030504040204" pitchFamily="34" charset="0"/>
              </a:rPr>
              <a:t> hướng lên đám mây dông</a:t>
            </a:r>
          </a:p>
          <a:p>
            <a:pPr marL="342900" indent="-342900" algn="just">
              <a:lnSpc>
                <a:spcPct val="120000"/>
              </a:lnSpc>
              <a:buAutoNum type="arabicPeriod"/>
            </a:pPr>
            <a:r>
              <a:rPr lang="en-US" sz="2400" smtClean="0">
                <a:latin typeface="Tahoma" panose="020B0604030504040204" pitchFamily="34" charset="0"/>
                <a:ea typeface="Tahoma" panose="020B0604030504040204" pitchFamily="34" charset="0"/>
                <a:cs typeface="Tahoma" panose="020B0604030504040204" pitchFamily="34" charset="0"/>
              </a:rPr>
              <a:t>Hai tia tiên đạo gặp nhau sẽ hình thành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tia sét </a:t>
            </a:r>
            <a:r>
              <a:rPr lang="en-US" sz="2400" smtClean="0">
                <a:latin typeface="Tahoma" panose="020B0604030504040204" pitchFamily="34" charset="0"/>
                <a:ea typeface="Tahoma" panose="020B0604030504040204" pitchFamily="34" charset="0"/>
                <a:cs typeface="Tahoma" panose="020B0604030504040204" pitchFamily="34" charset="0"/>
              </a:rPr>
              <a:t>giải phóng năng lượng rất lớn để trung hòa điện tích giữa đám mây và đất</a:t>
            </a:r>
            <a:r>
              <a:rPr lang="en-US" sz="2400">
                <a:latin typeface="Tahoma" panose="020B0604030504040204" pitchFamily="34" charset="0"/>
                <a:ea typeface="Tahoma" panose="020B0604030504040204" pitchFamily="34" charset="0"/>
                <a:cs typeface="Tahoma" panose="020B0604030504040204" pitchFamily="34" charset="0"/>
              </a:rPr>
              <a:t> </a:t>
            </a:r>
            <a:r>
              <a:rPr lang="en-US" sz="2400" smtClean="0">
                <a:latin typeface="Tahoma" panose="020B0604030504040204" pitchFamily="34" charset="0"/>
                <a:ea typeface="Tahoma" panose="020B0604030504040204" pitchFamily="34" charset="0"/>
                <a:cs typeface="Tahoma" panose="020B0604030504040204" pitchFamily="34" charset="0"/>
              </a:rPr>
              <a:t>có nhiệt độ rất lớn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(chớp) </a:t>
            </a:r>
            <a:r>
              <a:rPr lang="en-US" sz="2400" smtClean="0">
                <a:latin typeface="Tahoma" panose="020B0604030504040204" pitchFamily="34" charset="0"/>
                <a:ea typeface="Tahoma" panose="020B0604030504040204" pitchFamily="34" charset="0"/>
                <a:cs typeface="Tahoma" panose="020B0604030504040204" pitchFamily="34" charset="0"/>
              </a:rPr>
              <a:t>và có tiếng nổ lớn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(sấm)</a:t>
            </a:r>
          </a:p>
        </p:txBody>
      </p:sp>
    </p:spTree>
    <p:extLst>
      <p:ext uri="{BB962C8B-B14F-4D97-AF65-F5344CB8AC3E}">
        <p14:creationId xmlns:p14="http://schemas.microsoft.com/office/powerpoint/2010/main" val="60316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7.5 TCVN VỀ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12" name="Rectangle 11"/>
          <p:cNvSpPr/>
          <p:nvPr/>
        </p:nvSpPr>
        <p:spPr>
          <a:xfrm>
            <a:off x="339427" y="1559157"/>
            <a:ext cx="5093706" cy="4401205"/>
          </a:xfrm>
          <a:prstGeom prst="rect">
            <a:avLst/>
          </a:prstGeom>
        </p:spPr>
        <p:txBody>
          <a:bodyPr wrap="square">
            <a:spAutoFit/>
          </a:bodyPr>
          <a:lstStyle/>
          <a:p>
            <a:pPr algn="just"/>
            <a:r>
              <a:rPr lang="en-US" sz="2800" smtClean="0">
                <a:latin typeface="Tahoma" panose="020B0604030504040204" pitchFamily="34" charset="0"/>
                <a:ea typeface="Tahoma" panose="020B0604030504040204" pitchFamily="34" charset="0"/>
                <a:cs typeface="Tahoma" panose="020B0604030504040204" pitchFamily="34" charset="0"/>
              </a:rPr>
              <a:t>Nhiệm vụ của hệ thống nối đất chống sét</a:t>
            </a:r>
            <a:r>
              <a:rPr lang="vi-VN" sz="2800" smtClean="0">
                <a:latin typeface="Tahoma" panose="020B0604030504040204" pitchFamily="34" charset="0"/>
                <a:ea typeface="Tahoma" panose="020B0604030504040204" pitchFamily="34" charset="0"/>
                <a:cs typeface="Tahoma" panose="020B0604030504040204" pitchFamily="34" charset="0"/>
              </a:rPr>
              <a:t>:</a:t>
            </a:r>
            <a:endParaRPr lang="en-US" sz="2800" smtClean="0">
              <a:latin typeface="Tahoma" panose="020B0604030504040204" pitchFamily="34" charset="0"/>
              <a:ea typeface="Tahoma" panose="020B0604030504040204" pitchFamily="34" charset="0"/>
              <a:cs typeface="Tahoma" panose="020B0604030504040204" pitchFamily="34" charset="0"/>
            </a:endParaRPr>
          </a:p>
          <a:p>
            <a:pPr algn="just"/>
            <a:endParaRPr lang="en-US" sz="2800">
              <a:latin typeface="Tahoma" panose="020B0604030504040204" pitchFamily="34" charset="0"/>
              <a:ea typeface="Tahoma" panose="020B0604030504040204" pitchFamily="34" charset="0"/>
              <a:cs typeface="Tahoma" panose="020B0604030504040204" pitchFamily="34" charset="0"/>
            </a:endParaRPr>
          </a:p>
          <a:p>
            <a:pPr marL="746125" indent="-400050" algn="just">
              <a:buFont typeface="Wingdings" panose="05000000000000000000" pitchFamily="2" charset="2"/>
              <a:buChar char="ü"/>
            </a:pPr>
            <a:r>
              <a:rPr lang="vi-VN" sz="2800" smtClean="0">
                <a:latin typeface="Tahoma" panose="020B0604030504040204" pitchFamily="34" charset="0"/>
                <a:ea typeface="Tahoma" panose="020B0604030504040204" pitchFamily="34" charset="0"/>
                <a:cs typeface="Tahoma" panose="020B0604030504040204" pitchFamily="34" charset="0"/>
              </a:rPr>
              <a:t>Dẫn </a:t>
            </a:r>
            <a:r>
              <a:rPr lang="vi-VN" sz="2800">
                <a:latin typeface="Tahoma" panose="020B0604030504040204" pitchFamily="34" charset="0"/>
                <a:ea typeface="Tahoma" panose="020B0604030504040204" pitchFamily="34" charset="0"/>
                <a:cs typeface="Tahoma" panose="020B0604030504040204" pitchFamily="34" charset="0"/>
              </a:rPr>
              <a:t>dòng sét vào đất</a:t>
            </a:r>
            <a:r>
              <a:rPr lang="vi-VN" sz="2800" smtClean="0">
                <a:latin typeface="Tahoma" panose="020B0604030504040204" pitchFamily="34" charset="0"/>
                <a:ea typeface="Tahoma" panose="020B0604030504040204" pitchFamily="34" charset="0"/>
                <a:cs typeface="Tahoma" panose="020B0604030504040204" pitchFamily="34" charset="0"/>
              </a:rPr>
              <a:t>;</a:t>
            </a:r>
            <a:endParaRPr lang="en-US" sz="2800" smtClean="0">
              <a:latin typeface="Tahoma" panose="020B0604030504040204" pitchFamily="34" charset="0"/>
              <a:ea typeface="Tahoma" panose="020B0604030504040204" pitchFamily="34" charset="0"/>
              <a:cs typeface="Tahoma" panose="020B0604030504040204" pitchFamily="34" charset="0"/>
            </a:endParaRPr>
          </a:p>
          <a:p>
            <a:pPr marL="746125" indent="-400050" algn="just">
              <a:buFont typeface="Wingdings" panose="05000000000000000000" pitchFamily="2" charset="2"/>
              <a:buChar char="ü"/>
            </a:pPr>
            <a:endParaRPr lang="en-US" sz="2800">
              <a:latin typeface="Tahoma" panose="020B0604030504040204" pitchFamily="34" charset="0"/>
              <a:ea typeface="Tahoma" panose="020B0604030504040204" pitchFamily="34" charset="0"/>
              <a:cs typeface="Tahoma" panose="020B0604030504040204" pitchFamily="34" charset="0"/>
            </a:endParaRPr>
          </a:p>
          <a:p>
            <a:pPr marL="746125" indent="-400050" algn="just">
              <a:buFont typeface="Wingdings" panose="05000000000000000000" pitchFamily="2" charset="2"/>
              <a:buChar char="ü"/>
            </a:pPr>
            <a:r>
              <a:rPr lang="vi-VN" sz="2800" smtClean="0">
                <a:latin typeface="Tahoma" panose="020B0604030504040204" pitchFamily="34" charset="0"/>
                <a:ea typeface="Tahoma" panose="020B0604030504040204" pitchFamily="34" charset="0"/>
                <a:cs typeface="Tahoma" panose="020B0604030504040204" pitchFamily="34" charset="0"/>
              </a:rPr>
              <a:t>Liên </a:t>
            </a:r>
            <a:r>
              <a:rPr lang="vi-VN" sz="2800">
                <a:latin typeface="Tahoma" panose="020B0604030504040204" pitchFamily="34" charset="0"/>
                <a:ea typeface="Tahoma" panose="020B0604030504040204" pitchFamily="34" charset="0"/>
                <a:cs typeface="Tahoma" panose="020B0604030504040204" pitchFamily="34" charset="0"/>
              </a:rPr>
              <a:t>kết đẳng thế giữa các dây dẫn sét</a:t>
            </a:r>
            <a:r>
              <a:rPr lang="vi-VN" sz="2800" smtClean="0">
                <a:latin typeface="Tahoma" panose="020B0604030504040204" pitchFamily="34" charset="0"/>
                <a:ea typeface="Tahoma" panose="020B0604030504040204" pitchFamily="34" charset="0"/>
                <a:cs typeface="Tahoma" panose="020B0604030504040204" pitchFamily="34" charset="0"/>
              </a:rPr>
              <a:t>;</a:t>
            </a:r>
            <a:endParaRPr lang="en-US" sz="2800" smtClean="0">
              <a:latin typeface="Tahoma" panose="020B0604030504040204" pitchFamily="34" charset="0"/>
              <a:ea typeface="Tahoma" panose="020B0604030504040204" pitchFamily="34" charset="0"/>
              <a:cs typeface="Tahoma" panose="020B0604030504040204" pitchFamily="34" charset="0"/>
            </a:endParaRPr>
          </a:p>
          <a:p>
            <a:pPr marL="746125" indent="-400050" algn="just">
              <a:buFont typeface="Wingdings" panose="05000000000000000000" pitchFamily="2" charset="2"/>
              <a:buChar char="ü"/>
            </a:pPr>
            <a:endParaRPr lang="en-US" sz="2800">
              <a:latin typeface="Tahoma" panose="020B0604030504040204" pitchFamily="34" charset="0"/>
              <a:ea typeface="Tahoma" panose="020B0604030504040204" pitchFamily="34" charset="0"/>
              <a:cs typeface="Tahoma" panose="020B0604030504040204" pitchFamily="34" charset="0"/>
            </a:endParaRPr>
          </a:p>
          <a:p>
            <a:pPr marL="746125" indent="-400050" algn="just">
              <a:buFont typeface="Wingdings" panose="05000000000000000000" pitchFamily="2" charset="2"/>
              <a:buChar char="ü"/>
            </a:pPr>
            <a:r>
              <a:rPr lang="vi-VN" sz="2800" smtClean="0">
                <a:latin typeface="Tahoma" panose="020B0604030504040204" pitchFamily="34" charset="0"/>
                <a:ea typeface="Tahoma" panose="020B0604030504040204" pitchFamily="34" charset="0"/>
                <a:cs typeface="Tahoma" panose="020B0604030504040204" pitchFamily="34" charset="0"/>
              </a:rPr>
              <a:t>Kiểm </a:t>
            </a:r>
            <a:r>
              <a:rPr lang="vi-VN" sz="2800">
                <a:latin typeface="Tahoma" panose="020B0604030504040204" pitchFamily="34" charset="0"/>
                <a:ea typeface="Tahoma" panose="020B0604030504040204" pitchFamily="34" charset="0"/>
                <a:cs typeface="Tahoma" panose="020B0604030504040204" pitchFamily="34" charset="0"/>
              </a:rPr>
              <a:t>soát điện thế trong vùng lân </a:t>
            </a:r>
            <a:r>
              <a:rPr lang="vi-VN" sz="2800" smtClean="0">
                <a:latin typeface="Tahoma" panose="020B0604030504040204" pitchFamily="34" charset="0"/>
                <a:ea typeface="Tahoma" panose="020B0604030504040204" pitchFamily="34" charset="0"/>
                <a:cs typeface="Tahoma" panose="020B0604030504040204" pitchFamily="34" charset="0"/>
              </a:rPr>
              <a:t>cận.</a:t>
            </a: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17418" name="Picture 10" descr="Kết quả hình ảnh cho tiêu chuẩn nối đất chống sét"/>
          <p:cNvPicPr>
            <a:picLocks noChangeAspect="1" noChangeArrowheads="1"/>
          </p:cNvPicPr>
          <p:nvPr/>
        </p:nvPicPr>
        <p:blipFill rotWithShape="1">
          <a:blip r:embed="rId4">
            <a:extLst>
              <a:ext uri="{28A0092B-C50C-407E-A947-70E740481C1C}">
                <a14:useLocalDpi xmlns:a14="http://schemas.microsoft.com/office/drawing/2010/main" val="0"/>
              </a:ext>
            </a:extLst>
          </a:blip>
          <a:srcRect r="8453"/>
          <a:stretch/>
        </p:blipFill>
        <p:spPr bwMode="auto">
          <a:xfrm>
            <a:off x="6096000" y="1064073"/>
            <a:ext cx="5576646" cy="5391374"/>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8031663" y="5034112"/>
            <a:ext cx="1296140" cy="1421335"/>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a:off x="7173490" y="5459767"/>
            <a:ext cx="858173" cy="714652"/>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9486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 calcmode="lin" valueType="num">
                                      <p:cBhvr additive="base">
                                        <p:cTn id="1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 calcmode="lin" valueType="num">
                                      <p:cBhvr additive="base">
                                        <p:cTn id="23"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2">
                                            <p:txEl>
                                              <p:pRg st="4" end="4"/>
                                            </p:txEl>
                                          </p:spTgt>
                                        </p:tgtEl>
                                        <p:attrNameLst>
                                          <p:attrName>style.visibility</p:attrName>
                                        </p:attrNameLst>
                                      </p:cBhvr>
                                      <p:to>
                                        <p:strVal val="visible"/>
                                      </p:to>
                                    </p:set>
                                    <p:anim calcmode="lin" valueType="num">
                                      <p:cBhvr additive="base">
                                        <p:cTn id="29"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2">
                                            <p:txEl>
                                              <p:pRg st="6" end="6"/>
                                            </p:txEl>
                                          </p:spTgt>
                                        </p:tgtEl>
                                        <p:attrNameLst>
                                          <p:attrName>style.visibility</p:attrName>
                                        </p:attrNameLst>
                                      </p:cBhvr>
                                      <p:to>
                                        <p:strVal val="visible"/>
                                      </p:to>
                                    </p:set>
                                    <p:anim calcmode="lin" valueType="num">
                                      <p:cBhvr additive="base">
                                        <p:cTn id="35" dur="500" fill="hold"/>
                                        <p:tgtEl>
                                          <p:spTgt spid="12">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7.5 TCVN VỀ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10" name="Picture 8" descr="Kết quả hình ảnh cho HIỆN TƯỢNG SÉ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9663" y="1497523"/>
            <a:ext cx="6786314" cy="470015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250651" y="1256763"/>
            <a:ext cx="4747477" cy="5181675"/>
          </a:xfrm>
          <a:prstGeom prst="rect">
            <a:avLst/>
          </a:prstGeom>
        </p:spPr>
        <p:txBody>
          <a:bodyPr wrap="square">
            <a:spAutoFit/>
          </a:bodyPr>
          <a:lstStyle/>
          <a:p>
            <a:pPr algn="just">
              <a:lnSpc>
                <a:spcPct val="150000"/>
              </a:lnSpc>
            </a:pPr>
            <a:r>
              <a:rPr lang="en-US" sz="2800" smtClean="0">
                <a:solidFill>
                  <a:srgbClr val="394755"/>
                </a:solidFill>
                <a:latin typeface="Tahoma" panose="020B0604030504040204" pitchFamily="34" charset="0"/>
                <a:ea typeface="Tahoma" panose="020B0604030504040204" pitchFamily="34" charset="0"/>
                <a:cs typeface="Tahoma" panose="020B0604030504040204" pitchFamily="34" charset="0"/>
              </a:rPr>
              <a:t>Nhiều cọc tiếp địa được chôn song song dưới đất có đỉnh cọc cách cos nền từ 40 – 80 cm tạo thành hệ thống điện trở nối đất chống sét đảm bảo điện trở phải </a:t>
            </a:r>
            <a:r>
              <a:rPr lang="en-US" sz="2800" b="1" smtClean="0">
                <a:solidFill>
                  <a:srgbClr val="0070C0"/>
                </a:solidFill>
                <a:latin typeface="Tahoma" panose="020B0604030504040204" pitchFamily="34" charset="0"/>
                <a:ea typeface="Tahoma" panose="020B0604030504040204" pitchFamily="34" charset="0"/>
                <a:cs typeface="Tahoma" panose="020B0604030504040204" pitchFamily="34" charset="0"/>
              </a:rPr>
              <a:t>&lt;=10 </a:t>
            </a:r>
            <a:r>
              <a:rPr lang="el-GR" sz="2800" b="1" smtClean="0">
                <a:solidFill>
                  <a:srgbClr val="0070C0"/>
                </a:solidFill>
                <a:latin typeface="Arial" panose="020B0604020202020204" pitchFamily="34" charset="0"/>
                <a:ea typeface="Tahoma" panose="020B0604030504040204" pitchFamily="34" charset="0"/>
                <a:cs typeface="Arial" panose="020B0604020202020204" pitchFamily="34" charset="0"/>
              </a:rPr>
              <a:t>Ω</a:t>
            </a:r>
            <a:r>
              <a:rPr lang="en-US" sz="2800" b="1" smtClean="0">
                <a:solidFill>
                  <a:srgbClr val="0070C0"/>
                </a:solidFill>
                <a:latin typeface="Arial" panose="020B0604020202020204" pitchFamily="34" charset="0"/>
                <a:ea typeface="Tahoma" panose="020B0604030504040204" pitchFamily="34" charset="0"/>
                <a:cs typeface="Arial" panose="020B0604020202020204" pitchFamily="34" charset="0"/>
              </a:rPr>
              <a:t> </a:t>
            </a:r>
            <a:r>
              <a:rPr lang="en-US" sz="2800" smtClean="0">
                <a:latin typeface="Arial" panose="020B0604020202020204" pitchFamily="34" charset="0"/>
                <a:ea typeface="Tahoma" panose="020B0604030504040204" pitchFamily="34" charset="0"/>
                <a:cs typeface="Arial" panose="020B0604020202020204" pitchFamily="34" charset="0"/>
              </a:rPr>
              <a:t>(quy định của TCVN và IEC)</a:t>
            </a:r>
            <a:endParaRPr lang="en-US" sz="28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435974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QUY TRÌNH THỰC </a:t>
            </a: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148188" y="1301915"/>
            <a:ext cx="6154958" cy="5078313"/>
          </a:xfrm>
          <a:prstGeom prst="rect">
            <a:avLst/>
          </a:prstGeom>
        </p:spPr>
        <p:txBody>
          <a:bodyPr wrap="square">
            <a:spAutoFit/>
          </a:bodyPr>
          <a:lstStyle/>
          <a:p>
            <a:pPr marL="342900" indent="-342900" algn="just">
              <a:lnSpc>
                <a:spcPct val="150000"/>
              </a:lnSpc>
              <a:buFont typeface="Wingdings" panose="05000000000000000000" pitchFamily="2" charset="2"/>
              <a:buChar char="ü"/>
            </a:pP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Xác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định vị trí làm hệ thống tiếp đất. </a:t>
            </a: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Kiểm tra cẩn thận trước khi đào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để tránh các công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trình</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ngầm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khác như cáp ngầm hay hệ thống ống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nước;</a:t>
            </a:r>
            <a:endPar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50000"/>
              </a:lnSpc>
              <a:buFont typeface="Wingdings" panose="05000000000000000000" pitchFamily="2" charset="2"/>
              <a:buChar char="ü"/>
            </a:pPr>
            <a:endPar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50000"/>
              </a:lnSpc>
              <a:buFont typeface="Wingdings" panose="05000000000000000000" pitchFamily="2" charset="2"/>
              <a:buChar char="ü"/>
            </a:pP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Đào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rãnh </a:t>
            </a: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sâu từ 600mm đến </a:t>
            </a:r>
            <a:r>
              <a:rPr lang="vi-VN" sz="2400" b="1" smtClean="0">
                <a:solidFill>
                  <a:srgbClr val="0070C0"/>
                </a:solidFill>
                <a:latin typeface="Tahoma" panose="020B0604030504040204" pitchFamily="34" charset="0"/>
                <a:ea typeface="Tahoma" panose="020B0604030504040204" pitchFamily="34" charset="0"/>
                <a:cs typeface="Tahoma" panose="020B0604030504040204" pitchFamily="34" charset="0"/>
              </a:rPr>
              <a:t>800mm</a:t>
            </a: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a:t>
            </a:r>
            <a:r>
              <a:rPr lang="vi-VN" sz="2400" b="1" smtClean="0">
                <a:solidFill>
                  <a:srgbClr val="0070C0"/>
                </a:solidFill>
                <a:latin typeface="Tahoma" panose="020B0604030504040204" pitchFamily="34" charset="0"/>
                <a:ea typeface="Tahoma" panose="020B0604030504040204" pitchFamily="34" charset="0"/>
                <a:cs typeface="Tahoma" panose="020B0604030504040204" pitchFamily="34" charset="0"/>
              </a:rPr>
              <a:t> rộng </a:t>
            </a: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từ 300mm đến 500mm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có chiều dài và hình dạng theo bản vẽ thiết kế hoặc mặt bằng thực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tế</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thi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công</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a:t>
            </a:r>
            <a:endParaRPr lang="en-US" sz="2400">
              <a:latin typeface="Tahoma" panose="020B0604030504040204" pitchFamily="34" charset="0"/>
              <a:ea typeface="Tahoma" panose="020B0604030504040204" pitchFamily="34" charset="0"/>
              <a:cs typeface="Tahoma" panose="020B0604030504040204" pitchFamily="34" charset="0"/>
            </a:endParaRPr>
          </a:p>
        </p:txBody>
      </p:sp>
      <p:pic>
        <p:nvPicPr>
          <p:cNvPr id="18436" name="Picture 4" descr="Kết quả hình ảnh cho thi công bãi tiếp đị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6198" y="994299"/>
            <a:ext cx="4270160" cy="5693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280545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7.5 TCVN VỀ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0" y="1079025"/>
            <a:ext cx="7723573" cy="5632311"/>
          </a:xfrm>
          <a:prstGeom prst="rect">
            <a:avLst/>
          </a:prstGeom>
        </p:spPr>
        <p:txBody>
          <a:bodyPr wrap="square">
            <a:spAutoFit/>
          </a:bodyPr>
          <a:lstStyle/>
          <a:p>
            <a:pPr marL="342900" indent="-342900" algn="just">
              <a:lnSpc>
                <a:spcPct val="150000"/>
              </a:lnSpc>
              <a:buFont typeface="Wingdings" panose="05000000000000000000" pitchFamily="2" charset="2"/>
              <a:buChar char="ü"/>
            </a:pP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Đóng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cọc tiếp đất tại những nơi qui định </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lưu ý </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khoảng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cách giữa các cọc bằng 2 lần độ </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dài</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cọc</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Tuy nhiên, ở những nơi có diện tích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đất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giới hạn thì có thể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đóng</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các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cọc với khoảng cách ngắn hơn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nhưng không được ngắn hơn 1 lần chiều dài </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cọc</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a:t>
            </a:r>
            <a:endPar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50000"/>
              </a:lnSpc>
              <a:buFont typeface="Wingdings" panose="05000000000000000000" pitchFamily="2" charset="2"/>
              <a:buChar char="ü"/>
            </a:pPr>
            <a:endPar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50000"/>
              </a:lnSpc>
              <a:buFont typeface="Wingdings" panose="05000000000000000000" pitchFamily="2" charset="2"/>
              <a:buChar char="ü"/>
            </a:pP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Đóng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cọc sâu đến khi đỉnh cọc cách đáy rãnh từ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100mm đến 150mm</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 Riêng cọc đất trung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tâm</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được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đóng cao hơn so với các cọc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khác</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để lắp</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đặt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hố kiểm tra điện trở đất thì đỉnh cọc sẽ nằm bên trong hố</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a:t>
            </a:r>
            <a:endParaRPr lang="en-US" sz="2400">
              <a:latin typeface="Tahoma" panose="020B0604030504040204" pitchFamily="34" charset="0"/>
              <a:ea typeface="Tahoma" panose="020B0604030504040204" pitchFamily="34" charset="0"/>
              <a:cs typeface="Tahoma" panose="020B0604030504040204" pitchFamily="34" charset="0"/>
            </a:endParaRPr>
          </a:p>
        </p:txBody>
      </p:sp>
      <p:pic>
        <p:nvPicPr>
          <p:cNvPr id="21506" name="Picture 2" descr="Kết quả hình ảnh cho thi công bãi tiếp địa"/>
          <p:cNvPicPr>
            <a:picLocks noChangeAspect="1" noChangeArrowheads="1"/>
          </p:cNvPicPr>
          <p:nvPr/>
        </p:nvPicPr>
        <p:blipFill rotWithShape="1">
          <a:blip r:embed="rId4">
            <a:extLst>
              <a:ext uri="{28A0092B-C50C-407E-A947-70E740481C1C}">
                <a14:useLocalDpi xmlns:a14="http://schemas.microsoft.com/office/drawing/2010/main" val="0"/>
              </a:ext>
            </a:extLst>
          </a:blip>
          <a:srcRect l="13571" r="27594"/>
          <a:stretch/>
        </p:blipFill>
        <p:spPr bwMode="auto">
          <a:xfrm>
            <a:off x="7865616" y="996336"/>
            <a:ext cx="4221557"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0545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7.5 TCVN VỀ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192440" y="1189606"/>
            <a:ext cx="4654767" cy="5262979"/>
          </a:xfrm>
          <a:prstGeom prst="rect">
            <a:avLst/>
          </a:prstGeom>
        </p:spPr>
        <p:txBody>
          <a:bodyPr wrap="square">
            <a:spAutoFit/>
          </a:bodyPr>
          <a:lstStyle/>
          <a:p>
            <a:pPr marL="342900" indent="-342900" algn="just">
              <a:lnSpc>
                <a:spcPct val="150000"/>
              </a:lnSpc>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Rải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cáp đồng trần dọc theo các rãnh đã đào để liên kết với các cọc đã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đóng;</a:t>
            </a: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50000"/>
              </a:lnSpc>
              <a:buFont typeface="Wingdings" panose="05000000000000000000" pitchFamily="2" charset="2"/>
              <a:buChar char="ü"/>
            </a:pPr>
            <a:endParaRPr lang="en-US" sz="280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50000"/>
              </a:lnSpc>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Hàn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hóa nhiệt, hoặc dùng ốc siết cáp để liên kết các cọc với cáp đồng trần</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a:t>
            </a: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rotWithShape="1">
          <a:blip r:embed="rId4"/>
          <a:srcRect l="7080" r="16977"/>
          <a:stretch/>
        </p:blipFill>
        <p:spPr>
          <a:xfrm>
            <a:off x="5131277" y="1189606"/>
            <a:ext cx="3162864" cy="5552983"/>
          </a:xfrm>
          <a:prstGeom prst="rect">
            <a:avLst/>
          </a:prstGeom>
        </p:spPr>
      </p:pic>
      <p:pic>
        <p:nvPicPr>
          <p:cNvPr id="20486" name="Picture 6" descr="Kết quả hình ảnh cho thi công bãi tiếp đị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9449" y="1738285"/>
            <a:ext cx="3575303" cy="4563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46414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7.5 TCVN VỀ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257683" y="1311720"/>
            <a:ext cx="6222316" cy="5262979"/>
          </a:xfrm>
          <a:prstGeom prst="rect">
            <a:avLst/>
          </a:prstGeom>
        </p:spPr>
        <p:txBody>
          <a:bodyPr wrap="square">
            <a:spAutoFit/>
          </a:bodyPr>
          <a:lstStyle/>
          <a:p>
            <a:pPr marL="342900" indent="-342900" algn="just">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Đổ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hoá chất làm giảm điện trở đất dọc theo cáp đồng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trần;</a:t>
            </a:r>
            <a:endParaRPr lang="en-US" sz="280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Hóa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chất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tạo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thành dạng keo bao quanh lấy điện cực tăng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bề</a:t>
            </a:r>
            <a:r>
              <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mặt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tiếp xúc giữa điện cực và đất giúp giảm điện trở đất và bảo vệ hệ thống tiếp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đất;</a:t>
            </a: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Trong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trường hợp khoan giếng, cọc tiếp đất sẽ được liên kết thẳng với cáp để thả sâu xuống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đáy</a:t>
            </a:r>
            <a:r>
              <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giếng;</a:t>
            </a: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23554" name="Picture 2" descr="Kết quả hình ảnh cho hóa chất Ge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7647" y="1149413"/>
            <a:ext cx="4838330" cy="5425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8118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7.5 TCVN VỀ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192578" y="1267449"/>
            <a:ext cx="6424247" cy="5262979"/>
          </a:xfrm>
          <a:prstGeom prst="rect">
            <a:avLst/>
          </a:prstGeom>
        </p:spPr>
        <p:txBody>
          <a:bodyPr wrap="square">
            <a:spAutoFit/>
          </a:bodyPr>
          <a:lstStyle/>
          <a:p>
            <a:pPr marL="342900" indent="-342900" algn="just">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Lắp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đặt hố kiểm tra điện trở đất tại vị trí cọc trung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tâm</a:t>
            </a:r>
            <a:r>
              <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rPr>
              <a:t>;</a:t>
            </a:r>
          </a:p>
          <a:p>
            <a:pPr marL="342900" indent="-342900" algn="just">
              <a:buFont typeface="Wingdings" panose="05000000000000000000" pitchFamily="2" charset="2"/>
              <a:buChar char="ü"/>
            </a:pP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Lấp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đất vào các hố và rãnh, nện chặt và hoàn trả mặt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bằng;</a:t>
            </a: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Đo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điện trở tiếp đất của hệ thống, giá trị điện trở cho phép là </a:t>
            </a:r>
            <a:r>
              <a:rPr lang="vi-VN" sz="2800" b="1">
                <a:solidFill>
                  <a:srgbClr val="0070C0"/>
                </a:solidFill>
                <a:latin typeface="Tahoma" panose="020B0604030504040204" pitchFamily="34" charset="0"/>
                <a:ea typeface="Tahoma" panose="020B0604030504040204" pitchFamily="34" charset="0"/>
                <a:cs typeface="Tahoma" panose="020B0604030504040204" pitchFamily="34" charset="0"/>
              </a:rPr>
              <a:t>&lt; 10</a:t>
            </a:r>
            <a:r>
              <a:rPr lang="el-GR" sz="2800" b="1">
                <a:solidFill>
                  <a:srgbClr val="0070C0"/>
                </a:solidFill>
                <a:latin typeface="Tahoma" panose="020B0604030504040204" pitchFamily="34" charset="0"/>
                <a:ea typeface="Tahoma" panose="020B0604030504040204" pitchFamily="34" charset="0"/>
                <a:cs typeface="Tahoma" panose="020B0604030504040204" pitchFamily="34" charset="0"/>
              </a:rPr>
              <a:t>Ω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nếu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lớn hơn giá trị này thì phải đóng thêm cọc, xử lý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th</a:t>
            </a:r>
            <a:r>
              <a:rPr lang="en-US" sz="2800">
                <a:solidFill>
                  <a:srgbClr val="000000"/>
                </a:solidFill>
                <a:latin typeface="Tahoma" panose="020B0604030504040204" pitchFamily="34" charset="0"/>
                <a:ea typeface="Tahoma" panose="020B0604030504040204" pitchFamily="34" charset="0"/>
                <a:cs typeface="Tahoma" panose="020B0604030504040204" pitchFamily="34" charset="0"/>
              </a:rPr>
              <a:t>ê</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m</a:t>
            </a:r>
            <a:r>
              <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hóa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chất giảm điện trở đất hoặc khoan giếng để giảm tới giá trị cho phép</a:t>
            </a:r>
            <a:r>
              <a:rPr lang="vi-VN" sz="2800">
                <a:latin typeface="Tahoma" panose="020B0604030504040204" pitchFamily="34" charset="0"/>
                <a:ea typeface="Tahoma" panose="020B0604030504040204" pitchFamily="34" charset="0"/>
                <a:cs typeface="Tahoma" panose="020B0604030504040204" pitchFamily="34" charset="0"/>
              </a:rPr>
              <a:t> </a:t>
            </a: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22530" name="Picture 2" descr="Kết quả hình ảnh cho thi công bãi tiếp địa"/>
          <p:cNvPicPr>
            <a:picLocks noChangeAspect="1" noChangeArrowheads="1"/>
          </p:cNvPicPr>
          <p:nvPr/>
        </p:nvPicPr>
        <p:blipFill rotWithShape="1">
          <a:blip r:embed="rId4">
            <a:extLst>
              <a:ext uri="{28A0092B-C50C-407E-A947-70E740481C1C}">
                <a14:useLocalDpi xmlns:a14="http://schemas.microsoft.com/office/drawing/2010/main" val="0"/>
              </a:ext>
            </a:extLst>
          </a:blip>
          <a:srcRect t="11618" b="12569"/>
          <a:stretch/>
        </p:blipFill>
        <p:spPr bwMode="auto">
          <a:xfrm>
            <a:off x="7041803" y="4126109"/>
            <a:ext cx="4572000" cy="2599606"/>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Kết quả hình ảnh cho thi công bãi tiếp đị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9403" y="1146214"/>
            <a:ext cx="4876800" cy="275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10985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7.6 TCVN VỀ THỰC HIỆN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4039340" y="1098782"/>
            <a:ext cx="7732450" cy="954107"/>
          </a:xfrm>
          <a:prstGeom prst="rect">
            <a:avLst/>
          </a:prstGeom>
          <a:ln w="28575">
            <a:solidFill>
              <a:srgbClr val="0070C0"/>
            </a:solidFill>
          </a:ln>
        </p:spPr>
        <p:txBody>
          <a:bodyPr wrap="square">
            <a:spAutoFit/>
          </a:bodyPr>
          <a:lstStyle/>
          <a:p>
            <a:pPr algn="ctr"/>
            <a:r>
              <a:rPr lang="vi-VN" sz="2400" b="1" smtClean="0">
                <a:latin typeface="Tahoma" panose="020B0604030504040204" pitchFamily="34" charset="0"/>
                <a:ea typeface="Tahoma" panose="020B0604030504040204" pitchFamily="34" charset="0"/>
                <a:cs typeface="Tahoma" panose="020B0604030504040204" pitchFamily="34" charset="0"/>
              </a:rPr>
              <a:t>TCVN 9888-1:2013</a:t>
            </a:r>
            <a:r>
              <a:rPr lang="en-US" sz="2400">
                <a:latin typeface="Tahoma" panose="020B0604030504040204" pitchFamily="34" charset="0"/>
                <a:ea typeface="Tahoma" panose="020B0604030504040204" pitchFamily="34" charset="0"/>
                <a:cs typeface="Tahoma" panose="020B0604030504040204" pitchFamily="34" charset="0"/>
              </a:rPr>
              <a:t> </a:t>
            </a:r>
            <a:r>
              <a:rPr lang="en-US" sz="2800" b="1" smtClean="0">
                <a:latin typeface="Tahoma" panose="020B0604030504040204" pitchFamily="34" charset="0"/>
                <a:ea typeface="Tahoma" panose="020B0604030504040204" pitchFamily="34" charset="0"/>
                <a:cs typeface="Tahoma" panose="020B0604030504040204" pitchFamily="34" charset="0"/>
              </a:rPr>
              <a:t>~</a:t>
            </a:r>
            <a:r>
              <a:rPr lang="en-US" sz="3200" b="1" smtClean="0">
                <a:latin typeface="Tahoma" panose="020B0604030504040204" pitchFamily="34" charset="0"/>
                <a:ea typeface="Tahoma" panose="020B0604030504040204" pitchFamily="34" charset="0"/>
                <a:cs typeface="Tahoma" panose="020B0604030504040204" pitchFamily="34" charset="0"/>
              </a:rPr>
              <a:t> </a:t>
            </a:r>
            <a:r>
              <a:rPr lang="vi-VN" sz="2400" b="1" smtClean="0">
                <a:latin typeface="Tahoma" panose="020B0604030504040204" pitchFamily="34" charset="0"/>
                <a:ea typeface="Tahoma" panose="020B0604030504040204" pitchFamily="34" charset="0"/>
                <a:cs typeface="Tahoma" panose="020B0604030504040204" pitchFamily="34" charset="0"/>
              </a:rPr>
              <a:t>IEC </a:t>
            </a:r>
            <a:r>
              <a:rPr lang="vi-VN" sz="2400" b="1">
                <a:latin typeface="Tahoma" panose="020B0604030504040204" pitchFamily="34" charset="0"/>
                <a:ea typeface="Tahoma" panose="020B0604030504040204" pitchFamily="34" charset="0"/>
                <a:cs typeface="Tahoma" panose="020B0604030504040204" pitchFamily="34" charset="0"/>
              </a:rPr>
              <a:t>62305-1:2010</a:t>
            </a:r>
            <a:endParaRPr lang="en-US" sz="2400">
              <a:latin typeface="Tahoma" panose="020B0604030504040204" pitchFamily="34" charset="0"/>
              <a:ea typeface="Tahoma" panose="020B0604030504040204" pitchFamily="34" charset="0"/>
              <a:cs typeface="Tahoma" panose="020B0604030504040204" pitchFamily="34" charset="0"/>
            </a:endParaRPr>
          </a:p>
          <a:p>
            <a:pPr algn="ctr"/>
            <a:r>
              <a:rPr lang="vi-VN" sz="2400">
                <a:latin typeface="Tahoma" panose="020B0604030504040204" pitchFamily="34" charset="0"/>
                <a:ea typeface="Tahoma" panose="020B0604030504040204" pitchFamily="34" charset="0"/>
                <a:cs typeface="Tahoma" panose="020B0604030504040204" pitchFamily="34" charset="0"/>
              </a:rPr>
              <a:t>BẢO VỆ CHỐNG SÉT – PHẦN 1: NGUYÊN TẮC </a:t>
            </a:r>
            <a:r>
              <a:rPr lang="vi-VN" sz="2400" smtClean="0">
                <a:latin typeface="Tahoma" panose="020B0604030504040204" pitchFamily="34" charset="0"/>
                <a:ea typeface="Tahoma" panose="020B0604030504040204" pitchFamily="34" charset="0"/>
                <a:cs typeface="Tahoma" panose="020B0604030504040204" pitchFamily="34" charset="0"/>
              </a:rPr>
              <a:t>CHUNG</a:t>
            </a:r>
            <a:endParaRPr lang="en-US" sz="2400">
              <a:latin typeface="Tahoma" panose="020B0604030504040204" pitchFamily="34" charset="0"/>
              <a:ea typeface="Tahoma" panose="020B0604030504040204" pitchFamily="34" charset="0"/>
              <a:cs typeface="Tahoma" panose="020B0604030504040204" pitchFamily="34" charset="0"/>
            </a:endParaRPr>
          </a:p>
        </p:txBody>
      </p:sp>
      <p:sp>
        <p:nvSpPr>
          <p:cNvPr id="12" name="Rectangle 11"/>
          <p:cNvSpPr/>
          <p:nvPr/>
        </p:nvSpPr>
        <p:spPr>
          <a:xfrm>
            <a:off x="4039340" y="2409471"/>
            <a:ext cx="7732450" cy="954107"/>
          </a:xfrm>
          <a:prstGeom prst="rect">
            <a:avLst/>
          </a:prstGeom>
          <a:ln w="28575">
            <a:solidFill>
              <a:srgbClr val="0070C0"/>
            </a:solidFill>
          </a:ln>
        </p:spPr>
        <p:txBody>
          <a:bodyPr wrap="square">
            <a:spAutoFit/>
          </a:bodyPr>
          <a:lstStyle/>
          <a:p>
            <a:pPr algn="ctr"/>
            <a:r>
              <a:rPr lang="vi-VN" sz="2400" b="1" smtClean="0">
                <a:latin typeface="Tahoma" panose="020B0604030504040204" pitchFamily="34" charset="0"/>
                <a:ea typeface="Tahoma" panose="020B0604030504040204" pitchFamily="34" charset="0"/>
                <a:cs typeface="Tahoma" panose="020B0604030504040204" pitchFamily="34" charset="0"/>
              </a:rPr>
              <a:t>TCVN 9888-</a:t>
            </a:r>
            <a:r>
              <a:rPr lang="en-US" sz="2400" b="1" smtClean="0">
                <a:latin typeface="Tahoma" panose="020B0604030504040204" pitchFamily="34" charset="0"/>
                <a:ea typeface="Tahoma" panose="020B0604030504040204" pitchFamily="34" charset="0"/>
                <a:cs typeface="Tahoma" panose="020B0604030504040204" pitchFamily="34" charset="0"/>
              </a:rPr>
              <a:t>2</a:t>
            </a:r>
            <a:r>
              <a:rPr lang="vi-VN" sz="2400" b="1" smtClean="0">
                <a:latin typeface="Tahoma" panose="020B0604030504040204" pitchFamily="34" charset="0"/>
                <a:ea typeface="Tahoma" panose="020B0604030504040204" pitchFamily="34" charset="0"/>
                <a:cs typeface="Tahoma" panose="020B0604030504040204" pitchFamily="34" charset="0"/>
              </a:rPr>
              <a:t>:2013</a:t>
            </a:r>
            <a:r>
              <a:rPr lang="en-US" sz="2400" smtClean="0">
                <a:latin typeface="Tahoma" panose="020B0604030504040204" pitchFamily="34" charset="0"/>
                <a:ea typeface="Tahoma" panose="020B0604030504040204" pitchFamily="34" charset="0"/>
                <a:cs typeface="Tahoma" panose="020B0604030504040204" pitchFamily="34" charset="0"/>
              </a:rPr>
              <a:t> </a:t>
            </a:r>
            <a:r>
              <a:rPr lang="en-US" sz="2800" b="1" smtClean="0">
                <a:latin typeface="Tahoma" panose="020B0604030504040204" pitchFamily="34" charset="0"/>
                <a:ea typeface="Tahoma" panose="020B0604030504040204" pitchFamily="34" charset="0"/>
                <a:cs typeface="Tahoma" panose="020B0604030504040204" pitchFamily="34" charset="0"/>
              </a:rPr>
              <a:t>~</a:t>
            </a:r>
            <a:r>
              <a:rPr lang="en-US" sz="3200" b="1" smtClean="0">
                <a:latin typeface="Tahoma" panose="020B0604030504040204" pitchFamily="34" charset="0"/>
                <a:ea typeface="Tahoma" panose="020B0604030504040204" pitchFamily="34" charset="0"/>
                <a:cs typeface="Tahoma" panose="020B0604030504040204" pitchFamily="34" charset="0"/>
              </a:rPr>
              <a:t> </a:t>
            </a:r>
            <a:r>
              <a:rPr lang="vi-VN" sz="2400" b="1" smtClean="0">
                <a:latin typeface="Tahoma" panose="020B0604030504040204" pitchFamily="34" charset="0"/>
                <a:ea typeface="Tahoma" panose="020B0604030504040204" pitchFamily="34" charset="0"/>
                <a:cs typeface="Tahoma" panose="020B0604030504040204" pitchFamily="34" charset="0"/>
              </a:rPr>
              <a:t>IEC 62305-</a:t>
            </a:r>
            <a:r>
              <a:rPr lang="en-US" sz="2400" b="1" smtClean="0">
                <a:latin typeface="Tahoma" panose="020B0604030504040204" pitchFamily="34" charset="0"/>
                <a:ea typeface="Tahoma" panose="020B0604030504040204" pitchFamily="34" charset="0"/>
                <a:cs typeface="Tahoma" panose="020B0604030504040204" pitchFamily="34" charset="0"/>
              </a:rPr>
              <a:t>2</a:t>
            </a:r>
            <a:r>
              <a:rPr lang="vi-VN" sz="2400" b="1" smtClean="0">
                <a:latin typeface="Tahoma" panose="020B0604030504040204" pitchFamily="34" charset="0"/>
                <a:ea typeface="Tahoma" panose="020B0604030504040204" pitchFamily="34" charset="0"/>
                <a:cs typeface="Tahoma" panose="020B0604030504040204" pitchFamily="34" charset="0"/>
              </a:rPr>
              <a:t>:2010</a:t>
            </a:r>
            <a:endParaRPr lang="en-US" sz="2400">
              <a:latin typeface="Tahoma" panose="020B0604030504040204" pitchFamily="34" charset="0"/>
              <a:ea typeface="Tahoma" panose="020B0604030504040204" pitchFamily="34" charset="0"/>
              <a:cs typeface="Tahoma" panose="020B0604030504040204" pitchFamily="34" charset="0"/>
            </a:endParaRPr>
          </a:p>
          <a:p>
            <a:pPr algn="ctr"/>
            <a:r>
              <a:rPr lang="vi-VN" sz="2400">
                <a:latin typeface="Tahoma" panose="020B0604030504040204" pitchFamily="34" charset="0"/>
                <a:ea typeface="Tahoma" panose="020B0604030504040204" pitchFamily="34" charset="0"/>
                <a:cs typeface="Tahoma" panose="020B0604030504040204" pitchFamily="34" charset="0"/>
              </a:rPr>
              <a:t>BẢO VỆ CHỐNG SÉT - PHẦN 2: QUẢN LÝ RỦI RO</a:t>
            </a:r>
            <a:endParaRPr lang="en-US" sz="2400">
              <a:latin typeface="Tahoma" panose="020B0604030504040204" pitchFamily="34" charset="0"/>
              <a:ea typeface="Tahoma" panose="020B0604030504040204" pitchFamily="34" charset="0"/>
              <a:cs typeface="Tahoma" panose="020B0604030504040204" pitchFamily="34" charset="0"/>
            </a:endParaRPr>
          </a:p>
        </p:txBody>
      </p:sp>
      <p:sp>
        <p:nvSpPr>
          <p:cNvPr id="13" name="Rectangle 12"/>
          <p:cNvSpPr/>
          <p:nvPr/>
        </p:nvSpPr>
        <p:spPr>
          <a:xfrm>
            <a:off x="4039340" y="3720160"/>
            <a:ext cx="7732450" cy="1323439"/>
          </a:xfrm>
          <a:prstGeom prst="rect">
            <a:avLst/>
          </a:prstGeom>
          <a:ln w="28575">
            <a:solidFill>
              <a:srgbClr val="0070C0"/>
            </a:solidFill>
          </a:ln>
        </p:spPr>
        <p:txBody>
          <a:bodyPr wrap="square">
            <a:spAutoFit/>
          </a:bodyPr>
          <a:lstStyle/>
          <a:p>
            <a:pPr algn="ctr"/>
            <a:r>
              <a:rPr lang="vi-VN" sz="2400" b="1" smtClean="0">
                <a:latin typeface="Tahoma" panose="020B0604030504040204" pitchFamily="34" charset="0"/>
                <a:ea typeface="Tahoma" panose="020B0604030504040204" pitchFamily="34" charset="0"/>
                <a:cs typeface="Tahoma" panose="020B0604030504040204" pitchFamily="34" charset="0"/>
              </a:rPr>
              <a:t>TCVN 9888-</a:t>
            </a:r>
            <a:r>
              <a:rPr lang="en-US" sz="2400" b="1" smtClean="0">
                <a:latin typeface="Tahoma" panose="020B0604030504040204" pitchFamily="34" charset="0"/>
                <a:ea typeface="Tahoma" panose="020B0604030504040204" pitchFamily="34" charset="0"/>
                <a:cs typeface="Tahoma" panose="020B0604030504040204" pitchFamily="34" charset="0"/>
              </a:rPr>
              <a:t>3</a:t>
            </a:r>
            <a:r>
              <a:rPr lang="vi-VN" sz="2400" b="1" smtClean="0">
                <a:latin typeface="Tahoma" panose="020B0604030504040204" pitchFamily="34" charset="0"/>
                <a:ea typeface="Tahoma" panose="020B0604030504040204" pitchFamily="34" charset="0"/>
                <a:cs typeface="Tahoma" panose="020B0604030504040204" pitchFamily="34" charset="0"/>
              </a:rPr>
              <a:t>:2013</a:t>
            </a:r>
            <a:r>
              <a:rPr lang="en-US" sz="2400" smtClean="0">
                <a:latin typeface="Tahoma" panose="020B0604030504040204" pitchFamily="34" charset="0"/>
                <a:ea typeface="Tahoma" panose="020B0604030504040204" pitchFamily="34" charset="0"/>
                <a:cs typeface="Tahoma" panose="020B0604030504040204" pitchFamily="34" charset="0"/>
              </a:rPr>
              <a:t> </a:t>
            </a:r>
            <a:r>
              <a:rPr lang="en-US" sz="2800" b="1" smtClean="0">
                <a:latin typeface="Tahoma" panose="020B0604030504040204" pitchFamily="34" charset="0"/>
                <a:ea typeface="Tahoma" panose="020B0604030504040204" pitchFamily="34" charset="0"/>
                <a:cs typeface="Tahoma" panose="020B0604030504040204" pitchFamily="34" charset="0"/>
              </a:rPr>
              <a:t>~</a:t>
            </a:r>
            <a:r>
              <a:rPr lang="en-US" sz="3200" b="1" smtClean="0">
                <a:latin typeface="Tahoma" panose="020B0604030504040204" pitchFamily="34" charset="0"/>
                <a:ea typeface="Tahoma" panose="020B0604030504040204" pitchFamily="34" charset="0"/>
                <a:cs typeface="Tahoma" panose="020B0604030504040204" pitchFamily="34" charset="0"/>
              </a:rPr>
              <a:t> </a:t>
            </a:r>
            <a:r>
              <a:rPr lang="vi-VN" sz="2400" b="1" smtClean="0">
                <a:latin typeface="Tahoma" panose="020B0604030504040204" pitchFamily="34" charset="0"/>
                <a:ea typeface="Tahoma" panose="020B0604030504040204" pitchFamily="34" charset="0"/>
                <a:cs typeface="Tahoma" panose="020B0604030504040204" pitchFamily="34" charset="0"/>
              </a:rPr>
              <a:t>IEC 62305-</a:t>
            </a:r>
            <a:r>
              <a:rPr lang="en-US" sz="2400" b="1" smtClean="0">
                <a:latin typeface="Tahoma" panose="020B0604030504040204" pitchFamily="34" charset="0"/>
                <a:ea typeface="Tahoma" panose="020B0604030504040204" pitchFamily="34" charset="0"/>
                <a:cs typeface="Tahoma" panose="020B0604030504040204" pitchFamily="34" charset="0"/>
              </a:rPr>
              <a:t>3</a:t>
            </a:r>
            <a:r>
              <a:rPr lang="vi-VN" sz="2400" b="1" smtClean="0">
                <a:latin typeface="Tahoma" panose="020B0604030504040204" pitchFamily="34" charset="0"/>
                <a:ea typeface="Tahoma" panose="020B0604030504040204" pitchFamily="34" charset="0"/>
                <a:cs typeface="Tahoma" panose="020B0604030504040204" pitchFamily="34" charset="0"/>
              </a:rPr>
              <a:t>:2010</a:t>
            </a:r>
            <a:endParaRPr lang="en-US" sz="2400">
              <a:latin typeface="Tahoma" panose="020B0604030504040204" pitchFamily="34" charset="0"/>
              <a:ea typeface="Tahoma" panose="020B0604030504040204" pitchFamily="34" charset="0"/>
              <a:cs typeface="Tahoma" panose="020B0604030504040204" pitchFamily="34" charset="0"/>
            </a:endParaRPr>
          </a:p>
          <a:p>
            <a:pPr algn="ctr"/>
            <a:r>
              <a:rPr lang="vi-VN" sz="2400">
                <a:latin typeface="Tahoma" panose="020B0604030504040204" pitchFamily="34" charset="0"/>
                <a:ea typeface="Tahoma" panose="020B0604030504040204" pitchFamily="34" charset="0"/>
                <a:cs typeface="Tahoma" panose="020B0604030504040204" pitchFamily="34" charset="0"/>
              </a:rPr>
              <a:t>BẢO VỆ CHỐNG SÉT - PHẦN 3: THIỆT HẠI VẬT CHẤT ĐẾN KẾT CẤU VÀ NGUY HIỂM TÍNH </a:t>
            </a:r>
            <a:r>
              <a:rPr lang="vi-VN" sz="2400" smtClean="0">
                <a:latin typeface="Tahoma" panose="020B0604030504040204" pitchFamily="34" charset="0"/>
                <a:ea typeface="Tahoma" panose="020B0604030504040204" pitchFamily="34" charset="0"/>
                <a:cs typeface="Tahoma" panose="020B0604030504040204" pitchFamily="34" charset="0"/>
              </a:rPr>
              <a:t>MẠNG</a:t>
            </a:r>
            <a:endParaRPr lang="en-US" sz="2400">
              <a:latin typeface="Tahoma" panose="020B0604030504040204" pitchFamily="34" charset="0"/>
              <a:ea typeface="Tahoma" panose="020B0604030504040204" pitchFamily="34" charset="0"/>
              <a:cs typeface="Tahoma" panose="020B0604030504040204" pitchFamily="34" charset="0"/>
            </a:endParaRPr>
          </a:p>
        </p:txBody>
      </p:sp>
      <p:sp>
        <p:nvSpPr>
          <p:cNvPr id="14" name="Rectangle 13"/>
          <p:cNvSpPr/>
          <p:nvPr/>
        </p:nvSpPr>
        <p:spPr>
          <a:xfrm>
            <a:off x="4039340" y="5407064"/>
            <a:ext cx="7732450" cy="1323439"/>
          </a:xfrm>
          <a:prstGeom prst="rect">
            <a:avLst/>
          </a:prstGeom>
          <a:ln w="28575">
            <a:solidFill>
              <a:srgbClr val="0070C0"/>
            </a:solidFill>
          </a:ln>
        </p:spPr>
        <p:txBody>
          <a:bodyPr wrap="square">
            <a:spAutoFit/>
          </a:bodyPr>
          <a:lstStyle/>
          <a:p>
            <a:pPr algn="ctr"/>
            <a:r>
              <a:rPr lang="vi-VN" sz="2400" b="1" smtClean="0">
                <a:latin typeface="Tahoma" panose="020B0604030504040204" pitchFamily="34" charset="0"/>
                <a:ea typeface="Tahoma" panose="020B0604030504040204" pitchFamily="34" charset="0"/>
                <a:cs typeface="Tahoma" panose="020B0604030504040204" pitchFamily="34" charset="0"/>
              </a:rPr>
              <a:t>TCVN 9888-</a:t>
            </a:r>
            <a:r>
              <a:rPr lang="en-US" sz="2400" b="1" smtClean="0">
                <a:latin typeface="Tahoma" panose="020B0604030504040204" pitchFamily="34" charset="0"/>
                <a:ea typeface="Tahoma" panose="020B0604030504040204" pitchFamily="34" charset="0"/>
                <a:cs typeface="Tahoma" panose="020B0604030504040204" pitchFamily="34" charset="0"/>
              </a:rPr>
              <a:t>4</a:t>
            </a:r>
            <a:r>
              <a:rPr lang="vi-VN" sz="2400" b="1" smtClean="0">
                <a:latin typeface="Tahoma" panose="020B0604030504040204" pitchFamily="34" charset="0"/>
                <a:ea typeface="Tahoma" panose="020B0604030504040204" pitchFamily="34" charset="0"/>
                <a:cs typeface="Tahoma" panose="020B0604030504040204" pitchFamily="34" charset="0"/>
              </a:rPr>
              <a:t>:2013</a:t>
            </a:r>
            <a:r>
              <a:rPr lang="en-US" sz="2400" smtClean="0">
                <a:latin typeface="Tahoma" panose="020B0604030504040204" pitchFamily="34" charset="0"/>
                <a:ea typeface="Tahoma" panose="020B0604030504040204" pitchFamily="34" charset="0"/>
                <a:cs typeface="Tahoma" panose="020B0604030504040204" pitchFamily="34" charset="0"/>
              </a:rPr>
              <a:t> </a:t>
            </a:r>
            <a:r>
              <a:rPr lang="en-US" sz="2800" b="1" smtClean="0">
                <a:latin typeface="Tahoma" panose="020B0604030504040204" pitchFamily="34" charset="0"/>
                <a:ea typeface="Tahoma" panose="020B0604030504040204" pitchFamily="34" charset="0"/>
                <a:cs typeface="Tahoma" panose="020B0604030504040204" pitchFamily="34" charset="0"/>
              </a:rPr>
              <a:t>~</a:t>
            </a:r>
            <a:r>
              <a:rPr lang="en-US" sz="3200" b="1" smtClean="0">
                <a:latin typeface="Tahoma" panose="020B0604030504040204" pitchFamily="34" charset="0"/>
                <a:ea typeface="Tahoma" panose="020B0604030504040204" pitchFamily="34" charset="0"/>
                <a:cs typeface="Tahoma" panose="020B0604030504040204" pitchFamily="34" charset="0"/>
              </a:rPr>
              <a:t> </a:t>
            </a:r>
            <a:r>
              <a:rPr lang="vi-VN" sz="2400" b="1" smtClean="0">
                <a:latin typeface="Tahoma" panose="020B0604030504040204" pitchFamily="34" charset="0"/>
                <a:ea typeface="Tahoma" panose="020B0604030504040204" pitchFamily="34" charset="0"/>
                <a:cs typeface="Tahoma" panose="020B0604030504040204" pitchFamily="34" charset="0"/>
              </a:rPr>
              <a:t>IEC 62305-</a:t>
            </a:r>
            <a:r>
              <a:rPr lang="en-US" sz="2400" b="1" smtClean="0">
                <a:latin typeface="Tahoma" panose="020B0604030504040204" pitchFamily="34" charset="0"/>
                <a:ea typeface="Tahoma" panose="020B0604030504040204" pitchFamily="34" charset="0"/>
                <a:cs typeface="Tahoma" panose="020B0604030504040204" pitchFamily="34" charset="0"/>
              </a:rPr>
              <a:t>4</a:t>
            </a:r>
            <a:r>
              <a:rPr lang="vi-VN" sz="2400" b="1" smtClean="0">
                <a:latin typeface="Tahoma" panose="020B0604030504040204" pitchFamily="34" charset="0"/>
                <a:ea typeface="Tahoma" panose="020B0604030504040204" pitchFamily="34" charset="0"/>
                <a:cs typeface="Tahoma" panose="020B0604030504040204" pitchFamily="34" charset="0"/>
              </a:rPr>
              <a:t>:2010</a:t>
            </a:r>
            <a:endParaRPr lang="en-US" sz="2400">
              <a:latin typeface="Tahoma" panose="020B0604030504040204" pitchFamily="34" charset="0"/>
              <a:ea typeface="Tahoma" panose="020B0604030504040204" pitchFamily="34" charset="0"/>
              <a:cs typeface="Tahoma" panose="020B0604030504040204" pitchFamily="34" charset="0"/>
            </a:endParaRPr>
          </a:p>
          <a:p>
            <a:pPr algn="ctr"/>
            <a:r>
              <a:rPr lang="vi-VN" sz="2400">
                <a:latin typeface="Tahoma" panose="020B0604030504040204" pitchFamily="34" charset="0"/>
                <a:ea typeface="Tahoma" panose="020B0604030504040204" pitchFamily="34" charset="0"/>
                <a:cs typeface="Tahoma" panose="020B0604030504040204" pitchFamily="34" charset="0"/>
              </a:rPr>
              <a:t>BẢO VỆ CHỐNG SÉT </a:t>
            </a:r>
            <a:r>
              <a:rPr lang="en-US" sz="2400">
                <a:latin typeface="Tahoma" panose="020B0604030504040204" pitchFamily="34" charset="0"/>
                <a:ea typeface="Tahoma" panose="020B0604030504040204" pitchFamily="34" charset="0"/>
                <a:cs typeface="Tahoma" panose="020B0604030504040204" pitchFamily="34" charset="0"/>
              </a:rPr>
              <a:t>- </a:t>
            </a:r>
            <a:r>
              <a:rPr lang="vi-VN" sz="2400">
                <a:latin typeface="Tahoma" panose="020B0604030504040204" pitchFamily="34" charset="0"/>
                <a:ea typeface="Tahoma" panose="020B0604030504040204" pitchFamily="34" charset="0"/>
                <a:cs typeface="Tahoma" panose="020B0604030504040204" pitchFamily="34" charset="0"/>
              </a:rPr>
              <a:t>PHẦN 4: HỆ THỐNG ĐIỆN VÀ ĐIỆN TỬ BÊN TRONG CÁC KẾT CẤU</a:t>
            </a:r>
            <a:endParaRPr lang="en-US" sz="2400">
              <a:latin typeface="Tahoma" panose="020B0604030504040204" pitchFamily="34" charset="0"/>
              <a:ea typeface="Tahoma" panose="020B0604030504040204" pitchFamily="34" charset="0"/>
              <a:cs typeface="Tahoma" panose="020B0604030504040204" pitchFamily="34" charset="0"/>
            </a:endParaRPr>
          </a:p>
        </p:txBody>
      </p:sp>
      <p:sp>
        <p:nvSpPr>
          <p:cNvPr id="4" name="Rectangle 3"/>
          <p:cNvSpPr/>
          <p:nvPr/>
        </p:nvSpPr>
        <p:spPr>
          <a:xfrm>
            <a:off x="308009" y="2249673"/>
            <a:ext cx="2213249" cy="3493264"/>
          </a:xfrm>
          <a:prstGeom prst="rect">
            <a:avLst/>
          </a:prstGeom>
        </p:spPr>
        <p:txBody>
          <a:bodyPr wrap="square">
            <a:spAutoFit/>
          </a:bodyPr>
          <a:lstStyle/>
          <a:p>
            <a:pPr algn="ctr">
              <a:lnSpc>
                <a:spcPct val="150000"/>
              </a:lnSpc>
              <a:spcBef>
                <a:spcPts val="600"/>
              </a:spcBef>
              <a:spcAft>
                <a:spcPts val="0"/>
              </a:spcAft>
            </a:pP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TIÊU CHUẨN QUỐC </a:t>
            </a:r>
            <a:r>
              <a:rPr lang="vi-VN" sz="2400" b="1" smtClean="0">
                <a:solidFill>
                  <a:srgbClr val="0070C0"/>
                </a:solidFill>
                <a:latin typeface="Tahoma" panose="020B0604030504040204" pitchFamily="34" charset="0"/>
                <a:ea typeface="Tahoma" panose="020B0604030504040204" pitchFamily="34" charset="0"/>
                <a:cs typeface="Tahoma" panose="020B0604030504040204" pitchFamily="34" charset="0"/>
              </a:rPr>
              <a:t>GIA</a:t>
            </a: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 VỀ </a:t>
            </a:r>
          </a:p>
          <a:p>
            <a:pPr algn="ctr">
              <a:lnSpc>
                <a:spcPct val="150000"/>
              </a:lnSpc>
              <a:spcBef>
                <a:spcPts val="600"/>
              </a:spcBef>
              <a:spcAft>
                <a:spcPts val="0"/>
              </a:spcAft>
            </a:pP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THỰC HIỆN BẢO VỆ CHỐNG SÉT</a:t>
            </a:r>
            <a:endParaRPr lang="en-US" sz="2400" b="1">
              <a:solidFill>
                <a:srgbClr val="0070C0"/>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7" name="Left Brace 6"/>
          <p:cNvSpPr/>
          <p:nvPr/>
        </p:nvSpPr>
        <p:spPr>
          <a:xfrm>
            <a:off x="2814221" y="1575835"/>
            <a:ext cx="932155" cy="4651899"/>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6687603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7.6 TCVN VỀ THỰC HIỆN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4" name="Rectangle 3"/>
          <p:cNvSpPr/>
          <p:nvPr/>
        </p:nvSpPr>
        <p:spPr>
          <a:xfrm>
            <a:off x="902812" y="2231917"/>
            <a:ext cx="2213249" cy="3493264"/>
          </a:xfrm>
          <a:prstGeom prst="rect">
            <a:avLst/>
          </a:prstGeom>
        </p:spPr>
        <p:txBody>
          <a:bodyPr wrap="square">
            <a:spAutoFit/>
          </a:bodyPr>
          <a:lstStyle/>
          <a:p>
            <a:pPr algn="ctr">
              <a:lnSpc>
                <a:spcPct val="150000"/>
              </a:lnSpc>
              <a:spcBef>
                <a:spcPts val="600"/>
              </a:spcBef>
              <a:spcAft>
                <a:spcPts val="0"/>
              </a:spcAft>
            </a:pP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TIÊU CHUẨN QUỐC </a:t>
            </a:r>
            <a:r>
              <a:rPr lang="vi-VN" sz="2400" b="1" smtClean="0">
                <a:solidFill>
                  <a:srgbClr val="0070C0"/>
                </a:solidFill>
                <a:latin typeface="Tahoma" panose="020B0604030504040204" pitchFamily="34" charset="0"/>
                <a:ea typeface="Tahoma" panose="020B0604030504040204" pitchFamily="34" charset="0"/>
                <a:cs typeface="Tahoma" panose="020B0604030504040204" pitchFamily="34" charset="0"/>
              </a:rPr>
              <a:t>GIA</a:t>
            </a: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 VỀ </a:t>
            </a:r>
          </a:p>
          <a:p>
            <a:pPr algn="ctr">
              <a:lnSpc>
                <a:spcPct val="150000"/>
              </a:lnSpc>
              <a:spcBef>
                <a:spcPts val="600"/>
              </a:spcBef>
              <a:spcAft>
                <a:spcPts val="0"/>
              </a:spcAft>
            </a:pP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THỰC HIỆN BẢO VỆ CHỐNG SÉT</a:t>
            </a:r>
            <a:endParaRPr lang="en-US" sz="2400" b="1">
              <a:solidFill>
                <a:srgbClr val="0070C0"/>
              </a:solidFill>
              <a:effectLst/>
              <a:latin typeface="Tahoma" panose="020B0604030504040204" pitchFamily="34" charset="0"/>
              <a:ea typeface="Tahoma" panose="020B0604030504040204" pitchFamily="34" charset="0"/>
              <a:cs typeface="Tahoma" panose="020B0604030504040204" pitchFamily="34" charset="0"/>
            </a:endParaRPr>
          </a:p>
        </p:txBody>
      </p: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8319" y="987728"/>
            <a:ext cx="6640497" cy="5759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7661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7.6 TCVN VỀ THỰC HIỆN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4133354644"/>
              </p:ext>
            </p:extLst>
          </p:nvPr>
        </p:nvGraphicFramePr>
        <p:xfrm>
          <a:off x="461640" y="1700127"/>
          <a:ext cx="6702640" cy="1600200"/>
        </p:xfrm>
        <a:graphic>
          <a:graphicData uri="http://schemas.openxmlformats.org/drawingml/2006/table">
            <a:tbl>
              <a:tblPr/>
              <a:tblGrid>
                <a:gridCol w="2233710"/>
                <a:gridCol w="2234465"/>
                <a:gridCol w="2234465"/>
              </a:tblGrid>
              <a:tr h="0">
                <a:tc>
                  <a:txBody>
                    <a:bodyPr/>
                    <a:lstStyle/>
                    <a:p>
                      <a:pPr algn="ctr">
                        <a:spcBef>
                          <a:spcPts val="600"/>
                        </a:spcBef>
                        <a:spcAft>
                          <a:spcPts val="0"/>
                        </a:spcAft>
                      </a:pPr>
                      <a:r>
                        <a:rPr lang="vi-VN" sz="2000" b="1">
                          <a:solidFill>
                            <a:srgbClr val="000000"/>
                          </a:solidFill>
                          <a:effectLst/>
                          <a:latin typeface="Arial" panose="020B0604020202020204" pitchFamily="34" charset="0"/>
                          <a:ea typeface="Courier New" panose="02070309020205020404" pitchFamily="49" charset="0"/>
                        </a:rPr>
                        <a:t>Cấp LPS</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b="1">
                          <a:solidFill>
                            <a:srgbClr val="000000"/>
                          </a:solidFill>
                          <a:effectLst/>
                          <a:latin typeface="Arial" panose="020B0604020202020204" pitchFamily="34" charset="0"/>
                          <a:ea typeface="Courier New" panose="02070309020205020404" pitchFamily="49" charset="0"/>
                        </a:rPr>
                        <a:t>Vật liệu</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b="1">
                          <a:solidFill>
                            <a:srgbClr val="000000"/>
                          </a:solidFill>
                          <a:effectLst/>
                          <a:latin typeface="Arial" panose="020B0604020202020204" pitchFamily="34" charset="0"/>
                          <a:ea typeface="Courier New" panose="02070309020205020404" pitchFamily="49" charset="0"/>
                        </a:rPr>
                        <a:t>Tiết diện</a:t>
                      </a:r>
                      <a:endParaRPr lang="en-US" sz="3200">
                        <a:solidFill>
                          <a:srgbClr val="000000"/>
                        </a:solidFill>
                        <a:effectLst/>
                        <a:latin typeface="Courier New" panose="02070309020205020404" pitchFamily="49" charset="0"/>
                        <a:ea typeface="Courier New" panose="02070309020205020404" pitchFamily="49" charset="0"/>
                      </a:endParaRPr>
                    </a:p>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mm</a:t>
                      </a:r>
                      <a:r>
                        <a:rPr lang="vi-VN" sz="2000" baseline="30000">
                          <a:solidFill>
                            <a:srgbClr val="000000"/>
                          </a:solidFill>
                          <a:effectLst/>
                          <a:latin typeface="Arial" panose="020B0604020202020204" pitchFamily="34" charset="0"/>
                          <a:ea typeface="Courier New" panose="02070309020205020404" pitchFamily="49" charset="0"/>
                        </a:rPr>
                        <a:t>2</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I đến IV</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Đồng</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16</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en-US"/>
                    </a:p>
                  </a:txBody>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Nhôm</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25</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en-US"/>
                    </a:p>
                  </a:txBody>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Thép</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50</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Rectangle 11"/>
          <p:cNvSpPr/>
          <p:nvPr/>
        </p:nvSpPr>
        <p:spPr>
          <a:xfrm>
            <a:off x="263373" y="978782"/>
            <a:ext cx="7247136" cy="646331"/>
          </a:xfrm>
          <a:prstGeom prst="rect">
            <a:avLst/>
          </a:prstGeom>
        </p:spPr>
        <p:txBody>
          <a:bodyPr wrap="square">
            <a:spAutoFit/>
          </a:bodyPr>
          <a:lstStyle/>
          <a:p>
            <a:pPr algn="ctr">
              <a:spcBef>
                <a:spcPts val="600"/>
              </a:spcBef>
              <a:spcAft>
                <a:spcPts val="0"/>
              </a:spcAft>
            </a:pPr>
            <a:r>
              <a:rPr lang="vi-VN" b="1">
                <a:solidFill>
                  <a:srgbClr val="000000"/>
                </a:solidFill>
                <a:ea typeface="Courier New" panose="02070309020205020404" pitchFamily="49" charset="0"/>
              </a:rPr>
              <a:t>Bảng 8 - Kích thước nhỏ nhất của dây dẫn nối các thanh liên kết khác nhau hoặc nối các thanh liên kết với hệ thống đầu tiếp đất</a:t>
            </a:r>
            <a:endParaRPr lang="en-US" sz="2800">
              <a:solidFill>
                <a:srgbClr val="000000"/>
              </a:solidFill>
              <a:effectLst/>
              <a:latin typeface="Courier New" panose="02070309020205020404" pitchFamily="49" charset="0"/>
              <a:ea typeface="Courier New" panose="02070309020205020404" pitchFamily="49"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3986748613"/>
              </p:ext>
            </p:extLst>
          </p:nvPr>
        </p:nvGraphicFramePr>
        <p:xfrm>
          <a:off x="461640" y="5038131"/>
          <a:ext cx="6702640" cy="1600200"/>
        </p:xfrm>
        <a:graphic>
          <a:graphicData uri="http://schemas.openxmlformats.org/drawingml/2006/table">
            <a:tbl>
              <a:tblPr/>
              <a:tblGrid>
                <a:gridCol w="2226670"/>
                <a:gridCol w="2237985"/>
                <a:gridCol w="2237985"/>
              </a:tblGrid>
              <a:tr h="0">
                <a:tc>
                  <a:txBody>
                    <a:bodyPr/>
                    <a:lstStyle/>
                    <a:p>
                      <a:pPr algn="ctr">
                        <a:spcBef>
                          <a:spcPts val="600"/>
                        </a:spcBef>
                        <a:spcAft>
                          <a:spcPts val="0"/>
                        </a:spcAft>
                      </a:pPr>
                      <a:r>
                        <a:rPr lang="vi-VN" sz="2000" b="1">
                          <a:solidFill>
                            <a:srgbClr val="000000"/>
                          </a:solidFill>
                          <a:effectLst/>
                          <a:latin typeface="Arial" panose="020B0604020202020204" pitchFamily="34" charset="0"/>
                          <a:ea typeface="Courier New" panose="02070309020205020404" pitchFamily="49" charset="0"/>
                        </a:rPr>
                        <a:t>Cấp LPS</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b="1">
                          <a:solidFill>
                            <a:srgbClr val="000000"/>
                          </a:solidFill>
                          <a:effectLst/>
                          <a:latin typeface="Arial" panose="020B0604020202020204" pitchFamily="34" charset="0"/>
                          <a:ea typeface="Courier New" panose="02070309020205020404" pitchFamily="49" charset="0"/>
                        </a:rPr>
                        <a:t>Vật liệu</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b="1">
                          <a:solidFill>
                            <a:srgbClr val="000000"/>
                          </a:solidFill>
                          <a:effectLst/>
                          <a:latin typeface="Arial" panose="020B0604020202020204" pitchFamily="34" charset="0"/>
                          <a:ea typeface="Courier New" panose="02070309020205020404" pitchFamily="49" charset="0"/>
                        </a:rPr>
                        <a:t>Tiết diện</a:t>
                      </a:r>
                      <a:endParaRPr lang="en-US" sz="3200">
                        <a:solidFill>
                          <a:srgbClr val="000000"/>
                        </a:solidFill>
                        <a:effectLst/>
                        <a:latin typeface="Courier New" panose="02070309020205020404" pitchFamily="49" charset="0"/>
                        <a:ea typeface="Courier New" panose="02070309020205020404" pitchFamily="49" charset="0"/>
                      </a:endParaRPr>
                    </a:p>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mm</a:t>
                      </a:r>
                      <a:r>
                        <a:rPr lang="vi-VN" sz="2000" baseline="30000">
                          <a:solidFill>
                            <a:srgbClr val="000000"/>
                          </a:solidFill>
                          <a:effectLst/>
                          <a:latin typeface="Arial" panose="020B0604020202020204" pitchFamily="34" charset="0"/>
                          <a:ea typeface="Courier New" panose="02070309020205020404" pitchFamily="49" charset="0"/>
                        </a:rPr>
                        <a:t>2</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I đến IV</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Đồng</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6</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en-US"/>
                    </a:p>
                  </a:txBody>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Nhôm</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10</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en-US"/>
                    </a:p>
                  </a:txBody>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Thép</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16</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4" name="Rectangle 13"/>
          <p:cNvSpPr/>
          <p:nvPr/>
        </p:nvSpPr>
        <p:spPr>
          <a:xfrm>
            <a:off x="461640" y="4263475"/>
            <a:ext cx="6702640" cy="646331"/>
          </a:xfrm>
          <a:prstGeom prst="rect">
            <a:avLst/>
          </a:prstGeom>
        </p:spPr>
        <p:txBody>
          <a:bodyPr wrap="square">
            <a:spAutoFit/>
          </a:bodyPr>
          <a:lstStyle/>
          <a:p>
            <a:pPr algn="ctr">
              <a:spcBef>
                <a:spcPts val="600"/>
              </a:spcBef>
              <a:spcAft>
                <a:spcPts val="0"/>
              </a:spcAft>
            </a:pPr>
            <a:r>
              <a:rPr lang="vi-VN" b="1">
                <a:solidFill>
                  <a:srgbClr val="000000"/>
                </a:solidFill>
                <a:ea typeface="Courier New" panose="02070309020205020404" pitchFamily="49" charset="0"/>
              </a:rPr>
              <a:t>Bảng 9 - Kích thước nh</a:t>
            </a:r>
            <a:r>
              <a:rPr lang="en-US" b="1">
                <a:solidFill>
                  <a:srgbClr val="000000"/>
                </a:solidFill>
                <a:latin typeface="Arial" panose="020B0604020202020204" pitchFamily="34" charset="0"/>
                <a:ea typeface="Courier New" panose="02070309020205020404" pitchFamily="49" charset="0"/>
              </a:rPr>
              <a:t>ỏ</a:t>
            </a:r>
            <a:r>
              <a:rPr lang="vi-VN" b="1">
                <a:solidFill>
                  <a:srgbClr val="000000"/>
                </a:solidFill>
                <a:ea typeface="Courier New" panose="02070309020205020404" pitchFamily="49" charset="0"/>
              </a:rPr>
              <a:t> nhất của dây dẫn nối hệ thống lắp đặt kim loại b</a:t>
            </a:r>
            <a:r>
              <a:rPr lang="en-US" b="1">
                <a:solidFill>
                  <a:srgbClr val="000000"/>
                </a:solidFill>
                <a:latin typeface="Arial" panose="020B0604020202020204" pitchFamily="34" charset="0"/>
                <a:ea typeface="Courier New" panose="02070309020205020404" pitchFamily="49" charset="0"/>
              </a:rPr>
              <a:t>ê</a:t>
            </a:r>
            <a:r>
              <a:rPr lang="vi-VN" b="1">
                <a:solidFill>
                  <a:srgbClr val="000000"/>
                </a:solidFill>
                <a:ea typeface="Courier New" panose="02070309020205020404" pitchFamily="49" charset="0"/>
              </a:rPr>
              <a:t>n trong với hệ thống đầu tiếp đ</a:t>
            </a:r>
            <a:r>
              <a:rPr lang="en-US" b="1">
                <a:solidFill>
                  <a:srgbClr val="000000"/>
                </a:solidFill>
                <a:latin typeface="Arial" panose="020B0604020202020204" pitchFamily="34" charset="0"/>
                <a:ea typeface="Courier New" panose="02070309020205020404" pitchFamily="49" charset="0"/>
              </a:rPr>
              <a:t>ấ</a:t>
            </a:r>
            <a:r>
              <a:rPr lang="vi-VN" b="1">
                <a:solidFill>
                  <a:srgbClr val="000000"/>
                </a:solidFill>
                <a:ea typeface="Courier New" panose="02070309020205020404" pitchFamily="49" charset="0"/>
              </a:rPr>
              <a:t>t</a:t>
            </a:r>
            <a:endParaRPr lang="en-US" sz="2800">
              <a:solidFill>
                <a:srgbClr val="000000"/>
              </a:solidFill>
              <a:effectLst/>
              <a:latin typeface="Courier New" panose="02070309020205020404" pitchFamily="49" charset="0"/>
              <a:ea typeface="Courier New" panose="02070309020205020404" pitchFamily="49" charset="0"/>
            </a:endParaRPr>
          </a:p>
        </p:txBody>
      </p:sp>
      <p:pic>
        <p:nvPicPr>
          <p:cNvPr id="18" name="Picture 2" descr="Kết quả hình ảnh cho hệ thống nối đất chogó sế"/>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0509" y="1050182"/>
            <a:ext cx="4438866" cy="5588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70592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3076" name="Picture 4" descr="Kết quả hình ảnh cho SÉT ĐÁN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0850" y="4060625"/>
            <a:ext cx="4545981" cy="27973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khds.onecmscdn.com/2018/09/16/set-danh-lan-truyen-300x20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0850" y="1028882"/>
            <a:ext cx="4545981" cy="282018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Kết quả hình ảnh cho SÉT ĐÁNH LAN TRUYỀN VÀO LƯỚI ĐIỆ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280" y="1164382"/>
            <a:ext cx="4189203" cy="548205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Kết quả hình ảnh cho SÉT ĐÁNH LAN TRUYỀN VÀO LƯỚI ĐIỆ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32952" y="1080176"/>
            <a:ext cx="2543025" cy="5537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68315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7.6 TCVN VỀ THỰC HIỆN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158688799"/>
              </p:ext>
            </p:extLst>
          </p:nvPr>
        </p:nvGraphicFramePr>
        <p:xfrm>
          <a:off x="778273" y="1550098"/>
          <a:ext cx="10635449" cy="5273040"/>
        </p:xfrm>
        <a:graphic>
          <a:graphicData uri="http://schemas.openxmlformats.org/drawingml/2006/table">
            <a:tbl>
              <a:tblPr/>
              <a:tblGrid>
                <a:gridCol w="3536367"/>
                <a:gridCol w="3549541"/>
                <a:gridCol w="3549541"/>
              </a:tblGrid>
              <a:tr h="287208">
                <a:tc>
                  <a:txBody>
                    <a:bodyPr/>
                    <a:lstStyle/>
                    <a:p>
                      <a:pPr algn="ctr">
                        <a:spcBef>
                          <a:spcPts val="600"/>
                        </a:spcBef>
                        <a:spcAft>
                          <a:spcPts val="0"/>
                        </a:spcAft>
                      </a:pPr>
                      <a:r>
                        <a:rPr lang="vi-VN" sz="1600" b="1">
                          <a:solidFill>
                            <a:srgbClr val="000000"/>
                          </a:solidFill>
                          <a:effectLst/>
                          <a:latin typeface="Tahoma" panose="020B0604030504040204" pitchFamily="34" charset="0"/>
                          <a:ea typeface="Tahoma" panose="020B0604030504040204" pitchFamily="34" charset="0"/>
                          <a:cs typeface="Tahoma" panose="020B0604030504040204" pitchFamily="34" charset="0"/>
                        </a:rPr>
                        <a:t>Vật liệu</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b="1">
                          <a:solidFill>
                            <a:srgbClr val="000000"/>
                          </a:solidFill>
                          <a:effectLst/>
                          <a:latin typeface="Tahoma" panose="020B0604030504040204" pitchFamily="34" charset="0"/>
                          <a:ea typeface="Tahoma" panose="020B0604030504040204" pitchFamily="34" charset="0"/>
                          <a:cs typeface="Tahoma" panose="020B0604030504040204" pitchFamily="34" charset="0"/>
                        </a:rPr>
                        <a:t>Cấu trúc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b="1">
                          <a:solidFill>
                            <a:srgbClr val="000000"/>
                          </a:solidFill>
                          <a:effectLst/>
                          <a:latin typeface="Tahoma" panose="020B0604030504040204" pitchFamily="34" charset="0"/>
                          <a:ea typeface="Tahoma" panose="020B0604030504040204" pitchFamily="34" charset="0"/>
                          <a:cs typeface="Tahoma" panose="020B0604030504040204" pitchFamily="34" charset="0"/>
                        </a:rPr>
                        <a:t>Tiết diện</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
                      </a:r>
                      <a:b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b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mm</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2</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rowSpan="3">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Đồng, đ</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ồ</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ng mạ thiếc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 </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b</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 </a:t>
                      </a:r>
                      <a:r>
                        <a:rPr lang="en-US"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176</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rowSpan="2">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Nhôm</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70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Hợp kim nhôm mạ đồng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rowSpan="3">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Thép mạ kẽm nhúng nóng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 </a:t>
                      </a:r>
                      <a:r>
                        <a:rPr lang="en-US"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176</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rowSpan="2">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Thép mạ đồng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rowSpan="3">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Thép không g</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ỉ</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 </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d</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 </a:t>
                      </a:r>
                      <a:r>
                        <a:rPr lang="en-US"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d</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 </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176</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4567">
                <a:tc gridSpan="3">
                  <a:txBody>
                    <a:bodyPr/>
                    <a:lstStyle/>
                    <a:p>
                      <a:pPr>
                        <a:spcBef>
                          <a:spcPts val="600"/>
                        </a:spcBef>
                        <a:spcAft>
                          <a:spcPts val="0"/>
                        </a:spcAft>
                      </a:pPr>
                      <a:r>
                        <a:rPr lang="vi-VN" sz="1600" baseline="300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b</a:t>
                      </a:r>
                      <a:r>
                        <a:rPr lang="vi-VN" sz="16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Giá trị 50 mm</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2</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(đường kính 8 mm) có thể giảm xuống còn 25 mm</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2</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trong một số ứng dụng nhất định </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ở</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đó độ bền cơ kh</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ô</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ng phải l</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à</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yêu cầu thiết yếu. Trong trường hợp này cần lưu ý đ</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ế</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n việc giảm khoảng cách giữa các cơ cấu giữ.</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0"/>
                        </a:spcAft>
                      </a:pP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c</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Áp dụng cho các thanh thu sét và thanh tiếp đất. Đối với các thanh thu sét khi ứng suất cơ không quan trọng, thì có thể sử dụng thanh đường kính 9,5 mm, dài 1 m.</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0"/>
                        </a:spcAft>
                      </a:pP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d</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Nếu các lưu ý về nhiệt và cơ là quan trọng thì các </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g</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iá trị này cần được tăn</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g</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lên thành 75 mm</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2</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
        <p:nvSpPr>
          <p:cNvPr id="7" name="Rectangle 6"/>
          <p:cNvSpPr/>
          <p:nvPr/>
        </p:nvSpPr>
        <p:spPr>
          <a:xfrm>
            <a:off x="1467772" y="883814"/>
            <a:ext cx="9256452" cy="646331"/>
          </a:xfrm>
          <a:prstGeom prst="rect">
            <a:avLst/>
          </a:prstGeom>
        </p:spPr>
        <p:txBody>
          <a:bodyPr wrap="square">
            <a:spAutoFit/>
          </a:bodyPr>
          <a:lstStyle/>
          <a:p>
            <a:pPr algn="ctr">
              <a:spcBef>
                <a:spcPts val="600"/>
              </a:spcBef>
              <a:spcAft>
                <a:spcPts val="0"/>
              </a:spcAft>
            </a:pPr>
            <a:r>
              <a:rPr lang="vi-VN" b="1">
                <a:solidFill>
                  <a:srgbClr val="000000"/>
                </a:solidFill>
                <a:ea typeface="Courier New" panose="02070309020205020404" pitchFamily="49" charset="0"/>
              </a:rPr>
              <a:t>Bảng 6 - Vật liệu, cấu trúc và các kích thước nh</a:t>
            </a:r>
            <a:r>
              <a:rPr lang="en-US" b="1">
                <a:solidFill>
                  <a:srgbClr val="000000"/>
                </a:solidFill>
                <a:latin typeface="Arial" panose="020B0604020202020204" pitchFamily="34" charset="0"/>
                <a:ea typeface="Courier New" panose="02070309020205020404" pitchFamily="49" charset="0"/>
              </a:rPr>
              <a:t>ỏ</a:t>
            </a:r>
            <a:r>
              <a:rPr lang="vi-VN" b="1">
                <a:solidFill>
                  <a:srgbClr val="000000"/>
                </a:solidFill>
                <a:ea typeface="Courier New" panose="02070309020205020404" pitchFamily="49" charset="0"/>
              </a:rPr>
              <a:t> nhất của dây thu sét, thanh thu sét, thanh tiếp đất và dây dẫn </a:t>
            </a:r>
            <a:r>
              <a:rPr lang="vi-VN" b="1">
                <a:solidFill>
                  <a:srgbClr val="000000"/>
                </a:solidFill>
                <a:ea typeface="Courier New" panose="02070309020205020404" pitchFamily="49" charset="0"/>
              </a:rPr>
              <a:t>sét </a:t>
            </a:r>
            <a:endParaRPr lang="en-US" sz="2800">
              <a:solidFill>
                <a:srgbClr val="000000"/>
              </a:solidFill>
              <a:effectLst/>
              <a:latin typeface="Courier New" panose="02070309020205020404" pitchFamily="49" charset="0"/>
              <a:ea typeface="Courier New" panose="02070309020205020404" pitchFamily="49" charset="0"/>
            </a:endParaRPr>
          </a:p>
        </p:txBody>
      </p:sp>
    </p:spTree>
    <p:extLst>
      <p:ext uri="{BB962C8B-B14F-4D97-AF65-F5344CB8AC3E}">
        <p14:creationId xmlns:p14="http://schemas.microsoft.com/office/powerpoint/2010/main" val="22836221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7.6 TCVN VỀ THỰC HIỆN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482353" y="1873495"/>
            <a:ext cx="1160016" cy="3796232"/>
          </a:xfrm>
          <a:prstGeom prst="rect">
            <a:avLst/>
          </a:prstGeom>
        </p:spPr>
        <p:txBody>
          <a:bodyPr wrap="square">
            <a:spAutoFit/>
          </a:bodyPr>
          <a:lstStyle/>
          <a:p>
            <a:pPr algn="ctr">
              <a:lnSpc>
                <a:spcPct val="150000"/>
              </a:lnSpc>
              <a:spcBef>
                <a:spcPts val="600"/>
              </a:spcBef>
              <a:spcAft>
                <a:spcPts val="0"/>
              </a:spcAft>
            </a:pPr>
            <a:r>
              <a:rPr lang="vi-VN" b="1">
                <a:solidFill>
                  <a:srgbClr val="000000"/>
                </a:solidFill>
                <a:ea typeface="Courier New" panose="02070309020205020404" pitchFamily="49" charset="0"/>
              </a:rPr>
              <a:t>Bảng 7 - Vật liệu, cấu trúc và các kích thước nh</a:t>
            </a:r>
            <a:r>
              <a:rPr lang="en-US" b="1">
                <a:solidFill>
                  <a:srgbClr val="000000"/>
                </a:solidFill>
                <a:latin typeface="Arial" panose="020B0604020202020204" pitchFamily="34" charset="0"/>
                <a:ea typeface="Courier New" panose="02070309020205020404" pitchFamily="49" charset="0"/>
              </a:rPr>
              <a:t>ỏ</a:t>
            </a:r>
            <a:r>
              <a:rPr lang="vi-VN" b="1">
                <a:solidFill>
                  <a:srgbClr val="000000"/>
                </a:solidFill>
                <a:ea typeface="Courier New" panose="02070309020205020404" pitchFamily="49" charset="0"/>
              </a:rPr>
              <a:t> nhất của điện cực </a:t>
            </a:r>
            <a:r>
              <a:rPr lang="vi-VN" b="1">
                <a:solidFill>
                  <a:srgbClr val="000000"/>
                </a:solidFill>
                <a:ea typeface="Courier New" panose="02070309020205020404" pitchFamily="49" charset="0"/>
              </a:rPr>
              <a:t>đất </a:t>
            </a:r>
            <a:endParaRPr lang="en-US" sz="2800">
              <a:solidFill>
                <a:srgbClr val="000000"/>
              </a:solidFill>
              <a:effectLst/>
              <a:latin typeface="Courier New" panose="02070309020205020404" pitchFamily="49" charset="0"/>
              <a:ea typeface="Courier New" panose="02070309020205020404" pitchFamily="49"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705655938"/>
              </p:ext>
            </p:extLst>
          </p:nvPr>
        </p:nvGraphicFramePr>
        <p:xfrm>
          <a:off x="1970842" y="999230"/>
          <a:ext cx="9800948" cy="6632075"/>
        </p:xfrm>
        <a:graphic>
          <a:graphicData uri="http://schemas.openxmlformats.org/drawingml/2006/table">
            <a:tbl>
              <a:tblPr/>
              <a:tblGrid>
                <a:gridCol w="1964152"/>
                <a:gridCol w="1927839"/>
                <a:gridCol w="1971853"/>
                <a:gridCol w="1971853"/>
                <a:gridCol w="1965251"/>
              </a:tblGrid>
              <a:tr h="127981">
                <a:tc rowSpan="2">
                  <a:txBody>
                    <a:bodyPr/>
                    <a:lstStyle/>
                    <a:p>
                      <a:pPr algn="ctr">
                        <a:spcBef>
                          <a:spcPts val="600"/>
                        </a:spcBef>
                        <a:spcAft>
                          <a:spcPts val="0"/>
                        </a:spcAft>
                      </a:pPr>
                      <a:r>
                        <a:rPr lang="vi-VN"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Vật liệu</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Bef>
                          <a:spcPts val="600"/>
                        </a:spcBef>
                        <a:spcAft>
                          <a:spcPts val="0"/>
                        </a:spcAft>
                      </a:pPr>
                      <a:r>
                        <a:rPr lang="en-US"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Cấu</a:t>
                      </a:r>
                      <a:r>
                        <a:rPr lang="vi-VN"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 trúc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Bef>
                          <a:spcPts val="600"/>
                        </a:spcBef>
                        <a:spcAft>
                          <a:spcPts val="0"/>
                        </a:spcAft>
                      </a:pPr>
                      <a:r>
                        <a:rPr lang="vi-VN"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Các kích thước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447932">
                <a:tc vMerge="1">
                  <a:txBody>
                    <a:bodyPr/>
                    <a:lstStyle/>
                    <a:p>
                      <a:endParaRPr lang="en-US"/>
                    </a:p>
                  </a:txBody>
                  <a:tcPr/>
                </a:tc>
                <a:tc vMerge="1">
                  <a:txBody>
                    <a:bodyPr/>
                    <a:lstStyle/>
                    <a:p>
                      <a:endParaRPr lang="en-US"/>
                    </a:p>
                  </a:txBody>
                  <a:tcPr/>
                </a:tc>
                <a:tc>
                  <a:txBody>
                    <a:bodyPr/>
                    <a:lstStyle/>
                    <a:p>
                      <a:pPr algn="ctr">
                        <a:spcBef>
                          <a:spcPts val="600"/>
                        </a:spcBef>
                        <a:spcAft>
                          <a:spcPts val="0"/>
                        </a:spcAft>
                      </a:pPr>
                      <a:r>
                        <a:rPr lang="en-US"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Đường kính thanh tiếp đất</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ctr">
                        <a:spcBef>
                          <a:spcPts val="600"/>
                        </a:spcBef>
                        <a:spcAft>
                          <a:spcPts val="0"/>
                        </a:spcAft>
                      </a:pPr>
                      <a:r>
                        <a:rPr lang="en-US" sz="1800">
                          <a:solidFill>
                            <a:srgbClr val="000000"/>
                          </a:solidFill>
                          <a:effectLst/>
                          <a:latin typeface="Tahoma" panose="020B0604030504040204" pitchFamily="34" charset="0"/>
                          <a:ea typeface="Tahoma" panose="020B0604030504040204" pitchFamily="34" charset="0"/>
                          <a:cs typeface="Tahoma" panose="020B0604030504040204" pitchFamily="34" charset="0"/>
                        </a:rPr>
                        <a:t>mm</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US"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Dây tiếp đất</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ctr">
                        <a:spcBef>
                          <a:spcPts val="600"/>
                        </a:spcBef>
                        <a:spcAft>
                          <a:spcPts val="0"/>
                        </a:spcAft>
                      </a:pPr>
                      <a:r>
                        <a:rPr lang="en-US" sz="1800">
                          <a:solidFill>
                            <a:srgbClr val="000000"/>
                          </a:solidFill>
                          <a:effectLst/>
                          <a:latin typeface="Tahoma" panose="020B0604030504040204" pitchFamily="34" charset="0"/>
                          <a:ea typeface="Tahoma" panose="020B0604030504040204" pitchFamily="34" charset="0"/>
                          <a:cs typeface="Tahoma" panose="020B0604030504040204" pitchFamily="34" charset="0"/>
                        </a:rPr>
                        <a:t>mm</a:t>
                      </a:r>
                      <a:r>
                        <a:rPr lang="en-US" sz="18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2</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Tấm tiếp đ</a:t>
                      </a:r>
                      <a:r>
                        <a:rPr lang="en-US"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ấ</a:t>
                      </a:r>
                      <a:r>
                        <a:rPr lang="vi-VN"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t</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mm</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rowSpan="6">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Đồng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Đồng mạ thiếc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Bện</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Tròn một sợi</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15</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Đường ống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20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Tấm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500 </a:t>
                      </a:r>
                      <a:r>
                        <a:rPr lang="en-US" sz="1800">
                          <a:solidFill>
                            <a:srgbClr val="000000"/>
                          </a:solidFill>
                          <a:effectLst/>
                          <a:latin typeface="Tahoma" panose="020B0604030504040204" pitchFamily="34" charset="0"/>
                          <a:ea typeface="Tahoma" panose="020B0604030504040204" pitchFamily="34" charset="0"/>
                          <a:cs typeface="Tahoma" panose="020B0604030504040204" pitchFamily="34" charset="0"/>
                        </a:rPr>
                        <a:t>x </a:t>
                      </a: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600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Tấm dạng lưới </a:t>
                      </a:r>
                      <a:r>
                        <a:rPr lang="vi-VN" sz="18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600 </a:t>
                      </a:r>
                      <a:r>
                        <a:rPr lang="en-US" sz="1800">
                          <a:solidFill>
                            <a:srgbClr val="000000"/>
                          </a:solidFill>
                          <a:effectLst/>
                          <a:latin typeface="Tahoma" panose="020B0604030504040204" pitchFamily="34" charset="0"/>
                          <a:ea typeface="Tahoma" panose="020B0604030504040204" pitchFamily="34" charset="0"/>
                          <a:cs typeface="Tahoma" panose="020B0604030504040204" pitchFamily="34" charset="0"/>
                        </a:rPr>
                        <a:t>x</a:t>
                      </a: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600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rowSpan="5">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Thép mạ kẽm nhúng nóng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Tròn một sợi</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14</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78</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Đường ống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25</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90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Tấm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500 </a:t>
                      </a:r>
                      <a:r>
                        <a:rPr lang="en-US" sz="1800">
                          <a:solidFill>
                            <a:srgbClr val="000000"/>
                          </a:solidFill>
                          <a:effectLst/>
                          <a:latin typeface="Tahoma" panose="020B0604030504040204" pitchFamily="34" charset="0"/>
                          <a:ea typeface="Tahoma" panose="020B0604030504040204" pitchFamily="34" charset="0"/>
                          <a:cs typeface="Tahoma" panose="020B0604030504040204" pitchFamily="34" charset="0"/>
                        </a:rPr>
                        <a:t>x </a:t>
                      </a: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Tấm dạng lưới </a:t>
                      </a:r>
                      <a:r>
                        <a:rPr lang="vi-VN" sz="18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600 </a:t>
                      </a:r>
                      <a:r>
                        <a:rPr lang="en-US" sz="1800">
                          <a:solidFill>
                            <a:srgbClr val="000000"/>
                          </a:solidFill>
                          <a:effectLst/>
                          <a:latin typeface="Tahoma" panose="020B0604030504040204" pitchFamily="34" charset="0"/>
                          <a:ea typeface="Tahoma" panose="020B0604030504040204" pitchFamily="34" charset="0"/>
                          <a:cs typeface="Tahoma" panose="020B0604030504040204" pitchFamily="34" charset="0"/>
                        </a:rPr>
                        <a:t>x </a:t>
                      </a: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600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rowSpan="2">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Thép mạ đồng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Tròn một sợi</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14 </a:t>
                      </a:r>
                      <a:r>
                        <a:rPr lang="en-US" sz="18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f</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90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rowSpan="2">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Thép không gỉ</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Tròn một sợi</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15 </a:t>
                      </a:r>
                      <a:r>
                        <a:rPr lang="en-US" sz="18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f</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78</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100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43795">
                <a:tc gridSpan="5">
                  <a:txBody>
                    <a:bodyPr/>
                    <a:lstStyle/>
                    <a:p>
                      <a:pPr>
                        <a:spcBef>
                          <a:spcPts val="600"/>
                        </a:spcBef>
                        <a:spcAft>
                          <a:spcPts val="0"/>
                        </a:spcAft>
                      </a:pPr>
                      <a:r>
                        <a:rPr lang="en-US" sz="1600" baseline="300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US" sz="1600" baseline="300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c</a:t>
                      </a:r>
                      <a:r>
                        <a:rPr lang="en-US" sz="1200" baseline="300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vi-VN" sz="16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Tấm dạng lưới được tạo thành từ các dây dẫn có chiều dài tổng nhỏ nhất là 4,8 m.</a:t>
                      </a:r>
                      <a:endParaRPr lang="en-US" sz="20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0"/>
                        </a:spcAft>
                      </a:pPr>
                      <a:r>
                        <a:rPr lang="en-US" sz="1600" baseline="300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US" sz="1800" baseline="300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f</a:t>
                      </a:r>
                      <a:r>
                        <a:rPr lang="en-US" sz="16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Ở</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một số nước, cho phép giảm đường kính xuống còn 12,7 mm.</a:t>
                      </a:r>
                      <a:endParaRPr lang="en-US" sz="20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16174764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a:solidFill>
                  <a:srgbClr val="C00000"/>
                </a:solidFill>
                <a:latin typeface="Tahoma" panose="020B0604030504040204" pitchFamily="34" charset="0"/>
                <a:ea typeface="Tahoma" panose="020B0604030504040204" pitchFamily="34" charset="0"/>
                <a:cs typeface="Tahoma" panose="020B0604030504040204" pitchFamily="34" charset="0"/>
              </a:rPr>
              <a:t>CHƯƠNG </a:t>
            </a:r>
            <a:r>
              <a:rPr lang="en-US" sz="2800" b="1">
                <a:solidFill>
                  <a:srgbClr val="C00000"/>
                </a:solidFill>
                <a:latin typeface="Tahoma" panose="020B0604030504040204" pitchFamily="34" charset="0"/>
                <a:ea typeface="Tahoma" panose="020B0604030504040204" pitchFamily="34" charset="0"/>
                <a:cs typeface="Tahoma" panose="020B0604030504040204" pitchFamily="34" charset="0"/>
              </a:rPr>
              <a:t>7</a:t>
            </a: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7" name="Rectangle 6"/>
          <p:cNvSpPr/>
          <p:nvPr/>
        </p:nvSpPr>
        <p:spPr>
          <a:xfrm>
            <a:off x="7130579" y="2635964"/>
            <a:ext cx="4117429" cy="2862322"/>
          </a:xfrm>
          <a:prstGeom prst="rect">
            <a:avLst/>
          </a:prstGeom>
          <a:solidFill>
            <a:srgbClr val="92D050"/>
          </a:solidFill>
        </p:spPr>
        <p:txBody>
          <a:bodyPr wrap="square">
            <a:spAutoFit/>
          </a:bodyPr>
          <a:lstStyle/>
          <a:p>
            <a:pPr algn="ctr"/>
            <a:r>
              <a:rPr lang="da-DK" sz="3200" b="1" smtClean="0">
                <a:solidFill>
                  <a:srgbClr val="000000"/>
                </a:solidFill>
                <a:latin typeface="Tahoma" panose="020B0604030504040204" pitchFamily="34" charset="0"/>
                <a:ea typeface="Tahoma" panose="020B0604030504040204" pitchFamily="34" charset="0"/>
                <a:cs typeface="Tahoma" panose="020B0604030504040204" pitchFamily="34" charset="0"/>
              </a:rPr>
              <a:t>CHUẨN BỊ BÀI MỚI</a:t>
            </a:r>
          </a:p>
          <a:p>
            <a:pPr algn="ctr"/>
            <a:endParaRPr lang="da-DK" sz="3200" i="1">
              <a:solidFill>
                <a:srgbClr val="000000"/>
              </a:solidFill>
              <a:latin typeface="Tahoma" panose="020B0604030504040204" pitchFamily="34" charset="0"/>
              <a:ea typeface="Tahoma" panose="020B0604030504040204" pitchFamily="34" charset="0"/>
              <a:cs typeface="Tahoma" panose="020B0604030504040204" pitchFamily="34" charset="0"/>
            </a:endParaRPr>
          </a:p>
          <a:p>
            <a:pPr algn="ctr"/>
            <a:r>
              <a:rPr lang="da-DK" sz="3200" i="1" smtClean="0">
                <a:solidFill>
                  <a:srgbClr val="000000"/>
                </a:solidFill>
                <a:latin typeface="Tahoma" panose="020B0604030504040204" pitchFamily="34" charset="0"/>
                <a:ea typeface="Tahoma" panose="020B0604030504040204" pitchFamily="34" charset="0"/>
                <a:cs typeface="Tahoma" panose="020B0604030504040204" pitchFamily="34" charset="0"/>
              </a:rPr>
              <a:t>CẤP CỨU NGƯỜI BỊ TAI NẠN ĐIỆN GIẬT</a:t>
            </a:r>
            <a:endParaRPr lang="da-DK" sz="3200" b="1">
              <a:solidFill>
                <a:srgbClr val="000000"/>
              </a:solidFill>
              <a:latin typeface="Tahoma" panose="020B0604030504040204" pitchFamily="34" charset="0"/>
              <a:ea typeface="Tahoma" panose="020B0604030504040204" pitchFamily="34" charset="0"/>
              <a:cs typeface="Tahoma" panose="020B0604030504040204" pitchFamily="34" charset="0"/>
            </a:endParaRPr>
          </a:p>
          <a:p>
            <a:pPr algn="ctr"/>
            <a:endParaRPr lang="da-DK" sz="2000" i="1" smtClean="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8" name="Rectangle 7"/>
          <p:cNvSpPr/>
          <p:nvPr/>
        </p:nvSpPr>
        <p:spPr>
          <a:xfrm>
            <a:off x="735698" y="1435636"/>
            <a:ext cx="5275963" cy="5262979"/>
          </a:xfrm>
          <a:prstGeom prst="rect">
            <a:avLst/>
          </a:prstGeom>
          <a:solidFill>
            <a:schemeClr val="accent4">
              <a:lumMod val="20000"/>
              <a:lumOff val="80000"/>
            </a:schemeClr>
          </a:solidFill>
        </p:spPr>
        <p:txBody>
          <a:bodyPr wrap="square">
            <a:spAutoFit/>
          </a:bodyPr>
          <a:lstStyle/>
          <a:p>
            <a:pPr algn="ctr"/>
            <a:r>
              <a:rPr lang="da-DK" sz="2800" b="1" smtClean="0">
                <a:solidFill>
                  <a:srgbClr val="000000"/>
                </a:solidFill>
                <a:latin typeface="Tahoma" panose="020B0604030504040204" pitchFamily="34" charset="0"/>
                <a:ea typeface="Tahoma" panose="020B0604030504040204" pitchFamily="34" charset="0"/>
                <a:cs typeface="Tahoma" panose="020B0604030504040204" pitchFamily="34" charset="0"/>
              </a:rPr>
              <a:t>NỘI DUNG ÔN TẬP</a:t>
            </a:r>
          </a:p>
          <a:p>
            <a:pPr algn="just"/>
            <a:endParaRPr lang="da-DK" sz="2800" b="1" smtClean="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r>
              <a:rPr lang="en-US" sz="2800" smtClean="0">
                <a:latin typeface="Tahoma" panose="020B0604030504040204" pitchFamily="34" charset="0"/>
                <a:ea typeface="Tahoma" panose="020B0604030504040204" pitchFamily="34" charset="0"/>
                <a:cs typeface="Tahoma" panose="020B0604030504040204" pitchFamily="34" charset="0"/>
              </a:rPr>
              <a:t>Câu 1. Trình </a:t>
            </a:r>
            <a:r>
              <a:rPr lang="en-US" sz="2800" smtClean="0">
                <a:latin typeface="Tahoma" panose="020B0604030504040204" pitchFamily="34" charset="0"/>
                <a:ea typeface="Tahoma" panose="020B0604030504040204" pitchFamily="34" charset="0"/>
                <a:cs typeface="Tahoma" panose="020B0604030504040204" pitchFamily="34" charset="0"/>
              </a:rPr>
              <a:t>bày các bước hình thành sét trong tự nhiên?</a:t>
            </a:r>
            <a:endParaRPr lang="en-US" sz="2800" smtClean="0">
              <a:latin typeface="Tahoma" panose="020B0604030504040204" pitchFamily="34" charset="0"/>
              <a:ea typeface="Tahoma" panose="020B0604030504040204" pitchFamily="34" charset="0"/>
              <a:cs typeface="Tahoma" panose="020B0604030504040204" pitchFamily="34" charset="0"/>
            </a:endParaRPr>
          </a:p>
          <a:p>
            <a:endParaRPr lang="en-US" sz="2800">
              <a:latin typeface="Tahoma" panose="020B0604030504040204" pitchFamily="34" charset="0"/>
              <a:ea typeface="Tahoma" panose="020B0604030504040204" pitchFamily="34" charset="0"/>
              <a:cs typeface="Tahoma" panose="020B0604030504040204" pitchFamily="34" charset="0"/>
            </a:endParaRPr>
          </a:p>
          <a:p>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Câu 2. </a:t>
            </a:r>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Trình bày hậu quả của tai nạn sét đánh theo TCVN</a:t>
            </a:r>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a:t>
            </a:r>
            <a:endPar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endParaRPr>
          </a:p>
          <a:p>
            <a:endParaRPr lang="en-US" sz="2800">
              <a:latin typeface="Tahoma" panose="020B0604030504040204" pitchFamily="34" charset="0"/>
              <a:ea typeface="Tahoma" panose="020B0604030504040204" pitchFamily="34" charset="0"/>
              <a:cs typeface="Tahoma" panose="020B0604030504040204" pitchFamily="34" charset="0"/>
            </a:endParaRPr>
          </a:p>
          <a:p>
            <a:r>
              <a:rPr lang="en-US" sz="2800" smtClean="0">
                <a:latin typeface="Tahoma" panose="020B0604030504040204" pitchFamily="34" charset="0"/>
                <a:ea typeface="Tahoma" panose="020B0604030504040204" pitchFamily="34" charset="0"/>
                <a:cs typeface="Tahoma" panose="020B0604030504040204" pitchFamily="34" charset="0"/>
              </a:rPr>
              <a:t>Câu </a:t>
            </a:r>
            <a:r>
              <a:rPr lang="en-US" sz="2800" smtClean="0">
                <a:latin typeface="Tahoma" panose="020B0604030504040204" pitchFamily="34" charset="0"/>
                <a:ea typeface="Tahoma" panose="020B0604030504040204" pitchFamily="34" charset="0"/>
                <a:cs typeface="Tahoma" panose="020B0604030504040204" pitchFamily="34" charset="0"/>
              </a:rPr>
              <a:t>3. Trình bày quy trình thi công hệ thống tiếp đất chống sét?</a:t>
            </a:r>
            <a:endParaRPr lang="en-US" sz="2800" smtClean="0">
              <a:latin typeface="Tahoma" panose="020B0604030504040204" pitchFamily="34" charset="0"/>
              <a:ea typeface="Tahoma" panose="020B0604030504040204" pitchFamily="34" charset="0"/>
              <a:cs typeface="Tahoma" panose="020B0604030504040204" pitchFamily="34" charset="0"/>
            </a:endParaRPr>
          </a:p>
          <a:p>
            <a:endParaRPr lang="en-US" sz="28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3791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fade">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500"/>
                                        <p:tgtEl>
                                          <p:spTgt spid="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animEffect transition="in" filter="fade">
                                      <p:cBhvr>
                                        <p:cTn id="32"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180510" y="1406562"/>
            <a:ext cx="4018627" cy="4994238"/>
          </a:xfrm>
          <a:prstGeom prst="rect">
            <a:avLst/>
          </a:prstGeom>
        </p:spPr>
        <p:txBody>
          <a:bodyPr wrap="square">
            <a:spAutoFit/>
          </a:bodyPr>
          <a:lstStyle/>
          <a:p>
            <a:pPr marL="342900" indent="-342900" algn="just">
              <a:buFont typeface="Wingdings" panose="05000000000000000000" pitchFamily="2" charset="2"/>
              <a:buChar char="ü"/>
            </a:pPr>
            <a:r>
              <a:rPr lang="vi-VN"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rPr>
              <a:t>Việt Nam là nước có tỷ lệ sét xuất hiện </a:t>
            </a:r>
            <a:r>
              <a:rPr lang="en-US" sz="2400" smtClean="0">
                <a:solidFill>
                  <a:srgbClr val="333333"/>
                </a:solidFill>
                <a:latin typeface="Tahoma" panose="020B0604030504040204" pitchFamily="34" charset="0"/>
                <a:ea typeface="Tahoma" panose="020B0604030504040204" pitchFamily="34" charset="0"/>
                <a:cs typeface="Tahoma" panose="020B0604030504040204" pitchFamily="34" charset="0"/>
              </a:rPr>
              <a:t>nhiều </a:t>
            </a:r>
            <a:r>
              <a:rPr lang="vi-VN"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rPr>
              <a:t>do </a:t>
            </a:r>
            <a:r>
              <a:rPr lang="vi-VN" sz="2400" i="0" smtClean="0">
                <a:solidFill>
                  <a:srgbClr val="0070C0"/>
                </a:solidFill>
                <a:effectLst/>
                <a:latin typeface="Tahoma" panose="020B0604030504040204" pitchFamily="34" charset="0"/>
                <a:ea typeface="Tahoma" panose="020B0604030504040204" pitchFamily="34" charset="0"/>
                <a:cs typeface="Tahoma" panose="020B0604030504040204" pitchFamily="34" charset="0"/>
              </a:rPr>
              <a:t>nằm trong 3 tâm dông của thế giới</a:t>
            </a:r>
            <a:r>
              <a:rPr lang="en-US"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rPr>
              <a:t>.</a:t>
            </a:r>
          </a:p>
          <a:p>
            <a:pPr marL="342900" indent="-342900" algn="just">
              <a:buFont typeface="Wingdings" panose="05000000000000000000" pitchFamily="2" charset="2"/>
              <a:buChar char="ü"/>
            </a:pPr>
            <a:endParaRPr lang="en-US"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r>
              <a:rPr lang="vi-VN"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rPr>
              <a:t>Ước tính mỗi năm Việt Nam bị </a:t>
            </a:r>
            <a:r>
              <a:rPr lang="vi-VN" sz="2400" i="0" smtClean="0">
                <a:solidFill>
                  <a:srgbClr val="0070C0"/>
                </a:solidFill>
                <a:effectLst/>
                <a:latin typeface="Tahoma" panose="020B0604030504040204" pitchFamily="34" charset="0"/>
                <a:ea typeface="Tahoma" panose="020B0604030504040204" pitchFamily="34" charset="0"/>
                <a:cs typeface="Tahoma" panose="020B0604030504040204" pitchFamily="34" charset="0"/>
              </a:rPr>
              <a:t>2 triệu </a:t>
            </a:r>
            <a:r>
              <a:rPr lang="en-US" sz="2400" smtClean="0">
                <a:solidFill>
                  <a:srgbClr val="333333"/>
                </a:solidFill>
                <a:latin typeface="Tahoma" panose="020B0604030504040204" pitchFamily="34" charset="0"/>
                <a:ea typeface="Tahoma" panose="020B0604030504040204" pitchFamily="34" charset="0"/>
                <a:cs typeface="Tahoma" panose="020B0604030504040204" pitchFamily="34" charset="0"/>
              </a:rPr>
              <a:t>lần</a:t>
            </a:r>
            <a:r>
              <a:rPr lang="vi-VN"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rPr>
              <a:t> sét đánh. </a:t>
            </a:r>
            <a:endParaRPr lang="en-US"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endParaRPr lang="en-US" sz="2400">
              <a:solidFill>
                <a:srgbClr val="333333"/>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r>
              <a:rPr lang="vi-VN" sz="2400"/>
              <a:t>Mùa dông ở Việt Nam tương đối dài bắt đầu từ </a:t>
            </a:r>
            <a:r>
              <a:rPr lang="vi-VN" sz="2400">
                <a:solidFill>
                  <a:srgbClr val="0070C0"/>
                </a:solidFill>
              </a:rPr>
              <a:t>tháng 4 </a:t>
            </a:r>
            <a:r>
              <a:rPr lang="vi-VN" sz="2400"/>
              <a:t>và kết thúc vào </a:t>
            </a:r>
            <a:r>
              <a:rPr lang="vi-VN" sz="2400">
                <a:solidFill>
                  <a:srgbClr val="0070C0"/>
                </a:solidFill>
              </a:rPr>
              <a:t>tháng </a:t>
            </a:r>
            <a:r>
              <a:rPr lang="vi-VN" sz="2400" smtClean="0">
                <a:solidFill>
                  <a:srgbClr val="0070C0"/>
                </a:solidFill>
              </a:rPr>
              <a:t>10</a:t>
            </a:r>
            <a:r>
              <a:rPr lang="en-US" sz="2400" smtClean="0">
                <a:solidFill>
                  <a:srgbClr val="0070C0"/>
                </a:solidFill>
              </a:rPr>
              <a:t>.</a:t>
            </a:r>
            <a:endParaRPr lang="en-US" sz="240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8194" name="Picture 2" descr="Kết quả hình ảnh cho Bản đồ mật độ sét ở Việt N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0221" y="1119543"/>
            <a:ext cx="7705756" cy="5674393"/>
          </a:xfrm>
          <a:prstGeom prst="rect">
            <a:avLst/>
          </a:prstGeom>
          <a:noFill/>
          <a:extLst>
            <a:ext uri="{909E8E84-426E-40DD-AFC4-6F175D3DCCD1}">
              <a14:hiddenFill xmlns:a14="http://schemas.microsoft.com/office/drawing/2010/main">
                <a:solidFill>
                  <a:srgbClr val="FFFFFF"/>
                </a:solidFill>
              </a14:hiddenFill>
            </a:ext>
          </a:extLst>
        </p:spPr>
      </p:pic>
      <p:sp>
        <p:nvSpPr>
          <p:cNvPr id="8" name="Down Arrow 7"/>
          <p:cNvSpPr/>
          <p:nvPr/>
        </p:nvSpPr>
        <p:spPr>
          <a:xfrm>
            <a:off x="9878065" y="2114246"/>
            <a:ext cx="902208" cy="609600"/>
          </a:xfrm>
          <a:prstGeom prst="downArrow">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39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4" name="Picture 3"/>
          <p:cNvPicPr>
            <a:picLocks noChangeAspect="1"/>
          </p:cNvPicPr>
          <p:nvPr/>
        </p:nvPicPr>
        <p:blipFill rotWithShape="1">
          <a:blip r:embed="rId4"/>
          <a:srcRect l="32694" t="15016" r="19174" b="17022"/>
          <a:stretch/>
        </p:blipFill>
        <p:spPr>
          <a:xfrm>
            <a:off x="4989251" y="1122335"/>
            <a:ext cx="6807044" cy="5406501"/>
          </a:xfrm>
          <a:prstGeom prst="rect">
            <a:avLst/>
          </a:prstGeom>
        </p:spPr>
      </p:pic>
      <p:pic>
        <p:nvPicPr>
          <p:cNvPr id="8" name="Picture 2" descr="Kết quả hình ảnh cho BẢN ĐÒ PHÂN BỐ SÉT ĐÁN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867" y="928209"/>
            <a:ext cx="4396277" cy="5810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76625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6146" name="Picture 2" descr="Kết quả hình ảnh cho BẢN ĐÒ PHÂN BỐ SÉT ĐÁN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867" y="928209"/>
            <a:ext cx="4396277" cy="581085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5"/>
          <a:srcRect l="38592" t="17217" r="17354" b="12362"/>
          <a:stretch/>
        </p:blipFill>
        <p:spPr>
          <a:xfrm>
            <a:off x="5115816" y="928209"/>
            <a:ext cx="6487299" cy="5833208"/>
          </a:xfrm>
          <a:prstGeom prst="rect">
            <a:avLst/>
          </a:prstGeom>
        </p:spPr>
      </p:pic>
    </p:spTree>
    <p:extLst>
      <p:ext uri="{BB962C8B-B14F-4D97-AF65-F5344CB8AC3E}">
        <p14:creationId xmlns:p14="http://schemas.microsoft.com/office/powerpoint/2010/main" val="4295799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7" name="Picture 2" descr="Kết quả hình ảnh cho hậu quả của sét đán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0162" y="2137630"/>
            <a:ext cx="8563910" cy="446546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ular Callout 7"/>
          <p:cNvSpPr/>
          <p:nvPr/>
        </p:nvSpPr>
        <p:spPr>
          <a:xfrm>
            <a:off x="815306" y="1060832"/>
            <a:ext cx="2416165" cy="874499"/>
          </a:xfrm>
          <a:prstGeom prst="wedgeRectCallout">
            <a:avLst>
              <a:gd name="adj1" fmla="val 17152"/>
              <a:gd name="adj2" fmla="val 260660"/>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S1: Sét đánh trực tiếp vào kết cấu</a:t>
            </a:r>
          </a:p>
        </p:txBody>
      </p:sp>
      <p:sp>
        <p:nvSpPr>
          <p:cNvPr id="13" name="Rectangular Callout 12"/>
          <p:cNvSpPr/>
          <p:nvPr/>
        </p:nvSpPr>
        <p:spPr>
          <a:xfrm>
            <a:off x="9950430" y="3933113"/>
            <a:ext cx="2025547" cy="874499"/>
          </a:xfrm>
          <a:prstGeom prst="wedgeRectCallout">
            <a:avLst>
              <a:gd name="adj1" fmla="val -122764"/>
              <a:gd name="adj2" fmla="val 88081"/>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b="1" smtClean="0">
                <a:solidFill>
                  <a:schemeClr val="tx1"/>
                </a:solidFill>
                <a:latin typeface="Tahoma" panose="020B0604030504040204" pitchFamily="34" charset="0"/>
                <a:ea typeface="Tahoma" panose="020B0604030504040204" pitchFamily="34" charset="0"/>
                <a:cs typeface="Tahoma" panose="020B0604030504040204" pitchFamily="34" charset="0"/>
              </a:rPr>
              <a:t>S2: </a:t>
            </a:r>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Sét đánh </a:t>
            </a:r>
            <a:r>
              <a:rPr lang="en-US" sz="2000" b="1" smtClean="0">
                <a:solidFill>
                  <a:schemeClr val="tx1"/>
                </a:solidFill>
                <a:latin typeface="Tahoma" panose="020B0604030504040204" pitchFamily="34" charset="0"/>
                <a:ea typeface="Tahoma" panose="020B0604030504040204" pitchFamily="34" charset="0"/>
                <a:cs typeface="Tahoma" panose="020B0604030504040204" pitchFamily="34" charset="0"/>
              </a:rPr>
              <a:t>gần </a:t>
            </a:r>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kết cấu</a:t>
            </a:r>
          </a:p>
        </p:txBody>
      </p:sp>
      <p:sp>
        <p:nvSpPr>
          <p:cNvPr id="14" name="Rectangular Callout 13"/>
          <p:cNvSpPr/>
          <p:nvPr/>
        </p:nvSpPr>
        <p:spPr>
          <a:xfrm>
            <a:off x="3966179" y="1059007"/>
            <a:ext cx="2771972" cy="1033814"/>
          </a:xfrm>
          <a:prstGeom prst="wedgeRectCallout">
            <a:avLst>
              <a:gd name="adj1" fmla="val -26147"/>
              <a:gd name="adj2" fmla="val 263955"/>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b="1" smtClean="0">
                <a:solidFill>
                  <a:schemeClr val="tx1"/>
                </a:solidFill>
                <a:latin typeface="Tahoma" panose="020B0604030504040204" pitchFamily="34" charset="0"/>
                <a:ea typeface="Tahoma" panose="020B0604030504040204" pitchFamily="34" charset="0"/>
                <a:cs typeface="Tahoma" panose="020B0604030504040204" pitchFamily="34" charset="0"/>
              </a:rPr>
              <a:t>S3: </a:t>
            </a:r>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Sét đánh trực tiếp </a:t>
            </a:r>
            <a:r>
              <a:rPr lang="en-US" sz="2000" b="1" smtClean="0">
                <a:solidFill>
                  <a:schemeClr val="tx1"/>
                </a:solidFill>
                <a:latin typeface="Tahoma" panose="020B0604030504040204" pitchFamily="34" charset="0"/>
                <a:ea typeface="Tahoma" panose="020B0604030504040204" pitchFamily="34" charset="0"/>
                <a:cs typeface="Tahoma" panose="020B0604030504040204" pitchFamily="34" charset="0"/>
              </a:rPr>
              <a:t>vào đường dây nối tới </a:t>
            </a:r>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kết cấu</a:t>
            </a:r>
          </a:p>
        </p:txBody>
      </p:sp>
      <p:sp>
        <p:nvSpPr>
          <p:cNvPr id="15" name="Rectangular Callout 14"/>
          <p:cNvSpPr/>
          <p:nvPr/>
        </p:nvSpPr>
        <p:spPr>
          <a:xfrm>
            <a:off x="9204005" y="1038264"/>
            <a:ext cx="2771972" cy="1054557"/>
          </a:xfrm>
          <a:prstGeom prst="wedgeRectCallout">
            <a:avLst>
              <a:gd name="adj1" fmla="val -152332"/>
              <a:gd name="adj2" fmla="val 204282"/>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b="1" smtClean="0">
                <a:solidFill>
                  <a:schemeClr val="tx1"/>
                </a:solidFill>
                <a:latin typeface="Tahoma" panose="020B0604030504040204" pitchFamily="34" charset="0"/>
                <a:ea typeface="Tahoma" panose="020B0604030504040204" pitchFamily="34" charset="0"/>
                <a:cs typeface="Tahoma" panose="020B0604030504040204" pitchFamily="34" charset="0"/>
              </a:rPr>
              <a:t>S4: </a:t>
            </a:r>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Sét đánh </a:t>
            </a:r>
            <a:r>
              <a:rPr lang="en-US" sz="2000" b="1" smtClean="0">
                <a:solidFill>
                  <a:schemeClr val="tx1"/>
                </a:solidFill>
                <a:latin typeface="Tahoma" panose="020B0604030504040204" pitchFamily="34" charset="0"/>
                <a:ea typeface="Tahoma" panose="020B0604030504040204" pitchFamily="34" charset="0"/>
                <a:cs typeface="Tahoma" panose="020B0604030504040204" pitchFamily="34" charset="0"/>
              </a:rPr>
              <a:t>gần đường dây nối tới </a:t>
            </a:r>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kết cấu</a:t>
            </a:r>
          </a:p>
        </p:txBody>
      </p:sp>
    </p:spTree>
    <p:extLst>
      <p:ext uri="{BB962C8B-B14F-4D97-AF65-F5344CB8AC3E}">
        <p14:creationId xmlns:p14="http://schemas.microsoft.com/office/powerpoint/2010/main" val="175250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7.2 HẬU QUẢ CỦA PHÒNG ĐIỆN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3" name="TextBox 2"/>
          <p:cNvSpPr txBox="1"/>
          <p:nvPr/>
        </p:nvSpPr>
        <p:spPr>
          <a:xfrm>
            <a:off x="6471821" y="1235100"/>
            <a:ext cx="5572553" cy="5262979"/>
          </a:xfrm>
          <a:prstGeom prst="rect">
            <a:avLst/>
          </a:prstGeom>
          <a:noFill/>
        </p:spPr>
        <p:txBody>
          <a:bodyPr wrap="square" rtlCol="0">
            <a:spAutoFit/>
          </a:bodyPr>
          <a:lstStyle/>
          <a:p>
            <a:pPr algn="just">
              <a:buFont typeface="Wingdings" panose="05000000000000000000" pitchFamily="2" charset="2"/>
              <a:buChar char="v"/>
            </a:pPr>
            <a:r>
              <a:rPr lang="en-US" sz="2800" smtClean="0">
                <a:latin typeface="Tahoma" panose="020B0604030504040204" pitchFamily="34" charset="0"/>
                <a:ea typeface="Tahoma" panose="020B0604030504040204" pitchFamily="34" charset="0"/>
                <a:cs typeface="Tahoma" panose="020B0604030504040204" pitchFamily="34" charset="0"/>
              </a:rPr>
              <a:t> Đối với con người và gia súc, khi bị sét đánh trực tiếp </a:t>
            </a:r>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thường bị chết ngay</a:t>
            </a:r>
            <a:r>
              <a:rPr lang="en-US" sz="2800" smtClean="0">
                <a:latin typeface="Tahoma" panose="020B0604030504040204" pitchFamily="34" charset="0"/>
                <a:ea typeface="Tahoma" panose="020B0604030504040204" pitchFamily="34" charset="0"/>
                <a:cs typeface="Tahoma" panose="020B0604030504040204" pitchFamily="34" charset="0"/>
              </a:rPr>
              <a:t>.</a:t>
            </a:r>
          </a:p>
          <a:p>
            <a:pPr algn="just">
              <a:buFont typeface="Wingdings" panose="05000000000000000000" pitchFamily="2" charset="2"/>
              <a:buChar char="v"/>
            </a:pPr>
            <a:endParaRPr lang="en-US" sz="2800" smtClean="0">
              <a:latin typeface="Tahoma" panose="020B0604030504040204" pitchFamily="34" charset="0"/>
              <a:ea typeface="Tahoma" panose="020B0604030504040204" pitchFamily="34" charset="0"/>
              <a:cs typeface="Tahoma" panose="020B0604030504040204" pitchFamily="34" charset="0"/>
            </a:endParaRPr>
          </a:p>
          <a:p>
            <a:pPr algn="just">
              <a:buFont typeface="Wingdings" panose="05000000000000000000" pitchFamily="2" charset="2"/>
              <a:buChar char="v"/>
            </a:pPr>
            <a:r>
              <a:rPr lang="en-US" sz="2800" smtClean="0">
                <a:latin typeface="Tahoma" panose="020B0604030504040204" pitchFamily="34" charset="0"/>
                <a:ea typeface="Tahoma" panose="020B0604030504040204" pitchFamily="34" charset="0"/>
                <a:cs typeface="Tahoma" panose="020B0604030504040204" pitchFamily="34" charset="0"/>
              </a:rPr>
              <a:t> Dòng sét gây nhiệt độ rất lớn khi phóng vào các vật cháy nó có thể </a:t>
            </a:r>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gây nên cháy nổ và phá hủy các công trình</a:t>
            </a:r>
            <a:r>
              <a:rPr lang="en-US" sz="2800" smtClean="0">
                <a:latin typeface="Tahoma" panose="020B0604030504040204" pitchFamily="34" charset="0"/>
                <a:ea typeface="Tahoma" panose="020B0604030504040204" pitchFamily="34" charset="0"/>
                <a:cs typeface="Tahoma" panose="020B0604030504040204" pitchFamily="34" charset="0"/>
              </a:rPr>
              <a:t>.</a:t>
            </a:r>
          </a:p>
          <a:p>
            <a:pPr algn="just">
              <a:buFont typeface="Wingdings" panose="05000000000000000000" pitchFamily="2" charset="2"/>
              <a:buChar char="v"/>
            </a:pPr>
            <a:endParaRPr lang="en-US" sz="2800" smtClean="0">
              <a:latin typeface="Tahoma" panose="020B0604030504040204" pitchFamily="34" charset="0"/>
              <a:ea typeface="Tahoma" panose="020B0604030504040204" pitchFamily="34" charset="0"/>
              <a:cs typeface="Tahoma" panose="020B0604030504040204" pitchFamily="34" charset="0"/>
            </a:endParaRPr>
          </a:p>
          <a:p>
            <a:pPr algn="just">
              <a:buFont typeface="Wingdings" panose="05000000000000000000" pitchFamily="2" charset="2"/>
              <a:buChar char="v"/>
            </a:pPr>
            <a:r>
              <a:rPr lang="en-US" sz="2800" smtClean="0">
                <a:latin typeface="Tahoma" panose="020B0604030504040204" pitchFamily="34" charset="0"/>
                <a:ea typeface="Tahoma" panose="020B0604030504040204" pitchFamily="34" charset="0"/>
                <a:cs typeface="Tahoma" panose="020B0604030504040204" pitchFamily="34" charset="0"/>
              </a:rPr>
              <a:t> Sét cảm ứng có thể làm hư hỏng các thiết bị điện, điện tử hoặc gây giật điện cho con người</a:t>
            </a:r>
          </a:p>
        </p:txBody>
      </p:sp>
      <p:pic>
        <p:nvPicPr>
          <p:cNvPr id="4098" name="Picture 2" descr="Kết quả hình ảnh cho hậu quả sét đánh"/>
          <p:cNvPicPr>
            <a:picLocks noChangeAspect="1" noChangeArrowheads="1"/>
          </p:cNvPicPr>
          <p:nvPr/>
        </p:nvPicPr>
        <p:blipFill rotWithShape="1">
          <a:blip r:embed="rId4">
            <a:extLst>
              <a:ext uri="{28A0092B-C50C-407E-A947-70E740481C1C}">
                <a14:useLocalDpi xmlns:a14="http://schemas.microsoft.com/office/drawing/2010/main" val="0"/>
              </a:ext>
            </a:extLst>
          </a:blip>
          <a:srcRect l="15095" r="10656"/>
          <a:stretch/>
        </p:blipFill>
        <p:spPr bwMode="auto">
          <a:xfrm>
            <a:off x="199417" y="1156891"/>
            <a:ext cx="6059340" cy="5419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8182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635</TotalTime>
  <Words>3335</Words>
  <Application>Microsoft Office PowerPoint</Application>
  <PresentationFormat>Widescreen</PresentationFormat>
  <Paragraphs>450</Paragraphs>
  <Slides>42</Slides>
  <Notes>42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Calibri Light</vt:lpstr>
      <vt:lpstr>Courier New</vt:lpstr>
      <vt:lpstr>Tahoma</vt:lpstr>
      <vt:lpstr>Wingdings</vt:lpstr>
      <vt:lpstr>Office Theme</vt:lpstr>
      <vt:lpstr>BÀI GIẢNG AN TOÀN ĐIỆN  CHƯƠNG 7: BẢO VỆ CHỐNG SÉT</vt:lpstr>
      <vt:lpstr>BÀI GIẢNG AN TOÀN ĐIỆN  7.1 HIỆN TƯỢNG SÉT</vt:lpstr>
      <vt:lpstr>BÀI GIẢNG AN TOÀN ĐIỆN  7.1 HIỆN TƯỢNG SÉT</vt:lpstr>
      <vt:lpstr>BÀI GIẢNG AN TOÀN ĐIỆN  7.1 HIỆN TƯỢNG SÉT</vt:lpstr>
      <vt:lpstr>BÀI GIẢNG AN TOÀN ĐIỆN  7.1 HIỆN TƯỢNG SÉT</vt:lpstr>
      <vt:lpstr>BÀI GIẢNG AN TOÀN ĐIỆN  7.1 HIỆN TƯỢNG SÉT</vt:lpstr>
      <vt:lpstr>BÀI GIẢNG AN TOÀN ĐIỆN  7.1 HIỆN TƯỢNG SÉT</vt:lpstr>
      <vt:lpstr>BÀI GIẢNG AN TOÀN ĐIỆN  7.1 HIỆN TƯỢNG SÉT</vt:lpstr>
      <vt:lpstr>BÀI GIẢNG AN TOÀN ĐIỆN  7.2 HẬU QUẢ CỦA PHÒNG ĐIỆN SÉT</vt:lpstr>
      <vt:lpstr>BÀI GIẢNG AN TOÀN ĐIỆN  7.2 HẬU QUẢ CỦA PHÒNG ĐIỆN SÉT</vt:lpstr>
      <vt:lpstr>BÀI GIẢNG AN TOÀN ĐIỆN  7.2 HẬU QUẢ CỦA PHÒNG ĐIỆN SÉT</vt:lpstr>
      <vt:lpstr>BÀI GIẢNG AN TOÀN ĐIỆN  7.2 HẬU QUẢ CỦA PHÒNG ĐIỆN SÉT</vt:lpstr>
      <vt:lpstr>BÀI GIẢNG AN TOÀN ĐIỆN  7.2 HẬU QUẢ CỦA PHÒNG ĐIỆN SÉT</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7.4 BẢO VỆ CHỐNG SÉT CẢM ỨNG – SÉT LAN TRUYỀN</vt:lpstr>
      <vt:lpstr>BÀI GIẢNG AN TOÀN ĐIỆN  7.4 BẢO VỆ CHỐNG SÉT CẢM ỨNG – SÉT LAN TRUYỀN</vt:lpstr>
      <vt:lpstr>BÀI GIẢNG AN TOÀN ĐIỆN  7.4 BẢO VỆ CHỐNG SÉT CẢM ỨNG – SÉT LAN TRUYỀN</vt:lpstr>
      <vt:lpstr>BÀI GIẢNG AN TOÀN ĐIỆN  7.5 TCVN VỀ THỰC HIỆN HỆ THỐNG ĐIỆN TRỞ NỐI ĐẤT</vt:lpstr>
      <vt:lpstr>BÀI GIẢNG AN TOÀN ĐIỆN  7.5 TCVN VỀ THỰC HIỆN HỆ THỐNG ĐIỆN TRỞ NỐI ĐẤT</vt:lpstr>
      <vt:lpstr>BÀI GIẢNG AN TOÀN ĐIỆN  QUY TRÌNH THỰC HIỆN HỆ THỐNG ĐIỆN TRỞ NỐI ĐẤT</vt:lpstr>
      <vt:lpstr>BÀI GIẢNG AN TOÀN ĐIỆN  7.5 TCVN VỀ THỰC HIỆN HỆ THỐNG ĐIỆN TRỞ NỐI ĐẤT</vt:lpstr>
      <vt:lpstr>BÀI GIẢNG AN TOÀN ĐIỆN  7.5 TCVN VỀ THỰC HIỆN HỆ THỐNG ĐIỆN TRỞ NỐI ĐẤT</vt:lpstr>
      <vt:lpstr>BÀI GIẢNG AN TOÀN ĐIỆN  7.5 TCVN VỀ THỰC HIỆN HỆ THỐNG ĐIỆN TRỞ NỐI ĐẤT</vt:lpstr>
      <vt:lpstr>BÀI GIẢNG AN TOÀN ĐIỆN  7.5 TCVN VỀ THỰC HIỆN HỆ THỐNG ĐIỆN TRỞ NỐI ĐẤT</vt:lpstr>
      <vt:lpstr>BÀI GIẢNG AN TOÀN ĐIỆN  7.6 TCVN VỀ THỰC HIỆN BẢO VỆ CHỐNG SÉT</vt:lpstr>
      <vt:lpstr>BÀI GIẢNG AN TOÀN ĐIỆN  7.6 TCVN VỀ THỰC HIỆN BẢO VỆ CHỐNG SÉT</vt:lpstr>
      <vt:lpstr>BÀI GIẢNG AN TOÀN ĐIỆN  7.6 TCVN VỀ THỰC HIỆN BẢO VỆ CHỐNG SÉT</vt:lpstr>
      <vt:lpstr>BÀI GIẢNG AN TOÀN ĐIỆN  7.6 TCVN VỀ THỰC HIỆN BẢO VỆ CHỐNG SÉT</vt:lpstr>
      <vt:lpstr>BÀI GIẢNG AN TOÀN ĐIỆN  7.6 TCVN VỀ THỰC HIỆN BẢO VỆ CHỐNG SÉT</vt:lpstr>
      <vt:lpstr>BÀI GIẢNG AN TOÀN LAO ĐỘNG  CHƯƠNG 7 : BẢO VỆ CHỐNG SÉT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GIẢNG AN TOÀN ĐIỆN  CHƯƠNG 7: BẢO VỆ CHỐNG SÉT</dc:title>
  <dc:creator>AccountName</dc:creator>
  <cp:lastModifiedBy>AccountName</cp:lastModifiedBy>
  <cp:revision>61</cp:revision>
  <dcterms:created xsi:type="dcterms:W3CDTF">2021-02-19T07:27:12Z</dcterms:created>
  <dcterms:modified xsi:type="dcterms:W3CDTF">2021-02-20T00:28:49Z</dcterms:modified>
</cp:coreProperties>
</file>