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65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5" r:id="rId20"/>
    <p:sldId id="329" r:id="rId21"/>
    <p:sldId id="330" r:id="rId22"/>
    <p:sldId id="326" r:id="rId23"/>
    <p:sldId id="327" r:id="rId24"/>
    <p:sldId id="328" r:id="rId25"/>
    <p:sldId id="324" r:id="rId26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EA"/>
    <a:srgbClr val="66FFFF"/>
    <a:srgbClr val="4FC4FF"/>
    <a:srgbClr val="FFCCFF"/>
    <a:srgbClr val="0054D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66" autoAdjust="0"/>
    <p:restoredTop sz="94629" autoAdjust="0"/>
  </p:normalViewPr>
  <p:slideViewPr>
    <p:cSldViewPr showGuides="1">
      <p:cViewPr varScale="1">
        <p:scale>
          <a:sx n="68" d="100"/>
          <a:sy n="68" d="100"/>
        </p:scale>
        <p:origin x="1080" y="66"/>
      </p:cViewPr>
      <p:guideLst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/>
    </p:cSldViewPr>
  </p:notesViewPr>
  <p:gridSpacing cx="100585" cy="10058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en-US"/>
              <a:t>2/26/2021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01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2/26/2021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01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9879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4853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3059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357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9362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56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6399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644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8318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7893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487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9053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7383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5553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7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82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003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590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396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0098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60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639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01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01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28624" y="512036"/>
            <a:ext cx="8569115" cy="1810530"/>
          </a:xfrm>
          <a:noFill/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coolSlant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spc="0" smtClean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schemeClr val="accent3">
                      <a:lumMod val="40000"/>
                      <a:lumOff val="60000"/>
                      <a:alpha val="32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Chương 4: ỨNG </a:t>
            </a:r>
            <a:r>
              <a:rPr lang="en-US" sz="4000" b="1" spc="0" dirty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schemeClr val="accent3">
                      <a:lumMod val="40000"/>
                      <a:lumOff val="60000"/>
                      <a:alpha val="32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DỤNG AUTOCAD ĐỂ TRIỂN KHAI CÁC BẢN VẼ M&amp;E TRONG GIAI ĐOẠN </a:t>
            </a:r>
            <a:r>
              <a:rPr lang="en-US" sz="4000" b="1" spc="0" dirty="0" smtClean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schemeClr val="accent3">
                      <a:lumMod val="40000"/>
                      <a:lumOff val="60000"/>
                      <a:alpha val="32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THIẾT KẾ</a:t>
            </a:r>
            <a:endParaRPr lang="en-US" sz="4000" b="1" spc="0" dirty="0">
              <a:ln/>
              <a:solidFill>
                <a:schemeClr val="accent3"/>
              </a:solidFill>
              <a:effectLst>
                <a:outerShdw blurRad="60007" dist="200025" dir="15000000" sy="30000" kx="-1800000" algn="bl" rotWithShape="0">
                  <a:schemeClr val="accent3">
                    <a:lumMod val="40000"/>
                    <a:lumOff val="60000"/>
                    <a:alpha val="32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0" y="4191000"/>
            <a:ext cx="9144000" cy="1551456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it-IT" sz="4400" b="1" cap="none" spc="0" smtClean="0">
                <a:ln/>
                <a:solidFill>
                  <a:srgbClr val="4FC4FF"/>
                </a:solidFill>
                <a:effectLst>
                  <a:outerShdw blurRad="60007" dist="190500" dir="16200000" sy="30000" kx="-1800000" algn="bl" rotWithShape="0">
                    <a:schemeClr val="accent3">
                      <a:lumMod val="20000"/>
                      <a:lumOff val="80000"/>
                      <a:alpha val="32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4.1 Vẽ </a:t>
            </a:r>
            <a:r>
              <a:rPr lang="it-IT" sz="4400" b="1" cap="none" spc="0" dirty="0">
                <a:ln/>
                <a:solidFill>
                  <a:srgbClr val="4FC4FF"/>
                </a:solidFill>
                <a:effectLst>
                  <a:outerShdw blurRad="60007" dist="190500" dir="16200000" sy="30000" kx="-1800000" algn="bl" rotWithShape="0">
                    <a:schemeClr val="accent3">
                      <a:lumMod val="20000"/>
                      <a:lumOff val="80000"/>
                      <a:alpha val="32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Thiết Kế Hệ Thống Điện</a:t>
            </a:r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10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7431" y="1920225"/>
            <a:ext cx="35713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Menu components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ùng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để xuất các linh kiện, thiết bị điện có sẵn, mô phỏng mạch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170" y="788089"/>
            <a:ext cx="2173320" cy="5902931"/>
          </a:xfrm>
          <a:prstGeom prst="rect">
            <a:avLst/>
          </a:prstGeom>
        </p:spPr>
      </p:pic>
      <p:sp>
        <p:nvSpPr>
          <p:cNvPr id="7" name="Title 12"/>
          <p:cNvSpPr txBox="1">
            <a:spLocks/>
          </p:cNvSpPr>
          <p:nvPr/>
        </p:nvSpPr>
        <p:spPr>
          <a:xfrm>
            <a:off x="3163810" y="109695"/>
            <a:ext cx="583393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smtClean="0">
                <a:latin typeface="Arial" panose="020B0604020202020204" pitchFamily="34" charset="0"/>
                <a:cs typeface="Arial" panose="020B0604020202020204" pitchFamily="34" charset="0"/>
              </a:rPr>
              <a:t>4.1.1 AUTOCAD 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10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11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2"/>
          <p:cNvSpPr txBox="1">
            <a:spLocks/>
          </p:cNvSpPr>
          <p:nvPr/>
        </p:nvSpPr>
        <p:spPr>
          <a:xfrm>
            <a:off x="1252695" y="247650"/>
            <a:ext cx="735879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4.1.2 </a:t>
            </a:r>
            <a:r>
              <a:rPr lang="vi-VN" sz="2700" b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 </a:t>
            </a:r>
            <a:r>
              <a:rPr lang="vi-VN" sz="27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LỆNH VẼ THƯỜNG DÙNG</a:t>
            </a:r>
            <a:endParaRPr lang="en-US" sz="27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850" y="781050"/>
            <a:ext cx="77285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Từ Component menu, chọn các linh kiện điện, điện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Trong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bảng Insert component ta có nhiều lựa chọn các khí cụ điện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người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dụng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chỉ cần Insert loại khí cụ điện mong muốn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051" y="1960781"/>
            <a:ext cx="8110478" cy="437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76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12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2"/>
          <p:cNvSpPr txBox="1">
            <a:spLocks/>
          </p:cNvSpPr>
          <p:nvPr/>
        </p:nvSpPr>
        <p:spPr>
          <a:xfrm>
            <a:off x="3063225" y="247650"/>
            <a:ext cx="554826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4.1.3 </a:t>
            </a:r>
            <a:r>
              <a:rPr lang="vi-VN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</a:t>
            </a:r>
            <a:r>
              <a:rPr lang="vi-VN" sz="27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 VẼ KHÍ CỤ ĐIỆN </a:t>
            </a:r>
            <a:endParaRPr lang="en-US" sz="27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850" y="781050"/>
            <a:ext cx="77285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Ví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Nhập vào bản vẽ một công tắc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tơ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Từ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Component menu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Relays/contacts </a:t>
            </a:r>
          </a:p>
          <a:p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Xuất hiện hộp </a:t>
            </a:r>
            <a:r>
              <a:rPr lang="vi-VN" sz="2400">
                <a:latin typeface="Arial" panose="020B0604020202020204" pitchFamily="34" charset="0"/>
                <a:cs typeface="Arial" panose="020B0604020202020204" pitchFamily="34" charset="0"/>
              </a:rPr>
              <a:t>thoại</a:t>
            </a:r>
            <a:r>
              <a:rPr lang="vi-VN" sz="240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041" y="2423150"/>
            <a:ext cx="7116150" cy="34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7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13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850" y="781050"/>
            <a:ext cx="7728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Trong hộp thoại ta tùy chọn loại contact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nhập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số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liệ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endParaRPr lang="vi-V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14" y="1211478"/>
            <a:ext cx="7672372" cy="5327381"/>
          </a:xfrm>
          <a:prstGeom prst="rect">
            <a:avLst/>
          </a:prstGeom>
        </p:spPr>
      </p:pic>
      <p:sp>
        <p:nvSpPr>
          <p:cNvPr id="8" name="Title 12"/>
          <p:cNvSpPr txBox="1">
            <a:spLocks/>
          </p:cNvSpPr>
          <p:nvPr/>
        </p:nvSpPr>
        <p:spPr>
          <a:xfrm>
            <a:off x="3063225" y="247650"/>
            <a:ext cx="554826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4.1.3 </a:t>
            </a:r>
            <a:r>
              <a:rPr lang="vi-VN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</a:t>
            </a:r>
            <a:r>
              <a:rPr lang="vi-VN" sz="27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 VẼ KHÍ CỤ ĐIỆN </a:t>
            </a:r>
            <a:endParaRPr lang="en-US" sz="27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2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14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850" y="781050"/>
            <a:ext cx="7728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Ví dụ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: Xuất mạch điện 3 pha roto lồng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783" y="1471235"/>
            <a:ext cx="8142434" cy="4910515"/>
          </a:xfrm>
          <a:prstGeom prst="rect">
            <a:avLst/>
          </a:prstGeom>
        </p:spPr>
      </p:pic>
      <p:sp>
        <p:nvSpPr>
          <p:cNvPr id="7" name="Title 12"/>
          <p:cNvSpPr txBox="1">
            <a:spLocks/>
          </p:cNvSpPr>
          <p:nvPr/>
        </p:nvSpPr>
        <p:spPr>
          <a:xfrm>
            <a:off x="3063225" y="247650"/>
            <a:ext cx="554826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4.1.3 </a:t>
            </a:r>
            <a:r>
              <a:rPr lang="vi-VN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</a:t>
            </a:r>
            <a:r>
              <a:rPr lang="vi-VN" sz="27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 VẼ KHÍ CỤ ĐIỆN </a:t>
            </a:r>
            <a:endParaRPr lang="en-US" sz="27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20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15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850" y="781050"/>
            <a:ext cx="7728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Chọn OK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564" y="1120865"/>
            <a:ext cx="6894872" cy="5537113"/>
          </a:xfrm>
          <a:prstGeom prst="rect">
            <a:avLst/>
          </a:prstGeom>
        </p:spPr>
      </p:pic>
      <p:sp>
        <p:nvSpPr>
          <p:cNvPr id="7" name="Title 12"/>
          <p:cNvSpPr txBox="1">
            <a:spLocks/>
          </p:cNvSpPr>
          <p:nvPr/>
        </p:nvSpPr>
        <p:spPr>
          <a:xfrm>
            <a:off x="3063225" y="247650"/>
            <a:ext cx="554826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4.1.3 </a:t>
            </a:r>
            <a:r>
              <a:rPr lang="vi-VN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</a:t>
            </a:r>
            <a:r>
              <a:rPr lang="vi-VN" sz="27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 VẼ KHÍ CỤ ĐIỆN </a:t>
            </a:r>
            <a:endParaRPr lang="en-US" sz="27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14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16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850" y="781050"/>
            <a:ext cx="7728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063225" y="247650"/>
            <a:ext cx="554826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4.1.3 </a:t>
            </a:r>
            <a:r>
              <a:rPr lang="vi-VN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</a:t>
            </a:r>
            <a:r>
              <a:rPr lang="vi-VN" sz="27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 VẼ KHÍ CỤ ĐIỆN </a:t>
            </a:r>
            <a:endParaRPr lang="en-US" sz="27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84" y="1736958"/>
            <a:ext cx="6258798" cy="405821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48600" y="3027403"/>
            <a:ext cx="15087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linh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kiện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thoại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Insert Component</a:t>
            </a:r>
            <a:endParaRPr lang="en-US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26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17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850" y="781050"/>
            <a:ext cx="7728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063225" y="247650"/>
            <a:ext cx="554826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4.1.3 </a:t>
            </a:r>
            <a:r>
              <a:rPr lang="vi-VN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</a:t>
            </a:r>
            <a:r>
              <a:rPr lang="vi-VN" sz="27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 VẼ KHÍ CỤ ĐIỆN </a:t>
            </a:r>
            <a:endParaRPr lang="en-US" sz="27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8600" y="3027403"/>
            <a:ext cx="15087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overload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thoại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Insert Component</a:t>
            </a:r>
            <a:endParaRPr lang="en-US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790" y="1377217"/>
            <a:ext cx="7122382" cy="463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1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18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850" y="781050"/>
            <a:ext cx="7728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063225" y="247650"/>
            <a:ext cx="554826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4.1.3 </a:t>
            </a:r>
            <a:r>
              <a:rPr lang="vi-VN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</a:t>
            </a:r>
            <a:r>
              <a:rPr lang="vi-VN" sz="27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 VẼ KHÍ CỤ ĐIỆN </a:t>
            </a:r>
            <a:endParaRPr lang="en-US" sz="27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8600" y="3027403"/>
            <a:ext cx="15087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overload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catalog</a:t>
            </a:r>
            <a:endParaRPr lang="en-US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375" y="1819640"/>
            <a:ext cx="6960621" cy="370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06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19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850" y="781050"/>
            <a:ext cx="7728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063225" y="247650"/>
            <a:ext cx="554826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4.1.3 </a:t>
            </a:r>
            <a:r>
              <a:rPr lang="vi-VN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</a:t>
            </a:r>
            <a:r>
              <a:rPr lang="vi-VN" sz="27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 VẼ KHÍ CỤ ĐIỆN </a:t>
            </a:r>
            <a:endParaRPr lang="en-US" sz="27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8600" y="3027403"/>
            <a:ext cx="15087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kiểu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nối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dây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thoại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Multiple Wire Bus</a:t>
            </a:r>
            <a:endParaRPr lang="en-US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707" y="1671392"/>
            <a:ext cx="5218561" cy="457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63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228600" y="919164"/>
            <a:ext cx="8553615" cy="56007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200" b="1" smtClean="0">
                <a:latin typeface="Arial" panose="020B0604020202020204" pitchFamily="34" charset="0"/>
                <a:cs typeface="Arial" panose="020B0604020202020204" pitchFamily="34" charset="0"/>
              </a:rPr>
              <a:t>4.1.1  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AutoCAD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Electrical </a:t>
            </a: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200" b="1" smtClean="0">
                <a:latin typeface="Arial" panose="020B0604020202020204" pitchFamily="34" charset="0"/>
                <a:cs typeface="Arial" panose="020B0604020202020204" pitchFamily="34" charset="0"/>
              </a:rPr>
              <a:t>4.1.2  </a:t>
            </a:r>
            <a:r>
              <a:rPr lang="vi-VN" sz="32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 số lệnh vẽ </a:t>
            </a:r>
            <a:r>
              <a:rPr lang="en-US" sz="32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32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endParaRPr lang="en-US" sz="3200" b="1" dirty="0" smtClean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200" b="1" smtClean="0">
                <a:latin typeface="Arial" panose="020B0604020202020204" pitchFamily="34" charset="0"/>
                <a:cs typeface="Arial" panose="020B0604020202020204" pitchFamily="34" charset="0"/>
              </a:rPr>
              <a:t>4.1.3  </a:t>
            </a:r>
            <a:r>
              <a:rPr lang="en-US" sz="32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</a:t>
            </a:r>
            <a:r>
              <a:rPr lang="en-US" sz="3200" b="1" dirty="0" err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2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sz="3200" b="1" dirty="0" err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ẽ</a:t>
            </a:r>
            <a:r>
              <a:rPr lang="en-US" sz="32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2"/>
          <p:cNvSpPr txBox="1">
            <a:spLocks/>
          </p:cNvSpPr>
          <p:nvPr/>
        </p:nvSpPr>
        <p:spPr>
          <a:xfrm>
            <a:off x="3962400" y="247650"/>
            <a:ext cx="4649094" cy="533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NỘI DUNG BÀI GIẢNG</a:t>
            </a:r>
            <a:endParaRPr lang="en-US" sz="32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13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850" y="781050"/>
            <a:ext cx="7728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063225" y="247650"/>
            <a:ext cx="554826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4.1.3 </a:t>
            </a:r>
            <a:r>
              <a:rPr lang="vi-VN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</a:t>
            </a:r>
            <a:r>
              <a:rPr lang="vi-VN" sz="27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 VẼ KHÍ CỤ ĐIỆN </a:t>
            </a:r>
            <a:endParaRPr lang="en-US" sz="27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8600" y="3027403"/>
            <a:ext cx="15087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chỉnh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thoại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Insert/Edit Component</a:t>
            </a:r>
            <a:endParaRPr lang="en-US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00" y="1147603"/>
            <a:ext cx="5375317" cy="523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22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21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850" y="781050"/>
            <a:ext cx="7728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2"/>
          <p:cNvSpPr txBox="1">
            <a:spLocks/>
          </p:cNvSpPr>
          <p:nvPr/>
        </p:nvSpPr>
        <p:spPr>
          <a:xfrm>
            <a:off x="3063225" y="247650"/>
            <a:ext cx="554826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4.1.3 </a:t>
            </a:r>
            <a:r>
              <a:rPr lang="vi-VN" sz="2700" b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</a:t>
            </a:r>
            <a:r>
              <a:rPr lang="vi-VN" sz="27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 VẼ KHÍ CỤ ĐIỆN </a:t>
            </a:r>
            <a:endParaRPr lang="en-US" sz="27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8600" y="3027403"/>
            <a:ext cx="1508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Motor </a:t>
            </a:r>
            <a:r>
              <a:rPr lang="en-US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catalog</a:t>
            </a:r>
            <a:endParaRPr lang="en-US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707" y="2157234"/>
            <a:ext cx="6111918" cy="328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9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22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2"/>
          <p:cNvSpPr txBox="1">
            <a:spLocks/>
          </p:cNvSpPr>
          <p:nvPr/>
        </p:nvSpPr>
        <p:spPr>
          <a:xfrm>
            <a:off x="5678434" y="247650"/>
            <a:ext cx="2933059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7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7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7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endParaRPr lang="en-US" sz="27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850" y="781050"/>
            <a:ext cx="7728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tuyến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trạm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áp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110/22kV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92" y="1399725"/>
            <a:ext cx="8402223" cy="479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89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228600" y="919164"/>
            <a:ext cx="8553615" cy="56007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713205"/>
            <a:ext cx="83828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AutoCAD Electrical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2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509" y="1597600"/>
            <a:ext cx="6735796" cy="5050120"/>
          </a:xfrm>
          <a:prstGeom prst="rect">
            <a:avLst/>
          </a:prstGeom>
        </p:spPr>
      </p:pic>
      <p:sp>
        <p:nvSpPr>
          <p:cNvPr id="7" name="Title 12"/>
          <p:cNvSpPr txBox="1">
            <a:spLocks/>
          </p:cNvSpPr>
          <p:nvPr/>
        </p:nvSpPr>
        <p:spPr>
          <a:xfrm>
            <a:off x="3163810" y="109695"/>
            <a:ext cx="583393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smtClean="0">
                <a:latin typeface="Arial" panose="020B0604020202020204" pitchFamily="34" charset="0"/>
                <a:cs typeface="Arial" panose="020B0604020202020204" pitchFamily="34" charset="0"/>
              </a:rPr>
              <a:t>4.1.1 AUTOCAD 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6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4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50355" y="1249183"/>
            <a:ext cx="34198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File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Menu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đảm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File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đĩa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File,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File,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File...).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Ngoài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đảm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in;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khai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khiển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giấy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File..</a:t>
            </a:r>
            <a:endParaRPr lang="en-US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4340" y="1053162"/>
            <a:ext cx="2011854" cy="5285690"/>
          </a:xfrm>
          <a:prstGeom prst="rect">
            <a:avLst/>
          </a:prstGeom>
        </p:spPr>
      </p:pic>
      <p:sp>
        <p:nvSpPr>
          <p:cNvPr id="8" name="Title 12"/>
          <p:cNvSpPr txBox="1">
            <a:spLocks/>
          </p:cNvSpPr>
          <p:nvPr/>
        </p:nvSpPr>
        <p:spPr>
          <a:xfrm>
            <a:off x="3163810" y="109695"/>
            <a:ext cx="583393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smtClean="0">
                <a:latin typeface="Arial" panose="020B0604020202020204" pitchFamily="34" charset="0"/>
                <a:cs typeface="Arial" panose="020B0604020202020204" pitchFamily="34" charset="0"/>
              </a:rPr>
              <a:t>4.1.1 AUTOCAD 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04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2961" y="1920225"/>
            <a:ext cx="30357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Menu Edit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chỉnh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sửa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nhớ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tạm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(Copy);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dán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(Paste)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nhớ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tạm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....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2841" y="1343203"/>
            <a:ext cx="3348212" cy="4662695"/>
          </a:xfrm>
          <a:prstGeom prst="rect">
            <a:avLst/>
          </a:prstGeom>
        </p:spPr>
      </p:pic>
      <p:sp>
        <p:nvSpPr>
          <p:cNvPr id="8" name="Title 12"/>
          <p:cNvSpPr txBox="1">
            <a:spLocks/>
          </p:cNvSpPr>
          <p:nvPr/>
        </p:nvSpPr>
        <p:spPr>
          <a:xfrm>
            <a:off x="3163810" y="109695"/>
            <a:ext cx="583393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smtClean="0">
                <a:latin typeface="Arial" panose="020B0604020202020204" pitchFamily="34" charset="0"/>
                <a:cs typeface="Arial" panose="020B0604020202020204" pitchFamily="34" charset="0"/>
              </a:rPr>
              <a:t>4.1.1 AUTOCAD 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9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6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2961" y="1920225"/>
            <a:ext cx="303579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Menu View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màn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CAD.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Khôi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màn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(Redraw);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phóng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(Zoom);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Đẩy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(Pan);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Viewport;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màn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duới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(Shade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Render) v.v...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095" y="1075585"/>
            <a:ext cx="2457872" cy="5319537"/>
          </a:xfrm>
          <a:prstGeom prst="rect">
            <a:avLst/>
          </a:prstGeom>
        </p:spPr>
      </p:pic>
      <p:sp>
        <p:nvSpPr>
          <p:cNvPr id="8" name="Title 12"/>
          <p:cNvSpPr txBox="1">
            <a:spLocks/>
          </p:cNvSpPr>
          <p:nvPr/>
        </p:nvSpPr>
        <p:spPr>
          <a:xfrm>
            <a:off x="3163810" y="109695"/>
            <a:ext cx="583393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smtClean="0">
                <a:latin typeface="Arial" panose="020B0604020202020204" pitchFamily="34" charset="0"/>
                <a:cs typeface="Arial" panose="020B0604020202020204" pitchFamily="34" charset="0"/>
              </a:rPr>
              <a:t>4.1.1 AUTOCAD 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94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2961" y="1920225"/>
            <a:ext cx="303579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Menu Insert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ử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dụng để thực hiện các lệnh chèn. Các dạng số liệu được chèn vào có thể là các khối (Block); các file ảnh; các đối tượng 3D Studio; các file ảnh dạng Metafile; các đối tượng OLE v.v...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361" y="1084196"/>
            <a:ext cx="3372137" cy="5297554"/>
          </a:xfrm>
          <a:prstGeom prst="rect">
            <a:avLst/>
          </a:prstGeom>
        </p:spPr>
      </p:pic>
      <p:sp>
        <p:nvSpPr>
          <p:cNvPr id="8" name="Title 12"/>
          <p:cNvSpPr txBox="1">
            <a:spLocks/>
          </p:cNvSpPr>
          <p:nvPr/>
        </p:nvSpPr>
        <p:spPr>
          <a:xfrm>
            <a:off x="3163810" y="109695"/>
            <a:ext cx="583393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smtClean="0">
                <a:latin typeface="Arial" panose="020B0604020202020204" pitchFamily="34" charset="0"/>
                <a:cs typeface="Arial" panose="020B0604020202020204" pitchFamily="34" charset="0"/>
              </a:rPr>
              <a:t>4.1.1 AUTOCAD 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21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8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2961" y="1417300"/>
            <a:ext cx="303579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Menu Format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ử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dụng để định dạng cho các đối tượng vẽ. Các đối tượng định dạng có thể là các lớp (Layer); Định dạng màu sắc (Color); Kiểu đường; Độ mảnh của đường; Kiểu chữ; Kiểu ghi kích thước; Kiểu thể hiện điểm v.v...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755" y="1133210"/>
            <a:ext cx="2447625" cy="5481870"/>
          </a:xfrm>
          <a:prstGeom prst="rect">
            <a:avLst/>
          </a:prstGeom>
        </p:spPr>
      </p:pic>
      <p:sp>
        <p:nvSpPr>
          <p:cNvPr id="8" name="Title 12"/>
          <p:cNvSpPr txBox="1">
            <a:spLocks/>
          </p:cNvSpPr>
          <p:nvPr/>
        </p:nvSpPr>
        <p:spPr>
          <a:xfrm>
            <a:off x="3163810" y="109695"/>
            <a:ext cx="583393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smtClean="0">
                <a:latin typeface="Arial" panose="020B0604020202020204" pitchFamily="34" charset="0"/>
                <a:cs typeface="Arial" panose="020B0604020202020204" pitchFamily="34" charset="0"/>
              </a:rPr>
              <a:t>4.1.1 AUTOCAD 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37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81750"/>
            <a:ext cx="628815" cy="276228"/>
          </a:xfrm>
        </p:spPr>
        <p:txBody>
          <a:bodyPr/>
          <a:lstStyle/>
          <a:p>
            <a:fld id="{2A013F82-EE5E-44EE-A61D-E31C6657F26F}" type="slidenum">
              <a:rPr lang="en-US" sz="18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9</a:t>
            </a:fld>
            <a:endParaRPr lang="en-US" sz="1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2961" y="982401"/>
            <a:ext cx="368903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Menu Draw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à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danh mục Menu chứa hầu hết các lệnh vẽ cơ bản của CAD. Từ các lệnh vẽ đường đến các lệnh vẽ mặt, vẽ khối; từ các lệnh vẽ đường thẳng, đoạn thẳng đến các lệnh vẽ phức tạp; từ các lệnh làm việc với đường đến các lệnh làm việc với văn bản (Text), đến các lệnh tô màu, điền mẫu tô, tạo khối và sử dụng khối v.v...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096" y="781050"/>
            <a:ext cx="1622550" cy="6047686"/>
          </a:xfrm>
          <a:prstGeom prst="rect">
            <a:avLst/>
          </a:prstGeom>
        </p:spPr>
      </p:pic>
      <p:sp>
        <p:nvSpPr>
          <p:cNvPr id="8" name="Title 12"/>
          <p:cNvSpPr txBox="1">
            <a:spLocks/>
          </p:cNvSpPr>
          <p:nvPr/>
        </p:nvSpPr>
        <p:spPr>
          <a:xfrm>
            <a:off x="3163810" y="109695"/>
            <a:ext cx="583393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smtClean="0">
                <a:latin typeface="Arial" panose="020B0604020202020204" pitchFamily="34" charset="0"/>
                <a:cs typeface="Arial" panose="020B0604020202020204" pitchFamily="34" charset="0"/>
              </a:rPr>
              <a:t>4.1.1 AUTOCAD 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26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895261.potx" id="{03C5CF44-0C62-41B4-B3EA-416B4807878A}" vid="{EC3ACB92-700E-4167-B3A6-412DE40A64C2}"/>
    </a:ext>
  </a:extLst>
</a:theme>
</file>

<file path=ppt/theme/theme2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1564227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Take your audience through a digital tunnel where they'll  burst through to the other side and see the information you want to present. Show them lists, charts, tables, SmartArt,  and pictures using a variety of layouts in widescreen (16X9) format. This design works well for subjects on science and technology, computers, communication, and more.   
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2012-05-11T02:04:00+00:00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TP102895246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835483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REDMOND\v-vaddu</DisplayName>
        <AccountId>2567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0E41224-0370-4595-877C-23316CD80004}">
  <ds:schemaRefs>
    <ds:schemaRef ds:uri="http://schemas.microsoft.com/office/2006/documentManagement/types"/>
    <ds:schemaRef ds:uri="http://schemas.microsoft.com/office/2006/metadata/properties"/>
    <ds:schemaRef ds:uri="4873beb7-5857-4685-be1f-d57550cc96cc"/>
    <ds:schemaRef ds:uri="http://www.w3.org/XML/1998/namespace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2CCB507-0646-4A50-A4F7-7F385079D5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4228E6B-D70C-44BB-A81F-A245495F61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digital blue tunnel presentation (widescreen)</Template>
  <TotalTime>3166</TotalTime>
  <Words>766</Words>
  <Application>Microsoft Office PowerPoint</Application>
  <PresentationFormat>On-screen Show (4:3)</PresentationFormat>
  <Paragraphs>122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Corbel</vt:lpstr>
      <vt:lpstr>Times New Roman</vt:lpstr>
      <vt:lpstr>Verdana</vt:lpstr>
      <vt:lpstr>VNI-Times</vt:lpstr>
      <vt:lpstr>Digital Blue Tunnel 16x9</vt:lpstr>
      <vt:lpstr>Chương 4: ỨNG DỤNG AUTOCAD ĐỂ TRIỂN KHAI CÁC BẢN VẼ M&amp;E TRONG GIAI ĐOẠN THIẾT KẾ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kiet nguyenthe</dc:creator>
  <cp:lastModifiedBy>Lê Hoàn Mạnh</cp:lastModifiedBy>
  <cp:revision>237</cp:revision>
  <dcterms:created xsi:type="dcterms:W3CDTF">2017-01-12T06:14:38Z</dcterms:created>
  <dcterms:modified xsi:type="dcterms:W3CDTF">2021-02-26T01:40:53Z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