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7"/>
  </p:notesMasterIdLst>
  <p:handoutMasterIdLst>
    <p:handoutMasterId r:id="rId28"/>
  </p:handoutMasterIdLst>
  <p:sldIdLst>
    <p:sldId id="265" r:id="rId5"/>
    <p:sldId id="310" r:id="rId6"/>
    <p:sldId id="311" r:id="rId7"/>
    <p:sldId id="331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4" r:id="rId17"/>
    <p:sldId id="340" r:id="rId18"/>
    <p:sldId id="341" r:id="rId19"/>
    <p:sldId id="342" r:id="rId20"/>
    <p:sldId id="343" r:id="rId21"/>
    <p:sldId id="345" r:id="rId22"/>
    <p:sldId id="346" r:id="rId23"/>
    <p:sldId id="347" r:id="rId24"/>
    <p:sldId id="348" r:id="rId25"/>
    <p:sldId id="349" r:id="rId26"/>
  </p:sldIdLst>
  <p:sldSz cx="9144000" cy="6858000" type="screen4x3"/>
  <p:notesSz cx="6858000" cy="9144000"/>
  <p:custDataLst>
    <p:tags r:id="rId2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88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C4FF"/>
    <a:srgbClr val="005FEA"/>
    <a:srgbClr val="66FFFF"/>
    <a:srgbClr val="FFCCFF"/>
    <a:srgbClr val="0054D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466" autoAdjust="0"/>
    <p:restoredTop sz="94629" autoAdjust="0"/>
  </p:normalViewPr>
  <p:slideViewPr>
    <p:cSldViewPr showGuides="1">
      <p:cViewPr varScale="1">
        <p:scale>
          <a:sx n="68" d="100"/>
          <a:sy n="68" d="100"/>
        </p:scale>
        <p:origin x="1080" y="66"/>
      </p:cViewPr>
      <p:guideLst>
        <p:guide pos="288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63" d="100"/>
          <a:sy n="63" d="100"/>
        </p:scale>
        <p:origin x="1986" y="108"/>
      </p:cViewPr>
      <p:guideLst/>
    </p:cSldViewPr>
  </p:notesViewPr>
  <p:gridSpacing cx="100585" cy="10058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088EAF-6ECA-4616-85EF-35AA19C641F3}" type="datetimeFigureOut">
              <a:rPr lang="en-US"/>
              <a:t>3/3/2021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01</a:t>
            </a: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F912AB-2776-42F2-A957-313FC7EFEDB9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32065745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D2D7A-D230-4F91-BD59-0A39C2703BA8}" type="datetimeFigureOut">
              <a:rPr lang="en-US"/>
              <a:t>3/3/2021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01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3199CD-3E1B-4AE6-990F-76F925F5EA9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76579820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3199CD-3E1B-4AE6-990F-76F925F5EA9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9879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3199CD-3E1B-4AE6-990F-76F925F5EA9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6155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3199CD-3E1B-4AE6-990F-76F925F5EA9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2638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3199CD-3E1B-4AE6-990F-76F925F5EA9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4707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3199CD-3E1B-4AE6-990F-76F925F5EA9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9380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3199CD-3E1B-4AE6-990F-76F925F5EA9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9301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3199CD-3E1B-4AE6-990F-76F925F5EA9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3304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3199CD-3E1B-4AE6-990F-76F925F5EA9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828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3199CD-3E1B-4AE6-990F-76F925F5EA9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159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3199CD-3E1B-4AE6-990F-76F925F5EA9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0524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3199CD-3E1B-4AE6-990F-76F925F5EA9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0649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3199CD-3E1B-4AE6-990F-76F925F5EA9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9053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3199CD-3E1B-4AE6-990F-76F925F5EA9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47143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3199CD-3E1B-4AE6-990F-76F925F5EA9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40542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3199CD-3E1B-4AE6-990F-76F925F5EA9F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7019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3199CD-3E1B-4AE6-990F-76F925F5EA9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822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3199CD-3E1B-4AE6-990F-76F925F5EA9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467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3199CD-3E1B-4AE6-990F-76F925F5EA9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4255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3199CD-3E1B-4AE6-990F-76F925F5EA9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9264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3199CD-3E1B-4AE6-990F-76F925F5EA9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5454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3199CD-3E1B-4AE6-990F-76F925F5EA9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3384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3199CD-3E1B-4AE6-990F-76F925F5EA9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7519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9499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6009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7903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3825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6181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2534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0841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2663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07540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4498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Picture Placeholder 2" descr="An empty placeholder to add an image. Click on the placeholder and select the image that you wish to add.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4917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01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013F82-EE5E-44EE-A61D-E31C6657F26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05999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288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428624" y="512036"/>
            <a:ext cx="8569115" cy="1810530"/>
          </a:xfrm>
          <a:noFill/>
        </p:spPr>
        <p:txBody>
          <a:bodyPr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coolSlant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sz="4000" b="1" spc="0" dirty="0" err="1" smtClean="0">
                <a:ln/>
                <a:solidFill>
                  <a:schemeClr val="accent3"/>
                </a:solidFill>
                <a:effectLst>
                  <a:outerShdw blurRad="60007" dist="200025" dir="15000000" sy="30000" kx="-1800000" algn="bl" rotWithShape="0">
                    <a:schemeClr val="accent3">
                      <a:lumMod val="40000"/>
                      <a:lumOff val="60000"/>
                      <a:alpha val="32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Chương</a:t>
            </a:r>
            <a:r>
              <a:rPr lang="en-US" sz="4000" b="1" spc="0" dirty="0" smtClean="0">
                <a:ln/>
                <a:solidFill>
                  <a:schemeClr val="accent3"/>
                </a:solidFill>
                <a:effectLst>
                  <a:outerShdw blurRad="60007" dist="200025" dir="15000000" sy="30000" kx="-1800000" algn="bl" rotWithShape="0">
                    <a:schemeClr val="accent3">
                      <a:lumMod val="40000"/>
                      <a:lumOff val="60000"/>
                      <a:alpha val="32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4: ỨNG </a:t>
            </a:r>
            <a:r>
              <a:rPr lang="en-US" sz="4000" b="1" spc="0" dirty="0">
                <a:ln/>
                <a:solidFill>
                  <a:schemeClr val="accent3"/>
                </a:solidFill>
                <a:effectLst>
                  <a:outerShdw blurRad="60007" dist="200025" dir="15000000" sy="30000" kx="-1800000" algn="bl" rotWithShape="0">
                    <a:schemeClr val="accent3">
                      <a:lumMod val="40000"/>
                      <a:lumOff val="60000"/>
                      <a:alpha val="32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DỤNG AUTOCAD ĐỂ TRIỂN KHAI CÁC BẢN VẼ M&amp;E TRONG GIAI ĐOẠN </a:t>
            </a:r>
            <a:r>
              <a:rPr lang="en-US" sz="4000" b="1" spc="0" dirty="0" smtClean="0">
                <a:ln/>
                <a:solidFill>
                  <a:schemeClr val="accent3"/>
                </a:solidFill>
                <a:effectLst>
                  <a:outerShdw blurRad="60007" dist="200025" dir="15000000" sy="30000" kx="-1800000" algn="bl" rotWithShape="0">
                    <a:schemeClr val="accent3">
                      <a:lumMod val="40000"/>
                      <a:lumOff val="60000"/>
                      <a:alpha val="32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THIẾT KẾ</a:t>
            </a:r>
            <a:endParaRPr lang="en-US" sz="4000" b="1" spc="0" dirty="0">
              <a:ln/>
              <a:solidFill>
                <a:schemeClr val="accent3"/>
              </a:solidFill>
              <a:effectLst>
                <a:outerShdw blurRad="60007" dist="200025" dir="15000000" sy="30000" kx="-1800000" algn="bl" rotWithShape="0">
                  <a:schemeClr val="accent3">
                    <a:lumMod val="40000"/>
                    <a:lumOff val="60000"/>
                    <a:alpha val="32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0" y="4191000"/>
            <a:ext cx="9144000" cy="847360"/>
          </a:xfrm>
        </p:spPr>
        <p:txBody>
          <a:bodyPr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it-IT" sz="3600" b="1" cap="none" spc="0" dirty="0" smtClean="0">
                <a:ln/>
                <a:solidFill>
                  <a:srgbClr val="C00000"/>
                </a:solidFill>
                <a:effectLst>
                  <a:outerShdw blurRad="60007" dist="190500" dir="16200000" sy="30000" kx="-1800000" algn="bl" rotWithShape="0">
                    <a:schemeClr val="accent3">
                      <a:lumMod val="20000"/>
                      <a:lumOff val="80000"/>
                      <a:alpha val="32000"/>
                    </a:scheme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4.3 Vẽ </a:t>
            </a:r>
            <a:r>
              <a:rPr lang="it-IT" sz="3600" b="1" cap="none" spc="0" dirty="0">
                <a:ln/>
                <a:solidFill>
                  <a:srgbClr val="C00000"/>
                </a:solidFill>
                <a:effectLst>
                  <a:outerShdw blurRad="60007" dist="190500" dir="16200000" sy="30000" kx="-1800000" algn="bl" rotWithShape="0">
                    <a:schemeClr val="accent3">
                      <a:lumMod val="20000"/>
                      <a:lumOff val="80000"/>
                      <a:alpha val="32000"/>
                    </a:scheme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Thiết Kế Hệ Thống </a:t>
            </a:r>
            <a:r>
              <a:rPr lang="it-IT" sz="3600" b="1" cap="none" spc="0" dirty="0" smtClean="0">
                <a:ln/>
                <a:solidFill>
                  <a:srgbClr val="C00000"/>
                </a:solidFill>
                <a:effectLst>
                  <a:outerShdw blurRad="60007" dist="190500" dir="16200000" sy="30000" kx="-1800000" algn="bl" rotWithShape="0">
                    <a:schemeClr val="accent3">
                      <a:lumMod val="20000"/>
                      <a:lumOff val="80000"/>
                      <a:alpha val="32000"/>
                    </a:scheme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Nối Đất</a:t>
            </a:r>
            <a:endParaRPr lang="it-IT" sz="3600" b="1" cap="none" spc="0" dirty="0">
              <a:ln/>
              <a:solidFill>
                <a:srgbClr val="C00000"/>
              </a:solidFill>
              <a:effectLst>
                <a:outerShdw blurRad="60007" dist="190500" dir="16200000" sy="30000" kx="-1800000" algn="bl" rotWithShape="0">
                  <a:schemeClr val="accent3">
                    <a:lumMod val="20000"/>
                    <a:lumOff val="80000"/>
                    <a:alpha val="32000"/>
                  </a:scheme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-46445" y="2744450"/>
            <a:ext cx="87508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600" b="1" dirty="0" smtClean="0">
                <a:ln/>
                <a:solidFill>
                  <a:srgbClr val="4FC4FF"/>
                </a:solidFill>
                <a:effectLst>
                  <a:outerShdw blurRad="60007" dist="190500" dir="16200000" sy="30000" kx="-1800000" algn="bl" rotWithShape="0">
                    <a:schemeClr val="accent3">
                      <a:lumMod val="20000"/>
                      <a:lumOff val="80000"/>
                      <a:alpha val="32000"/>
                    </a:scheme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4.2 </a:t>
            </a:r>
            <a:r>
              <a:rPr lang="it-IT" sz="3600" b="1" dirty="0">
                <a:ln/>
                <a:solidFill>
                  <a:srgbClr val="4FC4FF"/>
                </a:solidFill>
                <a:effectLst>
                  <a:outerShdw blurRad="60007" dist="190500" dir="16200000" sy="30000" kx="-1800000" algn="bl" rotWithShape="0">
                    <a:schemeClr val="accent3">
                      <a:lumMod val="20000"/>
                      <a:lumOff val="80000"/>
                      <a:alpha val="32000"/>
                    </a:scheme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Vẽ Thiết Kế Hệ Thống </a:t>
            </a:r>
            <a:r>
              <a:rPr lang="it-IT" sz="3600" b="1" dirty="0" smtClean="0">
                <a:ln/>
                <a:solidFill>
                  <a:srgbClr val="4FC4FF"/>
                </a:solidFill>
                <a:effectLst>
                  <a:outerShdw blurRad="60007" dist="190500" dir="16200000" sy="30000" kx="-1800000" algn="bl" rotWithShape="0">
                    <a:schemeClr val="accent3">
                      <a:lumMod val="20000"/>
                      <a:lumOff val="80000"/>
                      <a:alpha val="32000"/>
                    </a:scheme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Điều Hòa Không Khí Và Thông Gió</a:t>
            </a:r>
          </a:p>
        </p:txBody>
      </p:sp>
      <p:sp>
        <p:nvSpPr>
          <p:cNvPr id="5" name="Subtitle 3"/>
          <p:cNvSpPr txBox="1">
            <a:spLocks/>
          </p:cNvSpPr>
          <p:nvPr/>
        </p:nvSpPr>
        <p:spPr>
          <a:xfrm>
            <a:off x="0" y="5079177"/>
            <a:ext cx="9144000" cy="15514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/>
              <a:contourClr>
                <a:schemeClr val="bg1">
                  <a:lumMod val="65000"/>
                </a:schemeClr>
              </a:contourClr>
            </a:sp3d>
          </a:bodyPr>
          <a:lstStyle>
            <a:lvl1pPr marL="0" indent="0" algn="l" defTabSz="685983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 cap="all" spc="15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2991" indent="0" algn="ctr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983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974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966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957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949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940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932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3600" b="1" cap="none" spc="0" dirty="0" smtClean="0">
                <a:ln/>
                <a:solidFill>
                  <a:srgbClr val="00B050"/>
                </a:solidFill>
                <a:effectLst>
                  <a:outerShdw blurRad="60007" dist="190500" dir="16200000" sy="30000" kx="-1800000" algn="bl" rotWithShape="0">
                    <a:schemeClr val="accent3">
                      <a:lumMod val="20000"/>
                      <a:lumOff val="80000"/>
                      <a:alpha val="32000"/>
                    </a:scheme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4.4 Vẽ Thiết Kế Hệ Thống Điện Thông Tin</a:t>
            </a:r>
            <a:endParaRPr lang="it-IT" sz="3600" b="1" cap="none" spc="0" dirty="0">
              <a:ln/>
              <a:solidFill>
                <a:srgbClr val="00B050"/>
              </a:solidFill>
              <a:effectLst>
                <a:outerShdw blurRad="60007" dist="190500" dir="16200000" sy="30000" kx="-1800000" algn="bl" rotWithShape="0">
                  <a:schemeClr val="accent3">
                    <a:lumMod val="20000"/>
                    <a:lumOff val="80000"/>
                    <a:alpha val="32000"/>
                  </a:scheme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8920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381750"/>
            <a:ext cx="628815" cy="276228"/>
          </a:xfrm>
        </p:spPr>
        <p:txBody>
          <a:bodyPr/>
          <a:lstStyle/>
          <a:p>
            <a:fld id="{2A013F82-EE5E-44EE-A61D-E31C6657F26F}" type="slidenum">
              <a:rPr lang="en-US" sz="1800" b="1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10</a:t>
            </a:fld>
            <a:endParaRPr lang="en-US" sz="18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2"/>
          <p:cNvSpPr txBox="1">
            <a:spLocks/>
          </p:cNvSpPr>
          <p:nvPr/>
        </p:nvSpPr>
        <p:spPr>
          <a:xfrm>
            <a:off x="347431" y="109694"/>
            <a:ext cx="8650310" cy="70409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4.3.1 CÁC </a:t>
            </a:r>
            <a:r>
              <a:rPr lang="en-US"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LOẠI MẠNG ĐIỆN HẠ ÁP NỐI 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ĐẤT</a:t>
            </a:r>
            <a:endParaRPr lang="en-US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47430" y="1316715"/>
            <a:ext cx="78059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 smtClean="0"/>
              <a:t>Mạng</a:t>
            </a:r>
            <a:r>
              <a:rPr lang="en-US" sz="2400" dirty="0" smtClean="0"/>
              <a:t> </a:t>
            </a:r>
            <a:r>
              <a:rPr lang="en-US" sz="2400" dirty="0" err="1" smtClean="0"/>
              <a:t>điện</a:t>
            </a:r>
            <a:r>
              <a:rPr lang="en-US" sz="2400" dirty="0" smtClean="0"/>
              <a:t>  TN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845" y="2423150"/>
            <a:ext cx="4206457" cy="381672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70" y="2423150"/>
            <a:ext cx="4084561" cy="3816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92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381750"/>
            <a:ext cx="628815" cy="276228"/>
          </a:xfrm>
        </p:spPr>
        <p:txBody>
          <a:bodyPr/>
          <a:lstStyle/>
          <a:p>
            <a:fld id="{2A013F82-EE5E-44EE-A61D-E31C6657F26F}" type="slidenum">
              <a:rPr lang="en-US" sz="1800" b="1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11</a:t>
            </a:fld>
            <a:endParaRPr lang="en-US" sz="18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2"/>
          <p:cNvSpPr txBox="1">
            <a:spLocks/>
          </p:cNvSpPr>
          <p:nvPr/>
        </p:nvSpPr>
        <p:spPr>
          <a:xfrm>
            <a:off x="347431" y="109694"/>
            <a:ext cx="8650310" cy="70409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4.3.1 CÁC </a:t>
            </a:r>
            <a:r>
              <a:rPr lang="en-US"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LOẠI MẠNG ĐIỆN HẠ ÁP NỐI 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ĐẤT</a:t>
            </a:r>
            <a:endParaRPr lang="en-US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47430" y="1316715"/>
            <a:ext cx="78059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 smtClean="0"/>
              <a:t>Mạng</a:t>
            </a:r>
            <a:r>
              <a:rPr lang="en-US" sz="2400" dirty="0" smtClean="0"/>
              <a:t> </a:t>
            </a:r>
            <a:r>
              <a:rPr lang="en-US" sz="2400" dirty="0" err="1" smtClean="0"/>
              <a:t>điện</a:t>
            </a:r>
            <a:r>
              <a:rPr lang="en-US" sz="2400" dirty="0" smtClean="0"/>
              <a:t>  TN-C-S</a:t>
            </a:r>
            <a:endParaRPr lang="en-US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3865" y="1920225"/>
            <a:ext cx="5768947" cy="4349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843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381750"/>
            <a:ext cx="628815" cy="276228"/>
          </a:xfrm>
        </p:spPr>
        <p:txBody>
          <a:bodyPr/>
          <a:lstStyle/>
          <a:p>
            <a:fld id="{2A013F82-EE5E-44EE-A61D-E31C6657F26F}" type="slidenum">
              <a:rPr lang="en-US" sz="1800" b="1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12</a:t>
            </a:fld>
            <a:endParaRPr lang="en-US" sz="18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2"/>
          <p:cNvSpPr txBox="1">
            <a:spLocks/>
          </p:cNvSpPr>
          <p:nvPr/>
        </p:nvSpPr>
        <p:spPr>
          <a:xfrm>
            <a:off x="347431" y="109693"/>
            <a:ext cx="8650310" cy="120702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4.3.2  ĐỌC HIỂU BẢN VẼ AUTOCAD CỦA HỆ THỐNG NỐI ĐẤT</a:t>
            </a:r>
            <a:endParaRPr lang="en-US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47430" y="1316715"/>
            <a:ext cx="78059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 smtClean="0"/>
              <a:t>Mặt</a:t>
            </a:r>
            <a:r>
              <a:rPr lang="en-US" sz="2400" dirty="0" smtClean="0"/>
              <a:t> </a:t>
            </a:r>
            <a:r>
              <a:rPr lang="en-US" sz="2400" dirty="0" err="1" smtClean="0"/>
              <a:t>bằng</a:t>
            </a:r>
            <a:r>
              <a:rPr lang="en-US" sz="2400" dirty="0" smtClean="0"/>
              <a:t> </a:t>
            </a:r>
            <a:r>
              <a:rPr lang="en-US" sz="2400" dirty="0" err="1" smtClean="0"/>
              <a:t>cấp</a:t>
            </a:r>
            <a:r>
              <a:rPr lang="en-US" sz="2400" dirty="0" smtClean="0"/>
              <a:t> </a:t>
            </a:r>
            <a:r>
              <a:rPr lang="en-US" sz="2400" dirty="0" err="1" smtClean="0"/>
              <a:t>điện</a:t>
            </a:r>
            <a:r>
              <a:rPr lang="en-US" sz="2400" dirty="0" smtClean="0"/>
              <a:t> </a:t>
            </a:r>
            <a:r>
              <a:rPr lang="en-US" sz="2400" dirty="0" err="1" smtClean="0"/>
              <a:t>tổng</a:t>
            </a:r>
            <a:r>
              <a:rPr lang="en-US" sz="2400" dirty="0" smtClean="0"/>
              <a:t> </a:t>
            </a:r>
            <a:r>
              <a:rPr lang="en-US" sz="2400" dirty="0" err="1" smtClean="0"/>
              <a:t>thể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5622" y="2161551"/>
            <a:ext cx="3829584" cy="4496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129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381750"/>
            <a:ext cx="628815" cy="276228"/>
          </a:xfrm>
        </p:spPr>
        <p:txBody>
          <a:bodyPr/>
          <a:lstStyle/>
          <a:p>
            <a:fld id="{2A013F82-EE5E-44EE-A61D-E31C6657F26F}" type="slidenum">
              <a:rPr lang="en-US" sz="1800" b="1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13</a:t>
            </a:fld>
            <a:endParaRPr lang="en-US" sz="18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2"/>
          <p:cNvSpPr txBox="1">
            <a:spLocks/>
          </p:cNvSpPr>
          <p:nvPr/>
        </p:nvSpPr>
        <p:spPr>
          <a:xfrm>
            <a:off x="347431" y="109693"/>
            <a:ext cx="8650310" cy="120702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4.3.2  ĐỌC HIỂU BẢN VẼ AUTOCAD CỦA HỆ THỐNG NỐI ĐẤT</a:t>
            </a:r>
            <a:endParaRPr lang="en-US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47430" y="1316715"/>
            <a:ext cx="78059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 smtClean="0"/>
              <a:t>Mặt</a:t>
            </a:r>
            <a:r>
              <a:rPr lang="en-US" sz="2400" dirty="0" smtClean="0"/>
              <a:t> </a:t>
            </a:r>
            <a:r>
              <a:rPr lang="en-US" sz="2400" dirty="0" err="1" smtClean="0"/>
              <a:t>bằng</a:t>
            </a:r>
            <a:r>
              <a:rPr lang="en-US" sz="2400" dirty="0" smtClean="0"/>
              <a:t> </a:t>
            </a:r>
            <a:r>
              <a:rPr lang="en-US" sz="2400" dirty="0" err="1" smtClean="0"/>
              <a:t>tiếp</a:t>
            </a:r>
            <a:r>
              <a:rPr lang="en-US" sz="2400" dirty="0" smtClean="0"/>
              <a:t> </a:t>
            </a:r>
            <a:r>
              <a:rPr lang="en-US" sz="2400" dirty="0" err="1" smtClean="0"/>
              <a:t>đất</a:t>
            </a:r>
            <a:endParaRPr lang="en-US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110" y="2119285"/>
            <a:ext cx="6422264" cy="453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669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381750"/>
            <a:ext cx="628815" cy="276228"/>
          </a:xfrm>
        </p:spPr>
        <p:txBody>
          <a:bodyPr/>
          <a:lstStyle/>
          <a:p>
            <a:fld id="{2A013F82-EE5E-44EE-A61D-E31C6657F26F}" type="slidenum">
              <a:rPr lang="en-US" sz="1800" b="1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14</a:t>
            </a:fld>
            <a:endParaRPr lang="en-US" sz="18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2"/>
          <p:cNvSpPr txBox="1">
            <a:spLocks/>
          </p:cNvSpPr>
          <p:nvPr/>
        </p:nvSpPr>
        <p:spPr>
          <a:xfrm>
            <a:off x="347431" y="109693"/>
            <a:ext cx="8650310" cy="120702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4.4.1 CÁC </a:t>
            </a:r>
            <a:r>
              <a:rPr lang="en-US" sz="28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HẠNG MỤC HỆ THỐNG ĐIỆN THÔNG </a:t>
            </a:r>
            <a:r>
              <a:rPr lang="en-US" sz="28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TIN</a:t>
            </a:r>
            <a:endParaRPr lang="en-US" sz="28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48014" y="1455215"/>
            <a:ext cx="69403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Hệ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Thống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Camera An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Ninh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Báo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Động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Chống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Đột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Nhập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730" y="2121395"/>
            <a:ext cx="6061897" cy="4546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162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381750"/>
            <a:ext cx="628815" cy="276228"/>
          </a:xfrm>
        </p:spPr>
        <p:txBody>
          <a:bodyPr/>
          <a:lstStyle/>
          <a:p>
            <a:fld id="{2A013F82-EE5E-44EE-A61D-E31C6657F26F}" type="slidenum">
              <a:rPr lang="en-US" sz="1800" b="1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15</a:t>
            </a:fld>
            <a:endParaRPr lang="en-US" sz="18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2"/>
          <p:cNvSpPr txBox="1">
            <a:spLocks/>
          </p:cNvSpPr>
          <p:nvPr/>
        </p:nvSpPr>
        <p:spPr>
          <a:xfrm>
            <a:off x="347431" y="109693"/>
            <a:ext cx="8650310" cy="120702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4.4.1 CÁC </a:t>
            </a:r>
            <a:r>
              <a:rPr lang="en-US" sz="28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HẠNG MỤC HỆ THỐNG ĐIỆN THÔNG </a:t>
            </a:r>
            <a:r>
              <a:rPr lang="en-US" sz="28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TIN</a:t>
            </a:r>
            <a:endParaRPr lang="en-US" sz="28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48014" y="1455215"/>
            <a:ext cx="69403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Hạ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tầng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mạng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Internet,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Wifi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Server, Lan,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máy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máy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in,…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0300" y="1950396"/>
            <a:ext cx="3520475" cy="4693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143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381750"/>
            <a:ext cx="628815" cy="276228"/>
          </a:xfrm>
        </p:spPr>
        <p:txBody>
          <a:bodyPr/>
          <a:lstStyle/>
          <a:p>
            <a:fld id="{2A013F82-EE5E-44EE-A61D-E31C6657F26F}" type="slidenum">
              <a:rPr lang="en-US" sz="1800" b="1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16</a:t>
            </a:fld>
            <a:endParaRPr lang="en-US" sz="18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2"/>
          <p:cNvSpPr txBox="1">
            <a:spLocks/>
          </p:cNvSpPr>
          <p:nvPr/>
        </p:nvSpPr>
        <p:spPr>
          <a:xfrm>
            <a:off x="347431" y="109693"/>
            <a:ext cx="8650310" cy="120702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4.4.1 CÁC </a:t>
            </a:r>
            <a:r>
              <a:rPr lang="en-US" sz="28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HẠNG MỤC HỆ THỐNG ĐIỆN THÔNG </a:t>
            </a:r>
            <a:r>
              <a:rPr lang="en-US" sz="28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TIN</a:t>
            </a:r>
            <a:endParaRPr lang="en-US" sz="28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48014" y="1455215"/>
            <a:ext cx="69403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Hệ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thống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tổng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đài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liên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lạc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nội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bộ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Analog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hoặc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IP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0300" y="1860432"/>
            <a:ext cx="3639332" cy="4852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316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381750"/>
            <a:ext cx="628815" cy="276228"/>
          </a:xfrm>
        </p:spPr>
        <p:txBody>
          <a:bodyPr/>
          <a:lstStyle/>
          <a:p>
            <a:fld id="{2A013F82-EE5E-44EE-A61D-E31C6657F26F}" type="slidenum">
              <a:rPr lang="en-US" sz="1800" b="1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17</a:t>
            </a:fld>
            <a:endParaRPr lang="en-US" sz="18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2"/>
          <p:cNvSpPr txBox="1">
            <a:spLocks/>
          </p:cNvSpPr>
          <p:nvPr/>
        </p:nvSpPr>
        <p:spPr>
          <a:xfrm>
            <a:off x="347431" y="109693"/>
            <a:ext cx="8650310" cy="120702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4.4.1 CÁC </a:t>
            </a:r>
            <a:r>
              <a:rPr lang="en-US" sz="28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HẠNG MỤC HỆ THỐNG ĐIỆN THÔNG </a:t>
            </a:r>
            <a:r>
              <a:rPr lang="en-US" sz="28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TIN</a:t>
            </a:r>
            <a:endParaRPr lang="en-US" sz="28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48014" y="1455215"/>
            <a:ext cx="69403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Hệ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thống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âm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thanh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báo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âm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thanh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vùng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,…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355" y="1956019"/>
            <a:ext cx="3573718" cy="476495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3755" y="1956019"/>
            <a:ext cx="3412340" cy="4549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098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381750"/>
            <a:ext cx="628815" cy="276228"/>
          </a:xfrm>
        </p:spPr>
        <p:txBody>
          <a:bodyPr/>
          <a:lstStyle/>
          <a:p>
            <a:fld id="{2A013F82-EE5E-44EE-A61D-E31C6657F26F}" type="slidenum">
              <a:rPr lang="en-US" sz="1800" b="1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18</a:t>
            </a:fld>
            <a:endParaRPr lang="en-US" sz="18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2"/>
          <p:cNvSpPr txBox="1">
            <a:spLocks/>
          </p:cNvSpPr>
          <p:nvPr/>
        </p:nvSpPr>
        <p:spPr>
          <a:xfrm>
            <a:off x="347431" y="109693"/>
            <a:ext cx="8650310" cy="120702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4.4.2 </a:t>
            </a:r>
            <a:r>
              <a:rPr lang="en-US" sz="28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ĐỌC HIỂU BẢN VẼ AUTOCAD CỦA HỆ THỐNG ĐIỆN THÔNG TIN</a:t>
            </a:r>
          </a:p>
        </p:txBody>
      </p:sp>
      <p:sp>
        <p:nvSpPr>
          <p:cNvPr id="6" name="Rectangle 5"/>
          <p:cNvSpPr/>
          <p:nvPr/>
        </p:nvSpPr>
        <p:spPr>
          <a:xfrm>
            <a:off x="448014" y="1455215"/>
            <a:ext cx="69403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lý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hệ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thống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âm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thanh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báo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âm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thanh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vùng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,…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110" y="1858981"/>
            <a:ext cx="6421641" cy="4538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480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381750"/>
            <a:ext cx="628815" cy="276228"/>
          </a:xfrm>
        </p:spPr>
        <p:txBody>
          <a:bodyPr/>
          <a:lstStyle/>
          <a:p>
            <a:fld id="{2A013F82-EE5E-44EE-A61D-E31C6657F26F}" type="slidenum">
              <a:rPr lang="en-US" sz="1800" b="1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19</a:t>
            </a:fld>
            <a:endParaRPr lang="en-US" sz="18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2"/>
          <p:cNvSpPr txBox="1">
            <a:spLocks/>
          </p:cNvSpPr>
          <p:nvPr/>
        </p:nvSpPr>
        <p:spPr>
          <a:xfrm>
            <a:off x="347431" y="109693"/>
            <a:ext cx="8650310" cy="120702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4.4.2 </a:t>
            </a:r>
            <a:r>
              <a:rPr lang="en-US" sz="28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ĐỌC HIỂU BẢN VẼ AUTOCAD CỦA HỆ THỐNG ĐIỆN THÔNG TIN</a:t>
            </a:r>
          </a:p>
        </p:txBody>
      </p:sp>
      <p:sp>
        <p:nvSpPr>
          <p:cNvPr id="6" name="Rectangle 5"/>
          <p:cNvSpPr/>
          <p:nvPr/>
        </p:nvSpPr>
        <p:spPr>
          <a:xfrm>
            <a:off x="448014" y="1455215"/>
            <a:ext cx="69403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lý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hệ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thống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liên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lạc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cctv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,…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865" y="2199298"/>
            <a:ext cx="6080775" cy="4297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045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228600" y="919164"/>
            <a:ext cx="8553615" cy="593883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 smtClean="0">
                <a:solidFill>
                  <a:srgbClr val="4FC4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4.2.1  </a:t>
            </a:r>
            <a:r>
              <a:rPr lang="en-US" sz="2800" dirty="0" err="1" smtClean="0">
                <a:solidFill>
                  <a:srgbClr val="4FC4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Mô</a:t>
            </a:r>
            <a:r>
              <a:rPr lang="en-US" sz="2800" dirty="0" smtClean="0">
                <a:solidFill>
                  <a:srgbClr val="4FC4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4FC4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800" dirty="0" smtClean="0">
                <a:solidFill>
                  <a:srgbClr val="4FC4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4FC4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Hệ</a:t>
            </a:r>
            <a:r>
              <a:rPr lang="en-US" sz="2800" dirty="0" smtClean="0">
                <a:solidFill>
                  <a:srgbClr val="4FC4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4FC4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Thống</a:t>
            </a:r>
            <a:r>
              <a:rPr lang="en-US" sz="2800" dirty="0" smtClean="0">
                <a:solidFill>
                  <a:srgbClr val="4FC4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4FC4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Điều</a:t>
            </a:r>
            <a:r>
              <a:rPr lang="en-US" sz="2800" dirty="0" smtClean="0">
                <a:solidFill>
                  <a:srgbClr val="4FC4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4FC4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Hòa</a:t>
            </a:r>
            <a:r>
              <a:rPr lang="en-US" sz="2800" dirty="0" smtClean="0">
                <a:solidFill>
                  <a:srgbClr val="4FC4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4FC4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800" dirty="0" smtClean="0">
                <a:solidFill>
                  <a:srgbClr val="4FC4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4FC4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Khí</a:t>
            </a:r>
            <a:r>
              <a:rPr lang="en-US" sz="2800" dirty="0" smtClean="0">
                <a:solidFill>
                  <a:srgbClr val="4FC4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HVAC </a:t>
            </a:r>
          </a:p>
          <a:p>
            <a:pPr marL="0" indent="0">
              <a:buNone/>
            </a:pPr>
            <a:r>
              <a:rPr lang="en-US" sz="2800" dirty="0" smtClean="0">
                <a:solidFill>
                  <a:srgbClr val="4FC4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4.2.2  </a:t>
            </a:r>
            <a:r>
              <a:rPr lang="en-US" sz="2800" dirty="0" err="1" smtClean="0">
                <a:solidFill>
                  <a:srgbClr val="4FC4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Đọc</a:t>
            </a:r>
            <a:r>
              <a:rPr lang="en-US" sz="2800" dirty="0" smtClean="0">
                <a:solidFill>
                  <a:srgbClr val="4FC4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4FC4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Hiểu</a:t>
            </a:r>
            <a:r>
              <a:rPr lang="en-US" sz="2800" dirty="0" smtClean="0">
                <a:solidFill>
                  <a:srgbClr val="4FC4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4FC4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Bản</a:t>
            </a:r>
            <a:r>
              <a:rPr lang="en-US" sz="2800" dirty="0" smtClean="0">
                <a:solidFill>
                  <a:srgbClr val="4FC4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4FC4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Vẽ</a:t>
            </a:r>
            <a:r>
              <a:rPr lang="en-US" sz="2800" dirty="0" smtClean="0">
                <a:solidFill>
                  <a:srgbClr val="4FC4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4FC4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Autocad</a:t>
            </a:r>
            <a:r>
              <a:rPr lang="en-US" sz="2800" dirty="0" smtClean="0">
                <a:solidFill>
                  <a:srgbClr val="4FC4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4FC4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 smtClean="0">
                <a:solidFill>
                  <a:srgbClr val="4FC4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4FC4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Hệ</a:t>
            </a:r>
            <a:r>
              <a:rPr lang="en-US" sz="2800" dirty="0" smtClean="0">
                <a:solidFill>
                  <a:srgbClr val="4FC4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4FC4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Thống</a:t>
            </a:r>
            <a:r>
              <a:rPr lang="en-US" sz="2800" dirty="0" smtClean="0">
                <a:solidFill>
                  <a:srgbClr val="4FC4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HVAC</a:t>
            </a:r>
            <a:endParaRPr lang="en-US" sz="2800" dirty="0">
              <a:solidFill>
                <a:srgbClr val="4FC4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4.3.1 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Loại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Mạng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Điện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Hạ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Áp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Nối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Đất</a:t>
            </a:r>
            <a:endParaRPr lang="en-US" sz="2800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4.3.2  </a:t>
            </a:r>
            <a:r>
              <a:rPr lang="en-US" sz="2800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Đọc</a:t>
            </a:r>
            <a:r>
              <a:rPr lang="en-US"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Hiểu</a:t>
            </a:r>
            <a:r>
              <a:rPr lang="en-US"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Bản</a:t>
            </a:r>
            <a:r>
              <a:rPr lang="en-US"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Vẽ</a:t>
            </a:r>
            <a:r>
              <a:rPr lang="en-US"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Autocad</a:t>
            </a:r>
            <a:r>
              <a:rPr lang="en-US"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Hệ</a:t>
            </a:r>
            <a:r>
              <a:rPr lang="en-US"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Thống</a:t>
            </a:r>
            <a:r>
              <a:rPr lang="en-US"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800" dirty="0">
                <a:ln/>
                <a:solidFill>
                  <a:srgbClr val="C00000"/>
                </a:solidFill>
                <a:effectLst>
                  <a:outerShdw blurRad="60007" dist="190500" dir="16200000" sy="30000" kx="-1800000" algn="bl" rotWithShape="0">
                    <a:schemeClr val="accent3">
                      <a:lumMod val="20000"/>
                      <a:lumOff val="80000"/>
                      <a:alpha val="32000"/>
                    </a:schemeClr>
                  </a:outerShd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Nối Đất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8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4.4.1 </a:t>
            </a:r>
            <a:r>
              <a:rPr lang="en-US" sz="2800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Hạng</a:t>
            </a:r>
            <a:r>
              <a:rPr lang="en-US" sz="28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Mục</a:t>
            </a:r>
            <a:r>
              <a:rPr lang="en-US" sz="28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Hệ</a:t>
            </a:r>
            <a:r>
              <a:rPr lang="en-US" sz="28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Thống</a:t>
            </a:r>
            <a:r>
              <a:rPr lang="en-US" sz="28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Điện</a:t>
            </a:r>
            <a:r>
              <a:rPr lang="en-US" sz="28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28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Tin</a:t>
            </a:r>
          </a:p>
          <a:p>
            <a:pPr marL="0" indent="0">
              <a:buNone/>
            </a:pPr>
            <a:r>
              <a:rPr lang="en-US" sz="28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4.4.2 </a:t>
            </a:r>
            <a:r>
              <a:rPr lang="en-US" sz="28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Đọc</a:t>
            </a:r>
            <a:r>
              <a:rPr lang="en-US" sz="28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Hiểu</a:t>
            </a:r>
            <a:r>
              <a:rPr lang="en-US" sz="28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Bản</a:t>
            </a:r>
            <a:r>
              <a:rPr lang="en-US" sz="28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Vẽ</a:t>
            </a:r>
            <a:r>
              <a:rPr lang="en-US" sz="28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Autocad</a:t>
            </a:r>
            <a:r>
              <a:rPr lang="en-US" sz="28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Hệ</a:t>
            </a:r>
            <a:r>
              <a:rPr lang="en-US" sz="28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Thống</a:t>
            </a:r>
            <a:r>
              <a:rPr lang="en-US" sz="28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Điện</a:t>
            </a:r>
            <a:r>
              <a:rPr lang="en-US" sz="28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28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381750"/>
            <a:ext cx="628815" cy="276228"/>
          </a:xfrm>
        </p:spPr>
        <p:txBody>
          <a:bodyPr/>
          <a:lstStyle/>
          <a:p>
            <a:fld id="{2A013F82-EE5E-44EE-A61D-E31C6657F26F}" type="slidenum">
              <a:rPr lang="en-US" sz="1800" b="1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2</a:t>
            </a:fld>
            <a:endParaRPr lang="en-US" sz="18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2"/>
          <p:cNvSpPr txBox="1">
            <a:spLocks/>
          </p:cNvSpPr>
          <p:nvPr/>
        </p:nvSpPr>
        <p:spPr>
          <a:xfrm>
            <a:off x="3962400" y="247650"/>
            <a:ext cx="4649094" cy="5334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NỘI DUNG BÀI GIẢNG</a:t>
            </a:r>
            <a:endParaRPr lang="en-US" sz="3200" b="1" dirty="0">
              <a:solidFill>
                <a:schemeClr val="accent6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132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381750"/>
            <a:ext cx="628815" cy="276228"/>
          </a:xfrm>
        </p:spPr>
        <p:txBody>
          <a:bodyPr/>
          <a:lstStyle/>
          <a:p>
            <a:fld id="{2A013F82-EE5E-44EE-A61D-E31C6657F26F}" type="slidenum">
              <a:rPr lang="en-US" sz="1800" b="1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20</a:t>
            </a:fld>
            <a:endParaRPr lang="en-US" sz="18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2"/>
          <p:cNvSpPr txBox="1">
            <a:spLocks/>
          </p:cNvSpPr>
          <p:nvPr/>
        </p:nvSpPr>
        <p:spPr>
          <a:xfrm>
            <a:off x="347431" y="109693"/>
            <a:ext cx="8650310" cy="120702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4.4.2 </a:t>
            </a:r>
            <a:r>
              <a:rPr lang="en-US" sz="28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ĐỌC HIỂU BẢN VẼ AUTOCAD CỦA HỆ THỐNG ĐIỆN THÔNG TIN</a:t>
            </a:r>
          </a:p>
        </p:txBody>
      </p:sp>
      <p:sp>
        <p:nvSpPr>
          <p:cNvPr id="6" name="Rectangle 5"/>
          <p:cNvSpPr/>
          <p:nvPr/>
        </p:nvSpPr>
        <p:spPr>
          <a:xfrm>
            <a:off x="448014" y="1455215"/>
            <a:ext cx="69403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lý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hệ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thống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liên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lạc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nội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bộ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700" y="1842142"/>
            <a:ext cx="7009077" cy="4953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09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381750"/>
            <a:ext cx="628815" cy="276228"/>
          </a:xfrm>
        </p:spPr>
        <p:txBody>
          <a:bodyPr/>
          <a:lstStyle/>
          <a:p>
            <a:fld id="{2A013F82-EE5E-44EE-A61D-E31C6657F26F}" type="slidenum">
              <a:rPr lang="en-US" sz="1800" b="1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21</a:t>
            </a:fld>
            <a:endParaRPr lang="en-US" sz="18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2"/>
          <p:cNvSpPr txBox="1">
            <a:spLocks/>
          </p:cNvSpPr>
          <p:nvPr/>
        </p:nvSpPr>
        <p:spPr>
          <a:xfrm>
            <a:off x="347431" y="109693"/>
            <a:ext cx="8650310" cy="120702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4.4.2 </a:t>
            </a:r>
            <a:r>
              <a:rPr lang="en-US" sz="28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ĐỌC HIỂU BẢN VẼ AUTOCAD CỦA HỆ THỐNG ĐIỆN THÔNG TIN</a:t>
            </a:r>
          </a:p>
        </p:txBody>
      </p:sp>
      <p:sp>
        <p:nvSpPr>
          <p:cNvPr id="6" name="Rectangle 5"/>
          <p:cNvSpPr/>
          <p:nvPr/>
        </p:nvSpPr>
        <p:spPr>
          <a:xfrm>
            <a:off x="448014" y="1455215"/>
            <a:ext cx="69403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lý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hệ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thống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an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ninh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434" y="1973599"/>
            <a:ext cx="6281945" cy="4439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56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381750"/>
            <a:ext cx="628815" cy="276228"/>
          </a:xfrm>
        </p:spPr>
        <p:txBody>
          <a:bodyPr/>
          <a:lstStyle/>
          <a:p>
            <a:fld id="{2A013F82-EE5E-44EE-A61D-E31C6657F26F}" type="slidenum">
              <a:rPr lang="en-US" sz="1800" b="1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22</a:t>
            </a:fld>
            <a:endParaRPr lang="en-US" sz="18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2"/>
          <p:cNvSpPr txBox="1">
            <a:spLocks/>
          </p:cNvSpPr>
          <p:nvPr/>
        </p:nvSpPr>
        <p:spPr>
          <a:xfrm>
            <a:off x="347431" y="109693"/>
            <a:ext cx="8650310" cy="120702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4.4.2 </a:t>
            </a:r>
            <a:r>
              <a:rPr lang="en-US" sz="28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ĐỌC HIỂU BẢN VẼ AUTOCAD CỦA HỆ THỐNG ĐIỆN THÔNG TIN</a:t>
            </a:r>
          </a:p>
        </p:txBody>
      </p:sp>
      <p:sp>
        <p:nvSpPr>
          <p:cNvPr id="6" name="Rectangle 5"/>
          <p:cNvSpPr/>
          <p:nvPr/>
        </p:nvSpPr>
        <p:spPr>
          <a:xfrm>
            <a:off x="448014" y="1455215"/>
            <a:ext cx="69403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bố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trí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điện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tin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865" y="2182341"/>
            <a:ext cx="6137608" cy="4337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831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381750"/>
            <a:ext cx="628815" cy="276228"/>
          </a:xfrm>
        </p:spPr>
        <p:txBody>
          <a:bodyPr/>
          <a:lstStyle/>
          <a:p>
            <a:fld id="{2A013F82-EE5E-44EE-A61D-E31C6657F26F}" type="slidenum">
              <a:rPr lang="en-US" sz="1800" b="1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3</a:t>
            </a:fld>
            <a:endParaRPr lang="en-US" sz="18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2"/>
          <p:cNvSpPr txBox="1">
            <a:spLocks/>
          </p:cNvSpPr>
          <p:nvPr/>
        </p:nvSpPr>
        <p:spPr>
          <a:xfrm>
            <a:off x="347431" y="109694"/>
            <a:ext cx="8650310" cy="110643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rgbClr val="4FC4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4.2.1 MÔ HÌNH HỆ THỐNG ĐIỀU HÒA KHÔNG KHÍ HVAC</a:t>
            </a:r>
            <a:endParaRPr lang="en-US" sz="2800" b="1" dirty="0">
              <a:solidFill>
                <a:schemeClr val="accent6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4088" y="2020809"/>
            <a:ext cx="5980851" cy="410286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04872" y="2020809"/>
            <a:ext cx="2458353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dirty="0"/>
              <a:t>Không khí đi vào không gian nào đó, sau đó nó sẽ tuần hoàn lại qua cửa hút gió và đưa về bộ phận xử lý không </a:t>
            </a:r>
            <a:r>
              <a:rPr lang="vi-VN" dirty="0" smtClean="0"/>
              <a:t>khí</a:t>
            </a:r>
            <a:r>
              <a:rPr lang="en-US" dirty="0" smtClean="0"/>
              <a:t> (</a:t>
            </a:r>
            <a:r>
              <a:rPr lang="en-US" dirty="0" err="1" smtClean="0"/>
              <a:t>làm</a:t>
            </a:r>
            <a:r>
              <a:rPr lang="en-US" dirty="0" smtClean="0"/>
              <a:t> </a:t>
            </a:r>
            <a:r>
              <a:rPr lang="en-US" dirty="0" err="1" smtClean="0"/>
              <a:t>lạnh</a:t>
            </a:r>
            <a:r>
              <a:rPr lang="en-US" dirty="0" smtClean="0"/>
              <a:t>)</a:t>
            </a:r>
            <a:endParaRPr lang="vi-VN" dirty="0"/>
          </a:p>
          <a:p>
            <a:endParaRPr lang="vi-VN" dirty="0"/>
          </a:p>
          <a:p>
            <a:r>
              <a:rPr lang="vi-VN" dirty="0"/>
              <a:t>Một phần không khí trả lại sẽ tiêu hao và được thay thế bằng không khí </a:t>
            </a:r>
            <a:r>
              <a:rPr lang="vi-VN" dirty="0" smtClean="0"/>
              <a:t>tươi </a:t>
            </a:r>
            <a:r>
              <a:rPr lang="vi-VN" dirty="0"/>
              <a:t>bên ngoài khoảng 10 đến 20%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465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381750"/>
            <a:ext cx="628815" cy="276228"/>
          </a:xfrm>
        </p:spPr>
        <p:txBody>
          <a:bodyPr/>
          <a:lstStyle/>
          <a:p>
            <a:fld id="{2A013F82-EE5E-44EE-A61D-E31C6657F26F}" type="slidenum">
              <a:rPr lang="en-US" sz="1800" b="1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4</a:t>
            </a:fld>
            <a:endParaRPr lang="en-US" sz="18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2"/>
          <p:cNvSpPr txBox="1">
            <a:spLocks/>
          </p:cNvSpPr>
          <p:nvPr/>
        </p:nvSpPr>
        <p:spPr>
          <a:xfrm>
            <a:off x="347431" y="109694"/>
            <a:ext cx="8650310" cy="110643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rgbClr val="4FC4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4.2.2 ĐỌC HIỂU BẢN VẼ AUTOCAD CỦA HỆ THỐNG HVAC</a:t>
            </a:r>
            <a:r>
              <a:rPr lang="vi-VN" sz="2800" dirty="0" smtClean="0"/>
              <a:t> </a:t>
            </a:r>
            <a:endParaRPr lang="en-US" sz="2800" b="1" dirty="0">
              <a:solidFill>
                <a:schemeClr val="accent6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47432" y="2020808"/>
            <a:ext cx="21122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 smtClean="0"/>
              <a:t>Sơ</a:t>
            </a:r>
            <a:r>
              <a:rPr lang="en-US" sz="2400" dirty="0" smtClean="0"/>
              <a:t> </a:t>
            </a:r>
            <a:r>
              <a:rPr lang="en-US" sz="2400" dirty="0" err="1" smtClean="0"/>
              <a:t>đồ</a:t>
            </a:r>
            <a:r>
              <a:rPr lang="en-US" sz="2400" dirty="0" smtClean="0"/>
              <a:t> </a:t>
            </a:r>
            <a:r>
              <a:rPr lang="en-US" sz="2400" dirty="0" err="1" smtClean="0"/>
              <a:t>nguyên</a:t>
            </a:r>
            <a:r>
              <a:rPr lang="en-US" sz="2400" dirty="0" smtClean="0"/>
              <a:t> </a:t>
            </a:r>
            <a:r>
              <a:rPr lang="en-US" sz="2400" dirty="0" err="1" smtClean="0"/>
              <a:t>lý</a:t>
            </a:r>
            <a:r>
              <a:rPr lang="en-US" sz="2400" dirty="0" smtClean="0"/>
              <a:t> </a:t>
            </a:r>
            <a:r>
              <a:rPr lang="en-US" sz="2400" dirty="0" err="1" smtClean="0"/>
              <a:t>nước</a:t>
            </a:r>
            <a:endParaRPr lang="en-US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0300" y="1254816"/>
            <a:ext cx="6437441" cy="5248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440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381750"/>
            <a:ext cx="628815" cy="276228"/>
          </a:xfrm>
        </p:spPr>
        <p:txBody>
          <a:bodyPr/>
          <a:lstStyle/>
          <a:p>
            <a:fld id="{2A013F82-EE5E-44EE-A61D-E31C6657F26F}" type="slidenum">
              <a:rPr lang="en-US" sz="1800" b="1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5</a:t>
            </a:fld>
            <a:endParaRPr lang="en-US" sz="18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2"/>
          <p:cNvSpPr txBox="1">
            <a:spLocks/>
          </p:cNvSpPr>
          <p:nvPr/>
        </p:nvSpPr>
        <p:spPr>
          <a:xfrm>
            <a:off x="347431" y="109694"/>
            <a:ext cx="8650310" cy="110643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rgbClr val="4FC4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4.2.2 ĐỌC HIỂU BẢN VẼ AUTOCAD CỦA HỆ THỐNG HVAC</a:t>
            </a:r>
            <a:r>
              <a:rPr lang="vi-VN" sz="2800" dirty="0" smtClean="0"/>
              <a:t> </a:t>
            </a:r>
            <a:endParaRPr lang="en-US" sz="2800" b="1" dirty="0">
              <a:solidFill>
                <a:schemeClr val="accent6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47431" y="1316715"/>
            <a:ext cx="27157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 smtClean="0"/>
              <a:t>Sơ</a:t>
            </a:r>
            <a:r>
              <a:rPr lang="en-US" sz="2400" dirty="0" smtClean="0"/>
              <a:t> </a:t>
            </a:r>
            <a:r>
              <a:rPr lang="en-US" sz="2400" dirty="0" err="1" smtClean="0"/>
              <a:t>đồ</a:t>
            </a:r>
            <a:r>
              <a:rPr lang="en-US" sz="2400" dirty="0" smtClean="0"/>
              <a:t> </a:t>
            </a:r>
            <a:r>
              <a:rPr lang="en-US" sz="2400" dirty="0" err="1" smtClean="0"/>
              <a:t>nguyên</a:t>
            </a:r>
            <a:r>
              <a:rPr lang="en-US" sz="2400" dirty="0" smtClean="0"/>
              <a:t> </a:t>
            </a:r>
            <a:r>
              <a:rPr lang="en-US" sz="2400" dirty="0" err="1" smtClean="0"/>
              <a:t>lý</a:t>
            </a:r>
            <a:r>
              <a:rPr lang="en-US" sz="2400" dirty="0" smtClean="0"/>
              <a:t> </a:t>
            </a:r>
            <a:r>
              <a:rPr lang="en-US" sz="2400" dirty="0" err="1" smtClean="0"/>
              <a:t>gió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22565"/>
            <a:ext cx="9144000" cy="1890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57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381750"/>
            <a:ext cx="628815" cy="276228"/>
          </a:xfrm>
        </p:spPr>
        <p:txBody>
          <a:bodyPr/>
          <a:lstStyle/>
          <a:p>
            <a:fld id="{2A013F82-EE5E-44EE-A61D-E31C6657F26F}" type="slidenum">
              <a:rPr lang="en-US" sz="1800" b="1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6</a:t>
            </a:fld>
            <a:endParaRPr lang="en-US" sz="18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2"/>
          <p:cNvSpPr txBox="1">
            <a:spLocks/>
          </p:cNvSpPr>
          <p:nvPr/>
        </p:nvSpPr>
        <p:spPr>
          <a:xfrm>
            <a:off x="347431" y="109694"/>
            <a:ext cx="8650310" cy="110643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rgbClr val="4FC4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4.2.2 ĐỌC HIỂU BẢN VẼ AUTOCAD CỦA HỆ THỐNG HVAC</a:t>
            </a:r>
            <a:r>
              <a:rPr lang="vi-VN" sz="2800" dirty="0" smtClean="0"/>
              <a:t> </a:t>
            </a:r>
            <a:endParaRPr lang="en-US" sz="2800" b="1" dirty="0">
              <a:solidFill>
                <a:schemeClr val="accent6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47430" y="1316715"/>
            <a:ext cx="78059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 smtClean="0"/>
              <a:t>Mặt</a:t>
            </a:r>
            <a:r>
              <a:rPr lang="en-US" sz="2400" dirty="0" smtClean="0"/>
              <a:t> </a:t>
            </a:r>
            <a:r>
              <a:rPr lang="en-US" sz="2400" dirty="0" err="1" smtClean="0"/>
              <a:t>bằng</a:t>
            </a:r>
            <a:r>
              <a:rPr lang="en-US" sz="2400" dirty="0" smtClean="0"/>
              <a:t> </a:t>
            </a:r>
            <a:r>
              <a:rPr lang="en-US" sz="2400" dirty="0" err="1" smtClean="0"/>
              <a:t>bố</a:t>
            </a:r>
            <a:r>
              <a:rPr lang="en-US" sz="2400" dirty="0" smtClean="0"/>
              <a:t> </a:t>
            </a:r>
            <a:r>
              <a:rPr lang="en-US" sz="2400" dirty="0" err="1" smtClean="0"/>
              <a:t>trí</a:t>
            </a:r>
            <a:r>
              <a:rPr lang="en-US" sz="2400" dirty="0" smtClean="0"/>
              <a:t> </a:t>
            </a:r>
            <a:r>
              <a:rPr lang="en-US" sz="2400" dirty="0" err="1" smtClean="0"/>
              <a:t>thiết</a:t>
            </a:r>
            <a:r>
              <a:rPr lang="en-US" sz="2400" dirty="0" smtClean="0"/>
              <a:t> </a:t>
            </a:r>
            <a:r>
              <a:rPr lang="en-US" sz="2400" dirty="0" err="1" smtClean="0"/>
              <a:t>bị</a:t>
            </a:r>
            <a:r>
              <a:rPr lang="en-US" sz="2400" dirty="0" smtClean="0"/>
              <a:t> </a:t>
            </a:r>
            <a:r>
              <a:rPr lang="en-US" sz="2400" dirty="0" err="1" smtClean="0"/>
              <a:t>và</a:t>
            </a:r>
            <a:r>
              <a:rPr lang="en-US" sz="2400" dirty="0" smtClean="0"/>
              <a:t> </a:t>
            </a:r>
            <a:r>
              <a:rPr lang="en-US" sz="2400" dirty="0" err="1" smtClean="0"/>
              <a:t>đường</a:t>
            </a:r>
            <a:r>
              <a:rPr lang="en-US" sz="2400" dirty="0" smtClean="0"/>
              <a:t> </a:t>
            </a:r>
            <a:r>
              <a:rPr lang="en-US" sz="2400" dirty="0" err="1" smtClean="0"/>
              <a:t>ống</a:t>
            </a:r>
            <a:endParaRPr lang="en-US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284" y="1778380"/>
            <a:ext cx="7459116" cy="5048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486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381750"/>
            <a:ext cx="628815" cy="276228"/>
          </a:xfrm>
        </p:spPr>
        <p:txBody>
          <a:bodyPr/>
          <a:lstStyle/>
          <a:p>
            <a:fld id="{2A013F82-EE5E-44EE-A61D-E31C6657F26F}" type="slidenum">
              <a:rPr lang="en-US" sz="1800" b="1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7</a:t>
            </a:fld>
            <a:endParaRPr lang="en-US" sz="18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2"/>
          <p:cNvSpPr txBox="1">
            <a:spLocks/>
          </p:cNvSpPr>
          <p:nvPr/>
        </p:nvSpPr>
        <p:spPr>
          <a:xfrm>
            <a:off x="347431" y="109694"/>
            <a:ext cx="8650310" cy="110643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rgbClr val="4FC4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4.2.2 ĐỌC HIỂU BẢN VẼ AUTOCAD CỦA HỆ THỐNG HVAC</a:t>
            </a:r>
            <a:r>
              <a:rPr lang="vi-VN" sz="2800" dirty="0" smtClean="0"/>
              <a:t> </a:t>
            </a:r>
            <a:endParaRPr lang="en-US" sz="2800" b="1" dirty="0">
              <a:solidFill>
                <a:schemeClr val="accent6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47430" y="1316715"/>
            <a:ext cx="78059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 smtClean="0"/>
              <a:t>Mặt</a:t>
            </a:r>
            <a:r>
              <a:rPr lang="en-US" sz="2400" dirty="0" smtClean="0"/>
              <a:t> </a:t>
            </a:r>
            <a:r>
              <a:rPr lang="en-US" sz="2400" dirty="0" err="1" smtClean="0"/>
              <a:t>bằng</a:t>
            </a:r>
            <a:r>
              <a:rPr lang="en-US" sz="2400" dirty="0" smtClean="0"/>
              <a:t> </a:t>
            </a:r>
            <a:r>
              <a:rPr lang="en-US" sz="2400" dirty="0" err="1" smtClean="0"/>
              <a:t>bố</a:t>
            </a:r>
            <a:r>
              <a:rPr lang="en-US" sz="2400" dirty="0" smtClean="0"/>
              <a:t> </a:t>
            </a:r>
            <a:r>
              <a:rPr lang="en-US" sz="2400" dirty="0" err="1" smtClean="0"/>
              <a:t>trí</a:t>
            </a:r>
            <a:r>
              <a:rPr lang="en-US" sz="2400" dirty="0" smtClean="0"/>
              <a:t> </a:t>
            </a:r>
            <a:r>
              <a:rPr lang="en-US" sz="2400" dirty="0" err="1" smtClean="0"/>
              <a:t>thiết</a:t>
            </a:r>
            <a:r>
              <a:rPr lang="en-US" sz="2400" dirty="0" smtClean="0"/>
              <a:t> </a:t>
            </a:r>
            <a:r>
              <a:rPr lang="en-US" sz="2400" dirty="0" err="1" smtClean="0"/>
              <a:t>bị</a:t>
            </a:r>
            <a:r>
              <a:rPr lang="en-US" sz="2400" dirty="0" smtClean="0"/>
              <a:t> </a:t>
            </a:r>
            <a:r>
              <a:rPr lang="en-US" sz="2400" dirty="0" err="1" smtClean="0"/>
              <a:t>và</a:t>
            </a:r>
            <a:r>
              <a:rPr lang="en-US" sz="2400" dirty="0" smtClean="0"/>
              <a:t> </a:t>
            </a:r>
            <a:r>
              <a:rPr lang="en-US" sz="2400" dirty="0" err="1" smtClean="0"/>
              <a:t>đường</a:t>
            </a:r>
            <a:r>
              <a:rPr lang="en-US" sz="2400" dirty="0" smtClean="0"/>
              <a:t> </a:t>
            </a:r>
            <a:r>
              <a:rPr lang="en-US" sz="2400" dirty="0" err="1" smtClean="0"/>
              <a:t>ống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525" y="1878965"/>
            <a:ext cx="6660517" cy="4685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613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381750"/>
            <a:ext cx="628815" cy="276228"/>
          </a:xfrm>
        </p:spPr>
        <p:txBody>
          <a:bodyPr/>
          <a:lstStyle/>
          <a:p>
            <a:fld id="{2A013F82-EE5E-44EE-A61D-E31C6657F26F}" type="slidenum">
              <a:rPr lang="en-US" sz="1800" b="1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8</a:t>
            </a:fld>
            <a:endParaRPr lang="en-US" sz="18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2"/>
          <p:cNvSpPr txBox="1">
            <a:spLocks/>
          </p:cNvSpPr>
          <p:nvPr/>
        </p:nvSpPr>
        <p:spPr>
          <a:xfrm>
            <a:off x="347431" y="109694"/>
            <a:ext cx="8650310" cy="70409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4.3.1 CÁC </a:t>
            </a:r>
            <a:r>
              <a:rPr lang="en-US"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LOẠI MẠNG ĐIỆN HẠ ÁP NỐI 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ĐẤT</a:t>
            </a:r>
            <a:endParaRPr lang="en-US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47430" y="1316715"/>
            <a:ext cx="78059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 smtClean="0"/>
              <a:t>Mạng</a:t>
            </a:r>
            <a:r>
              <a:rPr lang="en-US" sz="2400" dirty="0" smtClean="0"/>
              <a:t> </a:t>
            </a:r>
            <a:r>
              <a:rPr lang="en-US" sz="2400" dirty="0" err="1" smtClean="0"/>
              <a:t>điện</a:t>
            </a:r>
            <a:r>
              <a:rPr lang="en-US" sz="2400" dirty="0" smtClean="0"/>
              <a:t> IT</a:t>
            </a:r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545" y="2724905"/>
            <a:ext cx="4104644" cy="33071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6494" y="2720958"/>
            <a:ext cx="3822229" cy="3311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050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381750"/>
            <a:ext cx="628815" cy="276228"/>
          </a:xfrm>
        </p:spPr>
        <p:txBody>
          <a:bodyPr/>
          <a:lstStyle/>
          <a:p>
            <a:fld id="{2A013F82-EE5E-44EE-A61D-E31C6657F26F}" type="slidenum">
              <a:rPr lang="en-US" sz="1800" b="1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9</a:t>
            </a:fld>
            <a:endParaRPr lang="en-US" sz="18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2"/>
          <p:cNvSpPr txBox="1">
            <a:spLocks/>
          </p:cNvSpPr>
          <p:nvPr/>
        </p:nvSpPr>
        <p:spPr>
          <a:xfrm>
            <a:off x="347431" y="109694"/>
            <a:ext cx="8650310" cy="70409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4.3.1 CÁC </a:t>
            </a:r>
            <a:r>
              <a:rPr lang="en-US"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LOẠI MẠNG ĐIỆN HẠ ÁP NỐI 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ĐẤT</a:t>
            </a:r>
            <a:endParaRPr lang="en-US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47430" y="1316715"/>
            <a:ext cx="78059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 smtClean="0"/>
              <a:t>Mạng</a:t>
            </a:r>
            <a:r>
              <a:rPr lang="en-US" sz="2400" dirty="0" smtClean="0"/>
              <a:t> </a:t>
            </a:r>
            <a:r>
              <a:rPr lang="en-US" sz="2400" dirty="0" err="1" smtClean="0"/>
              <a:t>điện</a:t>
            </a:r>
            <a:r>
              <a:rPr lang="en-US" sz="2400" dirty="0" smtClean="0"/>
              <a:t> TT</a:t>
            </a:r>
            <a:endParaRPr lang="en-US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6205" y="1890743"/>
            <a:ext cx="5339750" cy="4529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9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02895261.potx" id="{03C5CF44-0C62-41B4-B3EA-416B4807878A}" vid="{EC3ACB92-700E-4167-B3A6-412DE40A64C2}"/>
    </a:ext>
  </a:extLst>
</a:theme>
</file>

<file path=ppt/theme/theme2.xml><?xml version="1.0" encoding="utf-8"?>
<a:theme xmlns:a="http://schemas.openxmlformats.org/drawingml/2006/main" name="Office Theme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irectSourceMarket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ThumbnailAssetId xmlns="4873beb7-5857-4685-be1f-d57550cc96cc" xsi:nil="true"/>
    <PrimaryImageGen xmlns="4873beb7-5857-4685-be1f-d57550cc96cc">true</PrimaryImageGen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1564227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>Take your audience through a digital tunnel where they'll  burst through to the other side and see the information you want to present. Show them lists, charts, tables, SmartArt,  and pictures using a variety of layouts in widescreen (16X9) format. This design works well for subjects on science and technology, computers, communication, and more.   
</APDescription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2012-05-11T02:04:00+00:00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ShowIn xmlns="4873beb7-5857-4685-be1f-d57550cc96cc">Show everywhere</ShowIn>
    <UANotes xmlns="4873beb7-5857-4685-be1f-d57550cc96cc" xsi:nil="true"/>
    <TemplateStatus xmlns="4873beb7-5857-4685-be1f-d57550cc96cc">Complete</TemplateStatus>
    <InternalTagsTaxHTField0 xmlns="4873beb7-5857-4685-be1f-d57550cc96cc">
      <Terms xmlns="http://schemas.microsoft.com/office/infopath/2007/PartnerControls"/>
    </InternalTagsTaxHTField0>
    <CSXHash xmlns="4873beb7-5857-4685-be1f-d57550cc96cc" xsi:nil="true"/>
    <Downloads xmlns="4873beb7-5857-4685-be1f-d57550cc96cc">0</Downloads>
    <VoteCount xmlns="4873beb7-5857-4685-be1f-d57550cc96cc" xsi:nil="true"/>
    <OOCacheId xmlns="4873beb7-5857-4685-be1f-d57550cc96cc" xsi:nil="true"/>
    <IsDeleted xmlns="4873beb7-5857-4685-be1f-d57550cc96cc">false</IsDeleted>
    <AssetExpire xmlns="4873beb7-5857-4685-be1f-d57550cc96cc">2029-01-01T08:00:00+00:00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SubmitterId xmlns="4873beb7-5857-4685-be1f-d57550cc96cc" xsi:nil="true"/>
    <EditorialTags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TP102895246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835483</LocLastLocAttemptVersionLookup>
    <IsSearchable xmlns="4873beb7-5857-4685-be1f-d57550cc96cc">true</IsSearchable>
    <TemplateTemplateType xmlns="4873beb7-5857-4685-be1f-d57550cc96cc">PowerPoint Presentation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>false</IntlLangReview>
    <OutputCachingOn xmlns="4873beb7-5857-4685-be1f-d57550cc96cc">false</OutputCachingOn>
    <AverageRating xmlns="4873beb7-5857-4685-be1f-d57550cc96cc" xsi:nil="true"/>
    <APAuthor xmlns="4873beb7-5857-4685-be1f-d57550cc96cc">
      <UserInfo>
        <DisplayName>REDMOND\v-vaddu</DisplayName>
        <AccountId>2567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OriginalRelease xmlns="4873beb7-5857-4685-be1f-d57550cc96cc">15</OriginalRelease>
    <TPLaunchHelpLinkType xmlns="4873beb7-5857-4685-be1f-d57550cc96cc">Template</TPLaunchHelpLinkType>
    <LocalizationTagsTaxHTField0 xmlns="4873beb7-5857-4685-be1f-d57550cc96cc">
      <Terms xmlns="http://schemas.microsoft.com/office/infopath/2007/PartnerControls"/>
    </LocalizationTagsTaxHTField0>
    <LocMarketGroupTiers2 xmlns="4873beb7-5857-4685-be1f-d57550cc96cc" xsi:nil="true"/>
  </documentManagement>
</p:properties>
</file>

<file path=customXml/itemProps1.xml><?xml version="1.0" encoding="utf-8"?>
<ds:datastoreItem xmlns:ds="http://schemas.openxmlformats.org/officeDocument/2006/customXml" ds:itemID="{22CCB507-0646-4A50-A4F7-7F385079D58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4228E6B-D70C-44BB-A81F-A245495F612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0E41224-0370-4595-877C-23316CD80004}">
  <ds:schemaRefs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4873beb7-5857-4685-be1f-d57550cc96cc"/>
    <ds:schemaRef ds:uri="http://purl.org/dc/terms/"/>
    <ds:schemaRef ds:uri="http://purl.org/dc/elements/1.1/"/>
    <ds:schemaRef ds:uri="http://purl.org/dc/dcmitype/"/>
    <ds:schemaRef ds:uri="http://schemas.microsoft.com/office/infopath/2007/PartnerControl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Business digital blue tunnel presentation (widescreen)</Template>
  <TotalTime>3329</TotalTime>
  <Words>585</Words>
  <Application>Microsoft Office PowerPoint</Application>
  <PresentationFormat>On-screen Show (4:3)</PresentationFormat>
  <Paragraphs>118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Calibri</vt:lpstr>
      <vt:lpstr>Corbel</vt:lpstr>
      <vt:lpstr>Tahoma</vt:lpstr>
      <vt:lpstr>Verdana</vt:lpstr>
      <vt:lpstr>Digital Blue Tunnel 16x9</vt:lpstr>
      <vt:lpstr>Chương 4: ỨNG DỤNG AUTOCAD ĐỂ TRIỂN KHAI CÁC BẢN VẼ M&amp;E TRONG GIAI ĐOẠN THIẾT KẾ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Layout</dc:title>
  <dc:creator>kiet nguyenthe</dc:creator>
  <cp:lastModifiedBy>Lê Hoàn Mạnh</cp:lastModifiedBy>
  <cp:revision>260</cp:revision>
  <dcterms:created xsi:type="dcterms:W3CDTF">2017-01-12T06:14:38Z</dcterms:created>
  <dcterms:modified xsi:type="dcterms:W3CDTF">2021-03-03T03:07:37Z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