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6743700" cy="9874250"/>
  <p:notesSz cx="6743700" cy="9874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30" d="100"/>
          <a:sy n="130" d="100"/>
        </p:scale>
        <p:origin x="648" y="-46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05777" y="3061017"/>
            <a:ext cx="5732145" cy="20735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11555" y="5529580"/>
            <a:ext cx="4720590" cy="24685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10/4/2019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10/4/2019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37185" y="2271077"/>
            <a:ext cx="2933509" cy="65170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473005" y="2271077"/>
            <a:ext cx="2933509" cy="65170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10/4/2019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10/4/2019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10/4/2019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7185" y="394970"/>
            <a:ext cx="6069330" cy="15798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7185" y="2271077"/>
            <a:ext cx="6069330" cy="65170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292858" y="9183053"/>
            <a:ext cx="2157984" cy="493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37185" y="9183053"/>
            <a:ext cx="1551051" cy="493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10/4/2019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423914" y="9625171"/>
            <a:ext cx="246379" cy="2108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1.png"/><Relationship Id="rId7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jp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1.png"/><Relationship Id="rId7" Type="http://schemas.openxmlformats.org/officeDocument/2006/relationships/image" Target="../media/image3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7.jp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g"/><Relationship Id="rId3" Type="http://schemas.openxmlformats.org/officeDocument/2006/relationships/image" Target="../media/image1.png"/><Relationship Id="rId7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10.png"/><Relationship Id="rId9" Type="http://schemas.openxmlformats.org/officeDocument/2006/relationships/image" Target="../media/image42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g"/><Relationship Id="rId3" Type="http://schemas.openxmlformats.org/officeDocument/2006/relationships/image" Target="../media/image1.png"/><Relationship Id="rId7" Type="http://schemas.openxmlformats.org/officeDocument/2006/relationships/image" Target="../media/image4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1.png"/><Relationship Id="rId7" Type="http://schemas.openxmlformats.org/officeDocument/2006/relationships/image" Target="../media/image4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5.jp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8.jp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png"/><Relationship Id="rId7" Type="http://schemas.openxmlformats.org/officeDocument/2006/relationships/image" Target="../media/image5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50.png"/><Relationship Id="rId9" Type="http://schemas.openxmlformats.org/officeDocument/2006/relationships/image" Target="../media/image52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g"/><Relationship Id="rId3" Type="http://schemas.openxmlformats.org/officeDocument/2006/relationships/image" Target="../media/image1.png"/><Relationship Id="rId7" Type="http://schemas.openxmlformats.org/officeDocument/2006/relationships/image" Target="../media/image5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g"/><Relationship Id="rId3" Type="http://schemas.openxmlformats.org/officeDocument/2006/relationships/image" Target="../media/image1.png"/><Relationship Id="rId7" Type="http://schemas.openxmlformats.org/officeDocument/2006/relationships/image" Target="../media/image5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7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9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1.png"/><Relationship Id="rId7" Type="http://schemas.openxmlformats.org/officeDocument/2006/relationships/image" Target="../media/image61.png"/><Relationship Id="rId12" Type="http://schemas.openxmlformats.org/officeDocument/2006/relationships/image" Target="../media/image6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5" Type="http://schemas.openxmlformats.org/officeDocument/2006/relationships/image" Target="../media/image14.png"/><Relationship Id="rId10" Type="http://schemas.openxmlformats.org/officeDocument/2006/relationships/image" Target="../media/image64.png"/><Relationship Id="rId4" Type="http://schemas.openxmlformats.org/officeDocument/2006/relationships/image" Target="../media/image2.png"/><Relationship Id="rId9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12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11" Type="http://schemas.openxmlformats.org/officeDocument/2006/relationships/image" Target="../media/image15.png"/><Relationship Id="rId5" Type="http://schemas.openxmlformats.org/officeDocument/2006/relationships/image" Target="../media/image11.png"/><Relationship Id="rId10" Type="http://schemas.openxmlformats.org/officeDocument/2006/relationships/image" Target="../media/image9.jp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1.png"/><Relationship Id="rId7" Type="http://schemas.openxmlformats.org/officeDocument/2006/relationships/image" Target="../media/image1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10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jp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.png"/><Relationship Id="rId7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10.png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1.png"/><Relationship Id="rId7" Type="http://schemas.openxmlformats.org/officeDocument/2006/relationships/image" Target="../media/image2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openxmlformats.org/officeDocument/2006/relationships/image" Target="../media/image2.png"/><Relationship Id="rId4" Type="http://schemas.openxmlformats.org/officeDocument/2006/relationships/image" Target="../media/image10.png"/><Relationship Id="rId9" Type="http://schemas.openxmlformats.org/officeDocument/2006/relationships/image" Target="../media/image3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03960" y="1813559"/>
            <a:ext cx="88391" cy="883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03960" y="1996439"/>
            <a:ext cx="88391" cy="883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203960" y="2179319"/>
            <a:ext cx="88391" cy="883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203960" y="2362200"/>
            <a:ext cx="88391" cy="883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03960" y="2545079"/>
            <a:ext cx="88391" cy="883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203960" y="2727959"/>
            <a:ext cx="88391" cy="883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203960" y="2910839"/>
            <a:ext cx="88391" cy="883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203960" y="3093719"/>
            <a:ext cx="88391" cy="883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203960" y="3276600"/>
            <a:ext cx="88391" cy="883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203960" y="3459479"/>
            <a:ext cx="88391" cy="883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128064" y="1056706"/>
            <a:ext cx="4472940" cy="253619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648970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MÔN HỌC: XỬ LÝ SỰ CỐ PHẦN MỀM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248285" marR="1705610">
              <a:lnSpc>
                <a:spcPct val="120000"/>
              </a:lnSpc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Bài 1 : Quy trình xử lý sự cố phần mềm.  </a:t>
            </a:r>
            <a:r>
              <a:rPr sz="1000" b="1" dirty="0">
                <a:solidFill>
                  <a:srgbClr val="FF0000"/>
                </a:solidFill>
                <a:latin typeface="Tahoma"/>
                <a:cs typeface="Tahoma"/>
              </a:rPr>
              <a:t>Bài 2 : Xử lý sự cố hệ điều hành.</a:t>
            </a:r>
            <a:endParaRPr sz="1000" dirty="0">
              <a:latin typeface="Tahoma"/>
              <a:cs typeface="Tahoma"/>
            </a:endParaRPr>
          </a:p>
          <a:p>
            <a:pPr marL="248285" marR="1621790">
              <a:lnSpc>
                <a:spcPct val="120000"/>
              </a:lnSpc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Bài 3 : Xử lý sự cố phần mềm văn phòng.  Bài 4 : Xử lý sự cố sử dụng Internet.</a:t>
            </a:r>
            <a:endParaRPr sz="1000" dirty="0">
              <a:latin typeface="Tahoma"/>
              <a:cs typeface="Tahoma"/>
            </a:endParaRPr>
          </a:p>
          <a:p>
            <a:pPr marL="248285">
              <a:lnSpc>
                <a:spcPct val="100000"/>
              </a:lnSpc>
              <a:spcBef>
                <a:spcPts val="240"/>
              </a:spcBef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Bài 5 : Xử lý sự cố Email.</a:t>
            </a:r>
            <a:endParaRPr sz="1000" dirty="0">
              <a:latin typeface="Tahoma"/>
              <a:cs typeface="Tahoma"/>
            </a:endParaRPr>
          </a:p>
          <a:p>
            <a:pPr marL="248285" marR="1967230">
              <a:lnSpc>
                <a:spcPct val="120000"/>
              </a:lnSpc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Bài 6 : An toàn hệ thống máy tính.  Bài 7 : Những tiện ích và ứng dụng.  Bài 8 : Tối ưu hóa máy tính.</a:t>
            </a:r>
            <a:endParaRPr sz="1000" dirty="0">
              <a:latin typeface="Tahoma"/>
              <a:cs typeface="Tahoma"/>
            </a:endParaRPr>
          </a:p>
          <a:p>
            <a:pPr marL="248285">
              <a:lnSpc>
                <a:spcPct val="100000"/>
              </a:lnSpc>
              <a:spcBef>
                <a:spcPts val="240"/>
              </a:spcBef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THI CUỐI MÔN.</a:t>
            </a:r>
            <a:endParaRPr sz="1000" dirty="0">
              <a:latin typeface="Tahoma"/>
              <a:cs typeface="Tahoma"/>
            </a:endParaRPr>
          </a:p>
          <a:p>
            <a:pPr marL="248285">
              <a:lnSpc>
                <a:spcPct val="100000"/>
              </a:lnSpc>
              <a:spcBef>
                <a:spcPts val="240"/>
              </a:spcBef>
            </a:pP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BÁO CÁO ĐỒ ÁN CUỐI MÔN.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910839" y="3511295"/>
            <a:ext cx="894562" cy="800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318260" y="6527292"/>
            <a:ext cx="88391" cy="8839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318260" y="6710171"/>
            <a:ext cx="88391" cy="8839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208532" y="5998464"/>
            <a:ext cx="4357116" cy="43433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208532" y="6003035"/>
            <a:ext cx="4157472" cy="37337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234439" y="6015227"/>
            <a:ext cx="4305300" cy="3810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234439" y="6015227"/>
            <a:ext cx="4305300" cy="381000"/>
          </a:xfrm>
          <a:custGeom>
            <a:avLst/>
            <a:gdLst/>
            <a:ahLst/>
            <a:cxnLst/>
            <a:rect l="l" t="t" r="r" b="b"/>
            <a:pathLst>
              <a:path w="4305300" h="381000">
                <a:moveTo>
                  <a:pt x="0" y="96012"/>
                </a:moveTo>
                <a:lnTo>
                  <a:pt x="7536" y="58614"/>
                </a:lnTo>
                <a:lnTo>
                  <a:pt x="28098" y="28098"/>
                </a:lnTo>
                <a:lnTo>
                  <a:pt x="58614" y="7536"/>
                </a:lnTo>
                <a:lnTo>
                  <a:pt x="96012" y="0"/>
                </a:lnTo>
                <a:lnTo>
                  <a:pt x="4209288" y="0"/>
                </a:lnTo>
                <a:lnTo>
                  <a:pt x="4246685" y="7536"/>
                </a:lnTo>
                <a:lnTo>
                  <a:pt x="4277201" y="28098"/>
                </a:lnTo>
                <a:lnTo>
                  <a:pt x="4297763" y="58614"/>
                </a:lnTo>
                <a:lnTo>
                  <a:pt x="4305300" y="96012"/>
                </a:lnTo>
                <a:lnTo>
                  <a:pt x="4305300" y="284988"/>
                </a:lnTo>
                <a:lnTo>
                  <a:pt x="4297763" y="322385"/>
                </a:lnTo>
                <a:lnTo>
                  <a:pt x="4277201" y="352901"/>
                </a:lnTo>
                <a:lnTo>
                  <a:pt x="4246685" y="373463"/>
                </a:lnTo>
                <a:lnTo>
                  <a:pt x="4209288" y="381000"/>
                </a:lnTo>
                <a:lnTo>
                  <a:pt x="96012" y="381000"/>
                </a:lnTo>
                <a:lnTo>
                  <a:pt x="58614" y="373463"/>
                </a:lnTo>
                <a:lnTo>
                  <a:pt x="28098" y="352901"/>
                </a:lnTo>
                <a:lnTo>
                  <a:pt x="7536" y="322385"/>
                </a:lnTo>
                <a:lnTo>
                  <a:pt x="0" y="284988"/>
                </a:lnTo>
                <a:lnTo>
                  <a:pt x="0" y="96012"/>
                </a:lnTo>
                <a:close/>
              </a:path>
            </a:pathLst>
          </a:custGeom>
          <a:ln w="6350">
            <a:solidFill>
              <a:srgbClr val="B88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1128064" y="5351973"/>
            <a:ext cx="4472940" cy="1653016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662940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BÀI 2: XỬ LÝ SỰ CỐ HỆ ĐIỀU HÀNH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800" dirty="0">
              <a:latin typeface="Times New Roman"/>
              <a:cs typeface="Times New Roman"/>
            </a:endParaRPr>
          </a:p>
          <a:p>
            <a:pPr marL="180340" marR="369570">
              <a:lnSpc>
                <a:spcPts val="1080"/>
              </a:lnSpc>
              <a:spcBef>
                <a:spcPts val="5"/>
              </a:spcBef>
            </a:pPr>
            <a:r>
              <a:rPr sz="1000" dirty="0">
                <a:solidFill>
                  <a:srgbClr val="C00000"/>
                </a:solidFill>
                <a:latin typeface="Tahoma"/>
                <a:cs typeface="Tahoma"/>
              </a:rPr>
              <a:t>Hệ điều hành là chương trình hệ thống quản lý các thiết bị phần cứng  máy tính. Là nền tảng cho các ứng dụng hoạt động trên máy tính.</a:t>
            </a:r>
            <a:endParaRPr sz="10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00" dirty="0">
              <a:latin typeface="Times New Roman"/>
              <a:cs typeface="Times New Roman"/>
            </a:endParaRPr>
          </a:p>
          <a:p>
            <a:pPr marL="362585">
              <a:lnSpc>
                <a:spcPct val="100000"/>
              </a:lnSpc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Hệ điều hành MS-DOS</a:t>
            </a:r>
            <a:endParaRPr sz="1000" dirty="0">
              <a:latin typeface="Tahoma"/>
              <a:cs typeface="Tahoma"/>
            </a:endParaRPr>
          </a:p>
          <a:p>
            <a:pPr marL="362585"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Hệ điều hành MS-Windows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2910839" y="7729728"/>
            <a:ext cx="894562" cy="8001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</a:t>
            </a:fld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271515" y="4331208"/>
            <a:ext cx="382524" cy="1706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127760" y="1751075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356360" y="2023872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356360" y="2252472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28064" y="1056706"/>
            <a:ext cx="4472940" cy="13290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1259205">
              <a:lnSpc>
                <a:spcPct val="100000"/>
              </a:lnSpc>
            </a:pPr>
            <a:r>
              <a:rPr sz="1400" b="1" spc="-285" dirty="0">
                <a:solidFill>
                  <a:srgbClr val="FFFFFF"/>
                </a:solidFill>
                <a:latin typeface="Tahoma"/>
                <a:cs typeface="Tahoma"/>
              </a:rPr>
              <a:t>Hệ 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điều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hành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MS-DOS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00" dirty="0">
              <a:latin typeface="Times New Roman"/>
              <a:cs typeface="Times New Roman"/>
            </a:endParaRPr>
          </a:p>
          <a:p>
            <a:pPr marL="136525">
              <a:lnSpc>
                <a:spcPct val="100000"/>
              </a:lnSpc>
            </a:pPr>
            <a:r>
              <a:rPr sz="1200" u="heavy" spc="-3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spc="-12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Khắc </a:t>
            </a:r>
            <a:r>
              <a:rPr sz="1200" b="1" u="heavy" spc="-114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phục </a:t>
            </a:r>
            <a:r>
              <a:rPr sz="1200" b="1" u="heavy" spc="-14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trường </a:t>
            </a:r>
            <a:r>
              <a:rPr sz="1200" b="1" u="heavy" spc="-15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hợp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quên password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và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Disable</a:t>
            </a:r>
            <a:r>
              <a:rPr sz="1200" b="1" u="heavy" spc="-14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Accont</a:t>
            </a:r>
            <a:endParaRPr sz="1200" dirty="0">
              <a:latin typeface="Tahoma"/>
              <a:cs typeface="Tahoma"/>
            </a:endParaRPr>
          </a:p>
          <a:p>
            <a:pPr marL="403225" marR="1762760">
              <a:lnSpc>
                <a:spcPct val="150000"/>
              </a:lnSpc>
              <a:spcBef>
                <a:spcPts val="165"/>
              </a:spcBef>
            </a:pPr>
            <a:r>
              <a:rPr sz="1000" spc="-140" dirty="0">
                <a:solidFill>
                  <a:srgbClr val="1381B8"/>
                </a:solidFill>
                <a:latin typeface="Tahoma"/>
                <a:cs typeface="Tahoma"/>
              </a:rPr>
              <a:t>Lựa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chọn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Account </a:t>
            </a:r>
            <a:r>
              <a:rPr sz="1000" spc="-165" dirty="0">
                <a:solidFill>
                  <a:srgbClr val="1381B8"/>
                </a:solidFill>
                <a:latin typeface="Tahoma"/>
                <a:cs typeface="Tahoma"/>
              </a:rPr>
              <a:t>cần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tiến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hành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thao tác  </a:t>
            </a:r>
            <a:r>
              <a:rPr sz="1000" spc="-120" dirty="0">
                <a:solidFill>
                  <a:srgbClr val="1381B8"/>
                </a:solidFill>
                <a:latin typeface="Tahoma"/>
                <a:cs typeface="Tahoma"/>
              </a:rPr>
              <a:t>Chọn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các option mà </a:t>
            </a:r>
            <a:r>
              <a:rPr sz="1000" spc="-160" dirty="0">
                <a:solidFill>
                  <a:srgbClr val="1381B8"/>
                </a:solidFill>
                <a:latin typeface="Tahoma"/>
                <a:cs typeface="Tahoma"/>
              </a:rPr>
              <a:t>bạn </a:t>
            </a:r>
            <a:r>
              <a:rPr sz="1000" spc="-165" dirty="0">
                <a:solidFill>
                  <a:srgbClr val="1381B8"/>
                </a:solidFill>
                <a:latin typeface="Tahoma"/>
                <a:cs typeface="Tahoma"/>
              </a:rPr>
              <a:t>cần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thao</a:t>
            </a:r>
            <a:r>
              <a:rPr sz="1000" spc="-6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tác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348739" y="2444495"/>
            <a:ext cx="4191000" cy="18859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280160" y="6108191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280160" y="6291071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280160" y="6473952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128064" y="5351973"/>
            <a:ext cx="4472940" cy="125539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77265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 WINDOWS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850" dirty="0">
              <a:latin typeface="Times New Roman"/>
              <a:cs typeface="Times New Roman"/>
            </a:endParaRPr>
          </a:p>
          <a:p>
            <a:pPr marL="324485">
              <a:lnSpc>
                <a:spcPct val="100000"/>
              </a:lnSpc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Ôn tập MS Windows.</a:t>
            </a:r>
            <a:endParaRPr sz="1000" dirty="0">
              <a:latin typeface="Tahoma"/>
              <a:cs typeface="Tahoma"/>
            </a:endParaRPr>
          </a:p>
          <a:p>
            <a:pPr marL="324485" marR="1905635">
              <a:lnSpc>
                <a:spcPct val="120000"/>
              </a:lnSpc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Chẩn đoán và xử lý sự cố hệ điều hành.  Câu hỏi và bài tập.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910839" y="7463028"/>
            <a:ext cx="914400" cy="9144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10</a:t>
            </a:fld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80160" y="1789175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508760" y="20619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508760" y="22905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508760" y="25191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08760" y="27477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508760" y="29763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508760" y="32049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508760" y="3433571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128064" y="1095883"/>
            <a:ext cx="4472940" cy="25058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L="939165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 WINDOWS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L="288925">
              <a:lnSpc>
                <a:spcPct val="100000"/>
              </a:lnSpc>
              <a:spcBef>
                <a:spcPts val="5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Ôn tập MS Windows</a:t>
            </a:r>
            <a:endParaRPr sz="1200" dirty="0">
              <a:latin typeface="Tahoma"/>
              <a:cs typeface="Tahoma"/>
            </a:endParaRPr>
          </a:p>
          <a:p>
            <a:pPr marL="555625" marR="1761489">
              <a:lnSpc>
                <a:spcPct val="150000"/>
              </a:lnSpc>
              <a:spcBef>
                <a:spcPts val="16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Quá trình khởi động của MS Windows.  Thiết lập môi trường.</a:t>
            </a:r>
            <a:endParaRPr sz="1000" dirty="0">
              <a:latin typeface="Tahoma"/>
              <a:cs typeface="Tahoma"/>
            </a:endParaRPr>
          </a:p>
          <a:p>
            <a:pPr marL="555625" marR="2341245">
              <a:lnSpc>
                <a:spcPct val="150000"/>
              </a:lnSpc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Quản lý, tìm kiếm hệ thống.  Computer Management.</a:t>
            </a:r>
            <a:endParaRPr sz="1000" dirty="0">
              <a:latin typeface="Tahoma"/>
              <a:cs typeface="Tahoma"/>
            </a:endParaRPr>
          </a:p>
          <a:p>
            <a:pPr marL="555625" marR="1609090">
              <a:lnSpc>
                <a:spcPts val="1800"/>
              </a:lnSpc>
              <a:spcBef>
                <a:spcPts val="16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Quyền truy cập, sao lưu, mã hóa dữ liệu.  Group Policy.</a:t>
            </a:r>
            <a:endParaRPr sz="1000" dirty="0">
              <a:latin typeface="Tahoma"/>
              <a:cs typeface="Tahoma"/>
            </a:endParaRPr>
          </a:p>
          <a:p>
            <a:pPr marL="555625">
              <a:lnSpc>
                <a:spcPct val="100000"/>
              </a:lnSpc>
              <a:spcBef>
                <a:spcPts val="44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Registry.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168140" y="2063495"/>
            <a:ext cx="1319149" cy="123973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280160" y="6007608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508760" y="6280403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508760" y="6509004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508760" y="689000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128064" y="5351973"/>
            <a:ext cx="4472940" cy="16719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525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 WINDOWS</a:t>
            </a:r>
            <a:endParaRPr sz="1400" dirty="0">
              <a:latin typeface="Tahoma"/>
              <a:cs typeface="Tahoma"/>
            </a:endParaRPr>
          </a:p>
          <a:p>
            <a:pPr marL="288925">
              <a:lnSpc>
                <a:spcPct val="100000"/>
              </a:lnSpc>
              <a:spcBef>
                <a:spcPts val="1320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Quá trình khởi động của Windows</a:t>
            </a:r>
            <a:endParaRPr sz="1200" dirty="0">
              <a:latin typeface="Tahoma"/>
              <a:cs typeface="Tahoma"/>
            </a:endParaRPr>
          </a:p>
          <a:p>
            <a:pPr marL="555625">
              <a:lnSpc>
                <a:spcPct val="100000"/>
              </a:lnSpc>
              <a:spcBef>
                <a:spcPts val="76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Tiến trình tự kiểm tra phần cứng gọi là POSTS (power-on selftests).</a:t>
            </a:r>
            <a:endParaRPr sz="1000" dirty="0">
              <a:latin typeface="Tahoma"/>
              <a:cs typeface="Tahoma"/>
            </a:endParaRPr>
          </a:p>
          <a:p>
            <a:pPr marL="555625" marR="100330">
              <a:lnSpc>
                <a:spcPct val="100000"/>
              </a:lnSpc>
              <a:spcBef>
                <a:spcPts val="60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Hệ thống khởi động tiến trình đọc sector nằm ở vị trí bắt  đầu  của  đĩa khởi động MBR (Master Boot Record).</a:t>
            </a:r>
            <a:endParaRPr sz="1000" dirty="0">
              <a:latin typeface="Tahoma"/>
              <a:cs typeface="Tahoma"/>
            </a:endParaRPr>
          </a:p>
          <a:p>
            <a:pPr marL="555625">
              <a:lnSpc>
                <a:spcPct val="100000"/>
              </a:lnSpc>
              <a:spcBef>
                <a:spcPts val="60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MBR load file NTLDR và chuyển điều khiển đến cho tập tin NTLDR</a:t>
            </a: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2148839" y="7120128"/>
            <a:ext cx="2576449" cy="14859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11</a:t>
            </a:fld>
            <a:endParaRPr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127760" y="1712975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356360" y="19857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356360" y="23667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356360" y="25953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128064" y="1056706"/>
            <a:ext cx="4492625" cy="18243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77265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 WINDOWS</a:t>
            </a:r>
            <a:endParaRPr sz="1400" dirty="0">
              <a:latin typeface="Tahoma"/>
              <a:cs typeface="Tahoma"/>
            </a:endParaRPr>
          </a:p>
          <a:p>
            <a:pPr marL="136525">
              <a:lnSpc>
                <a:spcPct val="100000"/>
              </a:lnSpc>
              <a:spcBef>
                <a:spcPts val="1320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Quá trình khởi động của Windows</a:t>
            </a:r>
            <a:endParaRPr sz="1200" dirty="0">
              <a:latin typeface="Tahoma"/>
              <a:cs typeface="Tahoma"/>
            </a:endParaRPr>
          </a:p>
          <a:p>
            <a:pPr marL="403225" marR="5080">
              <a:lnSpc>
                <a:spcPct val="100000"/>
              </a:lnSpc>
              <a:spcBef>
                <a:spcPts val="76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NTLDR chuyển vào mode 32 bit và xác định vị trí cài đặt HĐH trong file  boot.ini.</a:t>
            </a:r>
            <a:endParaRPr sz="1000" dirty="0">
              <a:latin typeface="Tahoma"/>
              <a:cs typeface="Tahoma"/>
            </a:endParaRPr>
          </a:p>
          <a:p>
            <a:pPr marL="403225">
              <a:lnSpc>
                <a:spcPct val="100000"/>
              </a:lnSpc>
              <a:spcBef>
                <a:spcPts val="60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file NTLDR sẽ load file ntdetect.com.</a:t>
            </a:r>
            <a:endParaRPr sz="1000" dirty="0">
              <a:latin typeface="Tahoma"/>
              <a:cs typeface="Tahoma"/>
            </a:endParaRPr>
          </a:p>
          <a:p>
            <a:pPr marL="403225" marR="15240">
              <a:lnSpc>
                <a:spcPct val="100000"/>
              </a:lnSpc>
              <a:spcBef>
                <a:spcPts val="60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File NTDETECT kiểm tra xong, file NTLDR khởi tạo các nhân Windows và  load các services.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034539" y="2901695"/>
            <a:ext cx="2705100" cy="14097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280160" y="6083808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508760" y="6356603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128064" y="5351973"/>
            <a:ext cx="4472940" cy="12909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77265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 WINDOWS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288925">
              <a:lnSpc>
                <a:spcPct val="100000"/>
              </a:lnSpc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Thiết lập môi trường</a:t>
            </a:r>
            <a:endParaRPr sz="1200" dirty="0">
              <a:latin typeface="Tahoma"/>
              <a:cs typeface="Tahoma"/>
            </a:endParaRPr>
          </a:p>
          <a:p>
            <a:pPr marL="555625" marR="99060">
              <a:lnSpc>
                <a:spcPct val="100000"/>
              </a:lnSpc>
              <a:spcBef>
                <a:spcPts val="76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Giúp người dùng dễ dàng quản lý, sắp xếp công việc và thao tác  nhanh chóng, hiệu quả.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225039" y="6739128"/>
            <a:ext cx="2400300" cy="175138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12</a:t>
            </a:fld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80160" y="1789175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508760" y="20619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508760" y="25953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28064" y="1056706"/>
            <a:ext cx="4472940" cy="19767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77265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 WINDOWS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288925">
              <a:lnSpc>
                <a:spcPct val="100000"/>
              </a:lnSpc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Quản lý và tìm kiếm hệ thống</a:t>
            </a:r>
            <a:endParaRPr sz="1200" dirty="0">
              <a:latin typeface="Tahoma"/>
              <a:cs typeface="Tahoma"/>
            </a:endParaRPr>
          </a:p>
          <a:p>
            <a:pPr marL="555625" marR="1544955" algn="just">
              <a:lnSpc>
                <a:spcPct val="100000"/>
              </a:lnSpc>
              <a:spcBef>
                <a:spcPts val="76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Control Panel, System Properties, My  Computer, Display Properties, Windows  Task Manager.</a:t>
            </a:r>
            <a:endParaRPr sz="1000" dirty="0">
              <a:latin typeface="Tahoma"/>
              <a:cs typeface="Tahoma"/>
            </a:endParaRPr>
          </a:p>
          <a:p>
            <a:pPr marL="555625" marR="1546860" algn="just">
              <a:lnSpc>
                <a:spcPct val="100000"/>
              </a:lnSpc>
              <a:spcBef>
                <a:spcPts val="60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Tìm kiếm thư mục, tập tin, tài khoản,  máy in, dữ liệu thất lạc, máy tính trong  cùng mạng, địa chỉ Internet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206240" y="2025395"/>
            <a:ext cx="1340308" cy="11430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242060" y="6083808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128064" y="5351973"/>
            <a:ext cx="4472940" cy="88900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525" algn="ctr">
              <a:lnSpc>
                <a:spcPct val="100000"/>
              </a:lnSpc>
            </a:pPr>
            <a:r>
              <a:rPr sz="1400" b="1" spc="-285" dirty="0">
                <a:solidFill>
                  <a:srgbClr val="FFFFFF"/>
                </a:solidFill>
                <a:latin typeface="Tahoma"/>
                <a:cs typeface="Tahoma"/>
              </a:rPr>
              <a:t>Hệ 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điều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hành MS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WINDOWS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250825">
              <a:lnSpc>
                <a:spcPct val="100000"/>
              </a:lnSpc>
            </a:pP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Control Panel, System</a:t>
            </a:r>
            <a:r>
              <a:rPr sz="1200" b="1" u="heavy" spc="-1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Properties</a:t>
            </a:r>
            <a:endParaRPr sz="1200" dirty="0">
              <a:latin typeface="Tahoma"/>
              <a:cs typeface="Tahoma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328535" y="6566004"/>
            <a:ext cx="2312987" cy="165078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3820414" y="6586728"/>
            <a:ext cx="1719199" cy="16764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13</a:t>
            </a:fld>
            <a:endParaRPr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271515" y="4331208"/>
            <a:ext cx="382524" cy="1706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80160" y="1789175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508760" y="2061972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508760" y="2290572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508760" y="2519172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128064" y="1056706"/>
            <a:ext cx="4472940" cy="15957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525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 WINDOWS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288925">
              <a:lnSpc>
                <a:spcPct val="100000"/>
              </a:lnSpc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Tìm kiếm</a:t>
            </a:r>
            <a:endParaRPr sz="1200" dirty="0">
              <a:latin typeface="Tahoma"/>
              <a:cs typeface="Tahoma"/>
            </a:endParaRPr>
          </a:p>
          <a:p>
            <a:pPr marL="555625">
              <a:lnSpc>
                <a:spcPct val="100000"/>
              </a:lnSpc>
              <a:spcBef>
                <a:spcPts val="76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Tìm kiếm thư muc, tập tin.</a:t>
            </a:r>
            <a:endParaRPr sz="1000" dirty="0">
              <a:latin typeface="Tahoma"/>
              <a:cs typeface="Tahoma"/>
            </a:endParaRPr>
          </a:p>
          <a:p>
            <a:pPr marL="555625" marR="1776730">
              <a:lnSpc>
                <a:spcPct val="150000"/>
              </a:lnSpc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Tìm kiếm tài khoản, máy in, máy tính.  Tìm kiếm trên Internet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101393" y="1911095"/>
            <a:ext cx="1400124" cy="145256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463039" y="2863595"/>
            <a:ext cx="2411002" cy="14097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280160" y="6083808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508760" y="6356603"/>
            <a:ext cx="88391" cy="883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508760" y="6585204"/>
            <a:ext cx="88391" cy="883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1128064" y="5351973"/>
            <a:ext cx="4472940" cy="13671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77265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 WINDOWS</a:t>
            </a:r>
            <a:endParaRPr sz="1400" dirty="0">
              <a:latin typeface="Tahoma"/>
              <a:cs typeface="Tahoma"/>
            </a:endParaRPr>
          </a:p>
          <a:p>
            <a:pPr marL="555625" marR="2381250" indent="-266700">
              <a:lnSpc>
                <a:spcPct val="151500"/>
              </a:lnSpc>
              <a:spcBef>
                <a:spcPts val="1175"/>
              </a:spcBef>
            </a:pP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Computer Management </a:t>
            </a:r>
            <a:r>
              <a:rPr sz="1200" b="1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Local Users and Groups  Services and Applications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4053840" y="6320027"/>
            <a:ext cx="1333500" cy="12573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>
            <a:spLocks noGrp="1"/>
          </p:cNvSpPr>
          <p:nvPr>
            <p:ph type="sldNum" sz="quarter" idx="7"/>
          </p:nvPr>
        </p:nvSpPr>
        <p:spPr>
          <a:xfrm>
            <a:off x="6423914" y="9625171"/>
            <a:ext cx="246379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14</a:t>
            </a:fld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271515" y="4331208"/>
            <a:ext cx="382524" cy="1706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80160" y="1789175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508760" y="2061972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128064" y="1056706"/>
            <a:ext cx="4472940" cy="11385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525" algn="ctr">
              <a:lnSpc>
                <a:spcPct val="100000"/>
              </a:lnSpc>
            </a:pPr>
            <a:r>
              <a:rPr sz="1400" b="1" spc="-285" dirty="0">
                <a:solidFill>
                  <a:srgbClr val="FFFFFF"/>
                </a:solidFill>
                <a:latin typeface="Tahoma"/>
                <a:cs typeface="Tahoma"/>
              </a:rPr>
              <a:t>Hệ 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điều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hành MS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WINDOWS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288925">
              <a:lnSpc>
                <a:spcPct val="100000"/>
              </a:lnSpc>
            </a:pP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Local User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and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 Groups</a:t>
            </a:r>
            <a:endParaRPr sz="1200" dirty="0">
              <a:latin typeface="Tahoma"/>
              <a:cs typeface="Tahoma"/>
            </a:endParaRPr>
          </a:p>
          <a:p>
            <a:pPr marL="555625">
              <a:lnSpc>
                <a:spcPct val="100000"/>
              </a:lnSpc>
              <a:spcBef>
                <a:spcPts val="765"/>
              </a:spcBef>
            </a:pP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Cho phép </a:t>
            </a:r>
            <a:r>
              <a:rPr sz="1000" spc="-165" dirty="0">
                <a:solidFill>
                  <a:srgbClr val="1381B8"/>
                </a:solidFill>
                <a:latin typeface="Tahoma"/>
                <a:cs typeface="Tahoma"/>
              </a:rPr>
              <a:t>tạo </a:t>
            </a:r>
            <a:r>
              <a:rPr sz="1000" spc="-150" dirty="0">
                <a:solidFill>
                  <a:srgbClr val="1381B8"/>
                </a:solidFill>
                <a:latin typeface="Tahoma"/>
                <a:cs typeface="Tahoma"/>
              </a:rPr>
              <a:t>mới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và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quản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lý </a:t>
            </a:r>
            <a:r>
              <a:rPr sz="1000" spc="-170" dirty="0">
                <a:solidFill>
                  <a:srgbClr val="1381B8"/>
                </a:solidFill>
                <a:latin typeface="Tahoma"/>
                <a:cs typeface="Tahoma"/>
              </a:rPr>
              <a:t>người </a:t>
            </a:r>
            <a:r>
              <a:rPr sz="1000" spc="-204" dirty="0">
                <a:solidFill>
                  <a:srgbClr val="1381B8"/>
                </a:solidFill>
                <a:latin typeface="Tahoma"/>
                <a:cs typeface="Tahoma"/>
              </a:rPr>
              <a:t>sử </a:t>
            </a:r>
            <a:r>
              <a:rPr sz="1000" spc="-95" dirty="0">
                <a:solidFill>
                  <a:srgbClr val="1381B8"/>
                </a:solidFill>
                <a:latin typeface="Tahoma"/>
                <a:cs typeface="Tahoma"/>
              </a:rPr>
              <a:t>dụng.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881704" y="2402805"/>
            <a:ext cx="2894553" cy="182042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280160" y="6083808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508760" y="6356603"/>
            <a:ext cx="88391" cy="883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128064" y="5351973"/>
            <a:ext cx="4472940" cy="11385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525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 WINDOWS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288925">
              <a:lnSpc>
                <a:spcPct val="100000"/>
              </a:lnSpc>
            </a:pP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Services and Application</a:t>
            </a:r>
            <a:endParaRPr sz="1200" dirty="0">
              <a:latin typeface="Tahoma"/>
              <a:cs typeface="Tahoma"/>
            </a:endParaRPr>
          </a:p>
          <a:p>
            <a:pPr marL="555625">
              <a:lnSpc>
                <a:spcPct val="100000"/>
              </a:lnSpc>
              <a:spcBef>
                <a:spcPts val="76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Services là các ứng dụng chạy nền của Windows 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186939" y="6739128"/>
            <a:ext cx="2443162" cy="175736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15</a:t>
            </a:fld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80160" y="1789175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508760" y="20619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508760" y="22905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28064" y="1059602"/>
            <a:ext cx="4472940" cy="1363980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85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00" dirty="0">
              <a:latin typeface="Times New Roman"/>
              <a:cs typeface="Times New Roman"/>
            </a:endParaRPr>
          </a:p>
          <a:p>
            <a:pPr marL="977265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 WINDOWS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700" dirty="0">
              <a:latin typeface="Times New Roman"/>
              <a:cs typeface="Times New Roman"/>
            </a:endParaRPr>
          </a:p>
          <a:p>
            <a:pPr marL="288925">
              <a:lnSpc>
                <a:spcPct val="100000"/>
              </a:lnSpc>
              <a:spcBef>
                <a:spcPts val="5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Quyền truy cập, sao lưu, mã hóa dữ liệu</a:t>
            </a:r>
            <a:endParaRPr sz="1200" dirty="0">
              <a:latin typeface="Tahoma"/>
              <a:cs typeface="Tahoma"/>
            </a:endParaRPr>
          </a:p>
          <a:p>
            <a:pPr marL="555625" marR="1798320">
              <a:lnSpc>
                <a:spcPct val="150000"/>
              </a:lnSpc>
              <a:spcBef>
                <a:spcPts val="16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An toàn trong hệ thống mạng LAN.  Với máy tính có nhiều người sử dụng.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749040" y="2592133"/>
            <a:ext cx="1883253" cy="12382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310639" y="2520695"/>
            <a:ext cx="2400300" cy="142316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203960" y="6083808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432560" y="6356603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432560" y="6585204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432560" y="681380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432560" y="704240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432560" y="727100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128064" y="5351973"/>
            <a:ext cx="4472940" cy="2276584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77265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 WINDOWS</a:t>
            </a:r>
            <a:endParaRPr sz="1400" dirty="0">
              <a:latin typeface="Tahoma"/>
              <a:cs typeface="Tahoma"/>
            </a:endParaRPr>
          </a:p>
          <a:p>
            <a:pPr marL="479425" marR="1702435" indent="-267335">
              <a:lnSpc>
                <a:spcPct val="151000"/>
              </a:lnSpc>
              <a:spcBef>
                <a:spcPts val="1185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Phương pháp phòng tránh virus </a:t>
            </a:r>
            <a:r>
              <a:rPr sz="1200" b="1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Tắt chức năng Autorun trong Windows.  Sử dụng công cụ bảo vệ như Firewall…  Không truy cập vào những trang Web lạ.</a:t>
            </a:r>
            <a:endParaRPr sz="1000" dirty="0">
              <a:latin typeface="Tahoma"/>
              <a:cs typeface="Tahoma"/>
            </a:endParaRPr>
          </a:p>
          <a:p>
            <a:pPr marL="479425">
              <a:lnSpc>
                <a:spcPct val="100000"/>
              </a:lnSpc>
              <a:spcBef>
                <a:spcPts val="60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Không mở file đính kèm trong Email không rõ địa chỉ.</a:t>
            </a:r>
            <a:endParaRPr sz="1000" dirty="0">
              <a:latin typeface="Tahoma"/>
              <a:cs typeface="Tahoma"/>
            </a:endParaRPr>
          </a:p>
          <a:p>
            <a:pPr marL="48260" algn="ctr">
              <a:lnSpc>
                <a:spcPct val="100000"/>
              </a:lnSpc>
              <a:spcBef>
                <a:spcPts val="60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Không trao đổi dữ liệu với các thiết bị lưu trữ khả nghi có virus.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3977640" y="5977127"/>
            <a:ext cx="1528699" cy="10287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16</a:t>
            </a:fld>
            <a:endParaRPr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42060" y="1789175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70660" y="20619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128064" y="1056706"/>
            <a:ext cx="4472940" cy="12909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77265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 WINDOWS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250825">
              <a:lnSpc>
                <a:spcPct val="100000"/>
              </a:lnSpc>
            </a:pP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Group Policy</a:t>
            </a:r>
            <a:endParaRPr sz="1200" dirty="0">
              <a:latin typeface="Tahoma"/>
              <a:cs typeface="Tahoma"/>
            </a:endParaRPr>
          </a:p>
          <a:p>
            <a:pPr marL="517525" marR="98425">
              <a:lnSpc>
                <a:spcPct val="100000"/>
              </a:lnSpc>
              <a:spcBef>
                <a:spcPts val="76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Group Policy là một trong các thành phần của MS Management  Console dùng để quản lý các thành phần trên Windows.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767839" y="2482595"/>
            <a:ext cx="3014272" cy="1686508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271515" y="8625840"/>
            <a:ext cx="382524" cy="17068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242060" y="6083808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470660" y="6356603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470660" y="673760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470660" y="711860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128064" y="5351973"/>
            <a:ext cx="4472940" cy="20529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525" algn="ctr">
              <a:lnSpc>
                <a:spcPct val="100000"/>
              </a:lnSpc>
            </a:pPr>
            <a:r>
              <a:rPr sz="1400" b="1" spc="-285" dirty="0">
                <a:solidFill>
                  <a:srgbClr val="FFFFFF"/>
                </a:solidFill>
                <a:latin typeface="Tahoma"/>
                <a:cs typeface="Tahoma"/>
              </a:rPr>
              <a:t>Hệ 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điều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hành MS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WINDOWS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250825">
              <a:lnSpc>
                <a:spcPct val="100000"/>
              </a:lnSpc>
            </a:pP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Registry</a:t>
            </a:r>
            <a:endParaRPr sz="1200" dirty="0">
              <a:latin typeface="Tahoma"/>
              <a:cs typeface="Tahoma"/>
            </a:endParaRPr>
          </a:p>
          <a:p>
            <a:pPr marL="517525" marR="99060">
              <a:lnSpc>
                <a:spcPct val="100000"/>
              </a:lnSpc>
              <a:spcBef>
                <a:spcPts val="765"/>
              </a:spcBef>
            </a:pP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Là </a:t>
            </a:r>
            <a:r>
              <a:rPr sz="1000" spc="-155" dirty="0">
                <a:solidFill>
                  <a:srgbClr val="1381B8"/>
                </a:solidFill>
                <a:latin typeface="Tahoma"/>
                <a:cs typeface="Tahoma"/>
              </a:rPr>
              <a:t>một </a:t>
            </a:r>
            <a:r>
              <a:rPr sz="1000" spc="-225" dirty="0">
                <a:solidFill>
                  <a:srgbClr val="1381B8"/>
                </a:solidFill>
                <a:latin typeface="Tahoma"/>
                <a:cs typeface="Tahoma"/>
              </a:rPr>
              <a:t>cơ </a:t>
            </a:r>
            <a:r>
              <a:rPr sz="1000" spc="-484" dirty="0">
                <a:solidFill>
                  <a:srgbClr val="1381B8"/>
                </a:solidFill>
                <a:latin typeface="Tahoma"/>
                <a:cs typeface="Tahoma"/>
              </a:rPr>
              <a:t>sở</a:t>
            </a:r>
            <a:r>
              <a:rPr sz="1000" spc="11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200" dirty="0">
                <a:solidFill>
                  <a:srgbClr val="1381B8"/>
                </a:solidFill>
                <a:latin typeface="Tahoma"/>
                <a:cs typeface="Tahoma"/>
              </a:rPr>
              <a:t>dữ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liệu </a:t>
            </a:r>
            <a:r>
              <a:rPr sz="1000" spc="-135" dirty="0">
                <a:solidFill>
                  <a:srgbClr val="1381B8"/>
                </a:solidFill>
                <a:latin typeface="Tahoma"/>
                <a:cs typeface="Tahoma"/>
              </a:rPr>
              <a:t>lưu trữ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các thông </a:t>
            </a: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tin </a:t>
            </a:r>
            <a:r>
              <a:rPr sz="1000" spc="-100" dirty="0">
                <a:solidFill>
                  <a:srgbClr val="1381B8"/>
                </a:solidFill>
                <a:latin typeface="Tahoma"/>
                <a:cs typeface="Tahoma"/>
              </a:rPr>
              <a:t>thiết </a:t>
            </a:r>
            <a:r>
              <a:rPr sz="1000" spc="-165" dirty="0">
                <a:solidFill>
                  <a:srgbClr val="1381B8"/>
                </a:solidFill>
                <a:latin typeface="Tahoma"/>
                <a:cs typeface="Tahoma"/>
              </a:rPr>
              <a:t>lập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tính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năng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cho 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phần </a:t>
            </a:r>
            <a:r>
              <a:rPr sz="1000" spc="-85" dirty="0">
                <a:solidFill>
                  <a:srgbClr val="1381B8"/>
                </a:solidFill>
                <a:latin typeface="Tahoma"/>
                <a:cs typeface="Tahoma"/>
              </a:rPr>
              <a:t>cứng,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phần mềm, </a:t>
            </a:r>
            <a:r>
              <a:rPr sz="1000" spc="-170" dirty="0">
                <a:solidFill>
                  <a:srgbClr val="1381B8"/>
                </a:solidFill>
                <a:latin typeface="Tahoma"/>
                <a:cs typeface="Tahoma"/>
              </a:rPr>
              <a:t>người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dùng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trên </a:t>
            </a:r>
            <a:r>
              <a:rPr sz="1000" spc="-245" dirty="0">
                <a:solidFill>
                  <a:srgbClr val="1381B8"/>
                </a:solidFill>
                <a:latin typeface="Tahoma"/>
                <a:cs typeface="Tahoma"/>
              </a:rPr>
              <a:t>hệ </a:t>
            </a:r>
            <a:r>
              <a:rPr sz="1000" spc="-120" dirty="0">
                <a:solidFill>
                  <a:srgbClr val="1381B8"/>
                </a:solidFill>
                <a:latin typeface="Tahoma"/>
                <a:cs typeface="Tahoma"/>
              </a:rPr>
              <a:t>điều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hành</a:t>
            </a:r>
            <a:r>
              <a:rPr sz="1000" spc="-10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Windows.</a:t>
            </a:r>
            <a:endParaRPr sz="1000" dirty="0">
              <a:latin typeface="Tahoma"/>
              <a:cs typeface="Tahoma"/>
            </a:endParaRPr>
          </a:p>
          <a:p>
            <a:pPr marL="517525" marR="99060">
              <a:lnSpc>
                <a:spcPct val="100000"/>
              </a:lnSpc>
              <a:spcBef>
                <a:spcPts val="600"/>
              </a:spcBef>
            </a:pPr>
            <a:r>
              <a:rPr sz="1000" b="1" spc="-5" dirty="0">
                <a:solidFill>
                  <a:srgbClr val="FF0000"/>
                </a:solidFill>
                <a:latin typeface="Tahoma"/>
                <a:cs typeface="Tahoma"/>
              </a:rPr>
              <a:t>HKEY_USER: </a:t>
            </a:r>
            <a:r>
              <a:rPr sz="1000" spc="-135" dirty="0">
                <a:solidFill>
                  <a:srgbClr val="1381B8"/>
                </a:solidFill>
                <a:latin typeface="Tahoma"/>
                <a:cs typeface="Tahoma"/>
              </a:rPr>
              <a:t>Lưu</a:t>
            </a:r>
            <a:r>
              <a:rPr sz="1000" spc="4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85" dirty="0">
                <a:solidFill>
                  <a:srgbClr val="1381B8"/>
                </a:solidFill>
                <a:latin typeface="Tahoma"/>
                <a:cs typeface="Tahoma"/>
              </a:rPr>
              <a:t>những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thông tin </a:t>
            </a:r>
            <a:r>
              <a:rPr sz="1000" spc="-245" dirty="0">
                <a:solidFill>
                  <a:srgbClr val="1381B8"/>
                </a:solidFill>
                <a:latin typeface="Tahoma"/>
                <a:cs typeface="Tahoma"/>
              </a:rPr>
              <a:t>về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phần mềm,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các </a:t>
            </a:r>
            <a:r>
              <a:rPr sz="1000" spc="-135" dirty="0">
                <a:solidFill>
                  <a:srgbClr val="1381B8"/>
                </a:solidFill>
                <a:latin typeface="Tahoma"/>
                <a:cs typeface="Tahoma"/>
              </a:rPr>
              <a:t>lựa  </a:t>
            </a:r>
            <a:r>
              <a:rPr sz="1000" spc="-95" dirty="0">
                <a:solidFill>
                  <a:srgbClr val="1381B8"/>
                </a:solidFill>
                <a:latin typeface="Tahoma"/>
                <a:cs typeface="Tahoma"/>
              </a:rPr>
              <a:t>chọn, 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các </a:t>
            </a:r>
            <a:r>
              <a:rPr sz="1000" spc="-100" dirty="0">
                <a:solidFill>
                  <a:srgbClr val="1381B8"/>
                </a:solidFill>
                <a:latin typeface="Tahoma"/>
                <a:cs typeface="Tahoma"/>
              </a:rPr>
              <a:t>thiết </a:t>
            </a:r>
            <a:r>
              <a:rPr sz="1000" spc="-165" dirty="0">
                <a:solidFill>
                  <a:srgbClr val="1381B8"/>
                </a:solidFill>
                <a:latin typeface="Tahoma"/>
                <a:cs typeface="Tahoma"/>
              </a:rPr>
              <a:t>lập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... </a:t>
            </a:r>
            <a:r>
              <a:rPr sz="1000" spc="-260" dirty="0">
                <a:solidFill>
                  <a:srgbClr val="1381B8"/>
                </a:solidFill>
                <a:latin typeface="Tahoma"/>
                <a:cs typeface="Tahoma"/>
              </a:rPr>
              <a:t>của </a:t>
            </a:r>
            <a:r>
              <a:rPr sz="1000" spc="-170" dirty="0">
                <a:solidFill>
                  <a:srgbClr val="1381B8"/>
                </a:solidFill>
                <a:latin typeface="Tahoma"/>
                <a:cs typeface="Tahoma"/>
              </a:rPr>
              <a:t>người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dùng </a:t>
            </a: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đang</a:t>
            </a:r>
            <a:r>
              <a:rPr sz="1000" spc="-3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Logon.</a:t>
            </a:r>
            <a:endParaRPr sz="1000" dirty="0">
              <a:latin typeface="Tahoma"/>
              <a:cs typeface="Tahoma"/>
            </a:endParaRPr>
          </a:p>
          <a:p>
            <a:pPr marL="517525" marR="99060">
              <a:lnSpc>
                <a:spcPct val="100000"/>
              </a:lnSpc>
              <a:spcBef>
                <a:spcPts val="600"/>
              </a:spcBef>
            </a:pPr>
            <a:r>
              <a:rPr sz="1000" b="1" spc="-5" dirty="0">
                <a:solidFill>
                  <a:srgbClr val="FF0000"/>
                </a:solidFill>
                <a:latin typeface="Tahoma"/>
                <a:cs typeface="Tahoma"/>
              </a:rPr>
              <a:t>HKEY_LOCAL_MACHINE: </a:t>
            </a:r>
            <a:r>
              <a:rPr sz="1000" spc="-135" dirty="0">
                <a:solidFill>
                  <a:srgbClr val="1381B8"/>
                </a:solidFill>
                <a:latin typeface="Tahoma"/>
                <a:cs typeface="Tahoma"/>
              </a:rPr>
              <a:t>Lưu </a:t>
            </a:r>
            <a:r>
              <a:rPr sz="1000" spc="-85" dirty="0">
                <a:solidFill>
                  <a:srgbClr val="1381B8"/>
                </a:solidFill>
                <a:latin typeface="Tahoma"/>
                <a:cs typeface="Tahoma"/>
              </a:rPr>
              <a:t>những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thông </a:t>
            </a: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tin </a:t>
            </a:r>
            <a:r>
              <a:rPr sz="1000" spc="-245" dirty="0">
                <a:solidFill>
                  <a:srgbClr val="1381B8"/>
                </a:solidFill>
                <a:latin typeface="Tahoma"/>
                <a:cs typeface="Tahoma"/>
              </a:rPr>
              <a:t>về hệ </a:t>
            </a:r>
            <a:r>
              <a:rPr sz="1000" spc="-80" dirty="0">
                <a:solidFill>
                  <a:srgbClr val="1381B8"/>
                </a:solidFill>
                <a:latin typeface="Tahoma"/>
                <a:cs typeface="Tahoma"/>
              </a:rPr>
              <a:t>thống, 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phần </a:t>
            </a:r>
            <a:r>
              <a:rPr sz="1000" spc="-85" dirty="0">
                <a:solidFill>
                  <a:srgbClr val="1381B8"/>
                </a:solidFill>
                <a:latin typeface="Tahoma"/>
                <a:cs typeface="Tahoma"/>
              </a:rPr>
              <a:t>cứng,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phần </a:t>
            </a:r>
            <a:r>
              <a:rPr sz="1000" spc="-165" dirty="0">
                <a:solidFill>
                  <a:srgbClr val="1381B8"/>
                </a:solidFill>
                <a:latin typeface="Tahoma"/>
                <a:cs typeface="Tahoma"/>
              </a:rPr>
              <a:t>mềm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dùng chung cho </a:t>
            </a:r>
            <a:r>
              <a:rPr sz="1000" spc="-160" dirty="0">
                <a:solidFill>
                  <a:srgbClr val="1381B8"/>
                </a:solidFill>
                <a:latin typeface="Tahoma"/>
                <a:cs typeface="Tahoma"/>
              </a:rPr>
              <a:t>tất </a:t>
            </a:r>
            <a:r>
              <a:rPr sz="1000" spc="-245" dirty="0">
                <a:solidFill>
                  <a:srgbClr val="1381B8"/>
                </a:solidFill>
                <a:latin typeface="Tahoma"/>
                <a:cs typeface="Tahoma"/>
              </a:rPr>
              <a:t>cả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các </a:t>
            </a:r>
            <a:r>
              <a:rPr sz="1000" spc="-170" dirty="0">
                <a:solidFill>
                  <a:srgbClr val="1381B8"/>
                </a:solidFill>
                <a:latin typeface="Tahoma"/>
                <a:cs typeface="Tahoma"/>
              </a:rPr>
              <a:t>người</a:t>
            </a:r>
            <a:r>
              <a:rPr sz="1000" spc="-15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dùng</a:t>
            </a:r>
            <a:r>
              <a:rPr sz="1000" spc="-5" dirty="0">
                <a:solidFill>
                  <a:srgbClr val="1F5281"/>
                </a:solidFill>
                <a:latin typeface="Tahoma"/>
                <a:cs typeface="Tahoma"/>
              </a:rPr>
              <a:t>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742742" y="7586680"/>
            <a:ext cx="3211588" cy="94455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17</a:t>
            </a:fld>
            <a:endParaRPr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444240" y="2482595"/>
            <a:ext cx="2095500" cy="18288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127760" y="1789175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356360" y="2061972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356360" y="2290572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128064" y="1056706"/>
            <a:ext cx="4472940" cy="13671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77265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 WINDOWS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136525">
              <a:lnSpc>
                <a:spcPct val="100000"/>
              </a:lnSpc>
            </a:pP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Add or Remove Programs</a:t>
            </a:r>
            <a:endParaRPr sz="1200" dirty="0">
              <a:latin typeface="Tahoma"/>
              <a:cs typeface="Tahoma"/>
            </a:endParaRPr>
          </a:p>
          <a:p>
            <a:pPr marL="403225" marR="455930">
              <a:lnSpc>
                <a:spcPct val="150000"/>
              </a:lnSpc>
              <a:spcBef>
                <a:spcPts val="16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Xuất hiện thông báo chương trình đã bị hạn chế quyền sử dụng.  Không thấy các chương trình đã được cài đặt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158239" y="2482595"/>
            <a:ext cx="2209800" cy="6858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271515" y="8625840"/>
            <a:ext cx="382524" cy="1706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203960" y="6083808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432560" y="6566916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128064" y="5351973"/>
            <a:ext cx="4472940" cy="134874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525" algn="ctr">
              <a:lnSpc>
                <a:spcPct val="100000"/>
              </a:lnSpc>
            </a:pPr>
            <a:r>
              <a:rPr sz="1400" b="1" spc="-285" dirty="0">
                <a:solidFill>
                  <a:srgbClr val="FFFFFF"/>
                </a:solidFill>
                <a:latin typeface="Tahoma"/>
                <a:cs typeface="Tahoma"/>
              </a:rPr>
              <a:t>Hệ 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điều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hành MS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WINDOWS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212725">
              <a:lnSpc>
                <a:spcPct val="100000"/>
              </a:lnSpc>
            </a:pPr>
            <a:r>
              <a:rPr sz="1200" u="heavy" spc="-3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spc="-12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Khắc </a:t>
            </a:r>
            <a:r>
              <a:rPr sz="1200" b="1" u="heavy" spc="-114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phục </a:t>
            </a:r>
            <a:r>
              <a:rPr sz="1200" b="1" u="heavy" spc="-14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trường </a:t>
            </a:r>
            <a:r>
              <a:rPr sz="1200" b="1" u="heavy" spc="-15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hợp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Add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or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Remove</a:t>
            </a:r>
            <a:r>
              <a:rPr sz="1200" b="1" u="heavy" spc="-15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Programs</a:t>
            </a:r>
            <a:endParaRPr sz="1200" dirty="0">
              <a:latin typeface="Tahoma"/>
              <a:cs typeface="Tahoma"/>
            </a:endParaRPr>
          </a:p>
          <a:p>
            <a:pPr marL="212725">
              <a:lnSpc>
                <a:spcPct val="100000"/>
              </a:lnSpc>
              <a:spcBef>
                <a:spcPts val="215"/>
              </a:spcBef>
            </a:pPr>
            <a:r>
              <a:rPr sz="1200" u="heavy" spc="-3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không </a:t>
            </a:r>
            <a:r>
              <a:rPr sz="1200" b="1" u="heavy" spc="-18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sử </a:t>
            </a:r>
            <a:r>
              <a:rPr sz="1200" b="1" u="heavy" spc="-114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dụng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 </a:t>
            </a:r>
            <a:r>
              <a:rPr sz="1200" b="1" u="heavy" spc="-2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được</a:t>
            </a:r>
            <a:endParaRPr sz="1200" dirty="0">
              <a:latin typeface="Tahoma"/>
              <a:cs typeface="Tahoma"/>
            </a:endParaRPr>
          </a:p>
          <a:p>
            <a:pPr marL="479425">
              <a:lnSpc>
                <a:spcPct val="100000"/>
              </a:lnSpc>
              <a:spcBef>
                <a:spcPts val="765"/>
              </a:spcBef>
            </a:pPr>
            <a:r>
              <a:rPr sz="1000" spc="-204" dirty="0">
                <a:solidFill>
                  <a:srgbClr val="1381B8"/>
                </a:solidFill>
                <a:latin typeface="Tahoma"/>
                <a:cs typeface="Tahoma"/>
              </a:rPr>
              <a:t>Sử </a:t>
            </a:r>
            <a:r>
              <a:rPr sz="1000" spc="-120" dirty="0">
                <a:solidFill>
                  <a:srgbClr val="1381B8"/>
                </a:solidFill>
                <a:latin typeface="Tahoma"/>
                <a:cs typeface="Tahoma"/>
              </a:rPr>
              <a:t>dụng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GPO </a:t>
            </a:r>
            <a:r>
              <a:rPr sz="1000" spc="-229" dirty="0">
                <a:solidFill>
                  <a:srgbClr val="1381B8"/>
                </a:solidFill>
                <a:latin typeface="Tahoma"/>
                <a:cs typeface="Tahoma"/>
              </a:rPr>
              <a:t>để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khắc </a:t>
            </a:r>
            <a:r>
              <a:rPr sz="1000" spc="-120" dirty="0">
                <a:solidFill>
                  <a:srgbClr val="1381B8"/>
                </a:solidFill>
                <a:latin typeface="Tahoma"/>
                <a:cs typeface="Tahoma"/>
              </a:rPr>
              <a:t>phục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tình </a:t>
            </a:r>
            <a:r>
              <a:rPr sz="1000" spc="-100" dirty="0">
                <a:solidFill>
                  <a:srgbClr val="1381B8"/>
                </a:solidFill>
                <a:latin typeface="Tahoma"/>
                <a:cs typeface="Tahoma"/>
              </a:rPr>
              <a:t>trạng</a:t>
            </a:r>
            <a:r>
              <a:rPr sz="1000" spc="-204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trên.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501139" y="6815328"/>
            <a:ext cx="3771900" cy="170497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18</a:t>
            </a:fld>
            <a:endParaRPr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271515" y="4331208"/>
            <a:ext cx="382524" cy="1706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42060" y="1789175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70660" y="2061972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128064" y="1056706"/>
            <a:ext cx="4472940" cy="12909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77265">
              <a:lnSpc>
                <a:spcPct val="100000"/>
              </a:lnSpc>
            </a:pPr>
            <a:r>
              <a:rPr sz="1400" b="1" spc="-285" dirty="0">
                <a:solidFill>
                  <a:srgbClr val="FFFFFF"/>
                </a:solidFill>
                <a:latin typeface="Tahoma"/>
                <a:cs typeface="Tahoma"/>
              </a:rPr>
              <a:t>Hệ 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điều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hành MS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WINDOWS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250825">
              <a:lnSpc>
                <a:spcPct val="100000"/>
              </a:lnSpc>
            </a:pP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System</a:t>
            </a:r>
            <a:r>
              <a:rPr sz="1200" b="1" u="heavy" spc="-1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Restore</a:t>
            </a:r>
            <a:endParaRPr sz="1200" dirty="0">
              <a:latin typeface="Tahoma"/>
              <a:cs typeface="Tahoma"/>
            </a:endParaRPr>
          </a:p>
          <a:p>
            <a:pPr marL="517525" marR="99695">
              <a:lnSpc>
                <a:spcPct val="100000"/>
              </a:lnSpc>
              <a:spcBef>
                <a:spcPts val="765"/>
              </a:spcBef>
            </a:pP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Cho phép sao </a:t>
            </a:r>
            <a:r>
              <a:rPr sz="1000" spc="-135" dirty="0">
                <a:solidFill>
                  <a:srgbClr val="1381B8"/>
                </a:solidFill>
                <a:latin typeface="Tahoma"/>
                <a:cs typeface="Tahoma"/>
              </a:rPr>
              <a:t>lưu </a:t>
            </a:r>
            <a:r>
              <a:rPr sz="1000" spc="-160" dirty="0">
                <a:solidFill>
                  <a:srgbClr val="1381B8"/>
                </a:solidFill>
                <a:latin typeface="Tahoma"/>
                <a:cs typeface="Tahoma"/>
              </a:rPr>
              <a:t>lại 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Registry và các </a:t>
            </a:r>
            <a:r>
              <a:rPr sz="1000" spc="-165" dirty="0">
                <a:solidFill>
                  <a:srgbClr val="1381B8"/>
                </a:solidFill>
                <a:latin typeface="Tahoma"/>
                <a:cs typeface="Tahoma"/>
              </a:rPr>
              <a:t>tập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tin </a:t>
            </a:r>
            <a:r>
              <a:rPr sz="1000" spc="-245" dirty="0">
                <a:solidFill>
                  <a:srgbClr val="1381B8"/>
                </a:solidFill>
                <a:latin typeface="Tahoma"/>
                <a:cs typeface="Tahoma"/>
              </a:rPr>
              <a:t>hệ </a:t>
            </a:r>
            <a:r>
              <a:rPr sz="1000" spc="-95" dirty="0">
                <a:solidFill>
                  <a:srgbClr val="1381B8"/>
                </a:solidFill>
                <a:latin typeface="Tahoma"/>
                <a:cs typeface="Tahoma"/>
              </a:rPr>
              <a:t>thống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quan </a:t>
            </a:r>
            <a:r>
              <a:rPr sz="1000" spc="-95" dirty="0">
                <a:solidFill>
                  <a:srgbClr val="1381B8"/>
                </a:solidFill>
                <a:latin typeface="Tahoma"/>
                <a:cs typeface="Tahoma"/>
              </a:rPr>
              <a:t>trọng  </a:t>
            </a:r>
            <a:r>
              <a:rPr sz="1000" spc="-155" dirty="0">
                <a:solidFill>
                  <a:srgbClr val="1381B8"/>
                </a:solidFill>
                <a:latin typeface="Tahoma"/>
                <a:cs typeface="Tahoma"/>
              </a:rPr>
              <a:t>một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cách </a:t>
            </a:r>
            <a:r>
              <a:rPr sz="1000" spc="-145" dirty="0">
                <a:solidFill>
                  <a:srgbClr val="1381B8"/>
                </a:solidFill>
                <a:latin typeface="Tahoma"/>
                <a:cs typeface="Tahoma"/>
              </a:rPr>
              <a:t>thường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xuyên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và </a:t>
            </a:r>
            <a:r>
              <a:rPr sz="1000" spc="-200" dirty="0">
                <a:solidFill>
                  <a:srgbClr val="1381B8"/>
                </a:solidFill>
                <a:latin typeface="Tahoma"/>
                <a:cs typeface="Tahoma"/>
              </a:rPr>
              <a:t>tự </a:t>
            </a:r>
            <a:r>
              <a:rPr sz="1000" spc="-114" dirty="0">
                <a:solidFill>
                  <a:srgbClr val="1381B8"/>
                </a:solidFill>
                <a:latin typeface="Tahoma"/>
                <a:cs typeface="Tahoma"/>
              </a:rPr>
              <a:t>động</a:t>
            </a:r>
            <a:r>
              <a:rPr sz="1000" spc="2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trong.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501139" y="2520695"/>
            <a:ext cx="3924300" cy="9906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271515" y="8625840"/>
            <a:ext cx="382524" cy="1706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203960" y="6083808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432560" y="6356603"/>
            <a:ext cx="88391" cy="883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432560" y="6585204"/>
            <a:ext cx="88391" cy="883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432560" y="6813804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128064" y="5351973"/>
            <a:ext cx="4472940" cy="15957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77265">
              <a:lnSpc>
                <a:spcPct val="100000"/>
              </a:lnSpc>
            </a:pPr>
            <a:r>
              <a:rPr sz="1400" b="1" spc="-285" dirty="0">
                <a:solidFill>
                  <a:srgbClr val="FFFFFF"/>
                </a:solidFill>
                <a:latin typeface="Tahoma"/>
                <a:cs typeface="Tahoma"/>
              </a:rPr>
              <a:t>Hệ 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điều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hành MS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WINDOWS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212725">
              <a:lnSpc>
                <a:spcPct val="100000"/>
              </a:lnSpc>
            </a:pPr>
            <a:r>
              <a:rPr sz="1200" u="heavy" spc="-3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spc="-12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Khắc </a:t>
            </a:r>
            <a:r>
              <a:rPr sz="1200" b="1" u="heavy" spc="-114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phục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tình </a:t>
            </a:r>
            <a:r>
              <a:rPr sz="1200" b="1" u="heavy" spc="-1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trạng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không </a:t>
            </a:r>
            <a:r>
              <a:rPr sz="1200" b="1" u="heavy" spc="-18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sử </a:t>
            </a:r>
            <a:r>
              <a:rPr sz="1200" b="1" u="heavy" spc="-114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dụng </a:t>
            </a:r>
            <a:r>
              <a:rPr sz="1200" b="1" u="heavy" spc="-204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được</a:t>
            </a:r>
            <a:r>
              <a:rPr sz="1200" b="1" u="heavy" spc="-19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 </a:t>
            </a:r>
            <a:r>
              <a:rPr sz="1200" b="1" u="heavy" spc="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SR</a:t>
            </a:r>
            <a:endParaRPr sz="1200" dirty="0">
              <a:latin typeface="Tahoma"/>
              <a:cs typeface="Tahoma"/>
            </a:endParaRPr>
          </a:p>
          <a:p>
            <a:pPr marL="479425" marR="478155">
              <a:lnSpc>
                <a:spcPct val="150000"/>
              </a:lnSpc>
              <a:spcBef>
                <a:spcPts val="165"/>
              </a:spcBef>
            </a:pPr>
            <a:r>
              <a:rPr sz="1000" spc="-170" dirty="0">
                <a:solidFill>
                  <a:srgbClr val="1381B8"/>
                </a:solidFill>
                <a:latin typeface="Tahoma"/>
                <a:cs typeface="Tahoma"/>
              </a:rPr>
              <a:t>Người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dùng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phải </a:t>
            </a: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đăng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nhập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sang user có </a:t>
            </a:r>
            <a:r>
              <a:rPr sz="1000" spc="-100" dirty="0">
                <a:solidFill>
                  <a:srgbClr val="1381B8"/>
                </a:solidFill>
                <a:latin typeface="Tahoma"/>
                <a:cs typeface="Tahoma"/>
              </a:rPr>
              <a:t>quyền </a:t>
            </a:r>
            <a:r>
              <a:rPr sz="1000" spc="-15" dirty="0">
                <a:solidFill>
                  <a:srgbClr val="1381B8"/>
                </a:solidFill>
                <a:latin typeface="Tahoma"/>
                <a:cs typeface="Tahoma"/>
              </a:rPr>
              <a:t>Administrator. 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Dung </a:t>
            </a:r>
            <a:r>
              <a:rPr sz="1000" spc="-175" dirty="0">
                <a:solidFill>
                  <a:srgbClr val="1381B8"/>
                </a:solidFill>
                <a:latin typeface="Tahoma"/>
                <a:cs typeface="Tahoma"/>
              </a:rPr>
              <a:t>lượng</a:t>
            </a:r>
            <a:r>
              <a:rPr sz="1000" spc="-114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459" dirty="0">
                <a:solidFill>
                  <a:srgbClr val="1381B8"/>
                </a:solidFill>
                <a:latin typeface="Tahoma"/>
                <a:cs typeface="Tahoma"/>
              </a:rPr>
              <a:t>ổ</a:t>
            </a:r>
            <a:r>
              <a:rPr sz="1000" spc="1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110" dirty="0">
                <a:solidFill>
                  <a:srgbClr val="1381B8"/>
                </a:solidFill>
                <a:latin typeface="Tahoma"/>
                <a:cs typeface="Tahoma"/>
              </a:rPr>
              <a:t>cứng</a:t>
            </a:r>
            <a:endParaRPr sz="1000" dirty="0">
              <a:latin typeface="Tahoma"/>
              <a:cs typeface="Tahoma"/>
            </a:endParaRPr>
          </a:p>
          <a:p>
            <a:pPr marL="479425">
              <a:lnSpc>
                <a:spcPct val="100000"/>
              </a:lnSpc>
              <a:spcBef>
                <a:spcPts val="600"/>
              </a:spcBef>
            </a:pP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Quét virus </a:t>
            </a:r>
            <a:r>
              <a:rPr sz="1000" spc="-165" dirty="0">
                <a:solidFill>
                  <a:srgbClr val="1381B8"/>
                </a:solidFill>
                <a:latin typeface="Tahoma"/>
                <a:cs typeface="Tahoma"/>
              </a:rPr>
              <a:t>nếu </a:t>
            </a:r>
            <a:r>
              <a:rPr sz="1000" spc="-245" dirty="0">
                <a:solidFill>
                  <a:srgbClr val="1381B8"/>
                </a:solidFill>
                <a:latin typeface="Tahoma"/>
                <a:cs typeface="Tahoma"/>
              </a:rPr>
              <a:t>hệ </a:t>
            </a:r>
            <a:r>
              <a:rPr sz="1000" spc="-100" dirty="0">
                <a:solidFill>
                  <a:srgbClr val="1381B8"/>
                </a:solidFill>
                <a:latin typeface="Tahoma"/>
                <a:cs typeface="Tahoma"/>
              </a:rPr>
              <a:t>thống </a:t>
            </a:r>
            <a:r>
              <a:rPr sz="1000" spc="-390" dirty="0">
                <a:solidFill>
                  <a:srgbClr val="1381B8"/>
                </a:solidFill>
                <a:latin typeface="Tahoma"/>
                <a:cs typeface="Tahoma"/>
              </a:rPr>
              <a:t>bị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 lây</a:t>
            </a:r>
            <a:r>
              <a:rPr sz="1000" spc="-8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100" dirty="0">
                <a:solidFill>
                  <a:srgbClr val="1381B8"/>
                </a:solidFill>
                <a:latin typeface="Tahoma"/>
                <a:cs typeface="Tahoma"/>
              </a:rPr>
              <a:t>nhiễm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844039" y="7005828"/>
            <a:ext cx="3009900" cy="15621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19</a:t>
            </a:fld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28064" y="1095883"/>
            <a:ext cx="142303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13809" y="1095883"/>
            <a:ext cx="128714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42060" y="181355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242060" y="214883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42060" y="233171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242060" y="2514600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242060" y="284987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414525" y="1279651"/>
            <a:ext cx="3925570" cy="18876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92835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MỤC TIÊU BÀI HỌC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850" dirty="0">
              <a:latin typeface="Times New Roman"/>
              <a:cs typeface="Times New Roman"/>
            </a:endParaRPr>
          </a:p>
          <a:p>
            <a:pPr marR="242570">
              <a:lnSpc>
                <a:spcPct val="100000"/>
              </a:lnSpc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Vận dụng thành thạo các lệnh hệ thống MS-DOS xử lý sự cố HĐH  Windows .</a:t>
            </a:r>
            <a:endParaRPr sz="1000" dirty="0">
              <a:latin typeface="Tahoma"/>
              <a:cs typeface="Tahoma"/>
            </a:endParaRPr>
          </a:p>
          <a:p>
            <a:pPr marR="109220">
              <a:lnSpc>
                <a:spcPct val="120000"/>
              </a:lnSpc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Trình bày được quá trình khởi động của Hệ điều hành MS Windows.  Biết cách nhận diện các chức năng về hệ thống của hệ điều hành.</a:t>
            </a:r>
            <a:endParaRPr sz="1000" dirty="0">
              <a:latin typeface="Tahoma"/>
              <a:cs typeface="Tahoma"/>
            </a:endParaRPr>
          </a:p>
          <a:p>
            <a:pPr marR="5080"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Tối ưu hoá Hệ điều hành: thiết lập môi trường làm việc, cập nhật tính  năng mới, bảo vệ hệ thống.</a:t>
            </a:r>
            <a:endParaRPr sz="10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Chẩn đoán và khắc phục sự cố MS Windows.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482296" y="3092195"/>
            <a:ext cx="1647743" cy="11811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128064" y="5391150"/>
            <a:ext cx="142303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313809" y="5391150"/>
            <a:ext cx="128714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280160" y="6108191"/>
            <a:ext cx="88391" cy="88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280160" y="6291071"/>
            <a:ext cx="88391" cy="88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452625" y="5574919"/>
            <a:ext cx="2909570" cy="849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934719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MS-DOS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8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Ôn tập các lệnh căn bản MS-DOS</a:t>
            </a:r>
            <a:endParaRPr sz="10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Norton Commander và Volkov Commander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2987039" y="7615428"/>
            <a:ext cx="914400" cy="9144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2</a:t>
            </a:fld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271515" y="4331208"/>
            <a:ext cx="382524" cy="1706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42060" y="1789175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70660" y="2061972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128064" y="1056706"/>
            <a:ext cx="4472940" cy="12909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525" algn="ctr">
              <a:lnSpc>
                <a:spcPct val="100000"/>
              </a:lnSpc>
            </a:pPr>
            <a:r>
              <a:rPr sz="1400" b="1" spc="-285" dirty="0">
                <a:solidFill>
                  <a:srgbClr val="FFFFFF"/>
                </a:solidFill>
                <a:latin typeface="Tahoma"/>
                <a:cs typeface="Tahoma"/>
              </a:rPr>
              <a:t>Hệ 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điều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hành MS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WINDOWS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250825">
              <a:lnSpc>
                <a:spcPct val="100000"/>
              </a:lnSpc>
            </a:pP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Device</a:t>
            </a:r>
            <a:endParaRPr sz="1200" dirty="0">
              <a:latin typeface="Tahoma"/>
              <a:cs typeface="Tahoma"/>
            </a:endParaRPr>
          </a:p>
          <a:p>
            <a:pPr marL="517525" marR="98425">
              <a:lnSpc>
                <a:spcPct val="100000"/>
              </a:lnSpc>
              <a:spcBef>
                <a:spcPts val="765"/>
              </a:spcBef>
            </a:pP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Xung </a:t>
            </a:r>
            <a:r>
              <a:rPr sz="1000" spc="-145" dirty="0">
                <a:solidFill>
                  <a:srgbClr val="1381B8"/>
                </a:solidFill>
                <a:latin typeface="Tahoma"/>
                <a:cs typeface="Tahoma"/>
              </a:rPr>
              <a:t>đột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driver </a:t>
            </a:r>
            <a:r>
              <a:rPr sz="1000" spc="-160" dirty="0">
                <a:solidFill>
                  <a:srgbClr val="1381B8"/>
                </a:solidFill>
                <a:latin typeface="Tahoma"/>
                <a:cs typeface="Tahoma"/>
              </a:rPr>
              <a:t>dẫn </a:t>
            </a:r>
            <a:r>
              <a:rPr sz="1000" spc="-155" dirty="0">
                <a:solidFill>
                  <a:srgbClr val="1381B8"/>
                </a:solidFill>
                <a:latin typeface="Tahoma"/>
                <a:cs typeface="Tahoma"/>
              </a:rPr>
              <a:t>đến </a:t>
            </a:r>
            <a:r>
              <a:rPr sz="1000" spc="-240" dirty="0">
                <a:solidFill>
                  <a:srgbClr val="1381B8"/>
                </a:solidFill>
                <a:latin typeface="Tahoma"/>
                <a:cs typeface="Tahoma"/>
              </a:rPr>
              <a:t>hệ </a:t>
            </a:r>
            <a:r>
              <a:rPr sz="1000" spc="-100" dirty="0">
                <a:solidFill>
                  <a:srgbClr val="1381B8"/>
                </a:solidFill>
                <a:latin typeface="Tahoma"/>
                <a:cs typeface="Tahoma"/>
              </a:rPr>
              <a:t>thống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hoạt </a:t>
            </a:r>
            <a:r>
              <a:rPr sz="1000" spc="-114" dirty="0">
                <a:solidFill>
                  <a:srgbClr val="1381B8"/>
                </a:solidFill>
                <a:latin typeface="Tahoma"/>
                <a:cs typeface="Tahoma"/>
              </a:rPr>
              <a:t>động </a:t>
            </a:r>
            <a:r>
              <a:rPr sz="1000" spc="-100" dirty="0">
                <a:solidFill>
                  <a:srgbClr val="1381B8"/>
                </a:solidFill>
                <a:latin typeface="Tahoma"/>
                <a:cs typeface="Tahoma"/>
              </a:rPr>
              <a:t>thiếu </a:t>
            </a:r>
            <a:r>
              <a:rPr sz="1000" spc="-229" dirty="0">
                <a:solidFill>
                  <a:srgbClr val="1381B8"/>
                </a:solidFill>
                <a:latin typeface="Tahoma"/>
                <a:cs typeface="Tahoma"/>
              </a:rPr>
              <a:t>ổn </a:t>
            </a:r>
            <a:r>
              <a:rPr sz="1000" spc="-155" dirty="0">
                <a:solidFill>
                  <a:srgbClr val="1381B8"/>
                </a:solidFill>
                <a:latin typeface="Tahoma"/>
                <a:cs typeface="Tahoma"/>
              </a:rPr>
              <a:t>định.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Nguyên 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nhân </a:t>
            </a:r>
            <a:r>
              <a:rPr sz="1000" spc="-145" dirty="0">
                <a:solidFill>
                  <a:srgbClr val="1381B8"/>
                </a:solidFill>
                <a:latin typeface="Tahoma"/>
                <a:cs typeface="Tahoma"/>
              </a:rPr>
              <a:t>thường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là: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không </a:t>
            </a:r>
            <a:r>
              <a:rPr sz="1000" spc="-225" dirty="0">
                <a:solidFill>
                  <a:srgbClr val="1381B8"/>
                </a:solidFill>
                <a:latin typeface="Tahoma"/>
                <a:cs typeface="Tahoma"/>
              </a:rPr>
              <a:t>gỡ </a:t>
            </a:r>
            <a:r>
              <a:rPr sz="1000" spc="-235" dirty="0">
                <a:solidFill>
                  <a:srgbClr val="1381B8"/>
                </a:solidFill>
                <a:latin typeface="Tahoma"/>
                <a:cs typeface="Tahoma"/>
              </a:rPr>
              <a:t>bỏ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các trình </a:t>
            </a:r>
            <a:r>
              <a:rPr sz="1000" spc="-120" dirty="0">
                <a:solidFill>
                  <a:srgbClr val="1381B8"/>
                </a:solidFill>
                <a:latin typeface="Tahoma"/>
                <a:cs typeface="Tahoma"/>
              </a:rPr>
              <a:t>điều </a:t>
            </a:r>
            <a:r>
              <a:rPr sz="1000" spc="-100" dirty="0">
                <a:solidFill>
                  <a:srgbClr val="1381B8"/>
                </a:solidFill>
                <a:latin typeface="Tahoma"/>
                <a:cs typeface="Tahoma"/>
              </a:rPr>
              <a:t>khiển thiết</a:t>
            </a:r>
            <a:r>
              <a:rPr sz="1000" spc="-12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390" dirty="0">
                <a:solidFill>
                  <a:srgbClr val="1381B8"/>
                </a:solidFill>
                <a:latin typeface="Tahoma"/>
                <a:cs typeface="Tahoma"/>
              </a:rPr>
              <a:t>bị</a:t>
            </a: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155" dirty="0">
                <a:solidFill>
                  <a:srgbClr val="1381B8"/>
                </a:solidFill>
                <a:latin typeface="Tahoma"/>
                <a:cs typeface="Tahoma"/>
              </a:rPr>
              <a:t>cũ.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2619597" y="2694431"/>
            <a:ext cx="1705384" cy="137445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5271515" y="8625840"/>
            <a:ext cx="382524" cy="1706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242060" y="6083808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470660" y="6356603"/>
            <a:ext cx="88391" cy="883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470660" y="6890004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128064" y="5351973"/>
            <a:ext cx="4472940" cy="1686358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77265">
              <a:lnSpc>
                <a:spcPct val="100000"/>
              </a:lnSpc>
            </a:pPr>
            <a:r>
              <a:rPr sz="1400" b="1" spc="-285" dirty="0">
                <a:solidFill>
                  <a:srgbClr val="FFFFFF"/>
                </a:solidFill>
                <a:latin typeface="Tahoma"/>
                <a:cs typeface="Tahoma"/>
              </a:rPr>
              <a:t>Hệ 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điều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hành MS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WINDOWS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250825">
              <a:lnSpc>
                <a:spcPct val="100000"/>
              </a:lnSpc>
            </a:pPr>
            <a:r>
              <a:rPr sz="1200" u="heavy" spc="-3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spc="-12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Khắc </a:t>
            </a:r>
            <a:r>
              <a:rPr sz="1200" b="1" u="heavy" spc="-114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phục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xung </a:t>
            </a:r>
            <a:r>
              <a:rPr sz="1200" b="1" u="heavy" spc="-15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đột</a:t>
            </a:r>
            <a:r>
              <a:rPr sz="1200" b="1" u="heavy" spc="-3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Driver</a:t>
            </a:r>
            <a:endParaRPr sz="1200" dirty="0">
              <a:latin typeface="Tahoma"/>
              <a:cs typeface="Tahoma"/>
            </a:endParaRPr>
          </a:p>
          <a:p>
            <a:pPr marL="517525" marR="2118995" algn="just">
              <a:lnSpc>
                <a:spcPct val="100000"/>
              </a:lnSpc>
              <a:spcBef>
                <a:spcPts val="765"/>
              </a:spcBef>
            </a:pP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Khi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nâng </a:t>
            </a:r>
            <a:r>
              <a:rPr sz="1000" spc="-165" dirty="0">
                <a:solidFill>
                  <a:srgbClr val="1381B8"/>
                </a:solidFill>
                <a:latin typeface="Tahoma"/>
                <a:cs typeface="Tahoma"/>
              </a:rPr>
              <a:t>cấp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phần </a:t>
            </a:r>
            <a:r>
              <a:rPr sz="1000" spc="-105" dirty="0">
                <a:solidFill>
                  <a:srgbClr val="1381B8"/>
                </a:solidFill>
                <a:latin typeface="Tahoma"/>
                <a:cs typeface="Tahoma"/>
              </a:rPr>
              <a:t>cứng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nên </a:t>
            </a:r>
            <a:r>
              <a:rPr sz="1000" spc="-225" dirty="0">
                <a:solidFill>
                  <a:srgbClr val="1381B8"/>
                </a:solidFill>
                <a:latin typeface="Tahoma"/>
                <a:cs typeface="Tahoma"/>
              </a:rPr>
              <a:t>gỡ  </a:t>
            </a:r>
            <a:r>
              <a:rPr sz="1000" spc="-235" dirty="0">
                <a:solidFill>
                  <a:srgbClr val="1381B8"/>
                </a:solidFill>
                <a:latin typeface="Tahoma"/>
                <a:cs typeface="Tahoma"/>
              </a:rPr>
              <a:t>bỏ </a:t>
            </a:r>
            <a:r>
              <a:rPr sz="1000" spc="10" dirty="0">
                <a:solidFill>
                  <a:srgbClr val="1381B8"/>
                </a:solidFill>
                <a:latin typeface="Tahoma"/>
                <a:cs typeface="Tahoma"/>
              </a:rPr>
              <a:t>đi </a:t>
            </a:r>
            <a:r>
              <a:rPr sz="1000" spc="-85" dirty="0">
                <a:solidFill>
                  <a:srgbClr val="1381B8"/>
                </a:solidFill>
                <a:latin typeface="Tahoma"/>
                <a:cs typeface="Tahoma"/>
              </a:rPr>
              <a:t>những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driver </a:t>
            </a:r>
            <a:r>
              <a:rPr sz="1000" spc="-260" dirty="0">
                <a:solidFill>
                  <a:srgbClr val="1381B8"/>
                </a:solidFill>
                <a:latin typeface="Tahoma"/>
                <a:cs typeface="Tahoma"/>
              </a:rPr>
              <a:t>của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các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phần  </a:t>
            </a:r>
            <a:r>
              <a:rPr sz="1000" spc="-105" dirty="0">
                <a:solidFill>
                  <a:srgbClr val="1381B8"/>
                </a:solidFill>
                <a:latin typeface="Tahoma"/>
                <a:cs typeface="Tahoma"/>
              </a:rPr>
              <a:t>cứng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155" dirty="0">
                <a:solidFill>
                  <a:srgbClr val="1381B8"/>
                </a:solidFill>
                <a:latin typeface="Tahoma"/>
                <a:cs typeface="Tahoma"/>
              </a:rPr>
              <a:t>cũ.</a:t>
            </a:r>
            <a:endParaRPr sz="1000" dirty="0">
              <a:latin typeface="Tahoma"/>
              <a:cs typeface="Tahoma"/>
            </a:endParaRPr>
          </a:p>
          <a:p>
            <a:pPr marL="517525" marR="2118995" algn="just">
              <a:lnSpc>
                <a:spcPct val="100000"/>
              </a:lnSpc>
              <a:spcBef>
                <a:spcPts val="600"/>
              </a:spcBef>
            </a:pP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Tiến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hành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update, backup, </a:t>
            </a: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khôi  </a:t>
            </a:r>
            <a:r>
              <a:rPr sz="1000" spc="-120" dirty="0">
                <a:solidFill>
                  <a:srgbClr val="1381B8"/>
                </a:solidFill>
                <a:latin typeface="Tahoma"/>
                <a:cs typeface="Tahoma"/>
              </a:rPr>
              <a:t>phục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driver phù</a:t>
            </a:r>
            <a:r>
              <a:rPr sz="1000" spc="-6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120" dirty="0">
                <a:solidFill>
                  <a:srgbClr val="1381B8"/>
                </a:solidFill>
                <a:latin typeface="Tahoma"/>
                <a:cs typeface="Tahoma"/>
              </a:rPr>
              <a:t>hợp.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3863340" y="6015227"/>
            <a:ext cx="1485900" cy="134772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20</a:t>
            </a:fld>
            <a:endParaRPr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42060" y="1789175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70660" y="20619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70660" y="24429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28064" y="1056706"/>
            <a:ext cx="4472940" cy="15195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77265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 WINDOWS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250825">
              <a:lnSpc>
                <a:spcPct val="100000"/>
              </a:lnSpc>
            </a:pP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Services and Application</a:t>
            </a:r>
            <a:endParaRPr sz="1200" dirty="0">
              <a:latin typeface="Tahoma"/>
              <a:cs typeface="Tahoma"/>
            </a:endParaRPr>
          </a:p>
          <a:p>
            <a:pPr marL="517525" marR="98425">
              <a:lnSpc>
                <a:spcPct val="100000"/>
              </a:lnSpc>
              <a:spcBef>
                <a:spcPts val="76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Một số các services trong Windows không hoạt động được. Khi chạy  một ứng dụng nào đó hiện thông báo lỗi.</a:t>
            </a:r>
            <a:endParaRPr sz="1000" dirty="0">
              <a:latin typeface="Tahoma"/>
              <a:cs typeface="Tahoma"/>
            </a:endParaRPr>
          </a:p>
          <a:p>
            <a:pPr marL="517525">
              <a:lnSpc>
                <a:spcPct val="100000"/>
              </a:lnSpc>
              <a:spcBef>
                <a:spcPts val="60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Nguyên nhân do các services bị ngưng hoạt động.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501139" y="2749295"/>
            <a:ext cx="3886200" cy="11811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242060" y="6083808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470660" y="6356603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128064" y="5351973"/>
            <a:ext cx="4472940" cy="11385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525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 WINDOWS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250825">
              <a:lnSpc>
                <a:spcPct val="100000"/>
              </a:lnSpc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Khắc phục các Services bị ngưng hoạt động</a:t>
            </a:r>
            <a:endParaRPr sz="1200" dirty="0">
              <a:latin typeface="Tahoma"/>
              <a:cs typeface="Tahoma"/>
            </a:endParaRPr>
          </a:p>
          <a:p>
            <a:pPr marL="517525">
              <a:lnSpc>
                <a:spcPct val="100000"/>
              </a:lnSpc>
              <a:spcBef>
                <a:spcPts val="76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Start Menu -&gt; Run -&gt; services.msc.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451490" y="6638524"/>
            <a:ext cx="3756898" cy="190350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21</a:t>
            </a:fld>
            <a:endParaRPr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128064" y="1056706"/>
            <a:ext cx="4472940" cy="46291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525" algn="ctr">
              <a:lnSpc>
                <a:spcPct val="100000"/>
              </a:lnSpc>
            </a:pPr>
            <a:r>
              <a:rPr sz="1400" b="1" spc="-285" dirty="0">
                <a:solidFill>
                  <a:srgbClr val="FFFFFF"/>
                </a:solidFill>
                <a:latin typeface="Tahoma"/>
                <a:cs typeface="Tahoma"/>
              </a:rPr>
              <a:t>Hệ 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điều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hành MS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WINDOWS</a:t>
            </a:r>
            <a:endParaRPr sz="1400" dirty="0">
              <a:latin typeface="Tahoma"/>
              <a:cs typeface="Tahom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025139" y="3206495"/>
            <a:ext cx="914400" cy="914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280160" y="1838325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508760" y="2103500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08760" y="2286380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452372" y="1786255"/>
            <a:ext cx="1282065" cy="6337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Câu hỏi bài tập</a:t>
            </a:r>
            <a:endParaRPr sz="1200" dirty="0">
              <a:latin typeface="Tahoma"/>
              <a:cs typeface="Tahoma"/>
            </a:endParaRPr>
          </a:p>
          <a:p>
            <a:pPr marL="199390">
              <a:lnSpc>
                <a:spcPct val="100000"/>
              </a:lnSpc>
              <a:spcBef>
                <a:spcPts val="70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Ôn tập.</a:t>
            </a:r>
            <a:endParaRPr sz="1000" dirty="0">
              <a:latin typeface="Tahoma"/>
              <a:cs typeface="Tahoma"/>
            </a:endParaRPr>
          </a:p>
          <a:p>
            <a:pPr marL="199390">
              <a:lnSpc>
                <a:spcPct val="100000"/>
              </a:lnSpc>
              <a:spcBef>
                <a:spcPts val="24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Bài tập tình huống.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128064" y="5351973"/>
            <a:ext cx="4472940" cy="46291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9525" algn="ctr">
              <a:lnSpc>
                <a:spcPct val="100000"/>
              </a:lnSpc>
            </a:pPr>
            <a:r>
              <a:rPr sz="1400" b="1" spc="-285" dirty="0">
                <a:solidFill>
                  <a:srgbClr val="FFFFFF"/>
                </a:solidFill>
                <a:latin typeface="Tahoma"/>
                <a:cs typeface="Tahoma"/>
              </a:rPr>
              <a:t>Hệ 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điều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hành MS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WINDOWS</a:t>
            </a:r>
            <a:endParaRPr sz="1400" dirty="0">
              <a:latin typeface="Tahoma"/>
              <a:cs typeface="Tahoma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1203960" y="6132957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432560" y="6398133"/>
            <a:ext cx="88391" cy="883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432560" y="6733413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432560" y="7068692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1376172" y="6081521"/>
            <a:ext cx="4169410" cy="11214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Ôn tập</a:t>
            </a:r>
            <a:endParaRPr sz="1200" dirty="0">
              <a:latin typeface="Tahoma"/>
              <a:cs typeface="Tahoma"/>
            </a:endParaRPr>
          </a:p>
          <a:p>
            <a:pPr marL="199390" marR="5715">
              <a:lnSpc>
                <a:spcPct val="100000"/>
              </a:lnSpc>
              <a:spcBef>
                <a:spcPts val="70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Vận dụng thành thạo các lệnh hệ thống MS-DOS xử lý một số sự cố  hệ điều hành MS Windows.</a:t>
            </a:r>
            <a:endParaRPr sz="1000" dirty="0">
              <a:latin typeface="Tahoma"/>
              <a:cs typeface="Tahoma"/>
            </a:endParaRPr>
          </a:p>
          <a:p>
            <a:pPr marL="199390" marR="5080"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Thiết lập môi trường làm việc, cập nhật tính năng mới, bảo  vệ hệ  thống.</a:t>
            </a:r>
            <a:endParaRPr sz="1000" dirty="0">
              <a:latin typeface="Tahoma"/>
              <a:cs typeface="Tahoma"/>
            </a:endParaRPr>
          </a:p>
          <a:p>
            <a:pPr marL="199390"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Chẩn đoán và khắc phục sự cố hệ điều hành MS Windows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606039" y="7348791"/>
            <a:ext cx="1562100" cy="129057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22</a:t>
            </a:fld>
            <a:endParaRPr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42060" y="1751075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70660" y="20238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70660" y="24048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70660" y="27858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470660" y="31668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128064" y="1056706"/>
            <a:ext cx="4472940" cy="23958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1440180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Câu hỏi và bài tập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00" dirty="0">
              <a:latin typeface="Times New Roman"/>
              <a:cs typeface="Times New Roman"/>
            </a:endParaRPr>
          </a:p>
          <a:p>
            <a:pPr marL="304165">
              <a:lnSpc>
                <a:spcPct val="100000"/>
              </a:lnSpc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Bài tập tình huống</a:t>
            </a:r>
            <a:endParaRPr sz="1200" dirty="0">
              <a:latin typeface="Tahoma"/>
              <a:cs typeface="Tahoma"/>
            </a:endParaRPr>
          </a:p>
          <a:p>
            <a:pPr marL="532765" marR="98425">
              <a:lnSpc>
                <a:spcPct val="100000"/>
              </a:lnSpc>
              <a:spcBef>
                <a:spcPts val="76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Khi shutdown, không thấy chọn lựa  Hibernate. Làm sao để kích  hoạt tính năng Hibernate?</a:t>
            </a:r>
            <a:endParaRPr sz="1000" dirty="0">
              <a:latin typeface="Tahoma"/>
              <a:cs typeface="Tahoma"/>
            </a:endParaRPr>
          </a:p>
          <a:p>
            <a:pPr marL="532765" marR="99060">
              <a:lnSpc>
                <a:spcPct val="100000"/>
              </a:lnSpc>
              <a:spcBef>
                <a:spcPts val="60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Máy tính đang dùng đột nhiên bị treo hoặc khởi động lại. Cho biết  nguyên nhân và cách khắc phục ?</a:t>
            </a:r>
            <a:endParaRPr sz="1000" dirty="0">
              <a:latin typeface="Tahoma"/>
              <a:cs typeface="Tahoma"/>
            </a:endParaRPr>
          </a:p>
          <a:p>
            <a:pPr marL="532765" marR="99695">
              <a:lnSpc>
                <a:spcPct val="100000"/>
              </a:lnSpc>
              <a:spcBef>
                <a:spcPts val="60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Máy tính bị mất password, làm cách nào để có thể đang nhập trở  vào Windows.</a:t>
            </a:r>
            <a:endParaRPr sz="1000" dirty="0">
              <a:latin typeface="Tahoma"/>
              <a:cs typeface="Tahoma"/>
            </a:endParaRPr>
          </a:p>
          <a:p>
            <a:pPr marL="532765" marR="98425">
              <a:lnSpc>
                <a:spcPct val="100000"/>
              </a:lnSpc>
              <a:spcBef>
                <a:spcPts val="60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Bạn làm gì khi máy tính bỗng nhiên chạy chậm lại  ? Nêu tất  cả các  nguyên nhân có thể hiến máy tính hoạt động chậm.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865901" y="3498093"/>
            <a:ext cx="957384" cy="77457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72008" y="5367527"/>
            <a:ext cx="4572000" cy="1473200"/>
          </a:xfrm>
          <a:custGeom>
            <a:avLst/>
            <a:gdLst/>
            <a:ahLst/>
            <a:cxnLst/>
            <a:rect l="l" t="t" r="r" b="b"/>
            <a:pathLst>
              <a:path w="4572000" h="1473200">
                <a:moveTo>
                  <a:pt x="0" y="1473200"/>
                </a:moveTo>
                <a:lnTo>
                  <a:pt x="4572000" y="1473200"/>
                </a:lnTo>
                <a:lnTo>
                  <a:pt x="4572000" y="0"/>
                </a:lnTo>
                <a:lnTo>
                  <a:pt x="0" y="0"/>
                </a:lnTo>
                <a:lnTo>
                  <a:pt x="0" y="147320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2039" y="6347143"/>
            <a:ext cx="4572000" cy="1240155"/>
          </a:xfrm>
          <a:custGeom>
            <a:avLst/>
            <a:gdLst/>
            <a:ahLst/>
            <a:cxnLst/>
            <a:rect l="l" t="t" r="r" b="b"/>
            <a:pathLst>
              <a:path w="4572000" h="1240154">
                <a:moveTo>
                  <a:pt x="2435853" y="0"/>
                </a:moveTo>
                <a:lnTo>
                  <a:pt x="2371735" y="57"/>
                </a:lnTo>
                <a:lnTo>
                  <a:pt x="2243443" y="1819"/>
                </a:lnTo>
                <a:lnTo>
                  <a:pt x="2055297" y="7474"/>
                </a:lnTo>
                <a:lnTo>
                  <a:pt x="1872955" y="16429"/>
                </a:lnTo>
                <a:lnTo>
                  <a:pt x="1696334" y="28512"/>
                </a:lnTo>
                <a:lnTo>
                  <a:pt x="1525350" y="43553"/>
                </a:lnTo>
                <a:lnTo>
                  <a:pt x="1359922" y="61382"/>
                </a:lnTo>
                <a:lnTo>
                  <a:pt x="1252681" y="74733"/>
                </a:lnTo>
                <a:lnTo>
                  <a:pt x="1147847" y="89197"/>
                </a:lnTo>
                <a:lnTo>
                  <a:pt x="1045396" y="104723"/>
                </a:lnTo>
                <a:lnTo>
                  <a:pt x="945302" y="121262"/>
                </a:lnTo>
                <a:lnTo>
                  <a:pt x="847542" y="138761"/>
                </a:lnTo>
                <a:lnTo>
                  <a:pt x="752090" y="157172"/>
                </a:lnTo>
                <a:lnTo>
                  <a:pt x="658923" y="176443"/>
                </a:lnTo>
                <a:lnTo>
                  <a:pt x="568014" y="196525"/>
                </a:lnTo>
                <a:lnTo>
                  <a:pt x="479341" y="217366"/>
                </a:lnTo>
                <a:lnTo>
                  <a:pt x="392877" y="238915"/>
                </a:lnTo>
                <a:lnTo>
                  <a:pt x="308599" y="261124"/>
                </a:lnTo>
                <a:lnTo>
                  <a:pt x="226482" y="283941"/>
                </a:lnTo>
                <a:lnTo>
                  <a:pt x="146501" y="307315"/>
                </a:lnTo>
                <a:lnTo>
                  <a:pt x="68632" y="331196"/>
                </a:lnTo>
                <a:lnTo>
                  <a:pt x="0" y="353212"/>
                </a:lnTo>
                <a:lnTo>
                  <a:pt x="0" y="1239708"/>
                </a:lnTo>
                <a:lnTo>
                  <a:pt x="4569587" y="1239708"/>
                </a:lnTo>
                <a:lnTo>
                  <a:pt x="4572000" y="363408"/>
                </a:lnTo>
                <a:lnTo>
                  <a:pt x="4549349" y="351587"/>
                </a:lnTo>
                <a:lnTo>
                  <a:pt x="4499002" y="327870"/>
                </a:lnTo>
                <a:lnTo>
                  <a:pt x="4442159" y="304149"/>
                </a:lnTo>
                <a:lnTo>
                  <a:pt x="4379099" y="280534"/>
                </a:lnTo>
                <a:lnTo>
                  <a:pt x="4310102" y="257138"/>
                </a:lnTo>
                <a:lnTo>
                  <a:pt x="4273465" y="245556"/>
                </a:lnTo>
                <a:lnTo>
                  <a:pt x="4235448" y="234070"/>
                </a:lnTo>
                <a:lnTo>
                  <a:pt x="4196087" y="222695"/>
                </a:lnTo>
                <a:lnTo>
                  <a:pt x="4155416" y="211443"/>
                </a:lnTo>
                <a:lnTo>
                  <a:pt x="4113471" y="200329"/>
                </a:lnTo>
                <a:lnTo>
                  <a:pt x="4070286" y="189367"/>
                </a:lnTo>
                <a:lnTo>
                  <a:pt x="4025897" y="178571"/>
                </a:lnTo>
                <a:lnTo>
                  <a:pt x="3933645" y="157532"/>
                </a:lnTo>
                <a:lnTo>
                  <a:pt x="3836994" y="137321"/>
                </a:lnTo>
                <a:lnTo>
                  <a:pt x="3736223" y="118052"/>
                </a:lnTo>
                <a:lnTo>
                  <a:pt x="3631613" y="99835"/>
                </a:lnTo>
                <a:lnTo>
                  <a:pt x="3523443" y="82781"/>
                </a:lnTo>
                <a:lnTo>
                  <a:pt x="3468110" y="74725"/>
                </a:lnTo>
                <a:lnTo>
                  <a:pt x="3355125" y="59625"/>
                </a:lnTo>
                <a:lnTo>
                  <a:pt x="3239278" y="45966"/>
                </a:lnTo>
                <a:lnTo>
                  <a:pt x="3120850" y="33860"/>
                </a:lnTo>
                <a:lnTo>
                  <a:pt x="3000120" y="23418"/>
                </a:lnTo>
                <a:lnTo>
                  <a:pt x="2877369" y="14750"/>
                </a:lnTo>
                <a:lnTo>
                  <a:pt x="2752875" y="7969"/>
                </a:lnTo>
                <a:lnTo>
                  <a:pt x="2626918" y="3186"/>
                </a:lnTo>
                <a:lnTo>
                  <a:pt x="2499779" y="511"/>
                </a:lnTo>
                <a:lnTo>
                  <a:pt x="2435853" y="0"/>
                </a:lnTo>
                <a:close/>
              </a:path>
            </a:pathLst>
          </a:custGeom>
          <a:solidFill>
            <a:srgbClr val="1F52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82039" y="7811261"/>
            <a:ext cx="4572000" cy="98526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79652" y="6404457"/>
            <a:ext cx="4574387" cy="138000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3329940" y="5367527"/>
            <a:ext cx="2324100" cy="29921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2110739" y="6510528"/>
            <a:ext cx="624776" cy="7239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222117" y="6853428"/>
            <a:ext cx="612368" cy="4191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254880" y="6662928"/>
            <a:ext cx="637197" cy="7239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23</a:t>
            </a:fld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28064" y="1095883"/>
            <a:ext cx="142303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13809" y="1095883"/>
            <a:ext cx="128714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271515" y="4331208"/>
            <a:ext cx="382524" cy="1706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32332" y="1741931"/>
            <a:ext cx="4357116" cy="47244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35380" y="1764791"/>
            <a:ext cx="4200144" cy="3733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158239" y="1758695"/>
            <a:ext cx="4305300" cy="4191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158239" y="1758695"/>
            <a:ext cx="4305300" cy="419100"/>
          </a:xfrm>
          <a:custGeom>
            <a:avLst/>
            <a:gdLst/>
            <a:ahLst/>
            <a:cxnLst/>
            <a:rect l="l" t="t" r="r" b="b"/>
            <a:pathLst>
              <a:path w="4305300" h="419100">
                <a:moveTo>
                  <a:pt x="0" y="105536"/>
                </a:moveTo>
                <a:lnTo>
                  <a:pt x="8296" y="64454"/>
                </a:lnTo>
                <a:lnTo>
                  <a:pt x="30922" y="30908"/>
                </a:lnTo>
                <a:lnTo>
                  <a:pt x="64481" y="8292"/>
                </a:lnTo>
                <a:lnTo>
                  <a:pt x="105575" y="0"/>
                </a:lnTo>
                <a:lnTo>
                  <a:pt x="4199763" y="0"/>
                </a:lnTo>
                <a:lnTo>
                  <a:pt x="4240845" y="8292"/>
                </a:lnTo>
                <a:lnTo>
                  <a:pt x="4274391" y="30908"/>
                </a:lnTo>
                <a:lnTo>
                  <a:pt x="4297007" y="64454"/>
                </a:lnTo>
                <a:lnTo>
                  <a:pt x="4305300" y="105536"/>
                </a:lnTo>
                <a:lnTo>
                  <a:pt x="4305300" y="313562"/>
                </a:lnTo>
                <a:lnTo>
                  <a:pt x="4297007" y="354645"/>
                </a:lnTo>
                <a:lnTo>
                  <a:pt x="4274391" y="388191"/>
                </a:lnTo>
                <a:lnTo>
                  <a:pt x="4240845" y="410807"/>
                </a:lnTo>
                <a:lnTo>
                  <a:pt x="4199763" y="419100"/>
                </a:lnTo>
                <a:lnTo>
                  <a:pt x="105575" y="419100"/>
                </a:lnTo>
                <a:lnTo>
                  <a:pt x="64481" y="410807"/>
                </a:lnTo>
                <a:lnTo>
                  <a:pt x="30922" y="388191"/>
                </a:lnTo>
                <a:lnTo>
                  <a:pt x="8296" y="354645"/>
                </a:lnTo>
                <a:lnTo>
                  <a:pt x="0" y="313562"/>
                </a:lnTo>
                <a:lnTo>
                  <a:pt x="0" y="105536"/>
                </a:lnTo>
                <a:close/>
              </a:path>
            </a:pathLst>
          </a:custGeom>
          <a:ln w="6350">
            <a:solidFill>
              <a:srgbClr val="B88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349373" y="1310385"/>
            <a:ext cx="197485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400" b="1" spc="-285" dirty="0">
                <a:solidFill>
                  <a:srgbClr val="FFFFFF"/>
                </a:solidFill>
                <a:latin typeface="Tahoma"/>
                <a:cs typeface="Tahoma"/>
              </a:rPr>
              <a:t>Hệ 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điều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hành</a:t>
            </a:r>
            <a:r>
              <a:rPr sz="1400" b="1" spc="-16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MS-DOS</a:t>
            </a:r>
            <a:endParaRPr sz="1400">
              <a:latin typeface="Tahoma"/>
              <a:cs typeface="Tahom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242060" y="2284475"/>
            <a:ext cx="102108" cy="1066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470660" y="2557272"/>
            <a:ext cx="88391" cy="8839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470660" y="2785872"/>
            <a:ext cx="88391" cy="8839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470660" y="3014472"/>
            <a:ext cx="88391" cy="8839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470660" y="3243072"/>
            <a:ext cx="88391" cy="8839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235049" y="1796432"/>
            <a:ext cx="3973195" cy="1579880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R="5080">
              <a:lnSpc>
                <a:spcPts val="1080"/>
              </a:lnSpc>
              <a:spcBef>
                <a:spcPts val="285"/>
              </a:spcBef>
            </a:pPr>
            <a:r>
              <a:rPr sz="1050" i="1" spc="-35" dirty="0">
                <a:solidFill>
                  <a:srgbClr val="C00000"/>
                </a:solidFill>
                <a:latin typeface="Tahoma"/>
                <a:cs typeface="Tahoma"/>
              </a:rPr>
              <a:t>MS-DOS </a:t>
            </a:r>
            <a:r>
              <a:rPr sz="1050" i="1" spc="-25" dirty="0">
                <a:solidFill>
                  <a:srgbClr val="C00000"/>
                </a:solidFill>
                <a:latin typeface="Tahoma"/>
                <a:cs typeface="Tahoma"/>
              </a:rPr>
              <a:t>(Microsoft </a:t>
            </a:r>
            <a:r>
              <a:rPr sz="1050" i="1" spc="-30" dirty="0">
                <a:solidFill>
                  <a:srgbClr val="C00000"/>
                </a:solidFill>
                <a:latin typeface="Tahoma"/>
                <a:cs typeface="Tahoma"/>
              </a:rPr>
              <a:t>Disk Operating </a:t>
            </a:r>
            <a:r>
              <a:rPr sz="1050" i="1" spc="-35" dirty="0">
                <a:solidFill>
                  <a:srgbClr val="C00000"/>
                </a:solidFill>
                <a:latin typeface="Tahoma"/>
                <a:cs typeface="Tahoma"/>
              </a:rPr>
              <a:t>System) </a:t>
            </a:r>
            <a:r>
              <a:rPr sz="1050" i="1" spc="-25" dirty="0">
                <a:solidFill>
                  <a:srgbClr val="C00000"/>
                </a:solidFill>
                <a:latin typeface="Tahoma"/>
                <a:cs typeface="Tahoma"/>
              </a:rPr>
              <a:t>là </a:t>
            </a:r>
            <a:r>
              <a:rPr sz="1050" i="1" spc="-285" dirty="0">
                <a:solidFill>
                  <a:srgbClr val="C00000"/>
                </a:solidFill>
                <a:latin typeface="Tahoma"/>
                <a:cs typeface="Tahoma"/>
              </a:rPr>
              <a:t>hệ </a:t>
            </a:r>
            <a:r>
              <a:rPr sz="1050" i="1" spc="-145" dirty="0">
                <a:solidFill>
                  <a:srgbClr val="C00000"/>
                </a:solidFill>
                <a:latin typeface="Tahoma"/>
                <a:cs typeface="Tahoma"/>
              </a:rPr>
              <a:t>điều </a:t>
            </a:r>
            <a:r>
              <a:rPr sz="1050" i="1" spc="-35" dirty="0">
                <a:solidFill>
                  <a:srgbClr val="C00000"/>
                </a:solidFill>
                <a:latin typeface="Tahoma"/>
                <a:cs typeface="Tahoma"/>
              </a:rPr>
              <a:t>hành </a:t>
            </a:r>
            <a:r>
              <a:rPr sz="1050" i="1" spc="-180" dirty="0">
                <a:solidFill>
                  <a:srgbClr val="C00000"/>
                </a:solidFill>
                <a:latin typeface="Tahoma"/>
                <a:cs typeface="Tahoma"/>
              </a:rPr>
              <a:t>đơn </a:t>
            </a:r>
            <a:r>
              <a:rPr sz="1050" i="1" spc="-135" dirty="0">
                <a:solidFill>
                  <a:srgbClr val="C00000"/>
                </a:solidFill>
                <a:latin typeface="Tahoma"/>
                <a:cs typeface="Tahoma"/>
              </a:rPr>
              <a:t>nhiệm  </a:t>
            </a:r>
            <a:r>
              <a:rPr sz="1050" i="1" spc="-30" dirty="0">
                <a:solidFill>
                  <a:srgbClr val="C00000"/>
                </a:solidFill>
                <a:latin typeface="Tahoma"/>
                <a:cs typeface="Tahoma"/>
              </a:rPr>
              <a:t>làm </a:t>
            </a:r>
            <a:r>
              <a:rPr sz="1050" i="1" spc="-150" dirty="0">
                <a:solidFill>
                  <a:srgbClr val="C00000"/>
                </a:solidFill>
                <a:latin typeface="Tahoma"/>
                <a:cs typeface="Tahoma"/>
              </a:rPr>
              <a:t>việc </a:t>
            </a:r>
            <a:r>
              <a:rPr sz="1050" i="1" spc="-30" dirty="0">
                <a:solidFill>
                  <a:srgbClr val="C00000"/>
                </a:solidFill>
                <a:latin typeface="Tahoma"/>
                <a:cs typeface="Tahoma"/>
              </a:rPr>
              <a:t>trong môi </a:t>
            </a:r>
            <a:r>
              <a:rPr sz="1050" i="1" spc="-175" dirty="0">
                <a:solidFill>
                  <a:srgbClr val="C00000"/>
                </a:solidFill>
                <a:latin typeface="Tahoma"/>
                <a:cs typeface="Tahoma"/>
              </a:rPr>
              <a:t>trường </a:t>
            </a:r>
            <a:r>
              <a:rPr sz="1050" i="1" spc="-35" dirty="0">
                <a:solidFill>
                  <a:srgbClr val="C00000"/>
                </a:solidFill>
                <a:latin typeface="Tahoma"/>
                <a:cs typeface="Tahoma"/>
              </a:rPr>
              <a:t>dòng </a:t>
            </a:r>
            <a:r>
              <a:rPr sz="1050" i="1" spc="-150" dirty="0">
                <a:solidFill>
                  <a:srgbClr val="C00000"/>
                </a:solidFill>
                <a:latin typeface="Tahoma"/>
                <a:cs typeface="Tahoma"/>
              </a:rPr>
              <a:t>lệnh </a:t>
            </a:r>
            <a:r>
              <a:rPr sz="1050" i="1" spc="-30" dirty="0">
                <a:solidFill>
                  <a:srgbClr val="C00000"/>
                </a:solidFill>
                <a:latin typeface="Tahoma"/>
                <a:cs typeface="Tahoma"/>
              </a:rPr>
              <a:t>(Command-line</a:t>
            </a:r>
            <a:r>
              <a:rPr sz="1050" i="1" spc="-5" dirty="0">
                <a:solidFill>
                  <a:srgbClr val="C00000"/>
                </a:solidFill>
                <a:latin typeface="Tahoma"/>
                <a:cs typeface="Tahoma"/>
              </a:rPr>
              <a:t> </a:t>
            </a:r>
            <a:r>
              <a:rPr sz="1050" i="1" spc="-30" dirty="0">
                <a:solidFill>
                  <a:srgbClr val="C00000"/>
                </a:solidFill>
                <a:latin typeface="Tahoma"/>
                <a:cs typeface="Tahoma"/>
              </a:rPr>
              <a:t>Interface).</a:t>
            </a:r>
            <a:endParaRPr sz="105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900">
              <a:latin typeface="Times New Roman"/>
              <a:cs typeface="Times New Roman"/>
            </a:endParaRPr>
          </a:p>
          <a:p>
            <a:pPr marL="144145">
              <a:lnSpc>
                <a:spcPct val="100000"/>
              </a:lnSpc>
            </a:pPr>
            <a:r>
              <a:rPr sz="1200" u="heavy" spc="-3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Ôn </a:t>
            </a:r>
            <a:r>
              <a:rPr sz="1200" b="1" u="heavy" spc="-16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tập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các </a:t>
            </a:r>
            <a:r>
              <a:rPr sz="1200" b="1" u="heavy" spc="-13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lệnh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căn </a:t>
            </a:r>
            <a:r>
              <a:rPr sz="1200" b="1" u="heavy" spc="-16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bản</a:t>
            </a:r>
            <a:r>
              <a:rPr sz="1200" b="1" u="heavy" spc="-14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MS-DOS</a:t>
            </a:r>
            <a:endParaRPr sz="1200">
              <a:latin typeface="Tahoma"/>
              <a:cs typeface="Tahoma"/>
            </a:endParaRPr>
          </a:p>
          <a:p>
            <a:pPr marL="410845" marR="2630805">
              <a:lnSpc>
                <a:spcPct val="150000"/>
              </a:lnSpc>
              <a:spcBef>
                <a:spcPts val="165"/>
              </a:spcBef>
            </a:pP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Các phiên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bản. 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Các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lệnh </a:t>
            </a:r>
            <a:r>
              <a:rPr sz="1000" spc="-160" dirty="0">
                <a:solidFill>
                  <a:srgbClr val="1381B8"/>
                </a:solidFill>
                <a:latin typeface="Tahoma"/>
                <a:cs typeface="Tahoma"/>
              </a:rPr>
              <a:t>nội</a:t>
            </a:r>
            <a:r>
              <a:rPr sz="1000" spc="-114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trú.</a:t>
            </a:r>
            <a:endParaRPr sz="1000">
              <a:latin typeface="Tahoma"/>
              <a:cs typeface="Tahoma"/>
            </a:endParaRPr>
          </a:p>
          <a:p>
            <a:pPr marL="410845" marR="2493645">
              <a:lnSpc>
                <a:spcPts val="1800"/>
              </a:lnSpc>
              <a:spcBef>
                <a:spcPts val="160"/>
              </a:spcBef>
            </a:pP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Các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lệnh </a:t>
            </a:r>
            <a:r>
              <a:rPr sz="1000" spc="-100" dirty="0">
                <a:solidFill>
                  <a:srgbClr val="1381B8"/>
                </a:solidFill>
                <a:latin typeface="Tahoma"/>
                <a:cs typeface="Tahoma"/>
              </a:rPr>
              <a:t>ngoại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trú.  Batch</a:t>
            </a:r>
            <a:r>
              <a:rPr sz="1000" spc="-1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file.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987039" y="3320795"/>
            <a:ext cx="914400" cy="9144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128064" y="5391150"/>
            <a:ext cx="142303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313809" y="5391150"/>
            <a:ext cx="128714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1242060" y="6083808"/>
            <a:ext cx="102108" cy="10667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470660" y="6356603"/>
            <a:ext cx="88391" cy="8839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1379219" y="5574919"/>
            <a:ext cx="2983230" cy="9156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07744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MS-DOS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6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Các lệnh nội trú</a:t>
            </a:r>
            <a:endParaRPr sz="1200" dirty="0">
              <a:latin typeface="Tahoma"/>
              <a:cs typeface="Tahoma"/>
            </a:endParaRPr>
          </a:p>
          <a:p>
            <a:pPr marL="266700">
              <a:lnSpc>
                <a:spcPct val="100000"/>
              </a:lnSpc>
              <a:spcBef>
                <a:spcPts val="76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Chứa trong file COMMAND.COM.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3901440" y="6662289"/>
            <a:ext cx="1752600" cy="163893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272539" y="6662928"/>
            <a:ext cx="2633599" cy="16383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3</a:t>
            </a:fld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271515" y="4331208"/>
            <a:ext cx="382524" cy="1706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127760" y="1789175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356360" y="2061972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128064" y="1056706"/>
            <a:ext cx="4472940" cy="11385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7620" algn="ctr">
              <a:lnSpc>
                <a:spcPct val="100000"/>
              </a:lnSpc>
            </a:pPr>
            <a:r>
              <a:rPr sz="1400" b="1" spc="-285" dirty="0">
                <a:solidFill>
                  <a:srgbClr val="FFFFFF"/>
                </a:solidFill>
                <a:latin typeface="Tahoma"/>
                <a:cs typeface="Tahoma"/>
              </a:rPr>
              <a:t>Hệ 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điều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hành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MS-DOS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136525">
              <a:lnSpc>
                <a:spcPct val="100000"/>
              </a:lnSpc>
            </a:pPr>
            <a:r>
              <a:rPr sz="1200" u="heavy" spc="-3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Các </a:t>
            </a:r>
            <a:r>
              <a:rPr sz="1200" b="1" u="heavy" spc="-13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lệnh </a:t>
            </a:r>
            <a:r>
              <a:rPr sz="1200" b="1" u="heavy" spc="-1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ngoại</a:t>
            </a:r>
            <a:r>
              <a:rPr sz="1200" b="1" u="heavy" spc="-11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trú</a:t>
            </a:r>
            <a:endParaRPr sz="1200" dirty="0">
              <a:latin typeface="Tahoma"/>
              <a:cs typeface="Tahoma"/>
            </a:endParaRPr>
          </a:p>
          <a:p>
            <a:pPr marL="403225">
              <a:lnSpc>
                <a:spcPct val="100000"/>
              </a:lnSpc>
              <a:spcBef>
                <a:spcPts val="765"/>
              </a:spcBef>
            </a:pP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Các </a:t>
            </a:r>
            <a:r>
              <a:rPr sz="1000" spc="-165" dirty="0">
                <a:solidFill>
                  <a:srgbClr val="1381B8"/>
                </a:solidFill>
                <a:latin typeface="Tahoma"/>
                <a:cs typeface="Tahoma"/>
              </a:rPr>
              <a:t>tập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lệnh </a:t>
            </a:r>
            <a:r>
              <a:rPr sz="1000" spc="-100" dirty="0">
                <a:solidFill>
                  <a:srgbClr val="1381B8"/>
                </a:solidFill>
                <a:latin typeface="Tahoma"/>
                <a:cs typeface="Tahoma"/>
              </a:rPr>
              <a:t>ngoại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trú có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phần </a:t>
            </a:r>
            <a:r>
              <a:rPr sz="1000" spc="-484" dirty="0">
                <a:solidFill>
                  <a:srgbClr val="1381B8"/>
                </a:solidFill>
                <a:latin typeface="Tahoma"/>
                <a:cs typeface="Tahoma"/>
              </a:rPr>
              <a:t>mở</a:t>
            </a: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rộng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là .EXE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hay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.COM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hoặc</a:t>
            </a:r>
            <a:r>
              <a:rPr sz="1000" spc="-17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45" dirty="0">
                <a:solidFill>
                  <a:srgbClr val="1381B8"/>
                </a:solidFill>
                <a:latin typeface="Tahoma"/>
                <a:cs typeface="Tahoma"/>
              </a:rPr>
              <a:t>.BAT.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053840" y="2350248"/>
            <a:ext cx="1600200" cy="169444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72539" y="2406269"/>
            <a:ext cx="2781300" cy="164312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127760" y="6083808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356360" y="6356603"/>
            <a:ext cx="88391" cy="883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356360" y="6737604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128064" y="5351973"/>
            <a:ext cx="4493260" cy="16719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24765" algn="ctr"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R="3810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MS-DOS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136525">
              <a:lnSpc>
                <a:spcPct val="100000"/>
              </a:lnSpc>
            </a:pP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Batch file</a:t>
            </a:r>
            <a:endParaRPr sz="1200" dirty="0">
              <a:latin typeface="Tahoma"/>
              <a:cs typeface="Tahoma"/>
            </a:endParaRPr>
          </a:p>
          <a:p>
            <a:pPr marL="403225" marR="5080">
              <a:lnSpc>
                <a:spcPct val="100000"/>
              </a:lnSpc>
              <a:spcBef>
                <a:spcPts val="76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Là 1 loại ngôn ngữ script chứa một hay nhiều các chuỗi lệnh và được  lưu dưới phần mở rộng là .Bat.</a:t>
            </a:r>
            <a:endParaRPr sz="1000" dirty="0">
              <a:latin typeface="Tahoma"/>
              <a:cs typeface="Tahoma"/>
            </a:endParaRPr>
          </a:p>
          <a:p>
            <a:pPr marL="403225" marR="5080">
              <a:lnSpc>
                <a:spcPct val="100000"/>
              </a:lnSpc>
              <a:spcBef>
                <a:spcPts val="60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Luôn được xem là một thành phần không thể thiếu của DOS dùng để thi  hành các lệnh của DOS và lưu lại cho những lần sau.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615439" y="7082028"/>
            <a:ext cx="3581400" cy="14859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4</a:t>
            </a:fld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42060" y="1751075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70660" y="20238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70660" y="22524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70660" y="24810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128064" y="1095883"/>
            <a:ext cx="4472940" cy="15388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0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R="60325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MS-DOS</a:t>
            </a:r>
            <a:endParaRPr sz="1400" dirty="0">
              <a:latin typeface="Tahoma"/>
              <a:cs typeface="Tahoma"/>
            </a:endParaRPr>
          </a:p>
          <a:p>
            <a:pPr marL="250825">
              <a:lnSpc>
                <a:spcPct val="100000"/>
              </a:lnSpc>
              <a:spcBef>
                <a:spcPts val="1375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Norton Commander và Volkov Commander</a:t>
            </a:r>
            <a:endParaRPr sz="1200" dirty="0">
              <a:latin typeface="Tahoma"/>
              <a:cs typeface="Tahoma"/>
            </a:endParaRPr>
          </a:p>
          <a:p>
            <a:pPr marL="517525">
              <a:lnSpc>
                <a:spcPct val="100000"/>
              </a:lnSpc>
              <a:spcBef>
                <a:spcPts val="76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Giới thiệu về NC, VC.</a:t>
            </a:r>
            <a:endParaRPr sz="1000" dirty="0">
              <a:latin typeface="Tahoma"/>
              <a:cs typeface="Tahoma"/>
            </a:endParaRPr>
          </a:p>
          <a:p>
            <a:pPr marL="517525" marR="1921510">
              <a:lnSpc>
                <a:spcPct val="150000"/>
              </a:lnSpc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Cách cài đặt, khởi động và sử dụng.  Một số sự cố thông dụng.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910839" y="3396995"/>
            <a:ext cx="894562" cy="8001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5271515" y="8625840"/>
            <a:ext cx="382524" cy="17068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242060" y="6045708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470660" y="6318503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128064" y="5351973"/>
            <a:ext cx="4472940" cy="12528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1259205">
              <a:lnSpc>
                <a:spcPct val="100000"/>
              </a:lnSpc>
            </a:pPr>
            <a:r>
              <a:rPr sz="1400" b="1" spc="-285" dirty="0">
                <a:solidFill>
                  <a:srgbClr val="FFFFFF"/>
                </a:solidFill>
                <a:latin typeface="Tahoma"/>
                <a:cs typeface="Tahoma"/>
              </a:rPr>
              <a:t>Hệ 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điều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hành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MS-DOS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00" dirty="0">
              <a:latin typeface="Times New Roman"/>
              <a:cs typeface="Times New Roman"/>
            </a:endParaRPr>
          </a:p>
          <a:p>
            <a:pPr marL="250825">
              <a:lnSpc>
                <a:spcPct val="100000"/>
              </a:lnSpc>
            </a:pPr>
            <a:r>
              <a:rPr sz="1200" u="heavy" spc="-3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spc="-114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Giới </a:t>
            </a:r>
            <a:r>
              <a:rPr sz="1200" b="1" u="heavy" spc="-10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thiệu </a:t>
            </a:r>
            <a:r>
              <a:rPr sz="1200" b="1" u="heavy" spc="-24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về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NC,</a:t>
            </a:r>
            <a:r>
              <a:rPr sz="1200" b="1" u="heavy" spc="21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VC</a:t>
            </a:r>
            <a:endParaRPr sz="1200" dirty="0">
              <a:latin typeface="Tahoma"/>
              <a:cs typeface="Tahoma"/>
            </a:endParaRPr>
          </a:p>
          <a:p>
            <a:pPr marL="517525" marR="60960">
              <a:lnSpc>
                <a:spcPct val="100000"/>
              </a:lnSpc>
              <a:spcBef>
                <a:spcPts val="765"/>
              </a:spcBef>
            </a:pP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NC </a:t>
            </a: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(Norton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Commander) </a:t>
            </a: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và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VC </a:t>
            </a:r>
            <a:r>
              <a:rPr sz="1000" spc="-15" dirty="0">
                <a:solidFill>
                  <a:srgbClr val="1381B8"/>
                </a:solidFill>
                <a:latin typeface="Tahoma"/>
                <a:cs typeface="Tahoma"/>
              </a:rPr>
              <a:t>(Volkov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Commander) là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phần </a:t>
            </a:r>
            <a:r>
              <a:rPr sz="1000" spc="-165" dirty="0">
                <a:solidFill>
                  <a:srgbClr val="1381B8"/>
                </a:solidFill>
                <a:latin typeface="Tahoma"/>
                <a:cs typeface="Tahoma"/>
              </a:rPr>
              <a:t>mềm 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quản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lý </a:t>
            </a:r>
            <a:r>
              <a:rPr sz="1000" spc="-165" dirty="0">
                <a:solidFill>
                  <a:srgbClr val="1381B8"/>
                </a:solidFill>
                <a:latin typeface="Tahoma"/>
                <a:cs typeface="Tahoma"/>
              </a:rPr>
              <a:t>tập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tin và </a:t>
            </a:r>
            <a:r>
              <a:rPr sz="1000" spc="-135" dirty="0">
                <a:solidFill>
                  <a:srgbClr val="1381B8"/>
                </a:solidFill>
                <a:latin typeface="Tahoma"/>
                <a:cs typeface="Tahoma"/>
              </a:rPr>
              <a:t>thư</a:t>
            </a:r>
            <a:r>
              <a:rPr sz="1000" spc="-2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155" dirty="0">
                <a:solidFill>
                  <a:srgbClr val="1381B8"/>
                </a:solidFill>
                <a:latin typeface="Tahoma"/>
                <a:cs typeface="Tahoma"/>
              </a:rPr>
              <a:t>mục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539239" y="6701028"/>
            <a:ext cx="3619500" cy="18669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5</a:t>
            </a:fld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28064" y="1095883"/>
            <a:ext cx="142303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13809" y="1095883"/>
            <a:ext cx="128714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42060" y="1789175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70660" y="20619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470660" y="22905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70660" y="25191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379219" y="1279651"/>
            <a:ext cx="2983230" cy="13728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07744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MS-DOS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Xử lý sự cố hệ điều hành Windows</a:t>
            </a:r>
            <a:endParaRPr sz="1200" dirty="0">
              <a:latin typeface="Tahoma"/>
              <a:cs typeface="Tahoma"/>
            </a:endParaRPr>
          </a:p>
          <a:p>
            <a:pPr marL="266700" marR="1547495">
              <a:lnSpc>
                <a:spcPct val="150000"/>
              </a:lnSpc>
              <a:spcBef>
                <a:spcPts val="16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NTLDR is Missing  Hiện tượng logon-off</a:t>
            </a:r>
            <a:endParaRPr sz="1000" dirty="0">
              <a:latin typeface="Tahoma"/>
              <a:cs typeface="Tahoma"/>
            </a:endParaRPr>
          </a:p>
          <a:p>
            <a:pPr marL="266700">
              <a:lnSpc>
                <a:spcPct val="100000"/>
              </a:lnSpc>
              <a:spcBef>
                <a:spcPts val="60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Quên password hoặc tài khoản bị Disable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001531" y="2001845"/>
            <a:ext cx="1632598" cy="221127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271515" y="8625840"/>
            <a:ext cx="382524" cy="17068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203960" y="6083808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432560" y="6356603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432560" y="673760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432560" y="696620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432560" y="719480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128064" y="5351973"/>
            <a:ext cx="4472940" cy="19767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1259205">
              <a:lnSpc>
                <a:spcPct val="100000"/>
              </a:lnSpc>
            </a:pPr>
            <a:r>
              <a:rPr sz="1400" b="1" spc="-285" dirty="0">
                <a:solidFill>
                  <a:srgbClr val="FFFFFF"/>
                </a:solidFill>
                <a:latin typeface="Tahoma"/>
                <a:cs typeface="Tahoma"/>
              </a:rPr>
              <a:t>Hệ 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điều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hành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MS-DOS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212725">
              <a:lnSpc>
                <a:spcPct val="100000"/>
              </a:lnSpc>
            </a:pPr>
            <a:r>
              <a:rPr sz="1200" u="heavy" spc="-3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spc="-10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Thiếu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file </a:t>
            </a:r>
            <a:r>
              <a:rPr sz="1200" b="1" u="heavy" spc="-114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khởi</a:t>
            </a:r>
            <a:r>
              <a:rPr sz="1200" b="1" u="heavy" spc="-14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 </a:t>
            </a:r>
            <a:r>
              <a:rPr sz="1200" b="1" u="heavy" spc="-114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động</a:t>
            </a:r>
            <a:endParaRPr sz="1200" dirty="0">
              <a:latin typeface="Tahoma"/>
              <a:cs typeface="Tahoma"/>
            </a:endParaRPr>
          </a:p>
          <a:p>
            <a:pPr marL="479425" marR="397510">
              <a:lnSpc>
                <a:spcPct val="100000"/>
              </a:lnSpc>
              <a:spcBef>
                <a:spcPts val="765"/>
              </a:spcBef>
            </a:pP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Khi </a:t>
            </a:r>
            <a:r>
              <a:rPr sz="1000" spc="-295" dirty="0">
                <a:solidFill>
                  <a:srgbClr val="1381B8"/>
                </a:solidFill>
                <a:latin typeface="Tahoma"/>
                <a:cs typeface="Tahoma"/>
              </a:rPr>
              <a:t>khởi </a:t>
            </a:r>
            <a:r>
              <a:rPr sz="1000" spc="-114" dirty="0">
                <a:solidFill>
                  <a:srgbClr val="1381B8"/>
                </a:solidFill>
                <a:latin typeface="Tahoma"/>
                <a:cs typeface="Tahoma"/>
              </a:rPr>
              <a:t>động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có thông báo :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NTLDR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is Missing Press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any key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to  restart. Nguyên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nhân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có </a:t>
            </a:r>
            <a:r>
              <a:rPr sz="1000" spc="-165" dirty="0">
                <a:solidFill>
                  <a:srgbClr val="1381B8"/>
                </a:solidFill>
                <a:latin typeface="Tahoma"/>
                <a:cs typeface="Tahoma"/>
              </a:rPr>
              <a:t>thể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là</a:t>
            </a:r>
            <a:r>
              <a:rPr sz="1000" spc="4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:</a:t>
            </a:r>
            <a:endParaRPr sz="1000" dirty="0">
              <a:latin typeface="Tahoma"/>
              <a:cs typeface="Tahoma"/>
            </a:endParaRPr>
          </a:p>
          <a:p>
            <a:pPr marL="624205" indent="-144780">
              <a:lnSpc>
                <a:spcPct val="100000"/>
              </a:lnSpc>
              <a:spcBef>
                <a:spcPts val="600"/>
              </a:spcBef>
              <a:buAutoNum type="arabicPeriod"/>
              <a:tabLst>
                <a:tab pos="624840" algn="l"/>
              </a:tabLst>
            </a:pPr>
            <a:r>
              <a:rPr sz="1000" spc="-160" dirty="0">
                <a:solidFill>
                  <a:srgbClr val="1381B8"/>
                </a:solidFill>
                <a:latin typeface="Tahoma"/>
                <a:cs typeface="Tahoma"/>
              </a:rPr>
              <a:t>Cấu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hình sai </a:t>
            </a:r>
            <a:r>
              <a:rPr sz="1000" spc="-165" dirty="0">
                <a:solidFill>
                  <a:srgbClr val="1381B8"/>
                </a:solidFill>
                <a:latin typeface="Tahoma"/>
                <a:cs typeface="Tahoma"/>
              </a:rPr>
              <a:t>tập</a:t>
            </a:r>
            <a:r>
              <a:rPr sz="1000" spc="-12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boot.ini.</a:t>
            </a:r>
            <a:endParaRPr sz="1000" dirty="0">
              <a:latin typeface="Tahoma"/>
              <a:cs typeface="Tahoma"/>
            </a:endParaRPr>
          </a:p>
          <a:p>
            <a:pPr marL="624205" indent="-144780">
              <a:lnSpc>
                <a:spcPct val="100000"/>
              </a:lnSpc>
              <a:spcBef>
                <a:spcPts val="600"/>
              </a:spcBef>
              <a:buAutoNum type="arabicPeriod"/>
              <a:tabLst>
                <a:tab pos="624840" algn="l"/>
              </a:tabLst>
            </a:pP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Windows </a:t>
            </a:r>
            <a:r>
              <a:rPr sz="1000" spc="-390" dirty="0">
                <a:solidFill>
                  <a:srgbClr val="1381B8"/>
                </a:solidFill>
                <a:latin typeface="Tahoma"/>
                <a:cs typeface="Tahoma"/>
              </a:rPr>
              <a:t>bị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155" dirty="0">
                <a:solidFill>
                  <a:srgbClr val="1381B8"/>
                </a:solidFill>
                <a:latin typeface="Tahoma"/>
                <a:cs typeface="Tahoma"/>
              </a:rPr>
              <a:t>lỗi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nghiêm</a:t>
            </a:r>
            <a:r>
              <a:rPr sz="1000" spc="4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85" dirty="0">
                <a:solidFill>
                  <a:srgbClr val="1381B8"/>
                </a:solidFill>
                <a:latin typeface="Tahoma"/>
                <a:cs typeface="Tahoma"/>
              </a:rPr>
              <a:t>trọng.</a:t>
            </a:r>
            <a:endParaRPr sz="1000" dirty="0">
              <a:latin typeface="Tahoma"/>
              <a:cs typeface="Tahoma"/>
            </a:endParaRPr>
          </a:p>
          <a:p>
            <a:pPr marL="624205" indent="-144780">
              <a:lnSpc>
                <a:spcPct val="100000"/>
              </a:lnSpc>
              <a:spcBef>
                <a:spcPts val="600"/>
              </a:spcBef>
              <a:buAutoNum type="arabicPeriod"/>
              <a:tabLst>
                <a:tab pos="624840" algn="l"/>
              </a:tabLst>
            </a:pP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File </a:t>
            </a:r>
            <a:r>
              <a:rPr sz="1000" spc="-20" dirty="0">
                <a:solidFill>
                  <a:srgbClr val="1381B8"/>
                </a:solidFill>
                <a:latin typeface="Tahoma"/>
                <a:cs typeface="Tahoma"/>
              </a:rPr>
              <a:t>NTDETECT.COM,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NTLDR</a:t>
            </a:r>
            <a:r>
              <a:rPr sz="1000" spc="10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390" dirty="0">
                <a:solidFill>
                  <a:srgbClr val="1381B8"/>
                </a:solidFill>
                <a:latin typeface="Tahoma"/>
                <a:cs typeface="Tahoma"/>
              </a:rPr>
              <a:t>bị</a:t>
            </a: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100" dirty="0">
                <a:solidFill>
                  <a:srgbClr val="1381B8"/>
                </a:solidFill>
                <a:latin typeface="Tahoma"/>
                <a:cs typeface="Tahoma"/>
              </a:rPr>
              <a:t>hỏng.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253740" y="7386828"/>
            <a:ext cx="2095500" cy="11811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624295" y="7386828"/>
            <a:ext cx="1477044" cy="11430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6</a:t>
            </a:fld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42060" y="1789175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70660" y="20619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70660" y="22905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70660" y="25191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470660" y="27477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128064" y="1056706"/>
            <a:ext cx="4472940" cy="203972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7620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MS-DOS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250825">
              <a:lnSpc>
                <a:spcPct val="100000"/>
              </a:lnSpc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Cách khắc phục thiếu file khởi động</a:t>
            </a:r>
            <a:endParaRPr sz="1200" dirty="0">
              <a:latin typeface="Tahoma"/>
              <a:cs typeface="Tahoma"/>
            </a:endParaRPr>
          </a:p>
          <a:p>
            <a:pPr marL="517525" algn="just">
              <a:lnSpc>
                <a:spcPct val="100000"/>
              </a:lnSpc>
              <a:spcBef>
                <a:spcPts val="76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Khởi động máy với đĩa cài Windows.</a:t>
            </a:r>
            <a:endParaRPr sz="1000" dirty="0">
              <a:latin typeface="Tahoma"/>
              <a:cs typeface="Tahoma"/>
            </a:endParaRPr>
          </a:p>
          <a:p>
            <a:pPr marL="517525" marR="637540" algn="just">
              <a:lnSpc>
                <a:spcPct val="150000"/>
              </a:lnSpc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Nhấn phím R (Repair) để khởi động Recovery Console (RC)  Tại dấu nhắc của RC, gõ dòng lệnh: copy E:\I386\ntldr C:\  Tiếp tục gõ: copy E:\I386\ntdetect.com C:\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415539" y="2939795"/>
            <a:ext cx="1689162" cy="13716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2344" y="1053774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128064" y="5391150"/>
            <a:ext cx="142303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313809" y="5391150"/>
            <a:ext cx="128714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242060" y="6083808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470660" y="6356603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470660" y="6585204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379219" y="5574919"/>
            <a:ext cx="2983230" cy="13394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007744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MS-DOS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R="1329690" algn="ctr">
              <a:lnSpc>
                <a:spcPct val="100000"/>
              </a:lnSpc>
              <a:spcBef>
                <a:spcPts val="5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Hiện tượng Logon-off</a:t>
            </a:r>
            <a:endParaRPr sz="1200" dirty="0">
              <a:latin typeface="Tahoma"/>
              <a:cs typeface="Tahoma"/>
            </a:endParaRPr>
          </a:p>
          <a:p>
            <a:pPr marL="266700">
              <a:lnSpc>
                <a:spcPct val="100000"/>
              </a:lnSpc>
              <a:spcBef>
                <a:spcPts val="76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Lỗi do virus</a:t>
            </a:r>
            <a:endParaRPr sz="1000" dirty="0">
              <a:latin typeface="Tahoma"/>
              <a:cs typeface="Tahoma"/>
            </a:endParaRPr>
          </a:p>
          <a:p>
            <a:pPr marL="266700">
              <a:lnSpc>
                <a:spcPct val="100000"/>
              </a:lnSpc>
              <a:spcBef>
                <a:spcPts val="60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Lỗi do người dùng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3710940" y="6091427"/>
            <a:ext cx="1688123" cy="145576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7</a:t>
            </a:fld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271515" y="4331208"/>
            <a:ext cx="382524" cy="1706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42060" y="1789175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70660" y="2061972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70660" y="2290572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70660" y="2671572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128064" y="1056706"/>
            <a:ext cx="4472940" cy="17481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7620" algn="ctr">
              <a:lnSpc>
                <a:spcPct val="100000"/>
              </a:lnSpc>
            </a:pPr>
            <a:r>
              <a:rPr sz="1400" b="1" spc="-285" dirty="0">
                <a:solidFill>
                  <a:srgbClr val="FFFFFF"/>
                </a:solidFill>
                <a:latin typeface="Tahoma"/>
                <a:cs typeface="Tahoma"/>
              </a:rPr>
              <a:t>Hệ 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điều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hành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MS-DOS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250825">
              <a:lnSpc>
                <a:spcPct val="100000"/>
              </a:lnSpc>
            </a:pPr>
            <a:r>
              <a:rPr sz="1200" u="heavy" spc="-3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spc="-16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Lỗi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do</a:t>
            </a:r>
            <a:r>
              <a:rPr sz="1200" b="1" u="heavy" spc="-5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virus</a:t>
            </a:r>
            <a:endParaRPr sz="1200" dirty="0">
              <a:latin typeface="Tahoma"/>
              <a:cs typeface="Tahoma"/>
            </a:endParaRPr>
          </a:p>
          <a:p>
            <a:pPr marL="517525">
              <a:lnSpc>
                <a:spcPct val="100000"/>
              </a:lnSpc>
              <a:spcBef>
                <a:spcPts val="765"/>
              </a:spcBef>
            </a:pPr>
            <a:r>
              <a:rPr sz="1000" spc="-155" dirty="0">
                <a:solidFill>
                  <a:srgbClr val="1381B8"/>
                </a:solidFill>
                <a:latin typeface="Tahoma"/>
                <a:cs typeface="Tahoma"/>
              </a:rPr>
              <a:t>Một </a:t>
            </a:r>
            <a:r>
              <a:rPr sz="1000" spc="-235" dirty="0">
                <a:solidFill>
                  <a:srgbClr val="1381B8"/>
                </a:solidFill>
                <a:latin typeface="Tahoma"/>
                <a:cs typeface="Tahoma"/>
              </a:rPr>
              <a:t>số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virus </a:t>
            </a:r>
            <a:r>
              <a:rPr sz="1000" spc="-100" dirty="0">
                <a:solidFill>
                  <a:srgbClr val="1381B8"/>
                </a:solidFill>
                <a:latin typeface="Tahoma"/>
                <a:cs typeface="Tahoma"/>
              </a:rPr>
              <a:t>khiến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máy </a:t>
            </a:r>
            <a:r>
              <a:rPr sz="1000" spc="-260" dirty="0">
                <a:solidFill>
                  <a:srgbClr val="1381B8"/>
                </a:solidFill>
                <a:latin typeface="Tahoma"/>
                <a:cs typeface="Tahoma"/>
              </a:rPr>
              <a:t>của </a:t>
            </a:r>
            <a:r>
              <a:rPr sz="1000" spc="-160" dirty="0">
                <a:solidFill>
                  <a:srgbClr val="1381B8"/>
                </a:solidFill>
                <a:latin typeface="Tahoma"/>
                <a:cs typeface="Tahoma"/>
              </a:rPr>
              <a:t>bạn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không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logon </a:t>
            </a:r>
            <a:r>
              <a:rPr sz="1000" spc="-210" dirty="0">
                <a:solidFill>
                  <a:srgbClr val="1381B8"/>
                </a:solidFill>
                <a:latin typeface="Tahoma"/>
                <a:cs typeface="Tahoma"/>
              </a:rPr>
              <a:t>được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vào</a:t>
            </a:r>
            <a:r>
              <a:rPr sz="1000" spc="-4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Windows.</a:t>
            </a:r>
            <a:endParaRPr sz="1000" dirty="0">
              <a:latin typeface="Tahoma"/>
              <a:cs typeface="Tahoma"/>
            </a:endParaRPr>
          </a:p>
          <a:p>
            <a:pPr marL="517525" marR="241935">
              <a:lnSpc>
                <a:spcPct val="100000"/>
              </a:lnSpc>
              <a:spcBef>
                <a:spcPts val="600"/>
              </a:spcBef>
            </a:pP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Nguyên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nhân: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Giá </a:t>
            </a:r>
            <a:r>
              <a:rPr sz="1000" spc="-260" dirty="0">
                <a:solidFill>
                  <a:srgbClr val="1381B8"/>
                </a:solidFill>
                <a:latin typeface="Tahoma"/>
                <a:cs typeface="Tahoma"/>
              </a:rPr>
              <a:t>trị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Userinit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trong khóa …\Windows\System32 </a:t>
            </a:r>
            <a:r>
              <a:rPr sz="1000" spc="-390" dirty="0">
                <a:solidFill>
                  <a:srgbClr val="1381B8"/>
                </a:solidFill>
                <a:latin typeface="Tahoma"/>
                <a:cs typeface="Tahoma"/>
              </a:rPr>
              <a:t>bị </a:t>
            </a:r>
            <a:r>
              <a:rPr sz="1000" spc="-16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thay </a:t>
            </a:r>
            <a:r>
              <a:rPr sz="1000" spc="-150" dirty="0">
                <a:solidFill>
                  <a:srgbClr val="1381B8"/>
                </a:solidFill>
                <a:latin typeface="Tahoma"/>
                <a:cs typeface="Tahoma"/>
              </a:rPr>
              <a:t>đổi</a:t>
            </a:r>
            <a:endParaRPr sz="1000" dirty="0">
              <a:latin typeface="Tahoma"/>
              <a:cs typeface="Tahoma"/>
            </a:endParaRPr>
          </a:p>
          <a:p>
            <a:pPr marL="517525">
              <a:lnSpc>
                <a:spcPct val="100000"/>
              </a:lnSpc>
              <a:spcBef>
                <a:spcPts val="600"/>
              </a:spcBef>
            </a:pP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Giá </a:t>
            </a:r>
            <a:r>
              <a:rPr sz="1000" spc="-260" dirty="0">
                <a:solidFill>
                  <a:srgbClr val="1381B8"/>
                </a:solidFill>
                <a:latin typeface="Tahoma"/>
                <a:cs typeface="Tahoma"/>
              </a:rPr>
              <a:t>trị </a:t>
            </a:r>
            <a:r>
              <a:rPr sz="1000" spc="-165" dirty="0">
                <a:solidFill>
                  <a:srgbClr val="1381B8"/>
                </a:solidFill>
                <a:latin typeface="Tahoma"/>
                <a:cs typeface="Tahoma"/>
              </a:rPr>
              <a:t>mặc </a:t>
            </a:r>
            <a:r>
              <a:rPr sz="1000" spc="-195" dirty="0">
                <a:solidFill>
                  <a:srgbClr val="1381B8"/>
                </a:solidFill>
                <a:latin typeface="Tahoma"/>
                <a:cs typeface="Tahoma"/>
              </a:rPr>
              <a:t>định </a:t>
            </a:r>
            <a:r>
              <a:rPr sz="1000" spc="-254" dirty="0">
                <a:solidFill>
                  <a:srgbClr val="1381B8"/>
                </a:solidFill>
                <a:latin typeface="Tahoma"/>
                <a:cs typeface="Tahoma"/>
              </a:rPr>
              <a:t>của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Userint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là: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C:\WINDOWS\System32\userinit.exe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834639" y="3054095"/>
            <a:ext cx="1168986" cy="11811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242060" y="6045708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470660" y="6318503"/>
            <a:ext cx="88391" cy="883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470660" y="6547104"/>
            <a:ext cx="88391" cy="883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470660" y="6775704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470660" y="7004304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470660" y="7232904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128064" y="5351973"/>
            <a:ext cx="4472940" cy="2417327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7620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MS-DOS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00" dirty="0">
              <a:latin typeface="Times New Roman"/>
              <a:cs typeface="Times New Roman"/>
            </a:endParaRPr>
          </a:p>
          <a:p>
            <a:pPr marL="250825">
              <a:lnSpc>
                <a:spcPct val="100000"/>
              </a:lnSpc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Khắc phục trường hợp Logon-off</a:t>
            </a:r>
            <a:endParaRPr sz="1200" dirty="0">
              <a:latin typeface="Tahoma"/>
              <a:cs typeface="Tahoma"/>
            </a:endParaRPr>
          </a:p>
          <a:p>
            <a:pPr marL="517525">
              <a:lnSpc>
                <a:spcPct val="100000"/>
              </a:lnSpc>
              <a:spcBef>
                <a:spcPts val="76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Khởi động máy bằng đĩa cài đặt Windows.</a:t>
            </a:r>
            <a:endParaRPr sz="1000" dirty="0">
              <a:latin typeface="Tahoma"/>
              <a:cs typeface="Tahoma"/>
            </a:endParaRPr>
          </a:p>
          <a:p>
            <a:pPr marL="517525" marR="820419">
              <a:lnSpc>
                <a:spcPct val="150000"/>
              </a:lnSpc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Chọn R (Repair) để truy cập vào Recovery Console (RC)  Nhấn phím 1 rồi Enter để chọn C:\Windows\System32  Gõ lệnh: copy userinit.exe systemio.exe</a:t>
            </a:r>
            <a:endParaRPr sz="1000" dirty="0">
              <a:latin typeface="Tahoma"/>
              <a:cs typeface="Tahoma"/>
            </a:endParaRPr>
          </a:p>
          <a:p>
            <a:pPr marL="517525" marR="285115">
              <a:lnSpc>
                <a:spcPct val="100000"/>
              </a:lnSpc>
              <a:spcBef>
                <a:spcPts val="60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Khi logon vào được. Vào registry để chỉnh lại giá trị mặc định của  Windows.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501139" y="7539228"/>
            <a:ext cx="1790700" cy="106100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520440" y="7539228"/>
            <a:ext cx="1905000" cy="1057275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8</a:t>
            </a:fld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271515" y="4331208"/>
            <a:ext cx="382524" cy="1706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318260" y="1789175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546860" y="2061972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546860" y="2290572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28064" y="1056706"/>
            <a:ext cx="4472940" cy="13671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1259205">
              <a:lnSpc>
                <a:spcPct val="100000"/>
              </a:lnSpc>
            </a:pPr>
            <a:r>
              <a:rPr sz="1400" b="1" spc="-285" dirty="0">
                <a:solidFill>
                  <a:srgbClr val="FFFFFF"/>
                </a:solidFill>
                <a:latin typeface="Tahoma"/>
                <a:cs typeface="Tahoma"/>
              </a:rPr>
              <a:t>Hệ </a:t>
            </a:r>
            <a:r>
              <a:rPr sz="1400" b="1" spc="-145" dirty="0">
                <a:solidFill>
                  <a:srgbClr val="FFFFFF"/>
                </a:solidFill>
                <a:latin typeface="Tahoma"/>
                <a:cs typeface="Tahoma"/>
              </a:rPr>
              <a:t>điều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hành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MS-DOS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327025">
              <a:lnSpc>
                <a:spcPct val="100000"/>
              </a:lnSpc>
            </a:pPr>
            <a:r>
              <a:rPr sz="1200" u="heavy" spc="-3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Quên Password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và tài </a:t>
            </a:r>
            <a:r>
              <a:rPr sz="1200" b="1" u="heavy" spc="-1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khoản</a:t>
            </a:r>
            <a:r>
              <a:rPr sz="1200" b="1" u="heavy" spc="-1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 </a:t>
            </a:r>
            <a:r>
              <a:rPr sz="1200" b="1" u="heavy" spc="-42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bị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Disable</a:t>
            </a:r>
            <a:endParaRPr sz="1200" dirty="0">
              <a:latin typeface="Tahoma"/>
              <a:cs typeface="Tahoma"/>
            </a:endParaRPr>
          </a:p>
          <a:p>
            <a:pPr marL="593725" marR="139700">
              <a:lnSpc>
                <a:spcPct val="150000"/>
              </a:lnSpc>
              <a:spcBef>
                <a:spcPts val="165"/>
              </a:spcBef>
            </a:pPr>
            <a:r>
              <a:rPr sz="1000" spc="-204" dirty="0">
                <a:solidFill>
                  <a:srgbClr val="1381B8"/>
                </a:solidFill>
                <a:latin typeface="Tahoma"/>
                <a:cs typeface="Tahoma"/>
              </a:rPr>
              <a:t>Sự </a:t>
            </a:r>
            <a:r>
              <a:rPr sz="1000" spc="-235" dirty="0">
                <a:solidFill>
                  <a:srgbClr val="1381B8"/>
                </a:solidFill>
                <a:latin typeface="Tahoma"/>
                <a:cs typeface="Tahoma"/>
              </a:rPr>
              <a:t>cố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quên password là </a:t>
            </a:r>
            <a:r>
              <a:rPr sz="1000" spc="-204" dirty="0">
                <a:solidFill>
                  <a:srgbClr val="1381B8"/>
                </a:solidFill>
                <a:latin typeface="Tahoma"/>
                <a:cs typeface="Tahoma"/>
              </a:rPr>
              <a:t>sự </a:t>
            </a:r>
            <a:r>
              <a:rPr sz="1000" spc="-235" dirty="0">
                <a:solidFill>
                  <a:srgbClr val="1381B8"/>
                </a:solidFill>
                <a:latin typeface="Tahoma"/>
                <a:cs typeface="Tahoma"/>
              </a:rPr>
              <a:t>cố </a:t>
            </a:r>
            <a:r>
              <a:rPr sz="1000" spc="-170" dirty="0">
                <a:solidFill>
                  <a:srgbClr val="1381B8"/>
                </a:solidFill>
                <a:latin typeface="Tahoma"/>
                <a:cs typeface="Tahoma"/>
              </a:rPr>
              <a:t>người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dùng </a:t>
            </a:r>
            <a:r>
              <a:rPr sz="1000" spc="-145" dirty="0">
                <a:solidFill>
                  <a:srgbClr val="1381B8"/>
                </a:solidFill>
                <a:latin typeface="Tahoma"/>
                <a:cs typeface="Tahoma"/>
              </a:rPr>
              <a:t>thường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xuyên </a:t>
            </a:r>
            <a:r>
              <a:rPr sz="1000" spc="-160" dirty="0">
                <a:solidFill>
                  <a:srgbClr val="1381B8"/>
                </a:solidFill>
                <a:latin typeface="Tahoma"/>
                <a:cs typeface="Tahoma"/>
              </a:rPr>
              <a:t>gặp </a:t>
            </a:r>
            <a:r>
              <a:rPr sz="1000" spc="-100" dirty="0">
                <a:solidFill>
                  <a:srgbClr val="1381B8"/>
                </a:solidFill>
                <a:latin typeface="Tahoma"/>
                <a:cs typeface="Tahoma"/>
              </a:rPr>
              <a:t>phải. 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Tài </a:t>
            </a:r>
            <a:r>
              <a:rPr sz="1000" spc="-100" dirty="0">
                <a:solidFill>
                  <a:srgbClr val="1381B8"/>
                </a:solidFill>
                <a:latin typeface="Tahoma"/>
                <a:cs typeface="Tahoma"/>
              </a:rPr>
              <a:t>khoản </a:t>
            </a:r>
            <a:r>
              <a:rPr sz="1000" spc="-390" dirty="0">
                <a:solidFill>
                  <a:srgbClr val="1381B8"/>
                </a:solidFill>
                <a:latin typeface="Tahoma"/>
                <a:cs typeface="Tahoma"/>
              </a:rPr>
              <a:t>bị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 Disable </a:t>
            </a:r>
            <a:r>
              <a:rPr sz="1000" spc="-120" dirty="0">
                <a:solidFill>
                  <a:srgbClr val="1381B8"/>
                </a:solidFill>
                <a:latin typeface="Tahoma"/>
                <a:cs typeface="Tahoma"/>
              </a:rPr>
              <a:t>cũng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gây </a:t>
            </a:r>
            <a:r>
              <a:rPr sz="1000" spc="-160" dirty="0">
                <a:solidFill>
                  <a:srgbClr val="1381B8"/>
                </a:solidFill>
                <a:latin typeface="Tahoma"/>
                <a:cs typeface="Tahoma"/>
              </a:rPr>
              <a:t>rất </a:t>
            </a:r>
            <a:r>
              <a:rPr sz="1000" spc="-100" dirty="0">
                <a:solidFill>
                  <a:srgbClr val="1381B8"/>
                </a:solidFill>
                <a:latin typeface="Tahoma"/>
                <a:cs typeface="Tahoma"/>
              </a:rPr>
              <a:t>nhiều </a:t>
            </a:r>
            <a:r>
              <a:rPr sz="1000" spc="-160" dirty="0">
                <a:solidFill>
                  <a:srgbClr val="1381B8"/>
                </a:solidFill>
                <a:latin typeface="Tahoma"/>
                <a:cs typeface="Tahoma"/>
              </a:rPr>
              <a:t>rắc rối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cho </a:t>
            </a:r>
            <a:r>
              <a:rPr sz="1000" spc="-170" dirty="0">
                <a:solidFill>
                  <a:srgbClr val="1381B8"/>
                </a:solidFill>
                <a:latin typeface="Tahoma"/>
                <a:cs typeface="Tahoma"/>
              </a:rPr>
              <a:t>người</a:t>
            </a:r>
            <a:r>
              <a:rPr sz="1000" spc="-16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dùng.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501139" y="2634995"/>
            <a:ext cx="2400300" cy="12954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977640" y="2634995"/>
            <a:ext cx="1524000" cy="130009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127760" y="6045708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356360" y="6318503"/>
            <a:ext cx="88391" cy="883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128064" y="5351973"/>
            <a:ext cx="4472940" cy="110045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5160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7620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Hệ điều hành MS-DOS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00" dirty="0">
              <a:latin typeface="Times New Roman"/>
              <a:cs typeface="Times New Roman"/>
            </a:endParaRPr>
          </a:p>
          <a:p>
            <a:pPr marL="100330" algn="ctr">
              <a:lnSpc>
                <a:spcPct val="100000"/>
              </a:lnSpc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Khắc phục trường hợp quên password và Disable Accont</a:t>
            </a:r>
            <a:endParaRPr sz="1200" dirty="0">
              <a:latin typeface="Tahoma"/>
              <a:cs typeface="Tahoma"/>
            </a:endParaRPr>
          </a:p>
          <a:p>
            <a:pPr marL="101600" algn="ctr">
              <a:lnSpc>
                <a:spcPct val="100000"/>
              </a:lnSpc>
              <a:spcBef>
                <a:spcPts val="76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Cả 2 trường hợp trên đều có thể sử dụng đĩa Hiren's Boot để xử lý.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348739" y="6510528"/>
            <a:ext cx="4129169" cy="205740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9</a:t>
            </a:fld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372</Words>
  <Application>Microsoft Office PowerPoint</Application>
  <PresentationFormat>Custom</PresentationFormat>
  <Paragraphs>351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Calibri</vt:lpstr>
      <vt:lpstr>Tahoma</vt:lpstr>
      <vt:lpstr>Times New Roman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tannv</dc:creator>
  <cp:lastModifiedBy>newwalls.net Network</cp:lastModifiedBy>
  <cp:revision>2</cp:revision>
  <dcterms:created xsi:type="dcterms:W3CDTF">2019-04-10T12:35:54Z</dcterms:created>
  <dcterms:modified xsi:type="dcterms:W3CDTF">2019-04-10T12:56:45Z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2009-08-26T00:00:00Z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2019-04-10T00:00:00Z</vt:filetime>
  </property>
</Properties>
</file>