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Lst>
  <p:sldSz cx="6743700" cy="9874250"/>
  <p:notesSz cx="6743700" cy="987425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50" d="100"/>
          <a:sy n="150" d="100"/>
        </p:scale>
        <p:origin x="210" y="-310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05777" y="3061017"/>
            <a:ext cx="5732145" cy="2073592"/>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011555" y="5529580"/>
            <a:ext cx="4720590" cy="246856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sz="half" idx="2"/>
          </p:nvPr>
        </p:nvSpPr>
        <p:spPr>
          <a:xfrm>
            <a:off x="337185" y="2271077"/>
            <a:ext cx="2933509" cy="6517005"/>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3473005" y="2271077"/>
            <a:ext cx="2933509" cy="6517005"/>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7" name="Holder 7"/>
          <p:cNvSpPr>
            <a:spLocks noGrp="1"/>
          </p:cNvSpPr>
          <p:nvPr>
            <p:ph type="sldNum" sz="quarter" idx="7"/>
          </p:nvPr>
        </p:nvSpPr>
        <p:spPr/>
        <p:txBody>
          <a:bodyPr lIns="0" tIns="0" rIns="0" bIns="0"/>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5" name="Holder 5"/>
          <p:cNvSpPr>
            <a:spLocks noGrp="1"/>
          </p:cNvSpPr>
          <p:nvPr>
            <p:ph type="sldNum" sz="quarter" idx="7"/>
          </p:nvPr>
        </p:nvSpPr>
        <p:spPr/>
        <p:txBody>
          <a:bodyPr lIns="0" tIns="0" rIns="0" bIns="0"/>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4" name="Holder 4"/>
          <p:cNvSpPr>
            <a:spLocks noGrp="1"/>
          </p:cNvSpPr>
          <p:nvPr>
            <p:ph type="sldNum" sz="quarter" idx="7"/>
          </p:nvPr>
        </p:nvSpPr>
        <p:spPr/>
        <p:txBody>
          <a:bodyPr lIns="0" tIns="0" rIns="0" bIns="0"/>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37185" y="394970"/>
            <a:ext cx="6069330" cy="15798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body" idx="1"/>
          </p:nvPr>
        </p:nvSpPr>
        <p:spPr>
          <a:xfrm>
            <a:off x="337185" y="2271077"/>
            <a:ext cx="6069330" cy="6517005"/>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2292858" y="9183053"/>
            <a:ext cx="2157984" cy="49371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37185" y="9183053"/>
            <a:ext cx="1551051" cy="493712"/>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10/4/2019</a:t>
            </a:fld>
            <a:endParaRPr lang="en-US"/>
          </a:p>
        </p:txBody>
      </p:sp>
      <p:sp>
        <p:nvSpPr>
          <p:cNvPr id="6" name="Holder 6"/>
          <p:cNvSpPr>
            <a:spLocks noGrp="1"/>
          </p:cNvSpPr>
          <p:nvPr>
            <p:ph type="sldNum" sz="quarter" idx="7"/>
          </p:nvPr>
        </p:nvSpPr>
        <p:spPr>
          <a:xfrm>
            <a:off x="6423914" y="9625171"/>
            <a:ext cx="246379" cy="210820"/>
          </a:xfrm>
          <a:prstGeom prst="rect">
            <a:avLst/>
          </a:prstGeom>
        </p:spPr>
        <p:txBody>
          <a:bodyPr wrap="square" lIns="0" tIns="0" rIns="0" bIns="0">
            <a:spAutoFit/>
          </a:bodyPr>
          <a:lstStyle>
            <a:lvl1pPr>
              <a:defRPr sz="1200" b="0" i="0">
                <a:solidFill>
                  <a:schemeClr val="tx1"/>
                </a:solidFill>
                <a:latin typeface="Verdana"/>
                <a:cs typeface="Verdana"/>
              </a:defRPr>
            </a:lvl1pPr>
          </a:lstStyle>
          <a:p>
            <a:pPr marL="25400">
              <a:lnSpc>
                <a:spcPct val="100000"/>
              </a:lnSpc>
              <a:spcBef>
                <a:spcPts val="105"/>
              </a:spcBef>
            </a:pPr>
            <a:fld id="{81D60167-4931-47E6-BA6A-407CBD079E47}" type="slidenum">
              <a:rPr dirty="0"/>
              <a:t>‹#›</a:t>
            </a:fld>
            <a:endParaRPr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jp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png"/><Relationship Id="rId7" Type="http://schemas.openxmlformats.org/officeDocument/2006/relationships/image" Target="../media/image52.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png"/><Relationship Id="rId7" Type="http://schemas.openxmlformats.org/officeDocument/2006/relationships/image" Target="../media/image54.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59.png"/><Relationship Id="rId5" Type="http://schemas.openxmlformats.org/officeDocument/2006/relationships/image" Target="../media/image3.png"/><Relationship Id="rId10" Type="http://schemas.openxmlformats.org/officeDocument/2006/relationships/image" Target="../media/image58.png"/><Relationship Id="rId4" Type="http://schemas.openxmlformats.org/officeDocument/2006/relationships/image" Target="../media/image25.png"/><Relationship Id="rId9" Type="http://schemas.openxmlformats.org/officeDocument/2006/relationships/image" Target="../media/image57.png"/></Relationships>
</file>

<file path=ppt/slides/_rels/slide13.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62.png"/><Relationship Id="rId4" Type="http://schemas.openxmlformats.org/officeDocument/2006/relationships/image" Target="../media/image25.png"/><Relationship Id="rId9" Type="http://schemas.openxmlformats.org/officeDocument/2006/relationships/image" Target="../media/image61.png"/></Relationships>
</file>

<file path=ppt/slides/_rels/slide14.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2.png"/><Relationship Id="rId7" Type="http://schemas.openxmlformats.org/officeDocument/2006/relationships/image" Target="../media/image63.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65.png"/></Relationships>
</file>

<file path=ppt/slides/_rels/slide15.xml.rels><?xml version="1.0" encoding="UTF-8" standalone="yes"?>
<Relationships xmlns="http://schemas.openxmlformats.org/package/2006/relationships"><Relationship Id="rId8" Type="http://schemas.openxmlformats.org/officeDocument/2006/relationships/image" Target="../media/image70.png"/><Relationship Id="rId13" Type="http://schemas.openxmlformats.org/officeDocument/2006/relationships/image" Target="../media/image75.png"/><Relationship Id="rId18" Type="http://schemas.openxmlformats.org/officeDocument/2006/relationships/image" Target="../media/image80.png"/><Relationship Id="rId26" Type="http://schemas.openxmlformats.org/officeDocument/2006/relationships/image" Target="../media/image86.png"/><Relationship Id="rId3" Type="http://schemas.openxmlformats.org/officeDocument/2006/relationships/image" Target="../media/image2.png"/><Relationship Id="rId21" Type="http://schemas.openxmlformats.org/officeDocument/2006/relationships/image" Target="../media/image3.png"/><Relationship Id="rId7" Type="http://schemas.openxmlformats.org/officeDocument/2006/relationships/image" Target="../media/image69.png"/><Relationship Id="rId12" Type="http://schemas.openxmlformats.org/officeDocument/2006/relationships/image" Target="../media/image74.png"/><Relationship Id="rId17" Type="http://schemas.openxmlformats.org/officeDocument/2006/relationships/image" Target="../media/image79.png"/><Relationship Id="rId25" Type="http://schemas.openxmlformats.org/officeDocument/2006/relationships/image" Target="../media/image85.png"/><Relationship Id="rId2" Type="http://schemas.openxmlformats.org/officeDocument/2006/relationships/image" Target="../media/image5.png"/><Relationship Id="rId16" Type="http://schemas.openxmlformats.org/officeDocument/2006/relationships/image" Target="../media/image78.png"/><Relationship Id="rId20" Type="http://schemas.openxmlformats.org/officeDocument/2006/relationships/image" Target="../media/image82.png"/><Relationship Id="rId1" Type="http://schemas.openxmlformats.org/officeDocument/2006/relationships/slideLayout" Target="../slideLayouts/slideLayout5.xml"/><Relationship Id="rId6" Type="http://schemas.openxmlformats.org/officeDocument/2006/relationships/image" Target="../media/image68.png"/><Relationship Id="rId11" Type="http://schemas.openxmlformats.org/officeDocument/2006/relationships/image" Target="../media/image73.png"/><Relationship Id="rId24" Type="http://schemas.openxmlformats.org/officeDocument/2006/relationships/image" Target="../media/image84.png"/><Relationship Id="rId5" Type="http://schemas.openxmlformats.org/officeDocument/2006/relationships/image" Target="../media/image67.png"/><Relationship Id="rId15" Type="http://schemas.openxmlformats.org/officeDocument/2006/relationships/image" Target="../media/image77.png"/><Relationship Id="rId23" Type="http://schemas.openxmlformats.org/officeDocument/2006/relationships/image" Target="../media/image83.png"/><Relationship Id="rId10" Type="http://schemas.openxmlformats.org/officeDocument/2006/relationships/image" Target="../media/image72.png"/><Relationship Id="rId19" Type="http://schemas.openxmlformats.org/officeDocument/2006/relationships/image" Target="../media/image81.png"/><Relationship Id="rId4" Type="http://schemas.openxmlformats.org/officeDocument/2006/relationships/image" Target="../media/image66.png"/><Relationship Id="rId9" Type="http://schemas.openxmlformats.org/officeDocument/2006/relationships/image" Target="../media/image71.png"/><Relationship Id="rId14" Type="http://schemas.openxmlformats.org/officeDocument/2006/relationships/image" Target="../media/image76.png"/><Relationship Id="rId22" Type="http://schemas.openxmlformats.org/officeDocument/2006/relationships/image" Target="../media/image10.png"/></Relationships>
</file>

<file path=ppt/slides/_rels/slide16.xml.rels><?xml version="1.0" encoding="UTF-8" standalone="yes"?>
<Relationships xmlns="http://schemas.openxmlformats.org/package/2006/relationships"><Relationship Id="rId8" Type="http://schemas.openxmlformats.org/officeDocument/2006/relationships/image" Target="../media/image89.png"/><Relationship Id="rId13" Type="http://schemas.openxmlformats.org/officeDocument/2006/relationships/image" Target="../media/image75.png"/><Relationship Id="rId18" Type="http://schemas.openxmlformats.org/officeDocument/2006/relationships/image" Target="../media/image94.png"/><Relationship Id="rId3" Type="http://schemas.openxmlformats.org/officeDocument/2006/relationships/image" Target="../media/image2.png"/><Relationship Id="rId21" Type="http://schemas.openxmlformats.org/officeDocument/2006/relationships/image" Target="../media/image96.jpg"/><Relationship Id="rId7" Type="http://schemas.openxmlformats.org/officeDocument/2006/relationships/image" Target="../media/image69.png"/><Relationship Id="rId12" Type="http://schemas.openxmlformats.org/officeDocument/2006/relationships/image" Target="../media/image91.png"/><Relationship Id="rId17" Type="http://schemas.openxmlformats.org/officeDocument/2006/relationships/image" Target="../media/image79.png"/><Relationship Id="rId2" Type="http://schemas.openxmlformats.org/officeDocument/2006/relationships/image" Target="../media/image5.png"/><Relationship Id="rId16" Type="http://schemas.openxmlformats.org/officeDocument/2006/relationships/image" Target="../media/image93.png"/><Relationship Id="rId20" Type="http://schemas.openxmlformats.org/officeDocument/2006/relationships/image" Target="../media/image95.png"/><Relationship Id="rId1" Type="http://schemas.openxmlformats.org/officeDocument/2006/relationships/slideLayout" Target="../slideLayouts/slideLayout5.xml"/><Relationship Id="rId6" Type="http://schemas.openxmlformats.org/officeDocument/2006/relationships/image" Target="../media/image88.png"/><Relationship Id="rId11" Type="http://schemas.openxmlformats.org/officeDocument/2006/relationships/image" Target="../media/image73.png"/><Relationship Id="rId5" Type="http://schemas.openxmlformats.org/officeDocument/2006/relationships/image" Target="../media/image67.png"/><Relationship Id="rId15" Type="http://schemas.openxmlformats.org/officeDocument/2006/relationships/image" Target="../media/image77.png"/><Relationship Id="rId23" Type="http://schemas.openxmlformats.org/officeDocument/2006/relationships/image" Target="../media/image10.png"/><Relationship Id="rId10" Type="http://schemas.openxmlformats.org/officeDocument/2006/relationships/image" Target="../media/image90.png"/><Relationship Id="rId19" Type="http://schemas.openxmlformats.org/officeDocument/2006/relationships/image" Target="../media/image81.png"/><Relationship Id="rId4" Type="http://schemas.openxmlformats.org/officeDocument/2006/relationships/image" Target="../media/image87.png"/><Relationship Id="rId9" Type="http://schemas.openxmlformats.org/officeDocument/2006/relationships/image" Target="../media/image71.png"/><Relationship Id="rId14" Type="http://schemas.openxmlformats.org/officeDocument/2006/relationships/image" Target="../media/image92.png"/><Relationship Id="rId22"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99.png"/><Relationship Id="rId13" Type="http://schemas.openxmlformats.org/officeDocument/2006/relationships/image" Target="../media/image104.png"/><Relationship Id="rId18" Type="http://schemas.openxmlformats.org/officeDocument/2006/relationships/image" Target="../media/image109.png"/><Relationship Id="rId3" Type="http://schemas.openxmlformats.org/officeDocument/2006/relationships/image" Target="../media/image2.png"/><Relationship Id="rId21" Type="http://schemas.openxmlformats.org/officeDocument/2006/relationships/image" Target="../media/image112.png"/><Relationship Id="rId7" Type="http://schemas.openxmlformats.org/officeDocument/2006/relationships/image" Target="../media/image98.png"/><Relationship Id="rId12" Type="http://schemas.openxmlformats.org/officeDocument/2006/relationships/image" Target="../media/image103.png"/><Relationship Id="rId17" Type="http://schemas.openxmlformats.org/officeDocument/2006/relationships/image" Target="../media/image108.png"/><Relationship Id="rId2" Type="http://schemas.openxmlformats.org/officeDocument/2006/relationships/image" Target="../media/image5.png"/><Relationship Id="rId16" Type="http://schemas.openxmlformats.org/officeDocument/2006/relationships/image" Target="../media/image107.png"/><Relationship Id="rId20" Type="http://schemas.openxmlformats.org/officeDocument/2006/relationships/image" Target="../media/image111.png"/><Relationship Id="rId1" Type="http://schemas.openxmlformats.org/officeDocument/2006/relationships/slideLayout" Target="../slideLayouts/slideLayout5.xml"/><Relationship Id="rId6" Type="http://schemas.openxmlformats.org/officeDocument/2006/relationships/image" Target="../media/image97.png"/><Relationship Id="rId11" Type="http://schemas.openxmlformats.org/officeDocument/2006/relationships/image" Target="../media/image102.png"/><Relationship Id="rId5" Type="http://schemas.openxmlformats.org/officeDocument/2006/relationships/image" Target="../media/image10.png"/><Relationship Id="rId15" Type="http://schemas.openxmlformats.org/officeDocument/2006/relationships/image" Target="../media/image106.png"/><Relationship Id="rId23" Type="http://schemas.openxmlformats.org/officeDocument/2006/relationships/image" Target="../media/image114.png"/><Relationship Id="rId10" Type="http://schemas.openxmlformats.org/officeDocument/2006/relationships/image" Target="../media/image101.png"/><Relationship Id="rId19" Type="http://schemas.openxmlformats.org/officeDocument/2006/relationships/image" Target="../media/image110.png"/><Relationship Id="rId4" Type="http://schemas.openxmlformats.org/officeDocument/2006/relationships/image" Target="../media/image3.png"/><Relationship Id="rId9" Type="http://schemas.openxmlformats.org/officeDocument/2006/relationships/image" Target="../media/image100.png"/><Relationship Id="rId14" Type="http://schemas.openxmlformats.org/officeDocument/2006/relationships/image" Target="../media/image105.png"/><Relationship Id="rId22" Type="http://schemas.openxmlformats.org/officeDocument/2006/relationships/image" Target="../media/image113.png"/></Relationships>
</file>

<file path=ppt/slides/_rels/slide18.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2.png"/><Relationship Id="rId7" Type="http://schemas.openxmlformats.org/officeDocument/2006/relationships/image" Target="../media/image116.jp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15.png"/><Relationship Id="rId5"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18.jpg"/></Relationships>
</file>

<file path=ppt/slides/_rels/slide19.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2.png"/><Relationship Id="rId7" Type="http://schemas.openxmlformats.org/officeDocument/2006/relationships/image" Target="../media/image12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19.jpg"/><Relationship Id="rId5"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122.jpg"/></Relationships>
</file>

<file path=ppt/slides/_rels/slide2.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2.png"/><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1.jp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14.png"/><Relationship Id="rId14" Type="http://schemas.openxmlformats.org/officeDocument/2006/relationships/image" Target="../media/image19.png"/></Relationships>
</file>

<file path=ppt/slides/_rels/slide20.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image" Target="../media/image2.png"/><Relationship Id="rId7" Type="http://schemas.openxmlformats.org/officeDocument/2006/relationships/image" Target="../media/image124.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23.png"/><Relationship Id="rId5" Type="http://schemas.openxmlformats.org/officeDocument/2006/relationships/image" Target="../media/image10.png"/><Relationship Id="rId10" Type="http://schemas.openxmlformats.org/officeDocument/2006/relationships/image" Target="../media/image127.png"/><Relationship Id="rId4" Type="http://schemas.openxmlformats.org/officeDocument/2006/relationships/image" Target="../media/image3.png"/><Relationship Id="rId9" Type="http://schemas.openxmlformats.org/officeDocument/2006/relationships/image" Target="../media/image126.jpg"/></Relationships>
</file>

<file path=ppt/slides/_rels/slide21.xml.rels><?xml version="1.0" encoding="UTF-8" standalone="yes"?>
<Relationships xmlns="http://schemas.openxmlformats.org/package/2006/relationships"><Relationship Id="rId8" Type="http://schemas.openxmlformats.org/officeDocument/2006/relationships/image" Target="../media/image129.png"/><Relationship Id="rId13" Type="http://schemas.openxmlformats.org/officeDocument/2006/relationships/image" Target="../media/image134.png"/><Relationship Id="rId18" Type="http://schemas.openxmlformats.org/officeDocument/2006/relationships/image" Target="../media/image77.png"/><Relationship Id="rId3" Type="http://schemas.openxmlformats.org/officeDocument/2006/relationships/image" Target="../media/image2.png"/><Relationship Id="rId21" Type="http://schemas.openxmlformats.org/officeDocument/2006/relationships/image" Target="../media/image138.png"/><Relationship Id="rId7" Type="http://schemas.openxmlformats.org/officeDocument/2006/relationships/image" Target="../media/image128.png"/><Relationship Id="rId12" Type="http://schemas.openxmlformats.org/officeDocument/2006/relationships/image" Target="../media/image133.png"/><Relationship Id="rId17" Type="http://schemas.openxmlformats.org/officeDocument/2006/relationships/image" Target="../media/image136.png"/><Relationship Id="rId2" Type="http://schemas.openxmlformats.org/officeDocument/2006/relationships/image" Target="../media/image5.png"/><Relationship Id="rId16" Type="http://schemas.openxmlformats.org/officeDocument/2006/relationships/image" Target="../media/image75.png"/><Relationship Id="rId20" Type="http://schemas.openxmlformats.org/officeDocument/2006/relationships/image" Target="../media/image79.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132.png"/><Relationship Id="rId5" Type="http://schemas.openxmlformats.org/officeDocument/2006/relationships/image" Target="../media/image10.png"/><Relationship Id="rId15" Type="http://schemas.openxmlformats.org/officeDocument/2006/relationships/image" Target="../media/image91.png"/><Relationship Id="rId23" Type="http://schemas.openxmlformats.org/officeDocument/2006/relationships/image" Target="../media/image139.png"/><Relationship Id="rId10" Type="http://schemas.openxmlformats.org/officeDocument/2006/relationships/image" Target="../media/image131.png"/><Relationship Id="rId19" Type="http://schemas.openxmlformats.org/officeDocument/2006/relationships/image" Target="../media/image137.png"/><Relationship Id="rId4" Type="http://schemas.openxmlformats.org/officeDocument/2006/relationships/image" Target="../media/image3.png"/><Relationship Id="rId9" Type="http://schemas.openxmlformats.org/officeDocument/2006/relationships/image" Target="../media/image130.png"/><Relationship Id="rId14" Type="http://schemas.openxmlformats.org/officeDocument/2006/relationships/image" Target="../media/image135.png"/><Relationship Id="rId22" Type="http://schemas.openxmlformats.org/officeDocument/2006/relationships/image" Target="../media/image81.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41.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40.jpg"/><Relationship Id="rId5" Type="http://schemas.openxmlformats.org/officeDocument/2006/relationships/image" Target="../media/image10.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8" Type="http://schemas.openxmlformats.org/officeDocument/2006/relationships/image" Target="../media/image132.png"/><Relationship Id="rId13" Type="http://schemas.openxmlformats.org/officeDocument/2006/relationships/image" Target="../media/image75.png"/><Relationship Id="rId18" Type="http://schemas.openxmlformats.org/officeDocument/2006/relationships/image" Target="../media/image143.png"/><Relationship Id="rId3" Type="http://schemas.openxmlformats.org/officeDocument/2006/relationships/image" Target="../media/image2.png"/><Relationship Id="rId21" Type="http://schemas.openxmlformats.org/officeDocument/2006/relationships/image" Target="../media/image3.png"/><Relationship Id="rId7" Type="http://schemas.openxmlformats.org/officeDocument/2006/relationships/image" Target="../media/image131.png"/><Relationship Id="rId12" Type="http://schemas.openxmlformats.org/officeDocument/2006/relationships/image" Target="../media/image91.png"/><Relationship Id="rId17" Type="http://schemas.openxmlformats.org/officeDocument/2006/relationships/image" Target="../media/image79.png"/><Relationship Id="rId2" Type="http://schemas.openxmlformats.org/officeDocument/2006/relationships/image" Target="../media/image5.png"/><Relationship Id="rId16" Type="http://schemas.openxmlformats.org/officeDocument/2006/relationships/image" Target="../media/image137.png"/><Relationship Id="rId20" Type="http://schemas.openxmlformats.org/officeDocument/2006/relationships/image" Target="../media/image144.png"/><Relationship Id="rId1" Type="http://schemas.openxmlformats.org/officeDocument/2006/relationships/slideLayout" Target="../slideLayouts/slideLayout5.xml"/><Relationship Id="rId6" Type="http://schemas.openxmlformats.org/officeDocument/2006/relationships/image" Target="../media/image130.png"/><Relationship Id="rId11" Type="http://schemas.openxmlformats.org/officeDocument/2006/relationships/image" Target="../media/image135.png"/><Relationship Id="rId24" Type="http://schemas.openxmlformats.org/officeDocument/2006/relationships/image" Target="../media/image146.jpg"/><Relationship Id="rId5" Type="http://schemas.openxmlformats.org/officeDocument/2006/relationships/image" Target="../media/image129.png"/><Relationship Id="rId15" Type="http://schemas.openxmlformats.org/officeDocument/2006/relationships/image" Target="../media/image77.png"/><Relationship Id="rId23" Type="http://schemas.openxmlformats.org/officeDocument/2006/relationships/image" Target="../media/image145.png"/><Relationship Id="rId10" Type="http://schemas.openxmlformats.org/officeDocument/2006/relationships/image" Target="../media/image134.png"/><Relationship Id="rId19" Type="http://schemas.openxmlformats.org/officeDocument/2006/relationships/image" Target="../media/image81.png"/><Relationship Id="rId4" Type="http://schemas.openxmlformats.org/officeDocument/2006/relationships/image" Target="../media/image142.png"/><Relationship Id="rId9" Type="http://schemas.openxmlformats.org/officeDocument/2006/relationships/image" Target="../media/image133.png"/><Relationship Id="rId14" Type="http://schemas.openxmlformats.org/officeDocument/2006/relationships/image" Target="../media/image136.png"/><Relationship Id="rId22" Type="http://schemas.openxmlformats.org/officeDocument/2006/relationships/image" Target="../media/image10.png"/></Relationships>
</file>

<file path=ppt/slides/_rels/slide24.xml.rels><?xml version="1.0" encoding="UTF-8" standalone="yes"?>
<Relationships xmlns="http://schemas.openxmlformats.org/package/2006/relationships"><Relationship Id="rId8" Type="http://schemas.openxmlformats.org/officeDocument/2006/relationships/image" Target="../media/image148.jpg"/><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47.png"/><Relationship Id="rId5" Type="http://schemas.openxmlformats.org/officeDocument/2006/relationships/image" Target="../media/image10.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10.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2.png"/><Relationship Id="rId7" Type="http://schemas.openxmlformats.org/officeDocument/2006/relationships/image" Target="../media/image21.jp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0.png"/><Relationship Id="rId10" Type="http://schemas.openxmlformats.org/officeDocument/2006/relationships/image" Target="../media/image24.jpg"/><Relationship Id="rId4" Type="http://schemas.openxmlformats.org/officeDocument/2006/relationships/image" Target="../media/image3.png"/><Relationship Id="rId9" Type="http://schemas.openxmlformats.org/officeDocument/2006/relationships/image" Target="../media/image23.jpg"/></Relationships>
</file>

<file path=ppt/slides/_rels/slide4.xml.rels><?xml version="1.0" encoding="UTF-8" standalone="yes"?>
<Relationships xmlns="http://schemas.openxmlformats.org/package/2006/relationships"><Relationship Id="rId8" Type="http://schemas.openxmlformats.org/officeDocument/2006/relationships/image" Target="../media/image26.jpg"/><Relationship Id="rId13" Type="http://schemas.openxmlformats.org/officeDocument/2006/relationships/image" Target="../media/image31.jpg"/><Relationship Id="rId3" Type="http://schemas.openxmlformats.org/officeDocument/2006/relationships/image" Target="../media/image2.png"/><Relationship Id="rId7" Type="http://schemas.openxmlformats.org/officeDocument/2006/relationships/image" Target="../media/image20.png"/><Relationship Id="rId12" Type="http://schemas.openxmlformats.org/officeDocument/2006/relationships/image" Target="../media/image3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29.png"/><Relationship Id="rId5" Type="http://schemas.openxmlformats.org/officeDocument/2006/relationships/image" Target="../media/image3.png"/><Relationship Id="rId10" Type="http://schemas.openxmlformats.org/officeDocument/2006/relationships/image" Target="../media/image28.jpg"/><Relationship Id="rId4" Type="http://schemas.openxmlformats.org/officeDocument/2006/relationships/image" Target="../media/image25.png"/><Relationship Id="rId9" Type="http://schemas.openxmlformats.org/officeDocument/2006/relationships/image" Target="../media/image27.jpg"/></Relationships>
</file>

<file path=ppt/slides/_rels/slide5.xml.rels><?xml version="1.0" encoding="UTF-8" standalone="yes"?>
<Relationships xmlns="http://schemas.openxmlformats.org/package/2006/relationships"><Relationship Id="rId8" Type="http://schemas.openxmlformats.org/officeDocument/2006/relationships/image" Target="../media/image33.jpg"/><Relationship Id="rId13" Type="http://schemas.openxmlformats.org/officeDocument/2006/relationships/image" Target="../media/image38.png"/><Relationship Id="rId3" Type="http://schemas.openxmlformats.org/officeDocument/2006/relationships/image" Target="../media/image2.png"/><Relationship Id="rId7" Type="http://schemas.openxmlformats.org/officeDocument/2006/relationships/image" Target="../media/image32.jpg"/><Relationship Id="rId12" Type="http://schemas.openxmlformats.org/officeDocument/2006/relationships/image" Target="../media/image37.jp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36.jpg"/><Relationship Id="rId5" Type="http://schemas.openxmlformats.org/officeDocument/2006/relationships/image" Target="../media/image10.png"/><Relationship Id="rId15" Type="http://schemas.openxmlformats.org/officeDocument/2006/relationships/image" Target="../media/image40.jpg"/><Relationship Id="rId10" Type="http://schemas.openxmlformats.org/officeDocument/2006/relationships/image" Target="../media/image35.jpg"/><Relationship Id="rId4" Type="http://schemas.openxmlformats.org/officeDocument/2006/relationships/image" Target="../media/image3.png"/><Relationship Id="rId9" Type="http://schemas.openxmlformats.org/officeDocument/2006/relationships/image" Target="../media/image34.jpg"/><Relationship Id="rId14" Type="http://schemas.openxmlformats.org/officeDocument/2006/relationships/image" Target="../media/image39.jpg"/></Relationships>
</file>

<file path=ppt/slides/_rels/slide6.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43.png"/><Relationship Id="rId3" Type="http://schemas.openxmlformats.org/officeDocument/2006/relationships/image" Target="../media/image2.png"/><Relationship Id="rId7" Type="http://schemas.openxmlformats.org/officeDocument/2006/relationships/image" Target="../media/image41.jpg"/><Relationship Id="rId12" Type="http://schemas.openxmlformats.org/officeDocument/2006/relationships/image" Target="../media/image42.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3.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25.png"/><Relationship Id="rId9" Type="http://schemas.openxmlformats.org/officeDocument/2006/relationships/image" Target="../media/image13.png"/><Relationship Id="rId14" Type="http://schemas.openxmlformats.org/officeDocument/2006/relationships/image" Target="../media/image18.png"/></Relationships>
</file>

<file path=ppt/slides/_rels/slide7.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png"/><Relationship Id="rId7" Type="http://schemas.openxmlformats.org/officeDocument/2006/relationships/image" Target="../media/image44.jp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3.png"/><Relationship Id="rId10" Type="http://schemas.openxmlformats.org/officeDocument/2006/relationships/image" Target="../media/image47.jpg"/><Relationship Id="rId4" Type="http://schemas.openxmlformats.org/officeDocument/2006/relationships/image" Target="../media/image25.png"/><Relationship Id="rId9" Type="http://schemas.openxmlformats.org/officeDocument/2006/relationships/image" Target="../media/image46.jpg"/></Relationships>
</file>

<file path=ppt/slides/_rels/slide8.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9.png"/><Relationship Id="rId3" Type="http://schemas.openxmlformats.org/officeDocument/2006/relationships/image" Target="../media/image2.png"/><Relationship Id="rId7" Type="http://schemas.openxmlformats.org/officeDocument/2006/relationships/image" Target="../media/image15.png"/><Relationship Id="rId12"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4.png"/><Relationship Id="rId11" Type="http://schemas.openxmlformats.org/officeDocument/2006/relationships/image" Target="../media/image19.png"/><Relationship Id="rId5" Type="http://schemas.openxmlformats.org/officeDocument/2006/relationships/image" Target="../media/image13.png"/><Relationship Id="rId10" Type="http://schemas.openxmlformats.org/officeDocument/2006/relationships/image" Target="../media/image48.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png"/><Relationship Id="rId7" Type="http://schemas.openxmlformats.org/officeDocument/2006/relationships/image" Target="../media/image50.jpg"/><Relationship Id="rId2" Type="http://schemas.openxmlformats.org/officeDocument/2006/relationships/image" Target="../media/image5.png"/><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3.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03960" y="1813559"/>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203960" y="1996439"/>
            <a:ext cx="88391" cy="88392"/>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3960" y="217931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1203960" y="2362200"/>
            <a:ext cx="88391" cy="88392"/>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1203960" y="2545079"/>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203960" y="2727959"/>
            <a:ext cx="88391" cy="88392"/>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1203960" y="2910839"/>
            <a:ext cx="88391" cy="88392"/>
          </a:xfrm>
          <a:prstGeom prst="rect">
            <a:avLst/>
          </a:prstGeom>
          <a:blipFill>
            <a:blip r:embed="rId4" cstate="print"/>
            <a:stretch>
              <a:fillRect/>
            </a:stretch>
          </a:blipFill>
        </p:spPr>
        <p:txBody>
          <a:bodyPr wrap="square" lIns="0" tIns="0" rIns="0" bIns="0" rtlCol="0"/>
          <a:lstStyle/>
          <a:p>
            <a:endParaRPr/>
          </a:p>
        </p:txBody>
      </p:sp>
      <p:sp>
        <p:nvSpPr>
          <p:cNvPr id="14" name="object 14"/>
          <p:cNvSpPr/>
          <p:nvPr/>
        </p:nvSpPr>
        <p:spPr>
          <a:xfrm>
            <a:off x="1203960" y="3093719"/>
            <a:ext cx="88391" cy="88392"/>
          </a:xfrm>
          <a:prstGeom prst="rect">
            <a:avLst/>
          </a:prstGeom>
          <a:blipFill>
            <a:blip r:embed="rId4" cstate="print"/>
            <a:stretch>
              <a:fillRect/>
            </a:stretch>
          </a:blipFill>
        </p:spPr>
        <p:txBody>
          <a:bodyPr wrap="square" lIns="0" tIns="0" rIns="0" bIns="0" rtlCol="0"/>
          <a:lstStyle/>
          <a:p>
            <a:endParaRPr/>
          </a:p>
        </p:txBody>
      </p:sp>
      <p:sp>
        <p:nvSpPr>
          <p:cNvPr id="15" name="object 15"/>
          <p:cNvSpPr/>
          <p:nvPr/>
        </p:nvSpPr>
        <p:spPr>
          <a:xfrm>
            <a:off x="1203960" y="3276600"/>
            <a:ext cx="88391" cy="88392"/>
          </a:xfrm>
          <a:prstGeom prst="rect">
            <a:avLst/>
          </a:prstGeom>
          <a:blipFill>
            <a:blip r:embed="rId4" cstate="print"/>
            <a:stretch>
              <a:fillRect/>
            </a:stretch>
          </a:blipFill>
        </p:spPr>
        <p:txBody>
          <a:bodyPr wrap="square" lIns="0" tIns="0" rIns="0" bIns="0" rtlCol="0"/>
          <a:lstStyle/>
          <a:p>
            <a:endParaRPr/>
          </a:p>
        </p:txBody>
      </p:sp>
      <p:sp>
        <p:nvSpPr>
          <p:cNvPr id="16" name="object 16"/>
          <p:cNvSpPr/>
          <p:nvPr/>
        </p:nvSpPr>
        <p:spPr>
          <a:xfrm>
            <a:off x="1203960" y="3459479"/>
            <a:ext cx="88391" cy="88391"/>
          </a:xfrm>
          <a:prstGeom prst="rect">
            <a:avLst/>
          </a:prstGeom>
          <a:blipFill>
            <a:blip r:embed="rId4" cstate="print"/>
            <a:stretch>
              <a:fillRect/>
            </a:stretch>
          </a:blipFill>
        </p:spPr>
        <p:txBody>
          <a:bodyPr wrap="square" lIns="0" tIns="0" rIns="0" bIns="0" rtlCol="0"/>
          <a:lstStyle/>
          <a:p>
            <a:endParaRPr/>
          </a:p>
        </p:txBody>
      </p:sp>
      <p:sp>
        <p:nvSpPr>
          <p:cNvPr id="17" name="object 17"/>
          <p:cNvSpPr txBox="1"/>
          <p:nvPr/>
        </p:nvSpPr>
        <p:spPr>
          <a:xfrm>
            <a:off x="1128064" y="1056706"/>
            <a:ext cx="4472940" cy="2536190"/>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648970">
              <a:lnSpc>
                <a:spcPct val="100000"/>
              </a:lnSpc>
            </a:pPr>
            <a:r>
              <a:rPr sz="1400" b="1" dirty="0">
                <a:solidFill>
                  <a:srgbClr val="FFFFFF"/>
                </a:solidFill>
                <a:latin typeface="Tahoma"/>
                <a:cs typeface="Tahoma"/>
              </a:rPr>
              <a:t>MÔN HỌC: XỬ LÝ SỰ CỐ PHẦN MỀM</a:t>
            </a:r>
            <a:endParaRPr sz="1400" dirty="0">
              <a:latin typeface="Tahoma"/>
              <a:cs typeface="Tahoma"/>
            </a:endParaRPr>
          </a:p>
          <a:p>
            <a:pPr>
              <a:lnSpc>
                <a:spcPct val="100000"/>
              </a:lnSpc>
              <a:spcBef>
                <a:spcPts val="30"/>
              </a:spcBef>
            </a:pPr>
            <a:endParaRPr sz="1650" dirty="0">
              <a:latin typeface="Times New Roman"/>
              <a:cs typeface="Times New Roman"/>
            </a:endParaRPr>
          </a:p>
          <a:p>
            <a:pPr marL="248285" marR="1705610">
              <a:lnSpc>
                <a:spcPct val="120000"/>
              </a:lnSpc>
            </a:pPr>
            <a:r>
              <a:rPr sz="1000" b="1" dirty="0">
                <a:solidFill>
                  <a:srgbClr val="1381B8"/>
                </a:solidFill>
                <a:latin typeface="Tahoma"/>
                <a:cs typeface="Tahoma"/>
              </a:rPr>
              <a:t>Bài 1 : Quy trình xử lý sự cố phần mềm.  Bài 2 : Xử lý sự cố hệ điều hành.</a:t>
            </a:r>
            <a:endParaRPr sz="1000" dirty="0">
              <a:latin typeface="Tahoma"/>
              <a:cs typeface="Tahoma"/>
            </a:endParaRPr>
          </a:p>
          <a:p>
            <a:pPr marL="248285" marR="1621790">
              <a:lnSpc>
                <a:spcPct val="120000"/>
              </a:lnSpc>
            </a:pPr>
            <a:r>
              <a:rPr sz="1000" b="1" dirty="0">
                <a:solidFill>
                  <a:srgbClr val="FF0000"/>
                </a:solidFill>
                <a:latin typeface="Tahoma"/>
                <a:cs typeface="Tahoma"/>
              </a:rPr>
              <a:t>Bài 3 : Xử lý sự cố phần mềm văn phòng.  </a:t>
            </a:r>
            <a:r>
              <a:rPr sz="1000" b="1" dirty="0">
                <a:solidFill>
                  <a:srgbClr val="1381B8"/>
                </a:solidFill>
                <a:latin typeface="Tahoma"/>
                <a:cs typeface="Tahoma"/>
              </a:rPr>
              <a:t>Bài 4 : Xử lý sự cố sử dụng Internet.</a:t>
            </a:r>
            <a:endParaRPr sz="1000" dirty="0">
              <a:latin typeface="Tahoma"/>
              <a:cs typeface="Tahoma"/>
            </a:endParaRPr>
          </a:p>
          <a:p>
            <a:pPr marL="248285">
              <a:lnSpc>
                <a:spcPct val="100000"/>
              </a:lnSpc>
              <a:spcBef>
                <a:spcPts val="240"/>
              </a:spcBef>
            </a:pPr>
            <a:r>
              <a:rPr sz="1000" b="1" dirty="0">
                <a:solidFill>
                  <a:srgbClr val="1381B8"/>
                </a:solidFill>
                <a:latin typeface="Tahoma"/>
                <a:cs typeface="Tahoma"/>
              </a:rPr>
              <a:t>Bài 5 : Xử lý sự cố Email.</a:t>
            </a:r>
            <a:endParaRPr sz="1000" dirty="0">
              <a:latin typeface="Tahoma"/>
              <a:cs typeface="Tahoma"/>
            </a:endParaRPr>
          </a:p>
          <a:p>
            <a:pPr marL="248285" marR="1967230">
              <a:lnSpc>
                <a:spcPct val="120000"/>
              </a:lnSpc>
            </a:pPr>
            <a:r>
              <a:rPr sz="1000" b="1" dirty="0">
                <a:solidFill>
                  <a:srgbClr val="1381B8"/>
                </a:solidFill>
                <a:latin typeface="Tahoma"/>
                <a:cs typeface="Tahoma"/>
              </a:rPr>
              <a:t>Bài 6 : An toàn hệ thống máy tính.  Bài 7 : Những tiện ích và ứng dụng.  Bài 8 : Tối ưu hóa máy tính.</a:t>
            </a:r>
            <a:endParaRPr sz="1000" dirty="0">
              <a:latin typeface="Tahoma"/>
              <a:cs typeface="Tahoma"/>
            </a:endParaRPr>
          </a:p>
          <a:p>
            <a:pPr marL="248285">
              <a:lnSpc>
                <a:spcPct val="100000"/>
              </a:lnSpc>
              <a:spcBef>
                <a:spcPts val="240"/>
              </a:spcBef>
            </a:pPr>
            <a:r>
              <a:rPr sz="1000" b="1" dirty="0">
                <a:solidFill>
                  <a:srgbClr val="1381B8"/>
                </a:solidFill>
                <a:latin typeface="Tahoma"/>
                <a:cs typeface="Tahoma"/>
              </a:rPr>
              <a:t>THI CUỐI MÔN.</a:t>
            </a:r>
            <a:endParaRPr sz="1000" dirty="0">
              <a:latin typeface="Tahoma"/>
              <a:cs typeface="Tahoma"/>
            </a:endParaRPr>
          </a:p>
          <a:p>
            <a:pPr marL="248285">
              <a:lnSpc>
                <a:spcPct val="100000"/>
              </a:lnSpc>
              <a:spcBef>
                <a:spcPts val="240"/>
              </a:spcBef>
            </a:pPr>
            <a:r>
              <a:rPr sz="1000" b="1" dirty="0">
                <a:solidFill>
                  <a:srgbClr val="1381B8"/>
                </a:solidFill>
                <a:latin typeface="Tahoma"/>
                <a:cs typeface="Tahoma"/>
              </a:rPr>
              <a:t>BÁO CÁO ĐỒ ÁN CUỐI MÔN.</a:t>
            </a:r>
            <a:endParaRPr sz="1000" dirty="0">
              <a:latin typeface="Tahoma"/>
              <a:cs typeface="Tahoma"/>
            </a:endParaRPr>
          </a:p>
        </p:txBody>
      </p:sp>
      <p:sp>
        <p:nvSpPr>
          <p:cNvPr id="18" name="object 18"/>
          <p:cNvSpPr/>
          <p:nvPr/>
        </p:nvSpPr>
        <p:spPr>
          <a:xfrm>
            <a:off x="2910839" y="3511295"/>
            <a:ext cx="894562" cy="800100"/>
          </a:xfrm>
          <a:prstGeom prst="rect">
            <a:avLst/>
          </a:prstGeom>
          <a:blipFill>
            <a:blip r:embed="rId5" cstate="print"/>
            <a:stretch>
              <a:fillRect/>
            </a:stretch>
          </a:blipFill>
        </p:spPr>
        <p:txBody>
          <a:bodyPr wrap="square" lIns="0" tIns="0" rIns="0" bIns="0" rtlCol="0"/>
          <a:lstStyle/>
          <a:p>
            <a:endParaRPr/>
          </a:p>
        </p:txBody>
      </p:sp>
      <p:sp>
        <p:nvSpPr>
          <p:cNvPr id="19" name="object 19"/>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0" name="object 20"/>
          <p:cNvSpPr/>
          <p:nvPr/>
        </p:nvSpPr>
        <p:spPr>
          <a:xfrm>
            <a:off x="1082039" y="8613647"/>
            <a:ext cx="4572000" cy="182879"/>
          </a:xfrm>
          <a:prstGeom prst="rect">
            <a:avLst/>
          </a:prstGeom>
          <a:blipFill>
            <a:blip r:embed="rId6" cstate="print"/>
            <a:stretch>
              <a:fillRect/>
            </a:stretch>
          </a:blipFill>
        </p:spPr>
        <p:txBody>
          <a:bodyPr wrap="square" lIns="0" tIns="0" rIns="0" bIns="0" rtlCol="0"/>
          <a:lstStyle/>
          <a:p>
            <a:endParaRPr/>
          </a:p>
        </p:txBody>
      </p:sp>
      <p:sp>
        <p:nvSpPr>
          <p:cNvPr id="21" name="object 21"/>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4" name="object 24"/>
          <p:cNvSpPr/>
          <p:nvPr/>
        </p:nvSpPr>
        <p:spPr>
          <a:xfrm>
            <a:off x="1318260" y="6527292"/>
            <a:ext cx="88391" cy="88391"/>
          </a:xfrm>
          <a:prstGeom prst="rect">
            <a:avLst/>
          </a:prstGeom>
          <a:blipFill>
            <a:blip r:embed="rId4" cstate="print"/>
            <a:stretch>
              <a:fillRect/>
            </a:stretch>
          </a:blipFill>
        </p:spPr>
        <p:txBody>
          <a:bodyPr wrap="square" lIns="0" tIns="0" rIns="0" bIns="0" rtlCol="0"/>
          <a:lstStyle/>
          <a:p>
            <a:endParaRPr/>
          </a:p>
        </p:txBody>
      </p:sp>
      <p:sp>
        <p:nvSpPr>
          <p:cNvPr id="25" name="object 25"/>
          <p:cNvSpPr/>
          <p:nvPr/>
        </p:nvSpPr>
        <p:spPr>
          <a:xfrm>
            <a:off x="1318260" y="6710171"/>
            <a:ext cx="88391" cy="88392"/>
          </a:xfrm>
          <a:prstGeom prst="rect">
            <a:avLst/>
          </a:prstGeom>
          <a:blipFill>
            <a:blip r:embed="rId4" cstate="print"/>
            <a:stretch>
              <a:fillRect/>
            </a:stretch>
          </a:blipFill>
        </p:spPr>
        <p:txBody>
          <a:bodyPr wrap="square" lIns="0" tIns="0" rIns="0" bIns="0" rtlCol="0"/>
          <a:lstStyle/>
          <a:p>
            <a:endParaRPr/>
          </a:p>
        </p:txBody>
      </p:sp>
      <p:sp>
        <p:nvSpPr>
          <p:cNvPr id="26" name="object 26"/>
          <p:cNvSpPr/>
          <p:nvPr/>
        </p:nvSpPr>
        <p:spPr>
          <a:xfrm>
            <a:off x="1318260" y="6893052"/>
            <a:ext cx="88391" cy="88392"/>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1318260" y="7075931"/>
            <a:ext cx="88391" cy="88392"/>
          </a:xfrm>
          <a:prstGeom prst="rect">
            <a:avLst/>
          </a:prstGeom>
          <a:blipFill>
            <a:blip r:embed="rId4" cstate="print"/>
            <a:stretch>
              <a:fillRect/>
            </a:stretch>
          </a:blipFill>
        </p:spPr>
        <p:txBody>
          <a:bodyPr wrap="square" lIns="0" tIns="0" rIns="0" bIns="0" rtlCol="0"/>
          <a:lstStyle/>
          <a:p>
            <a:endParaRPr/>
          </a:p>
        </p:txBody>
      </p:sp>
      <p:sp>
        <p:nvSpPr>
          <p:cNvPr id="28" name="object 28"/>
          <p:cNvSpPr/>
          <p:nvPr/>
        </p:nvSpPr>
        <p:spPr>
          <a:xfrm>
            <a:off x="1132332" y="5998464"/>
            <a:ext cx="4509516" cy="434339"/>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1132332" y="6003035"/>
            <a:ext cx="4415028" cy="373379"/>
          </a:xfrm>
          <a:prstGeom prst="rect">
            <a:avLst/>
          </a:prstGeom>
          <a:blipFill>
            <a:blip r:embed="rId8" cstate="print"/>
            <a:stretch>
              <a:fillRect/>
            </a:stretch>
          </a:blipFill>
        </p:spPr>
        <p:txBody>
          <a:bodyPr wrap="square" lIns="0" tIns="0" rIns="0" bIns="0" rtlCol="0"/>
          <a:lstStyle/>
          <a:p>
            <a:endParaRPr/>
          </a:p>
        </p:txBody>
      </p:sp>
      <p:sp>
        <p:nvSpPr>
          <p:cNvPr id="30" name="object 30"/>
          <p:cNvSpPr/>
          <p:nvPr/>
        </p:nvSpPr>
        <p:spPr>
          <a:xfrm>
            <a:off x="1158239" y="6015227"/>
            <a:ext cx="4457700" cy="381000"/>
          </a:xfrm>
          <a:prstGeom prst="rect">
            <a:avLst/>
          </a:prstGeom>
          <a:blipFill>
            <a:blip r:embed="rId9" cstate="print"/>
            <a:stretch>
              <a:fillRect/>
            </a:stretch>
          </a:blipFill>
        </p:spPr>
        <p:txBody>
          <a:bodyPr wrap="square" lIns="0" tIns="0" rIns="0" bIns="0" rtlCol="0"/>
          <a:lstStyle/>
          <a:p>
            <a:endParaRPr/>
          </a:p>
        </p:txBody>
      </p:sp>
      <p:sp>
        <p:nvSpPr>
          <p:cNvPr id="31" name="object 31"/>
          <p:cNvSpPr/>
          <p:nvPr/>
        </p:nvSpPr>
        <p:spPr>
          <a:xfrm>
            <a:off x="1158239" y="6015227"/>
            <a:ext cx="4457700" cy="381000"/>
          </a:xfrm>
          <a:custGeom>
            <a:avLst/>
            <a:gdLst/>
            <a:ahLst/>
            <a:cxnLst/>
            <a:rect l="l" t="t" r="r" b="b"/>
            <a:pathLst>
              <a:path w="4457700" h="381000">
                <a:moveTo>
                  <a:pt x="0" y="96012"/>
                </a:moveTo>
                <a:lnTo>
                  <a:pt x="7541" y="58614"/>
                </a:lnTo>
                <a:lnTo>
                  <a:pt x="28108" y="28098"/>
                </a:lnTo>
                <a:lnTo>
                  <a:pt x="58614" y="7536"/>
                </a:lnTo>
                <a:lnTo>
                  <a:pt x="95973" y="0"/>
                </a:lnTo>
                <a:lnTo>
                  <a:pt x="4361688" y="0"/>
                </a:lnTo>
                <a:lnTo>
                  <a:pt x="4399085" y="7536"/>
                </a:lnTo>
                <a:lnTo>
                  <a:pt x="4429601" y="28098"/>
                </a:lnTo>
                <a:lnTo>
                  <a:pt x="4450163" y="58614"/>
                </a:lnTo>
                <a:lnTo>
                  <a:pt x="4457700" y="96012"/>
                </a:lnTo>
                <a:lnTo>
                  <a:pt x="4457700" y="284988"/>
                </a:lnTo>
                <a:lnTo>
                  <a:pt x="4450163" y="322385"/>
                </a:lnTo>
                <a:lnTo>
                  <a:pt x="4429601" y="352901"/>
                </a:lnTo>
                <a:lnTo>
                  <a:pt x="4399085" y="373463"/>
                </a:lnTo>
                <a:lnTo>
                  <a:pt x="4361688" y="381000"/>
                </a:lnTo>
                <a:lnTo>
                  <a:pt x="95973" y="381000"/>
                </a:lnTo>
                <a:lnTo>
                  <a:pt x="58614" y="373463"/>
                </a:lnTo>
                <a:lnTo>
                  <a:pt x="28108" y="352901"/>
                </a:lnTo>
                <a:lnTo>
                  <a:pt x="7541" y="322385"/>
                </a:lnTo>
                <a:lnTo>
                  <a:pt x="0" y="284988"/>
                </a:lnTo>
                <a:lnTo>
                  <a:pt x="0" y="96012"/>
                </a:lnTo>
                <a:close/>
              </a:path>
            </a:pathLst>
          </a:custGeom>
          <a:ln w="6350">
            <a:solidFill>
              <a:srgbClr val="B88800"/>
            </a:solidFill>
          </a:ln>
        </p:spPr>
        <p:txBody>
          <a:bodyPr wrap="square" lIns="0" tIns="0" rIns="0" bIns="0" rtlCol="0"/>
          <a:lstStyle/>
          <a:p>
            <a:endParaRPr/>
          </a:p>
        </p:txBody>
      </p:sp>
      <p:sp>
        <p:nvSpPr>
          <p:cNvPr id="32" name="object 32"/>
          <p:cNvSpPr txBox="1"/>
          <p:nvPr/>
        </p:nvSpPr>
        <p:spPr>
          <a:xfrm>
            <a:off x="1128064" y="5351973"/>
            <a:ext cx="4472940" cy="1857375"/>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267970">
              <a:lnSpc>
                <a:spcPct val="100000"/>
              </a:lnSpc>
            </a:pPr>
            <a:r>
              <a:rPr sz="1400" b="1" dirty="0">
                <a:solidFill>
                  <a:srgbClr val="FFFFFF"/>
                </a:solidFill>
                <a:latin typeface="Tahoma"/>
                <a:cs typeface="Tahoma"/>
              </a:rPr>
              <a:t>BÀI 3: XỬ LÝ SỰ CỐ PHẦN MỀM VĂN PHÒNG</a:t>
            </a:r>
            <a:endParaRPr sz="1400" dirty="0">
              <a:latin typeface="Tahoma"/>
              <a:cs typeface="Tahoma"/>
            </a:endParaRPr>
          </a:p>
          <a:p>
            <a:pPr>
              <a:lnSpc>
                <a:spcPct val="100000"/>
              </a:lnSpc>
              <a:spcBef>
                <a:spcPts val="50"/>
              </a:spcBef>
            </a:pPr>
            <a:endParaRPr sz="1800" dirty="0">
              <a:latin typeface="Times New Roman"/>
              <a:cs typeface="Times New Roman"/>
            </a:endParaRPr>
          </a:p>
          <a:p>
            <a:pPr marL="104139" marR="142240">
              <a:lnSpc>
                <a:spcPts val="1080"/>
              </a:lnSpc>
              <a:spcBef>
                <a:spcPts val="5"/>
              </a:spcBef>
            </a:pPr>
            <a:r>
              <a:rPr sz="1000" dirty="0">
                <a:solidFill>
                  <a:srgbClr val="C00000"/>
                </a:solidFill>
                <a:latin typeface="Tahoma"/>
                <a:cs typeface="Tahoma"/>
              </a:rPr>
              <a:t>Là các phần mềm giúp người làm công việc văn phòng giải quyết công việc  một cách nhanh chóng và chuyên nghiệp…</a:t>
            </a:r>
            <a:endParaRPr sz="1000" dirty="0">
              <a:latin typeface="Tahoma"/>
              <a:cs typeface="Tahoma"/>
            </a:endParaRPr>
          </a:p>
          <a:p>
            <a:pPr marL="362585" marR="2736850">
              <a:lnSpc>
                <a:spcPct val="120000"/>
              </a:lnSpc>
              <a:spcBef>
                <a:spcPts val="940"/>
              </a:spcBef>
            </a:pPr>
            <a:r>
              <a:rPr sz="1000" b="1" dirty="0">
                <a:solidFill>
                  <a:srgbClr val="1381B8"/>
                </a:solidFill>
                <a:latin typeface="Tahoma"/>
                <a:cs typeface="Tahoma"/>
              </a:rPr>
              <a:t>Sơ lược về phần mềm  Cài đặt các bộ Office  Thiết lập thông số</a:t>
            </a:r>
            <a:endParaRPr sz="1000" dirty="0">
              <a:latin typeface="Tahoma"/>
              <a:cs typeface="Tahoma"/>
            </a:endParaRPr>
          </a:p>
          <a:p>
            <a:pPr marL="362585">
              <a:lnSpc>
                <a:spcPct val="100000"/>
              </a:lnSpc>
              <a:spcBef>
                <a:spcPts val="240"/>
              </a:spcBef>
            </a:pPr>
            <a:r>
              <a:rPr sz="1000" b="1" dirty="0">
                <a:solidFill>
                  <a:srgbClr val="1381B8"/>
                </a:solidFill>
                <a:latin typeface="Tahoma"/>
                <a:cs typeface="Tahoma"/>
              </a:rPr>
              <a:t>Xử lý sự cố</a:t>
            </a:r>
            <a:endParaRPr sz="1000" dirty="0">
              <a:latin typeface="Tahoma"/>
              <a:cs typeface="Tahoma"/>
            </a:endParaRPr>
          </a:p>
        </p:txBody>
      </p:sp>
      <p:sp>
        <p:nvSpPr>
          <p:cNvPr id="33" name="object 33"/>
          <p:cNvSpPr/>
          <p:nvPr/>
        </p:nvSpPr>
        <p:spPr>
          <a:xfrm>
            <a:off x="2437764" y="7236841"/>
            <a:ext cx="1822450" cy="1369187"/>
          </a:xfrm>
          <a:prstGeom prst="rect">
            <a:avLst/>
          </a:prstGeom>
          <a:blipFill>
            <a:blip r:embed="rId10" cstate="print"/>
            <a:stretch>
              <a:fillRect/>
            </a:stretch>
          </a:blipFill>
        </p:spPr>
        <p:txBody>
          <a:bodyPr wrap="square" lIns="0" tIns="0" rIns="0" bIns="0" rtlCol="0"/>
          <a:lstStyle/>
          <a:p>
            <a:endParaRPr/>
          </a:p>
        </p:txBody>
      </p:sp>
      <p:sp>
        <p:nvSpPr>
          <p:cNvPr id="34" name="object 34"/>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a:t>
            </a:fld>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7108" y="72582"/>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7374" y="4359467"/>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7374" y="1113347"/>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8962" y="1604836"/>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33399" y="1136335"/>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9144" y="1136335"/>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8" name="object 8"/>
          <p:cNvSpPr/>
          <p:nvPr/>
        </p:nvSpPr>
        <p:spPr>
          <a:xfrm>
            <a:off x="5276850" y="4371660"/>
            <a:ext cx="382524" cy="17068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9295" y="1815911"/>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7895" y="1998791"/>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txBox="1"/>
          <p:nvPr/>
        </p:nvSpPr>
        <p:spPr>
          <a:xfrm>
            <a:off x="1381760" y="1320103"/>
            <a:ext cx="2976880" cy="811530"/>
          </a:xfrm>
          <a:prstGeom prst="rect">
            <a:avLst/>
          </a:prstGeom>
        </p:spPr>
        <p:txBody>
          <a:bodyPr vert="horz" wrap="square" lIns="0" tIns="12700" rIns="0" bIns="0" rtlCol="0">
            <a:spAutoFit/>
          </a:bodyPr>
          <a:lstStyle/>
          <a:p>
            <a:pPr marL="1019810">
              <a:lnSpc>
                <a:spcPct val="100000"/>
              </a:lnSpc>
              <a:spcBef>
                <a:spcPts val="100"/>
              </a:spcBef>
            </a:pPr>
            <a:r>
              <a:rPr sz="1400" b="1" dirty="0">
                <a:solidFill>
                  <a:srgbClr val="FFFFFF"/>
                </a:solidFill>
                <a:latin typeface="Tahoma"/>
                <a:cs typeface="Tahoma"/>
              </a:rPr>
              <a:t>THIẾT LẬP THÔNG SỐ</a:t>
            </a:r>
            <a:endParaRPr sz="1400">
              <a:latin typeface="Tahoma"/>
              <a:cs typeface="Tahoma"/>
            </a:endParaRPr>
          </a:p>
          <a:p>
            <a:pPr>
              <a:lnSpc>
                <a:spcPct val="100000"/>
              </a:lnSpc>
              <a:spcBef>
                <a:spcPts val="30"/>
              </a:spcBef>
            </a:pPr>
            <a:endParaRPr sz="1600">
              <a:latin typeface="Times New Roman"/>
              <a:cs typeface="Times New Roman"/>
            </a:endParaRPr>
          </a:p>
          <a:p>
            <a:pPr marR="2018664" algn="ctr">
              <a:lnSpc>
                <a:spcPct val="100000"/>
              </a:lnSpc>
            </a:pPr>
            <a:r>
              <a:rPr sz="1000" b="1" dirty="0">
                <a:solidFill>
                  <a:srgbClr val="1381B8"/>
                </a:solidFill>
                <a:latin typeface="Tahoma"/>
                <a:cs typeface="Tahoma"/>
              </a:rPr>
              <a:t>MS-Word 2003</a:t>
            </a:r>
            <a:endParaRPr sz="1000">
              <a:latin typeface="Tahoma"/>
              <a:cs typeface="Tahoma"/>
            </a:endParaRPr>
          </a:p>
          <a:p>
            <a:pPr marR="1894205" algn="ctr">
              <a:lnSpc>
                <a:spcPct val="100000"/>
              </a:lnSpc>
              <a:spcBef>
                <a:spcPts val="240"/>
              </a:spcBef>
            </a:pPr>
            <a:r>
              <a:rPr sz="1000" dirty="0">
                <a:solidFill>
                  <a:srgbClr val="1F5281"/>
                </a:solidFill>
                <a:latin typeface="Tahoma"/>
                <a:cs typeface="Tahoma"/>
              </a:rPr>
              <a:t>Page Setup:</a:t>
            </a:r>
            <a:endParaRPr sz="1000">
              <a:latin typeface="Tahoma"/>
              <a:cs typeface="Tahoma"/>
            </a:endParaRPr>
          </a:p>
        </p:txBody>
      </p:sp>
      <p:sp>
        <p:nvSpPr>
          <p:cNvPr id="12" name="object 12"/>
          <p:cNvSpPr/>
          <p:nvPr/>
        </p:nvSpPr>
        <p:spPr>
          <a:xfrm>
            <a:off x="2458974" y="2218247"/>
            <a:ext cx="1981200" cy="2143125"/>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1087679" y="1113347"/>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4" name="object 14"/>
          <p:cNvSpPr/>
          <p:nvPr/>
        </p:nvSpPr>
        <p:spPr>
          <a:xfrm>
            <a:off x="1087374" y="8654099"/>
            <a:ext cx="4572000" cy="182879"/>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1087374" y="5407979"/>
            <a:ext cx="4572000" cy="701675"/>
          </a:xfrm>
          <a:prstGeom prst="rect">
            <a:avLst/>
          </a:prstGeom>
          <a:blipFill>
            <a:blip r:embed="rId3" cstate="print"/>
            <a:stretch>
              <a:fillRect/>
            </a:stretch>
          </a:blipFill>
        </p:spPr>
        <p:txBody>
          <a:bodyPr wrap="square" lIns="0" tIns="0" rIns="0" bIns="0" rtlCol="0"/>
          <a:lstStyle/>
          <a:p>
            <a:endParaRPr/>
          </a:p>
        </p:txBody>
      </p:sp>
      <p:sp>
        <p:nvSpPr>
          <p:cNvPr id="16" name="object 16"/>
          <p:cNvSpPr/>
          <p:nvPr/>
        </p:nvSpPr>
        <p:spPr>
          <a:xfrm>
            <a:off x="1088962" y="5899500"/>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17" name="object 17"/>
          <p:cNvSpPr txBox="1"/>
          <p:nvPr/>
        </p:nvSpPr>
        <p:spPr>
          <a:xfrm>
            <a:off x="1133399" y="5431602"/>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18" name="object 18"/>
          <p:cNvSpPr txBox="1"/>
          <p:nvPr/>
        </p:nvSpPr>
        <p:spPr>
          <a:xfrm>
            <a:off x="4319144" y="5431602"/>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0" name="object 20"/>
          <p:cNvSpPr/>
          <p:nvPr/>
        </p:nvSpPr>
        <p:spPr>
          <a:xfrm>
            <a:off x="1209295" y="6110543"/>
            <a:ext cx="88391" cy="88391"/>
          </a:xfrm>
          <a:prstGeom prst="rect">
            <a:avLst/>
          </a:prstGeom>
          <a:blipFill>
            <a:blip r:embed="rId5" cstate="print"/>
            <a:stretch>
              <a:fillRect/>
            </a:stretch>
          </a:blipFill>
        </p:spPr>
        <p:txBody>
          <a:bodyPr wrap="square" lIns="0" tIns="0" rIns="0" bIns="0" rtlCol="0"/>
          <a:lstStyle/>
          <a:p>
            <a:endParaRPr/>
          </a:p>
        </p:txBody>
      </p:sp>
      <p:sp>
        <p:nvSpPr>
          <p:cNvPr id="21" name="object 21"/>
          <p:cNvSpPr/>
          <p:nvPr/>
        </p:nvSpPr>
        <p:spPr>
          <a:xfrm>
            <a:off x="1437895" y="6290375"/>
            <a:ext cx="88391" cy="88391"/>
          </a:xfrm>
          <a:prstGeom prst="rect">
            <a:avLst/>
          </a:prstGeom>
          <a:blipFill>
            <a:blip r:embed="rId6" cstate="print"/>
            <a:stretch>
              <a:fillRect/>
            </a:stretch>
          </a:blipFill>
        </p:spPr>
        <p:txBody>
          <a:bodyPr wrap="square" lIns="0" tIns="0" rIns="0" bIns="0" rtlCol="0"/>
          <a:lstStyle/>
          <a:p>
            <a:endParaRPr/>
          </a:p>
        </p:txBody>
      </p:sp>
      <p:sp>
        <p:nvSpPr>
          <p:cNvPr id="22" name="object 22"/>
          <p:cNvSpPr txBox="1"/>
          <p:nvPr/>
        </p:nvSpPr>
        <p:spPr>
          <a:xfrm>
            <a:off x="1381760" y="5615371"/>
            <a:ext cx="2976880" cy="808990"/>
          </a:xfrm>
          <a:prstGeom prst="rect">
            <a:avLst/>
          </a:prstGeom>
        </p:spPr>
        <p:txBody>
          <a:bodyPr vert="horz" wrap="square" lIns="0" tIns="13335" rIns="0" bIns="0" rtlCol="0">
            <a:spAutoFit/>
          </a:bodyPr>
          <a:lstStyle/>
          <a:p>
            <a:pPr marL="1019810">
              <a:lnSpc>
                <a:spcPct val="100000"/>
              </a:lnSpc>
              <a:spcBef>
                <a:spcPts val="105"/>
              </a:spcBef>
            </a:pPr>
            <a:r>
              <a:rPr sz="1400" b="1" dirty="0">
                <a:solidFill>
                  <a:srgbClr val="FFFFFF"/>
                </a:solidFill>
                <a:latin typeface="Tahoma"/>
                <a:cs typeface="Tahoma"/>
              </a:rPr>
              <a:t>THIẾT LẬP THÔNG SỐ</a:t>
            </a:r>
            <a:endParaRPr sz="1400">
              <a:latin typeface="Tahoma"/>
              <a:cs typeface="Tahoma"/>
            </a:endParaRPr>
          </a:p>
          <a:p>
            <a:pPr>
              <a:lnSpc>
                <a:spcPct val="100000"/>
              </a:lnSpc>
              <a:spcBef>
                <a:spcPts val="25"/>
              </a:spcBef>
            </a:pPr>
            <a:endParaRPr sz="1600">
              <a:latin typeface="Times New Roman"/>
              <a:cs typeface="Times New Roman"/>
            </a:endParaRPr>
          </a:p>
          <a:p>
            <a:pPr marR="2018664" algn="ctr">
              <a:lnSpc>
                <a:spcPct val="100000"/>
              </a:lnSpc>
            </a:pPr>
            <a:r>
              <a:rPr sz="1000" b="1" dirty="0">
                <a:solidFill>
                  <a:srgbClr val="1381B8"/>
                </a:solidFill>
                <a:latin typeface="Tahoma"/>
                <a:cs typeface="Tahoma"/>
              </a:rPr>
              <a:t>MS-Word 2003</a:t>
            </a:r>
            <a:endParaRPr sz="1000">
              <a:latin typeface="Tahoma"/>
              <a:cs typeface="Tahoma"/>
            </a:endParaRPr>
          </a:p>
          <a:p>
            <a:pPr marR="1918970" algn="ctr">
              <a:lnSpc>
                <a:spcPct val="100000"/>
              </a:lnSpc>
              <a:spcBef>
                <a:spcPts val="215"/>
              </a:spcBef>
            </a:pPr>
            <a:r>
              <a:rPr sz="1000" dirty="0">
                <a:solidFill>
                  <a:srgbClr val="1F5281"/>
                </a:solidFill>
                <a:latin typeface="Tahoma"/>
                <a:cs typeface="Tahoma"/>
              </a:rPr>
              <a:t>File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Print</a:t>
            </a:r>
            <a:endParaRPr sz="1000">
              <a:latin typeface="Tahoma"/>
              <a:cs typeface="Tahoma"/>
            </a:endParaRPr>
          </a:p>
        </p:txBody>
      </p:sp>
      <p:sp>
        <p:nvSpPr>
          <p:cNvPr id="23" name="object 23"/>
          <p:cNvSpPr/>
          <p:nvPr/>
        </p:nvSpPr>
        <p:spPr>
          <a:xfrm>
            <a:off x="2192274" y="6627180"/>
            <a:ext cx="2295525" cy="1741424"/>
          </a:xfrm>
          <a:prstGeom prst="rect">
            <a:avLst/>
          </a:prstGeom>
          <a:blipFill>
            <a:blip r:embed="rId8" cstate="print"/>
            <a:stretch>
              <a:fillRect/>
            </a:stretch>
          </a:blipFill>
        </p:spPr>
        <p:txBody>
          <a:bodyPr wrap="square" lIns="0" tIns="0" rIns="0" bIns="0" rtlCol="0"/>
          <a:lstStyle/>
          <a:p>
            <a:endParaRPr/>
          </a:p>
        </p:txBody>
      </p:sp>
      <p:sp>
        <p:nvSpPr>
          <p:cNvPr id="24" name="object 24"/>
          <p:cNvSpPr/>
          <p:nvPr/>
        </p:nvSpPr>
        <p:spPr>
          <a:xfrm>
            <a:off x="1087679" y="5408564"/>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5" name="object 25"/>
          <p:cNvSpPr txBox="1">
            <a:spLocks noGrp="1"/>
          </p:cNvSpPr>
          <p:nvPr>
            <p:ph type="sldNum" sz="quarter" idx="7"/>
          </p:nvPr>
        </p:nvSpPr>
        <p:spPr>
          <a:xfrm>
            <a:off x="6429249" y="9665623"/>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10</a:t>
            </a:fld>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8" name="object 8"/>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2560" y="1955291"/>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txBox="1"/>
          <p:nvPr/>
        </p:nvSpPr>
        <p:spPr>
          <a:xfrm>
            <a:off x="1376425" y="1279651"/>
            <a:ext cx="2976880" cy="808990"/>
          </a:xfrm>
          <a:prstGeom prst="rect">
            <a:avLst/>
          </a:prstGeom>
        </p:spPr>
        <p:txBody>
          <a:bodyPr vert="horz" wrap="square" lIns="0" tIns="12700" rIns="0" bIns="0" rtlCol="0">
            <a:spAutoFit/>
          </a:bodyPr>
          <a:lstStyle/>
          <a:p>
            <a:pPr marL="1019810">
              <a:lnSpc>
                <a:spcPct val="100000"/>
              </a:lnSpc>
              <a:spcBef>
                <a:spcPts val="100"/>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spc="-5" dirty="0">
                <a:solidFill>
                  <a:srgbClr val="1381B8"/>
                </a:solidFill>
                <a:latin typeface="Tahoma"/>
                <a:cs typeface="Tahoma"/>
              </a:rPr>
              <a:t>MS-Excel</a:t>
            </a:r>
            <a:r>
              <a:rPr sz="1000" b="1" spc="-15" dirty="0">
                <a:solidFill>
                  <a:srgbClr val="1381B8"/>
                </a:solidFill>
                <a:latin typeface="Tahoma"/>
                <a:cs typeface="Tahoma"/>
              </a:rPr>
              <a: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FF0000"/>
                </a:solidFill>
                <a:latin typeface="Tahoma"/>
                <a:cs typeface="Tahoma"/>
              </a:rPr>
              <a:t>Tools </a:t>
            </a:r>
            <a:r>
              <a:rPr sz="1000" spc="-5" dirty="0">
                <a:solidFill>
                  <a:srgbClr val="FF0000"/>
                </a:solidFill>
                <a:latin typeface="Wingdings"/>
                <a:cs typeface="Wingdings"/>
              </a:rPr>
              <a:t></a:t>
            </a:r>
            <a:r>
              <a:rPr sz="1000" spc="65" dirty="0">
                <a:solidFill>
                  <a:srgbClr val="FF0000"/>
                </a:solidFill>
                <a:latin typeface="Times New Roman"/>
                <a:cs typeface="Times New Roman"/>
              </a:rPr>
              <a:t> </a:t>
            </a:r>
            <a:r>
              <a:rPr sz="1000" spc="-5" dirty="0">
                <a:solidFill>
                  <a:srgbClr val="FF0000"/>
                </a:solidFill>
                <a:latin typeface="Tahoma"/>
                <a:cs typeface="Tahoma"/>
              </a:rPr>
              <a:t>Options</a:t>
            </a:r>
            <a:endParaRPr sz="1000">
              <a:latin typeface="Tahoma"/>
              <a:cs typeface="Tahoma"/>
            </a:endParaRPr>
          </a:p>
        </p:txBody>
      </p:sp>
      <p:sp>
        <p:nvSpPr>
          <p:cNvPr id="12" name="object 12"/>
          <p:cNvSpPr/>
          <p:nvPr/>
        </p:nvSpPr>
        <p:spPr>
          <a:xfrm>
            <a:off x="2186939" y="2177795"/>
            <a:ext cx="2321687" cy="1866900"/>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4" name="object 14"/>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6" name="object 16"/>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17" name="object 17"/>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18" name="object 18"/>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20" name="object 20"/>
          <p:cNvSpPr txBox="1"/>
          <p:nvPr/>
        </p:nvSpPr>
        <p:spPr>
          <a:xfrm>
            <a:off x="2396617" y="5574919"/>
            <a:ext cx="1957070" cy="239395"/>
          </a:xfrm>
          <a:prstGeom prst="rect">
            <a:avLst/>
          </a:prstGeom>
        </p:spPr>
        <p:txBody>
          <a:bodyPr vert="horz" wrap="square" lIns="0" tIns="13335" rIns="0" bIns="0" rtlCol="0">
            <a:spAutoFit/>
          </a:bodyPr>
          <a:lstStyle/>
          <a:p>
            <a:pPr>
              <a:lnSpc>
                <a:spcPct val="100000"/>
              </a:lnSpc>
              <a:spcBef>
                <a:spcPts val="105"/>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p:txBody>
      </p:sp>
      <p:sp>
        <p:nvSpPr>
          <p:cNvPr id="21" name="object 21"/>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2" name="object 22"/>
          <p:cNvSpPr/>
          <p:nvPr/>
        </p:nvSpPr>
        <p:spPr>
          <a:xfrm>
            <a:off x="1432560" y="6249923"/>
            <a:ext cx="88391" cy="88391"/>
          </a:xfrm>
          <a:prstGeom prst="rect">
            <a:avLst/>
          </a:prstGeom>
          <a:blipFill>
            <a:blip r:embed="rId6" cstate="print"/>
            <a:stretch>
              <a:fillRect/>
            </a:stretch>
          </a:blipFill>
        </p:spPr>
        <p:txBody>
          <a:bodyPr wrap="square" lIns="0" tIns="0" rIns="0" bIns="0" rtlCol="0"/>
          <a:lstStyle/>
          <a:p>
            <a:endParaRPr/>
          </a:p>
        </p:txBody>
      </p:sp>
      <p:sp>
        <p:nvSpPr>
          <p:cNvPr id="23" name="object 23"/>
          <p:cNvSpPr txBox="1"/>
          <p:nvPr/>
        </p:nvSpPr>
        <p:spPr>
          <a:xfrm>
            <a:off x="1376425" y="5998235"/>
            <a:ext cx="1013460" cy="385445"/>
          </a:xfrm>
          <a:prstGeom prst="rect">
            <a:avLst/>
          </a:prstGeom>
        </p:spPr>
        <p:txBody>
          <a:bodyPr vert="horz" wrap="square" lIns="0" tIns="40005" rIns="0" bIns="0" rtlCol="0">
            <a:spAutoFit/>
          </a:bodyPr>
          <a:lstStyle/>
          <a:p>
            <a:pPr>
              <a:lnSpc>
                <a:spcPct val="100000"/>
              </a:lnSpc>
              <a:spcBef>
                <a:spcPts val="315"/>
              </a:spcBef>
            </a:pPr>
            <a:r>
              <a:rPr sz="1000" b="1" spc="-5" dirty="0">
                <a:solidFill>
                  <a:srgbClr val="1381B8"/>
                </a:solidFill>
                <a:latin typeface="Tahoma"/>
                <a:cs typeface="Tahoma"/>
              </a:rPr>
              <a:t>MS-Excel</a:t>
            </a:r>
            <a:r>
              <a:rPr sz="1000" b="1" spc="-40" dirty="0">
                <a:solidFill>
                  <a:srgbClr val="1381B8"/>
                </a:solidFill>
                <a:latin typeface="Tahoma"/>
                <a:cs typeface="Tahoma"/>
              </a:rPr>
              <a: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FF0000"/>
                </a:solidFill>
                <a:latin typeface="Tahoma"/>
                <a:cs typeface="Tahoma"/>
              </a:rPr>
              <a:t>Format </a:t>
            </a:r>
            <a:r>
              <a:rPr sz="1000" spc="-5" dirty="0">
                <a:solidFill>
                  <a:srgbClr val="FF0000"/>
                </a:solidFill>
                <a:latin typeface="Wingdings"/>
                <a:cs typeface="Wingdings"/>
              </a:rPr>
              <a:t></a:t>
            </a:r>
            <a:r>
              <a:rPr sz="1000" dirty="0">
                <a:solidFill>
                  <a:srgbClr val="FF0000"/>
                </a:solidFill>
                <a:latin typeface="Times New Roman"/>
                <a:cs typeface="Times New Roman"/>
              </a:rPr>
              <a:t> </a:t>
            </a:r>
            <a:r>
              <a:rPr sz="1000" spc="-5" dirty="0">
                <a:solidFill>
                  <a:srgbClr val="FF0000"/>
                </a:solidFill>
                <a:latin typeface="Tahoma"/>
                <a:cs typeface="Tahoma"/>
              </a:rPr>
              <a:t>Cell</a:t>
            </a:r>
            <a:endParaRPr sz="1000">
              <a:latin typeface="Tahoma"/>
              <a:cs typeface="Tahoma"/>
            </a:endParaRPr>
          </a:p>
        </p:txBody>
      </p:sp>
      <p:sp>
        <p:nvSpPr>
          <p:cNvPr id="24" name="object 24"/>
          <p:cNvSpPr/>
          <p:nvPr/>
        </p:nvSpPr>
        <p:spPr>
          <a:xfrm>
            <a:off x="2072639" y="6510528"/>
            <a:ext cx="2400300" cy="2057400"/>
          </a:xfrm>
          <a:prstGeom prst="rect">
            <a:avLst/>
          </a:prstGeom>
          <a:blipFill>
            <a:blip r:embed="rId8" cstate="print"/>
            <a:stretch>
              <a:fillRect/>
            </a:stretch>
          </a:blipFill>
        </p:spPr>
        <p:txBody>
          <a:bodyPr wrap="square" lIns="0" tIns="0" rIns="0" bIns="0" rtlCol="0"/>
          <a:lstStyle/>
          <a:p>
            <a:endParaRPr/>
          </a:p>
        </p:txBody>
      </p:sp>
      <p:sp>
        <p:nvSpPr>
          <p:cNvPr id="25" name="object 25"/>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6" name="object 26"/>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11</a:t>
            </a:fld>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8" name="object 8"/>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2560" y="1955291"/>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661160" y="2135123"/>
            <a:ext cx="76200" cy="80772"/>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1661160" y="2299716"/>
            <a:ext cx="76200" cy="80772"/>
          </a:xfrm>
          <a:prstGeom prst="rect">
            <a:avLst/>
          </a:prstGeom>
          <a:blipFill>
            <a:blip r:embed="rId7" cstate="print"/>
            <a:stretch>
              <a:fillRect/>
            </a:stretch>
          </a:blipFill>
        </p:spPr>
        <p:txBody>
          <a:bodyPr wrap="square" lIns="0" tIns="0" rIns="0" bIns="0" rtlCol="0"/>
          <a:lstStyle/>
          <a:p>
            <a:endParaRPr/>
          </a:p>
        </p:txBody>
      </p:sp>
      <p:sp>
        <p:nvSpPr>
          <p:cNvPr id="13" name="object 13"/>
          <p:cNvSpPr txBox="1"/>
          <p:nvPr/>
        </p:nvSpPr>
        <p:spPr>
          <a:xfrm>
            <a:off x="1376425" y="1279651"/>
            <a:ext cx="2976880" cy="1141730"/>
          </a:xfrm>
          <a:prstGeom prst="rect">
            <a:avLst/>
          </a:prstGeom>
        </p:spPr>
        <p:txBody>
          <a:bodyPr vert="horz" wrap="square" lIns="0" tIns="12700" rIns="0" bIns="0" rtlCol="0">
            <a:spAutoFit/>
          </a:bodyPr>
          <a:lstStyle/>
          <a:p>
            <a:pPr marL="1019810">
              <a:lnSpc>
                <a:spcPct val="100000"/>
              </a:lnSpc>
              <a:spcBef>
                <a:spcPts val="100"/>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spc="-5" dirty="0">
                <a:solidFill>
                  <a:srgbClr val="1381B8"/>
                </a:solidFill>
                <a:latin typeface="Tahoma"/>
                <a:cs typeface="Tahoma"/>
              </a:rPr>
              <a:t>MS-Excel</a:t>
            </a:r>
            <a:r>
              <a:rPr sz="1000" b="1" spc="-15" dirty="0">
                <a:solidFill>
                  <a:srgbClr val="1381B8"/>
                </a:solidFill>
                <a:latin typeface="Tahoma"/>
                <a:cs typeface="Tahoma"/>
              </a:rPr>
              <a: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FF0000"/>
                </a:solidFill>
                <a:latin typeface="Tahoma"/>
                <a:cs typeface="Tahoma"/>
              </a:rPr>
              <a:t>Format </a:t>
            </a:r>
            <a:r>
              <a:rPr sz="1000" spc="-5" dirty="0">
                <a:solidFill>
                  <a:srgbClr val="FF0000"/>
                </a:solidFill>
                <a:latin typeface="Wingdings"/>
                <a:cs typeface="Wingdings"/>
              </a:rPr>
              <a:t></a:t>
            </a:r>
            <a:r>
              <a:rPr sz="1000" spc="60" dirty="0">
                <a:solidFill>
                  <a:srgbClr val="FF0000"/>
                </a:solidFill>
                <a:latin typeface="Times New Roman"/>
                <a:cs typeface="Times New Roman"/>
              </a:rPr>
              <a:t> </a:t>
            </a:r>
            <a:r>
              <a:rPr sz="1000" spc="-5" dirty="0">
                <a:solidFill>
                  <a:srgbClr val="FF0000"/>
                </a:solidFill>
                <a:latin typeface="Tahoma"/>
                <a:cs typeface="Tahoma"/>
              </a:rPr>
              <a:t>Row</a:t>
            </a:r>
            <a:endParaRPr sz="1000">
              <a:latin typeface="Tahoma"/>
              <a:cs typeface="Tahoma"/>
            </a:endParaRPr>
          </a:p>
          <a:p>
            <a:pPr marL="398780" marR="2294255">
              <a:lnSpc>
                <a:spcPct val="120000"/>
              </a:lnSpc>
              <a:spcBef>
                <a:spcPts val="30"/>
              </a:spcBef>
            </a:pPr>
            <a:r>
              <a:rPr sz="900" spc="-5" dirty="0">
                <a:solidFill>
                  <a:srgbClr val="1F5281"/>
                </a:solidFill>
                <a:latin typeface="Tahoma"/>
                <a:cs typeface="Tahoma"/>
              </a:rPr>
              <a:t>Hide  Show</a:t>
            </a:r>
            <a:endParaRPr sz="900">
              <a:latin typeface="Tahoma"/>
              <a:cs typeface="Tahoma"/>
            </a:endParaRPr>
          </a:p>
        </p:txBody>
      </p:sp>
      <p:sp>
        <p:nvSpPr>
          <p:cNvPr id="14" name="object 14"/>
          <p:cNvSpPr/>
          <p:nvPr/>
        </p:nvSpPr>
        <p:spPr>
          <a:xfrm>
            <a:off x="2644139" y="1863407"/>
            <a:ext cx="1442974" cy="1014412"/>
          </a:xfrm>
          <a:prstGeom prst="rect">
            <a:avLst/>
          </a:prstGeom>
          <a:blipFill>
            <a:blip r:embed="rId8" cstate="print"/>
            <a:stretch>
              <a:fillRect/>
            </a:stretch>
          </a:blipFill>
        </p:spPr>
        <p:txBody>
          <a:bodyPr wrap="square" lIns="0" tIns="0" rIns="0" bIns="0" rtlCol="0"/>
          <a:lstStyle/>
          <a:p>
            <a:endParaRPr/>
          </a:p>
        </p:txBody>
      </p:sp>
      <p:sp>
        <p:nvSpPr>
          <p:cNvPr id="15" name="object 15"/>
          <p:cNvSpPr/>
          <p:nvPr/>
        </p:nvSpPr>
        <p:spPr>
          <a:xfrm>
            <a:off x="4132453" y="1865845"/>
            <a:ext cx="1445387" cy="1026325"/>
          </a:xfrm>
          <a:prstGeom prst="rect">
            <a:avLst/>
          </a:prstGeom>
          <a:blipFill>
            <a:blip r:embed="rId9" cstate="print"/>
            <a:stretch>
              <a:fillRect/>
            </a:stretch>
          </a:blipFill>
        </p:spPr>
        <p:txBody>
          <a:bodyPr wrap="square" lIns="0" tIns="0" rIns="0" bIns="0" rtlCol="0"/>
          <a:lstStyle/>
          <a:p>
            <a:endParaRPr/>
          </a:p>
        </p:txBody>
      </p:sp>
      <p:sp>
        <p:nvSpPr>
          <p:cNvPr id="16" name="object 16"/>
          <p:cNvSpPr/>
          <p:nvPr/>
        </p:nvSpPr>
        <p:spPr>
          <a:xfrm>
            <a:off x="2644139" y="2892170"/>
            <a:ext cx="1538224" cy="1152525"/>
          </a:xfrm>
          <a:prstGeom prst="rect">
            <a:avLst/>
          </a:prstGeom>
          <a:blipFill>
            <a:blip r:embed="rId10" cstate="print"/>
            <a:stretch>
              <a:fillRect/>
            </a:stretch>
          </a:blipFill>
        </p:spPr>
        <p:txBody>
          <a:bodyPr wrap="square" lIns="0" tIns="0" rIns="0" bIns="0" rtlCol="0"/>
          <a:lstStyle/>
          <a:p>
            <a:endParaRPr/>
          </a:p>
        </p:txBody>
      </p:sp>
      <p:sp>
        <p:nvSpPr>
          <p:cNvPr id="17" name="object 17"/>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8" name="object 18"/>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9" name="object 19"/>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0" name="object 20"/>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1" name="object 21"/>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22" name="object 22"/>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23" name="object 23"/>
          <p:cNvSpPr/>
          <p:nvPr/>
        </p:nvSpPr>
        <p:spPr>
          <a:xfrm>
            <a:off x="5271515" y="8625840"/>
            <a:ext cx="382524" cy="170687"/>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5" name="object 25"/>
          <p:cNvSpPr/>
          <p:nvPr/>
        </p:nvSpPr>
        <p:spPr>
          <a:xfrm>
            <a:off x="1432560" y="6249923"/>
            <a:ext cx="88391" cy="88391"/>
          </a:xfrm>
          <a:prstGeom prst="rect">
            <a:avLst/>
          </a:prstGeom>
          <a:blipFill>
            <a:blip r:embed="rId6" cstate="print"/>
            <a:stretch>
              <a:fillRect/>
            </a:stretch>
          </a:blipFill>
        </p:spPr>
        <p:txBody>
          <a:bodyPr wrap="square" lIns="0" tIns="0" rIns="0" bIns="0" rtlCol="0"/>
          <a:lstStyle/>
          <a:p>
            <a:endParaRPr/>
          </a:p>
        </p:txBody>
      </p:sp>
      <p:sp>
        <p:nvSpPr>
          <p:cNvPr id="26" name="object 26"/>
          <p:cNvSpPr txBox="1"/>
          <p:nvPr/>
        </p:nvSpPr>
        <p:spPr>
          <a:xfrm>
            <a:off x="1376425" y="5574919"/>
            <a:ext cx="2976880" cy="808990"/>
          </a:xfrm>
          <a:prstGeom prst="rect">
            <a:avLst/>
          </a:prstGeom>
        </p:spPr>
        <p:txBody>
          <a:bodyPr vert="horz" wrap="square" lIns="0" tIns="13335" rIns="0" bIns="0" rtlCol="0">
            <a:spAutoFit/>
          </a:bodyPr>
          <a:lstStyle/>
          <a:p>
            <a:pPr marL="1019810">
              <a:lnSpc>
                <a:spcPct val="100000"/>
              </a:lnSpc>
              <a:spcBef>
                <a:spcPts val="105"/>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spc="-5" dirty="0">
                <a:solidFill>
                  <a:srgbClr val="1381B8"/>
                </a:solidFill>
                <a:latin typeface="Tahoma"/>
                <a:cs typeface="Tahoma"/>
              </a:rPr>
              <a:t>MS-Excel</a:t>
            </a:r>
            <a:r>
              <a:rPr sz="1000" b="1" spc="-15" dirty="0">
                <a:solidFill>
                  <a:srgbClr val="1381B8"/>
                </a:solidFill>
                <a:latin typeface="Tahoma"/>
                <a:cs typeface="Tahoma"/>
              </a:rPr>
              <a: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FF0000"/>
                </a:solidFill>
                <a:latin typeface="Tahoma"/>
                <a:cs typeface="Tahoma"/>
              </a:rPr>
              <a:t>File </a:t>
            </a:r>
            <a:r>
              <a:rPr sz="1000" spc="-5" dirty="0">
                <a:solidFill>
                  <a:srgbClr val="FF0000"/>
                </a:solidFill>
                <a:latin typeface="Wingdings"/>
                <a:cs typeface="Wingdings"/>
              </a:rPr>
              <a:t></a:t>
            </a:r>
            <a:r>
              <a:rPr sz="1000" spc="-5" dirty="0">
                <a:solidFill>
                  <a:srgbClr val="FF0000"/>
                </a:solidFill>
                <a:latin typeface="Times New Roman"/>
                <a:cs typeface="Times New Roman"/>
              </a:rPr>
              <a:t> </a:t>
            </a:r>
            <a:r>
              <a:rPr sz="1000" spc="-5" dirty="0">
                <a:solidFill>
                  <a:srgbClr val="FF0000"/>
                </a:solidFill>
                <a:latin typeface="Tahoma"/>
                <a:cs typeface="Tahoma"/>
              </a:rPr>
              <a:t>Print</a:t>
            </a:r>
            <a:r>
              <a:rPr sz="1000" spc="70" dirty="0">
                <a:solidFill>
                  <a:srgbClr val="FF0000"/>
                </a:solidFill>
                <a:latin typeface="Tahoma"/>
                <a:cs typeface="Tahoma"/>
              </a:rPr>
              <a:t> </a:t>
            </a:r>
            <a:r>
              <a:rPr sz="1000" spc="-5" dirty="0">
                <a:solidFill>
                  <a:srgbClr val="FF0000"/>
                </a:solidFill>
                <a:latin typeface="Tahoma"/>
                <a:cs typeface="Tahoma"/>
              </a:rPr>
              <a:t>Area</a:t>
            </a:r>
            <a:endParaRPr sz="1000">
              <a:latin typeface="Tahoma"/>
              <a:cs typeface="Tahoma"/>
            </a:endParaRPr>
          </a:p>
        </p:txBody>
      </p:sp>
      <p:sp>
        <p:nvSpPr>
          <p:cNvPr id="27" name="object 27"/>
          <p:cNvSpPr/>
          <p:nvPr/>
        </p:nvSpPr>
        <p:spPr>
          <a:xfrm>
            <a:off x="1996439" y="6510528"/>
            <a:ext cx="2324100" cy="2082800"/>
          </a:xfrm>
          <a:prstGeom prst="rect">
            <a:avLst/>
          </a:prstGeom>
          <a:blipFill>
            <a:blip r:embed="rId11" cstate="print"/>
            <a:stretch>
              <a:fillRect/>
            </a:stretch>
          </a:blipFill>
        </p:spPr>
        <p:txBody>
          <a:bodyPr wrap="square" lIns="0" tIns="0" rIns="0" bIns="0" rtlCol="0"/>
          <a:lstStyle/>
          <a:p>
            <a:endParaRPr/>
          </a:p>
        </p:txBody>
      </p:sp>
      <p:sp>
        <p:nvSpPr>
          <p:cNvPr id="28" name="object 28"/>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9" name="object 29"/>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12</a:t>
            </a:fld>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8" name="object 8"/>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2560" y="1955291"/>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661160" y="2135123"/>
            <a:ext cx="76200" cy="80772"/>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1661160" y="2299716"/>
            <a:ext cx="76200" cy="80772"/>
          </a:xfrm>
          <a:prstGeom prst="rect">
            <a:avLst/>
          </a:prstGeom>
          <a:blipFill>
            <a:blip r:embed="rId7" cstate="print"/>
            <a:stretch>
              <a:fillRect/>
            </a:stretch>
          </a:blipFill>
        </p:spPr>
        <p:txBody>
          <a:bodyPr wrap="square" lIns="0" tIns="0" rIns="0" bIns="0" rtlCol="0"/>
          <a:lstStyle/>
          <a:p>
            <a:endParaRPr/>
          </a:p>
        </p:txBody>
      </p:sp>
      <p:sp>
        <p:nvSpPr>
          <p:cNvPr id="13" name="object 13"/>
          <p:cNvSpPr/>
          <p:nvPr/>
        </p:nvSpPr>
        <p:spPr>
          <a:xfrm>
            <a:off x="1432560" y="2467355"/>
            <a:ext cx="88391" cy="88392"/>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1661160" y="2647188"/>
            <a:ext cx="76200" cy="80772"/>
          </a:xfrm>
          <a:prstGeom prst="rect">
            <a:avLst/>
          </a:prstGeom>
          <a:blipFill>
            <a:blip r:embed="rId7" cstate="print"/>
            <a:stretch>
              <a:fillRect/>
            </a:stretch>
          </a:blipFill>
        </p:spPr>
        <p:txBody>
          <a:bodyPr wrap="square" lIns="0" tIns="0" rIns="0" bIns="0" rtlCol="0"/>
          <a:lstStyle/>
          <a:p>
            <a:endParaRPr/>
          </a:p>
        </p:txBody>
      </p:sp>
      <p:sp>
        <p:nvSpPr>
          <p:cNvPr id="15" name="object 15"/>
          <p:cNvSpPr/>
          <p:nvPr/>
        </p:nvSpPr>
        <p:spPr>
          <a:xfrm>
            <a:off x="1661160" y="2811779"/>
            <a:ext cx="76200" cy="80772"/>
          </a:xfrm>
          <a:prstGeom prst="rect">
            <a:avLst/>
          </a:prstGeom>
          <a:blipFill>
            <a:blip r:embed="rId7" cstate="print"/>
            <a:stretch>
              <a:fillRect/>
            </a:stretch>
          </a:blipFill>
        </p:spPr>
        <p:txBody>
          <a:bodyPr wrap="square" lIns="0" tIns="0" rIns="0" bIns="0" rtlCol="0"/>
          <a:lstStyle/>
          <a:p>
            <a:endParaRPr/>
          </a:p>
        </p:txBody>
      </p:sp>
      <p:sp>
        <p:nvSpPr>
          <p:cNvPr id="16" name="object 16"/>
          <p:cNvSpPr txBox="1"/>
          <p:nvPr/>
        </p:nvSpPr>
        <p:spPr>
          <a:xfrm>
            <a:off x="1376425" y="1279651"/>
            <a:ext cx="2976880" cy="1653539"/>
          </a:xfrm>
          <a:prstGeom prst="rect">
            <a:avLst/>
          </a:prstGeom>
        </p:spPr>
        <p:txBody>
          <a:bodyPr vert="horz" wrap="square" lIns="0" tIns="12700" rIns="0" bIns="0" rtlCol="0">
            <a:spAutoFit/>
          </a:bodyPr>
          <a:lstStyle/>
          <a:p>
            <a:pPr marL="1019810">
              <a:lnSpc>
                <a:spcPct val="100000"/>
              </a:lnSpc>
              <a:spcBef>
                <a:spcPts val="100"/>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spc="-10" dirty="0">
                <a:solidFill>
                  <a:srgbClr val="1381B8"/>
                </a:solidFill>
                <a:latin typeface="Tahoma"/>
                <a:cs typeface="Tahoma"/>
              </a:rPr>
              <a:t>MS-PowerPoint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FF0000"/>
                </a:solidFill>
                <a:latin typeface="Tahoma"/>
                <a:cs typeface="Tahoma"/>
              </a:rPr>
              <a:t>File </a:t>
            </a:r>
            <a:r>
              <a:rPr sz="1000" spc="-5" dirty="0">
                <a:solidFill>
                  <a:srgbClr val="FF0000"/>
                </a:solidFill>
                <a:latin typeface="Wingdings"/>
                <a:cs typeface="Wingdings"/>
              </a:rPr>
              <a:t></a:t>
            </a:r>
            <a:r>
              <a:rPr sz="1000" spc="-5" dirty="0">
                <a:solidFill>
                  <a:srgbClr val="FF0000"/>
                </a:solidFill>
                <a:latin typeface="Times New Roman"/>
                <a:cs typeface="Times New Roman"/>
              </a:rPr>
              <a:t> </a:t>
            </a:r>
            <a:r>
              <a:rPr sz="1000" spc="-5" dirty="0">
                <a:solidFill>
                  <a:srgbClr val="FF0000"/>
                </a:solidFill>
                <a:latin typeface="Tahoma"/>
                <a:cs typeface="Tahoma"/>
              </a:rPr>
              <a:t>Page</a:t>
            </a:r>
            <a:r>
              <a:rPr sz="1000" spc="55" dirty="0">
                <a:solidFill>
                  <a:srgbClr val="FF0000"/>
                </a:solidFill>
                <a:latin typeface="Tahoma"/>
                <a:cs typeface="Tahoma"/>
              </a:rPr>
              <a:t> </a:t>
            </a:r>
            <a:r>
              <a:rPr sz="1000" spc="-5" dirty="0">
                <a:solidFill>
                  <a:srgbClr val="FF0000"/>
                </a:solidFill>
                <a:latin typeface="Tahoma"/>
                <a:cs typeface="Tahoma"/>
              </a:rPr>
              <a:t>Setup</a:t>
            </a:r>
            <a:endParaRPr sz="1000">
              <a:latin typeface="Tahoma"/>
              <a:cs typeface="Tahoma"/>
            </a:endParaRPr>
          </a:p>
          <a:p>
            <a:pPr marL="398780" marR="2242185">
              <a:lnSpc>
                <a:spcPct val="120000"/>
              </a:lnSpc>
              <a:spcBef>
                <a:spcPts val="30"/>
              </a:spcBef>
            </a:pPr>
            <a:r>
              <a:rPr sz="900" spc="-5" dirty="0">
                <a:solidFill>
                  <a:srgbClr val="1F5281"/>
                </a:solidFill>
                <a:latin typeface="Tahoma"/>
                <a:cs typeface="Tahoma"/>
              </a:rPr>
              <a:t>With  </a:t>
            </a:r>
            <a:r>
              <a:rPr sz="900" dirty="0">
                <a:solidFill>
                  <a:srgbClr val="1F5281"/>
                </a:solidFill>
                <a:latin typeface="Tahoma"/>
                <a:cs typeface="Tahoma"/>
              </a:rPr>
              <a:t>Hi</a:t>
            </a:r>
            <a:r>
              <a:rPr sz="900" spc="-10" dirty="0">
                <a:solidFill>
                  <a:srgbClr val="1F5281"/>
                </a:solidFill>
                <a:latin typeface="Tahoma"/>
                <a:cs typeface="Tahoma"/>
              </a:rPr>
              <a:t>e</a:t>
            </a:r>
            <a:r>
              <a:rPr sz="900" spc="-15" dirty="0">
                <a:solidFill>
                  <a:srgbClr val="1F5281"/>
                </a:solidFill>
                <a:latin typeface="Tahoma"/>
                <a:cs typeface="Tahoma"/>
              </a:rPr>
              <a:t>g</a:t>
            </a:r>
            <a:r>
              <a:rPr sz="900" dirty="0">
                <a:solidFill>
                  <a:srgbClr val="1F5281"/>
                </a:solidFill>
                <a:latin typeface="Tahoma"/>
                <a:cs typeface="Tahoma"/>
              </a:rPr>
              <a:t>ht</a:t>
            </a:r>
            <a:endParaRPr sz="900">
              <a:latin typeface="Tahoma"/>
              <a:cs typeface="Tahoma"/>
            </a:endParaRPr>
          </a:p>
          <a:p>
            <a:pPr marL="199390">
              <a:lnSpc>
                <a:spcPct val="100000"/>
              </a:lnSpc>
              <a:spcBef>
                <a:spcPts val="210"/>
              </a:spcBef>
            </a:pPr>
            <a:r>
              <a:rPr sz="1000" spc="-5" dirty="0">
                <a:solidFill>
                  <a:srgbClr val="FF0000"/>
                </a:solidFill>
                <a:latin typeface="Tahoma"/>
                <a:cs typeface="Tahoma"/>
              </a:rPr>
              <a:t>File </a:t>
            </a:r>
            <a:r>
              <a:rPr sz="1000" spc="-5" dirty="0">
                <a:solidFill>
                  <a:srgbClr val="FF0000"/>
                </a:solidFill>
                <a:latin typeface="Wingdings"/>
                <a:cs typeface="Wingdings"/>
              </a:rPr>
              <a:t></a:t>
            </a:r>
            <a:r>
              <a:rPr sz="1000" spc="55" dirty="0">
                <a:solidFill>
                  <a:srgbClr val="FF0000"/>
                </a:solidFill>
                <a:latin typeface="Times New Roman"/>
                <a:cs typeface="Times New Roman"/>
              </a:rPr>
              <a:t> </a:t>
            </a:r>
            <a:r>
              <a:rPr sz="1000" spc="-10" dirty="0">
                <a:solidFill>
                  <a:srgbClr val="FF0000"/>
                </a:solidFill>
                <a:latin typeface="Tahoma"/>
                <a:cs typeface="Tahoma"/>
              </a:rPr>
              <a:t>Print</a:t>
            </a:r>
            <a:endParaRPr sz="1000">
              <a:latin typeface="Tahoma"/>
              <a:cs typeface="Tahoma"/>
            </a:endParaRPr>
          </a:p>
          <a:p>
            <a:pPr marL="398780" marR="2056130">
              <a:lnSpc>
                <a:spcPct val="120000"/>
              </a:lnSpc>
              <a:spcBef>
                <a:spcPts val="30"/>
              </a:spcBef>
            </a:pPr>
            <a:r>
              <a:rPr sz="900" spc="-5" dirty="0">
                <a:solidFill>
                  <a:srgbClr val="1F5281"/>
                </a:solidFill>
                <a:latin typeface="Tahoma"/>
                <a:cs typeface="Tahoma"/>
              </a:rPr>
              <a:t>Print</a:t>
            </a:r>
            <a:r>
              <a:rPr sz="900" spc="-80" dirty="0">
                <a:solidFill>
                  <a:srgbClr val="1F5281"/>
                </a:solidFill>
                <a:latin typeface="Tahoma"/>
                <a:cs typeface="Tahoma"/>
              </a:rPr>
              <a:t> </a:t>
            </a:r>
            <a:r>
              <a:rPr sz="900" spc="-5" dirty="0">
                <a:solidFill>
                  <a:srgbClr val="1F5281"/>
                </a:solidFill>
                <a:latin typeface="Tahoma"/>
                <a:cs typeface="Tahoma"/>
              </a:rPr>
              <a:t>what  Handouts</a:t>
            </a:r>
            <a:endParaRPr sz="900">
              <a:latin typeface="Tahoma"/>
              <a:cs typeface="Tahoma"/>
            </a:endParaRPr>
          </a:p>
        </p:txBody>
      </p:sp>
      <p:sp>
        <p:nvSpPr>
          <p:cNvPr id="17" name="object 17"/>
          <p:cNvSpPr/>
          <p:nvPr/>
        </p:nvSpPr>
        <p:spPr>
          <a:xfrm>
            <a:off x="1234439" y="3015995"/>
            <a:ext cx="2133600" cy="952500"/>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3406140" y="1772919"/>
            <a:ext cx="2109724" cy="2195576"/>
          </a:xfrm>
          <a:prstGeom prst="rect">
            <a:avLst/>
          </a:prstGeom>
          <a:blipFill>
            <a:blip r:embed="rId9" cstate="print"/>
            <a:stretch>
              <a:fillRect/>
            </a:stretch>
          </a:blipFill>
        </p:spPr>
        <p:txBody>
          <a:bodyPr wrap="square" lIns="0" tIns="0" rIns="0" bIns="0" rtlCol="0"/>
          <a:lstStyle/>
          <a:p>
            <a:endParaRPr/>
          </a:p>
        </p:txBody>
      </p:sp>
      <p:sp>
        <p:nvSpPr>
          <p:cNvPr id="19" name="object 19"/>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0" name="object 20"/>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1" name="object 21"/>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3" name="object 23"/>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24" name="object 24"/>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26" name="object 26"/>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1432560" y="6249923"/>
            <a:ext cx="88391" cy="88391"/>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661160" y="6429755"/>
            <a:ext cx="76200" cy="80772"/>
          </a:xfrm>
          <a:prstGeom prst="rect">
            <a:avLst/>
          </a:prstGeom>
          <a:blipFill>
            <a:blip r:embed="rId7" cstate="print"/>
            <a:stretch>
              <a:fillRect/>
            </a:stretch>
          </a:blipFill>
        </p:spPr>
        <p:txBody>
          <a:bodyPr wrap="square" lIns="0" tIns="0" rIns="0" bIns="0" rtlCol="0"/>
          <a:lstStyle/>
          <a:p>
            <a:endParaRPr/>
          </a:p>
        </p:txBody>
      </p:sp>
      <p:sp>
        <p:nvSpPr>
          <p:cNvPr id="29" name="object 29"/>
          <p:cNvSpPr txBox="1"/>
          <p:nvPr/>
        </p:nvSpPr>
        <p:spPr>
          <a:xfrm>
            <a:off x="1376425" y="5574919"/>
            <a:ext cx="2976880" cy="976630"/>
          </a:xfrm>
          <a:prstGeom prst="rect">
            <a:avLst/>
          </a:prstGeom>
        </p:spPr>
        <p:txBody>
          <a:bodyPr vert="horz" wrap="square" lIns="0" tIns="13335" rIns="0" bIns="0" rtlCol="0">
            <a:spAutoFit/>
          </a:bodyPr>
          <a:lstStyle/>
          <a:p>
            <a:pPr marL="1019810">
              <a:lnSpc>
                <a:spcPct val="100000"/>
              </a:lnSpc>
              <a:spcBef>
                <a:spcPts val="105"/>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spc="-5" dirty="0">
                <a:solidFill>
                  <a:srgbClr val="1381B8"/>
                </a:solidFill>
                <a:latin typeface="Tahoma"/>
                <a:cs typeface="Tahoma"/>
              </a:rPr>
              <a:t>MS-Access</a:t>
            </a:r>
            <a:r>
              <a:rPr sz="1000" b="1" spc="-20" dirty="0">
                <a:solidFill>
                  <a:srgbClr val="1381B8"/>
                </a:solidFill>
                <a:latin typeface="Tahoma"/>
                <a:cs typeface="Tahoma"/>
              </a:rPr>
              <a:t> </a:t>
            </a:r>
            <a:r>
              <a:rPr sz="1000" b="1" spc="-5" dirty="0">
                <a:solidFill>
                  <a:srgbClr val="1381B8"/>
                </a:solidFill>
                <a:latin typeface="Tahoma"/>
                <a:cs typeface="Tahoma"/>
              </a:rPr>
              <a:t>2003</a:t>
            </a:r>
            <a:endParaRPr sz="1000">
              <a:latin typeface="Tahoma"/>
              <a:cs typeface="Tahoma"/>
            </a:endParaRPr>
          </a:p>
          <a:p>
            <a:pPr marL="199390">
              <a:lnSpc>
                <a:spcPct val="100000"/>
              </a:lnSpc>
              <a:spcBef>
                <a:spcPts val="215"/>
              </a:spcBef>
            </a:pPr>
            <a:r>
              <a:rPr sz="1000" spc="-5" dirty="0">
                <a:solidFill>
                  <a:srgbClr val="1F5281"/>
                </a:solidFill>
                <a:latin typeface="Tahoma"/>
                <a:cs typeface="Tahoma"/>
              </a:rPr>
              <a:t>Tools </a:t>
            </a:r>
            <a:r>
              <a:rPr sz="1000" spc="-5" dirty="0">
                <a:solidFill>
                  <a:srgbClr val="1F5281"/>
                </a:solidFill>
                <a:latin typeface="Wingdings"/>
                <a:cs typeface="Wingdings"/>
              </a:rPr>
              <a:t></a:t>
            </a:r>
            <a:r>
              <a:rPr sz="1000" spc="-5" dirty="0">
                <a:solidFill>
                  <a:srgbClr val="1F5281"/>
                </a:solidFill>
                <a:latin typeface="Times New Roman"/>
                <a:cs typeface="Times New Roman"/>
              </a:rPr>
              <a:t> </a:t>
            </a:r>
            <a:r>
              <a:rPr sz="1000" spc="-5" dirty="0">
                <a:solidFill>
                  <a:srgbClr val="1F5281"/>
                </a:solidFill>
                <a:latin typeface="Tahoma"/>
                <a:cs typeface="Tahoma"/>
              </a:rPr>
              <a:t>Database</a:t>
            </a:r>
            <a:r>
              <a:rPr sz="1000" spc="-175" dirty="0">
                <a:solidFill>
                  <a:srgbClr val="1F5281"/>
                </a:solidFill>
                <a:latin typeface="Tahoma"/>
                <a:cs typeface="Tahoma"/>
              </a:rPr>
              <a:t> </a:t>
            </a:r>
            <a:r>
              <a:rPr sz="1000" spc="-5" dirty="0">
                <a:solidFill>
                  <a:srgbClr val="1F5281"/>
                </a:solidFill>
                <a:latin typeface="Tahoma"/>
                <a:cs typeface="Tahoma"/>
              </a:rPr>
              <a:t>Utilities</a:t>
            </a:r>
            <a:endParaRPr sz="1000">
              <a:latin typeface="Tahoma"/>
              <a:cs typeface="Tahoma"/>
            </a:endParaRPr>
          </a:p>
          <a:p>
            <a:pPr marL="398780">
              <a:lnSpc>
                <a:spcPct val="100000"/>
              </a:lnSpc>
              <a:spcBef>
                <a:spcPts val="245"/>
              </a:spcBef>
            </a:pPr>
            <a:r>
              <a:rPr sz="900" spc="-5" dirty="0">
                <a:solidFill>
                  <a:srgbClr val="1F5281"/>
                </a:solidFill>
                <a:latin typeface="Tahoma"/>
                <a:cs typeface="Tahoma"/>
              </a:rPr>
              <a:t>Compact and Repair</a:t>
            </a:r>
            <a:r>
              <a:rPr sz="900" spc="5" dirty="0">
                <a:solidFill>
                  <a:srgbClr val="1F5281"/>
                </a:solidFill>
                <a:latin typeface="Tahoma"/>
                <a:cs typeface="Tahoma"/>
              </a:rPr>
              <a:t> </a:t>
            </a:r>
            <a:r>
              <a:rPr sz="900" spc="-5" dirty="0">
                <a:solidFill>
                  <a:srgbClr val="1F5281"/>
                </a:solidFill>
                <a:latin typeface="Tahoma"/>
                <a:cs typeface="Tahoma"/>
              </a:rPr>
              <a:t>Database...</a:t>
            </a:r>
            <a:endParaRPr sz="900">
              <a:latin typeface="Tahoma"/>
              <a:cs typeface="Tahoma"/>
            </a:endParaRPr>
          </a:p>
        </p:txBody>
      </p:sp>
      <p:sp>
        <p:nvSpPr>
          <p:cNvPr id="30" name="object 30"/>
          <p:cNvSpPr/>
          <p:nvPr/>
        </p:nvSpPr>
        <p:spPr>
          <a:xfrm>
            <a:off x="1996439" y="6662928"/>
            <a:ext cx="2476500" cy="1905000"/>
          </a:xfrm>
          <a:prstGeom prst="rect">
            <a:avLst/>
          </a:prstGeom>
          <a:blipFill>
            <a:blip r:embed="rId10" cstate="print"/>
            <a:stretch>
              <a:fillRect/>
            </a:stretch>
          </a:blipFill>
        </p:spPr>
        <p:txBody>
          <a:bodyPr wrap="square" lIns="0" tIns="0" rIns="0" bIns="0" rtlCol="0"/>
          <a:lstStyle/>
          <a:p>
            <a:endParaRPr/>
          </a:p>
        </p:txBody>
      </p:sp>
      <p:sp>
        <p:nvSpPr>
          <p:cNvPr id="31" name="object 31"/>
          <p:cNvSpPr/>
          <p:nvPr/>
        </p:nvSpPr>
        <p:spPr>
          <a:xfrm>
            <a:off x="3028314" y="7694803"/>
            <a:ext cx="1179830" cy="198755"/>
          </a:xfrm>
          <a:custGeom>
            <a:avLst/>
            <a:gdLst/>
            <a:ahLst/>
            <a:cxnLst/>
            <a:rect l="l" t="t" r="r" b="b"/>
            <a:pathLst>
              <a:path w="1179829" h="198754">
                <a:moveTo>
                  <a:pt x="0" y="99187"/>
                </a:moveTo>
                <a:lnTo>
                  <a:pt x="39696" y="63355"/>
                </a:lnTo>
                <a:lnTo>
                  <a:pt x="105663" y="42537"/>
                </a:lnTo>
                <a:lnTo>
                  <a:pt x="148840" y="33330"/>
                </a:lnTo>
                <a:lnTo>
                  <a:pt x="198076" y="25047"/>
                </a:lnTo>
                <a:lnTo>
                  <a:pt x="252818" y="17782"/>
                </a:lnTo>
                <a:lnTo>
                  <a:pt x="312515" y="11629"/>
                </a:lnTo>
                <a:lnTo>
                  <a:pt x="376612" y="6681"/>
                </a:lnTo>
                <a:lnTo>
                  <a:pt x="444558" y="3031"/>
                </a:lnTo>
                <a:lnTo>
                  <a:pt x="515801" y="773"/>
                </a:lnTo>
                <a:lnTo>
                  <a:pt x="589788" y="0"/>
                </a:lnTo>
                <a:lnTo>
                  <a:pt x="663749" y="773"/>
                </a:lnTo>
                <a:lnTo>
                  <a:pt x="734975" y="3031"/>
                </a:lnTo>
                <a:lnTo>
                  <a:pt x="802911" y="6681"/>
                </a:lnTo>
                <a:lnTo>
                  <a:pt x="867004" y="11629"/>
                </a:lnTo>
                <a:lnTo>
                  <a:pt x="926701" y="17782"/>
                </a:lnTo>
                <a:lnTo>
                  <a:pt x="981448" y="25047"/>
                </a:lnTo>
                <a:lnTo>
                  <a:pt x="1030691" y="33330"/>
                </a:lnTo>
                <a:lnTo>
                  <a:pt x="1073877" y="42537"/>
                </a:lnTo>
                <a:lnTo>
                  <a:pt x="1139863" y="63355"/>
                </a:lnTo>
                <a:lnTo>
                  <a:pt x="1174979" y="86753"/>
                </a:lnTo>
                <a:lnTo>
                  <a:pt x="1179576" y="99187"/>
                </a:lnTo>
                <a:lnTo>
                  <a:pt x="1174979" y="111647"/>
                </a:lnTo>
                <a:lnTo>
                  <a:pt x="1161557" y="123645"/>
                </a:lnTo>
                <a:lnTo>
                  <a:pt x="1110452" y="145881"/>
                </a:lnTo>
                <a:lnTo>
                  <a:pt x="1030691" y="165151"/>
                </a:lnTo>
                <a:lnTo>
                  <a:pt x="981448" y="173441"/>
                </a:lnTo>
                <a:lnTo>
                  <a:pt x="926701" y="180711"/>
                </a:lnTo>
                <a:lnTo>
                  <a:pt x="867004" y="186867"/>
                </a:lnTo>
                <a:lnTo>
                  <a:pt x="802911" y="191817"/>
                </a:lnTo>
                <a:lnTo>
                  <a:pt x="734975" y="195468"/>
                </a:lnTo>
                <a:lnTo>
                  <a:pt x="663749" y="197727"/>
                </a:lnTo>
                <a:lnTo>
                  <a:pt x="589788" y="198501"/>
                </a:lnTo>
                <a:lnTo>
                  <a:pt x="515801" y="197727"/>
                </a:lnTo>
                <a:lnTo>
                  <a:pt x="444558" y="195468"/>
                </a:lnTo>
                <a:lnTo>
                  <a:pt x="376612" y="191817"/>
                </a:lnTo>
                <a:lnTo>
                  <a:pt x="312515" y="186867"/>
                </a:lnTo>
                <a:lnTo>
                  <a:pt x="252818" y="180711"/>
                </a:lnTo>
                <a:lnTo>
                  <a:pt x="198076" y="173441"/>
                </a:lnTo>
                <a:lnTo>
                  <a:pt x="148840" y="165151"/>
                </a:lnTo>
                <a:lnTo>
                  <a:pt x="105663" y="155933"/>
                </a:lnTo>
                <a:lnTo>
                  <a:pt x="39696" y="135087"/>
                </a:lnTo>
                <a:lnTo>
                  <a:pt x="4594" y="111647"/>
                </a:lnTo>
                <a:lnTo>
                  <a:pt x="0" y="99187"/>
                </a:lnTo>
                <a:close/>
              </a:path>
            </a:pathLst>
          </a:custGeom>
          <a:ln w="12700">
            <a:solidFill>
              <a:srgbClr val="FF0000"/>
            </a:solidFill>
          </a:ln>
        </p:spPr>
        <p:txBody>
          <a:bodyPr wrap="square" lIns="0" tIns="0" rIns="0" bIns="0" rtlCol="0"/>
          <a:lstStyle/>
          <a:p>
            <a:endParaRPr/>
          </a:p>
        </p:txBody>
      </p:sp>
      <p:sp>
        <p:nvSpPr>
          <p:cNvPr id="32" name="object 32"/>
          <p:cNvSpPr/>
          <p:nvPr/>
        </p:nvSpPr>
        <p:spPr>
          <a:xfrm>
            <a:off x="3028314" y="8052054"/>
            <a:ext cx="1179830" cy="198755"/>
          </a:xfrm>
          <a:custGeom>
            <a:avLst/>
            <a:gdLst/>
            <a:ahLst/>
            <a:cxnLst/>
            <a:rect l="l" t="t" r="r" b="b"/>
            <a:pathLst>
              <a:path w="1179829" h="198754">
                <a:moveTo>
                  <a:pt x="0" y="99187"/>
                </a:moveTo>
                <a:lnTo>
                  <a:pt x="39696" y="63303"/>
                </a:lnTo>
                <a:lnTo>
                  <a:pt x="105663" y="42482"/>
                </a:lnTo>
                <a:lnTo>
                  <a:pt x="148840" y="33279"/>
                </a:lnTo>
                <a:lnTo>
                  <a:pt x="198076" y="25003"/>
                </a:lnTo>
                <a:lnTo>
                  <a:pt x="252818" y="17747"/>
                </a:lnTo>
                <a:lnTo>
                  <a:pt x="312515" y="11604"/>
                </a:lnTo>
                <a:lnTo>
                  <a:pt x="376612" y="6666"/>
                </a:lnTo>
                <a:lnTo>
                  <a:pt x="444558" y="3024"/>
                </a:lnTo>
                <a:lnTo>
                  <a:pt x="515801" y="771"/>
                </a:lnTo>
                <a:lnTo>
                  <a:pt x="589788" y="0"/>
                </a:lnTo>
                <a:lnTo>
                  <a:pt x="663749" y="771"/>
                </a:lnTo>
                <a:lnTo>
                  <a:pt x="734975" y="3024"/>
                </a:lnTo>
                <a:lnTo>
                  <a:pt x="802911" y="6666"/>
                </a:lnTo>
                <a:lnTo>
                  <a:pt x="867004" y="11604"/>
                </a:lnTo>
                <a:lnTo>
                  <a:pt x="926701" y="17747"/>
                </a:lnTo>
                <a:lnTo>
                  <a:pt x="981448" y="25003"/>
                </a:lnTo>
                <a:lnTo>
                  <a:pt x="1030691" y="33279"/>
                </a:lnTo>
                <a:lnTo>
                  <a:pt x="1073877" y="42482"/>
                </a:lnTo>
                <a:lnTo>
                  <a:pt x="1139863" y="63303"/>
                </a:lnTo>
                <a:lnTo>
                  <a:pt x="1174979" y="86728"/>
                </a:lnTo>
                <a:lnTo>
                  <a:pt x="1179576" y="99187"/>
                </a:lnTo>
                <a:lnTo>
                  <a:pt x="1174979" y="111620"/>
                </a:lnTo>
                <a:lnTo>
                  <a:pt x="1161557" y="123595"/>
                </a:lnTo>
                <a:lnTo>
                  <a:pt x="1110452" y="145796"/>
                </a:lnTo>
                <a:lnTo>
                  <a:pt x="1030691" y="165043"/>
                </a:lnTo>
                <a:lnTo>
                  <a:pt x="981448" y="173326"/>
                </a:lnTo>
                <a:lnTo>
                  <a:pt x="926701" y="180591"/>
                </a:lnTo>
                <a:lnTo>
                  <a:pt x="867004" y="186744"/>
                </a:lnTo>
                <a:lnTo>
                  <a:pt x="802911" y="191692"/>
                </a:lnTo>
                <a:lnTo>
                  <a:pt x="734975" y="195342"/>
                </a:lnTo>
                <a:lnTo>
                  <a:pt x="663749" y="197600"/>
                </a:lnTo>
                <a:lnTo>
                  <a:pt x="589788" y="198374"/>
                </a:lnTo>
                <a:lnTo>
                  <a:pt x="515801" y="197600"/>
                </a:lnTo>
                <a:lnTo>
                  <a:pt x="444558" y="195342"/>
                </a:lnTo>
                <a:lnTo>
                  <a:pt x="376612" y="191692"/>
                </a:lnTo>
                <a:lnTo>
                  <a:pt x="312515" y="186744"/>
                </a:lnTo>
                <a:lnTo>
                  <a:pt x="252818" y="180591"/>
                </a:lnTo>
                <a:lnTo>
                  <a:pt x="198076" y="173326"/>
                </a:lnTo>
                <a:lnTo>
                  <a:pt x="148840" y="165043"/>
                </a:lnTo>
                <a:lnTo>
                  <a:pt x="105663" y="155836"/>
                </a:lnTo>
                <a:lnTo>
                  <a:pt x="39696" y="135018"/>
                </a:lnTo>
                <a:lnTo>
                  <a:pt x="4594" y="111620"/>
                </a:lnTo>
                <a:lnTo>
                  <a:pt x="0" y="99187"/>
                </a:lnTo>
                <a:close/>
              </a:path>
            </a:pathLst>
          </a:custGeom>
          <a:ln w="12700">
            <a:solidFill>
              <a:srgbClr val="FF0000"/>
            </a:solidFill>
          </a:ln>
        </p:spPr>
        <p:txBody>
          <a:bodyPr wrap="square" lIns="0" tIns="0" rIns="0" bIns="0" rtlCol="0"/>
          <a:lstStyle/>
          <a:p>
            <a:endParaRPr/>
          </a:p>
        </p:txBody>
      </p:sp>
      <p:sp>
        <p:nvSpPr>
          <p:cNvPr id="33" name="object 33"/>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4" name="object 34"/>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13</a:t>
            </a:fld>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9" name="object 9"/>
          <p:cNvSpPr txBox="1"/>
          <p:nvPr/>
        </p:nvSpPr>
        <p:spPr>
          <a:xfrm>
            <a:off x="2396617" y="1279651"/>
            <a:ext cx="1957070" cy="239395"/>
          </a:xfrm>
          <a:prstGeom prst="rect">
            <a:avLst/>
          </a:prstGeom>
        </p:spPr>
        <p:txBody>
          <a:bodyPr vert="horz" wrap="square" lIns="0" tIns="12700" rIns="0" bIns="0" rtlCol="0">
            <a:spAutoFit/>
          </a:bodyPr>
          <a:lstStyle/>
          <a:p>
            <a:pPr>
              <a:lnSpc>
                <a:spcPct val="100000"/>
              </a:lnSpc>
              <a:spcBef>
                <a:spcPts val="100"/>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p:txBody>
      </p:sp>
      <p:sp>
        <p:nvSpPr>
          <p:cNvPr id="10" name="object 10"/>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11" name="object 11"/>
          <p:cNvSpPr/>
          <p:nvPr/>
        </p:nvSpPr>
        <p:spPr>
          <a:xfrm>
            <a:off x="1432560" y="1958339"/>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661160" y="2135123"/>
            <a:ext cx="76200" cy="8077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1661160" y="2299716"/>
            <a:ext cx="76200" cy="80772"/>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1432560" y="2470403"/>
            <a:ext cx="88391" cy="88392"/>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1661160" y="2647188"/>
            <a:ext cx="76200" cy="80772"/>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1661160" y="2808731"/>
            <a:ext cx="76200" cy="80772"/>
          </a:xfrm>
          <a:prstGeom prst="rect">
            <a:avLst/>
          </a:prstGeom>
          <a:blipFill>
            <a:blip r:embed="rId6" cstate="print"/>
            <a:stretch>
              <a:fillRect/>
            </a:stretch>
          </a:blipFill>
        </p:spPr>
        <p:txBody>
          <a:bodyPr wrap="square" lIns="0" tIns="0" rIns="0" bIns="0" rtlCol="0"/>
          <a:lstStyle/>
          <a:p>
            <a:endParaRPr/>
          </a:p>
        </p:txBody>
      </p:sp>
      <p:sp>
        <p:nvSpPr>
          <p:cNvPr id="17" name="object 17"/>
          <p:cNvSpPr/>
          <p:nvPr/>
        </p:nvSpPr>
        <p:spPr>
          <a:xfrm>
            <a:off x="1661160" y="2976372"/>
            <a:ext cx="76200" cy="80772"/>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1432560" y="3147059"/>
            <a:ext cx="88391" cy="88392"/>
          </a:xfrm>
          <a:prstGeom prst="rect">
            <a:avLst/>
          </a:prstGeom>
          <a:blipFill>
            <a:blip r:embed="rId5" cstate="print"/>
            <a:stretch>
              <a:fillRect/>
            </a:stretch>
          </a:blipFill>
        </p:spPr>
        <p:txBody>
          <a:bodyPr wrap="square" lIns="0" tIns="0" rIns="0" bIns="0" rtlCol="0"/>
          <a:lstStyle/>
          <a:p>
            <a:endParaRPr/>
          </a:p>
        </p:txBody>
      </p:sp>
      <p:sp>
        <p:nvSpPr>
          <p:cNvPr id="19" name="object 19"/>
          <p:cNvSpPr txBox="1"/>
          <p:nvPr/>
        </p:nvSpPr>
        <p:spPr>
          <a:xfrm>
            <a:off x="1376425" y="1699921"/>
            <a:ext cx="1183005" cy="1580515"/>
          </a:xfrm>
          <a:prstGeom prst="rect">
            <a:avLst/>
          </a:prstGeom>
        </p:spPr>
        <p:txBody>
          <a:bodyPr vert="horz" wrap="square" lIns="0" tIns="43180" rIns="0" bIns="0" rtlCol="0">
            <a:spAutoFit/>
          </a:bodyPr>
          <a:lstStyle/>
          <a:p>
            <a:pPr>
              <a:lnSpc>
                <a:spcPct val="100000"/>
              </a:lnSpc>
              <a:spcBef>
                <a:spcPts val="340"/>
              </a:spcBef>
            </a:pPr>
            <a:r>
              <a:rPr sz="1000" b="1" spc="-5" dirty="0">
                <a:solidFill>
                  <a:srgbClr val="1381B8"/>
                </a:solidFill>
                <a:latin typeface="Tahoma"/>
                <a:cs typeface="Tahoma"/>
              </a:rPr>
              <a:t>MS-Office</a:t>
            </a:r>
            <a:r>
              <a:rPr sz="1000" b="1" spc="-30" dirty="0">
                <a:solidFill>
                  <a:srgbClr val="1381B8"/>
                </a:solidFill>
                <a:latin typeface="Tahoma"/>
                <a:cs typeface="Tahoma"/>
              </a:rPr>
              <a:t> </a:t>
            </a:r>
            <a:r>
              <a:rPr sz="1000" b="1" spc="-5" dirty="0">
                <a:solidFill>
                  <a:srgbClr val="1381B8"/>
                </a:solidFill>
                <a:latin typeface="Tahoma"/>
                <a:cs typeface="Tahoma"/>
              </a:rPr>
              <a:t>2007</a:t>
            </a:r>
            <a:endParaRPr sz="1000">
              <a:latin typeface="Tahoma"/>
              <a:cs typeface="Tahoma"/>
            </a:endParaRPr>
          </a:p>
          <a:p>
            <a:pPr marL="199390">
              <a:lnSpc>
                <a:spcPct val="100000"/>
              </a:lnSpc>
              <a:spcBef>
                <a:spcPts val="240"/>
              </a:spcBef>
            </a:pPr>
            <a:r>
              <a:rPr sz="1000" spc="-5" dirty="0">
                <a:solidFill>
                  <a:srgbClr val="1F5281"/>
                </a:solidFill>
                <a:latin typeface="Tahoma"/>
                <a:cs typeface="Tahoma"/>
              </a:rPr>
              <a:t>MS-Word</a:t>
            </a:r>
            <a:endParaRPr sz="1000">
              <a:latin typeface="Tahoma"/>
              <a:cs typeface="Tahoma"/>
            </a:endParaRPr>
          </a:p>
          <a:p>
            <a:pPr marL="398780" marR="86995">
              <a:lnSpc>
                <a:spcPct val="120000"/>
              </a:lnSpc>
              <a:spcBef>
                <a:spcPts val="5"/>
              </a:spcBef>
            </a:pPr>
            <a:r>
              <a:rPr sz="900" spc="-5" dirty="0">
                <a:solidFill>
                  <a:srgbClr val="1F5281"/>
                </a:solidFill>
                <a:latin typeface="Tahoma"/>
                <a:cs typeface="Tahoma"/>
              </a:rPr>
              <a:t>Word</a:t>
            </a:r>
            <a:r>
              <a:rPr sz="900" spc="-60" dirty="0">
                <a:solidFill>
                  <a:srgbClr val="1F5281"/>
                </a:solidFill>
                <a:latin typeface="Tahoma"/>
                <a:cs typeface="Tahoma"/>
              </a:rPr>
              <a:t> </a:t>
            </a:r>
            <a:r>
              <a:rPr sz="900" spc="-10" dirty="0">
                <a:solidFill>
                  <a:srgbClr val="1F5281"/>
                </a:solidFill>
                <a:latin typeface="Tahoma"/>
                <a:cs typeface="Tahoma"/>
              </a:rPr>
              <a:t>Options  </a:t>
            </a:r>
            <a:r>
              <a:rPr sz="900" spc="-5" dirty="0">
                <a:solidFill>
                  <a:srgbClr val="1F5281"/>
                </a:solidFill>
                <a:latin typeface="Tahoma"/>
                <a:cs typeface="Tahoma"/>
              </a:rPr>
              <a:t>Page</a:t>
            </a:r>
            <a:r>
              <a:rPr sz="900" spc="-25" dirty="0">
                <a:solidFill>
                  <a:srgbClr val="1F5281"/>
                </a:solidFill>
                <a:latin typeface="Tahoma"/>
                <a:cs typeface="Tahoma"/>
              </a:rPr>
              <a:t> </a:t>
            </a:r>
            <a:r>
              <a:rPr sz="900" spc="-5" dirty="0">
                <a:solidFill>
                  <a:srgbClr val="1F5281"/>
                </a:solidFill>
                <a:latin typeface="Tahoma"/>
                <a:cs typeface="Tahoma"/>
              </a:rPr>
              <a:t>Setup</a:t>
            </a:r>
            <a:endParaRPr sz="900">
              <a:latin typeface="Tahoma"/>
              <a:cs typeface="Tahoma"/>
            </a:endParaRPr>
          </a:p>
          <a:p>
            <a:pPr marL="199390">
              <a:lnSpc>
                <a:spcPct val="100000"/>
              </a:lnSpc>
              <a:spcBef>
                <a:spcPts val="235"/>
              </a:spcBef>
            </a:pPr>
            <a:r>
              <a:rPr sz="1000" spc="-5" dirty="0">
                <a:solidFill>
                  <a:srgbClr val="1F5281"/>
                </a:solidFill>
                <a:latin typeface="Tahoma"/>
                <a:cs typeface="Tahoma"/>
              </a:rPr>
              <a:t>MS-Excel</a:t>
            </a:r>
            <a:endParaRPr sz="1000">
              <a:latin typeface="Tahoma"/>
              <a:cs typeface="Tahoma"/>
            </a:endParaRPr>
          </a:p>
          <a:p>
            <a:pPr marL="398780" marR="5080">
              <a:lnSpc>
                <a:spcPct val="120000"/>
              </a:lnSpc>
              <a:spcBef>
                <a:spcPts val="5"/>
              </a:spcBef>
            </a:pPr>
            <a:r>
              <a:rPr sz="900" spc="-5" dirty="0">
                <a:solidFill>
                  <a:srgbClr val="1F5281"/>
                </a:solidFill>
                <a:latin typeface="Tahoma"/>
                <a:cs typeface="Tahoma"/>
              </a:rPr>
              <a:t>Excel </a:t>
            </a:r>
            <a:r>
              <a:rPr sz="900" spc="-10" dirty="0">
                <a:solidFill>
                  <a:srgbClr val="1F5281"/>
                </a:solidFill>
                <a:latin typeface="Tahoma"/>
                <a:cs typeface="Tahoma"/>
              </a:rPr>
              <a:t>Options  </a:t>
            </a:r>
            <a:r>
              <a:rPr sz="900" spc="-5" dirty="0">
                <a:solidFill>
                  <a:srgbClr val="1F5281"/>
                </a:solidFill>
                <a:latin typeface="Tahoma"/>
                <a:cs typeface="Tahoma"/>
              </a:rPr>
              <a:t>Format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5" dirty="0">
                <a:solidFill>
                  <a:srgbClr val="1F5281"/>
                </a:solidFill>
                <a:latin typeface="Tahoma"/>
                <a:cs typeface="Tahoma"/>
              </a:rPr>
              <a:t>Cells  Page</a:t>
            </a:r>
            <a:r>
              <a:rPr sz="900" spc="-15" dirty="0">
                <a:solidFill>
                  <a:srgbClr val="1F5281"/>
                </a:solidFill>
                <a:latin typeface="Tahoma"/>
                <a:cs typeface="Tahoma"/>
              </a:rPr>
              <a:t> </a:t>
            </a:r>
            <a:r>
              <a:rPr sz="900" spc="-5" dirty="0">
                <a:solidFill>
                  <a:srgbClr val="1F5281"/>
                </a:solidFill>
                <a:latin typeface="Tahoma"/>
                <a:cs typeface="Tahoma"/>
              </a:rPr>
              <a:t>Setup</a:t>
            </a:r>
            <a:endParaRPr sz="900">
              <a:latin typeface="Tahoma"/>
              <a:cs typeface="Tahoma"/>
            </a:endParaRPr>
          </a:p>
          <a:p>
            <a:pPr marL="199390">
              <a:lnSpc>
                <a:spcPct val="100000"/>
              </a:lnSpc>
              <a:spcBef>
                <a:spcPts val="235"/>
              </a:spcBef>
            </a:pPr>
            <a:r>
              <a:rPr sz="1000" spc="-5" dirty="0">
                <a:solidFill>
                  <a:srgbClr val="1F5281"/>
                </a:solidFill>
                <a:latin typeface="Tahoma"/>
                <a:cs typeface="Tahoma"/>
              </a:rPr>
              <a:t>MS-Power</a:t>
            </a:r>
            <a:r>
              <a:rPr sz="1000" spc="-25" dirty="0">
                <a:solidFill>
                  <a:srgbClr val="1F5281"/>
                </a:solidFill>
                <a:latin typeface="Tahoma"/>
                <a:cs typeface="Tahoma"/>
              </a:rPr>
              <a:t> </a:t>
            </a:r>
            <a:r>
              <a:rPr sz="1000" spc="-5" dirty="0">
                <a:solidFill>
                  <a:srgbClr val="1F5281"/>
                </a:solidFill>
                <a:latin typeface="Tahoma"/>
                <a:cs typeface="Tahoma"/>
              </a:rPr>
              <a:t>Point</a:t>
            </a:r>
            <a:endParaRPr sz="1000">
              <a:latin typeface="Tahoma"/>
              <a:cs typeface="Tahoma"/>
            </a:endParaRPr>
          </a:p>
        </p:txBody>
      </p:sp>
      <p:sp>
        <p:nvSpPr>
          <p:cNvPr id="20" name="object 20"/>
          <p:cNvSpPr/>
          <p:nvPr/>
        </p:nvSpPr>
        <p:spPr>
          <a:xfrm>
            <a:off x="1661160" y="3323844"/>
            <a:ext cx="76200" cy="80771"/>
          </a:xfrm>
          <a:prstGeom prst="rect">
            <a:avLst/>
          </a:prstGeom>
          <a:blipFill>
            <a:blip r:embed="rId6" cstate="print"/>
            <a:stretch>
              <a:fillRect/>
            </a:stretch>
          </a:blipFill>
        </p:spPr>
        <p:txBody>
          <a:bodyPr wrap="square" lIns="0" tIns="0" rIns="0" bIns="0" rtlCol="0"/>
          <a:lstStyle/>
          <a:p>
            <a:endParaRPr/>
          </a:p>
        </p:txBody>
      </p:sp>
      <p:sp>
        <p:nvSpPr>
          <p:cNvPr id="21" name="object 21"/>
          <p:cNvSpPr/>
          <p:nvPr/>
        </p:nvSpPr>
        <p:spPr>
          <a:xfrm>
            <a:off x="1661160" y="3488435"/>
            <a:ext cx="76200" cy="80772"/>
          </a:xfrm>
          <a:prstGeom prst="rect">
            <a:avLst/>
          </a:prstGeom>
          <a:blipFill>
            <a:blip r:embed="rId6" cstate="print"/>
            <a:stretch>
              <a:fillRect/>
            </a:stretch>
          </a:blipFill>
        </p:spPr>
        <p:txBody>
          <a:bodyPr wrap="square" lIns="0" tIns="0" rIns="0" bIns="0" rtlCol="0"/>
          <a:lstStyle/>
          <a:p>
            <a:endParaRPr/>
          </a:p>
        </p:txBody>
      </p:sp>
      <p:sp>
        <p:nvSpPr>
          <p:cNvPr id="22" name="object 22"/>
          <p:cNvSpPr/>
          <p:nvPr/>
        </p:nvSpPr>
        <p:spPr>
          <a:xfrm>
            <a:off x="1661160" y="3653027"/>
            <a:ext cx="76200" cy="80772"/>
          </a:xfrm>
          <a:prstGeom prst="rect">
            <a:avLst/>
          </a:prstGeom>
          <a:blipFill>
            <a:blip r:embed="rId6" cstate="print"/>
            <a:stretch>
              <a:fillRect/>
            </a:stretch>
          </a:blipFill>
        </p:spPr>
        <p:txBody>
          <a:bodyPr wrap="square" lIns="0" tIns="0" rIns="0" bIns="0" rtlCol="0"/>
          <a:lstStyle/>
          <a:p>
            <a:endParaRPr/>
          </a:p>
        </p:txBody>
      </p:sp>
      <p:sp>
        <p:nvSpPr>
          <p:cNvPr id="23" name="object 23"/>
          <p:cNvSpPr/>
          <p:nvPr/>
        </p:nvSpPr>
        <p:spPr>
          <a:xfrm>
            <a:off x="1432560" y="3823715"/>
            <a:ext cx="88391" cy="88391"/>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1661160" y="4000500"/>
            <a:ext cx="76200" cy="80772"/>
          </a:xfrm>
          <a:prstGeom prst="rect">
            <a:avLst/>
          </a:prstGeom>
          <a:blipFill>
            <a:blip r:embed="rId6" cstate="print"/>
            <a:stretch>
              <a:fillRect/>
            </a:stretch>
          </a:blipFill>
        </p:spPr>
        <p:txBody>
          <a:bodyPr wrap="square" lIns="0" tIns="0" rIns="0" bIns="0" rtlCol="0"/>
          <a:lstStyle/>
          <a:p>
            <a:endParaRPr/>
          </a:p>
        </p:txBody>
      </p:sp>
      <p:sp>
        <p:nvSpPr>
          <p:cNvPr id="25" name="object 25"/>
          <p:cNvSpPr/>
          <p:nvPr/>
        </p:nvSpPr>
        <p:spPr>
          <a:xfrm>
            <a:off x="3558540" y="1758695"/>
            <a:ext cx="2047875" cy="2486025"/>
          </a:xfrm>
          <a:prstGeom prst="rect">
            <a:avLst/>
          </a:prstGeom>
          <a:blipFill>
            <a:blip r:embed="rId7" cstate="print"/>
            <a:stretch>
              <a:fillRect/>
            </a:stretch>
          </a:blipFill>
        </p:spPr>
        <p:txBody>
          <a:bodyPr wrap="square" lIns="0" tIns="0" rIns="0" bIns="0" rtlCol="0"/>
          <a:lstStyle/>
          <a:p>
            <a:endParaRPr/>
          </a:p>
        </p:txBody>
      </p:sp>
      <p:sp>
        <p:nvSpPr>
          <p:cNvPr id="26" name="object 26"/>
          <p:cNvSpPr/>
          <p:nvPr/>
        </p:nvSpPr>
        <p:spPr>
          <a:xfrm>
            <a:off x="3482340" y="1720595"/>
            <a:ext cx="381000" cy="304800"/>
          </a:xfrm>
          <a:custGeom>
            <a:avLst/>
            <a:gdLst/>
            <a:ahLst/>
            <a:cxnLst/>
            <a:rect l="l" t="t" r="r" b="b"/>
            <a:pathLst>
              <a:path w="381000" h="304800">
                <a:moveTo>
                  <a:pt x="0" y="152400"/>
                </a:moveTo>
                <a:lnTo>
                  <a:pt x="6808" y="111874"/>
                </a:lnTo>
                <a:lnTo>
                  <a:pt x="26020" y="75466"/>
                </a:lnTo>
                <a:lnTo>
                  <a:pt x="55816" y="44624"/>
                </a:lnTo>
                <a:lnTo>
                  <a:pt x="94375" y="20799"/>
                </a:lnTo>
                <a:lnTo>
                  <a:pt x="139876" y="5441"/>
                </a:lnTo>
                <a:lnTo>
                  <a:pt x="190500" y="0"/>
                </a:lnTo>
                <a:lnTo>
                  <a:pt x="241123" y="5441"/>
                </a:lnTo>
                <a:lnTo>
                  <a:pt x="286624" y="20799"/>
                </a:lnTo>
                <a:lnTo>
                  <a:pt x="325183" y="44624"/>
                </a:lnTo>
                <a:lnTo>
                  <a:pt x="354979" y="75466"/>
                </a:lnTo>
                <a:lnTo>
                  <a:pt x="374191" y="111874"/>
                </a:lnTo>
                <a:lnTo>
                  <a:pt x="381000" y="152400"/>
                </a:lnTo>
                <a:lnTo>
                  <a:pt x="374191" y="192925"/>
                </a:lnTo>
                <a:lnTo>
                  <a:pt x="354979" y="229333"/>
                </a:lnTo>
                <a:lnTo>
                  <a:pt x="325183" y="260175"/>
                </a:lnTo>
                <a:lnTo>
                  <a:pt x="286624" y="284000"/>
                </a:lnTo>
                <a:lnTo>
                  <a:pt x="241123" y="299358"/>
                </a:lnTo>
                <a:lnTo>
                  <a:pt x="190500" y="304800"/>
                </a:lnTo>
                <a:lnTo>
                  <a:pt x="139876" y="299358"/>
                </a:lnTo>
                <a:lnTo>
                  <a:pt x="94375" y="284000"/>
                </a:lnTo>
                <a:lnTo>
                  <a:pt x="55816" y="260175"/>
                </a:lnTo>
                <a:lnTo>
                  <a:pt x="26020" y="229333"/>
                </a:lnTo>
                <a:lnTo>
                  <a:pt x="6808" y="192925"/>
                </a:lnTo>
                <a:lnTo>
                  <a:pt x="0" y="152400"/>
                </a:lnTo>
                <a:close/>
              </a:path>
            </a:pathLst>
          </a:custGeom>
          <a:ln w="12700">
            <a:solidFill>
              <a:srgbClr val="FF0000"/>
            </a:solidFill>
          </a:ln>
        </p:spPr>
        <p:txBody>
          <a:bodyPr wrap="square" lIns="0" tIns="0" rIns="0" bIns="0" rtlCol="0"/>
          <a:lstStyle/>
          <a:p>
            <a:endParaRPr/>
          </a:p>
        </p:txBody>
      </p:sp>
      <p:sp>
        <p:nvSpPr>
          <p:cNvPr id="27" name="object 27"/>
          <p:cNvSpPr/>
          <p:nvPr/>
        </p:nvSpPr>
        <p:spPr>
          <a:xfrm>
            <a:off x="4587240" y="4006595"/>
            <a:ext cx="609600" cy="304800"/>
          </a:xfrm>
          <a:custGeom>
            <a:avLst/>
            <a:gdLst/>
            <a:ahLst/>
            <a:cxnLst/>
            <a:rect l="l" t="t" r="r" b="b"/>
            <a:pathLst>
              <a:path w="609600" h="304800">
                <a:moveTo>
                  <a:pt x="0" y="152400"/>
                </a:moveTo>
                <a:lnTo>
                  <a:pt x="23961" y="93065"/>
                </a:lnTo>
                <a:lnTo>
                  <a:pt x="52071" y="67177"/>
                </a:lnTo>
                <a:lnTo>
                  <a:pt x="89296" y="44624"/>
                </a:lnTo>
                <a:lnTo>
                  <a:pt x="134410" y="26018"/>
                </a:lnTo>
                <a:lnTo>
                  <a:pt x="186183" y="11971"/>
                </a:lnTo>
                <a:lnTo>
                  <a:pt x="243389" y="3094"/>
                </a:lnTo>
                <a:lnTo>
                  <a:pt x="304800" y="0"/>
                </a:lnTo>
                <a:lnTo>
                  <a:pt x="366210" y="3094"/>
                </a:lnTo>
                <a:lnTo>
                  <a:pt x="423416" y="11971"/>
                </a:lnTo>
                <a:lnTo>
                  <a:pt x="475189" y="26018"/>
                </a:lnTo>
                <a:lnTo>
                  <a:pt x="520303" y="44624"/>
                </a:lnTo>
                <a:lnTo>
                  <a:pt x="557528" y="67177"/>
                </a:lnTo>
                <a:lnTo>
                  <a:pt x="585638" y="93065"/>
                </a:lnTo>
                <a:lnTo>
                  <a:pt x="609600" y="152400"/>
                </a:lnTo>
                <a:lnTo>
                  <a:pt x="603405" y="183123"/>
                </a:lnTo>
                <a:lnTo>
                  <a:pt x="585638" y="211734"/>
                </a:lnTo>
                <a:lnTo>
                  <a:pt x="557528" y="237622"/>
                </a:lnTo>
                <a:lnTo>
                  <a:pt x="520303" y="260175"/>
                </a:lnTo>
                <a:lnTo>
                  <a:pt x="475189" y="278781"/>
                </a:lnTo>
                <a:lnTo>
                  <a:pt x="423416" y="292828"/>
                </a:lnTo>
                <a:lnTo>
                  <a:pt x="366210" y="301705"/>
                </a:lnTo>
                <a:lnTo>
                  <a:pt x="304800" y="304800"/>
                </a:lnTo>
                <a:lnTo>
                  <a:pt x="243389" y="301705"/>
                </a:lnTo>
                <a:lnTo>
                  <a:pt x="186183" y="292828"/>
                </a:lnTo>
                <a:lnTo>
                  <a:pt x="134410" y="278781"/>
                </a:lnTo>
                <a:lnTo>
                  <a:pt x="89296" y="260175"/>
                </a:lnTo>
                <a:lnTo>
                  <a:pt x="52071" y="237622"/>
                </a:lnTo>
                <a:lnTo>
                  <a:pt x="23961" y="211734"/>
                </a:lnTo>
                <a:lnTo>
                  <a:pt x="0" y="152400"/>
                </a:lnTo>
                <a:close/>
              </a:path>
            </a:pathLst>
          </a:custGeom>
          <a:ln w="12700">
            <a:solidFill>
              <a:srgbClr val="FF0000"/>
            </a:solidFill>
          </a:ln>
        </p:spPr>
        <p:txBody>
          <a:bodyPr wrap="square" lIns="0" tIns="0" rIns="0" bIns="0" rtlCol="0"/>
          <a:lstStyle/>
          <a:p>
            <a:endParaRPr/>
          </a:p>
        </p:txBody>
      </p:sp>
      <p:sp>
        <p:nvSpPr>
          <p:cNvPr id="28" name="object 28"/>
          <p:cNvSpPr/>
          <p:nvPr/>
        </p:nvSpPr>
        <p:spPr>
          <a:xfrm>
            <a:off x="2644139" y="1885441"/>
            <a:ext cx="1017269" cy="559435"/>
          </a:xfrm>
          <a:custGeom>
            <a:avLst/>
            <a:gdLst/>
            <a:ahLst/>
            <a:cxnLst/>
            <a:rect l="l" t="t" r="r" b="b"/>
            <a:pathLst>
              <a:path w="1017270" h="559435">
                <a:moveTo>
                  <a:pt x="717550" y="292353"/>
                </a:moveTo>
                <a:lnTo>
                  <a:pt x="44450" y="292353"/>
                </a:lnTo>
                <a:lnTo>
                  <a:pt x="27164" y="295852"/>
                </a:lnTo>
                <a:lnTo>
                  <a:pt x="13033" y="305387"/>
                </a:lnTo>
                <a:lnTo>
                  <a:pt x="3498" y="319518"/>
                </a:lnTo>
                <a:lnTo>
                  <a:pt x="0" y="336803"/>
                </a:lnTo>
                <a:lnTo>
                  <a:pt x="0" y="514603"/>
                </a:lnTo>
                <a:lnTo>
                  <a:pt x="3498" y="531889"/>
                </a:lnTo>
                <a:lnTo>
                  <a:pt x="13033" y="546020"/>
                </a:lnTo>
                <a:lnTo>
                  <a:pt x="27164" y="555555"/>
                </a:lnTo>
                <a:lnTo>
                  <a:pt x="44450" y="559053"/>
                </a:lnTo>
                <a:lnTo>
                  <a:pt x="717550" y="559053"/>
                </a:lnTo>
                <a:lnTo>
                  <a:pt x="734835" y="555555"/>
                </a:lnTo>
                <a:lnTo>
                  <a:pt x="748966" y="546020"/>
                </a:lnTo>
                <a:lnTo>
                  <a:pt x="758501" y="531889"/>
                </a:lnTo>
                <a:lnTo>
                  <a:pt x="762000" y="514603"/>
                </a:lnTo>
                <a:lnTo>
                  <a:pt x="762000" y="336803"/>
                </a:lnTo>
                <a:lnTo>
                  <a:pt x="758501" y="319518"/>
                </a:lnTo>
                <a:lnTo>
                  <a:pt x="748966" y="305387"/>
                </a:lnTo>
                <a:lnTo>
                  <a:pt x="734835" y="295852"/>
                </a:lnTo>
                <a:lnTo>
                  <a:pt x="717550" y="292353"/>
                </a:lnTo>
                <a:close/>
              </a:path>
              <a:path w="1017270" h="559435">
                <a:moveTo>
                  <a:pt x="1016888" y="0"/>
                </a:moveTo>
                <a:lnTo>
                  <a:pt x="444500" y="292353"/>
                </a:lnTo>
                <a:lnTo>
                  <a:pt x="635000" y="292353"/>
                </a:lnTo>
                <a:lnTo>
                  <a:pt x="1016888" y="0"/>
                </a:lnTo>
                <a:close/>
              </a:path>
            </a:pathLst>
          </a:custGeom>
          <a:solidFill>
            <a:srgbClr val="2FA383"/>
          </a:solidFill>
        </p:spPr>
        <p:txBody>
          <a:bodyPr wrap="square" lIns="0" tIns="0" rIns="0" bIns="0" rtlCol="0"/>
          <a:lstStyle/>
          <a:p>
            <a:endParaRPr/>
          </a:p>
        </p:txBody>
      </p:sp>
      <p:sp>
        <p:nvSpPr>
          <p:cNvPr id="29" name="object 29"/>
          <p:cNvSpPr/>
          <p:nvPr/>
        </p:nvSpPr>
        <p:spPr>
          <a:xfrm>
            <a:off x="2644139" y="1885441"/>
            <a:ext cx="1017269" cy="559435"/>
          </a:xfrm>
          <a:custGeom>
            <a:avLst/>
            <a:gdLst/>
            <a:ahLst/>
            <a:cxnLst/>
            <a:rect l="l" t="t" r="r" b="b"/>
            <a:pathLst>
              <a:path w="1017270" h="559435">
                <a:moveTo>
                  <a:pt x="0" y="336803"/>
                </a:moveTo>
                <a:lnTo>
                  <a:pt x="3498" y="319518"/>
                </a:lnTo>
                <a:lnTo>
                  <a:pt x="13033" y="305387"/>
                </a:lnTo>
                <a:lnTo>
                  <a:pt x="27164" y="295852"/>
                </a:lnTo>
                <a:lnTo>
                  <a:pt x="44450" y="292353"/>
                </a:lnTo>
                <a:lnTo>
                  <a:pt x="444500" y="292353"/>
                </a:lnTo>
                <a:lnTo>
                  <a:pt x="1016888" y="0"/>
                </a:lnTo>
                <a:lnTo>
                  <a:pt x="635000" y="292353"/>
                </a:lnTo>
                <a:lnTo>
                  <a:pt x="717550" y="292353"/>
                </a:lnTo>
                <a:lnTo>
                  <a:pt x="734835" y="295852"/>
                </a:lnTo>
                <a:lnTo>
                  <a:pt x="748966" y="305387"/>
                </a:lnTo>
                <a:lnTo>
                  <a:pt x="758501" y="319518"/>
                </a:lnTo>
                <a:lnTo>
                  <a:pt x="762000" y="336803"/>
                </a:lnTo>
                <a:lnTo>
                  <a:pt x="762000" y="403478"/>
                </a:lnTo>
                <a:lnTo>
                  <a:pt x="762000" y="514603"/>
                </a:lnTo>
                <a:lnTo>
                  <a:pt x="758501" y="531889"/>
                </a:lnTo>
                <a:lnTo>
                  <a:pt x="748966" y="546020"/>
                </a:lnTo>
                <a:lnTo>
                  <a:pt x="734835" y="555555"/>
                </a:lnTo>
                <a:lnTo>
                  <a:pt x="717550" y="559053"/>
                </a:lnTo>
                <a:lnTo>
                  <a:pt x="635000" y="559053"/>
                </a:lnTo>
                <a:lnTo>
                  <a:pt x="444500" y="559053"/>
                </a:lnTo>
                <a:lnTo>
                  <a:pt x="44450" y="559053"/>
                </a:lnTo>
                <a:lnTo>
                  <a:pt x="27164" y="555555"/>
                </a:lnTo>
                <a:lnTo>
                  <a:pt x="13033" y="546020"/>
                </a:lnTo>
                <a:lnTo>
                  <a:pt x="3498" y="531889"/>
                </a:lnTo>
                <a:lnTo>
                  <a:pt x="0" y="514603"/>
                </a:lnTo>
                <a:lnTo>
                  <a:pt x="0" y="403478"/>
                </a:lnTo>
                <a:lnTo>
                  <a:pt x="0" y="336803"/>
                </a:lnTo>
                <a:close/>
              </a:path>
            </a:pathLst>
          </a:custGeom>
          <a:ln w="12700">
            <a:solidFill>
              <a:srgbClr val="1F775F"/>
            </a:solidFill>
          </a:ln>
        </p:spPr>
        <p:txBody>
          <a:bodyPr wrap="square" lIns="0" tIns="0" rIns="0" bIns="0" rtlCol="0"/>
          <a:lstStyle/>
          <a:p>
            <a:endParaRPr/>
          </a:p>
        </p:txBody>
      </p:sp>
      <p:sp>
        <p:nvSpPr>
          <p:cNvPr id="30" name="object 30"/>
          <p:cNvSpPr txBox="1"/>
          <p:nvPr/>
        </p:nvSpPr>
        <p:spPr>
          <a:xfrm>
            <a:off x="2741929" y="2228850"/>
            <a:ext cx="579120" cy="162560"/>
          </a:xfrm>
          <a:prstGeom prst="rect">
            <a:avLst/>
          </a:prstGeom>
        </p:spPr>
        <p:txBody>
          <a:bodyPr vert="horz" wrap="square" lIns="0" tIns="12700" rIns="0" bIns="0" rtlCol="0">
            <a:spAutoFit/>
          </a:bodyPr>
          <a:lstStyle/>
          <a:p>
            <a:pPr>
              <a:lnSpc>
                <a:spcPct val="100000"/>
              </a:lnSpc>
              <a:spcBef>
                <a:spcPts val="100"/>
              </a:spcBef>
            </a:pPr>
            <a:r>
              <a:rPr sz="900" spc="-5" dirty="0">
                <a:solidFill>
                  <a:srgbClr val="FFFFFF"/>
                </a:solidFill>
                <a:latin typeface="Verdana"/>
                <a:cs typeface="Verdana"/>
              </a:rPr>
              <a:t>Click</a:t>
            </a:r>
            <a:r>
              <a:rPr sz="900" spc="-65" dirty="0">
                <a:solidFill>
                  <a:srgbClr val="FFFFFF"/>
                </a:solidFill>
                <a:latin typeface="Verdana"/>
                <a:cs typeface="Verdana"/>
              </a:rPr>
              <a:t> </a:t>
            </a:r>
            <a:r>
              <a:rPr sz="900" spc="-5" dirty="0">
                <a:solidFill>
                  <a:srgbClr val="FFFFFF"/>
                </a:solidFill>
                <a:latin typeface="Verdana"/>
                <a:cs typeface="Verdana"/>
              </a:rPr>
              <a:t>here</a:t>
            </a:r>
            <a:endParaRPr sz="900">
              <a:latin typeface="Verdana"/>
              <a:cs typeface="Verdana"/>
            </a:endParaRPr>
          </a:p>
        </p:txBody>
      </p:sp>
      <p:sp>
        <p:nvSpPr>
          <p:cNvPr id="31" name="object 31"/>
          <p:cNvSpPr/>
          <p:nvPr/>
        </p:nvSpPr>
        <p:spPr>
          <a:xfrm>
            <a:off x="3215639" y="3549395"/>
            <a:ext cx="1680845" cy="597535"/>
          </a:xfrm>
          <a:custGeom>
            <a:avLst/>
            <a:gdLst/>
            <a:ahLst/>
            <a:cxnLst/>
            <a:rect l="l" t="t" r="r" b="b"/>
            <a:pathLst>
              <a:path w="1680845" h="597535">
                <a:moveTo>
                  <a:pt x="793750" y="266700"/>
                </a:moveTo>
                <a:lnTo>
                  <a:pt x="555625" y="266700"/>
                </a:lnTo>
                <a:lnTo>
                  <a:pt x="1680590" y="597026"/>
                </a:lnTo>
                <a:lnTo>
                  <a:pt x="793750" y="266700"/>
                </a:lnTo>
                <a:close/>
              </a:path>
              <a:path w="1680845" h="597535">
                <a:moveTo>
                  <a:pt x="908050" y="0"/>
                </a:moveTo>
                <a:lnTo>
                  <a:pt x="44450" y="0"/>
                </a:lnTo>
                <a:lnTo>
                  <a:pt x="27164" y="3498"/>
                </a:lnTo>
                <a:lnTo>
                  <a:pt x="13033" y="13033"/>
                </a:lnTo>
                <a:lnTo>
                  <a:pt x="3498" y="27164"/>
                </a:lnTo>
                <a:lnTo>
                  <a:pt x="0" y="44450"/>
                </a:lnTo>
                <a:lnTo>
                  <a:pt x="0" y="222250"/>
                </a:lnTo>
                <a:lnTo>
                  <a:pt x="3498" y="239535"/>
                </a:lnTo>
                <a:lnTo>
                  <a:pt x="13033" y="253666"/>
                </a:lnTo>
                <a:lnTo>
                  <a:pt x="27164" y="263201"/>
                </a:lnTo>
                <a:lnTo>
                  <a:pt x="44450" y="266700"/>
                </a:lnTo>
                <a:lnTo>
                  <a:pt x="908050" y="266700"/>
                </a:lnTo>
                <a:lnTo>
                  <a:pt x="925335" y="263201"/>
                </a:lnTo>
                <a:lnTo>
                  <a:pt x="939466" y="253666"/>
                </a:lnTo>
                <a:lnTo>
                  <a:pt x="949001" y="239535"/>
                </a:lnTo>
                <a:lnTo>
                  <a:pt x="952500" y="222250"/>
                </a:lnTo>
                <a:lnTo>
                  <a:pt x="952500" y="44450"/>
                </a:lnTo>
                <a:lnTo>
                  <a:pt x="949001" y="27164"/>
                </a:lnTo>
                <a:lnTo>
                  <a:pt x="939466" y="13033"/>
                </a:lnTo>
                <a:lnTo>
                  <a:pt x="925335" y="3498"/>
                </a:lnTo>
                <a:lnTo>
                  <a:pt x="908050" y="0"/>
                </a:lnTo>
                <a:close/>
              </a:path>
            </a:pathLst>
          </a:custGeom>
          <a:solidFill>
            <a:srgbClr val="2FA383"/>
          </a:solidFill>
        </p:spPr>
        <p:txBody>
          <a:bodyPr wrap="square" lIns="0" tIns="0" rIns="0" bIns="0" rtlCol="0"/>
          <a:lstStyle/>
          <a:p>
            <a:endParaRPr/>
          </a:p>
        </p:txBody>
      </p:sp>
      <p:sp>
        <p:nvSpPr>
          <p:cNvPr id="32" name="object 32"/>
          <p:cNvSpPr/>
          <p:nvPr/>
        </p:nvSpPr>
        <p:spPr>
          <a:xfrm>
            <a:off x="3215639" y="3549395"/>
            <a:ext cx="1680845" cy="597535"/>
          </a:xfrm>
          <a:custGeom>
            <a:avLst/>
            <a:gdLst/>
            <a:ahLst/>
            <a:cxnLst/>
            <a:rect l="l" t="t" r="r" b="b"/>
            <a:pathLst>
              <a:path w="1680845" h="597535">
                <a:moveTo>
                  <a:pt x="0" y="44450"/>
                </a:moveTo>
                <a:lnTo>
                  <a:pt x="3498" y="27164"/>
                </a:lnTo>
                <a:lnTo>
                  <a:pt x="13033" y="13033"/>
                </a:lnTo>
                <a:lnTo>
                  <a:pt x="27164" y="3498"/>
                </a:lnTo>
                <a:lnTo>
                  <a:pt x="44450" y="0"/>
                </a:lnTo>
                <a:lnTo>
                  <a:pt x="555625" y="0"/>
                </a:lnTo>
                <a:lnTo>
                  <a:pt x="793750" y="0"/>
                </a:lnTo>
                <a:lnTo>
                  <a:pt x="908050" y="0"/>
                </a:lnTo>
                <a:lnTo>
                  <a:pt x="925335" y="3498"/>
                </a:lnTo>
                <a:lnTo>
                  <a:pt x="939466" y="13033"/>
                </a:lnTo>
                <a:lnTo>
                  <a:pt x="949001" y="27164"/>
                </a:lnTo>
                <a:lnTo>
                  <a:pt x="952500" y="44450"/>
                </a:lnTo>
                <a:lnTo>
                  <a:pt x="952500" y="155575"/>
                </a:lnTo>
                <a:lnTo>
                  <a:pt x="952500" y="222250"/>
                </a:lnTo>
                <a:lnTo>
                  <a:pt x="949001" y="239535"/>
                </a:lnTo>
                <a:lnTo>
                  <a:pt x="939466" y="253666"/>
                </a:lnTo>
                <a:lnTo>
                  <a:pt x="925335" y="263201"/>
                </a:lnTo>
                <a:lnTo>
                  <a:pt x="908050" y="266700"/>
                </a:lnTo>
                <a:lnTo>
                  <a:pt x="793750" y="266700"/>
                </a:lnTo>
                <a:lnTo>
                  <a:pt x="1680590" y="597026"/>
                </a:lnTo>
                <a:lnTo>
                  <a:pt x="555625" y="266700"/>
                </a:lnTo>
                <a:lnTo>
                  <a:pt x="44450" y="266700"/>
                </a:lnTo>
                <a:lnTo>
                  <a:pt x="27164" y="263201"/>
                </a:lnTo>
                <a:lnTo>
                  <a:pt x="13033" y="253666"/>
                </a:lnTo>
                <a:lnTo>
                  <a:pt x="3498" y="239535"/>
                </a:lnTo>
                <a:lnTo>
                  <a:pt x="0" y="222250"/>
                </a:lnTo>
                <a:lnTo>
                  <a:pt x="0" y="155575"/>
                </a:lnTo>
                <a:lnTo>
                  <a:pt x="0" y="44450"/>
                </a:lnTo>
                <a:close/>
              </a:path>
            </a:pathLst>
          </a:custGeom>
          <a:ln w="12700">
            <a:solidFill>
              <a:srgbClr val="1F775F"/>
            </a:solidFill>
          </a:ln>
        </p:spPr>
        <p:txBody>
          <a:bodyPr wrap="square" lIns="0" tIns="0" rIns="0" bIns="0" rtlCol="0"/>
          <a:lstStyle/>
          <a:p>
            <a:endParaRPr/>
          </a:p>
        </p:txBody>
      </p:sp>
      <p:sp>
        <p:nvSpPr>
          <p:cNvPr id="33" name="object 33"/>
          <p:cNvSpPr txBox="1"/>
          <p:nvPr/>
        </p:nvSpPr>
        <p:spPr>
          <a:xfrm>
            <a:off x="1576069" y="3255390"/>
            <a:ext cx="2543810" cy="866775"/>
          </a:xfrm>
          <a:prstGeom prst="rect">
            <a:avLst/>
          </a:prstGeom>
        </p:spPr>
        <p:txBody>
          <a:bodyPr vert="horz" wrap="square" lIns="0" tIns="12700" rIns="0" bIns="0" rtlCol="0">
            <a:spAutoFit/>
          </a:bodyPr>
          <a:lstStyle/>
          <a:p>
            <a:pPr marL="199390" marR="1353820">
              <a:lnSpc>
                <a:spcPct val="120000"/>
              </a:lnSpc>
              <a:spcBef>
                <a:spcPts val="100"/>
              </a:spcBef>
            </a:pPr>
            <a:r>
              <a:rPr sz="900" spc="-5" dirty="0">
                <a:solidFill>
                  <a:srgbClr val="1F5281"/>
                </a:solidFill>
                <a:latin typeface="Tahoma"/>
                <a:cs typeface="Tahoma"/>
              </a:rPr>
              <a:t>PowerPoint </a:t>
            </a:r>
            <a:r>
              <a:rPr sz="900" spc="-10" dirty="0">
                <a:solidFill>
                  <a:srgbClr val="1F5281"/>
                </a:solidFill>
                <a:latin typeface="Tahoma"/>
                <a:cs typeface="Tahoma"/>
              </a:rPr>
              <a:t>Options  </a:t>
            </a:r>
            <a:r>
              <a:rPr sz="900" spc="-5" dirty="0">
                <a:solidFill>
                  <a:srgbClr val="1F5281"/>
                </a:solidFill>
                <a:latin typeface="Tahoma"/>
                <a:cs typeface="Tahoma"/>
              </a:rPr>
              <a:t>Page</a:t>
            </a:r>
            <a:r>
              <a:rPr sz="900" spc="-10" dirty="0">
                <a:solidFill>
                  <a:srgbClr val="1F5281"/>
                </a:solidFill>
                <a:latin typeface="Tahoma"/>
                <a:cs typeface="Tahoma"/>
              </a:rPr>
              <a:t> </a:t>
            </a:r>
            <a:r>
              <a:rPr sz="900" spc="-5" dirty="0">
                <a:solidFill>
                  <a:srgbClr val="1F5281"/>
                </a:solidFill>
                <a:latin typeface="Tahoma"/>
                <a:cs typeface="Tahoma"/>
              </a:rPr>
              <a:t>Setup</a:t>
            </a:r>
            <a:endParaRPr sz="900">
              <a:latin typeface="Tahoma"/>
              <a:cs typeface="Tahoma"/>
            </a:endParaRPr>
          </a:p>
          <a:p>
            <a:pPr marL="199390">
              <a:lnSpc>
                <a:spcPct val="100000"/>
              </a:lnSpc>
              <a:spcBef>
                <a:spcPts val="215"/>
              </a:spcBef>
              <a:tabLst>
                <a:tab pos="1701800" algn="l"/>
              </a:tabLst>
            </a:pPr>
            <a:r>
              <a:rPr sz="900" spc="-5" dirty="0">
                <a:solidFill>
                  <a:srgbClr val="1F5281"/>
                </a:solidFill>
                <a:latin typeface="Tahoma"/>
                <a:cs typeface="Tahoma"/>
              </a:rPr>
              <a:t>Print	</a:t>
            </a:r>
            <a:r>
              <a:rPr sz="1350" spc="-7" baseline="6172" dirty="0">
                <a:solidFill>
                  <a:srgbClr val="FFFFFF"/>
                </a:solidFill>
                <a:latin typeface="Verdana"/>
                <a:cs typeface="Verdana"/>
              </a:rPr>
              <a:t>And Click</a:t>
            </a:r>
            <a:r>
              <a:rPr sz="1350" spc="-89" baseline="6172" dirty="0">
                <a:solidFill>
                  <a:srgbClr val="FFFFFF"/>
                </a:solidFill>
                <a:latin typeface="Verdana"/>
                <a:cs typeface="Verdana"/>
              </a:rPr>
              <a:t> </a:t>
            </a:r>
            <a:r>
              <a:rPr sz="1350" spc="-7" baseline="6172" dirty="0">
                <a:solidFill>
                  <a:srgbClr val="FFFFFF"/>
                </a:solidFill>
                <a:latin typeface="Verdana"/>
                <a:cs typeface="Verdana"/>
              </a:rPr>
              <a:t>here</a:t>
            </a:r>
            <a:endParaRPr sz="1350" baseline="6172">
              <a:latin typeface="Verdana"/>
              <a:cs typeface="Verdana"/>
            </a:endParaRPr>
          </a:p>
          <a:p>
            <a:pPr>
              <a:lnSpc>
                <a:spcPct val="100000"/>
              </a:lnSpc>
              <a:spcBef>
                <a:spcPts val="235"/>
              </a:spcBef>
            </a:pPr>
            <a:r>
              <a:rPr sz="1000" spc="-5" dirty="0">
                <a:solidFill>
                  <a:srgbClr val="1F5281"/>
                </a:solidFill>
                <a:latin typeface="Tahoma"/>
                <a:cs typeface="Tahoma"/>
              </a:rPr>
              <a:t>MS-Access</a:t>
            </a:r>
            <a:endParaRPr sz="1000">
              <a:latin typeface="Tahoma"/>
              <a:cs typeface="Tahoma"/>
            </a:endParaRPr>
          </a:p>
          <a:p>
            <a:pPr marL="199390">
              <a:lnSpc>
                <a:spcPct val="100000"/>
              </a:lnSpc>
              <a:spcBef>
                <a:spcPts val="220"/>
              </a:spcBef>
            </a:pPr>
            <a:r>
              <a:rPr sz="900" spc="-5" dirty="0">
                <a:solidFill>
                  <a:srgbClr val="1F5281"/>
                </a:solidFill>
                <a:latin typeface="Tahoma"/>
                <a:cs typeface="Tahoma"/>
              </a:rPr>
              <a:t>Access</a:t>
            </a:r>
            <a:r>
              <a:rPr sz="900" spc="-30" dirty="0">
                <a:solidFill>
                  <a:srgbClr val="1F5281"/>
                </a:solidFill>
                <a:latin typeface="Tahoma"/>
                <a:cs typeface="Tahoma"/>
              </a:rPr>
              <a:t> </a:t>
            </a:r>
            <a:r>
              <a:rPr sz="900" spc="-10" dirty="0">
                <a:solidFill>
                  <a:srgbClr val="1F5281"/>
                </a:solidFill>
                <a:latin typeface="Tahoma"/>
                <a:cs typeface="Tahoma"/>
              </a:rPr>
              <a:t>Options</a:t>
            </a:r>
            <a:endParaRPr sz="900">
              <a:latin typeface="Tahoma"/>
              <a:cs typeface="Tahoma"/>
            </a:endParaRPr>
          </a:p>
        </p:txBody>
      </p:sp>
      <p:sp>
        <p:nvSpPr>
          <p:cNvPr id="34" name="object 34"/>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36" name="object 36"/>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37" name="object 37"/>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38" name="object 38"/>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39" name="object 39"/>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41" name="object 41"/>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42" name="object 42"/>
          <p:cNvSpPr/>
          <p:nvPr/>
        </p:nvSpPr>
        <p:spPr>
          <a:xfrm>
            <a:off x="1432560" y="6252971"/>
            <a:ext cx="88391" cy="88391"/>
          </a:xfrm>
          <a:prstGeom prst="rect">
            <a:avLst/>
          </a:prstGeom>
          <a:blipFill>
            <a:blip r:embed="rId5" cstate="print"/>
            <a:stretch>
              <a:fillRect/>
            </a:stretch>
          </a:blipFill>
        </p:spPr>
        <p:txBody>
          <a:bodyPr wrap="square" lIns="0" tIns="0" rIns="0" bIns="0" rtlCol="0"/>
          <a:lstStyle/>
          <a:p>
            <a:endParaRPr/>
          </a:p>
        </p:txBody>
      </p:sp>
      <p:sp>
        <p:nvSpPr>
          <p:cNvPr id="43" name="object 43"/>
          <p:cNvSpPr/>
          <p:nvPr/>
        </p:nvSpPr>
        <p:spPr>
          <a:xfrm>
            <a:off x="1661160" y="6426708"/>
            <a:ext cx="76200" cy="80772"/>
          </a:xfrm>
          <a:prstGeom prst="rect">
            <a:avLst/>
          </a:prstGeom>
          <a:blipFill>
            <a:blip r:embed="rId6" cstate="print"/>
            <a:stretch>
              <a:fillRect/>
            </a:stretch>
          </a:blipFill>
        </p:spPr>
        <p:txBody>
          <a:bodyPr wrap="square" lIns="0" tIns="0" rIns="0" bIns="0" rtlCol="0"/>
          <a:lstStyle/>
          <a:p>
            <a:endParaRPr/>
          </a:p>
        </p:txBody>
      </p:sp>
      <p:sp>
        <p:nvSpPr>
          <p:cNvPr id="44" name="object 44"/>
          <p:cNvSpPr/>
          <p:nvPr/>
        </p:nvSpPr>
        <p:spPr>
          <a:xfrm>
            <a:off x="1661160" y="6591300"/>
            <a:ext cx="76200" cy="80772"/>
          </a:xfrm>
          <a:prstGeom prst="rect">
            <a:avLst/>
          </a:prstGeom>
          <a:blipFill>
            <a:blip r:embed="rId6" cstate="print"/>
            <a:stretch>
              <a:fillRect/>
            </a:stretch>
          </a:blipFill>
        </p:spPr>
        <p:txBody>
          <a:bodyPr wrap="square" lIns="0" tIns="0" rIns="0" bIns="0" rtlCol="0"/>
          <a:lstStyle/>
          <a:p>
            <a:endParaRPr/>
          </a:p>
        </p:txBody>
      </p:sp>
      <p:sp>
        <p:nvSpPr>
          <p:cNvPr id="45" name="object 45"/>
          <p:cNvSpPr/>
          <p:nvPr/>
        </p:nvSpPr>
        <p:spPr>
          <a:xfrm>
            <a:off x="1432560" y="6765035"/>
            <a:ext cx="88391" cy="88392"/>
          </a:xfrm>
          <a:prstGeom prst="rect">
            <a:avLst/>
          </a:prstGeom>
          <a:blipFill>
            <a:blip r:embed="rId5" cstate="print"/>
            <a:stretch>
              <a:fillRect/>
            </a:stretch>
          </a:blipFill>
        </p:spPr>
        <p:txBody>
          <a:bodyPr wrap="square" lIns="0" tIns="0" rIns="0" bIns="0" rtlCol="0"/>
          <a:lstStyle/>
          <a:p>
            <a:endParaRPr/>
          </a:p>
        </p:txBody>
      </p:sp>
      <p:sp>
        <p:nvSpPr>
          <p:cNvPr id="46" name="object 46"/>
          <p:cNvSpPr/>
          <p:nvPr/>
        </p:nvSpPr>
        <p:spPr>
          <a:xfrm>
            <a:off x="1661160" y="6938771"/>
            <a:ext cx="76200" cy="80772"/>
          </a:xfrm>
          <a:prstGeom prst="rect">
            <a:avLst/>
          </a:prstGeom>
          <a:blipFill>
            <a:blip r:embed="rId6" cstate="print"/>
            <a:stretch>
              <a:fillRect/>
            </a:stretch>
          </a:blipFill>
        </p:spPr>
        <p:txBody>
          <a:bodyPr wrap="square" lIns="0" tIns="0" rIns="0" bIns="0" rtlCol="0"/>
          <a:lstStyle/>
          <a:p>
            <a:endParaRPr/>
          </a:p>
        </p:txBody>
      </p:sp>
      <p:sp>
        <p:nvSpPr>
          <p:cNvPr id="47" name="object 47"/>
          <p:cNvSpPr/>
          <p:nvPr/>
        </p:nvSpPr>
        <p:spPr>
          <a:xfrm>
            <a:off x="1661160" y="7103364"/>
            <a:ext cx="76200" cy="80772"/>
          </a:xfrm>
          <a:prstGeom prst="rect">
            <a:avLst/>
          </a:prstGeom>
          <a:blipFill>
            <a:blip r:embed="rId6" cstate="print"/>
            <a:stretch>
              <a:fillRect/>
            </a:stretch>
          </a:blipFill>
        </p:spPr>
        <p:txBody>
          <a:bodyPr wrap="square" lIns="0" tIns="0" rIns="0" bIns="0" rtlCol="0"/>
          <a:lstStyle/>
          <a:p>
            <a:endParaRPr/>
          </a:p>
        </p:txBody>
      </p:sp>
      <p:sp>
        <p:nvSpPr>
          <p:cNvPr id="48" name="object 48"/>
          <p:cNvSpPr/>
          <p:nvPr/>
        </p:nvSpPr>
        <p:spPr>
          <a:xfrm>
            <a:off x="1661160" y="7267955"/>
            <a:ext cx="76200" cy="80772"/>
          </a:xfrm>
          <a:prstGeom prst="rect">
            <a:avLst/>
          </a:prstGeom>
          <a:blipFill>
            <a:blip r:embed="rId6" cstate="print"/>
            <a:stretch>
              <a:fillRect/>
            </a:stretch>
          </a:blipFill>
        </p:spPr>
        <p:txBody>
          <a:bodyPr wrap="square" lIns="0" tIns="0" rIns="0" bIns="0" rtlCol="0"/>
          <a:lstStyle/>
          <a:p>
            <a:endParaRPr/>
          </a:p>
        </p:txBody>
      </p:sp>
      <p:sp>
        <p:nvSpPr>
          <p:cNvPr id="49" name="object 49"/>
          <p:cNvSpPr/>
          <p:nvPr/>
        </p:nvSpPr>
        <p:spPr>
          <a:xfrm>
            <a:off x="1432560" y="7441692"/>
            <a:ext cx="88391" cy="88392"/>
          </a:xfrm>
          <a:prstGeom prst="rect">
            <a:avLst/>
          </a:prstGeom>
          <a:blipFill>
            <a:blip r:embed="rId5" cstate="print"/>
            <a:stretch>
              <a:fillRect/>
            </a:stretch>
          </a:blipFill>
        </p:spPr>
        <p:txBody>
          <a:bodyPr wrap="square" lIns="0" tIns="0" rIns="0" bIns="0" rtlCol="0"/>
          <a:lstStyle/>
          <a:p>
            <a:endParaRPr/>
          </a:p>
        </p:txBody>
      </p:sp>
      <p:sp>
        <p:nvSpPr>
          <p:cNvPr id="50" name="object 50"/>
          <p:cNvSpPr/>
          <p:nvPr/>
        </p:nvSpPr>
        <p:spPr>
          <a:xfrm>
            <a:off x="1661160" y="7615428"/>
            <a:ext cx="76200" cy="80772"/>
          </a:xfrm>
          <a:prstGeom prst="rect">
            <a:avLst/>
          </a:prstGeom>
          <a:blipFill>
            <a:blip r:embed="rId6" cstate="print"/>
            <a:stretch>
              <a:fillRect/>
            </a:stretch>
          </a:blipFill>
        </p:spPr>
        <p:txBody>
          <a:bodyPr wrap="square" lIns="0" tIns="0" rIns="0" bIns="0" rtlCol="0"/>
          <a:lstStyle/>
          <a:p>
            <a:endParaRPr/>
          </a:p>
        </p:txBody>
      </p:sp>
      <p:sp>
        <p:nvSpPr>
          <p:cNvPr id="51" name="object 51"/>
          <p:cNvSpPr/>
          <p:nvPr/>
        </p:nvSpPr>
        <p:spPr>
          <a:xfrm>
            <a:off x="1661160" y="7780019"/>
            <a:ext cx="76200" cy="80772"/>
          </a:xfrm>
          <a:prstGeom prst="rect">
            <a:avLst/>
          </a:prstGeom>
          <a:blipFill>
            <a:blip r:embed="rId6" cstate="print"/>
            <a:stretch>
              <a:fillRect/>
            </a:stretch>
          </a:blipFill>
        </p:spPr>
        <p:txBody>
          <a:bodyPr wrap="square" lIns="0" tIns="0" rIns="0" bIns="0" rtlCol="0"/>
          <a:lstStyle/>
          <a:p>
            <a:endParaRPr/>
          </a:p>
        </p:txBody>
      </p:sp>
      <p:sp>
        <p:nvSpPr>
          <p:cNvPr id="52" name="object 52"/>
          <p:cNvSpPr/>
          <p:nvPr/>
        </p:nvSpPr>
        <p:spPr>
          <a:xfrm>
            <a:off x="1432560" y="7953755"/>
            <a:ext cx="88391" cy="88392"/>
          </a:xfrm>
          <a:prstGeom prst="rect">
            <a:avLst/>
          </a:prstGeom>
          <a:blipFill>
            <a:blip r:embed="rId5" cstate="print"/>
            <a:stretch>
              <a:fillRect/>
            </a:stretch>
          </a:blipFill>
        </p:spPr>
        <p:txBody>
          <a:bodyPr wrap="square" lIns="0" tIns="0" rIns="0" bIns="0" rtlCol="0"/>
          <a:lstStyle/>
          <a:p>
            <a:endParaRPr/>
          </a:p>
        </p:txBody>
      </p:sp>
      <p:sp>
        <p:nvSpPr>
          <p:cNvPr id="53" name="object 53"/>
          <p:cNvSpPr/>
          <p:nvPr/>
        </p:nvSpPr>
        <p:spPr>
          <a:xfrm>
            <a:off x="1661160" y="8127492"/>
            <a:ext cx="76200" cy="80772"/>
          </a:xfrm>
          <a:prstGeom prst="rect">
            <a:avLst/>
          </a:prstGeom>
          <a:blipFill>
            <a:blip r:embed="rId6" cstate="print"/>
            <a:stretch>
              <a:fillRect/>
            </a:stretch>
          </a:blipFill>
        </p:spPr>
        <p:txBody>
          <a:bodyPr wrap="square" lIns="0" tIns="0" rIns="0" bIns="0" rtlCol="0"/>
          <a:lstStyle/>
          <a:p>
            <a:endParaRPr/>
          </a:p>
        </p:txBody>
      </p:sp>
      <p:sp>
        <p:nvSpPr>
          <p:cNvPr id="54" name="object 54"/>
          <p:cNvSpPr txBox="1"/>
          <p:nvPr/>
        </p:nvSpPr>
        <p:spPr>
          <a:xfrm>
            <a:off x="1376425" y="5574919"/>
            <a:ext cx="2976880" cy="2675255"/>
          </a:xfrm>
          <a:prstGeom prst="rect">
            <a:avLst/>
          </a:prstGeom>
        </p:spPr>
        <p:txBody>
          <a:bodyPr vert="horz" wrap="square" lIns="0" tIns="13335" rIns="0" bIns="0" rtlCol="0">
            <a:spAutoFit/>
          </a:bodyPr>
          <a:lstStyle/>
          <a:p>
            <a:pPr marL="1019810">
              <a:lnSpc>
                <a:spcPct val="100000"/>
              </a:lnSpc>
              <a:spcBef>
                <a:spcPts val="105"/>
              </a:spcBef>
            </a:pPr>
            <a:r>
              <a:rPr sz="1400" b="1" spc="-110" dirty="0">
                <a:solidFill>
                  <a:srgbClr val="FFFFFF"/>
                </a:solidFill>
                <a:latin typeface="Tahoma"/>
                <a:cs typeface="Tahoma"/>
              </a:rPr>
              <a:t>THIẾT </a:t>
            </a:r>
            <a:r>
              <a:rPr sz="1400" b="1" spc="-150" dirty="0">
                <a:solidFill>
                  <a:srgbClr val="FFFFFF"/>
                </a:solidFill>
                <a:latin typeface="Tahoma"/>
                <a:cs typeface="Tahoma"/>
              </a:rPr>
              <a:t>LẬP </a:t>
            </a:r>
            <a:r>
              <a:rPr sz="1400" b="1" spc="-5" dirty="0">
                <a:solidFill>
                  <a:srgbClr val="FFFFFF"/>
                </a:solidFill>
                <a:latin typeface="Tahoma"/>
                <a:cs typeface="Tahoma"/>
              </a:rPr>
              <a:t>THÔNG</a:t>
            </a:r>
            <a:r>
              <a:rPr sz="1400" b="1" spc="-110" dirty="0">
                <a:solidFill>
                  <a:srgbClr val="FFFFFF"/>
                </a:solidFill>
                <a:latin typeface="Tahoma"/>
                <a:cs typeface="Tahoma"/>
              </a:rPr>
              <a:t> </a:t>
            </a:r>
            <a:r>
              <a:rPr sz="1400" b="1" spc="-165" dirty="0">
                <a:solidFill>
                  <a:srgbClr val="FFFFFF"/>
                </a:solidFill>
                <a:latin typeface="Tahoma"/>
                <a:cs typeface="Tahoma"/>
              </a:rPr>
              <a:t>SỐ</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spc="-5" dirty="0">
                <a:solidFill>
                  <a:srgbClr val="1381B8"/>
                </a:solidFill>
                <a:latin typeface="Tahoma"/>
                <a:cs typeface="Tahoma"/>
              </a:rPr>
              <a:t>OP-Office</a:t>
            </a:r>
            <a:endParaRPr sz="1000">
              <a:latin typeface="Tahoma"/>
              <a:cs typeface="Tahoma"/>
            </a:endParaRPr>
          </a:p>
          <a:p>
            <a:pPr marL="199390">
              <a:lnSpc>
                <a:spcPct val="100000"/>
              </a:lnSpc>
              <a:spcBef>
                <a:spcPts val="240"/>
              </a:spcBef>
            </a:pPr>
            <a:r>
              <a:rPr sz="1000" spc="-5" dirty="0">
                <a:solidFill>
                  <a:srgbClr val="1F5281"/>
                </a:solidFill>
                <a:latin typeface="Tahoma"/>
                <a:cs typeface="Tahoma"/>
              </a:rPr>
              <a:t>OP-Writer</a:t>
            </a:r>
            <a:endParaRPr sz="1000">
              <a:latin typeface="Tahoma"/>
              <a:cs typeface="Tahoma"/>
            </a:endParaRPr>
          </a:p>
          <a:p>
            <a:pPr marL="398780" marR="1735455">
              <a:lnSpc>
                <a:spcPts val="1300"/>
              </a:lnSpc>
              <a:spcBef>
                <a:spcPts val="55"/>
              </a:spcBef>
            </a:pPr>
            <a:r>
              <a:rPr sz="900" dirty="0">
                <a:solidFill>
                  <a:srgbClr val="1F5281"/>
                </a:solidFill>
                <a:latin typeface="Tahoma"/>
                <a:cs typeface="Tahoma"/>
              </a:rPr>
              <a:t>Tools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10" dirty="0">
                <a:solidFill>
                  <a:srgbClr val="1F5281"/>
                </a:solidFill>
                <a:latin typeface="Tahoma"/>
                <a:cs typeface="Tahoma"/>
              </a:rPr>
              <a:t>Options  </a:t>
            </a:r>
            <a:r>
              <a:rPr sz="900" spc="-5" dirty="0">
                <a:solidFill>
                  <a:srgbClr val="1F5281"/>
                </a:solidFill>
                <a:latin typeface="Tahoma"/>
                <a:cs typeface="Tahoma"/>
              </a:rPr>
              <a:t>Format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5" dirty="0">
                <a:solidFill>
                  <a:srgbClr val="1F5281"/>
                </a:solidFill>
                <a:latin typeface="Tahoma"/>
                <a:cs typeface="Tahoma"/>
              </a:rPr>
              <a:t>Page</a:t>
            </a:r>
            <a:endParaRPr sz="900">
              <a:latin typeface="Tahoma"/>
              <a:cs typeface="Tahoma"/>
            </a:endParaRPr>
          </a:p>
          <a:p>
            <a:pPr marL="199390">
              <a:lnSpc>
                <a:spcPct val="100000"/>
              </a:lnSpc>
              <a:spcBef>
                <a:spcPts val="175"/>
              </a:spcBef>
            </a:pPr>
            <a:r>
              <a:rPr sz="1000" spc="-5" dirty="0">
                <a:solidFill>
                  <a:srgbClr val="1F5281"/>
                </a:solidFill>
                <a:latin typeface="Tahoma"/>
                <a:cs typeface="Tahoma"/>
              </a:rPr>
              <a:t>OP-Calc</a:t>
            </a:r>
            <a:endParaRPr sz="1000">
              <a:latin typeface="Tahoma"/>
              <a:cs typeface="Tahoma"/>
            </a:endParaRPr>
          </a:p>
          <a:p>
            <a:pPr marL="398780" marR="1735455">
              <a:lnSpc>
                <a:spcPts val="1300"/>
              </a:lnSpc>
              <a:spcBef>
                <a:spcPts val="55"/>
              </a:spcBef>
            </a:pPr>
            <a:r>
              <a:rPr sz="900" dirty="0">
                <a:solidFill>
                  <a:srgbClr val="1F5281"/>
                </a:solidFill>
                <a:latin typeface="Tahoma"/>
                <a:cs typeface="Tahoma"/>
              </a:rPr>
              <a:t>Tools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10" dirty="0">
                <a:solidFill>
                  <a:srgbClr val="1F5281"/>
                </a:solidFill>
                <a:latin typeface="Tahoma"/>
                <a:cs typeface="Tahoma"/>
              </a:rPr>
              <a:t>Options  </a:t>
            </a:r>
            <a:r>
              <a:rPr sz="900" spc="-5" dirty="0">
                <a:solidFill>
                  <a:srgbClr val="1F5281"/>
                </a:solidFill>
                <a:latin typeface="Tahoma"/>
                <a:cs typeface="Tahoma"/>
              </a:rPr>
              <a:t>Format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5" dirty="0">
                <a:solidFill>
                  <a:srgbClr val="1F5281"/>
                </a:solidFill>
                <a:latin typeface="Tahoma"/>
                <a:cs typeface="Tahoma"/>
              </a:rPr>
              <a:t>Cells  Format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5" dirty="0">
                <a:solidFill>
                  <a:srgbClr val="1F5281"/>
                </a:solidFill>
                <a:latin typeface="Tahoma"/>
                <a:cs typeface="Tahoma"/>
              </a:rPr>
              <a:t>Page</a:t>
            </a:r>
            <a:endParaRPr sz="900">
              <a:latin typeface="Tahoma"/>
              <a:cs typeface="Tahoma"/>
            </a:endParaRPr>
          </a:p>
          <a:p>
            <a:pPr marL="199390">
              <a:lnSpc>
                <a:spcPct val="100000"/>
              </a:lnSpc>
              <a:spcBef>
                <a:spcPts val="175"/>
              </a:spcBef>
            </a:pPr>
            <a:r>
              <a:rPr sz="1000" spc="-5" dirty="0">
                <a:solidFill>
                  <a:srgbClr val="1F5281"/>
                </a:solidFill>
                <a:latin typeface="Tahoma"/>
                <a:cs typeface="Tahoma"/>
              </a:rPr>
              <a:t>OP-Impress</a:t>
            </a:r>
            <a:endParaRPr sz="1000">
              <a:latin typeface="Tahoma"/>
              <a:cs typeface="Tahoma"/>
            </a:endParaRPr>
          </a:p>
          <a:p>
            <a:pPr marL="398780" marR="1735455">
              <a:lnSpc>
                <a:spcPts val="1300"/>
              </a:lnSpc>
              <a:spcBef>
                <a:spcPts val="60"/>
              </a:spcBef>
            </a:pPr>
            <a:r>
              <a:rPr sz="900" dirty="0">
                <a:solidFill>
                  <a:srgbClr val="1F5281"/>
                </a:solidFill>
                <a:latin typeface="Tahoma"/>
                <a:cs typeface="Tahoma"/>
              </a:rPr>
              <a:t>Tools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10" dirty="0">
                <a:solidFill>
                  <a:srgbClr val="1F5281"/>
                </a:solidFill>
                <a:latin typeface="Tahoma"/>
                <a:cs typeface="Tahoma"/>
              </a:rPr>
              <a:t>Options  </a:t>
            </a:r>
            <a:r>
              <a:rPr sz="900" spc="-5" dirty="0">
                <a:solidFill>
                  <a:srgbClr val="1F5281"/>
                </a:solidFill>
                <a:latin typeface="Tahoma"/>
                <a:cs typeface="Tahoma"/>
              </a:rPr>
              <a:t>Format </a:t>
            </a:r>
            <a:r>
              <a:rPr sz="900" dirty="0">
                <a:solidFill>
                  <a:srgbClr val="1F5281"/>
                </a:solidFill>
                <a:latin typeface="Wingdings"/>
                <a:cs typeface="Wingdings"/>
              </a:rPr>
              <a:t></a:t>
            </a:r>
            <a:r>
              <a:rPr sz="900" dirty="0">
                <a:solidFill>
                  <a:srgbClr val="1F5281"/>
                </a:solidFill>
                <a:latin typeface="Times New Roman"/>
                <a:cs typeface="Times New Roman"/>
              </a:rPr>
              <a:t> </a:t>
            </a:r>
            <a:r>
              <a:rPr sz="900" spc="-5" dirty="0">
                <a:solidFill>
                  <a:srgbClr val="1F5281"/>
                </a:solidFill>
                <a:latin typeface="Tahoma"/>
                <a:cs typeface="Tahoma"/>
              </a:rPr>
              <a:t>Page</a:t>
            </a:r>
            <a:endParaRPr sz="900">
              <a:latin typeface="Tahoma"/>
              <a:cs typeface="Tahoma"/>
            </a:endParaRPr>
          </a:p>
          <a:p>
            <a:pPr marL="199390">
              <a:lnSpc>
                <a:spcPct val="100000"/>
              </a:lnSpc>
              <a:spcBef>
                <a:spcPts val="175"/>
              </a:spcBef>
            </a:pPr>
            <a:r>
              <a:rPr sz="1000" spc="-5" dirty="0">
                <a:solidFill>
                  <a:srgbClr val="1F5281"/>
                </a:solidFill>
                <a:latin typeface="Tahoma"/>
                <a:cs typeface="Tahoma"/>
              </a:rPr>
              <a:t>OP-Base</a:t>
            </a:r>
            <a:endParaRPr sz="1000">
              <a:latin typeface="Tahoma"/>
              <a:cs typeface="Tahoma"/>
            </a:endParaRPr>
          </a:p>
          <a:p>
            <a:pPr marL="398780">
              <a:lnSpc>
                <a:spcPct val="100000"/>
              </a:lnSpc>
              <a:spcBef>
                <a:spcPts val="195"/>
              </a:spcBef>
            </a:pPr>
            <a:r>
              <a:rPr sz="900" dirty="0">
                <a:solidFill>
                  <a:srgbClr val="1F5281"/>
                </a:solidFill>
                <a:latin typeface="Tahoma"/>
                <a:cs typeface="Tahoma"/>
              </a:rPr>
              <a:t>Tools </a:t>
            </a:r>
            <a:r>
              <a:rPr sz="900" dirty="0">
                <a:solidFill>
                  <a:srgbClr val="1F5281"/>
                </a:solidFill>
                <a:latin typeface="Wingdings"/>
                <a:cs typeface="Wingdings"/>
              </a:rPr>
              <a:t></a:t>
            </a:r>
            <a:r>
              <a:rPr sz="900" spc="30" dirty="0">
                <a:solidFill>
                  <a:srgbClr val="1F5281"/>
                </a:solidFill>
                <a:latin typeface="Times New Roman"/>
                <a:cs typeface="Times New Roman"/>
              </a:rPr>
              <a:t> </a:t>
            </a:r>
            <a:r>
              <a:rPr sz="900" spc="-10" dirty="0">
                <a:solidFill>
                  <a:srgbClr val="1F5281"/>
                </a:solidFill>
                <a:latin typeface="Tahoma"/>
                <a:cs typeface="Tahoma"/>
              </a:rPr>
              <a:t>Options</a:t>
            </a:r>
            <a:endParaRPr sz="900">
              <a:latin typeface="Tahoma"/>
              <a:cs typeface="Tahoma"/>
            </a:endParaRPr>
          </a:p>
        </p:txBody>
      </p:sp>
      <p:sp>
        <p:nvSpPr>
          <p:cNvPr id="55" name="object 55"/>
          <p:cNvSpPr/>
          <p:nvPr/>
        </p:nvSpPr>
        <p:spPr>
          <a:xfrm>
            <a:off x="2796539" y="7082028"/>
            <a:ext cx="2797175" cy="1485900"/>
          </a:xfrm>
          <a:prstGeom prst="rect">
            <a:avLst/>
          </a:prstGeom>
          <a:blipFill>
            <a:blip r:embed="rId8" cstate="print"/>
            <a:stretch>
              <a:fillRect/>
            </a:stretch>
          </a:blipFill>
        </p:spPr>
        <p:txBody>
          <a:bodyPr wrap="square" lIns="0" tIns="0" rIns="0" bIns="0" rtlCol="0"/>
          <a:lstStyle/>
          <a:p>
            <a:endParaRPr/>
          </a:p>
        </p:txBody>
      </p:sp>
      <p:sp>
        <p:nvSpPr>
          <p:cNvPr id="56" name="object 56"/>
          <p:cNvSpPr/>
          <p:nvPr/>
        </p:nvSpPr>
        <p:spPr>
          <a:xfrm>
            <a:off x="2872739" y="6129502"/>
            <a:ext cx="2659126" cy="835812"/>
          </a:xfrm>
          <a:prstGeom prst="rect">
            <a:avLst/>
          </a:prstGeom>
          <a:blipFill>
            <a:blip r:embed="rId9" cstate="print"/>
            <a:stretch>
              <a:fillRect/>
            </a:stretch>
          </a:blipFill>
        </p:spPr>
        <p:txBody>
          <a:bodyPr wrap="square" lIns="0" tIns="0" rIns="0" bIns="0" rtlCol="0"/>
          <a:lstStyle/>
          <a:p>
            <a:endParaRPr/>
          </a:p>
        </p:txBody>
      </p:sp>
      <p:sp>
        <p:nvSpPr>
          <p:cNvPr id="57" name="object 57"/>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58" name="object 58"/>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14</a:t>
            </a:fld>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txBox="1"/>
          <p:nvPr/>
        </p:nvSpPr>
        <p:spPr>
          <a:xfrm>
            <a:off x="1128064" y="1056706"/>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spc="-150" dirty="0">
                <a:solidFill>
                  <a:srgbClr val="FFFFFF"/>
                </a:solidFill>
                <a:latin typeface="Tahoma"/>
                <a:cs typeface="Tahoma"/>
              </a:rPr>
              <a:t>XỬ </a:t>
            </a:r>
            <a:r>
              <a:rPr sz="1400" b="1" dirty="0">
                <a:solidFill>
                  <a:srgbClr val="FFFFFF"/>
                </a:solidFill>
                <a:latin typeface="Tahoma"/>
                <a:cs typeface="Tahoma"/>
              </a:rPr>
              <a:t>LÝ </a:t>
            </a: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4" dirty="0">
                <a:solidFill>
                  <a:srgbClr val="FFFFFF"/>
                </a:solidFill>
                <a:latin typeface="Tahoma"/>
                <a:cs typeface="Tahoma"/>
              </a:rPr>
              <a:t>PHẦN </a:t>
            </a:r>
            <a:r>
              <a:rPr sz="1400" b="1" spc="-185" dirty="0">
                <a:solidFill>
                  <a:srgbClr val="FFFFFF"/>
                </a:solidFill>
                <a:latin typeface="Tahoma"/>
                <a:cs typeface="Tahoma"/>
              </a:rPr>
              <a:t>MỀM </a:t>
            </a:r>
            <a:r>
              <a:rPr sz="1400" b="1" dirty="0">
                <a:solidFill>
                  <a:srgbClr val="FFFFFF"/>
                </a:solidFill>
                <a:latin typeface="Tahoma"/>
                <a:cs typeface="Tahoma"/>
              </a:rPr>
              <a:t>VĂN</a:t>
            </a:r>
            <a:r>
              <a:rPr sz="1400" b="1" spc="-45" dirty="0">
                <a:solidFill>
                  <a:srgbClr val="FFFFFF"/>
                </a:solidFill>
                <a:latin typeface="Tahoma"/>
                <a:cs typeface="Tahoma"/>
              </a:rPr>
              <a:t> </a:t>
            </a:r>
            <a:r>
              <a:rPr sz="1400" b="1" spc="-5" dirty="0">
                <a:solidFill>
                  <a:srgbClr val="FFFFFF"/>
                </a:solidFill>
                <a:latin typeface="Tahoma"/>
                <a:cs typeface="Tahoma"/>
              </a:rPr>
              <a:t>PHÒNG</a:t>
            </a:r>
            <a:endParaRPr sz="1400" dirty="0">
              <a:latin typeface="Tahoma"/>
              <a:cs typeface="Tahoma"/>
            </a:endParaRPr>
          </a:p>
        </p:txBody>
      </p:sp>
      <p:sp>
        <p:nvSpPr>
          <p:cNvPr id="8" name="object 8"/>
          <p:cNvSpPr/>
          <p:nvPr/>
        </p:nvSpPr>
        <p:spPr>
          <a:xfrm>
            <a:off x="2231898" y="2046731"/>
            <a:ext cx="1165860" cy="621792"/>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2385695" y="2089784"/>
            <a:ext cx="868044" cy="500380"/>
          </a:xfrm>
          <a:prstGeom prst="rect">
            <a:avLst/>
          </a:prstGeom>
        </p:spPr>
        <p:txBody>
          <a:bodyPr vert="horz" wrap="square" lIns="0" tIns="27305" rIns="0" bIns="0" rtlCol="0">
            <a:spAutoFit/>
          </a:bodyPr>
          <a:lstStyle/>
          <a:p>
            <a:pPr marL="15240" marR="5080" indent="-15240" algn="just">
              <a:lnSpc>
                <a:spcPct val="91400"/>
              </a:lnSpc>
              <a:spcBef>
                <a:spcPts val="215"/>
              </a:spcBef>
            </a:pPr>
            <a:r>
              <a:rPr sz="1100" b="1" dirty="0">
                <a:solidFill>
                  <a:srgbClr val="FF0000"/>
                </a:solidFill>
                <a:latin typeface="Verdana"/>
                <a:cs typeface="Verdana"/>
              </a:rPr>
              <a:t>Xử </a:t>
            </a:r>
            <a:r>
              <a:rPr sz="1100" b="1" spc="-5" dirty="0">
                <a:solidFill>
                  <a:srgbClr val="FF0000"/>
                </a:solidFill>
                <a:latin typeface="Verdana"/>
                <a:cs typeface="Verdana"/>
              </a:rPr>
              <a:t>lý </a:t>
            </a:r>
            <a:r>
              <a:rPr sz="1100" b="1" dirty="0">
                <a:solidFill>
                  <a:srgbClr val="FF0000"/>
                </a:solidFill>
                <a:latin typeface="Verdana"/>
                <a:cs typeface="Verdana"/>
              </a:rPr>
              <a:t>sự</a:t>
            </a:r>
            <a:r>
              <a:rPr sz="1100" b="1" spc="-114" dirty="0">
                <a:solidFill>
                  <a:srgbClr val="FF0000"/>
                </a:solidFill>
                <a:latin typeface="Verdana"/>
                <a:cs typeface="Verdana"/>
              </a:rPr>
              <a:t> </a:t>
            </a:r>
            <a:r>
              <a:rPr sz="1100" b="1" spc="-5" dirty="0">
                <a:solidFill>
                  <a:srgbClr val="FF0000"/>
                </a:solidFill>
                <a:latin typeface="Verdana"/>
                <a:cs typeface="Verdana"/>
              </a:rPr>
              <a:t>cố  phần mềm  văn</a:t>
            </a:r>
            <a:r>
              <a:rPr sz="1100" b="1" spc="-80" dirty="0">
                <a:solidFill>
                  <a:srgbClr val="FF0000"/>
                </a:solidFill>
                <a:latin typeface="Verdana"/>
                <a:cs typeface="Verdana"/>
              </a:rPr>
              <a:t> </a:t>
            </a:r>
            <a:r>
              <a:rPr sz="1100" b="1" dirty="0">
                <a:solidFill>
                  <a:srgbClr val="FF0000"/>
                </a:solidFill>
                <a:latin typeface="Verdana"/>
                <a:cs typeface="Verdana"/>
              </a:rPr>
              <a:t>phòng</a:t>
            </a:r>
            <a:endParaRPr sz="1100">
              <a:latin typeface="Verdana"/>
              <a:cs typeface="Verdana"/>
            </a:endParaRPr>
          </a:p>
        </p:txBody>
      </p:sp>
      <p:sp>
        <p:nvSpPr>
          <p:cNvPr id="10" name="object 10"/>
          <p:cNvSpPr/>
          <p:nvPr/>
        </p:nvSpPr>
        <p:spPr>
          <a:xfrm>
            <a:off x="1456944" y="2625089"/>
            <a:ext cx="1367028" cy="251459"/>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134617" y="2855975"/>
            <a:ext cx="667512" cy="461772"/>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1275588" y="2988944"/>
            <a:ext cx="400050" cy="162560"/>
          </a:xfrm>
          <a:prstGeom prst="rect">
            <a:avLst/>
          </a:prstGeom>
        </p:spPr>
        <p:txBody>
          <a:bodyPr vert="horz" wrap="square" lIns="0" tIns="12700" rIns="0" bIns="0" rtlCol="0">
            <a:spAutoFit/>
          </a:bodyPr>
          <a:lstStyle/>
          <a:p>
            <a:pPr>
              <a:lnSpc>
                <a:spcPct val="100000"/>
              </a:lnSpc>
              <a:spcBef>
                <a:spcPts val="100"/>
              </a:spcBef>
            </a:pPr>
            <a:r>
              <a:rPr sz="900" spc="-5" dirty="0">
                <a:solidFill>
                  <a:srgbClr val="FFFFFF"/>
                </a:solidFill>
                <a:latin typeface="Verdana"/>
                <a:cs typeface="Verdana"/>
              </a:rPr>
              <a:t>Ôn</a:t>
            </a:r>
            <a:r>
              <a:rPr sz="900" spc="-80" dirty="0">
                <a:solidFill>
                  <a:srgbClr val="FFFFFF"/>
                </a:solidFill>
                <a:latin typeface="Verdana"/>
                <a:cs typeface="Verdana"/>
              </a:rPr>
              <a:t> </a:t>
            </a:r>
            <a:r>
              <a:rPr sz="900" dirty="0">
                <a:solidFill>
                  <a:srgbClr val="FFFFFF"/>
                </a:solidFill>
                <a:latin typeface="Verdana"/>
                <a:cs typeface="Verdana"/>
              </a:rPr>
              <a:t>tập</a:t>
            </a:r>
            <a:endParaRPr sz="900">
              <a:latin typeface="Verdana"/>
              <a:cs typeface="Verdana"/>
            </a:endParaRPr>
          </a:p>
        </p:txBody>
      </p:sp>
      <p:sp>
        <p:nvSpPr>
          <p:cNvPr id="13" name="object 13"/>
          <p:cNvSpPr/>
          <p:nvPr/>
        </p:nvSpPr>
        <p:spPr>
          <a:xfrm>
            <a:off x="2259329" y="2625089"/>
            <a:ext cx="564642" cy="251459"/>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1937004" y="2826257"/>
            <a:ext cx="665226" cy="491490"/>
          </a:xfrm>
          <a:prstGeom prst="rect">
            <a:avLst/>
          </a:prstGeom>
          <a:blipFill>
            <a:blip r:embed="rId8" cstate="print"/>
            <a:stretch>
              <a:fillRect/>
            </a:stretch>
          </a:blipFill>
        </p:spPr>
        <p:txBody>
          <a:bodyPr wrap="square" lIns="0" tIns="0" rIns="0" bIns="0" rtlCol="0"/>
          <a:lstStyle/>
          <a:p>
            <a:endParaRPr/>
          </a:p>
        </p:txBody>
      </p:sp>
      <p:sp>
        <p:nvSpPr>
          <p:cNvPr id="15" name="object 15"/>
          <p:cNvSpPr txBox="1"/>
          <p:nvPr/>
        </p:nvSpPr>
        <p:spPr>
          <a:xfrm>
            <a:off x="2068957" y="2863977"/>
            <a:ext cx="415925" cy="412750"/>
          </a:xfrm>
          <a:prstGeom prst="rect">
            <a:avLst/>
          </a:prstGeom>
        </p:spPr>
        <p:txBody>
          <a:bodyPr vert="horz" wrap="square" lIns="0" tIns="27305" rIns="0" bIns="0" rtlCol="0">
            <a:spAutoFit/>
          </a:bodyPr>
          <a:lstStyle/>
          <a:p>
            <a:pPr marL="17780" marR="5080" indent="-18415" algn="just">
              <a:lnSpc>
                <a:spcPts val="980"/>
              </a:lnSpc>
              <a:spcBef>
                <a:spcPts val="215"/>
              </a:spcBef>
            </a:pPr>
            <a:r>
              <a:rPr sz="900" spc="-5" dirty="0">
                <a:solidFill>
                  <a:srgbClr val="FFFFFF"/>
                </a:solidFill>
                <a:latin typeface="Verdana"/>
                <a:cs typeface="Verdana"/>
              </a:rPr>
              <a:t>Cài</a:t>
            </a:r>
            <a:r>
              <a:rPr sz="900" spc="-95" dirty="0">
                <a:solidFill>
                  <a:srgbClr val="FFFFFF"/>
                </a:solidFill>
                <a:latin typeface="Verdana"/>
                <a:cs typeface="Verdana"/>
              </a:rPr>
              <a:t> </a:t>
            </a:r>
            <a:r>
              <a:rPr sz="900" spc="-5" dirty="0">
                <a:solidFill>
                  <a:srgbClr val="FFFFFF"/>
                </a:solidFill>
                <a:latin typeface="Verdana"/>
                <a:cs typeface="Verdana"/>
              </a:rPr>
              <a:t>đặt  các </a:t>
            </a:r>
            <a:r>
              <a:rPr sz="900" dirty="0">
                <a:solidFill>
                  <a:srgbClr val="FFFFFF"/>
                </a:solidFill>
                <a:latin typeface="Verdana"/>
                <a:cs typeface="Verdana"/>
              </a:rPr>
              <a:t>bộ  </a:t>
            </a:r>
            <a:r>
              <a:rPr sz="900" spc="-5" dirty="0">
                <a:solidFill>
                  <a:srgbClr val="FFFFFF"/>
                </a:solidFill>
                <a:latin typeface="Verdana"/>
                <a:cs typeface="Verdana"/>
              </a:rPr>
              <a:t>Office</a:t>
            </a:r>
            <a:endParaRPr sz="900">
              <a:latin typeface="Verdana"/>
              <a:cs typeface="Verdana"/>
            </a:endParaRPr>
          </a:p>
        </p:txBody>
      </p:sp>
      <p:sp>
        <p:nvSpPr>
          <p:cNvPr id="16" name="object 16"/>
          <p:cNvSpPr/>
          <p:nvPr/>
        </p:nvSpPr>
        <p:spPr>
          <a:xfrm>
            <a:off x="2798826" y="2625089"/>
            <a:ext cx="299465" cy="251459"/>
          </a:xfrm>
          <a:prstGeom prst="rect">
            <a:avLst/>
          </a:prstGeom>
          <a:blipFill>
            <a:blip r:embed="rId9" cstate="print"/>
            <a:stretch>
              <a:fillRect/>
            </a:stretch>
          </a:blipFill>
        </p:spPr>
        <p:txBody>
          <a:bodyPr wrap="square" lIns="0" tIns="0" rIns="0" bIns="0" rtlCol="0"/>
          <a:lstStyle/>
          <a:p>
            <a:endParaRPr/>
          </a:p>
        </p:txBody>
      </p:sp>
      <p:sp>
        <p:nvSpPr>
          <p:cNvPr id="17" name="object 17"/>
          <p:cNvSpPr/>
          <p:nvPr/>
        </p:nvSpPr>
        <p:spPr>
          <a:xfrm>
            <a:off x="2739389" y="2855975"/>
            <a:ext cx="697229" cy="461772"/>
          </a:xfrm>
          <a:prstGeom prst="rect">
            <a:avLst/>
          </a:prstGeom>
          <a:blipFill>
            <a:blip r:embed="rId10" cstate="print"/>
            <a:stretch>
              <a:fillRect/>
            </a:stretch>
          </a:blipFill>
        </p:spPr>
        <p:txBody>
          <a:bodyPr wrap="square" lIns="0" tIns="0" rIns="0" bIns="0" rtlCol="0"/>
          <a:lstStyle/>
          <a:p>
            <a:endParaRPr/>
          </a:p>
        </p:txBody>
      </p:sp>
      <p:sp>
        <p:nvSpPr>
          <p:cNvPr id="18" name="object 18"/>
          <p:cNvSpPr txBox="1"/>
          <p:nvPr/>
        </p:nvSpPr>
        <p:spPr>
          <a:xfrm>
            <a:off x="2839466" y="2926460"/>
            <a:ext cx="511175" cy="287655"/>
          </a:xfrm>
          <a:prstGeom prst="rect">
            <a:avLst/>
          </a:prstGeom>
        </p:spPr>
        <p:txBody>
          <a:bodyPr vert="horz" wrap="square" lIns="0" tIns="27305" rIns="0" bIns="0" rtlCol="0">
            <a:spAutoFit/>
          </a:bodyPr>
          <a:lstStyle/>
          <a:p>
            <a:pPr marR="5080">
              <a:lnSpc>
                <a:spcPts val="980"/>
              </a:lnSpc>
              <a:spcBef>
                <a:spcPts val="215"/>
              </a:spcBef>
            </a:pPr>
            <a:r>
              <a:rPr sz="900" spc="-5" dirty="0">
                <a:solidFill>
                  <a:srgbClr val="FFFFFF"/>
                </a:solidFill>
                <a:latin typeface="Verdana"/>
                <a:cs typeface="Verdana"/>
              </a:rPr>
              <a:t>Thiết</a:t>
            </a:r>
            <a:r>
              <a:rPr sz="900" spc="-95" dirty="0">
                <a:solidFill>
                  <a:srgbClr val="FFFFFF"/>
                </a:solidFill>
                <a:latin typeface="Verdana"/>
                <a:cs typeface="Verdana"/>
              </a:rPr>
              <a:t> </a:t>
            </a:r>
            <a:r>
              <a:rPr sz="900" dirty="0">
                <a:solidFill>
                  <a:srgbClr val="FFFFFF"/>
                </a:solidFill>
                <a:latin typeface="Verdana"/>
                <a:cs typeface="Verdana"/>
              </a:rPr>
              <a:t>lập  </a:t>
            </a:r>
            <a:r>
              <a:rPr sz="900" spc="-5" dirty="0">
                <a:solidFill>
                  <a:srgbClr val="FFFFFF"/>
                </a:solidFill>
                <a:latin typeface="Verdana"/>
                <a:cs typeface="Verdana"/>
              </a:rPr>
              <a:t>thông</a:t>
            </a:r>
            <a:r>
              <a:rPr sz="900" spc="-100" dirty="0">
                <a:solidFill>
                  <a:srgbClr val="FFFFFF"/>
                </a:solidFill>
                <a:latin typeface="Verdana"/>
                <a:cs typeface="Verdana"/>
              </a:rPr>
              <a:t> </a:t>
            </a:r>
            <a:r>
              <a:rPr sz="900" spc="-5" dirty="0">
                <a:solidFill>
                  <a:srgbClr val="FFFFFF"/>
                </a:solidFill>
                <a:latin typeface="Verdana"/>
                <a:cs typeface="Verdana"/>
              </a:rPr>
              <a:t>số</a:t>
            </a:r>
            <a:endParaRPr sz="900">
              <a:latin typeface="Verdana"/>
              <a:cs typeface="Verdana"/>
            </a:endParaRPr>
          </a:p>
        </p:txBody>
      </p:sp>
      <p:sp>
        <p:nvSpPr>
          <p:cNvPr id="19" name="object 19"/>
          <p:cNvSpPr/>
          <p:nvPr/>
        </p:nvSpPr>
        <p:spPr>
          <a:xfrm>
            <a:off x="2798826" y="2625089"/>
            <a:ext cx="1202436" cy="251459"/>
          </a:xfrm>
          <a:prstGeom prst="rect">
            <a:avLst/>
          </a:prstGeom>
          <a:blipFill>
            <a:blip r:embed="rId11" cstate="print"/>
            <a:stretch>
              <a:fillRect/>
            </a:stretch>
          </a:blipFill>
        </p:spPr>
        <p:txBody>
          <a:bodyPr wrap="square" lIns="0" tIns="0" rIns="0" bIns="0" rtlCol="0"/>
          <a:lstStyle/>
          <a:p>
            <a:endParaRPr/>
          </a:p>
        </p:txBody>
      </p:sp>
      <p:sp>
        <p:nvSpPr>
          <p:cNvPr id="20" name="object 20"/>
          <p:cNvSpPr/>
          <p:nvPr/>
        </p:nvSpPr>
        <p:spPr>
          <a:xfrm>
            <a:off x="3571494" y="2807969"/>
            <a:ext cx="838962" cy="544068"/>
          </a:xfrm>
          <a:prstGeom prst="rect">
            <a:avLst/>
          </a:prstGeom>
          <a:blipFill>
            <a:blip r:embed="rId12" cstate="print"/>
            <a:stretch>
              <a:fillRect/>
            </a:stretch>
          </a:blipFill>
        </p:spPr>
        <p:txBody>
          <a:bodyPr wrap="square" lIns="0" tIns="0" rIns="0" bIns="0" rtlCol="0"/>
          <a:lstStyle/>
          <a:p>
            <a:endParaRPr/>
          </a:p>
        </p:txBody>
      </p:sp>
      <p:sp>
        <p:nvSpPr>
          <p:cNvPr id="21" name="object 21"/>
          <p:cNvSpPr txBox="1"/>
          <p:nvPr/>
        </p:nvSpPr>
        <p:spPr>
          <a:xfrm>
            <a:off x="3753865" y="2866771"/>
            <a:ext cx="485140" cy="434975"/>
          </a:xfrm>
          <a:prstGeom prst="rect">
            <a:avLst/>
          </a:prstGeom>
        </p:spPr>
        <p:txBody>
          <a:bodyPr vert="horz" wrap="square" lIns="0" tIns="34290" rIns="0" bIns="0" rtlCol="0">
            <a:spAutoFit/>
          </a:bodyPr>
          <a:lstStyle/>
          <a:p>
            <a:pPr marR="5080" indent="7620">
              <a:lnSpc>
                <a:spcPts val="1540"/>
              </a:lnSpc>
              <a:spcBef>
                <a:spcPts val="270"/>
              </a:spcBef>
            </a:pPr>
            <a:r>
              <a:rPr sz="1400" dirty="0">
                <a:solidFill>
                  <a:srgbClr val="FFFFFF"/>
                </a:solidFill>
                <a:latin typeface="Verdana"/>
                <a:cs typeface="Verdana"/>
              </a:rPr>
              <a:t>Xử</a:t>
            </a:r>
            <a:r>
              <a:rPr sz="1400" spc="-100" dirty="0">
                <a:solidFill>
                  <a:srgbClr val="FFFFFF"/>
                </a:solidFill>
                <a:latin typeface="Verdana"/>
                <a:cs typeface="Verdana"/>
              </a:rPr>
              <a:t> </a:t>
            </a:r>
            <a:r>
              <a:rPr sz="1400" dirty="0">
                <a:solidFill>
                  <a:srgbClr val="FFFFFF"/>
                </a:solidFill>
                <a:latin typeface="Verdana"/>
                <a:cs typeface="Verdana"/>
              </a:rPr>
              <a:t>lý  sự</a:t>
            </a:r>
            <a:r>
              <a:rPr sz="1400" spc="-105" dirty="0">
                <a:solidFill>
                  <a:srgbClr val="FFFFFF"/>
                </a:solidFill>
                <a:latin typeface="Verdana"/>
                <a:cs typeface="Verdana"/>
              </a:rPr>
              <a:t> </a:t>
            </a:r>
            <a:r>
              <a:rPr sz="1400" dirty="0">
                <a:solidFill>
                  <a:srgbClr val="FFFFFF"/>
                </a:solidFill>
                <a:latin typeface="Verdana"/>
                <a:cs typeface="Verdana"/>
              </a:rPr>
              <a:t>cố</a:t>
            </a:r>
            <a:endParaRPr sz="1400">
              <a:latin typeface="Verdana"/>
              <a:cs typeface="Verdana"/>
            </a:endParaRPr>
          </a:p>
        </p:txBody>
      </p:sp>
      <p:sp>
        <p:nvSpPr>
          <p:cNvPr id="22" name="object 22"/>
          <p:cNvSpPr/>
          <p:nvPr/>
        </p:nvSpPr>
        <p:spPr>
          <a:xfrm>
            <a:off x="2698242" y="3310889"/>
            <a:ext cx="1303020" cy="176021"/>
          </a:xfrm>
          <a:prstGeom prst="rect">
            <a:avLst/>
          </a:prstGeom>
          <a:blipFill>
            <a:blip r:embed="rId13" cstate="print"/>
            <a:stretch>
              <a:fillRect/>
            </a:stretch>
          </a:blipFill>
        </p:spPr>
        <p:txBody>
          <a:bodyPr wrap="square" lIns="0" tIns="0" rIns="0" bIns="0" rtlCol="0"/>
          <a:lstStyle/>
          <a:p>
            <a:endParaRPr/>
          </a:p>
        </p:txBody>
      </p:sp>
      <p:sp>
        <p:nvSpPr>
          <p:cNvPr id="23" name="object 23"/>
          <p:cNvSpPr/>
          <p:nvPr/>
        </p:nvSpPr>
        <p:spPr>
          <a:xfrm>
            <a:off x="2375916" y="3466338"/>
            <a:ext cx="667512" cy="459486"/>
          </a:xfrm>
          <a:prstGeom prst="rect">
            <a:avLst/>
          </a:prstGeom>
          <a:blipFill>
            <a:blip r:embed="rId14" cstate="print"/>
            <a:stretch>
              <a:fillRect/>
            </a:stretch>
          </a:blipFill>
        </p:spPr>
        <p:txBody>
          <a:bodyPr wrap="square" lIns="0" tIns="0" rIns="0" bIns="0" rtlCol="0"/>
          <a:lstStyle/>
          <a:p>
            <a:endParaRPr/>
          </a:p>
        </p:txBody>
      </p:sp>
      <p:sp>
        <p:nvSpPr>
          <p:cNvPr id="24" name="object 24"/>
          <p:cNvSpPr txBox="1"/>
          <p:nvPr/>
        </p:nvSpPr>
        <p:spPr>
          <a:xfrm>
            <a:off x="2520060" y="3537330"/>
            <a:ext cx="396875" cy="288290"/>
          </a:xfrm>
          <a:prstGeom prst="rect">
            <a:avLst/>
          </a:prstGeom>
        </p:spPr>
        <p:txBody>
          <a:bodyPr vert="horz" wrap="square" lIns="0" tIns="26034" rIns="0" bIns="0" rtlCol="0">
            <a:spAutoFit/>
          </a:bodyPr>
          <a:lstStyle/>
          <a:p>
            <a:pPr marR="5080" indent="30480">
              <a:lnSpc>
                <a:spcPts val="990"/>
              </a:lnSpc>
              <a:spcBef>
                <a:spcPts val="204"/>
              </a:spcBef>
            </a:pPr>
            <a:r>
              <a:rPr sz="900" spc="-5" dirty="0">
                <a:solidFill>
                  <a:srgbClr val="FFFFFF"/>
                </a:solidFill>
                <a:latin typeface="Verdana"/>
                <a:cs typeface="Verdana"/>
              </a:rPr>
              <a:t>Sự cố  cài</a:t>
            </a:r>
            <a:r>
              <a:rPr sz="900" spc="-95" dirty="0">
                <a:solidFill>
                  <a:srgbClr val="FFFFFF"/>
                </a:solidFill>
                <a:latin typeface="Verdana"/>
                <a:cs typeface="Verdana"/>
              </a:rPr>
              <a:t> </a:t>
            </a:r>
            <a:r>
              <a:rPr sz="900" spc="-5" dirty="0">
                <a:solidFill>
                  <a:srgbClr val="FFFFFF"/>
                </a:solidFill>
                <a:latin typeface="Verdana"/>
                <a:cs typeface="Verdana"/>
              </a:rPr>
              <a:t>đặt</a:t>
            </a:r>
            <a:endParaRPr sz="900">
              <a:latin typeface="Verdana"/>
              <a:cs typeface="Verdana"/>
            </a:endParaRPr>
          </a:p>
        </p:txBody>
      </p:sp>
      <p:sp>
        <p:nvSpPr>
          <p:cNvPr id="25" name="object 25"/>
          <p:cNvSpPr/>
          <p:nvPr/>
        </p:nvSpPr>
        <p:spPr>
          <a:xfrm>
            <a:off x="3532632" y="3310889"/>
            <a:ext cx="468629" cy="176021"/>
          </a:xfrm>
          <a:prstGeom prst="rect">
            <a:avLst/>
          </a:prstGeom>
          <a:blipFill>
            <a:blip r:embed="rId15" cstate="print"/>
            <a:stretch>
              <a:fillRect/>
            </a:stretch>
          </a:blipFill>
        </p:spPr>
        <p:txBody>
          <a:bodyPr wrap="square" lIns="0" tIns="0" rIns="0" bIns="0" rtlCol="0"/>
          <a:lstStyle/>
          <a:p>
            <a:endParaRPr/>
          </a:p>
        </p:txBody>
      </p:sp>
      <p:sp>
        <p:nvSpPr>
          <p:cNvPr id="26" name="object 26"/>
          <p:cNvSpPr/>
          <p:nvPr/>
        </p:nvSpPr>
        <p:spPr>
          <a:xfrm>
            <a:off x="3178301" y="3466338"/>
            <a:ext cx="729234" cy="459486"/>
          </a:xfrm>
          <a:prstGeom prst="rect">
            <a:avLst/>
          </a:prstGeom>
          <a:blipFill>
            <a:blip r:embed="rId16" cstate="print"/>
            <a:stretch>
              <a:fillRect/>
            </a:stretch>
          </a:blipFill>
        </p:spPr>
        <p:txBody>
          <a:bodyPr wrap="square" lIns="0" tIns="0" rIns="0" bIns="0" rtlCol="0"/>
          <a:lstStyle/>
          <a:p>
            <a:endParaRPr/>
          </a:p>
        </p:txBody>
      </p:sp>
      <p:sp>
        <p:nvSpPr>
          <p:cNvPr id="27" name="object 27"/>
          <p:cNvSpPr txBox="1"/>
          <p:nvPr/>
        </p:nvSpPr>
        <p:spPr>
          <a:xfrm>
            <a:off x="3308858" y="3537330"/>
            <a:ext cx="485775" cy="288290"/>
          </a:xfrm>
          <a:prstGeom prst="rect">
            <a:avLst/>
          </a:prstGeom>
        </p:spPr>
        <p:txBody>
          <a:bodyPr vert="horz" wrap="square" lIns="0" tIns="26034" rIns="0" bIns="0" rtlCol="0">
            <a:spAutoFit/>
          </a:bodyPr>
          <a:lstStyle/>
          <a:p>
            <a:pPr marR="5080" indent="76200">
              <a:lnSpc>
                <a:spcPts val="990"/>
              </a:lnSpc>
              <a:spcBef>
                <a:spcPts val="204"/>
              </a:spcBef>
            </a:pPr>
            <a:r>
              <a:rPr sz="900" spc="-5" dirty="0">
                <a:solidFill>
                  <a:srgbClr val="FFFFFF"/>
                </a:solidFill>
                <a:latin typeface="Verdana"/>
                <a:cs typeface="Verdana"/>
              </a:rPr>
              <a:t>Sự cố  thiết</a:t>
            </a:r>
            <a:r>
              <a:rPr sz="900" spc="-100" dirty="0">
                <a:solidFill>
                  <a:srgbClr val="FFFFFF"/>
                </a:solidFill>
                <a:latin typeface="Verdana"/>
                <a:cs typeface="Verdana"/>
              </a:rPr>
              <a:t> </a:t>
            </a:r>
            <a:r>
              <a:rPr sz="900" dirty="0">
                <a:solidFill>
                  <a:srgbClr val="FFFFFF"/>
                </a:solidFill>
                <a:latin typeface="Verdana"/>
                <a:cs typeface="Verdana"/>
              </a:rPr>
              <a:t>lập</a:t>
            </a:r>
            <a:endParaRPr sz="900">
              <a:latin typeface="Verdana"/>
              <a:cs typeface="Verdana"/>
            </a:endParaRPr>
          </a:p>
        </p:txBody>
      </p:sp>
      <p:sp>
        <p:nvSpPr>
          <p:cNvPr id="28" name="object 28"/>
          <p:cNvSpPr/>
          <p:nvPr/>
        </p:nvSpPr>
        <p:spPr>
          <a:xfrm>
            <a:off x="3976115" y="3310889"/>
            <a:ext cx="454913" cy="176021"/>
          </a:xfrm>
          <a:prstGeom prst="rect">
            <a:avLst/>
          </a:prstGeom>
          <a:blipFill>
            <a:blip r:embed="rId17" cstate="print"/>
            <a:stretch>
              <a:fillRect/>
            </a:stretch>
          </a:blipFill>
        </p:spPr>
        <p:txBody>
          <a:bodyPr wrap="square" lIns="0" tIns="0" rIns="0" bIns="0" rtlCol="0"/>
          <a:lstStyle/>
          <a:p>
            <a:endParaRPr/>
          </a:p>
        </p:txBody>
      </p:sp>
      <p:sp>
        <p:nvSpPr>
          <p:cNvPr id="29" name="object 29"/>
          <p:cNvSpPr/>
          <p:nvPr/>
        </p:nvSpPr>
        <p:spPr>
          <a:xfrm>
            <a:off x="4042409" y="3466338"/>
            <a:ext cx="754379" cy="459486"/>
          </a:xfrm>
          <a:prstGeom prst="rect">
            <a:avLst/>
          </a:prstGeom>
          <a:blipFill>
            <a:blip r:embed="rId18" cstate="print"/>
            <a:stretch>
              <a:fillRect/>
            </a:stretch>
          </a:blipFill>
        </p:spPr>
        <p:txBody>
          <a:bodyPr wrap="square" lIns="0" tIns="0" rIns="0" bIns="0" rtlCol="0"/>
          <a:lstStyle/>
          <a:p>
            <a:endParaRPr/>
          </a:p>
        </p:txBody>
      </p:sp>
      <p:sp>
        <p:nvSpPr>
          <p:cNvPr id="30" name="object 30"/>
          <p:cNvSpPr txBox="1"/>
          <p:nvPr/>
        </p:nvSpPr>
        <p:spPr>
          <a:xfrm>
            <a:off x="4139819" y="3537330"/>
            <a:ext cx="576580" cy="288290"/>
          </a:xfrm>
          <a:prstGeom prst="rect">
            <a:avLst/>
          </a:prstGeom>
        </p:spPr>
        <p:txBody>
          <a:bodyPr vert="horz" wrap="square" lIns="0" tIns="12700" rIns="0" bIns="0" rtlCol="0">
            <a:spAutoFit/>
          </a:bodyPr>
          <a:lstStyle/>
          <a:p>
            <a:pPr marR="3175" algn="ctr">
              <a:lnSpc>
                <a:spcPts val="1035"/>
              </a:lnSpc>
              <a:spcBef>
                <a:spcPts val="100"/>
              </a:spcBef>
            </a:pPr>
            <a:r>
              <a:rPr sz="900" spc="-5" dirty="0">
                <a:solidFill>
                  <a:srgbClr val="FFFFFF"/>
                </a:solidFill>
                <a:latin typeface="Verdana"/>
                <a:cs typeface="Verdana"/>
              </a:rPr>
              <a:t>Sự</a:t>
            </a:r>
            <a:r>
              <a:rPr sz="900" spc="-35" dirty="0">
                <a:solidFill>
                  <a:srgbClr val="FFFFFF"/>
                </a:solidFill>
                <a:latin typeface="Verdana"/>
                <a:cs typeface="Verdana"/>
              </a:rPr>
              <a:t> </a:t>
            </a:r>
            <a:r>
              <a:rPr sz="900" spc="-5" dirty="0">
                <a:solidFill>
                  <a:srgbClr val="FFFFFF"/>
                </a:solidFill>
                <a:latin typeface="Verdana"/>
                <a:cs typeface="Verdana"/>
              </a:rPr>
              <a:t>cố</a:t>
            </a:r>
            <a:endParaRPr sz="900">
              <a:latin typeface="Verdana"/>
              <a:cs typeface="Verdana"/>
            </a:endParaRPr>
          </a:p>
          <a:p>
            <a:pPr marR="5080" algn="ctr">
              <a:lnSpc>
                <a:spcPts val="1035"/>
              </a:lnSpc>
            </a:pPr>
            <a:r>
              <a:rPr sz="900" dirty="0">
                <a:solidFill>
                  <a:srgbClr val="FFFFFF"/>
                </a:solidFill>
                <a:latin typeface="Verdana"/>
                <a:cs typeface="Verdana"/>
              </a:rPr>
              <a:t>soạn</a:t>
            </a:r>
            <a:r>
              <a:rPr sz="900" spc="-110" dirty="0">
                <a:solidFill>
                  <a:srgbClr val="FFFFFF"/>
                </a:solidFill>
                <a:latin typeface="Verdana"/>
                <a:cs typeface="Verdana"/>
              </a:rPr>
              <a:t> </a:t>
            </a:r>
            <a:r>
              <a:rPr sz="900" spc="-5" dirty="0">
                <a:solidFill>
                  <a:srgbClr val="FFFFFF"/>
                </a:solidFill>
                <a:latin typeface="Verdana"/>
                <a:cs typeface="Verdana"/>
              </a:rPr>
              <a:t>thảo</a:t>
            </a:r>
            <a:endParaRPr sz="900">
              <a:latin typeface="Verdana"/>
              <a:cs typeface="Verdana"/>
            </a:endParaRPr>
          </a:p>
        </p:txBody>
      </p:sp>
      <p:sp>
        <p:nvSpPr>
          <p:cNvPr id="31" name="object 31"/>
          <p:cNvSpPr/>
          <p:nvPr/>
        </p:nvSpPr>
        <p:spPr>
          <a:xfrm>
            <a:off x="3976115" y="3310889"/>
            <a:ext cx="1300734" cy="176021"/>
          </a:xfrm>
          <a:prstGeom prst="rect">
            <a:avLst/>
          </a:prstGeom>
          <a:blipFill>
            <a:blip r:embed="rId19" cstate="print"/>
            <a:stretch>
              <a:fillRect/>
            </a:stretch>
          </a:blipFill>
        </p:spPr>
        <p:txBody>
          <a:bodyPr wrap="square" lIns="0" tIns="0" rIns="0" bIns="0" rtlCol="0"/>
          <a:lstStyle/>
          <a:p>
            <a:endParaRPr/>
          </a:p>
        </p:txBody>
      </p:sp>
      <p:sp>
        <p:nvSpPr>
          <p:cNvPr id="32" name="object 32"/>
          <p:cNvSpPr/>
          <p:nvPr/>
        </p:nvSpPr>
        <p:spPr>
          <a:xfrm>
            <a:off x="4931664" y="3466338"/>
            <a:ext cx="665226" cy="459486"/>
          </a:xfrm>
          <a:prstGeom prst="rect">
            <a:avLst/>
          </a:prstGeom>
          <a:blipFill>
            <a:blip r:embed="rId20" cstate="print"/>
            <a:stretch>
              <a:fillRect/>
            </a:stretch>
          </a:blipFill>
        </p:spPr>
        <p:txBody>
          <a:bodyPr wrap="square" lIns="0" tIns="0" rIns="0" bIns="0" rtlCol="0"/>
          <a:lstStyle/>
          <a:p>
            <a:endParaRPr/>
          </a:p>
        </p:txBody>
      </p:sp>
      <p:sp>
        <p:nvSpPr>
          <p:cNvPr id="33" name="object 33"/>
          <p:cNvSpPr txBox="1"/>
          <p:nvPr/>
        </p:nvSpPr>
        <p:spPr>
          <a:xfrm>
            <a:off x="5106670" y="3537330"/>
            <a:ext cx="334010" cy="288290"/>
          </a:xfrm>
          <a:prstGeom prst="rect">
            <a:avLst/>
          </a:prstGeom>
        </p:spPr>
        <p:txBody>
          <a:bodyPr vert="horz" wrap="square" lIns="0" tIns="26034" rIns="0" bIns="0" rtlCol="0">
            <a:spAutoFit/>
          </a:bodyPr>
          <a:lstStyle/>
          <a:p>
            <a:pPr marL="27305" marR="5080" indent="-27940">
              <a:lnSpc>
                <a:spcPts val="990"/>
              </a:lnSpc>
              <a:spcBef>
                <a:spcPts val="204"/>
              </a:spcBef>
            </a:pPr>
            <a:r>
              <a:rPr sz="900" spc="-5" dirty="0">
                <a:solidFill>
                  <a:srgbClr val="FFFFFF"/>
                </a:solidFill>
                <a:latin typeface="Verdana"/>
                <a:cs typeface="Verdana"/>
              </a:rPr>
              <a:t>Sự</a:t>
            </a:r>
            <a:r>
              <a:rPr sz="900" spc="-105" dirty="0">
                <a:solidFill>
                  <a:srgbClr val="FFFFFF"/>
                </a:solidFill>
                <a:latin typeface="Verdana"/>
                <a:cs typeface="Verdana"/>
              </a:rPr>
              <a:t> </a:t>
            </a:r>
            <a:r>
              <a:rPr sz="900" spc="-5" dirty="0">
                <a:solidFill>
                  <a:srgbClr val="FFFFFF"/>
                </a:solidFill>
                <a:latin typeface="Verdana"/>
                <a:cs typeface="Verdana"/>
              </a:rPr>
              <a:t>cố  khác</a:t>
            </a:r>
            <a:endParaRPr sz="900">
              <a:latin typeface="Verdana"/>
              <a:cs typeface="Verdana"/>
            </a:endParaRPr>
          </a:p>
        </p:txBody>
      </p:sp>
      <p:sp>
        <p:nvSpPr>
          <p:cNvPr id="34" name="object 34"/>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36" name="object 36"/>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37" name="object 37"/>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38" name="object 38"/>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39" name="object 39"/>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41" name="object 41"/>
          <p:cNvSpPr/>
          <p:nvPr/>
        </p:nvSpPr>
        <p:spPr>
          <a:xfrm>
            <a:off x="1203960" y="6031991"/>
            <a:ext cx="88391" cy="88391"/>
          </a:xfrm>
          <a:prstGeom prst="rect">
            <a:avLst/>
          </a:prstGeom>
          <a:blipFill>
            <a:blip r:embed="rId21" cstate="print"/>
            <a:stretch>
              <a:fillRect/>
            </a:stretch>
          </a:blipFill>
        </p:spPr>
        <p:txBody>
          <a:bodyPr wrap="square" lIns="0" tIns="0" rIns="0" bIns="0" rtlCol="0"/>
          <a:lstStyle/>
          <a:p>
            <a:endParaRPr/>
          </a:p>
        </p:txBody>
      </p:sp>
      <p:sp>
        <p:nvSpPr>
          <p:cNvPr id="42" name="object 42"/>
          <p:cNvSpPr/>
          <p:nvPr/>
        </p:nvSpPr>
        <p:spPr>
          <a:xfrm>
            <a:off x="1432560" y="6214871"/>
            <a:ext cx="88391" cy="88391"/>
          </a:xfrm>
          <a:prstGeom prst="rect">
            <a:avLst/>
          </a:prstGeom>
          <a:blipFill>
            <a:blip r:embed="rId22" cstate="print"/>
            <a:stretch>
              <a:fillRect/>
            </a:stretch>
          </a:blipFill>
        </p:spPr>
        <p:txBody>
          <a:bodyPr wrap="square" lIns="0" tIns="0" rIns="0" bIns="0" rtlCol="0"/>
          <a:lstStyle/>
          <a:p>
            <a:endParaRPr/>
          </a:p>
        </p:txBody>
      </p:sp>
      <p:sp>
        <p:nvSpPr>
          <p:cNvPr id="43" name="object 43"/>
          <p:cNvSpPr/>
          <p:nvPr/>
        </p:nvSpPr>
        <p:spPr>
          <a:xfrm>
            <a:off x="1432560" y="6397752"/>
            <a:ext cx="88391" cy="88391"/>
          </a:xfrm>
          <a:prstGeom prst="rect">
            <a:avLst/>
          </a:prstGeom>
          <a:blipFill>
            <a:blip r:embed="rId22" cstate="print"/>
            <a:stretch>
              <a:fillRect/>
            </a:stretch>
          </a:blipFill>
        </p:spPr>
        <p:txBody>
          <a:bodyPr wrap="square" lIns="0" tIns="0" rIns="0" bIns="0" rtlCol="0"/>
          <a:lstStyle/>
          <a:p>
            <a:endParaRPr/>
          </a:p>
        </p:txBody>
      </p:sp>
      <p:sp>
        <p:nvSpPr>
          <p:cNvPr id="44" name="object 44"/>
          <p:cNvSpPr txBox="1"/>
          <p:nvPr/>
        </p:nvSpPr>
        <p:spPr>
          <a:xfrm>
            <a:off x="1376425" y="5574919"/>
            <a:ext cx="2578735" cy="956310"/>
          </a:xfrm>
          <a:prstGeom prst="rect">
            <a:avLst/>
          </a:prstGeom>
        </p:spPr>
        <p:txBody>
          <a:bodyPr vert="horz" wrap="square" lIns="0" tIns="13335" rIns="0" bIns="0" rtlCol="0">
            <a:spAutoFit/>
          </a:bodyPr>
          <a:lstStyle/>
          <a:p>
            <a:pPr marL="1419225">
              <a:lnSpc>
                <a:spcPct val="100000"/>
              </a:lnSpc>
              <a:spcBef>
                <a:spcPts val="105"/>
              </a:spcBef>
            </a:pPr>
            <a:r>
              <a:rPr sz="1400" b="1" spc="-150" dirty="0">
                <a:solidFill>
                  <a:srgbClr val="FFFFFF"/>
                </a:solidFill>
                <a:latin typeface="Tahoma"/>
                <a:cs typeface="Tahoma"/>
              </a:rPr>
              <a:t>XỬ </a:t>
            </a:r>
            <a:r>
              <a:rPr sz="1400" b="1" dirty="0">
                <a:solidFill>
                  <a:srgbClr val="FFFFFF"/>
                </a:solidFill>
                <a:latin typeface="Tahoma"/>
                <a:cs typeface="Tahoma"/>
              </a:rPr>
              <a:t>LÝ </a:t>
            </a:r>
            <a:r>
              <a:rPr sz="1400" b="1" spc="-150" dirty="0">
                <a:solidFill>
                  <a:srgbClr val="FFFFFF"/>
                </a:solidFill>
                <a:latin typeface="Tahoma"/>
                <a:cs typeface="Tahoma"/>
              </a:rPr>
              <a:t>SỰ</a:t>
            </a:r>
            <a:r>
              <a:rPr sz="1400" b="1" spc="-229" dirty="0">
                <a:solidFill>
                  <a:srgbClr val="FFFFFF"/>
                </a:solidFill>
                <a:latin typeface="Tahoma"/>
                <a:cs typeface="Tahoma"/>
              </a:rPr>
              <a:t> </a:t>
            </a:r>
            <a:r>
              <a:rPr sz="1400" b="1" spc="-165" dirty="0">
                <a:solidFill>
                  <a:srgbClr val="FFFFFF"/>
                </a:solidFill>
                <a:latin typeface="Tahoma"/>
                <a:cs typeface="Tahoma"/>
              </a:rPr>
              <a:t>CỐ</a:t>
            </a:r>
            <a:endParaRPr sz="1400">
              <a:latin typeface="Tahoma"/>
              <a:cs typeface="Tahoma"/>
            </a:endParaRPr>
          </a:p>
          <a:p>
            <a:pPr>
              <a:lnSpc>
                <a:spcPct val="100000"/>
              </a:lnSpc>
              <a:spcBef>
                <a:spcPts val="10"/>
              </a:spcBef>
            </a:pPr>
            <a:endParaRPr sz="1350">
              <a:latin typeface="Times New Roman"/>
              <a:cs typeface="Times New Roman"/>
            </a:endParaRPr>
          </a:p>
          <a:p>
            <a:pPr>
              <a:lnSpc>
                <a:spcPct val="100000"/>
              </a:lnSpc>
            </a:pPr>
            <a:r>
              <a:rPr sz="1000" b="1" spc="-10" dirty="0">
                <a:solidFill>
                  <a:srgbClr val="1381B8"/>
                </a:solidFill>
                <a:latin typeface="Tahoma"/>
                <a:cs typeface="Tahoma"/>
              </a:rPr>
              <a:t>Khó </a:t>
            </a:r>
            <a:r>
              <a:rPr sz="1000" b="1" spc="-5" dirty="0">
                <a:solidFill>
                  <a:srgbClr val="1381B8"/>
                </a:solidFill>
                <a:latin typeface="Tahoma"/>
                <a:cs typeface="Tahoma"/>
              </a:rPr>
              <a:t>khăn </a:t>
            </a:r>
            <a:r>
              <a:rPr sz="1000" b="1" spc="-10" dirty="0">
                <a:solidFill>
                  <a:srgbClr val="1381B8"/>
                </a:solidFill>
                <a:latin typeface="Tahoma"/>
                <a:cs typeface="Tahoma"/>
              </a:rPr>
              <a:t>trong </a:t>
            </a:r>
            <a:r>
              <a:rPr sz="1000" b="1" spc="-150" dirty="0">
                <a:solidFill>
                  <a:srgbClr val="1381B8"/>
                </a:solidFill>
                <a:latin typeface="Tahoma"/>
                <a:cs typeface="Tahoma"/>
              </a:rPr>
              <a:t>xử </a:t>
            </a:r>
            <a:r>
              <a:rPr sz="1000" b="1" spc="-5" dirty="0">
                <a:solidFill>
                  <a:srgbClr val="1381B8"/>
                </a:solidFill>
                <a:latin typeface="Tahoma"/>
                <a:cs typeface="Tahoma"/>
              </a:rPr>
              <a:t>lý </a:t>
            </a:r>
            <a:r>
              <a:rPr sz="1000" b="1" spc="-150" dirty="0">
                <a:solidFill>
                  <a:srgbClr val="1381B8"/>
                </a:solidFill>
                <a:latin typeface="Tahoma"/>
                <a:cs typeface="Tahoma"/>
              </a:rPr>
              <a:t>sự</a:t>
            </a:r>
            <a:r>
              <a:rPr sz="1000" b="1" spc="-114" dirty="0">
                <a:solidFill>
                  <a:srgbClr val="1381B8"/>
                </a:solidFill>
                <a:latin typeface="Tahoma"/>
                <a:cs typeface="Tahoma"/>
              </a:rPr>
              <a:t> </a:t>
            </a:r>
            <a:r>
              <a:rPr sz="1000" b="1" spc="-195" dirty="0">
                <a:solidFill>
                  <a:srgbClr val="1381B8"/>
                </a:solidFill>
                <a:latin typeface="Tahoma"/>
                <a:cs typeface="Tahoma"/>
              </a:rPr>
              <a:t>cố</a:t>
            </a:r>
            <a:endParaRPr sz="1000">
              <a:latin typeface="Tahoma"/>
              <a:cs typeface="Tahoma"/>
            </a:endParaRPr>
          </a:p>
          <a:p>
            <a:pPr marL="199390" marR="1358900">
              <a:lnSpc>
                <a:spcPct val="120000"/>
              </a:lnSpc>
            </a:pPr>
            <a:r>
              <a:rPr sz="1000" spc="-100" dirty="0">
                <a:solidFill>
                  <a:srgbClr val="1F5281"/>
                </a:solidFill>
                <a:latin typeface="Tahoma"/>
                <a:cs typeface="Tahoma"/>
              </a:rPr>
              <a:t>Chuẩn </a:t>
            </a:r>
            <a:r>
              <a:rPr sz="1000" dirty="0">
                <a:solidFill>
                  <a:srgbClr val="1F5281"/>
                </a:solidFill>
                <a:latin typeface="Tahoma"/>
                <a:cs typeface="Tahoma"/>
              </a:rPr>
              <a:t>đoán </a:t>
            </a:r>
            <a:r>
              <a:rPr sz="1000" spc="-204" dirty="0">
                <a:solidFill>
                  <a:srgbClr val="1F5281"/>
                </a:solidFill>
                <a:latin typeface="Tahoma"/>
                <a:cs typeface="Tahoma"/>
              </a:rPr>
              <a:t>sự </a:t>
            </a:r>
            <a:r>
              <a:rPr sz="1000" spc="-235" dirty="0">
                <a:solidFill>
                  <a:srgbClr val="1F5281"/>
                </a:solidFill>
                <a:latin typeface="Tahoma"/>
                <a:cs typeface="Tahoma"/>
              </a:rPr>
              <a:t>cố  </a:t>
            </a:r>
            <a:r>
              <a:rPr sz="1000" spc="-125" dirty="0">
                <a:solidFill>
                  <a:srgbClr val="1F5281"/>
                </a:solidFill>
                <a:latin typeface="Tahoma"/>
                <a:cs typeface="Tahoma"/>
              </a:rPr>
              <a:t>Khắc </a:t>
            </a:r>
            <a:r>
              <a:rPr sz="1000" spc="-120" dirty="0">
                <a:solidFill>
                  <a:srgbClr val="1F5281"/>
                </a:solidFill>
                <a:latin typeface="Tahoma"/>
                <a:cs typeface="Tahoma"/>
              </a:rPr>
              <a:t>phục </a:t>
            </a:r>
            <a:r>
              <a:rPr sz="1000" spc="-204" dirty="0">
                <a:solidFill>
                  <a:srgbClr val="1F5281"/>
                </a:solidFill>
                <a:latin typeface="Tahoma"/>
                <a:cs typeface="Tahoma"/>
              </a:rPr>
              <a:t>sự</a:t>
            </a:r>
            <a:r>
              <a:rPr sz="1000" spc="-165" dirty="0">
                <a:solidFill>
                  <a:srgbClr val="1F5281"/>
                </a:solidFill>
                <a:latin typeface="Tahoma"/>
                <a:cs typeface="Tahoma"/>
              </a:rPr>
              <a:t> </a:t>
            </a:r>
            <a:r>
              <a:rPr sz="1000" spc="-240" dirty="0">
                <a:solidFill>
                  <a:srgbClr val="1F5281"/>
                </a:solidFill>
                <a:latin typeface="Tahoma"/>
                <a:cs typeface="Tahoma"/>
              </a:rPr>
              <a:t>cố</a:t>
            </a:r>
            <a:endParaRPr sz="1000">
              <a:latin typeface="Tahoma"/>
              <a:cs typeface="Tahoma"/>
            </a:endParaRPr>
          </a:p>
        </p:txBody>
      </p:sp>
      <p:sp>
        <p:nvSpPr>
          <p:cNvPr id="45" name="object 45"/>
          <p:cNvSpPr/>
          <p:nvPr/>
        </p:nvSpPr>
        <p:spPr>
          <a:xfrm>
            <a:off x="4361980" y="5938904"/>
            <a:ext cx="1066471" cy="2655098"/>
          </a:xfrm>
          <a:prstGeom prst="rect">
            <a:avLst/>
          </a:prstGeom>
          <a:blipFill>
            <a:blip r:embed="rId23" cstate="print"/>
            <a:stretch>
              <a:fillRect/>
            </a:stretch>
          </a:blipFill>
        </p:spPr>
        <p:txBody>
          <a:bodyPr wrap="square" lIns="0" tIns="0" rIns="0" bIns="0" rtlCol="0"/>
          <a:lstStyle/>
          <a:p>
            <a:endParaRPr/>
          </a:p>
        </p:txBody>
      </p:sp>
      <p:sp>
        <p:nvSpPr>
          <p:cNvPr id="46" name="object 46"/>
          <p:cNvSpPr/>
          <p:nvPr/>
        </p:nvSpPr>
        <p:spPr>
          <a:xfrm>
            <a:off x="1305861" y="7348694"/>
            <a:ext cx="501478" cy="1247912"/>
          </a:xfrm>
          <a:prstGeom prst="rect">
            <a:avLst/>
          </a:prstGeom>
          <a:blipFill>
            <a:blip r:embed="rId24" cstate="print"/>
            <a:stretch>
              <a:fillRect/>
            </a:stretch>
          </a:blipFill>
        </p:spPr>
        <p:txBody>
          <a:bodyPr wrap="square" lIns="0" tIns="0" rIns="0" bIns="0" rtlCol="0"/>
          <a:lstStyle/>
          <a:p>
            <a:endParaRPr/>
          </a:p>
        </p:txBody>
      </p:sp>
      <p:sp>
        <p:nvSpPr>
          <p:cNvPr id="47" name="object 47"/>
          <p:cNvSpPr/>
          <p:nvPr/>
        </p:nvSpPr>
        <p:spPr>
          <a:xfrm>
            <a:off x="2205671" y="6929608"/>
            <a:ext cx="668907" cy="1666224"/>
          </a:xfrm>
          <a:prstGeom prst="rect">
            <a:avLst/>
          </a:prstGeom>
          <a:blipFill>
            <a:blip r:embed="rId25" cstate="print"/>
            <a:stretch>
              <a:fillRect/>
            </a:stretch>
          </a:blipFill>
        </p:spPr>
        <p:txBody>
          <a:bodyPr wrap="square" lIns="0" tIns="0" rIns="0" bIns="0" rtlCol="0"/>
          <a:lstStyle/>
          <a:p>
            <a:endParaRPr/>
          </a:p>
        </p:txBody>
      </p:sp>
      <p:sp>
        <p:nvSpPr>
          <p:cNvPr id="48" name="object 48"/>
          <p:cNvSpPr/>
          <p:nvPr/>
        </p:nvSpPr>
        <p:spPr>
          <a:xfrm>
            <a:off x="3246056" y="6472388"/>
            <a:ext cx="847440" cy="2117829"/>
          </a:xfrm>
          <a:prstGeom prst="rect">
            <a:avLst/>
          </a:prstGeom>
          <a:blipFill>
            <a:blip r:embed="rId26" cstate="print"/>
            <a:stretch>
              <a:fillRect/>
            </a:stretch>
          </a:blipFill>
        </p:spPr>
        <p:txBody>
          <a:bodyPr wrap="square" lIns="0" tIns="0" rIns="0" bIns="0" rtlCol="0"/>
          <a:lstStyle/>
          <a:p>
            <a:endParaRPr/>
          </a:p>
        </p:txBody>
      </p:sp>
      <p:sp>
        <p:nvSpPr>
          <p:cNvPr id="49" name="object 49"/>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50" name="object 50"/>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15</a:t>
            </a:fld>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txBox="1"/>
          <p:nvPr/>
        </p:nvSpPr>
        <p:spPr>
          <a:xfrm>
            <a:off x="1128064" y="1056706"/>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spc="-150" dirty="0">
                <a:solidFill>
                  <a:srgbClr val="FFFFFF"/>
                </a:solidFill>
                <a:latin typeface="Tahoma"/>
                <a:cs typeface="Tahoma"/>
              </a:rPr>
              <a:t>XỬ </a:t>
            </a:r>
            <a:r>
              <a:rPr sz="1400" b="1" dirty="0">
                <a:solidFill>
                  <a:srgbClr val="FFFFFF"/>
                </a:solidFill>
                <a:latin typeface="Tahoma"/>
                <a:cs typeface="Tahoma"/>
              </a:rPr>
              <a:t>LÝ </a:t>
            </a: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4" dirty="0">
                <a:solidFill>
                  <a:srgbClr val="FFFFFF"/>
                </a:solidFill>
                <a:latin typeface="Tahoma"/>
                <a:cs typeface="Tahoma"/>
              </a:rPr>
              <a:t>PHẦN </a:t>
            </a:r>
            <a:r>
              <a:rPr sz="1400" b="1" spc="-185" dirty="0">
                <a:solidFill>
                  <a:srgbClr val="FFFFFF"/>
                </a:solidFill>
                <a:latin typeface="Tahoma"/>
                <a:cs typeface="Tahoma"/>
              </a:rPr>
              <a:t>MỀM </a:t>
            </a:r>
            <a:r>
              <a:rPr sz="1400" b="1" dirty="0">
                <a:solidFill>
                  <a:srgbClr val="FFFFFF"/>
                </a:solidFill>
                <a:latin typeface="Tahoma"/>
                <a:cs typeface="Tahoma"/>
              </a:rPr>
              <a:t>VĂN</a:t>
            </a:r>
            <a:r>
              <a:rPr sz="1400" b="1" spc="-45" dirty="0">
                <a:solidFill>
                  <a:srgbClr val="FFFFFF"/>
                </a:solidFill>
                <a:latin typeface="Tahoma"/>
                <a:cs typeface="Tahoma"/>
              </a:rPr>
              <a:t> </a:t>
            </a:r>
            <a:r>
              <a:rPr sz="1400" b="1" spc="-5" dirty="0">
                <a:solidFill>
                  <a:srgbClr val="FFFFFF"/>
                </a:solidFill>
                <a:latin typeface="Tahoma"/>
                <a:cs typeface="Tahoma"/>
              </a:rPr>
              <a:t>PHÒNG</a:t>
            </a:r>
            <a:endParaRPr sz="1400" dirty="0">
              <a:latin typeface="Tahoma"/>
              <a:cs typeface="Tahoma"/>
            </a:endParaRPr>
          </a:p>
        </p:txBody>
      </p:sp>
      <p:sp>
        <p:nvSpPr>
          <p:cNvPr id="8" name="object 8"/>
          <p:cNvSpPr/>
          <p:nvPr/>
        </p:nvSpPr>
        <p:spPr>
          <a:xfrm>
            <a:off x="2231898" y="2010155"/>
            <a:ext cx="1168146" cy="697229"/>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2386329" y="2089784"/>
            <a:ext cx="868044" cy="500380"/>
          </a:xfrm>
          <a:prstGeom prst="rect">
            <a:avLst/>
          </a:prstGeom>
        </p:spPr>
        <p:txBody>
          <a:bodyPr vert="horz" wrap="square" lIns="0" tIns="27305" rIns="0" bIns="0" rtlCol="0">
            <a:spAutoFit/>
          </a:bodyPr>
          <a:lstStyle/>
          <a:p>
            <a:pPr marL="14604" marR="5080" indent="-15240" algn="just">
              <a:lnSpc>
                <a:spcPct val="91400"/>
              </a:lnSpc>
              <a:spcBef>
                <a:spcPts val="215"/>
              </a:spcBef>
            </a:pPr>
            <a:r>
              <a:rPr sz="1100" b="1" dirty="0">
                <a:solidFill>
                  <a:srgbClr val="FF0000"/>
                </a:solidFill>
                <a:latin typeface="Verdana"/>
                <a:cs typeface="Verdana"/>
              </a:rPr>
              <a:t>Xử </a:t>
            </a:r>
            <a:r>
              <a:rPr sz="1100" b="1" spc="-5" dirty="0">
                <a:solidFill>
                  <a:srgbClr val="FF0000"/>
                </a:solidFill>
                <a:latin typeface="Verdana"/>
                <a:cs typeface="Verdana"/>
              </a:rPr>
              <a:t>lý </a:t>
            </a:r>
            <a:r>
              <a:rPr sz="1100" b="1" dirty="0">
                <a:solidFill>
                  <a:srgbClr val="FF0000"/>
                </a:solidFill>
                <a:latin typeface="Verdana"/>
                <a:cs typeface="Verdana"/>
              </a:rPr>
              <a:t>sự</a:t>
            </a:r>
            <a:r>
              <a:rPr sz="1100" b="1" spc="-114" dirty="0">
                <a:solidFill>
                  <a:srgbClr val="FF0000"/>
                </a:solidFill>
                <a:latin typeface="Verdana"/>
                <a:cs typeface="Verdana"/>
              </a:rPr>
              <a:t> </a:t>
            </a:r>
            <a:r>
              <a:rPr sz="1100" b="1" spc="-5" dirty="0">
                <a:solidFill>
                  <a:srgbClr val="FF0000"/>
                </a:solidFill>
                <a:latin typeface="Verdana"/>
                <a:cs typeface="Verdana"/>
              </a:rPr>
              <a:t>cố  phần mềm  văn</a:t>
            </a:r>
            <a:r>
              <a:rPr sz="1100" b="1" spc="-80" dirty="0">
                <a:solidFill>
                  <a:srgbClr val="FF0000"/>
                </a:solidFill>
                <a:latin typeface="Verdana"/>
                <a:cs typeface="Verdana"/>
              </a:rPr>
              <a:t> </a:t>
            </a:r>
            <a:r>
              <a:rPr sz="1100" b="1" dirty="0">
                <a:solidFill>
                  <a:srgbClr val="FF0000"/>
                </a:solidFill>
                <a:latin typeface="Verdana"/>
                <a:cs typeface="Verdana"/>
              </a:rPr>
              <a:t>phòng</a:t>
            </a:r>
            <a:endParaRPr sz="1100">
              <a:latin typeface="Verdana"/>
              <a:cs typeface="Verdana"/>
            </a:endParaRPr>
          </a:p>
        </p:txBody>
      </p:sp>
      <p:sp>
        <p:nvSpPr>
          <p:cNvPr id="10" name="object 10"/>
          <p:cNvSpPr/>
          <p:nvPr/>
        </p:nvSpPr>
        <p:spPr>
          <a:xfrm>
            <a:off x="1456944" y="2663951"/>
            <a:ext cx="1367028" cy="251459"/>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134617" y="2892551"/>
            <a:ext cx="667512" cy="461772"/>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1275588" y="3027044"/>
            <a:ext cx="400050" cy="162560"/>
          </a:xfrm>
          <a:prstGeom prst="rect">
            <a:avLst/>
          </a:prstGeom>
        </p:spPr>
        <p:txBody>
          <a:bodyPr vert="horz" wrap="square" lIns="0" tIns="12700" rIns="0" bIns="0" rtlCol="0">
            <a:spAutoFit/>
          </a:bodyPr>
          <a:lstStyle/>
          <a:p>
            <a:pPr>
              <a:lnSpc>
                <a:spcPct val="100000"/>
              </a:lnSpc>
              <a:spcBef>
                <a:spcPts val="100"/>
              </a:spcBef>
            </a:pPr>
            <a:r>
              <a:rPr sz="900" spc="-5" dirty="0">
                <a:solidFill>
                  <a:srgbClr val="FFFFFF"/>
                </a:solidFill>
                <a:latin typeface="Verdana"/>
                <a:cs typeface="Verdana"/>
              </a:rPr>
              <a:t>Ôn</a:t>
            </a:r>
            <a:r>
              <a:rPr sz="900" spc="-80" dirty="0">
                <a:solidFill>
                  <a:srgbClr val="FFFFFF"/>
                </a:solidFill>
                <a:latin typeface="Verdana"/>
                <a:cs typeface="Verdana"/>
              </a:rPr>
              <a:t> </a:t>
            </a:r>
            <a:r>
              <a:rPr sz="900" dirty="0">
                <a:solidFill>
                  <a:srgbClr val="FFFFFF"/>
                </a:solidFill>
                <a:latin typeface="Verdana"/>
                <a:cs typeface="Verdana"/>
              </a:rPr>
              <a:t>tập</a:t>
            </a:r>
            <a:endParaRPr sz="900">
              <a:latin typeface="Verdana"/>
              <a:cs typeface="Verdana"/>
            </a:endParaRPr>
          </a:p>
        </p:txBody>
      </p:sp>
      <p:sp>
        <p:nvSpPr>
          <p:cNvPr id="13" name="object 13"/>
          <p:cNvSpPr/>
          <p:nvPr/>
        </p:nvSpPr>
        <p:spPr>
          <a:xfrm>
            <a:off x="2259329" y="2663951"/>
            <a:ext cx="564642" cy="251459"/>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1937004" y="2862833"/>
            <a:ext cx="667512" cy="493775"/>
          </a:xfrm>
          <a:prstGeom prst="rect">
            <a:avLst/>
          </a:prstGeom>
          <a:blipFill>
            <a:blip r:embed="rId8" cstate="print"/>
            <a:stretch>
              <a:fillRect/>
            </a:stretch>
          </a:blipFill>
        </p:spPr>
        <p:txBody>
          <a:bodyPr wrap="square" lIns="0" tIns="0" rIns="0" bIns="0" rtlCol="0"/>
          <a:lstStyle/>
          <a:p>
            <a:endParaRPr/>
          </a:p>
        </p:txBody>
      </p:sp>
      <p:sp>
        <p:nvSpPr>
          <p:cNvPr id="15" name="object 15"/>
          <p:cNvSpPr txBox="1"/>
          <p:nvPr/>
        </p:nvSpPr>
        <p:spPr>
          <a:xfrm>
            <a:off x="2068957" y="2902077"/>
            <a:ext cx="416559" cy="412750"/>
          </a:xfrm>
          <a:prstGeom prst="rect">
            <a:avLst/>
          </a:prstGeom>
        </p:spPr>
        <p:txBody>
          <a:bodyPr vert="horz" wrap="square" lIns="0" tIns="27305" rIns="0" bIns="0" rtlCol="0">
            <a:spAutoFit/>
          </a:bodyPr>
          <a:lstStyle/>
          <a:p>
            <a:pPr marL="17780" marR="5080" indent="-18415" algn="just">
              <a:lnSpc>
                <a:spcPts val="980"/>
              </a:lnSpc>
              <a:spcBef>
                <a:spcPts val="215"/>
              </a:spcBef>
            </a:pPr>
            <a:r>
              <a:rPr sz="900" spc="-5" dirty="0">
                <a:solidFill>
                  <a:srgbClr val="FFFFFF"/>
                </a:solidFill>
                <a:latin typeface="Verdana"/>
                <a:cs typeface="Verdana"/>
              </a:rPr>
              <a:t>Cài</a:t>
            </a:r>
            <a:r>
              <a:rPr sz="900" spc="-100" dirty="0">
                <a:solidFill>
                  <a:srgbClr val="FFFFFF"/>
                </a:solidFill>
                <a:latin typeface="Verdana"/>
                <a:cs typeface="Verdana"/>
              </a:rPr>
              <a:t> </a:t>
            </a:r>
            <a:r>
              <a:rPr sz="900" dirty="0">
                <a:solidFill>
                  <a:srgbClr val="FFFFFF"/>
                </a:solidFill>
                <a:latin typeface="Verdana"/>
                <a:cs typeface="Verdana"/>
              </a:rPr>
              <a:t>đặt  các bộ  </a:t>
            </a:r>
            <a:r>
              <a:rPr sz="900" spc="-5" dirty="0">
                <a:solidFill>
                  <a:srgbClr val="FFFFFF"/>
                </a:solidFill>
                <a:latin typeface="Verdana"/>
                <a:cs typeface="Verdana"/>
              </a:rPr>
              <a:t>Office</a:t>
            </a:r>
            <a:endParaRPr sz="900">
              <a:latin typeface="Verdana"/>
              <a:cs typeface="Verdana"/>
            </a:endParaRPr>
          </a:p>
        </p:txBody>
      </p:sp>
      <p:sp>
        <p:nvSpPr>
          <p:cNvPr id="16" name="object 16"/>
          <p:cNvSpPr/>
          <p:nvPr/>
        </p:nvSpPr>
        <p:spPr>
          <a:xfrm>
            <a:off x="2798826" y="2663951"/>
            <a:ext cx="299465" cy="251459"/>
          </a:xfrm>
          <a:prstGeom prst="rect">
            <a:avLst/>
          </a:prstGeom>
          <a:blipFill>
            <a:blip r:embed="rId9" cstate="print"/>
            <a:stretch>
              <a:fillRect/>
            </a:stretch>
          </a:blipFill>
        </p:spPr>
        <p:txBody>
          <a:bodyPr wrap="square" lIns="0" tIns="0" rIns="0" bIns="0" rtlCol="0"/>
          <a:lstStyle/>
          <a:p>
            <a:endParaRPr/>
          </a:p>
        </p:txBody>
      </p:sp>
      <p:sp>
        <p:nvSpPr>
          <p:cNvPr id="17" name="object 17"/>
          <p:cNvSpPr/>
          <p:nvPr/>
        </p:nvSpPr>
        <p:spPr>
          <a:xfrm>
            <a:off x="2739389" y="2892551"/>
            <a:ext cx="731520" cy="461772"/>
          </a:xfrm>
          <a:prstGeom prst="rect">
            <a:avLst/>
          </a:prstGeom>
          <a:blipFill>
            <a:blip r:embed="rId10" cstate="print"/>
            <a:stretch>
              <a:fillRect/>
            </a:stretch>
          </a:blipFill>
        </p:spPr>
        <p:txBody>
          <a:bodyPr wrap="square" lIns="0" tIns="0" rIns="0" bIns="0" rtlCol="0"/>
          <a:lstStyle/>
          <a:p>
            <a:endParaRPr/>
          </a:p>
        </p:txBody>
      </p:sp>
      <p:sp>
        <p:nvSpPr>
          <p:cNvPr id="18" name="object 18"/>
          <p:cNvSpPr txBox="1"/>
          <p:nvPr/>
        </p:nvSpPr>
        <p:spPr>
          <a:xfrm>
            <a:off x="2839466" y="2964560"/>
            <a:ext cx="510540" cy="287655"/>
          </a:xfrm>
          <a:prstGeom prst="rect">
            <a:avLst/>
          </a:prstGeom>
        </p:spPr>
        <p:txBody>
          <a:bodyPr vert="horz" wrap="square" lIns="0" tIns="27305" rIns="0" bIns="0" rtlCol="0">
            <a:spAutoFit/>
          </a:bodyPr>
          <a:lstStyle/>
          <a:p>
            <a:pPr marR="5080">
              <a:lnSpc>
                <a:spcPts val="980"/>
              </a:lnSpc>
              <a:spcBef>
                <a:spcPts val="215"/>
              </a:spcBef>
            </a:pPr>
            <a:r>
              <a:rPr sz="900" spc="-5" dirty="0">
                <a:solidFill>
                  <a:srgbClr val="FFFFFF"/>
                </a:solidFill>
                <a:latin typeface="Verdana"/>
                <a:cs typeface="Verdana"/>
              </a:rPr>
              <a:t>Thiết</a:t>
            </a:r>
            <a:r>
              <a:rPr sz="900" spc="-100" dirty="0">
                <a:solidFill>
                  <a:srgbClr val="FFFFFF"/>
                </a:solidFill>
                <a:latin typeface="Verdana"/>
                <a:cs typeface="Verdana"/>
              </a:rPr>
              <a:t> </a:t>
            </a:r>
            <a:r>
              <a:rPr sz="900" dirty="0">
                <a:solidFill>
                  <a:srgbClr val="FFFFFF"/>
                </a:solidFill>
                <a:latin typeface="Verdana"/>
                <a:cs typeface="Verdana"/>
              </a:rPr>
              <a:t>lập  </a:t>
            </a:r>
            <a:r>
              <a:rPr sz="900" spc="-5" dirty="0">
                <a:solidFill>
                  <a:srgbClr val="FFFFFF"/>
                </a:solidFill>
                <a:latin typeface="Verdana"/>
                <a:cs typeface="Verdana"/>
              </a:rPr>
              <a:t>thông</a:t>
            </a:r>
            <a:r>
              <a:rPr sz="900" spc="-105" dirty="0">
                <a:solidFill>
                  <a:srgbClr val="FFFFFF"/>
                </a:solidFill>
                <a:latin typeface="Verdana"/>
                <a:cs typeface="Verdana"/>
              </a:rPr>
              <a:t> </a:t>
            </a:r>
            <a:r>
              <a:rPr sz="900" dirty="0">
                <a:solidFill>
                  <a:srgbClr val="FFFFFF"/>
                </a:solidFill>
                <a:latin typeface="Verdana"/>
                <a:cs typeface="Verdana"/>
              </a:rPr>
              <a:t>số</a:t>
            </a:r>
            <a:endParaRPr sz="900">
              <a:latin typeface="Verdana"/>
              <a:cs typeface="Verdana"/>
            </a:endParaRPr>
          </a:p>
        </p:txBody>
      </p:sp>
      <p:sp>
        <p:nvSpPr>
          <p:cNvPr id="19" name="object 19"/>
          <p:cNvSpPr/>
          <p:nvPr/>
        </p:nvSpPr>
        <p:spPr>
          <a:xfrm>
            <a:off x="2798826" y="2663951"/>
            <a:ext cx="1202436" cy="251459"/>
          </a:xfrm>
          <a:prstGeom prst="rect">
            <a:avLst/>
          </a:prstGeom>
          <a:blipFill>
            <a:blip r:embed="rId11" cstate="print"/>
            <a:stretch>
              <a:fillRect/>
            </a:stretch>
          </a:blipFill>
        </p:spPr>
        <p:txBody>
          <a:bodyPr wrap="square" lIns="0" tIns="0" rIns="0" bIns="0" rtlCol="0"/>
          <a:lstStyle/>
          <a:p>
            <a:endParaRPr/>
          </a:p>
        </p:txBody>
      </p:sp>
      <p:sp>
        <p:nvSpPr>
          <p:cNvPr id="20" name="object 20"/>
          <p:cNvSpPr/>
          <p:nvPr/>
        </p:nvSpPr>
        <p:spPr>
          <a:xfrm>
            <a:off x="3571494" y="2844545"/>
            <a:ext cx="838962" cy="546353"/>
          </a:xfrm>
          <a:prstGeom prst="rect">
            <a:avLst/>
          </a:prstGeom>
          <a:blipFill>
            <a:blip r:embed="rId12" cstate="print"/>
            <a:stretch>
              <a:fillRect/>
            </a:stretch>
          </a:blipFill>
        </p:spPr>
        <p:txBody>
          <a:bodyPr wrap="square" lIns="0" tIns="0" rIns="0" bIns="0" rtlCol="0"/>
          <a:lstStyle/>
          <a:p>
            <a:endParaRPr/>
          </a:p>
        </p:txBody>
      </p:sp>
      <p:sp>
        <p:nvSpPr>
          <p:cNvPr id="21" name="object 21"/>
          <p:cNvSpPr txBox="1"/>
          <p:nvPr/>
        </p:nvSpPr>
        <p:spPr>
          <a:xfrm>
            <a:off x="3753865" y="2904871"/>
            <a:ext cx="485140" cy="434975"/>
          </a:xfrm>
          <a:prstGeom prst="rect">
            <a:avLst/>
          </a:prstGeom>
        </p:spPr>
        <p:txBody>
          <a:bodyPr vert="horz" wrap="square" lIns="0" tIns="34290" rIns="0" bIns="0" rtlCol="0">
            <a:spAutoFit/>
          </a:bodyPr>
          <a:lstStyle/>
          <a:p>
            <a:pPr marR="5080" indent="7620">
              <a:lnSpc>
                <a:spcPts val="1540"/>
              </a:lnSpc>
              <a:spcBef>
                <a:spcPts val="270"/>
              </a:spcBef>
            </a:pPr>
            <a:r>
              <a:rPr sz="1400" dirty="0">
                <a:solidFill>
                  <a:srgbClr val="FFFFFF"/>
                </a:solidFill>
                <a:latin typeface="Verdana"/>
                <a:cs typeface="Verdana"/>
              </a:rPr>
              <a:t>Xử</a:t>
            </a:r>
            <a:r>
              <a:rPr sz="1400" spc="-100" dirty="0">
                <a:solidFill>
                  <a:srgbClr val="FFFFFF"/>
                </a:solidFill>
                <a:latin typeface="Verdana"/>
                <a:cs typeface="Verdana"/>
              </a:rPr>
              <a:t> </a:t>
            </a:r>
            <a:r>
              <a:rPr sz="1400" dirty="0">
                <a:solidFill>
                  <a:srgbClr val="FFFFFF"/>
                </a:solidFill>
                <a:latin typeface="Verdana"/>
                <a:cs typeface="Verdana"/>
              </a:rPr>
              <a:t>lý  sự</a:t>
            </a:r>
            <a:r>
              <a:rPr sz="1400" spc="-105" dirty="0">
                <a:solidFill>
                  <a:srgbClr val="FFFFFF"/>
                </a:solidFill>
                <a:latin typeface="Verdana"/>
                <a:cs typeface="Verdana"/>
              </a:rPr>
              <a:t> </a:t>
            </a:r>
            <a:r>
              <a:rPr sz="1400" dirty="0">
                <a:solidFill>
                  <a:srgbClr val="FFFFFF"/>
                </a:solidFill>
                <a:latin typeface="Verdana"/>
                <a:cs typeface="Verdana"/>
              </a:rPr>
              <a:t>cố</a:t>
            </a:r>
            <a:endParaRPr sz="1400">
              <a:latin typeface="Verdana"/>
              <a:cs typeface="Verdana"/>
            </a:endParaRPr>
          </a:p>
        </p:txBody>
      </p:sp>
      <p:sp>
        <p:nvSpPr>
          <p:cNvPr id="22" name="object 22"/>
          <p:cNvSpPr/>
          <p:nvPr/>
        </p:nvSpPr>
        <p:spPr>
          <a:xfrm>
            <a:off x="2698242" y="3349752"/>
            <a:ext cx="1303020" cy="176022"/>
          </a:xfrm>
          <a:prstGeom prst="rect">
            <a:avLst/>
          </a:prstGeom>
          <a:blipFill>
            <a:blip r:embed="rId13" cstate="print"/>
            <a:stretch>
              <a:fillRect/>
            </a:stretch>
          </a:blipFill>
        </p:spPr>
        <p:txBody>
          <a:bodyPr wrap="square" lIns="0" tIns="0" rIns="0" bIns="0" rtlCol="0"/>
          <a:lstStyle/>
          <a:p>
            <a:endParaRPr/>
          </a:p>
        </p:txBody>
      </p:sp>
      <p:sp>
        <p:nvSpPr>
          <p:cNvPr id="23" name="object 23"/>
          <p:cNvSpPr/>
          <p:nvPr/>
        </p:nvSpPr>
        <p:spPr>
          <a:xfrm>
            <a:off x="2375916" y="3502914"/>
            <a:ext cx="667512" cy="464058"/>
          </a:xfrm>
          <a:prstGeom prst="rect">
            <a:avLst/>
          </a:prstGeom>
          <a:blipFill>
            <a:blip r:embed="rId14" cstate="print"/>
            <a:stretch>
              <a:fillRect/>
            </a:stretch>
          </a:blipFill>
        </p:spPr>
        <p:txBody>
          <a:bodyPr wrap="square" lIns="0" tIns="0" rIns="0" bIns="0" rtlCol="0"/>
          <a:lstStyle/>
          <a:p>
            <a:endParaRPr/>
          </a:p>
        </p:txBody>
      </p:sp>
      <p:sp>
        <p:nvSpPr>
          <p:cNvPr id="24" name="object 24"/>
          <p:cNvSpPr txBox="1"/>
          <p:nvPr/>
        </p:nvSpPr>
        <p:spPr>
          <a:xfrm>
            <a:off x="2520060" y="3575430"/>
            <a:ext cx="396875" cy="288290"/>
          </a:xfrm>
          <a:prstGeom prst="rect">
            <a:avLst/>
          </a:prstGeom>
        </p:spPr>
        <p:txBody>
          <a:bodyPr vert="horz" wrap="square" lIns="0" tIns="26034" rIns="0" bIns="0" rtlCol="0">
            <a:spAutoFit/>
          </a:bodyPr>
          <a:lstStyle/>
          <a:p>
            <a:pPr marR="5080" indent="30480">
              <a:lnSpc>
                <a:spcPts val="990"/>
              </a:lnSpc>
              <a:spcBef>
                <a:spcPts val="204"/>
              </a:spcBef>
            </a:pPr>
            <a:r>
              <a:rPr sz="900" spc="-5" dirty="0">
                <a:solidFill>
                  <a:srgbClr val="FFFFFF"/>
                </a:solidFill>
                <a:latin typeface="Verdana"/>
                <a:cs typeface="Verdana"/>
              </a:rPr>
              <a:t>Sự cố  cài</a:t>
            </a:r>
            <a:r>
              <a:rPr sz="900" spc="-95" dirty="0">
                <a:solidFill>
                  <a:srgbClr val="FFFFFF"/>
                </a:solidFill>
                <a:latin typeface="Verdana"/>
                <a:cs typeface="Verdana"/>
              </a:rPr>
              <a:t> </a:t>
            </a:r>
            <a:r>
              <a:rPr sz="900" spc="-5" dirty="0">
                <a:solidFill>
                  <a:srgbClr val="FFFFFF"/>
                </a:solidFill>
                <a:latin typeface="Verdana"/>
                <a:cs typeface="Verdana"/>
              </a:rPr>
              <a:t>đặt</a:t>
            </a:r>
            <a:endParaRPr sz="900">
              <a:latin typeface="Verdana"/>
              <a:cs typeface="Verdana"/>
            </a:endParaRPr>
          </a:p>
        </p:txBody>
      </p:sp>
      <p:sp>
        <p:nvSpPr>
          <p:cNvPr id="25" name="object 25"/>
          <p:cNvSpPr/>
          <p:nvPr/>
        </p:nvSpPr>
        <p:spPr>
          <a:xfrm>
            <a:off x="3532632" y="3349752"/>
            <a:ext cx="468629" cy="176022"/>
          </a:xfrm>
          <a:prstGeom prst="rect">
            <a:avLst/>
          </a:prstGeom>
          <a:blipFill>
            <a:blip r:embed="rId15" cstate="print"/>
            <a:stretch>
              <a:fillRect/>
            </a:stretch>
          </a:blipFill>
        </p:spPr>
        <p:txBody>
          <a:bodyPr wrap="square" lIns="0" tIns="0" rIns="0" bIns="0" rtlCol="0"/>
          <a:lstStyle/>
          <a:p>
            <a:endParaRPr/>
          </a:p>
        </p:txBody>
      </p:sp>
      <p:sp>
        <p:nvSpPr>
          <p:cNvPr id="26" name="object 26"/>
          <p:cNvSpPr/>
          <p:nvPr/>
        </p:nvSpPr>
        <p:spPr>
          <a:xfrm>
            <a:off x="3178301" y="3502914"/>
            <a:ext cx="729234" cy="464058"/>
          </a:xfrm>
          <a:prstGeom prst="rect">
            <a:avLst/>
          </a:prstGeom>
          <a:blipFill>
            <a:blip r:embed="rId16" cstate="print"/>
            <a:stretch>
              <a:fillRect/>
            </a:stretch>
          </a:blipFill>
        </p:spPr>
        <p:txBody>
          <a:bodyPr wrap="square" lIns="0" tIns="0" rIns="0" bIns="0" rtlCol="0"/>
          <a:lstStyle/>
          <a:p>
            <a:endParaRPr/>
          </a:p>
        </p:txBody>
      </p:sp>
      <p:sp>
        <p:nvSpPr>
          <p:cNvPr id="27" name="object 27"/>
          <p:cNvSpPr txBox="1"/>
          <p:nvPr/>
        </p:nvSpPr>
        <p:spPr>
          <a:xfrm>
            <a:off x="3308858" y="3575430"/>
            <a:ext cx="485775" cy="288290"/>
          </a:xfrm>
          <a:prstGeom prst="rect">
            <a:avLst/>
          </a:prstGeom>
        </p:spPr>
        <p:txBody>
          <a:bodyPr vert="horz" wrap="square" lIns="0" tIns="26034" rIns="0" bIns="0" rtlCol="0">
            <a:spAutoFit/>
          </a:bodyPr>
          <a:lstStyle/>
          <a:p>
            <a:pPr marR="5080" indent="76200">
              <a:lnSpc>
                <a:spcPts val="990"/>
              </a:lnSpc>
              <a:spcBef>
                <a:spcPts val="204"/>
              </a:spcBef>
            </a:pPr>
            <a:r>
              <a:rPr sz="900" spc="-5" dirty="0">
                <a:solidFill>
                  <a:srgbClr val="FFFFFF"/>
                </a:solidFill>
                <a:latin typeface="Verdana"/>
                <a:cs typeface="Verdana"/>
              </a:rPr>
              <a:t>Sự cố  thiết</a:t>
            </a:r>
            <a:r>
              <a:rPr sz="900" spc="-100" dirty="0">
                <a:solidFill>
                  <a:srgbClr val="FFFFFF"/>
                </a:solidFill>
                <a:latin typeface="Verdana"/>
                <a:cs typeface="Verdana"/>
              </a:rPr>
              <a:t> </a:t>
            </a:r>
            <a:r>
              <a:rPr sz="900" dirty="0">
                <a:solidFill>
                  <a:srgbClr val="FFFFFF"/>
                </a:solidFill>
                <a:latin typeface="Verdana"/>
                <a:cs typeface="Verdana"/>
              </a:rPr>
              <a:t>lập</a:t>
            </a:r>
            <a:endParaRPr sz="900">
              <a:latin typeface="Verdana"/>
              <a:cs typeface="Verdana"/>
            </a:endParaRPr>
          </a:p>
        </p:txBody>
      </p:sp>
      <p:sp>
        <p:nvSpPr>
          <p:cNvPr id="28" name="object 28"/>
          <p:cNvSpPr/>
          <p:nvPr/>
        </p:nvSpPr>
        <p:spPr>
          <a:xfrm>
            <a:off x="3976115" y="3349752"/>
            <a:ext cx="454913" cy="176022"/>
          </a:xfrm>
          <a:prstGeom prst="rect">
            <a:avLst/>
          </a:prstGeom>
          <a:blipFill>
            <a:blip r:embed="rId17" cstate="print"/>
            <a:stretch>
              <a:fillRect/>
            </a:stretch>
          </a:blipFill>
        </p:spPr>
        <p:txBody>
          <a:bodyPr wrap="square" lIns="0" tIns="0" rIns="0" bIns="0" rtlCol="0"/>
          <a:lstStyle/>
          <a:p>
            <a:endParaRPr/>
          </a:p>
        </p:txBody>
      </p:sp>
      <p:sp>
        <p:nvSpPr>
          <p:cNvPr id="29" name="object 29"/>
          <p:cNvSpPr/>
          <p:nvPr/>
        </p:nvSpPr>
        <p:spPr>
          <a:xfrm>
            <a:off x="4042409" y="3502914"/>
            <a:ext cx="754379" cy="464058"/>
          </a:xfrm>
          <a:prstGeom prst="rect">
            <a:avLst/>
          </a:prstGeom>
          <a:blipFill>
            <a:blip r:embed="rId18" cstate="print"/>
            <a:stretch>
              <a:fillRect/>
            </a:stretch>
          </a:blipFill>
        </p:spPr>
        <p:txBody>
          <a:bodyPr wrap="square" lIns="0" tIns="0" rIns="0" bIns="0" rtlCol="0"/>
          <a:lstStyle/>
          <a:p>
            <a:endParaRPr/>
          </a:p>
        </p:txBody>
      </p:sp>
      <p:sp>
        <p:nvSpPr>
          <p:cNvPr id="30" name="object 30"/>
          <p:cNvSpPr txBox="1"/>
          <p:nvPr/>
        </p:nvSpPr>
        <p:spPr>
          <a:xfrm>
            <a:off x="4139819" y="3575430"/>
            <a:ext cx="576580" cy="288290"/>
          </a:xfrm>
          <a:prstGeom prst="rect">
            <a:avLst/>
          </a:prstGeom>
        </p:spPr>
        <p:txBody>
          <a:bodyPr vert="horz" wrap="square" lIns="0" tIns="12700" rIns="0" bIns="0" rtlCol="0">
            <a:spAutoFit/>
          </a:bodyPr>
          <a:lstStyle/>
          <a:p>
            <a:pPr marR="3175" algn="ctr">
              <a:lnSpc>
                <a:spcPts val="1035"/>
              </a:lnSpc>
              <a:spcBef>
                <a:spcPts val="100"/>
              </a:spcBef>
            </a:pPr>
            <a:r>
              <a:rPr sz="900" spc="-5" dirty="0">
                <a:solidFill>
                  <a:srgbClr val="FFFFFF"/>
                </a:solidFill>
                <a:latin typeface="Verdana"/>
                <a:cs typeface="Verdana"/>
              </a:rPr>
              <a:t>Sự</a:t>
            </a:r>
            <a:r>
              <a:rPr sz="900" spc="-35" dirty="0">
                <a:solidFill>
                  <a:srgbClr val="FFFFFF"/>
                </a:solidFill>
                <a:latin typeface="Verdana"/>
                <a:cs typeface="Verdana"/>
              </a:rPr>
              <a:t> </a:t>
            </a:r>
            <a:r>
              <a:rPr sz="900" spc="-5" dirty="0">
                <a:solidFill>
                  <a:srgbClr val="FFFFFF"/>
                </a:solidFill>
                <a:latin typeface="Verdana"/>
                <a:cs typeface="Verdana"/>
              </a:rPr>
              <a:t>cố</a:t>
            </a:r>
            <a:endParaRPr sz="900">
              <a:latin typeface="Verdana"/>
              <a:cs typeface="Verdana"/>
            </a:endParaRPr>
          </a:p>
          <a:p>
            <a:pPr marR="5080" algn="ctr">
              <a:lnSpc>
                <a:spcPts val="1035"/>
              </a:lnSpc>
            </a:pPr>
            <a:r>
              <a:rPr sz="900" dirty="0">
                <a:solidFill>
                  <a:srgbClr val="FFFFFF"/>
                </a:solidFill>
                <a:latin typeface="Verdana"/>
                <a:cs typeface="Verdana"/>
              </a:rPr>
              <a:t>soạn</a:t>
            </a:r>
            <a:r>
              <a:rPr sz="900" spc="-110" dirty="0">
                <a:solidFill>
                  <a:srgbClr val="FFFFFF"/>
                </a:solidFill>
                <a:latin typeface="Verdana"/>
                <a:cs typeface="Verdana"/>
              </a:rPr>
              <a:t> </a:t>
            </a:r>
            <a:r>
              <a:rPr sz="900" spc="-5" dirty="0">
                <a:solidFill>
                  <a:srgbClr val="FFFFFF"/>
                </a:solidFill>
                <a:latin typeface="Verdana"/>
                <a:cs typeface="Verdana"/>
              </a:rPr>
              <a:t>thảo</a:t>
            </a:r>
            <a:endParaRPr sz="900">
              <a:latin typeface="Verdana"/>
              <a:cs typeface="Verdana"/>
            </a:endParaRPr>
          </a:p>
        </p:txBody>
      </p:sp>
      <p:sp>
        <p:nvSpPr>
          <p:cNvPr id="31" name="object 31"/>
          <p:cNvSpPr/>
          <p:nvPr/>
        </p:nvSpPr>
        <p:spPr>
          <a:xfrm>
            <a:off x="3976115" y="3349752"/>
            <a:ext cx="1300734" cy="176022"/>
          </a:xfrm>
          <a:prstGeom prst="rect">
            <a:avLst/>
          </a:prstGeom>
          <a:blipFill>
            <a:blip r:embed="rId19" cstate="print"/>
            <a:stretch>
              <a:fillRect/>
            </a:stretch>
          </a:blipFill>
        </p:spPr>
        <p:txBody>
          <a:bodyPr wrap="square" lIns="0" tIns="0" rIns="0" bIns="0" rtlCol="0"/>
          <a:lstStyle/>
          <a:p>
            <a:endParaRPr/>
          </a:p>
        </p:txBody>
      </p:sp>
      <p:sp>
        <p:nvSpPr>
          <p:cNvPr id="32" name="object 32"/>
          <p:cNvSpPr/>
          <p:nvPr/>
        </p:nvSpPr>
        <p:spPr>
          <a:xfrm>
            <a:off x="4931664" y="3502914"/>
            <a:ext cx="665226" cy="464058"/>
          </a:xfrm>
          <a:prstGeom prst="rect">
            <a:avLst/>
          </a:prstGeom>
          <a:blipFill>
            <a:blip r:embed="rId20" cstate="print"/>
            <a:stretch>
              <a:fillRect/>
            </a:stretch>
          </a:blipFill>
        </p:spPr>
        <p:txBody>
          <a:bodyPr wrap="square" lIns="0" tIns="0" rIns="0" bIns="0" rtlCol="0"/>
          <a:lstStyle/>
          <a:p>
            <a:endParaRPr/>
          </a:p>
        </p:txBody>
      </p:sp>
      <p:sp>
        <p:nvSpPr>
          <p:cNvPr id="33" name="object 33"/>
          <p:cNvSpPr txBox="1"/>
          <p:nvPr/>
        </p:nvSpPr>
        <p:spPr>
          <a:xfrm>
            <a:off x="5106670" y="3575430"/>
            <a:ext cx="334010" cy="288290"/>
          </a:xfrm>
          <a:prstGeom prst="rect">
            <a:avLst/>
          </a:prstGeom>
        </p:spPr>
        <p:txBody>
          <a:bodyPr vert="horz" wrap="square" lIns="0" tIns="26034" rIns="0" bIns="0" rtlCol="0">
            <a:spAutoFit/>
          </a:bodyPr>
          <a:lstStyle/>
          <a:p>
            <a:pPr marL="27305" marR="5080" indent="-27940">
              <a:lnSpc>
                <a:spcPts val="990"/>
              </a:lnSpc>
              <a:spcBef>
                <a:spcPts val="204"/>
              </a:spcBef>
            </a:pPr>
            <a:r>
              <a:rPr sz="900" spc="-5" dirty="0">
                <a:solidFill>
                  <a:srgbClr val="FFFFFF"/>
                </a:solidFill>
                <a:latin typeface="Verdana"/>
                <a:cs typeface="Verdana"/>
              </a:rPr>
              <a:t>Sự</a:t>
            </a:r>
            <a:r>
              <a:rPr sz="900" spc="-105" dirty="0">
                <a:solidFill>
                  <a:srgbClr val="FFFFFF"/>
                </a:solidFill>
                <a:latin typeface="Verdana"/>
                <a:cs typeface="Verdana"/>
              </a:rPr>
              <a:t> </a:t>
            </a:r>
            <a:r>
              <a:rPr sz="900" spc="-5" dirty="0">
                <a:solidFill>
                  <a:srgbClr val="FFFFFF"/>
                </a:solidFill>
                <a:latin typeface="Verdana"/>
                <a:cs typeface="Verdana"/>
              </a:rPr>
              <a:t>cố  khác</a:t>
            </a:r>
            <a:endParaRPr sz="900">
              <a:latin typeface="Verdana"/>
              <a:cs typeface="Verdana"/>
            </a:endParaRPr>
          </a:p>
        </p:txBody>
      </p:sp>
      <p:sp>
        <p:nvSpPr>
          <p:cNvPr id="34" name="object 34"/>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36" name="object 36"/>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37" name="object 37"/>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38" name="object 38"/>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39" name="object 39"/>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41" name="object 41"/>
          <p:cNvSpPr/>
          <p:nvPr/>
        </p:nvSpPr>
        <p:spPr>
          <a:xfrm>
            <a:off x="3892677" y="7043928"/>
            <a:ext cx="1689100" cy="1524000"/>
          </a:xfrm>
          <a:prstGeom prst="rect">
            <a:avLst/>
          </a:prstGeom>
          <a:blipFill>
            <a:blip r:embed="rId21" cstate="print"/>
            <a:stretch>
              <a:fillRect/>
            </a:stretch>
          </a:blipFill>
        </p:spPr>
        <p:txBody>
          <a:bodyPr wrap="square" lIns="0" tIns="0" rIns="0" bIns="0" rtlCol="0"/>
          <a:lstStyle/>
          <a:p>
            <a:endParaRPr/>
          </a:p>
        </p:txBody>
      </p:sp>
      <p:sp>
        <p:nvSpPr>
          <p:cNvPr id="42" name="object 42"/>
          <p:cNvSpPr/>
          <p:nvPr/>
        </p:nvSpPr>
        <p:spPr>
          <a:xfrm>
            <a:off x="1203960" y="6070091"/>
            <a:ext cx="88391" cy="88391"/>
          </a:xfrm>
          <a:prstGeom prst="rect">
            <a:avLst/>
          </a:prstGeom>
          <a:blipFill>
            <a:blip r:embed="rId22" cstate="print"/>
            <a:stretch>
              <a:fillRect/>
            </a:stretch>
          </a:blipFill>
        </p:spPr>
        <p:txBody>
          <a:bodyPr wrap="square" lIns="0" tIns="0" rIns="0" bIns="0" rtlCol="0"/>
          <a:lstStyle/>
          <a:p>
            <a:endParaRPr/>
          </a:p>
        </p:txBody>
      </p:sp>
      <p:sp>
        <p:nvSpPr>
          <p:cNvPr id="43" name="object 43"/>
          <p:cNvSpPr/>
          <p:nvPr/>
        </p:nvSpPr>
        <p:spPr>
          <a:xfrm>
            <a:off x="1432560" y="6252971"/>
            <a:ext cx="88391" cy="88391"/>
          </a:xfrm>
          <a:prstGeom prst="rect">
            <a:avLst/>
          </a:prstGeom>
          <a:blipFill>
            <a:blip r:embed="rId23" cstate="print"/>
            <a:stretch>
              <a:fillRect/>
            </a:stretch>
          </a:blipFill>
        </p:spPr>
        <p:txBody>
          <a:bodyPr wrap="square" lIns="0" tIns="0" rIns="0" bIns="0" rtlCol="0"/>
          <a:lstStyle/>
          <a:p>
            <a:endParaRPr/>
          </a:p>
        </p:txBody>
      </p:sp>
      <p:sp>
        <p:nvSpPr>
          <p:cNvPr id="44" name="object 44"/>
          <p:cNvSpPr/>
          <p:nvPr/>
        </p:nvSpPr>
        <p:spPr>
          <a:xfrm>
            <a:off x="1203960" y="6588252"/>
            <a:ext cx="88391" cy="88392"/>
          </a:xfrm>
          <a:prstGeom prst="rect">
            <a:avLst/>
          </a:prstGeom>
          <a:blipFill>
            <a:blip r:embed="rId22" cstate="print"/>
            <a:stretch>
              <a:fillRect/>
            </a:stretch>
          </a:blipFill>
        </p:spPr>
        <p:txBody>
          <a:bodyPr wrap="square" lIns="0" tIns="0" rIns="0" bIns="0" rtlCol="0"/>
          <a:lstStyle/>
          <a:p>
            <a:endParaRPr/>
          </a:p>
        </p:txBody>
      </p:sp>
      <p:sp>
        <p:nvSpPr>
          <p:cNvPr id="45" name="object 45"/>
          <p:cNvSpPr/>
          <p:nvPr/>
        </p:nvSpPr>
        <p:spPr>
          <a:xfrm>
            <a:off x="1432560" y="6771131"/>
            <a:ext cx="88391" cy="88392"/>
          </a:xfrm>
          <a:prstGeom prst="rect">
            <a:avLst/>
          </a:prstGeom>
          <a:blipFill>
            <a:blip r:embed="rId23" cstate="print"/>
            <a:stretch>
              <a:fillRect/>
            </a:stretch>
          </a:blipFill>
        </p:spPr>
        <p:txBody>
          <a:bodyPr wrap="square" lIns="0" tIns="0" rIns="0" bIns="0" rtlCol="0"/>
          <a:lstStyle/>
          <a:p>
            <a:endParaRPr/>
          </a:p>
        </p:txBody>
      </p:sp>
      <p:sp>
        <p:nvSpPr>
          <p:cNvPr id="46" name="object 46"/>
          <p:cNvSpPr/>
          <p:nvPr/>
        </p:nvSpPr>
        <p:spPr>
          <a:xfrm>
            <a:off x="1432560" y="6954011"/>
            <a:ext cx="88391" cy="88392"/>
          </a:xfrm>
          <a:prstGeom prst="rect">
            <a:avLst/>
          </a:prstGeom>
          <a:blipFill>
            <a:blip r:embed="rId23" cstate="print"/>
            <a:stretch>
              <a:fillRect/>
            </a:stretch>
          </a:blipFill>
        </p:spPr>
        <p:txBody>
          <a:bodyPr wrap="square" lIns="0" tIns="0" rIns="0" bIns="0" rtlCol="0"/>
          <a:lstStyle/>
          <a:p>
            <a:endParaRPr/>
          </a:p>
        </p:txBody>
      </p:sp>
      <p:sp>
        <p:nvSpPr>
          <p:cNvPr id="47" name="object 47"/>
          <p:cNvSpPr/>
          <p:nvPr/>
        </p:nvSpPr>
        <p:spPr>
          <a:xfrm>
            <a:off x="1203960" y="7289292"/>
            <a:ext cx="88391" cy="88392"/>
          </a:xfrm>
          <a:prstGeom prst="rect">
            <a:avLst/>
          </a:prstGeom>
          <a:blipFill>
            <a:blip r:embed="rId22" cstate="print"/>
            <a:stretch>
              <a:fillRect/>
            </a:stretch>
          </a:blipFill>
        </p:spPr>
        <p:txBody>
          <a:bodyPr wrap="square" lIns="0" tIns="0" rIns="0" bIns="0" rtlCol="0"/>
          <a:lstStyle/>
          <a:p>
            <a:endParaRPr/>
          </a:p>
        </p:txBody>
      </p:sp>
      <p:sp>
        <p:nvSpPr>
          <p:cNvPr id="48" name="object 48"/>
          <p:cNvSpPr/>
          <p:nvPr/>
        </p:nvSpPr>
        <p:spPr>
          <a:xfrm>
            <a:off x="1432560" y="7472171"/>
            <a:ext cx="88391" cy="88392"/>
          </a:xfrm>
          <a:prstGeom prst="rect">
            <a:avLst/>
          </a:prstGeom>
          <a:blipFill>
            <a:blip r:embed="rId23" cstate="print"/>
            <a:stretch>
              <a:fillRect/>
            </a:stretch>
          </a:blipFill>
        </p:spPr>
        <p:txBody>
          <a:bodyPr wrap="square" lIns="0" tIns="0" rIns="0" bIns="0" rtlCol="0"/>
          <a:lstStyle/>
          <a:p>
            <a:endParaRPr/>
          </a:p>
        </p:txBody>
      </p:sp>
      <p:sp>
        <p:nvSpPr>
          <p:cNvPr id="49" name="object 49"/>
          <p:cNvSpPr txBox="1"/>
          <p:nvPr/>
        </p:nvSpPr>
        <p:spPr>
          <a:xfrm>
            <a:off x="1376425" y="5574919"/>
            <a:ext cx="2881630" cy="2183765"/>
          </a:xfrm>
          <a:prstGeom prst="rect">
            <a:avLst/>
          </a:prstGeom>
        </p:spPr>
        <p:txBody>
          <a:bodyPr vert="horz" wrap="square" lIns="0" tIns="13335" rIns="0" bIns="0" rtlCol="0">
            <a:spAutoFit/>
          </a:bodyPr>
          <a:lstStyle/>
          <a:p>
            <a:pPr marL="1113155">
              <a:lnSpc>
                <a:spcPct val="100000"/>
              </a:lnSpc>
              <a:spcBef>
                <a:spcPts val="105"/>
              </a:spcBef>
            </a:pP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5" dirty="0">
                <a:solidFill>
                  <a:srgbClr val="FFFFFF"/>
                </a:solidFill>
                <a:latin typeface="Tahoma"/>
                <a:cs typeface="Tahoma"/>
              </a:rPr>
              <a:t>KHI CÀI</a:t>
            </a:r>
            <a:r>
              <a:rPr sz="1400" b="1" spc="-300" dirty="0">
                <a:solidFill>
                  <a:srgbClr val="FFFFFF"/>
                </a:solidFill>
                <a:latin typeface="Tahoma"/>
                <a:cs typeface="Tahoma"/>
              </a:rPr>
              <a:t> </a:t>
            </a:r>
            <a:r>
              <a:rPr sz="1400" b="1" spc="-145" dirty="0">
                <a:solidFill>
                  <a:srgbClr val="FFFFFF"/>
                </a:solidFill>
                <a:latin typeface="Tahoma"/>
                <a:cs typeface="Tahoma"/>
              </a:rPr>
              <a:t>ĐẶT</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spc="-140" dirty="0">
                <a:solidFill>
                  <a:srgbClr val="1381B8"/>
                </a:solidFill>
                <a:latin typeface="Tahoma"/>
                <a:cs typeface="Tahoma"/>
              </a:rPr>
              <a:t>Cấu </a:t>
            </a:r>
            <a:r>
              <a:rPr sz="1000" b="1" spc="-10" dirty="0">
                <a:solidFill>
                  <a:srgbClr val="1381B8"/>
                </a:solidFill>
                <a:latin typeface="Tahoma"/>
                <a:cs typeface="Tahoma"/>
              </a:rPr>
              <a:t>hình </a:t>
            </a:r>
            <a:r>
              <a:rPr sz="1000" b="1" spc="-5" dirty="0">
                <a:solidFill>
                  <a:srgbClr val="1381B8"/>
                </a:solidFill>
                <a:latin typeface="Tahoma"/>
                <a:cs typeface="Tahoma"/>
              </a:rPr>
              <a:t>máy tính không </a:t>
            </a:r>
            <a:r>
              <a:rPr sz="1000" b="1" spc="-10" dirty="0">
                <a:solidFill>
                  <a:srgbClr val="1381B8"/>
                </a:solidFill>
                <a:latin typeface="Tahoma"/>
                <a:cs typeface="Tahoma"/>
              </a:rPr>
              <a:t>phù</a:t>
            </a:r>
            <a:r>
              <a:rPr sz="1000" b="1" spc="20" dirty="0">
                <a:solidFill>
                  <a:srgbClr val="1381B8"/>
                </a:solidFill>
                <a:latin typeface="Tahoma"/>
                <a:cs typeface="Tahoma"/>
              </a:rPr>
              <a:t> </a:t>
            </a:r>
            <a:r>
              <a:rPr sz="1000" b="1" spc="-135" dirty="0">
                <a:solidFill>
                  <a:srgbClr val="1381B8"/>
                </a:solidFill>
                <a:latin typeface="Tahoma"/>
                <a:cs typeface="Tahoma"/>
              </a:rPr>
              <a:t>hợp</a:t>
            </a:r>
            <a:endParaRPr sz="1000">
              <a:latin typeface="Tahoma"/>
              <a:cs typeface="Tahoma"/>
            </a:endParaRPr>
          </a:p>
          <a:p>
            <a:pPr marL="199390" marR="375285">
              <a:lnSpc>
                <a:spcPct val="100000"/>
              </a:lnSpc>
              <a:spcBef>
                <a:spcPts val="240"/>
              </a:spcBef>
            </a:pPr>
            <a:r>
              <a:rPr sz="1000" spc="-5" dirty="0">
                <a:solidFill>
                  <a:srgbClr val="1F5281"/>
                </a:solidFill>
                <a:latin typeface="Tahoma"/>
                <a:cs typeface="Tahoma"/>
              </a:rPr>
              <a:t>Xác </a:t>
            </a:r>
            <a:r>
              <a:rPr sz="1000" spc="-190" dirty="0">
                <a:solidFill>
                  <a:srgbClr val="1F5281"/>
                </a:solidFill>
                <a:latin typeface="Tahoma"/>
                <a:cs typeface="Tahoma"/>
              </a:rPr>
              <a:t>định </a:t>
            </a:r>
            <a:r>
              <a:rPr sz="1000" spc="-5" dirty="0">
                <a:solidFill>
                  <a:srgbClr val="1F5281"/>
                </a:solidFill>
                <a:latin typeface="Tahoma"/>
                <a:cs typeface="Tahoma"/>
              </a:rPr>
              <a:t>yêu </a:t>
            </a:r>
            <a:r>
              <a:rPr sz="1000" spc="-165" dirty="0">
                <a:solidFill>
                  <a:srgbClr val="1F5281"/>
                </a:solidFill>
                <a:latin typeface="Tahoma"/>
                <a:cs typeface="Tahoma"/>
              </a:rPr>
              <a:t>cầu </a:t>
            </a:r>
            <a:r>
              <a:rPr sz="1000" spc="-245" dirty="0">
                <a:solidFill>
                  <a:srgbClr val="1F5281"/>
                </a:solidFill>
                <a:latin typeface="Tahoma"/>
                <a:cs typeface="Tahoma"/>
              </a:rPr>
              <a:t>về </a:t>
            </a:r>
            <a:r>
              <a:rPr sz="1000" spc="-125" dirty="0">
                <a:solidFill>
                  <a:srgbClr val="1F5281"/>
                </a:solidFill>
                <a:latin typeface="Tahoma"/>
                <a:cs typeface="Tahoma"/>
              </a:rPr>
              <a:t>phần </a:t>
            </a:r>
            <a:r>
              <a:rPr sz="1000" spc="-105" dirty="0">
                <a:solidFill>
                  <a:srgbClr val="1F5281"/>
                </a:solidFill>
                <a:latin typeface="Tahoma"/>
                <a:cs typeface="Tahoma"/>
              </a:rPr>
              <a:t>cứng </a:t>
            </a:r>
            <a:r>
              <a:rPr sz="1000" spc="-170" dirty="0">
                <a:solidFill>
                  <a:srgbClr val="1F5281"/>
                </a:solidFill>
                <a:latin typeface="Tahoma"/>
                <a:cs typeface="Tahoma"/>
              </a:rPr>
              <a:t>trước </a:t>
            </a:r>
            <a:r>
              <a:rPr sz="1000" spc="-10" dirty="0">
                <a:solidFill>
                  <a:srgbClr val="1F5281"/>
                </a:solidFill>
                <a:latin typeface="Tahoma"/>
                <a:cs typeface="Tahoma"/>
              </a:rPr>
              <a:t>khi  </a:t>
            </a:r>
            <a:r>
              <a:rPr sz="1000" spc="-5" dirty="0">
                <a:solidFill>
                  <a:srgbClr val="1F5281"/>
                </a:solidFill>
                <a:latin typeface="Tahoma"/>
                <a:cs typeface="Tahoma"/>
              </a:rPr>
              <a:t>cài </a:t>
            </a:r>
            <a:r>
              <a:rPr sz="1000" spc="-155" dirty="0">
                <a:solidFill>
                  <a:srgbClr val="1F5281"/>
                </a:solidFill>
                <a:latin typeface="Tahoma"/>
                <a:cs typeface="Tahoma"/>
              </a:rPr>
              <a:t>đặt </a:t>
            </a:r>
            <a:r>
              <a:rPr sz="1000" spc="-125" dirty="0">
                <a:solidFill>
                  <a:srgbClr val="1F5281"/>
                </a:solidFill>
                <a:latin typeface="Tahoma"/>
                <a:cs typeface="Tahoma"/>
              </a:rPr>
              <a:t>phần</a:t>
            </a:r>
            <a:r>
              <a:rPr sz="1000" spc="-10" dirty="0">
                <a:solidFill>
                  <a:srgbClr val="1F5281"/>
                </a:solidFill>
                <a:latin typeface="Tahoma"/>
                <a:cs typeface="Tahoma"/>
              </a:rPr>
              <a:t> </a:t>
            </a:r>
            <a:r>
              <a:rPr sz="1000" spc="-165" dirty="0">
                <a:solidFill>
                  <a:srgbClr val="1F5281"/>
                </a:solidFill>
                <a:latin typeface="Tahoma"/>
                <a:cs typeface="Tahoma"/>
              </a:rPr>
              <a:t>mềm</a:t>
            </a:r>
            <a:endParaRPr sz="1000">
              <a:latin typeface="Tahoma"/>
              <a:cs typeface="Tahoma"/>
            </a:endParaRPr>
          </a:p>
          <a:p>
            <a:pPr>
              <a:lnSpc>
                <a:spcPct val="100000"/>
              </a:lnSpc>
              <a:spcBef>
                <a:spcPts val="240"/>
              </a:spcBef>
            </a:pPr>
            <a:r>
              <a:rPr sz="1000" b="1" spc="-215" dirty="0">
                <a:solidFill>
                  <a:srgbClr val="1381B8"/>
                </a:solidFill>
                <a:latin typeface="Tahoma"/>
                <a:cs typeface="Tahoma"/>
              </a:rPr>
              <a:t>Hệ </a:t>
            </a:r>
            <a:r>
              <a:rPr sz="1000" b="1" spc="-105" dirty="0">
                <a:solidFill>
                  <a:srgbClr val="1381B8"/>
                </a:solidFill>
                <a:latin typeface="Tahoma"/>
                <a:cs typeface="Tahoma"/>
              </a:rPr>
              <a:t>điều </a:t>
            </a:r>
            <a:r>
              <a:rPr sz="1000" b="1" spc="-10" dirty="0">
                <a:solidFill>
                  <a:srgbClr val="1381B8"/>
                </a:solidFill>
                <a:latin typeface="Tahoma"/>
                <a:cs typeface="Tahoma"/>
              </a:rPr>
              <a:t>hành </a:t>
            </a:r>
            <a:r>
              <a:rPr sz="1000" b="1" spc="-5" dirty="0">
                <a:solidFill>
                  <a:srgbClr val="1381B8"/>
                </a:solidFill>
                <a:latin typeface="Tahoma"/>
                <a:cs typeface="Tahoma"/>
              </a:rPr>
              <a:t>không </a:t>
            </a:r>
            <a:r>
              <a:rPr sz="1000" b="1" spc="-200" dirty="0">
                <a:solidFill>
                  <a:srgbClr val="1381B8"/>
                </a:solidFill>
                <a:latin typeface="Tahoma"/>
                <a:cs typeface="Tahoma"/>
              </a:rPr>
              <a:t>hỗ</a:t>
            </a:r>
            <a:r>
              <a:rPr sz="1000" b="1" spc="-180" dirty="0">
                <a:solidFill>
                  <a:srgbClr val="1381B8"/>
                </a:solidFill>
                <a:latin typeface="Tahoma"/>
                <a:cs typeface="Tahoma"/>
              </a:rPr>
              <a:t> </a:t>
            </a:r>
            <a:r>
              <a:rPr sz="1000" b="1" spc="-130" dirty="0">
                <a:solidFill>
                  <a:srgbClr val="1381B8"/>
                </a:solidFill>
                <a:latin typeface="Tahoma"/>
                <a:cs typeface="Tahoma"/>
              </a:rPr>
              <a:t>trợ</a:t>
            </a:r>
            <a:endParaRPr sz="1000">
              <a:latin typeface="Tahoma"/>
              <a:cs typeface="Tahoma"/>
            </a:endParaRPr>
          </a:p>
          <a:p>
            <a:pPr marL="199390">
              <a:lnSpc>
                <a:spcPct val="100000"/>
              </a:lnSpc>
              <a:spcBef>
                <a:spcPts val="240"/>
              </a:spcBef>
            </a:pPr>
            <a:r>
              <a:rPr sz="1000" spc="-5" dirty="0">
                <a:solidFill>
                  <a:srgbClr val="1F5281"/>
                </a:solidFill>
                <a:latin typeface="Tahoma"/>
                <a:cs typeface="Tahoma"/>
              </a:rPr>
              <a:t>Xác </a:t>
            </a:r>
            <a:r>
              <a:rPr sz="1000" spc="-190" dirty="0">
                <a:solidFill>
                  <a:srgbClr val="1F5281"/>
                </a:solidFill>
                <a:latin typeface="Tahoma"/>
                <a:cs typeface="Tahoma"/>
              </a:rPr>
              <a:t>định </a:t>
            </a:r>
            <a:r>
              <a:rPr sz="1000" spc="-5" dirty="0">
                <a:solidFill>
                  <a:srgbClr val="1F5281"/>
                </a:solidFill>
                <a:latin typeface="Tahoma"/>
                <a:cs typeface="Tahoma"/>
              </a:rPr>
              <a:t>yêu </a:t>
            </a:r>
            <a:r>
              <a:rPr sz="1000" spc="-165" dirty="0">
                <a:solidFill>
                  <a:srgbClr val="1F5281"/>
                </a:solidFill>
                <a:latin typeface="Tahoma"/>
                <a:cs typeface="Tahoma"/>
              </a:rPr>
              <a:t>cầu </a:t>
            </a:r>
            <a:r>
              <a:rPr sz="1000" spc="-245" dirty="0">
                <a:solidFill>
                  <a:srgbClr val="1F5281"/>
                </a:solidFill>
                <a:latin typeface="Tahoma"/>
                <a:cs typeface="Tahoma"/>
              </a:rPr>
              <a:t>về hệ </a:t>
            </a:r>
            <a:r>
              <a:rPr sz="1000" spc="-114" dirty="0">
                <a:solidFill>
                  <a:srgbClr val="1F5281"/>
                </a:solidFill>
                <a:latin typeface="Tahoma"/>
                <a:cs typeface="Tahoma"/>
              </a:rPr>
              <a:t>điều</a:t>
            </a:r>
            <a:r>
              <a:rPr sz="1000" spc="-65" dirty="0">
                <a:solidFill>
                  <a:srgbClr val="1F5281"/>
                </a:solidFill>
                <a:latin typeface="Tahoma"/>
                <a:cs typeface="Tahoma"/>
              </a:rPr>
              <a:t> </a:t>
            </a:r>
            <a:r>
              <a:rPr sz="1000" spc="-10" dirty="0">
                <a:solidFill>
                  <a:srgbClr val="1F5281"/>
                </a:solidFill>
                <a:latin typeface="Tahoma"/>
                <a:cs typeface="Tahoma"/>
              </a:rPr>
              <a:t>hành</a:t>
            </a:r>
            <a:endParaRPr sz="1000">
              <a:latin typeface="Tahoma"/>
              <a:cs typeface="Tahoma"/>
            </a:endParaRPr>
          </a:p>
          <a:p>
            <a:pPr marL="199390" marR="374015">
              <a:lnSpc>
                <a:spcPct val="100000"/>
              </a:lnSpc>
              <a:spcBef>
                <a:spcPts val="240"/>
              </a:spcBef>
            </a:pPr>
            <a:r>
              <a:rPr sz="1000" spc="-5" dirty="0">
                <a:solidFill>
                  <a:srgbClr val="1F5281"/>
                </a:solidFill>
                <a:latin typeface="Tahoma"/>
                <a:cs typeface="Tahoma"/>
              </a:rPr>
              <a:t>Xác </a:t>
            </a:r>
            <a:r>
              <a:rPr sz="1000" spc="-190" dirty="0">
                <a:solidFill>
                  <a:srgbClr val="1F5281"/>
                </a:solidFill>
                <a:latin typeface="Tahoma"/>
                <a:cs typeface="Tahoma"/>
              </a:rPr>
              <a:t>định </a:t>
            </a:r>
            <a:r>
              <a:rPr sz="1000" spc="-5" dirty="0">
                <a:solidFill>
                  <a:srgbClr val="1F5281"/>
                </a:solidFill>
                <a:latin typeface="Tahoma"/>
                <a:cs typeface="Tahoma"/>
              </a:rPr>
              <a:t>các gói </a:t>
            </a:r>
            <a:r>
              <a:rPr sz="1000" spc="-165" dirty="0">
                <a:solidFill>
                  <a:srgbClr val="1F5281"/>
                </a:solidFill>
                <a:latin typeface="Tahoma"/>
                <a:cs typeface="Tahoma"/>
              </a:rPr>
              <a:t>cần </a:t>
            </a:r>
            <a:r>
              <a:rPr sz="1000" spc="-5" dirty="0">
                <a:solidFill>
                  <a:srgbClr val="1F5281"/>
                </a:solidFill>
                <a:latin typeface="Tahoma"/>
                <a:cs typeface="Tahoma"/>
              </a:rPr>
              <a:t>cài </a:t>
            </a:r>
            <a:r>
              <a:rPr sz="1000" spc="-170" dirty="0">
                <a:solidFill>
                  <a:srgbClr val="1F5281"/>
                </a:solidFill>
                <a:latin typeface="Tahoma"/>
                <a:cs typeface="Tahoma"/>
              </a:rPr>
              <a:t>trước </a:t>
            </a:r>
            <a:r>
              <a:rPr sz="1000" spc="-10" dirty="0">
                <a:solidFill>
                  <a:srgbClr val="1F5281"/>
                </a:solidFill>
                <a:latin typeface="Tahoma"/>
                <a:cs typeface="Tahoma"/>
              </a:rPr>
              <a:t>khi </a:t>
            </a:r>
            <a:r>
              <a:rPr sz="1000" spc="-5" dirty="0">
                <a:solidFill>
                  <a:srgbClr val="1F5281"/>
                </a:solidFill>
                <a:latin typeface="Tahoma"/>
                <a:cs typeface="Tahoma"/>
              </a:rPr>
              <a:t>cài </a:t>
            </a:r>
            <a:r>
              <a:rPr sz="1000" spc="-155" dirty="0">
                <a:solidFill>
                  <a:srgbClr val="1F5281"/>
                </a:solidFill>
                <a:latin typeface="Tahoma"/>
                <a:cs typeface="Tahoma"/>
              </a:rPr>
              <a:t>đặt  </a:t>
            </a:r>
            <a:r>
              <a:rPr sz="1000" spc="-145" dirty="0">
                <a:solidFill>
                  <a:srgbClr val="1F5281"/>
                </a:solidFill>
                <a:latin typeface="Tahoma"/>
                <a:cs typeface="Tahoma"/>
              </a:rPr>
              <a:t>chương</a:t>
            </a:r>
            <a:r>
              <a:rPr sz="1000" spc="5" dirty="0">
                <a:solidFill>
                  <a:srgbClr val="1F5281"/>
                </a:solidFill>
                <a:latin typeface="Tahoma"/>
                <a:cs typeface="Tahoma"/>
              </a:rPr>
              <a:t> </a:t>
            </a:r>
            <a:r>
              <a:rPr sz="1000" spc="-10" dirty="0">
                <a:solidFill>
                  <a:srgbClr val="1F5281"/>
                </a:solidFill>
                <a:latin typeface="Tahoma"/>
                <a:cs typeface="Tahoma"/>
              </a:rPr>
              <a:t>trình</a:t>
            </a:r>
            <a:endParaRPr sz="1000">
              <a:latin typeface="Tahoma"/>
              <a:cs typeface="Tahoma"/>
            </a:endParaRPr>
          </a:p>
          <a:p>
            <a:pPr marL="199390" marR="415290" indent="-200025">
              <a:lnSpc>
                <a:spcPct val="110100"/>
              </a:lnSpc>
              <a:spcBef>
                <a:spcPts val="114"/>
              </a:spcBef>
            </a:pPr>
            <a:r>
              <a:rPr sz="1000" b="1" spc="-90" dirty="0">
                <a:solidFill>
                  <a:srgbClr val="1381B8"/>
                </a:solidFill>
                <a:latin typeface="Tahoma"/>
                <a:cs typeface="Tahoma"/>
              </a:rPr>
              <a:t>Thiếu </a:t>
            </a:r>
            <a:r>
              <a:rPr sz="1000" b="1" spc="-10" dirty="0">
                <a:solidFill>
                  <a:srgbClr val="1381B8"/>
                </a:solidFill>
                <a:latin typeface="Tahoma"/>
                <a:cs typeface="Tahoma"/>
              </a:rPr>
              <a:t>Driver </a:t>
            </a:r>
            <a:r>
              <a:rPr sz="1000" b="1" spc="-5" dirty="0">
                <a:solidFill>
                  <a:srgbClr val="1381B8"/>
                </a:solidFill>
                <a:latin typeface="Tahoma"/>
                <a:cs typeface="Tahoma"/>
              </a:rPr>
              <a:t>VGA </a:t>
            </a:r>
            <a:r>
              <a:rPr sz="1000" b="1" spc="-110" dirty="0">
                <a:solidFill>
                  <a:srgbClr val="1381B8"/>
                </a:solidFill>
                <a:latin typeface="Tahoma"/>
                <a:cs typeface="Tahoma"/>
              </a:rPr>
              <a:t>hoặc </a:t>
            </a:r>
            <a:r>
              <a:rPr sz="1000" b="1" spc="-10" dirty="0">
                <a:solidFill>
                  <a:srgbClr val="1381B8"/>
                </a:solidFill>
                <a:latin typeface="Tahoma"/>
                <a:cs typeface="Tahoma"/>
              </a:rPr>
              <a:t>Driver Sound,…  </a:t>
            </a:r>
            <a:r>
              <a:rPr sz="1000" spc="-5" dirty="0">
                <a:solidFill>
                  <a:srgbClr val="1F5281"/>
                </a:solidFill>
                <a:latin typeface="Tahoma"/>
                <a:cs typeface="Tahoma"/>
              </a:rPr>
              <a:t>Cài </a:t>
            </a:r>
            <a:r>
              <a:rPr sz="1000" spc="-155" dirty="0">
                <a:solidFill>
                  <a:srgbClr val="1F5281"/>
                </a:solidFill>
                <a:latin typeface="Tahoma"/>
                <a:cs typeface="Tahoma"/>
              </a:rPr>
              <a:t>đặt </a:t>
            </a:r>
            <a:r>
              <a:rPr sz="1000" spc="-5" dirty="0">
                <a:solidFill>
                  <a:srgbClr val="1F5281"/>
                </a:solidFill>
                <a:latin typeface="Tahoma"/>
                <a:cs typeface="Tahoma"/>
              </a:rPr>
              <a:t>các </a:t>
            </a:r>
            <a:r>
              <a:rPr sz="1000" spc="-10" dirty="0">
                <a:solidFill>
                  <a:srgbClr val="1F5281"/>
                </a:solidFill>
                <a:latin typeface="Tahoma"/>
                <a:cs typeface="Tahoma"/>
              </a:rPr>
              <a:t>Driver </a:t>
            </a:r>
            <a:r>
              <a:rPr sz="1000" spc="-155" dirty="0">
                <a:solidFill>
                  <a:srgbClr val="1F5281"/>
                </a:solidFill>
                <a:latin typeface="Tahoma"/>
                <a:cs typeface="Tahoma"/>
              </a:rPr>
              <a:t>của </a:t>
            </a:r>
            <a:r>
              <a:rPr sz="1000" spc="-5" dirty="0">
                <a:solidFill>
                  <a:srgbClr val="1F5281"/>
                </a:solidFill>
                <a:latin typeface="Tahoma"/>
                <a:cs typeface="Tahoma"/>
              </a:rPr>
              <a:t>các </a:t>
            </a:r>
            <a:r>
              <a:rPr sz="1000" spc="-100" dirty="0">
                <a:solidFill>
                  <a:srgbClr val="1F5281"/>
                </a:solidFill>
                <a:latin typeface="Tahoma"/>
                <a:cs typeface="Tahoma"/>
              </a:rPr>
              <a:t>thiết </a:t>
            </a:r>
            <a:r>
              <a:rPr sz="1000" spc="-390" dirty="0">
                <a:solidFill>
                  <a:srgbClr val="1F5281"/>
                </a:solidFill>
                <a:latin typeface="Tahoma"/>
                <a:cs typeface="Tahoma"/>
              </a:rPr>
              <a:t>bị</a:t>
            </a:r>
            <a:r>
              <a:rPr sz="1000" spc="-5" dirty="0">
                <a:solidFill>
                  <a:srgbClr val="1F5281"/>
                </a:solidFill>
                <a:latin typeface="Tahoma"/>
                <a:cs typeface="Tahoma"/>
              </a:rPr>
              <a:t> </a:t>
            </a:r>
            <a:r>
              <a:rPr sz="1000" spc="-165" dirty="0">
                <a:solidFill>
                  <a:srgbClr val="1F5281"/>
                </a:solidFill>
                <a:latin typeface="Tahoma"/>
                <a:cs typeface="Tahoma"/>
              </a:rPr>
              <a:t>trước  </a:t>
            </a:r>
            <a:r>
              <a:rPr sz="1000" spc="-10" dirty="0">
                <a:solidFill>
                  <a:srgbClr val="1F5281"/>
                </a:solidFill>
                <a:latin typeface="Tahoma"/>
                <a:cs typeface="Tahoma"/>
              </a:rPr>
              <a:t>khi </a:t>
            </a:r>
            <a:r>
              <a:rPr sz="1000" spc="-5" dirty="0">
                <a:solidFill>
                  <a:srgbClr val="1F5281"/>
                </a:solidFill>
                <a:latin typeface="Tahoma"/>
                <a:cs typeface="Tahoma"/>
              </a:rPr>
              <a:t>cài các </a:t>
            </a:r>
            <a:r>
              <a:rPr sz="1000" spc="-125" dirty="0">
                <a:solidFill>
                  <a:srgbClr val="1F5281"/>
                </a:solidFill>
                <a:latin typeface="Tahoma"/>
                <a:cs typeface="Tahoma"/>
              </a:rPr>
              <a:t>phần</a:t>
            </a:r>
            <a:r>
              <a:rPr sz="1000" spc="25" dirty="0">
                <a:solidFill>
                  <a:srgbClr val="1F5281"/>
                </a:solidFill>
                <a:latin typeface="Tahoma"/>
                <a:cs typeface="Tahoma"/>
              </a:rPr>
              <a:t> </a:t>
            </a:r>
            <a:r>
              <a:rPr sz="1000" spc="-160" dirty="0">
                <a:solidFill>
                  <a:srgbClr val="1F5281"/>
                </a:solidFill>
                <a:latin typeface="Tahoma"/>
                <a:cs typeface="Tahoma"/>
              </a:rPr>
              <a:t>mềm</a:t>
            </a:r>
            <a:endParaRPr sz="1000">
              <a:latin typeface="Tahoma"/>
              <a:cs typeface="Tahoma"/>
            </a:endParaRPr>
          </a:p>
        </p:txBody>
      </p:sp>
      <p:sp>
        <p:nvSpPr>
          <p:cNvPr id="50" name="object 50"/>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51" name="object 51"/>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16</a:t>
            </a:fld>
            <a:endParaRP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1432560" y="2110739"/>
            <a:ext cx="88391" cy="8839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432560" y="2446019"/>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203960" y="2781300"/>
            <a:ext cx="88391" cy="88392"/>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1432560" y="2964179"/>
            <a:ext cx="88391" cy="88392"/>
          </a:xfrm>
          <a:prstGeom prst="rect">
            <a:avLst/>
          </a:prstGeom>
          <a:blipFill>
            <a:blip r:embed="rId5" cstate="print"/>
            <a:stretch>
              <a:fillRect/>
            </a:stretch>
          </a:blipFill>
        </p:spPr>
        <p:txBody>
          <a:bodyPr wrap="square" lIns="0" tIns="0" rIns="0" bIns="0" rtlCol="0"/>
          <a:lstStyle/>
          <a:p>
            <a:endParaRPr/>
          </a:p>
        </p:txBody>
      </p:sp>
      <p:sp>
        <p:nvSpPr>
          <p:cNvPr id="14" name="object 14"/>
          <p:cNvSpPr/>
          <p:nvPr/>
        </p:nvSpPr>
        <p:spPr>
          <a:xfrm>
            <a:off x="1432560" y="3147059"/>
            <a:ext cx="88391" cy="88392"/>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1376425" y="1279651"/>
            <a:ext cx="2881630" cy="2000885"/>
          </a:xfrm>
          <a:prstGeom prst="rect">
            <a:avLst/>
          </a:prstGeom>
        </p:spPr>
        <p:txBody>
          <a:bodyPr vert="horz" wrap="square" lIns="0" tIns="12700" rIns="0" bIns="0" rtlCol="0">
            <a:spAutoFit/>
          </a:bodyPr>
          <a:lstStyle/>
          <a:p>
            <a:pPr marL="1113155">
              <a:lnSpc>
                <a:spcPct val="100000"/>
              </a:lnSpc>
              <a:spcBef>
                <a:spcPts val="100"/>
              </a:spcBef>
            </a:pP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5" dirty="0">
                <a:solidFill>
                  <a:srgbClr val="FFFFFF"/>
                </a:solidFill>
                <a:latin typeface="Tahoma"/>
                <a:cs typeface="Tahoma"/>
              </a:rPr>
              <a:t>KHI CÀI</a:t>
            </a:r>
            <a:r>
              <a:rPr sz="1400" b="1" spc="-300" dirty="0">
                <a:solidFill>
                  <a:srgbClr val="FFFFFF"/>
                </a:solidFill>
                <a:latin typeface="Tahoma"/>
                <a:cs typeface="Tahoma"/>
              </a:rPr>
              <a:t> </a:t>
            </a:r>
            <a:r>
              <a:rPr sz="1400" b="1" spc="-145" dirty="0">
                <a:solidFill>
                  <a:srgbClr val="FFFFFF"/>
                </a:solidFill>
                <a:latin typeface="Tahoma"/>
                <a:cs typeface="Tahoma"/>
              </a:rPr>
              <a:t>ĐẶT</a:t>
            </a:r>
            <a:endParaRPr sz="1400">
              <a:latin typeface="Tahoma"/>
              <a:cs typeface="Tahoma"/>
            </a:endParaRPr>
          </a:p>
          <a:p>
            <a:pPr>
              <a:lnSpc>
                <a:spcPct val="100000"/>
              </a:lnSpc>
              <a:spcBef>
                <a:spcPts val="30"/>
              </a:spcBef>
            </a:pPr>
            <a:endParaRPr sz="1600">
              <a:latin typeface="Times New Roman"/>
              <a:cs typeface="Times New Roman"/>
            </a:endParaRPr>
          </a:p>
          <a:p>
            <a:pPr marR="821055">
              <a:lnSpc>
                <a:spcPct val="100000"/>
              </a:lnSpc>
            </a:pPr>
            <a:r>
              <a:rPr sz="1000" b="1" spc="-10" dirty="0">
                <a:solidFill>
                  <a:srgbClr val="1381B8"/>
                </a:solidFill>
                <a:latin typeface="Tahoma"/>
                <a:cs typeface="Tahoma"/>
              </a:rPr>
              <a:t>Tranh </a:t>
            </a:r>
            <a:r>
              <a:rPr sz="1000" b="1" spc="-110" dirty="0">
                <a:solidFill>
                  <a:srgbClr val="1381B8"/>
                </a:solidFill>
                <a:latin typeface="Tahoma"/>
                <a:cs typeface="Tahoma"/>
              </a:rPr>
              <a:t>chấp </a:t>
            </a:r>
            <a:r>
              <a:rPr sz="1000" b="1" spc="-5" dirty="0">
                <a:solidFill>
                  <a:srgbClr val="1381B8"/>
                </a:solidFill>
                <a:latin typeface="Tahoma"/>
                <a:cs typeface="Tahoma"/>
              </a:rPr>
              <a:t>các files .DLL </a:t>
            </a:r>
            <a:r>
              <a:rPr sz="1000" b="1" spc="-130" dirty="0">
                <a:solidFill>
                  <a:srgbClr val="1381B8"/>
                </a:solidFill>
                <a:latin typeface="Tahoma"/>
                <a:cs typeface="Tahoma"/>
              </a:rPr>
              <a:t>với </a:t>
            </a:r>
            <a:r>
              <a:rPr sz="1000" b="1" spc="-5" dirty="0">
                <a:solidFill>
                  <a:srgbClr val="1381B8"/>
                </a:solidFill>
                <a:latin typeface="Tahoma"/>
                <a:cs typeface="Tahoma"/>
              </a:rPr>
              <a:t>các  </a:t>
            </a:r>
            <a:r>
              <a:rPr sz="1000" b="1" spc="-120" dirty="0">
                <a:solidFill>
                  <a:srgbClr val="1381B8"/>
                </a:solidFill>
                <a:latin typeface="Tahoma"/>
                <a:cs typeface="Tahoma"/>
              </a:rPr>
              <a:t>chương </a:t>
            </a:r>
            <a:r>
              <a:rPr sz="1000" b="1" spc="-5" dirty="0">
                <a:solidFill>
                  <a:srgbClr val="1381B8"/>
                </a:solidFill>
                <a:latin typeface="Tahoma"/>
                <a:cs typeface="Tahoma"/>
              </a:rPr>
              <a:t>trình cài </a:t>
            </a:r>
            <a:r>
              <a:rPr sz="1000" b="1" spc="-140" dirty="0">
                <a:solidFill>
                  <a:srgbClr val="1381B8"/>
                </a:solidFill>
                <a:latin typeface="Tahoma"/>
                <a:cs typeface="Tahoma"/>
              </a:rPr>
              <a:t>sẵn </a:t>
            </a:r>
            <a:r>
              <a:rPr sz="1000" b="1" spc="-10" dirty="0">
                <a:solidFill>
                  <a:srgbClr val="1381B8"/>
                </a:solidFill>
                <a:latin typeface="Tahoma"/>
                <a:cs typeface="Tahoma"/>
              </a:rPr>
              <a:t>trên</a:t>
            </a:r>
            <a:r>
              <a:rPr sz="1000" b="1" spc="-75" dirty="0">
                <a:solidFill>
                  <a:srgbClr val="1381B8"/>
                </a:solidFill>
                <a:latin typeface="Tahoma"/>
                <a:cs typeface="Tahoma"/>
              </a:rPr>
              <a:t> </a:t>
            </a:r>
            <a:r>
              <a:rPr sz="1000" b="1" spc="-5" dirty="0">
                <a:solidFill>
                  <a:srgbClr val="1381B8"/>
                </a:solidFill>
                <a:latin typeface="Tahoma"/>
                <a:cs typeface="Tahoma"/>
              </a:rPr>
              <a:t>máy</a:t>
            </a:r>
            <a:endParaRPr sz="1000">
              <a:latin typeface="Tahoma"/>
              <a:cs typeface="Tahoma"/>
            </a:endParaRPr>
          </a:p>
          <a:p>
            <a:pPr marL="199390" marR="588010">
              <a:lnSpc>
                <a:spcPct val="100000"/>
              </a:lnSpc>
              <a:spcBef>
                <a:spcPts val="240"/>
              </a:spcBef>
            </a:pPr>
            <a:r>
              <a:rPr sz="1000" spc="-5" dirty="0">
                <a:solidFill>
                  <a:srgbClr val="1F5281"/>
                </a:solidFill>
                <a:latin typeface="Tahoma"/>
                <a:cs typeface="Tahoma"/>
              </a:rPr>
              <a:t>Xác </a:t>
            </a:r>
            <a:r>
              <a:rPr sz="1000" spc="-190" dirty="0">
                <a:solidFill>
                  <a:srgbClr val="1F5281"/>
                </a:solidFill>
                <a:latin typeface="Tahoma"/>
                <a:cs typeface="Tahoma"/>
              </a:rPr>
              <a:t>định </a:t>
            </a:r>
            <a:r>
              <a:rPr sz="1000" spc="-5" dirty="0">
                <a:solidFill>
                  <a:srgbClr val="1F5281"/>
                </a:solidFill>
                <a:latin typeface="Tahoma"/>
                <a:cs typeface="Tahoma"/>
              </a:rPr>
              <a:t>Versison </a:t>
            </a:r>
            <a:r>
              <a:rPr sz="1000" spc="-155" dirty="0">
                <a:solidFill>
                  <a:srgbClr val="1F5281"/>
                </a:solidFill>
                <a:latin typeface="Tahoma"/>
                <a:cs typeface="Tahoma"/>
              </a:rPr>
              <a:t>của </a:t>
            </a:r>
            <a:r>
              <a:rPr sz="1000" spc="-5" dirty="0">
                <a:solidFill>
                  <a:srgbClr val="1F5281"/>
                </a:solidFill>
                <a:latin typeface="Tahoma"/>
                <a:cs typeface="Tahoma"/>
              </a:rPr>
              <a:t>các </a:t>
            </a:r>
            <a:r>
              <a:rPr sz="1000" spc="-125" dirty="0">
                <a:solidFill>
                  <a:srgbClr val="1F5281"/>
                </a:solidFill>
                <a:latin typeface="Tahoma"/>
                <a:cs typeface="Tahoma"/>
              </a:rPr>
              <a:t>phần </a:t>
            </a:r>
            <a:r>
              <a:rPr sz="1000" spc="-160" dirty="0">
                <a:solidFill>
                  <a:srgbClr val="1F5281"/>
                </a:solidFill>
                <a:latin typeface="Tahoma"/>
                <a:cs typeface="Tahoma"/>
              </a:rPr>
              <a:t>mềm  </a:t>
            </a:r>
            <a:r>
              <a:rPr sz="1000" spc="-165" dirty="0">
                <a:solidFill>
                  <a:srgbClr val="1F5281"/>
                </a:solidFill>
                <a:latin typeface="Tahoma"/>
                <a:cs typeface="Tahoma"/>
              </a:rPr>
              <a:t>cần </a:t>
            </a:r>
            <a:r>
              <a:rPr sz="1000" spc="-5" dirty="0">
                <a:solidFill>
                  <a:srgbClr val="1F5281"/>
                </a:solidFill>
                <a:latin typeface="Tahoma"/>
                <a:cs typeface="Tahoma"/>
              </a:rPr>
              <a:t>cài </a:t>
            </a:r>
            <a:r>
              <a:rPr sz="1000" spc="-155" dirty="0">
                <a:solidFill>
                  <a:srgbClr val="1F5281"/>
                </a:solidFill>
                <a:latin typeface="Tahoma"/>
                <a:cs typeface="Tahoma"/>
              </a:rPr>
              <a:t>đặt</a:t>
            </a:r>
            <a:r>
              <a:rPr sz="1000" spc="-145" dirty="0">
                <a:solidFill>
                  <a:srgbClr val="1F5281"/>
                </a:solidFill>
                <a:latin typeface="Tahoma"/>
                <a:cs typeface="Tahoma"/>
              </a:rPr>
              <a:t> </a:t>
            </a:r>
            <a:r>
              <a:rPr sz="1000" spc="-10" dirty="0">
                <a:solidFill>
                  <a:srgbClr val="1F5281"/>
                </a:solidFill>
                <a:latin typeface="Tahoma"/>
                <a:cs typeface="Tahoma"/>
              </a:rPr>
              <a:t>chung</a:t>
            </a:r>
            <a:endParaRPr sz="1000">
              <a:latin typeface="Tahoma"/>
              <a:cs typeface="Tahoma"/>
            </a:endParaRPr>
          </a:p>
          <a:p>
            <a:pPr marL="199390" marR="848994">
              <a:lnSpc>
                <a:spcPct val="100000"/>
              </a:lnSpc>
              <a:spcBef>
                <a:spcPts val="240"/>
              </a:spcBef>
            </a:pPr>
            <a:r>
              <a:rPr sz="1000" spc="-160" dirty="0">
                <a:solidFill>
                  <a:srgbClr val="1F5281"/>
                </a:solidFill>
                <a:latin typeface="Tahoma"/>
                <a:cs typeface="Tahoma"/>
              </a:rPr>
              <a:t>Đảm bảo </a:t>
            </a:r>
            <a:r>
              <a:rPr sz="1000" spc="-125" dirty="0">
                <a:solidFill>
                  <a:srgbClr val="1F5281"/>
                </a:solidFill>
                <a:latin typeface="Tahoma"/>
                <a:cs typeface="Tahoma"/>
              </a:rPr>
              <a:t>rằng </a:t>
            </a:r>
            <a:r>
              <a:rPr sz="1000" spc="-5" dirty="0">
                <a:solidFill>
                  <a:srgbClr val="1F5281"/>
                </a:solidFill>
                <a:latin typeface="Tahoma"/>
                <a:cs typeface="Tahoma"/>
              </a:rPr>
              <a:t>các </a:t>
            </a:r>
            <a:r>
              <a:rPr sz="1000" spc="-125" dirty="0">
                <a:solidFill>
                  <a:srgbClr val="1F5281"/>
                </a:solidFill>
                <a:latin typeface="Tahoma"/>
                <a:cs typeface="Tahoma"/>
              </a:rPr>
              <a:t>phần </a:t>
            </a:r>
            <a:r>
              <a:rPr sz="1000" spc="-160" dirty="0">
                <a:solidFill>
                  <a:srgbClr val="1F5281"/>
                </a:solidFill>
                <a:latin typeface="Tahoma"/>
                <a:cs typeface="Tahoma"/>
              </a:rPr>
              <a:t>mềm </a:t>
            </a:r>
            <a:r>
              <a:rPr sz="1000" spc="-10" dirty="0">
                <a:solidFill>
                  <a:srgbClr val="1F5281"/>
                </a:solidFill>
                <a:latin typeface="Tahoma"/>
                <a:cs typeface="Tahoma"/>
              </a:rPr>
              <a:t>có  </a:t>
            </a:r>
            <a:r>
              <a:rPr sz="1000" spc="-5" dirty="0">
                <a:solidFill>
                  <a:srgbClr val="1F5281"/>
                </a:solidFill>
                <a:latin typeface="Tahoma"/>
                <a:cs typeface="Tahoma"/>
              </a:rPr>
              <a:t>Versison </a:t>
            </a:r>
            <a:r>
              <a:rPr sz="1000" spc="-150" dirty="0">
                <a:solidFill>
                  <a:srgbClr val="1F5281"/>
                </a:solidFill>
                <a:latin typeface="Tahoma"/>
                <a:cs typeface="Tahoma"/>
              </a:rPr>
              <a:t>mới </a:t>
            </a:r>
            <a:r>
              <a:rPr sz="1000" spc="-5" dirty="0">
                <a:solidFill>
                  <a:srgbClr val="1F5281"/>
                </a:solidFill>
                <a:latin typeface="Tahoma"/>
                <a:cs typeface="Tahoma"/>
              </a:rPr>
              <a:t>luôn </a:t>
            </a:r>
            <a:r>
              <a:rPr sz="1000" spc="-204" dirty="0">
                <a:solidFill>
                  <a:srgbClr val="1F5281"/>
                </a:solidFill>
                <a:latin typeface="Tahoma"/>
                <a:cs typeface="Tahoma"/>
              </a:rPr>
              <a:t>được </a:t>
            </a:r>
            <a:r>
              <a:rPr sz="1000" spc="-5" dirty="0">
                <a:solidFill>
                  <a:srgbClr val="1F5281"/>
                </a:solidFill>
                <a:latin typeface="Tahoma"/>
                <a:cs typeface="Tahoma"/>
              </a:rPr>
              <a:t>cài</a:t>
            </a:r>
            <a:r>
              <a:rPr sz="1000" spc="-50" dirty="0">
                <a:solidFill>
                  <a:srgbClr val="1F5281"/>
                </a:solidFill>
                <a:latin typeface="Tahoma"/>
                <a:cs typeface="Tahoma"/>
              </a:rPr>
              <a:t> </a:t>
            </a:r>
            <a:r>
              <a:rPr sz="1000" spc="-5" dirty="0">
                <a:solidFill>
                  <a:srgbClr val="1F5281"/>
                </a:solidFill>
                <a:latin typeface="Tahoma"/>
                <a:cs typeface="Tahoma"/>
              </a:rPr>
              <a:t>sau</a:t>
            </a:r>
            <a:endParaRPr sz="1000">
              <a:latin typeface="Tahoma"/>
              <a:cs typeface="Tahoma"/>
            </a:endParaRPr>
          </a:p>
          <a:p>
            <a:pPr>
              <a:lnSpc>
                <a:spcPct val="100000"/>
              </a:lnSpc>
              <a:spcBef>
                <a:spcPts val="240"/>
              </a:spcBef>
            </a:pPr>
            <a:r>
              <a:rPr sz="1000" b="1" spc="-200" dirty="0">
                <a:solidFill>
                  <a:srgbClr val="1381B8"/>
                </a:solidFill>
                <a:latin typeface="Tahoma"/>
                <a:cs typeface="Tahoma"/>
              </a:rPr>
              <a:t>Bộ </a:t>
            </a:r>
            <a:r>
              <a:rPr sz="1000" b="1" spc="-5" dirty="0">
                <a:solidFill>
                  <a:srgbClr val="1381B8"/>
                </a:solidFill>
                <a:latin typeface="Tahoma"/>
                <a:cs typeface="Tahoma"/>
              </a:rPr>
              <a:t>đĩa cài </a:t>
            </a:r>
            <a:r>
              <a:rPr sz="1000" b="1" spc="-135" dirty="0">
                <a:solidFill>
                  <a:srgbClr val="1381B8"/>
                </a:solidFill>
                <a:latin typeface="Tahoma"/>
                <a:cs typeface="Tahoma"/>
              </a:rPr>
              <a:t>đặt</a:t>
            </a:r>
            <a:r>
              <a:rPr sz="1000" b="1" spc="5" dirty="0">
                <a:solidFill>
                  <a:srgbClr val="1381B8"/>
                </a:solidFill>
                <a:latin typeface="Tahoma"/>
                <a:cs typeface="Tahoma"/>
              </a:rPr>
              <a:t> </a:t>
            </a:r>
            <a:r>
              <a:rPr sz="1000" b="1" spc="-355" dirty="0">
                <a:solidFill>
                  <a:srgbClr val="1381B8"/>
                </a:solidFill>
                <a:latin typeface="Tahoma"/>
                <a:cs typeface="Tahoma"/>
              </a:rPr>
              <a:t>bị</a:t>
            </a:r>
            <a:r>
              <a:rPr sz="1000" b="1" spc="5" dirty="0">
                <a:solidFill>
                  <a:srgbClr val="1381B8"/>
                </a:solidFill>
                <a:latin typeface="Tahoma"/>
                <a:cs typeface="Tahoma"/>
              </a:rPr>
              <a:t> </a:t>
            </a:r>
            <a:r>
              <a:rPr sz="1000" b="1" spc="-135" dirty="0">
                <a:solidFill>
                  <a:srgbClr val="1381B8"/>
                </a:solidFill>
                <a:latin typeface="Tahoma"/>
                <a:cs typeface="Tahoma"/>
              </a:rPr>
              <a:t>lỗi</a:t>
            </a:r>
            <a:endParaRPr sz="1000">
              <a:latin typeface="Tahoma"/>
              <a:cs typeface="Tahoma"/>
            </a:endParaRPr>
          </a:p>
          <a:p>
            <a:pPr marL="199390" marR="568325">
              <a:lnSpc>
                <a:spcPts val="1440"/>
              </a:lnSpc>
              <a:spcBef>
                <a:spcPts val="85"/>
              </a:spcBef>
            </a:pPr>
            <a:r>
              <a:rPr sz="1000" spc="-204" dirty="0">
                <a:solidFill>
                  <a:srgbClr val="1F5281"/>
                </a:solidFill>
                <a:latin typeface="Tahoma"/>
                <a:cs typeface="Tahoma"/>
              </a:rPr>
              <a:t>Sử </a:t>
            </a:r>
            <a:r>
              <a:rPr sz="1000" spc="-120" dirty="0">
                <a:solidFill>
                  <a:srgbClr val="1F5281"/>
                </a:solidFill>
                <a:latin typeface="Tahoma"/>
                <a:cs typeface="Tahoma"/>
              </a:rPr>
              <a:t>dụng </a:t>
            </a:r>
            <a:r>
              <a:rPr sz="1000" spc="5" dirty="0">
                <a:solidFill>
                  <a:srgbClr val="1F5281"/>
                </a:solidFill>
                <a:latin typeface="Tahoma"/>
                <a:cs typeface="Tahoma"/>
              </a:rPr>
              <a:t>đĩa </a:t>
            </a:r>
            <a:r>
              <a:rPr sz="1000" spc="-165" dirty="0">
                <a:solidFill>
                  <a:srgbClr val="1F5281"/>
                </a:solidFill>
                <a:latin typeface="Tahoma"/>
                <a:cs typeface="Tahoma"/>
              </a:rPr>
              <a:t>cẩn </a:t>
            </a:r>
            <a:r>
              <a:rPr sz="1000" spc="-125" dirty="0">
                <a:solidFill>
                  <a:srgbClr val="1F5281"/>
                </a:solidFill>
                <a:latin typeface="Tahoma"/>
                <a:cs typeface="Tahoma"/>
              </a:rPr>
              <a:t>thận </a:t>
            </a:r>
            <a:r>
              <a:rPr sz="1000" spc="-5" dirty="0">
                <a:solidFill>
                  <a:srgbClr val="1F5281"/>
                </a:solidFill>
                <a:latin typeface="Tahoma"/>
                <a:cs typeface="Tahoma"/>
              </a:rPr>
              <a:t>tránh </a:t>
            </a:r>
            <a:r>
              <a:rPr sz="1000" spc="-125" dirty="0">
                <a:solidFill>
                  <a:srgbClr val="1F5281"/>
                </a:solidFill>
                <a:latin typeface="Tahoma"/>
                <a:cs typeface="Tahoma"/>
              </a:rPr>
              <a:t>trầy </a:t>
            </a:r>
            <a:r>
              <a:rPr sz="1000" spc="-210" dirty="0">
                <a:solidFill>
                  <a:srgbClr val="1F5281"/>
                </a:solidFill>
                <a:latin typeface="Tahoma"/>
                <a:cs typeface="Tahoma"/>
              </a:rPr>
              <a:t>xước  </a:t>
            </a:r>
            <a:r>
              <a:rPr sz="1000" spc="-5" dirty="0">
                <a:solidFill>
                  <a:srgbClr val="1F5281"/>
                </a:solidFill>
                <a:latin typeface="Tahoma"/>
                <a:cs typeface="Tahoma"/>
              </a:rPr>
              <a:t>Luôn </a:t>
            </a:r>
            <a:r>
              <a:rPr sz="1000" spc="-105" dirty="0">
                <a:solidFill>
                  <a:srgbClr val="1F5281"/>
                </a:solidFill>
                <a:latin typeface="Tahoma"/>
                <a:cs typeface="Tahoma"/>
              </a:rPr>
              <a:t>chuẩn </a:t>
            </a:r>
            <a:r>
              <a:rPr sz="1000" spc="-390" dirty="0">
                <a:solidFill>
                  <a:srgbClr val="1F5281"/>
                </a:solidFill>
                <a:latin typeface="Tahoma"/>
                <a:cs typeface="Tahoma"/>
              </a:rPr>
              <a:t>bị</a:t>
            </a:r>
            <a:r>
              <a:rPr sz="1000" spc="-5" dirty="0">
                <a:solidFill>
                  <a:srgbClr val="1F5281"/>
                </a:solidFill>
                <a:latin typeface="Tahoma"/>
                <a:cs typeface="Tahoma"/>
              </a:rPr>
              <a:t> </a:t>
            </a:r>
            <a:r>
              <a:rPr sz="1000" spc="-155" dirty="0">
                <a:solidFill>
                  <a:srgbClr val="1F5281"/>
                </a:solidFill>
                <a:latin typeface="Tahoma"/>
                <a:cs typeface="Tahoma"/>
              </a:rPr>
              <a:t>một </a:t>
            </a:r>
            <a:r>
              <a:rPr sz="1000" spc="-235" dirty="0">
                <a:solidFill>
                  <a:srgbClr val="1F5281"/>
                </a:solidFill>
                <a:latin typeface="Tahoma"/>
                <a:cs typeface="Tahoma"/>
              </a:rPr>
              <a:t>bộ </a:t>
            </a:r>
            <a:r>
              <a:rPr sz="1000" spc="5" dirty="0">
                <a:solidFill>
                  <a:srgbClr val="1F5281"/>
                </a:solidFill>
                <a:latin typeface="Tahoma"/>
                <a:cs typeface="Tahoma"/>
              </a:rPr>
              <a:t>đĩa </a:t>
            </a:r>
            <a:r>
              <a:rPr sz="1000" spc="-155" dirty="0">
                <a:solidFill>
                  <a:srgbClr val="1F5281"/>
                </a:solidFill>
                <a:latin typeface="Tahoma"/>
                <a:cs typeface="Tahoma"/>
              </a:rPr>
              <a:t>tốt </a:t>
            </a:r>
            <a:r>
              <a:rPr sz="1000" spc="-5" dirty="0">
                <a:solidFill>
                  <a:srgbClr val="1F5281"/>
                </a:solidFill>
                <a:latin typeface="Tahoma"/>
                <a:cs typeface="Tahoma"/>
              </a:rPr>
              <a:t>và</a:t>
            </a:r>
            <a:r>
              <a:rPr sz="1000" spc="-95" dirty="0">
                <a:solidFill>
                  <a:srgbClr val="1F5281"/>
                </a:solidFill>
                <a:latin typeface="Tahoma"/>
                <a:cs typeface="Tahoma"/>
              </a:rPr>
              <a:t> </a:t>
            </a:r>
            <a:r>
              <a:rPr sz="1000" spc="-155" dirty="0">
                <a:solidFill>
                  <a:srgbClr val="1F5281"/>
                </a:solidFill>
                <a:latin typeface="Tahoma"/>
                <a:cs typeface="Tahoma"/>
              </a:rPr>
              <a:t>đầy</a:t>
            </a:r>
            <a:endParaRPr sz="1000">
              <a:latin typeface="Tahoma"/>
              <a:cs typeface="Tahoma"/>
            </a:endParaRPr>
          </a:p>
        </p:txBody>
      </p:sp>
      <p:sp>
        <p:nvSpPr>
          <p:cNvPr id="16" name="object 16"/>
          <p:cNvSpPr txBox="1"/>
          <p:nvPr/>
        </p:nvSpPr>
        <p:spPr>
          <a:xfrm>
            <a:off x="3656965" y="3115629"/>
            <a:ext cx="144780" cy="153035"/>
          </a:xfrm>
          <a:prstGeom prst="rect">
            <a:avLst/>
          </a:prstGeom>
        </p:spPr>
        <p:txBody>
          <a:bodyPr vert="horz" wrap="square" lIns="0" tIns="0" rIns="0" bIns="0" rtlCol="0">
            <a:spAutoFit/>
          </a:bodyPr>
          <a:lstStyle/>
          <a:p>
            <a:pPr>
              <a:lnSpc>
                <a:spcPts val="1195"/>
              </a:lnSpc>
            </a:pPr>
            <a:r>
              <a:rPr sz="1000" spc="-210" dirty="0">
                <a:solidFill>
                  <a:srgbClr val="1F5281"/>
                </a:solidFill>
                <a:latin typeface="Tahoma"/>
                <a:cs typeface="Tahoma"/>
              </a:rPr>
              <a:t>đủ</a:t>
            </a:r>
            <a:endParaRPr sz="1000">
              <a:latin typeface="Tahoma"/>
              <a:cs typeface="Tahoma"/>
            </a:endParaRPr>
          </a:p>
        </p:txBody>
      </p:sp>
      <p:sp>
        <p:nvSpPr>
          <p:cNvPr id="17" name="object 17"/>
          <p:cNvSpPr/>
          <p:nvPr/>
        </p:nvSpPr>
        <p:spPr>
          <a:xfrm>
            <a:off x="3787140" y="1887087"/>
            <a:ext cx="1854509" cy="1686316"/>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9" name="object 19"/>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0" name="object 20"/>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1" name="object 21"/>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2" name="object 22"/>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23" name="object 23"/>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25" name="object 25"/>
          <p:cNvSpPr txBox="1"/>
          <p:nvPr/>
        </p:nvSpPr>
        <p:spPr>
          <a:xfrm>
            <a:off x="2591689" y="5574919"/>
            <a:ext cx="1564640" cy="239395"/>
          </a:xfrm>
          <a:prstGeom prst="rect">
            <a:avLst/>
          </a:prstGeom>
        </p:spPr>
        <p:txBody>
          <a:bodyPr vert="horz" wrap="square" lIns="0" tIns="13335" rIns="0" bIns="0" rtlCol="0">
            <a:spAutoFit/>
          </a:bodyPr>
          <a:lstStyle/>
          <a:p>
            <a:pPr>
              <a:lnSpc>
                <a:spcPct val="100000"/>
              </a:lnSpc>
              <a:spcBef>
                <a:spcPts val="105"/>
              </a:spcBef>
            </a:pP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0" dirty="0">
                <a:solidFill>
                  <a:srgbClr val="FFFFFF"/>
                </a:solidFill>
                <a:latin typeface="Tahoma"/>
                <a:cs typeface="Tahoma"/>
              </a:rPr>
              <a:t>THIẾT</a:t>
            </a:r>
            <a:r>
              <a:rPr sz="1400" b="1" spc="-55" dirty="0">
                <a:solidFill>
                  <a:srgbClr val="FFFFFF"/>
                </a:solidFill>
                <a:latin typeface="Tahoma"/>
                <a:cs typeface="Tahoma"/>
              </a:rPr>
              <a:t> </a:t>
            </a:r>
            <a:r>
              <a:rPr sz="1400" b="1" spc="-150" dirty="0">
                <a:solidFill>
                  <a:srgbClr val="FFFFFF"/>
                </a:solidFill>
                <a:latin typeface="Tahoma"/>
                <a:cs typeface="Tahoma"/>
              </a:rPr>
              <a:t>LẬP</a:t>
            </a:r>
            <a:endParaRPr sz="1400">
              <a:latin typeface="Tahoma"/>
              <a:cs typeface="Tahoma"/>
            </a:endParaRPr>
          </a:p>
        </p:txBody>
      </p:sp>
      <p:sp>
        <p:nvSpPr>
          <p:cNvPr id="26" name="object 26"/>
          <p:cNvSpPr/>
          <p:nvPr/>
        </p:nvSpPr>
        <p:spPr>
          <a:xfrm>
            <a:off x="2243327" y="6377939"/>
            <a:ext cx="1140714" cy="644652"/>
          </a:xfrm>
          <a:prstGeom prst="rect">
            <a:avLst/>
          </a:prstGeom>
          <a:blipFill>
            <a:blip r:embed="rId7" cstate="print"/>
            <a:stretch>
              <a:fillRect/>
            </a:stretch>
          </a:blipFill>
        </p:spPr>
        <p:txBody>
          <a:bodyPr wrap="square" lIns="0" tIns="0" rIns="0" bIns="0" rtlCol="0"/>
          <a:lstStyle/>
          <a:p>
            <a:endParaRPr/>
          </a:p>
        </p:txBody>
      </p:sp>
      <p:sp>
        <p:nvSpPr>
          <p:cNvPr id="27" name="object 27"/>
          <p:cNvSpPr txBox="1"/>
          <p:nvPr/>
        </p:nvSpPr>
        <p:spPr>
          <a:xfrm>
            <a:off x="2374392" y="6432295"/>
            <a:ext cx="868044" cy="500380"/>
          </a:xfrm>
          <a:prstGeom prst="rect">
            <a:avLst/>
          </a:prstGeom>
        </p:spPr>
        <p:txBody>
          <a:bodyPr vert="horz" wrap="square" lIns="0" tIns="27305" rIns="0" bIns="0" rtlCol="0">
            <a:spAutoFit/>
          </a:bodyPr>
          <a:lstStyle/>
          <a:p>
            <a:pPr marL="14604" marR="5080" indent="-15240" algn="just">
              <a:lnSpc>
                <a:spcPct val="91400"/>
              </a:lnSpc>
              <a:spcBef>
                <a:spcPts val="215"/>
              </a:spcBef>
            </a:pPr>
            <a:r>
              <a:rPr sz="1100" b="1" dirty="0">
                <a:solidFill>
                  <a:srgbClr val="FF0000"/>
                </a:solidFill>
                <a:latin typeface="Verdana"/>
                <a:cs typeface="Verdana"/>
              </a:rPr>
              <a:t>Xử </a:t>
            </a:r>
            <a:r>
              <a:rPr sz="1100" b="1" spc="-5" dirty="0">
                <a:solidFill>
                  <a:srgbClr val="FF0000"/>
                </a:solidFill>
                <a:latin typeface="Verdana"/>
                <a:cs typeface="Verdana"/>
              </a:rPr>
              <a:t>lý </a:t>
            </a:r>
            <a:r>
              <a:rPr sz="1100" b="1" dirty="0">
                <a:solidFill>
                  <a:srgbClr val="FF0000"/>
                </a:solidFill>
                <a:latin typeface="Verdana"/>
                <a:cs typeface="Verdana"/>
              </a:rPr>
              <a:t>sự</a:t>
            </a:r>
            <a:r>
              <a:rPr sz="1100" b="1" spc="-114" dirty="0">
                <a:solidFill>
                  <a:srgbClr val="FF0000"/>
                </a:solidFill>
                <a:latin typeface="Verdana"/>
                <a:cs typeface="Verdana"/>
              </a:rPr>
              <a:t> </a:t>
            </a:r>
            <a:r>
              <a:rPr sz="1100" b="1" spc="-5" dirty="0">
                <a:solidFill>
                  <a:srgbClr val="FF0000"/>
                </a:solidFill>
                <a:latin typeface="Verdana"/>
                <a:cs typeface="Verdana"/>
              </a:rPr>
              <a:t>cố  phần mềm  văn</a:t>
            </a:r>
            <a:r>
              <a:rPr sz="1100" b="1" spc="-80" dirty="0">
                <a:solidFill>
                  <a:srgbClr val="FF0000"/>
                </a:solidFill>
                <a:latin typeface="Verdana"/>
                <a:cs typeface="Verdana"/>
              </a:rPr>
              <a:t> </a:t>
            </a:r>
            <a:r>
              <a:rPr sz="1100" b="1" dirty="0">
                <a:solidFill>
                  <a:srgbClr val="FF0000"/>
                </a:solidFill>
                <a:latin typeface="Verdana"/>
                <a:cs typeface="Verdana"/>
              </a:rPr>
              <a:t>phòng</a:t>
            </a:r>
            <a:endParaRPr sz="1100">
              <a:latin typeface="Verdana"/>
              <a:cs typeface="Verdana"/>
            </a:endParaRPr>
          </a:p>
        </p:txBody>
      </p:sp>
      <p:sp>
        <p:nvSpPr>
          <p:cNvPr id="28" name="object 28"/>
          <p:cNvSpPr/>
          <p:nvPr/>
        </p:nvSpPr>
        <p:spPr>
          <a:xfrm>
            <a:off x="1443227" y="6979157"/>
            <a:ext cx="1369313" cy="260604"/>
          </a:xfrm>
          <a:prstGeom prst="rect">
            <a:avLst/>
          </a:prstGeom>
          <a:blipFill>
            <a:blip r:embed="rId8" cstate="print"/>
            <a:stretch>
              <a:fillRect/>
            </a:stretch>
          </a:blipFill>
        </p:spPr>
        <p:txBody>
          <a:bodyPr wrap="square" lIns="0" tIns="0" rIns="0" bIns="0" rtlCol="0"/>
          <a:lstStyle/>
          <a:p>
            <a:endParaRPr/>
          </a:p>
        </p:txBody>
      </p:sp>
      <p:sp>
        <p:nvSpPr>
          <p:cNvPr id="29" name="object 29"/>
          <p:cNvSpPr/>
          <p:nvPr/>
        </p:nvSpPr>
        <p:spPr>
          <a:xfrm>
            <a:off x="1132332" y="7216902"/>
            <a:ext cx="646938" cy="448056"/>
          </a:xfrm>
          <a:prstGeom prst="rect">
            <a:avLst/>
          </a:prstGeom>
          <a:blipFill>
            <a:blip r:embed="rId9" cstate="print"/>
            <a:stretch>
              <a:fillRect/>
            </a:stretch>
          </a:blipFill>
        </p:spPr>
        <p:txBody>
          <a:bodyPr wrap="square" lIns="0" tIns="0" rIns="0" bIns="0" rtlCol="0"/>
          <a:lstStyle/>
          <a:p>
            <a:endParaRPr/>
          </a:p>
        </p:txBody>
      </p:sp>
      <p:sp>
        <p:nvSpPr>
          <p:cNvPr id="30" name="object 30"/>
          <p:cNvSpPr txBox="1"/>
          <p:nvPr/>
        </p:nvSpPr>
        <p:spPr>
          <a:xfrm>
            <a:off x="1263700" y="7345426"/>
            <a:ext cx="399415" cy="162560"/>
          </a:xfrm>
          <a:prstGeom prst="rect">
            <a:avLst/>
          </a:prstGeom>
        </p:spPr>
        <p:txBody>
          <a:bodyPr vert="horz" wrap="square" lIns="0" tIns="12700" rIns="0" bIns="0" rtlCol="0">
            <a:spAutoFit/>
          </a:bodyPr>
          <a:lstStyle/>
          <a:p>
            <a:pPr>
              <a:lnSpc>
                <a:spcPct val="100000"/>
              </a:lnSpc>
              <a:spcBef>
                <a:spcPts val="100"/>
              </a:spcBef>
            </a:pPr>
            <a:r>
              <a:rPr sz="900" spc="-5" dirty="0">
                <a:solidFill>
                  <a:srgbClr val="FFFFFF"/>
                </a:solidFill>
                <a:latin typeface="Verdana"/>
                <a:cs typeface="Verdana"/>
              </a:rPr>
              <a:t>Ôn</a:t>
            </a:r>
            <a:r>
              <a:rPr sz="900" spc="-85" dirty="0">
                <a:solidFill>
                  <a:srgbClr val="FFFFFF"/>
                </a:solidFill>
                <a:latin typeface="Verdana"/>
                <a:cs typeface="Verdana"/>
              </a:rPr>
              <a:t> </a:t>
            </a:r>
            <a:r>
              <a:rPr sz="900" dirty="0">
                <a:solidFill>
                  <a:srgbClr val="FFFFFF"/>
                </a:solidFill>
                <a:latin typeface="Verdana"/>
                <a:cs typeface="Verdana"/>
              </a:rPr>
              <a:t>tập</a:t>
            </a:r>
            <a:endParaRPr sz="900">
              <a:latin typeface="Verdana"/>
              <a:cs typeface="Verdana"/>
            </a:endParaRPr>
          </a:p>
        </p:txBody>
      </p:sp>
      <p:sp>
        <p:nvSpPr>
          <p:cNvPr id="31" name="object 31"/>
          <p:cNvSpPr/>
          <p:nvPr/>
        </p:nvSpPr>
        <p:spPr>
          <a:xfrm>
            <a:off x="2327910" y="6979157"/>
            <a:ext cx="484631" cy="253745"/>
          </a:xfrm>
          <a:prstGeom prst="rect">
            <a:avLst/>
          </a:prstGeom>
          <a:blipFill>
            <a:blip r:embed="rId10" cstate="print"/>
            <a:stretch>
              <a:fillRect/>
            </a:stretch>
          </a:blipFill>
        </p:spPr>
        <p:txBody>
          <a:bodyPr wrap="square" lIns="0" tIns="0" rIns="0" bIns="0" rtlCol="0"/>
          <a:lstStyle/>
          <a:p>
            <a:endParaRPr/>
          </a:p>
        </p:txBody>
      </p:sp>
      <p:sp>
        <p:nvSpPr>
          <p:cNvPr id="32" name="object 32"/>
          <p:cNvSpPr/>
          <p:nvPr/>
        </p:nvSpPr>
        <p:spPr>
          <a:xfrm>
            <a:off x="1907285" y="7214616"/>
            <a:ext cx="866394" cy="448056"/>
          </a:xfrm>
          <a:prstGeom prst="rect">
            <a:avLst/>
          </a:prstGeom>
          <a:blipFill>
            <a:blip r:embed="rId11" cstate="print"/>
            <a:stretch>
              <a:fillRect/>
            </a:stretch>
          </a:blipFill>
        </p:spPr>
        <p:txBody>
          <a:bodyPr wrap="square" lIns="0" tIns="0" rIns="0" bIns="0" rtlCol="0"/>
          <a:lstStyle/>
          <a:p>
            <a:endParaRPr/>
          </a:p>
        </p:txBody>
      </p:sp>
      <p:sp>
        <p:nvSpPr>
          <p:cNvPr id="33" name="object 33"/>
          <p:cNvSpPr txBox="1"/>
          <p:nvPr/>
        </p:nvSpPr>
        <p:spPr>
          <a:xfrm>
            <a:off x="2026030" y="7279640"/>
            <a:ext cx="643890" cy="287655"/>
          </a:xfrm>
          <a:prstGeom prst="rect">
            <a:avLst/>
          </a:prstGeom>
        </p:spPr>
        <p:txBody>
          <a:bodyPr vert="horz" wrap="square" lIns="0" tIns="27305" rIns="0" bIns="0" rtlCol="0">
            <a:spAutoFit/>
          </a:bodyPr>
          <a:lstStyle/>
          <a:p>
            <a:pPr marL="60960" marR="5080" indent="-61594">
              <a:lnSpc>
                <a:spcPts val="980"/>
              </a:lnSpc>
              <a:spcBef>
                <a:spcPts val="215"/>
              </a:spcBef>
            </a:pPr>
            <a:r>
              <a:rPr sz="900" spc="-5" dirty="0">
                <a:solidFill>
                  <a:srgbClr val="FFFFFF"/>
                </a:solidFill>
                <a:latin typeface="Verdana"/>
                <a:cs typeface="Verdana"/>
              </a:rPr>
              <a:t>Cài đặt</a:t>
            </a:r>
            <a:r>
              <a:rPr sz="900" spc="-85" dirty="0">
                <a:solidFill>
                  <a:srgbClr val="FFFFFF"/>
                </a:solidFill>
                <a:latin typeface="Verdana"/>
                <a:cs typeface="Verdana"/>
              </a:rPr>
              <a:t> </a:t>
            </a:r>
            <a:r>
              <a:rPr sz="900" spc="-5" dirty="0">
                <a:solidFill>
                  <a:srgbClr val="FFFFFF"/>
                </a:solidFill>
                <a:latin typeface="Verdana"/>
                <a:cs typeface="Verdana"/>
              </a:rPr>
              <a:t>các  </a:t>
            </a:r>
            <a:r>
              <a:rPr sz="900" dirty="0">
                <a:solidFill>
                  <a:srgbClr val="FFFFFF"/>
                </a:solidFill>
                <a:latin typeface="Verdana"/>
                <a:cs typeface="Verdana"/>
              </a:rPr>
              <a:t>bộ</a:t>
            </a:r>
            <a:r>
              <a:rPr sz="900" spc="-50" dirty="0">
                <a:solidFill>
                  <a:srgbClr val="FFFFFF"/>
                </a:solidFill>
                <a:latin typeface="Verdana"/>
                <a:cs typeface="Verdana"/>
              </a:rPr>
              <a:t> </a:t>
            </a:r>
            <a:r>
              <a:rPr sz="900" spc="-5" dirty="0">
                <a:solidFill>
                  <a:srgbClr val="FFFFFF"/>
                </a:solidFill>
                <a:latin typeface="Verdana"/>
                <a:cs typeface="Verdana"/>
              </a:rPr>
              <a:t>Office</a:t>
            </a:r>
            <a:endParaRPr sz="900">
              <a:latin typeface="Verdana"/>
              <a:cs typeface="Verdana"/>
            </a:endParaRPr>
          </a:p>
        </p:txBody>
      </p:sp>
      <p:sp>
        <p:nvSpPr>
          <p:cNvPr id="34" name="object 34"/>
          <p:cNvSpPr/>
          <p:nvPr/>
        </p:nvSpPr>
        <p:spPr>
          <a:xfrm>
            <a:off x="2787395" y="6979157"/>
            <a:ext cx="637794" cy="260604"/>
          </a:xfrm>
          <a:prstGeom prst="rect">
            <a:avLst/>
          </a:prstGeom>
          <a:blipFill>
            <a:blip r:embed="rId12" cstate="print"/>
            <a:stretch>
              <a:fillRect/>
            </a:stretch>
          </a:blipFill>
        </p:spPr>
        <p:txBody>
          <a:bodyPr wrap="square" lIns="0" tIns="0" rIns="0" bIns="0" rtlCol="0"/>
          <a:lstStyle/>
          <a:p>
            <a:endParaRPr/>
          </a:p>
        </p:txBody>
      </p:sp>
      <p:sp>
        <p:nvSpPr>
          <p:cNvPr id="35" name="object 35"/>
          <p:cNvSpPr/>
          <p:nvPr/>
        </p:nvSpPr>
        <p:spPr>
          <a:xfrm>
            <a:off x="3068573" y="7216902"/>
            <a:ext cx="688086" cy="448056"/>
          </a:xfrm>
          <a:prstGeom prst="rect">
            <a:avLst/>
          </a:prstGeom>
          <a:blipFill>
            <a:blip r:embed="rId13" cstate="print"/>
            <a:stretch>
              <a:fillRect/>
            </a:stretch>
          </a:blipFill>
        </p:spPr>
        <p:txBody>
          <a:bodyPr wrap="square" lIns="0" tIns="0" rIns="0" bIns="0" rtlCol="0"/>
          <a:lstStyle/>
          <a:p>
            <a:endParaRPr/>
          </a:p>
        </p:txBody>
      </p:sp>
      <p:sp>
        <p:nvSpPr>
          <p:cNvPr id="36" name="object 36"/>
          <p:cNvSpPr txBox="1"/>
          <p:nvPr/>
        </p:nvSpPr>
        <p:spPr>
          <a:xfrm>
            <a:off x="3164713" y="7282688"/>
            <a:ext cx="511175" cy="287655"/>
          </a:xfrm>
          <a:prstGeom prst="rect">
            <a:avLst/>
          </a:prstGeom>
        </p:spPr>
        <p:txBody>
          <a:bodyPr vert="horz" wrap="square" lIns="0" tIns="27305" rIns="0" bIns="0" rtlCol="0">
            <a:spAutoFit/>
          </a:bodyPr>
          <a:lstStyle/>
          <a:p>
            <a:pPr marR="5080">
              <a:lnSpc>
                <a:spcPts val="980"/>
              </a:lnSpc>
              <a:spcBef>
                <a:spcPts val="215"/>
              </a:spcBef>
            </a:pPr>
            <a:r>
              <a:rPr sz="900" spc="-5" dirty="0">
                <a:solidFill>
                  <a:srgbClr val="FFFFFF"/>
                </a:solidFill>
                <a:latin typeface="Verdana"/>
                <a:cs typeface="Verdana"/>
              </a:rPr>
              <a:t>Thiết</a:t>
            </a:r>
            <a:r>
              <a:rPr sz="900" spc="-95" dirty="0">
                <a:solidFill>
                  <a:srgbClr val="FFFFFF"/>
                </a:solidFill>
                <a:latin typeface="Verdana"/>
                <a:cs typeface="Verdana"/>
              </a:rPr>
              <a:t> </a:t>
            </a:r>
            <a:r>
              <a:rPr sz="900" dirty="0">
                <a:solidFill>
                  <a:srgbClr val="FFFFFF"/>
                </a:solidFill>
                <a:latin typeface="Verdana"/>
                <a:cs typeface="Verdana"/>
              </a:rPr>
              <a:t>lập  </a:t>
            </a:r>
            <a:r>
              <a:rPr sz="900" spc="-5" dirty="0">
                <a:solidFill>
                  <a:srgbClr val="FFFFFF"/>
                </a:solidFill>
                <a:latin typeface="Verdana"/>
                <a:cs typeface="Verdana"/>
              </a:rPr>
              <a:t>thông</a:t>
            </a:r>
            <a:r>
              <a:rPr sz="900" spc="-100" dirty="0">
                <a:solidFill>
                  <a:srgbClr val="FFFFFF"/>
                </a:solidFill>
                <a:latin typeface="Verdana"/>
                <a:cs typeface="Verdana"/>
              </a:rPr>
              <a:t> </a:t>
            </a:r>
            <a:r>
              <a:rPr sz="900" spc="-5" dirty="0">
                <a:solidFill>
                  <a:srgbClr val="FFFFFF"/>
                </a:solidFill>
                <a:latin typeface="Verdana"/>
                <a:cs typeface="Verdana"/>
              </a:rPr>
              <a:t>số</a:t>
            </a:r>
            <a:endParaRPr sz="900">
              <a:latin typeface="Verdana"/>
              <a:cs typeface="Verdana"/>
            </a:endParaRPr>
          </a:p>
        </p:txBody>
      </p:sp>
      <p:sp>
        <p:nvSpPr>
          <p:cNvPr id="37" name="object 37"/>
          <p:cNvSpPr/>
          <p:nvPr/>
        </p:nvSpPr>
        <p:spPr>
          <a:xfrm>
            <a:off x="2787395" y="6979157"/>
            <a:ext cx="1515618" cy="258318"/>
          </a:xfrm>
          <a:prstGeom prst="rect">
            <a:avLst/>
          </a:prstGeom>
          <a:blipFill>
            <a:blip r:embed="rId14" cstate="print"/>
            <a:stretch>
              <a:fillRect/>
            </a:stretch>
          </a:blipFill>
        </p:spPr>
        <p:txBody>
          <a:bodyPr wrap="square" lIns="0" tIns="0" rIns="0" bIns="0" rtlCol="0"/>
          <a:lstStyle/>
          <a:p>
            <a:endParaRPr/>
          </a:p>
        </p:txBody>
      </p:sp>
      <p:sp>
        <p:nvSpPr>
          <p:cNvPr id="38" name="object 38"/>
          <p:cNvSpPr/>
          <p:nvPr/>
        </p:nvSpPr>
        <p:spPr>
          <a:xfrm>
            <a:off x="3950970" y="7214616"/>
            <a:ext cx="681227" cy="434340"/>
          </a:xfrm>
          <a:prstGeom prst="rect">
            <a:avLst/>
          </a:prstGeom>
          <a:blipFill>
            <a:blip r:embed="rId15" cstate="print"/>
            <a:stretch>
              <a:fillRect/>
            </a:stretch>
          </a:blipFill>
        </p:spPr>
        <p:txBody>
          <a:bodyPr wrap="square" lIns="0" tIns="0" rIns="0" bIns="0" rtlCol="0"/>
          <a:lstStyle/>
          <a:p>
            <a:endParaRPr/>
          </a:p>
        </p:txBody>
      </p:sp>
      <p:sp>
        <p:nvSpPr>
          <p:cNvPr id="39" name="object 39"/>
          <p:cNvSpPr txBox="1"/>
          <p:nvPr/>
        </p:nvSpPr>
        <p:spPr>
          <a:xfrm>
            <a:off x="4141342" y="7273543"/>
            <a:ext cx="315595" cy="287655"/>
          </a:xfrm>
          <a:prstGeom prst="rect">
            <a:avLst/>
          </a:prstGeom>
        </p:spPr>
        <p:txBody>
          <a:bodyPr vert="horz" wrap="square" lIns="0" tIns="27305" rIns="0" bIns="0" rtlCol="0">
            <a:spAutoFit/>
          </a:bodyPr>
          <a:lstStyle/>
          <a:p>
            <a:pPr marR="5080" indent="5715">
              <a:lnSpc>
                <a:spcPts val="980"/>
              </a:lnSpc>
              <a:spcBef>
                <a:spcPts val="215"/>
              </a:spcBef>
            </a:pPr>
            <a:r>
              <a:rPr sz="900" spc="-5" dirty="0">
                <a:solidFill>
                  <a:srgbClr val="FFFFFF"/>
                </a:solidFill>
                <a:latin typeface="Verdana"/>
                <a:cs typeface="Verdana"/>
              </a:rPr>
              <a:t>Xử</a:t>
            </a:r>
            <a:r>
              <a:rPr sz="900" spc="-95" dirty="0">
                <a:solidFill>
                  <a:srgbClr val="FFFFFF"/>
                </a:solidFill>
                <a:latin typeface="Verdana"/>
                <a:cs typeface="Verdana"/>
              </a:rPr>
              <a:t> </a:t>
            </a:r>
            <a:r>
              <a:rPr sz="900" spc="5" dirty="0">
                <a:solidFill>
                  <a:srgbClr val="FFFFFF"/>
                </a:solidFill>
                <a:latin typeface="Verdana"/>
                <a:cs typeface="Verdana"/>
              </a:rPr>
              <a:t>lý  </a:t>
            </a:r>
            <a:r>
              <a:rPr sz="900" spc="-5" dirty="0">
                <a:solidFill>
                  <a:srgbClr val="FFFFFF"/>
                </a:solidFill>
                <a:latin typeface="Verdana"/>
                <a:cs typeface="Verdana"/>
              </a:rPr>
              <a:t>sự</a:t>
            </a:r>
            <a:r>
              <a:rPr sz="900" spc="-100" dirty="0">
                <a:solidFill>
                  <a:srgbClr val="FFFFFF"/>
                </a:solidFill>
                <a:latin typeface="Verdana"/>
                <a:cs typeface="Verdana"/>
              </a:rPr>
              <a:t> </a:t>
            </a:r>
            <a:r>
              <a:rPr sz="900" spc="-5" dirty="0">
                <a:solidFill>
                  <a:srgbClr val="FFFFFF"/>
                </a:solidFill>
                <a:latin typeface="Verdana"/>
                <a:cs typeface="Verdana"/>
              </a:rPr>
              <a:t>cố</a:t>
            </a:r>
            <a:endParaRPr sz="900">
              <a:latin typeface="Verdana"/>
              <a:cs typeface="Verdana"/>
            </a:endParaRPr>
          </a:p>
        </p:txBody>
      </p:sp>
      <p:sp>
        <p:nvSpPr>
          <p:cNvPr id="40" name="object 40"/>
          <p:cNvSpPr/>
          <p:nvPr/>
        </p:nvSpPr>
        <p:spPr>
          <a:xfrm>
            <a:off x="2798826" y="7607807"/>
            <a:ext cx="1501902" cy="155448"/>
          </a:xfrm>
          <a:prstGeom prst="rect">
            <a:avLst/>
          </a:prstGeom>
          <a:blipFill>
            <a:blip r:embed="rId16" cstate="print"/>
            <a:stretch>
              <a:fillRect/>
            </a:stretch>
          </a:blipFill>
        </p:spPr>
        <p:txBody>
          <a:bodyPr wrap="square" lIns="0" tIns="0" rIns="0" bIns="0" rtlCol="0"/>
          <a:lstStyle/>
          <a:p>
            <a:endParaRPr/>
          </a:p>
        </p:txBody>
      </p:sp>
      <p:sp>
        <p:nvSpPr>
          <p:cNvPr id="41" name="object 41"/>
          <p:cNvSpPr/>
          <p:nvPr/>
        </p:nvSpPr>
        <p:spPr>
          <a:xfrm>
            <a:off x="2487929" y="7742681"/>
            <a:ext cx="646938" cy="448056"/>
          </a:xfrm>
          <a:prstGeom prst="rect">
            <a:avLst/>
          </a:prstGeom>
          <a:blipFill>
            <a:blip r:embed="rId17" cstate="print"/>
            <a:stretch>
              <a:fillRect/>
            </a:stretch>
          </a:blipFill>
        </p:spPr>
        <p:txBody>
          <a:bodyPr wrap="square" lIns="0" tIns="0" rIns="0" bIns="0" rtlCol="0"/>
          <a:lstStyle/>
          <a:p>
            <a:endParaRPr/>
          </a:p>
        </p:txBody>
      </p:sp>
      <p:sp>
        <p:nvSpPr>
          <p:cNvPr id="42" name="object 42"/>
          <p:cNvSpPr txBox="1"/>
          <p:nvPr/>
        </p:nvSpPr>
        <p:spPr>
          <a:xfrm>
            <a:off x="2620645" y="7807197"/>
            <a:ext cx="396240" cy="287655"/>
          </a:xfrm>
          <a:prstGeom prst="rect">
            <a:avLst/>
          </a:prstGeom>
        </p:spPr>
        <p:txBody>
          <a:bodyPr vert="horz" wrap="square" lIns="0" tIns="27305" rIns="0" bIns="0" rtlCol="0">
            <a:spAutoFit/>
          </a:bodyPr>
          <a:lstStyle/>
          <a:p>
            <a:pPr marR="5080" indent="31750">
              <a:lnSpc>
                <a:spcPts val="980"/>
              </a:lnSpc>
              <a:spcBef>
                <a:spcPts val="215"/>
              </a:spcBef>
            </a:pPr>
            <a:r>
              <a:rPr sz="900" spc="-5" dirty="0">
                <a:solidFill>
                  <a:srgbClr val="FFFFFF"/>
                </a:solidFill>
                <a:latin typeface="Verdana"/>
                <a:cs typeface="Verdana"/>
              </a:rPr>
              <a:t>Sự cố  cài</a:t>
            </a:r>
            <a:r>
              <a:rPr sz="900" spc="-100" dirty="0">
                <a:solidFill>
                  <a:srgbClr val="FFFFFF"/>
                </a:solidFill>
                <a:latin typeface="Verdana"/>
                <a:cs typeface="Verdana"/>
              </a:rPr>
              <a:t> </a:t>
            </a:r>
            <a:r>
              <a:rPr sz="900" spc="-5" dirty="0">
                <a:solidFill>
                  <a:srgbClr val="FFFFFF"/>
                </a:solidFill>
                <a:latin typeface="Verdana"/>
                <a:cs typeface="Verdana"/>
              </a:rPr>
              <a:t>đặt</a:t>
            </a:r>
            <a:endParaRPr sz="900">
              <a:latin typeface="Verdana"/>
              <a:cs typeface="Verdana"/>
            </a:endParaRPr>
          </a:p>
        </p:txBody>
      </p:sp>
      <p:sp>
        <p:nvSpPr>
          <p:cNvPr id="43" name="object 43"/>
          <p:cNvSpPr/>
          <p:nvPr/>
        </p:nvSpPr>
        <p:spPr>
          <a:xfrm>
            <a:off x="3603497" y="7607807"/>
            <a:ext cx="697229" cy="155448"/>
          </a:xfrm>
          <a:prstGeom prst="rect">
            <a:avLst/>
          </a:prstGeom>
          <a:blipFill>
            <a:blip r:embed="rId18" cstate="print"/>
            <a:stretch>
              <a:fillRect/>
            </a:stretch>
          </a:blipFill>
        </p:spPr>
        <p:txBody>
          <a:bodyPr wrap="square" lIns="0" tIns="0" rIns="0" bIns="0" rtlCol="0"/>
          <a:lstStyle/>
          <a:p>
            <a:endParaRPr/>
          </a:p>
        </p:txBody>
      </p:sp>
      <p:sp>
        <p:nvSpPr>
          <p:cNvPr id="44" name="object 44"/>
          <p:cNvSpPr/>
          <p:nvPr/>
        </p:nvSpPr>
        <p:spPr>
          <a:xfrm>
            <a:off x="3262884" y="7742681"/>
            <a:ext cx="706374" cy="448056"/>
          </a:xfrm>
          <a:prstGeom prst="rect">
            <a:avLst/>
          </a:prstGeom>
          <a:blipFill>
            <a:blip r:embed="rId19" cstate="print"/>
            <a:stretch>
              <a:fillRect/>
            </a:stretch>
          </a:blipFill>
        </p:spPr>
        <p:txBody>
          <a:bodyPr wrap="square" lIns="0" tIns="0" rIns="0" bIns="0" rtlCol="0"/>
          <a:lstStyle/>
          <a:p>
            <a:endParaRPr/>
          </a:p>
        </p:txBody>
      </p:sp>
      <p:sp>
        <p:nvSpPr>
          <p:cNvPr id="45" name="object 45"/>
          <p:cNvSpPr txBox="1"/>
          <p:nvPr/>
        </p:nvSpPr>
        <p:spPr>
          <a:xfrm>
            <a:off x="3381502" y="7807197"/>
            <a:ext cx="484505" cy="287655"/>
          </a:xfrm>
          <a:prstGeom prst="rect">
            <a:avLst/>
          </a:prstGeom>
        </p:spPr>
        <p:txBody>
          <a:bodyPr vert="horz" wrap="square" lIns="0" tIns="27305" rIns="0" bIns="0" rtlCol="0">
            <a:spAutoFit/>
          </a:bodyPr>
          <a:lstStyle/>
          <a:p>
            <a:pPr marR="5080" indent="74295">
              <a:lnSpc>
                <a:spcPts val="980"/>
              </a:lnSpc>
              <a:spcBef>
                <a:spcPts val="215"/>
              </a:spcBef>
            </a:pPr>
            <a:r>
              <a:rPr sz="900" spc="-5" dirty="0">
                <a:solidFill>
                  <a:srgbClr val="FFFFFF"/>
                </a:solidFill>
                <a:latin typeface="Verdana"/>
                <a:cs typeface="Verdana"/>
              </a:rPr>
              <a:t>Sự </a:t>
            </a:r>
            <a:r>
              <a:rPr sz="900" dirty="0">
                <a:solidFill>
                  <a:srgbClr val="FFFFFF"/>
                </a:solidFill>
                <a:latin typeface="Verdana"/>
                <a:cs typeface="Verdana"/>
              </a:rPr>
              <a:t>cố  </a:t>
            </a:r>
            <a:r>
              <a:rPr sz="900" spc="-5" dirty="0">
                <a:solidFill>
                  <a:srgbClr val="FFFFFF"/>
                </a:solidFill>
                <a:latin typeface="Verdana"/>
                <a:cs typeface="Verdana"/>
              </a:rPr>
              <a:t>thiết</a:t>
            </a:r>
            <a:r>
              <a:rPr sz="900" spc="-105" dirty="0">
                <a:solidFill>
                  <a:srgbClr val="FFFFFF"/>
                </a:solidFill>
                <a:latin typeface="Verdana"/>
                <a:cs typeface="Verdana"/>
              </a:rPr>
              <a:t> </a:t>
            </a:r>
            <a:r>
              <a:rPr sz="900" dirty="0">
                <a:solidFill>
                  <a:srgbClr val="FFFFFF"/>
                </a:solidFill>
                <a:latin typeface="Verdana"/>
                <a:cs typeface="Verdana"/>
              </a:rPr>
              <a:t>lập</a:t>
            </a:r>
            <a:endParaRPr sz="900">
              <a:latin typeface="Verdana"/>
              <a:cs typeface="Verdana"/>
            </a:endParaRPr>
          </a:p>
        </p:txBody>
      </p:sp>
      <p:sp>
        <p:nvSpPr>
          <p:cNvPr id="46" name="object 46"/>
          <p:cNvSpPr/>
          <p:nvPr/>
        </p:nvSpPr>
        <p:spPr>
          <a:xfrm>
            <a:off x="4280153" y="7607807"/>
            <a:ext cx="194310" cy="155448"/>
          </a:xfrm>
          <a:prstGeom prst="rect">
            <a:avLst/>
          </a:prstGeom>
          <a:blipFill>
            <a:blip r:embed="rId20" cstate="print"/>
            <a:stretch>
              <a:fillRect/>
            </a:stretch>
          </a:blipFill>
        </p:spPr>
        <p:txBody>
          <a:bodyPr wrap="square" lIns="0" tIns="0" rIns="0" bIns="0" rtlCol="0"/>
          <a:lstStyle/>
          <a:p>
            <a:endParaRPr/>
          </a:p>
        </p:txBody>
      </p:sp>
      <p:sp>
        <p:nvSpPr>
          <p:cNvPr id="47" name="object 47"/>
          <p:cNvSpPr/>
          <p:nvPr/>
        </p:nvSpPr>
        <p:spPr>
          <a:xfrm>
            <a:off x="4097273" y="7742681"/>
            <a:ext cx="726948" cy="448056"/>
          </a:xfrm>
          <a:prstGeom prst="rect">
            <a:avLst/>
          </a:prstGeom>
          <a:blipFill>
            <a:blip r:embed="rId21" cstate="print"/>
            <a:stretch>
              <a:fillRect/>
            </a:stretch>
          </a:blipFill>
        </p:spPr>
        <p:txBody>
          <a:bodyPr wrap="square" lIns="0" tIns="0" rIns="0" bIns="0" rtlCol="0"/>
          <a:lstStyle/>
          <a:p>
            <a:endParaRPr/>
          </a:p>
        </p:txBody>
      </p:sp>
      <p:sp>
        <p:nvSpPr>
          <p:cNvPr id="48" name="object 48"/>
          <p:cNvSpPr txBox="1"/>
          <p:nvPr/>
        </p:nvSpPr>
        <p:spPr>
          <a:xfrm>
            <a:off x="4215638" y="7807197"/>
            <a:ext cx="507365" cy="287655"/>
          </a:xfrm>
          <a:prstGeom prst="rect">
            <a:avLst/>
          </a:prstGeom>
        </p:spPr>
        <p:txBody>
          <a:bodyPr vert="horz" wrap="square" lIns="0" tIns="27305" rIns="0" bIns="0" rtlCol="0">
            <a:spAutoFit/>
          </a:bodyPr>
          <a:lstStyle/>
          <a:p>
            <a:pPr marR="5080" indent="86360">
              <a:lnSpc>
                <a:spcPts val="980"/>
              </a:lnSpc>
              <a:spcBef>
                <a:spcPts val="215"/>
              </a:spcBef>
            </a:pPr>
            <a:r>
              <a:rPr sz="900" spc="-5" dirty="0">
                <a:solidFill>
                  <a:srgbClr val="FFFFFF"/>
                </a:solidFill>
                <a:latin typeface="Verdana"/>
                <a:cs typeface="Verdana"/>
              </a:rPr>
              <a:t>Sự cố  </a:t>
            </a:r>
            <a:r>
              <a:rPr sz="900" spc="-10" dirty="0">
                <a:solidFill>
                  <a:srgbClr val="FFFFFF"/>
                </a:solidFill>
                <a:latin typeface="Verdana"/>
                <a:cs typeface="Verdana"/>
              </a:rPr>
              <a:t>Font</a:t>
            </a:r>
            <a:r>
              <a:rPr sz="900" spc="-100" dirty="0">
                <a:solidFill>
                  <a:srgbClr val="FFFFFF"/>
                </a:solidFill>
                <a:latin typeface="Verdana"/>
                <a:cs typeface="Verdana"/>
              </a:rPr>
              <a:t> </a:t>
            </a:r>
            <a:r>
              <a:rPr sz="900" spc="-5" dirty="0">
                <a:solidFill>
                  <a:srgbClr val="FFFFFF"/>
                </a:solidFill>
                <a:latin typeface="Verdana"/>
                <a:cs typeface="Verdana"/>
              </a:rPr>
              <a:t>chữ</a:t>
            </a:r>
            <a:endParaRPr sz="900">
              <a:latin typeface="Verdana"/>
              <a:cs typeface="Verdana"/>
            </a:endParaRPr>
          </a:p>
        </p:txBody>
      </p:sp>
      <p:sp>
        <p:nvSpPr>
          <p:cNvPr id="49" name="object 49"/>
          <p:cNvSpPr/>
          <p:nvPr/>
        </p:nvSpPr>
        <p:spPr>
          <a:xfrm>
            <a:off x="4280153" y="7607807"/>
            <a:ext cx="1010412" cy="155448"/>
          </a:xfrm>
          <a:prstGeom prst="rect">
            <a:avLst/>
          </a:prstGeom>
          <a:blipFill>
            <a:blip r:embed="rId22" cstate="print"/>
            <a:stretch>
              <a:fillRect/>
            </a:stretch>
          </a:blipFill>
        </p:spPr>
        <p:txBody>
          <a:bodyPr wrap="square" lIns="0" tIns="0" rIns="0" bIns="0" rtlCol="0"/>
          <a:lstStyle/>
          <a:p>
            <a:endParaRPr/>
          </a:p>
        </p:txBody>
      </p:sp>
      <p:sp>
        <p:nvSpPr>
          <p:cNvPr id="50" name="object 50"/>
          <p:cNvSpPr/>
          <p:nvPr/>
        </p:nvSpPr>
        <p:spPr>
          <a:xfrm>
            <a:off x="4954523" y="7742681"/>
            <a:ext cx="646938" cy="448056"/>
          </a:xfrm>
          <a:prstGeom prst="rect">
            <a:avLst/>
          </a:prstGeom>
          <a:blipFill>
            <a:blip r:embed="rId23" cstate="print"/>
            <a:stretch>
              <a:fillRect/>
            </a:stretch>
          </a:blipFill>
        </p:spPr>
        <p:txBody>
          <a:bodyPr wrap="square" lIns="0" tIns="0" rIns="0" bIns="0" rtlCol="0"/>
          <a:lstStyle/>
          <a:p>
            <a:endParaRPr/>
          </a:p>
        </p:txBody>
      </p:sp>
      <p:sp>
        <p:nvSpPr>
          <p:cNvPr id="51" name="object 51"/>
          <p:cNvSpPr txBox="1"/>
          <p:nvPr/>
        </p:nvSpPr>
        <p:spPr>
          <a:xfrm>
            <a:off x="5119115" y="7807197"/>
            <a:ext cx="334010" cy="287655"/>
          </a:xfrm>
          <a:prstGeom prst="rect">
            <a:avLst/>
          </a:prstGeom>
        </p:spPr>
        <p:txBody>
          <a:bodyPr vert="horz" wrap="square" lIns="0" tIns="27305" rIns="0" bIns="0" rtlCol="0">
            <a:spAutoFit/>
          </a:bodyPr>
          <a:lstStyle/>
          <a:p>
            <a:pPr marL="27305" marR="5080" indent="-27940">
              <a:lnSpc>
                <a:spcPts val="980"/>
              </a:lnSpc>
              <a:spcBef>
                <a:spcPts val="215"/>
              </a:spcBef>
            </a:pPr>
            <a:r>
              <a:rPr sz="900" spc="-5" dirty="0">
                <a:solidFill>
                  <a:srgbClr val="FFFFFF"/>
                </a:solidFill>
                <a:latin typeface="Verdana"/>
                <a:cs typeface="Verdana"/>
              </a:rPr>
              <a:t>Sự</a:t>
            </a:r>
            <a:r>
              <a:rPr sz="900" spc="-100" dirty="0">
                <a:solidFill>
                  <a:srgbClr val="FFFFFF"/>
                </a:solidFill>
                <a:latin typeface="Verdana"/>
                <a:cs typeface="Verdana"/>
              </a:rPr>
              <a:t> </a:t>
            </a:r>
            <a:r>
              <a:rPr sz="900" spc="-5" dirty="0">
                <a:solidFill>
                  <a:srgbClr val="FFFFFF"/>
                </a:solidFill>
                <a:latin typeface="Verdana"/>
                <a:cs typeface="Verdana"/>
              </a:rPr>
              <a:t>cố  khác</a:t>
            </a:r>
            <a:endParaRPr sz="900">
              <a:latin typeface="Verdana"/>
              <a:cs typeface="Verdana"/>
            </a:endParaRPr>
          </a:p>
        </p:txBody>
      </p:sp>
      <p:sp>
        <p:nvSpPr>
          <p:cNvPr id="52" name="object 52"/>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53" name="object 53"/>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17</a:t>
            </a:fld>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1128064" y="1056706"/>
            <a:ext cx="4472940" cy="85153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6350" algn="ctr">
              <a:lnSpc>
                <a:spcPct val="100000"/>
              </a:lnSpc>
            </a:pP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0" dirty="0">
                <a:solidFill>
                  <a:srgbClr val="FFFFFF"/>
                </a:solidFill>
                <a:latin typeface="Tahoma"/>
                <a:cs typeface="Tahoma"/>
              </a:rPr>
              <a:t>THIẾT</a:t>
            </a:r>
            <a:r>
              <a:rPr sz="1400" b="1" spc="-254" dirty="0">
                <a:solidFill>
                  <a:srgbClr val="FFFFFF"/>
                </a:solidFill>
                <a:latin typeface="Tahoma"/>
                <a:cs typeface="Tahoma"/>
              </a:rPr>
              <a:t> </a:t>
            </a:r>
            <a:r>
              <a:rPr sz="1400" b="1" spc="-150" dirty="0">
                <a:solidFill>
                  <a:srgbClr val="FFFFFF"/>
                </a:solidFill>
                <a:latin typeface="Tahoma"/>
                <a:cs typeface="Tahoma"/>
              </a:rPr>
              <a:t>LẬP</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spc="-10" dirty="0">
                <a:solidFill>
                  <a:srgbClr val="1381B8"/>
                </a:solidFill>
                <a:latin typeface="Tahoma"/>
                <a:cs typeface="Tahoma"/>
              </a:rPr>
              <a:t>Khi </a:t>
            </a:r>
            <a:r>
              <a:rPr sz="1000" b="1" spc="-5" dirty="0">
                <a:solidFill>
                  <a:srgbClr val="1381B8"/>
                </a:solidFill>
                <a:latin typeface="Tahoma"/>
                <a:cs typeface="Tahoma"/>
              </a:rPr>
              <a:t>gõ văn </a:t>
            </a:r>
            <a:r>
              <a:rPr sz="1000" b="1" spc="-140" dirty="0">
                <a:solidFill>
                  <a:srgbClr val="1381B8"/>
                </a:solidFill>
                <a:latin typeface="Tahoma"/>
                <a:cs typeface="Tahoma"/>
              </a:rPr>
              <a:t>bản </a:t>
            </a:r>
            <a:r>
              <a:rPr sz="1000" b="1" spc="-10" dirty="0">
                <a:solidFill>
                  <a:srgbClr val="1381B8"/>
                </a:solidFill>
                <a:latin typeface="Tahoma"/>
                <a:cs typeface="Tahoma"/>
              </a:rPr>
              <a:t>trong </a:t>
            </a:r>
            <a:r>
              <a:rPr sz="1000" b="1" spc="-5" dirty="0">
                <a:solidFill>
                  <a:srgbClr val="1381B8"/>
                </a:solidFill>
                <a:latin typeface="Tahoma"/>
                <a:cs typeface="Tahoma"/>
              </a:rPr>
              <a:t>MS-Word </a:t>
            </a:r>
            <a:r>
              <a:rPr sz="1000" b="1" spc="-140" dirty="0">
                <a:solidFill>
                  <a:srgbClr val="1381B8"/>
                </a:solidFill>
                <a:latin typeface="Tahoma"/>
                <a:cs typeface="Tahoma"/>
              </a:rPr>
              <a:t>xảy </a:t>
            </a:r>
            <a:r>
              <a:rPr sz="1000" b="1" spc="-5" dirty="0">
                <a:solidFill>
                  <a:srgbClr val="1381B8"/>
                </a:solidFill>
                <a:latin typeface="Tahoma"/>
                <a:cs typeface="Tahoma"/>
              </a:rPr>
              <a:t>ra </a:t>
            </a:r>
            <a:r>
              <a:rPr sz="1000" b="1" spc="-135" dirty="0">
                <a:solidFill>
                  <a:srgbClr val="1381B8"/>
                </a:solidFill>
                <a:latin typeface="Tahoma"/>
                <a:cs typeface="Tahoma"/>
              </a:rPr>
              <a:t>lỗi </a:t>
            </a:r>
            <a:r>
              <a:rPr sz="1000" b="1" spc="-100" dirty="0">
                <a:solidFill>
                  <a:srgbClr val="1381B8"/>
                </a:solidFill>
                <a:latin typeface="Tahoma"/>
                <a:cs typeface="Tahoma"/>
              </a:rPr>
              <a:t>như </a:t>
            </a:r>
            <a:r>
              <a:rPr sz="1000" b="1" spc="-10" dirty="0">
                <a:solidFill>
                  <a:srgbClr val="1381B8"/>
                </a:solidFill>
                <a:latin typeface="Tahoma"/>
                <a:cs typeface="Tahoma"/>
              </a:rPr>
              <a:t>hình</a:t>
            </a:r>
            <a:r>
              <a:rPr sz="1000" b="1" spc="-75" dirty="0">
                <a:solidFill>
                  <a:srgbClr val="1381B8"/>
                </a:solidFill>
                <a:latin typeface="Tahoma"/>
                <a:cs typeface="Tahoma"/>
              </a:rPr>
              <a:t> </a:t>
            </a:r>
            <a:r>
              <a:rPr sz="1000" b="1" spc="-170" dirty="0">
                <a:solidFill>
                  <a:srgbClr val="1381B8"/>
                </a:solidFill>
                <a:latin typeface="Tahoma"/>
                <a:cs typeface="Tahoma"/>
              </a:rPr>
              <a:t>dưới</a:t>
            </a:r>
            <a:endParaRPr sz="1000" dirty="0">
              <a:latin typeface="Tahoma"/>
              <a:cs typeface="Tahoma"/>
            </a:endParaRPr>
          </a:p>
        </p:txBody>
      </p:sp>
      <p:sp>
        <p:nvSpPr>
          <p:cNvPr id="9" name="object 9"/>
          <p:cNvSpPr/>
          <p:nvPr/>
        </p:nvSpPr>
        <p:spPr>
          <a:xfrm>
            <a:off x="1203960" y="287273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1432560" y="3055619"/>
            <a:ext cx="88391" cy="8839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203960" y="3238500"/>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432560" y="3418332"/>
            <a:ext cx="88391" cy="88391"/>
          </a:xfrm>
          <a:prstGeom prst="rect">
            <a:avLst/>
          </a:prstGeom>
          <a:blipFill>
            <a:blip r:embed="rId5" cstate="print"/>
            <a:stretch>
              <a:fillRect/>
            </a:stretch>
          </a:blipFill>
        </p:spPr>
        <p:txBody>
          <a:bodyPr wrap="square" lIns="0" tIns="0" rIns="0" bIns="0" rtlCol="0"/>
          <a:lstStyle/>
          <a:p>
            <a:endParaRPr/>
          </a:p>
        </p:txBody>
      </p:sp>
      <p:sp>
        <p:nvSpPr>
          <p:cNvPr id="13" name="object 13"/>
          <p:cNvSpPr txBox="1"/>
          <p:nvPr/>
        </p:nvSpPr>
        <p:spPr>
          <a:xfrm>
            <a:off x="1376425" y="2797199"/>
            <a:ext cx="4093845" cy="909955"/>
          </a:xfrm>
          <a:prstGeom prst="rect">
            <a:avLst/>
          </a:prstGeom>
        </p:spPr>
        <p:txBody>
          <a:bodyPr vert="horz" wrap="square" lIns="0" tIns="43180" rIns="0" bIns="0" rtlCol="0">
            <a:spAutoFit/>
          </a:bodyPr>
          <a:lstStyle/>
          <a:p>
            <a:pPr>
              <a:lnSpc>
                <a:spcPct val="100000"/>
              </a:lnSpc>
              <a:spcBef>
                <a:spcPts val="340"/>
              </a:spcBef>
            </a:pPr>
            <a:r>
              <a:rPr sz="1000" b="1" spc="-5" dirty="0">
                <a:solidFill>
                  <a:srgbClr val="1381B8"/>
                </a:solidFill>
                <a:latin typeface="Tahoma"/>
                <a:cs typeface="Tahoma"/>
              </a:rPr>
              <a:t>Nguyên </a:t>
            </a:r>
            <a:r>
              <a:rPr sz="1000" b="1" spc="-10" dirty="0">
                <a:solidFill>
                  <a:srgbClr val="1381B8"/>
                </a:solidFill>
                <a:latin typeface="Tahoma"/>
                <a:cs typeface="Tahoma"/>
              </a:rPr>
              <a:t>nhân</a:t>
            </a:r>
            <a:endParaRPr sz="1000">
              <a:latin typeface="Tahoma"/>
              <a:cs typeface="Tahoma"/>
            </a:endParaRPr>
          </a:p>
          <a:p>
            <a:pPr marL="199390">
              <a:lnSpc>
                <a:spcPct val="100000"/>
              </a:lnSpc>
              <a:spcBef>
                <a:spcPts val="240"/>
              </a:spcBef>
            </a:pPr>
            <a:r>
              <a:rPr sz="1000" spc="-5" dirty="0">
                <a:solidFill>
                  <a:srgbClr val="1F5281"/>
                </a:solidFill>
                <a:latin typeface="Tahoma"/>
                <a:cs typeface="Tahoma"/>
              </a:rPr>
              <a:t>Do </a:t>
            </a:r>
            <a:r>
              <a:rPr sz="1000" spc="-170" dirty="0">
                <a:solidFill>
                  <a:srgbClr val="1F5281"/>
                </a:solidFill>
                <a:latin typeface="Tahoma"/>
                <a:cs typeface="Tahoma"/>
              </a:rPr>
              <a:t>người </a:t>
            </a:r>
            <a:r>
              <a:rPr sz="1000" spc="-10" dirty="0">
                <a:solidFill>
                  <a:srgbClr val="1F5281"/>
                </a:solidFill>
                <a:latin typeface="Tahoma"/>
                <a:cs typeface="Tahoma"/>
              </a:rPr>
              <a:t>dùng </a:t>
            </a:r>
            <a:r>
              <a:rPr sz="1000" dirty="0">
                <a:solidFill>
                  <a:srgbClr val="1F5281"/>
                </a:solidFill>
                <a:latin typeface="Tahoma"/>
                <a:cs typeface="Tahoma"/>
              </a:rPr>
              <a:t>đang </a:t>
            </a:r>
            <a:r>
              <a:rPr sz="1000" spc="-100" dirty="0">
                <a:solidFill>
                  <a:srgbClr val="1F5281"/>
                </a:solidFill>
                <a:latin typeface="Tahoma"/>
                <a:cs typeface="Tahoma"/>
              </a:rPr>
              <a:t>thiết </a:t>
            </a:r>
            <a:r>
              <a:rPr sz="1000" spc="-165" dirty="0">
                <a:solidFill>
                  <a:srgbClr val="1F5281"/>
                </a:solidFill>
                <a:latin typeface="Tahoma"/>
                <a:cs typeface="Tahoma"/>
              </a:rPr>
              <a:t>lập </a:t>
            </a:r>
            <a:r>
              <a:rPr sz="1000" spc="-110" dirty="0">
                <a:solidFill>
                  <a:srgbClr val="1F5281"/>
                </a:solidFill>
                <a:latin typeface="Tahoma"/>
                <a:cs typeface="Tahoma"/>
              </a:rPr>
              <a:t>chức </a:t>
            </a:r>
            <a:r>
              <a:rPr sz="1000" spc="-5" dirty="0">
                <a:solidFill>
                  <a:srgbClr val="1F5281"/>
                </a:solidFill>
                <a:latin typeface="Tahoma"/>
                <a:cs typeface="Tahoma"/>
              </a:rPr>
              <a:t>năng </a:t>
            </a:r>
            <a:r>
              <a:rPr sz="1000" spc="-10" dirty="0">
                <a:solidFill>
                  <a:srgbClr val="1F5281"/>
                </a:solidFill>
                <a:latin typeface="Tahoma"/>
                <a:cs typeface="Tahoma"/>
              </a:rPr>
              <a:t>“Smart </a:t>
            </a:r>
            <a:r>
              <a:rPr sz="1000" spc="-5" dirty="0">
                <a:solidFill>
                  <a:srgbClr val="1F5281"/>
                </a:solidFill>
                <a:latin typeface="Tahoma"/>
                <a:cs typeface="Tahoma"/>
              </a:rPr>
              <a:t>cut and</a:t>
            </a:r>
            <a:r>
              <a:rPr sz="1000" spc="-50" dirty="0">
                <a:solidFill>
                  <a:srgbClr val="1F5281"/>
                </a:solidFill>
                <a:latin typeface="Tahoma"/>
                <a:cs typeface="Tahoma"/>
              </a:rPr>
              <a:t> </a:t>
            </a:r>
            <a:r>
              <a:rPr sz="1000" spc="-5" dirty="0">
                <a:solidFill>
                  <a:srgbClr val="1F5281"/>
                </a:solidFill>
                <a:latin typeface="Tahoma"/>
                <a:cs typeface="Tahoma"/>
              </a:rPr>
              <a:t>paste”</a:t>
            </a:r>
            <a:endParaRPr sz="1000">
              <a:latin typeface="Tahoma"/>
              <a:cs typeface="Tahoma"/>
            </a:endParaRPr>
          </a:p>
          <a:p>
            <a:pPr>
              <a:lnSpc>
                <a:spcPct val="100000"/>
              </a:lnSpc>
              <a:spcBef>
                <a:spcPts val="240"/>
              </a:spcBef>
            </a:pPr>
            <a:r>
              <a:rPr sz="1000" b="1" spc="-110" dirty="0">
                <a:solidFill>
                  <a:srgbClr val="1381B8"/>
                </a:solidFill>
                <a:latin typeface="Tahoma"/>
                <a:cs typeface="Tahoma"/>
              </a:rPr>
              <a:t>Khắc</a:t>
            </a:r>
            <a:r>
              <a:rPr sz="1000" b="1" spc="-25" dirty="0">
                <a:solidFill>
                  <a:srgbClr val="1381B8"/>
                </a:solidFill>
                <a:latin typeface="Tahoma"/>
                <a:cs typeface="Tahoma"/>
              </a:rPr>
              <a:t> </a:t>
            </a:r>
            <a:r>
              <a:rPr sz="1000" b="1" spc="-100" dirty="0">
                <a:solidFill>
                  <a:srgbClr val="1381B8"/>
                </a:solidFill>
                <a:latin typeface="Tahoma"/>
                <a:cs typeface="Tahoma"/>
              </a:rPr>
              <a:t>phục</a:t>
            </a:r>
            <a:endParaRPr sz="1000">
              <a:latin typeface="Tahoma"/>
              <a:cs typeface="Tahoma"/>
            </a:endParaRPr>
          </a:p>
          <a:p>
            <a:pPr marL="199390" marR="5080">
              <a:lnSpc>
                <a:spcPct val="102000"/>
              </a:lnSpc>
              <a:spcBef>
                <a:spcPts val="195"/>
              </a:spcBef>
            </a:pPr>
            <a:r>
              <a:rPr sz="1000" spc="-5" dirty="0">
                <a:solidFill>
                  <a:srgbClr val="1F5281"/>
                </a:solidFill>
                <a:latin typeface="Tahoma"/>
                <a:cs typeface="Tahoma"/>
              </a:rPr>
              <a:t>Option </a:t>
            </a:r>
            <a:r>
              <a:rPr sz="1000" spc="-5" dirty="0">
                <a:solidFill>
                  <a:srgbClr val="1F5281"/>
                </a:solidFill>
                <a:latin typeface="Wingdings"/>
                <a:cs typeface="Wingdings"/>
              </a:rPr>
              <a:t></a:t>
            </a:r>
            <a:r>
              <a:rPr sz="1000" spc="-5" dirty="0">
                <a:solidFill>
                  <a:srgbClr val="1F5281"/>
                </a:solidFill>
                <a:latin typeface="Times New Roman"/>
                <a:cs typeface="Times New Roman"/>
              </a:rPr>
              <a:t> </a:t>
            </a:r>
            <a:r>
              <a:rPr sz="1000" spc="-5" dirty="0">
                <a:solidFill>
                  <a:srgbClr val="1F5281"/>
                </a:solidFill>
                <a:latin typeface="Tahoma"/>
                <a:cs typeface="Tahoma"/>
              </a:rPr>
              <a:t>Edit </a:t>
            </a:r>
            <a:r>
              <a:rPr sz="1000" spc="-160" dirty="0">
                <a:solidFill>
                  <a:srgbClr val="1F5281"/>
                </a:solidFill>
                <a:latin typeface="Tahoma"/>
                <a:cs typeface="Tahoma"/>
              </a:rPr>
              <a:t>tại</a:t>
            </a:r>
            <a:r>
              <a:rPr sz="1000" spc="-10" dirty="0">
                <a:solidFill>
                  <a:srgbClr val="1F5281"/>
                </a:solidFill>
                <a:latin typeface="Tahoma"/>
                <a:cs typeface="Tahoma"/>
              </a:rPr>
              <a:t> </a:t>
            </a:r>
            <a:r>
              <a:rPr sz="1000" spc="-150" dirty="0">
                <a:solidFill>
                  <a:srgbClr val="1F5281"/>
                </a:solidFill>
                <a:latin typeface="Tahoma"/>
                <a:cs typeface="Tahoma"/>
              </a:rPr>
              <a:t>mục </a:t>
            </a:r>
            <a:r>
              <a:rPr sz="1000" spc="-5" dirty="0">
                <a:solidFill>
                  <a:srgbClr val="1F5281"/>
                </a:solidFill>
                <a:latin typeface="Tahoma"/>
                <a:cs typeface="Tahoma"/>
              </a:rPr>
              <a:t>“Smart cut and paste” </a:t>
            </a:r>
            <a:r>
              <a:rPr sz="1000" spc="-120" dirty="0">
                <a:solidFill>
                  <a:srgbClr val="1F5281"/>
                </a:solidFill>
                <a:latin typeface="Tahoma"/>
                <a:cs typeface="Tahoma"/>
              </a:rPr>
              <a:t>chọn </a:t>
            </a:r>
            <a:r>
              <a:rPr sz="1000" spc="-5" dirty="0">
                <a:solidFill>
                  <a:srgbClr val="1F5281"/>
                </a:solidFill>
                <a:latin typeface="Tahoma"/>
                <a:cs typeface="Tahoma"/>
              </a:rPr>
              <a:t>Settings và </a:t>
            </a:r>
            <a:r>
              <a:rPr sz="1000" spc="-225" dirty="0">
                <a:solidFill>
                  <a:srgbClr val="1F5281"/>
                </a:solidFill>
                <a:latin typeface="Tahoma"/>
                <a:cs typeface="Tahoma"/>
              </a:rPr>
              <a:t>bỏ  </a:t>
            </a:r>
            <a:r>
              <a:rPr sz="1000" spc="-120" dirty="0">
                <a:solidFill>
                  <a:srgbClr val="1F5281"/>
                </a:solidFill>
                <a:latin typeface="Tahoma"/>
                <a:cs typeface="Tahoma"/>
              </a:rPr>
              <a:t>chọn </a:t>
            </a:r>
            <a:r>
              <a:rPr sz="1000" spc="-155" dirty="0">
                <a:solidFill>
                  <a:srgbClr val="1F5281"/>
                </a:solidFill>
                <a:latin typeface="Tahoma"/>
                <a:cs typeface="Tahoma"/>
              </a:rPr>
              <a:t>mục </a:t>
            </a:r>
            <a:r>
              <a:rPr sz="1000" spc="-5" dirty="0">
                <a:solidFill>
                  <a:srgbClr val="1F5281"/>
                </a:solidFill>
                <a:latin typeface="Tahoma"/>
                <a:cs typeface="Tahoma"/>
              </a:rPr>
              <a:t>“Adjust sentence and </a:t>
            </a:r>
            <a:r>
              <a:rPr sz="1000" u="sng" spc="-5" dirty="0">
                <a:solidFill>
                  <a:srgbClr val="1F5281"/>
                </a:solidFill>
                <a:uFill>
                  <a:solidFill>
                    <a:srgbClr val="1F5281"/>
                  </a:solidFill>
                </a:uFill>
                <a:latin typeface="Tahoma"/>
                <a:cs typeface="Tahoma"/>
              </a:rPr>
              <a:t>w</a:t>
            </a:r>
            <a:r>
              <a:rPr sz="1000" spc="-5" dirty="0">
                <a:solidFill>
                  <a:srgbClr val="1F5281"/>
                </a:solidFill>
                <a:latin typeface="Tahoma"/>
                <a:cs typeface="Tahoma"/>
              </a:rPr>
              <a:t>ord spacing</a:t>
            </a:r>
            <a:r>
              <a:rPr sz="1000" spc="-15" dirty="0">
                <a:solidFill>
                  <a:srgbClr val="1F5281"/>
                </a:solidFill>
                <a:latin typeface="Tahoma"/>
                <a:cs typeface="Tahoma"/>
              </a:rPr>
              <a:t> </a:t>
            </a:r>
            <a:r>
              <a:rPr sz="1000" spc="-5" dirty="0">
                <a:solidFill>
                  <a:srgbClr val="1F5281"/>
                </a:solidFill>
                <a:latin typeface="Tahoma"/>
                <a:cs typeface="Tahoma"/>
              </a:rPr>
              <a:t>automatically”</a:t>
            </a:r>
            <a:endParaRPr sz="1000">
              <a:latin typeface="Tahoma"/>
              <a:cs typeface="Tahoma"/>
            </a:endParaRPr>
          </a:p>
        </p:txBody>
      </p:sp>
      <p:sp>
        <p:nvSpPr>
          <p:cNvPr id="14" name="object 14"/>
          <p:cNvSpPr/>
          <p:nvPr/>
        </p:nvSpPr>
        <p:spPr>
          <a:xfrm>
            <a:off x="1603691" y="1982548"/>
            <a:ext cx="1414201" cy="790181"/>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4282440" y="1911095"/>
            <a:ext cx="1351330" cy="1104900"/>
          </a:xfrm>
          <a:prstGeom prst="rect">
            <a:avLst/>
          </a:prstGeom>
          <a:blipFill>
            <a:blip r:embed="rId7"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0" name="object 20"/>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21" name="object 21"/>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23" name="object 23"/>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24" name="object 24"/>
          <p:cNvSpPr txBox="1"/>
          <p:nvPr/>
        </p:nvSpPr>
        <p:spPr>
          <a:xfrm>
            <a:off x="1376425" y="5574919"/>
            <a:ext cx="2780030" cy="781050"/>
          </a:xfrm>
          <a:prstGeom prst="rect">
            <a:avLst/>
          </a:prstGeom>
        </p:spPr>
        <p:txBody>
          <a:bodyPr vert="horz" wrap="square" lIns="0" tIns="13335" rIns="0" bIns="0" rtlCol="0">
            <a:spAutoFit/>
          </a:bodyPr>
          <a:lstStyle/>
          <a:p>
            <a:pPr marL="1214755">
              <a:lnSpc>
                <a:spcPct val="100000"/>
              </a:lnSpc>
              <a:spcBef>
                <a:spcPts val="105"/>
              </a:spcBef>
            </a:pP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0" dirty="0">
                <a:solidFill>
                  <a:srgbClr val="FFFFFF"/>
                </a:solidFill>
                <a:latin typeface="Tahoma"/>
                <a:cs typeface="Tahoma"/>
              </a:rPr>
              <a:t>THIẾT</a:t>
            </a:r>
            <a:r>
              <a:rPr sz="1400" b="1" spc="-55" dirty="0">
                <a:solidFill>
                  <a:srgbClr val="FFFFFF"/>
                </a:solidFill>
                <a:latin typeface="Tahoma"/>
                <a:cs typeface="Tahoma"/>
              </a:rPr>
              <a:t> </a:t>
            </a:r>
            <a:r>
              <a:rPr sz="1400" b="1" spc="-150" dirty="0">
                <a:solidFill>
                  <a:srgbClr val="FFFFFF"/>
                </a:solidFill>
                <a:latin typeface="Tahoma"/>
                <a:cs typeface="Tahoma"/>
              </a:rPr>
              <a:t>LẬP</a:t>
            </a:r>
            <a:endParaRPr sz="1400">
              <a:latin typeface="Tahoma"/>
              <a:cs typeface="Tahoma"/>
            </a:endParaRPr>
          </a:p>
          <a:p>
            <a:pPr>
              <a:lnSpc>
                <a:spcPct val="100000"/>
              </a:lnSpc>
              <a:spcBef>
                <a:spcPts val="25"/>
              </a:spcBef>
            </a:pPr>
            <a:endParaRPr sz="1600">
              <a:latin typeface="Times New Roman"/>
              <a:cs typeface="Times New Roman"/>
            </a:endParaRPr>
          </a:p>
          <a:p>
            <a:pPr marR="190500">
              <a:lnSpc>
                <a:spcPct val="100000"/>
              </a:lnSpc>
            </a:pPr>
            <a:r>
              <a:rPr sz="1000" b="1" spc="-10" dirty="0">
                <a:solidFill>
                  <a:srgbClr val="1381B8"/>
                </a:solidFill>
                <a:latin typeface="Tahoma"/>
                <a:cs typeface="Tahoma"/>
              </a:rPr>
              <a:t>Khi </a:t>
            </a:r>
            <a:r>
              <a:rPr sz="1000" b="1" spc="-5" dirty="0">
                <a:solidFill>
                  <a:srgbClr val="1381B8"/>
                </a:solidFill>
                <a:latin typeface="Tahoma"/>
                <a:cs typeface="Tahoma"/>
              </a:rPr>
              <a:t>gõ văn </a:t>
            </a:r>
            <a:r>
              <a:rPr sz="1000" b="1" spc="-140" dirty="0">
                <a:solidFill>
                  <a:srgbClr val="1381B8"/>
                </a:solidFill>
                <a:latin typeface="Tahoma"/>
                <a:cs typeface="Tahoma"/>
              </a:rPr>
              <a:t>bản </a:t>
            </a:r>
            <a:r>
              <a:rPr sz="1000" b="1" spc="-10" dirty="0">
                <a:solidFill>
                  <a:srgbClr val="1381B8"/>
                </a:solidFill>
                <a:latin typeface="Tahoma"/>
                <a:cs typeface="Tahoma"/>
              </a:rPr>
              <a:t>trong </a:t>
            </a:r>
            <a:r>
              <a:rPr sz="1000" b="1" spc="-5" dirty="0">
                <a:solidFill>
                  <a:srgbClr val="1381B8"/>
                </a:solidFill>
                <a:latin typeface="Tahoma"/>
                <a:cs typeface="Tahoma"/>
              </a:rPr>
              <a:t>MS-Word </a:t>
            </a:r>
            <a:r>
              <a:rPr sz="1000" b="1" spc="-140" dirty="0">
                <a:solidFill>
                  <a:srgbClr val="1381B8"/>
                </a:solidFill>
                <a:latin typeface="Tahoma"/>
                <a:cs typeface="Tahoma"/>
              </a:rPr>
              <a:t>xảy </a:t>
            </a:r>
            <a:r>
              <a:rPr sz="1000" b="1" spc="-5" dirty="0">
                <a:solidFill>
                  <a:srgbClr val="1381B8"/>
                </a:solidFill>
                <a:latin typeface="Tahoma"/>
                <a:cs typeface="Tahoma"/>
              </a:rPr>
              <a:t>ra </a:t>
            </a:r>
            <a:r>
              <a:rPr sz="1000" b="1" spc="-135" dirty="0">
                <a:solidFill>
                  <a:srgbClr val="1381B8"/>
                </a:solidFill>
                <a:latin typeface="Tahoma"/>
                <a:cs typeface="Tahoma"/>
              </a:rPr>
              <a:t>lỗi  </a:t>
            </a:r>
            <a:r>
              <a:rPr sz="1000" b="1" spc="-105" dirty="0">
                <a:solidFill>
                  <a:srgbClr val="1381B8"/>
                </a:solidFill>
                <a:latin typeface="Tahoma"/>
                <a:cs typeface="Tahoma"/>
              </a:rPr>
              <a:t>như </a:t>
            </a:r>
            <a:r>
              <a:rPr sz="1000" b="1" spc="-10" dirty="0">
                <a:solidFill>
                  <a:srgbClr val="1381B8"/>
                </a:solidFill>
                <a:latin typeface="Tahoma"/>
                <a:cs typeface="Tahoma"/>
              </a:rPr>
              <a:t>hình</a:t>
            </a:r>
            <a:r>
              <a:rPr sz="1000" b="1" spc="-100" dirty="0">
                <a:solidFill>
                  <a:srgbClr val="1381B8"/>
                </a:solidFill>
                <a:latin typeface="Tahoma"/>
                <a:cs typeface="Tahoma"/>
              </a:rPr>
              <a:t> </a:t>
            </a:r>
            <a:r>
              <a:rPr sz="1000" b="1" spc="-170" dirty="0">
                <a:solidFill>
                  <a:srgbClr val="1381B8"/>
                </a:solidFill>
                <a:latin typeface="Tahoma"/>
                <a:cs typeface="Tahoma"/>
              </a:rPr>
              <a:t>dưới</a:t>
            </a:r>
            <a:endParaRPr sz="1000">
              <a:latin typeface="Tahoma"/>
              <a:cs typeface="Tahoma"/>
            </a:endParaRPr>
          </a:p>
        </p:txBody>
      </p:sp>
      <p:sp>
        <p:nvSpPr>
          <p:cNvPr id="25" name="object 25"/>
          <p:cNvSpPr/>
          <p:nvPr/>
        </p:nvSpPr>
        <p:spPr>
          <a:xfrm>
            <a:off x="1203960" y="6899147"/>
            <a:ext cx="88391" cy="88392"/>
          </a:xfrm>
          <a:prstGeom prst="rect">
            <a:avLst/>
          </a:prstGeom>
          <a:blipFill>
            <a:blip r:embed="rId4" cstate="print"/>
            <a:stretch>
              <a:fillRect/>
            </a:stretch>
          </a:blipFill>
        </p:spPr>
        <p:txBody>
          <a:bodyPr wrap="square" lIns="0" tIns="0" rIns="0" bIns="0" rtlCol="0"/>
          <a:lstStyle/>
          <a:p>
            <a:endParaRPr/>
          </a:p>
        </p:txBody>
      </p:sp>
      <p:sp>
        <p:nvSpPr>
          <p:cNvPr id="26" name="object 26"/>
          <p:cNvSpPr/>
          <p:nvPr/>
        </p:nvSpPr>
        <p:spPr>
          <a:xfrm>
            <a:off x="1432560" y="7082028"/>
            <a:ext cx="88391" cy="88392"/>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1203960" y="7264907"/>
            <a:ext cx="88391" cy="88392"/>
          </a:xfrm>
          <a:prstGeom prst="rect">
            <a:avLst/>
          </a:prstGeom>
          <a:blipFill>
            <a:blip r:embed="rId4" cstate="print"/>
            <a:stretch>
              <a:fillRect/>
            </a:stretch>
          </a:blipFill>
        </p:spPr>
        <p:txBody>
          <a:bodyPr wrap="square" lIns="0" tIns="0" rIns="0" bIns="0" rtlCol="0"/>
          <a:lstStyle/>
          <a:p>
            <a:endParaRPr/>
          </a:p>
        </p:txBody>
      </p:sp>
      <p:sp>
        <p:nvSpPr>
          <p:cNvPr id="28" name="object 28"/>
          <p:cNvSpPr/>
          <p:nvPr/>
        </p:nvSpPr>
        <p:spPr>
          <a:xfrm>
            <a:off x="1432560" y="7444740"/>
            <a:ext cx="88391" cy="88392"/>
          </a:xfrm>
          <a:prstGeom prst="rect">
            <a:avLst/>
          </a:prstGeom>
          <a:blipFill>
            <a:blip r:embed="rId5" cstate="print"/>
            <a:stretch>
              <a:fillRect/>
            </a:stretch>
          </a:blipFill>
        </p:spPr>
        <p:txBody>
          <a:bodyPr wrap="square" lIns="0" tIns="0" rIns="0" bIns="0" rtlCol="0"/>
          <a:lstStyle/>
          <a:p>
            <a:endParaRPr/>
          </a:p>
        </p:txBody>
      </p:sp>
      <p:sp>
        <p:nvSpPr>
          <p:cNvPr id="29" name="object 29"/>
          <p:cNvSpPr txBox="1"/>
          <p:nvPr/>
        </p:nvSpPr>
        <p:spPr>
          <a:xfrm>
            <a:off x="1376425" y="6824243"/>
            <a:ext cx="2623820" cy="1075055"/>
          </a:xfrm>
          <a:prstGeom prst="rect">
            <a:avLst/>
          </a:prstGeom>
        </p:spPr>
        <p:txBody>
          <a:bodyPr vert="horz" wrap="square" lIns="0" tIns="43180" rIns="0" bIns="0" rtlCol="0">
            <a:spAutoFit/>
          </a:bodyPr>
          <a:lstStyle/>
          <a:p>
            <a:pPr>
              <a:lnSpc>
                <a:spcPct val="100000"/>
              </a:lnSpc>
              <a:spcBef>
                <a:spcPts val="340"/>
              </a:spcBef>
            </a:pPr>
            <a:r>
              <a:rPr sz="1000" b="1" spc="-5" dirty="0">
                <a:solidFill>
                  <a:srgbClr val="1381B8"/>
                </a:solidFill>
                <a:latin typeface="Tahoma"/>
                <a:cs typeface="Tahoma"/>
              </a:rPr>
              <a:t>Nguyên </a:t>
            </a:r>
            <a:r>
              <a:rPr sz="1000" b="1" spc="-10" dirty="0">
                <a:solidFill>
                  <a:srgbClr val="1381B8"/>
                </a:solidFill>
                <a:latin typeface="Tahoma"/>
                <a:cs typeface="Tahoma"/>
              </a:rPr>
              <a:t>nhân:</a:t>
            </a:r>
            <a:endParaRPr sz="1000">
              <a:latin typeface="Tahoma"/>
              <a:cs typeface="Tahoma"/>
            </a:endParaRPr>
          </a:p>
          <a:p>
            <a:pPr marL="199390">
              <a:lnSpc>
                <a:spcPct val="100000"/>
              </a:lnSpc>
              <a:spcBef>
                <a:spcPts val="240"/>
              </a:spcBef>
            </a:pPr>
            <a:r>
              <a:rPr sz="1000" spc="-165" dirty="0">
                <a:solidFill>
                  <a:srgbClr val="1F5281"/>
                </a:solidFill>
                <a:latin typeface="Tahoma"/>
                <a:cs typeface="Tahoma"/>
              </a:rPr>
              <a:t>Chế </a:t>
            </a:r>
            <a:r>
              <a:rPr sz="1000" spc="-220" dirty="0">
                <a:solidFill>
                  <a:srgbClr val="1F5281"/>
                </a:solidFill>
                <a:latin typeface="Tahoma"/>
                <a:cs typeface="Tahoma"/>
              </a:rPr>
              <a:t>độ </a:t>
            </a:r>
            <a:r>
              <a:rPr sz="1000" spc="-125" dirty="0">
                <a:solidFill>
                  <a:srgbClr val="1F5281"/>
                </a:solidFill>
                <a:latin typeface="Tahoma"/>
                <a:cs typeface="Tahoma"/>
              </a:rPr>
              <a:t>kiểm </a:t>
            </a:r>
            <a:r>
              <a:rPr sz="1000" spc="-5" dirty="0">
                <a:solidFill>
                  <a:srgbClr val="1F5281"/>
                </a:solidFill>
                <a:latin typeface="Tahoma"/>
                <a:cs typeface="Tahoma"/>
              </a:rPr>
              <a:t>tra </a:t>
            </a:r>
            <a:r>
              <a:rPr sz="1000" spc="-155" dirty="0">
                <a:solidFill>
                  <a:srgbClr val="1F5281"/>
                </a:solidFill>
                <a:latin typeface="Tahoma"/>
                <a:cs typeface="Tahoma"/>
              </a:rPr>
              <a:t>lỗi </a:t>
            </a:r>
            <a:r>
              <a:rPr sz="1000" spc="-10" dirty="0">
                <a:solidFill>
                  <a:srgbClr val="1F5281"/>
                </a:solidFill>
                <a:latin typeface="Tahoma"/>
                <a:cs typeface="Tahoma"/>
              </a:rPr>
              <a:t>chính </a:t>
            </a:r>
            <a:r>
              <a:rPr sz="1000" spc="-240" dirty="0">
                <a:solidFill>
                  <a:srgbClr val="1F5281"/>
                </a:solidFill>
                <a:latin typeface="Tahoma"/>
                <a:cs typeface="Tahoma"/>
              </a:rPr>
              <a:t>tả </a:t>
            </a:r>
            <a:r>
              <a:rPr sz="1000" dirty="0">
                <a:solidFill>
                  <a:srgbClr val="1F5281"/>
                </a:solidFill>
                <a:latin typeface="Tahoma"/>
                <a:cs typeface="Tahoma"/>
              </a:rPr>
              <a:t>đang </a:t>
            </a:r>
            <a:r>
              <a:rPr sz="1000" spc="-204" dirty="0">
                <a:solidFill>
                  <a:srgbClr val="1F5281"/>
                </a:solidFill>
                <a:latin typeface="Tahoma"/>
                <a:cs typeface="Tahoma"/>
              </a:rPr>
              <a:t>được</a:t>
            </a:r>
            <a:r>
              <a:rPr sz="1000" spc="-114" dirty="0">
                <a:solidFill>
                  <a:srgbClr val="1F5281"/>
                </a:solidFill>
                <a:latin typeface="Tahoma"/>
                <a:cs typeface="Tahoma"/>
              </a:rPr>
              <a:t> </a:t>
            </a:r>
            <a:r>
              <a:rPr sz="1000" spc="-160" dirty="0">
                <a:solidFill>
                  <a:srgbClr val="1F5281"/>
                </a:solidFill>
                <a:latin typeface="Tahoma"/>
                <a:cs typeface="Tahoma"/>
              </a:rPr>
              <a:t>bật</a:t>
            </a:r>
            <a:endParaRPr sz="1000">
              <a:latin typeface="Tahoma"/>
              <a:cs typeface="Tahoma"/>
            </a:endParaRPr>
          </a:p>
          <a:p>
            <a:pPr>
              <a:lnSpc>
                <a:spcPct val="100000"/>
              </a:lnSpc>
              <a:spcBef>
                <a:spcPts val="240"/>
              </a:spcBef>
            </a:pPr>
            <a:r>
              <a:rPr sz="1000" b="1" spc="-110" dirty="0">
                <a:solidFill>
                  <a:srgbClr val="1381B8"/>
                </a:solidFill>
                <a:latin typeface="Tahoma"/>
                <a:cs typeface="Tahoma"/>
              </a:rPr>
              <a:t>Khắc</a:t>
            </a:r>
            <a:r>
              <a:rPr sz="1000" b="1" spc="-25" dirty="0">
                <a:solidFill>
                  <a:srgbClr val="1381B8"/>
                </a:solidFill>
                <a:latin typeface="Tahoma"/>
                <a:cs typeface="Tahoma"/>
              </a:rPr>
              <a:t> </a:t>
            </a:r>
            <a:r>
              <a:rPr sz="1000" b="1" spc="-80" dirty="0">
                <a:solidFill>
                  <a:srgbClr val="1381B8"/>
                </a:solidFill>
                <a:latin typeface="Tahoma"/>
                <a:cs typeface="Tahoma"/>
              </a:rPr>
              <a:t>phục:</a:t>
            </a:r>
            <a:endParaRPr sz="1000">
              <a:latin typeface="Tahoma"/>
              <a:cs typeface="Tahoma"/>
            </a:endParaRPr>
          </a:p>
          <a:p>
            <a:pPr marL="199390">
              <a:lnSpc>
                <a:spcPct val="100000"/>
              </a:lnSpc>
              <a:spcBef>
                <a:spcPts val="215"/>
              </a:spcBef>
            </a:pPr>
            <a:r>
              <a:rPr sz="1000" spc="-5" dirty="0">
                <a:solidFill>
                  <a:srgbClr val="1F5281"/>
                </a:solidFill>
                <a:latin typeface="Tahoma"/>
                <a:cs typeface="Tahoma"/>
              </a:rPr>
              <a:t>Vào Options </a:t>
            </a:r>
            <a:r>
              <a:rPr sz="1000" spc="-5" dirty="0">
                <a:solidFill>
                  <a:srgbClr val="1F5281"/>
                </a:solidFill>
                <a:latin typeface="Wingdings"/>
                <a:cs typeface="Wingdings"/>
              </a:rPr>
              <a:t></a:t>
            </a:r>
            <a:r>
              <a:rPr sz="1000" spc="-5" dirty="0">
                <a:solidFill>
                  <a:srgbClr val="1F5281"/>
                </a:solidFill>
                <a:latin typeface="Times New Roman"/>
                <a:cs typeface="Times New Roman"/>
              </a:rPr>
              <a:t> </a:t>
            </a:r>
            <a:r>
              <a:rPr sz="1000" spc="-10" dirty="0">
                <a:solidFill>
                  <a:srgbClr val="1F5281"/>
                </a:solidFill>
                <a:latin typeface="Tahoma"/>
                <a:cs typeface="Tahoma"/>
              </a:rPr>
              <a:t>Spelling </a:t>
            </a:r>
            <a:r>
              <a:rPr sz="1000" spc="-5" dirty="0">
                <a:solidFill>
                  <a:srgbClr val="1F5281"/>
                </a:solidFill>
                <a:latin typeface="Tahoma"/>
                <a:cs typeface="Tahoma"/>
              </a:rPr>
              <a:t>and Grammer</a:t>
            </a:r>
            <a:r>
              <a:rPr sz="1000" spc="85" dirty="0">
                <a:solidFill>
                  <a:srgbClr val="1F5281"/>
                </a:solidFill>
                <a:latin typeface="Tahoma"/>
                <a:cs typeface="Tahoma"/>
              </a:rPr>
              <a:t> </a:t>
            </a:r>
            <a:r>
              <a:rPr sz="1000" spc="-5" dirty="0">
                <a:solidFill>
                  <a:srgbClr val="1F5281"/>
                </a:solidFill>
                <a:latin typeface="Wingdings"/>
                <a:cs typeface="Wingdings"/>
              </a:rPr>
              <a:t></a:t>
            </a:r>
            <a:endParaRPr sz="1000">
              <a:latin typeface="Wingdings"/>
              <a:cs typeface="Wingdings"/>
            </a:endParaRPr>
          </a:p>
          <a:p>
            <a:pPr marL="199390">
              <a:lnSpc>
                <a:spcPct val="100000"/>
              </a:lnSpc>
              <a:spcBef>
                <a:spcPts val="25"/>
              </a:spcBef>
            </a:pPr>
            <a:r>
              <a:rPr sz="1000" spc="-10" dirty="0">
                <a:solidFill>
                  <a:srgbClr val="1F5281"/>
                </a:solidFill>
                <a:latin typeface="Tahoma"/>
                <a:cs typeface="Tahoma"/>
              </a:rPr>
              <a:t>Spelling </a:t>
            </a:r>
            <a:r>
              <a:rPr sz="1000" spc="-235" dirty="0">
                <a:solidFill>
                  <a:srgbClr val="1F5281"/>
                </a:solidFill>
                <a:latin typeface="Tahoma"/>
                <a:cs typeface="Tahoma"/>
              </a:rPr>
              <a:t>bỏ </a:t>
            </a:r>
            <a:r>
              <a:rPr sz="1000" spc="-125" dirty="0">
                <a:solidFill>
                  <a:srgbClr val="1F5281"/>
                </a:solidFill>
                <a:latin typeface="Tahoma"/>
                <a:cs typeface="Tahoma"/>
              </a:rPr>
              <a:t>chọn </a:t>
            </a:r>
            <a:r>
              <a:rPr sz="1000" spc="-5" dirty="0">
                <a:solidFill>
                  <a:srgbClr val="1F5281"/>
                </a:solidFill>
                <a:latin typeface="Tahoma"/>
                <a:cs typeface="Tahoma"/>
              </a:rPr>
              <a:t>các</a:t>
            </a:r>
            <a:r>
              <a:rPr sz="1000" spc="-40" dirty="0">
                <a:solidFill>
                  <a:srgbClr val="1F5281"/>
                </a:solidFill>
                <a:latin typeface="Tahoma"/>
                <a:cs typeface="Tahoma"/>
              </a:rPr>
              <a:t> </a:t>
            </a:r>
            <a:r>
              <a:rPr sz="1000" spc="-120" dirty="0">
                <a:solidFill>
                  <a:srgbClr val="1F5281"/>
                </a:solidFill>
                <a:latin typeface="Tahoma"/>
                <a:cs typeface="Tahoma"/>
              </a:rPr>
              <a:t>mục:</a:t>
            </a:r>
            <a:endParaRPr sz="1000">
              <a:latin typeface="Tahoma"/>
              <a:cs typeface="Tahoma"/>
            </a:endParaRPr>
          </a:p>
          <a:p>
            <a:pPr marL="432434" indent="-147955">
              <a:lnSpc>
                <a:spcPct val="100000"/>
              </a:lnSpc>
              <a:spcBef>
                <a:spcPts val="220"/>
              </a:spcBef>
              <a:buFont typeface="Wingdings"/>
              <a:buChar char=""/>
              <a:tabLst>
                <a:tab pos="433070" algn="l"/>
              </a:tabLst>
            </a:pPr>
            <a:r>
              <a:rPr sz="900" spc="-5" dirty="0">
                <a:solidFill>
                  <a:srgbClr val="1F5281"/>
                </a:solidFill>
                <a:latin typeface="Tahoma"/>
                <a:cs typeface="Tahoma"/>
              </a:rPr>
              <a:t>Check spelling as you</a:t>
            </a:r>
            <a:r>
              <a:rPr sz="900" spc="20" dirty="0">
                <a:solidFill>
                  <a:srgbClr val="1F5281"/>
                </a:solidFill>
                <a:latin typeface="Tahoma"/>
                <a:cs typeface="Tahoma"/>
              </a:rPr>
              <a:t> </a:t>
            </a:r>
            <a:r>
              <a:rPr sz="900" spc="-5" dirty="0">
                <a:solidFill>
                  <a:srgbClr val="1F5281"/>
                </a:solidFill>
                <a:latin typeface="Tahoma"/>
                <a:cs typeface="Tahoma"/>
              </a:rPr>
              <a:t>type</a:t>
            </a:r>
            <a:endParaRPr sz="900">
              <a:latin typeface="Tahoma"/>
              <a:cs typeface="Tahoma"/>
            </a:endParaRPr>
          </a:p>
        </p:txBody>
      </p:sp>
      <p:sp>
        <p:nvSpPr>
          <p:cNvPr id="30" name="object 30"/>
          <p:cNvSpPr/>
          <p:nvPr/>
        </p:nvSpPr>
        <p:spPr>
          <a:xfrm>
            <a:off x="1360311" y="6385021"/>
            <a:ext cx="2617328" cy="430305"/>
          </a:xfrm>
          <a:prstGeom prst="rect">
            <a:avLst/>
          </a:prstGeom>
          <a:blipFill>
            <a:blip r:embed="rId8" cstate="print"/>
            <a:stretch>
              <a:fillRect/>
            </a:stretch>
          </a:blipFill>
        </p:spPr>
        <p:txBody>
          <a:bodyPr wrap="square" lIns="0" tIns="0" rIns="0" bIns="0" rtlCol="0"/>
          <a:lstStyle/>
          <a:p>
            <a:endParaRPr/>
          </a:p>
        </p:txBody>
      </p:sp>
      <p:sp>
        <p:nvSpPr>
          <p:cNvPr id="31" name="object 31"/>
          <p:cNvSpPr/>
          <p:nvPr/>
        </p:nvSpPr>
        <p:spPr>
          <a:xfrm>
            <a:off x="4091940" y="6777228"/>
            <a:ext cx="1562100" cy="1371600"/>
          </a:xfrm>
          <a:prstGeom prst="rect">
            <a:avLst/>
          </a:prstGeom>
          <a:blipFill>
            <a:blip r:embed="rId9" cstate="print"/>
            <a:stretch>
              <a:fillRect/>
            </a:stretch>
          </a:blipFill>
        </p:spPr>
        <p:txBody>
          <a:bodyPr wrap="square" lIns="0" tIns="0" rIns="0" bIns="0" rtlCol="0"/>
          <a:lstStyle/>
          <a:p>
            <a:endParaRPr/>
          </a:p>
        </p:txBody>
      </p:sp>
      <p:sp>
        <p:nvSpPr>
          <p:cNvPr id="32" name="object 32"/>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3" name="object 33"/>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18</a:t>
            </a:fld>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1376425" y="1279651"/>
            <a:ext cx="2780030" cy="628650"/>
          </a:xfrm>
          <a:prstGeom prst="rect">
            <a:avLst/>
          </a:prstGeom>
        </p:spPr>
        <p:txBody>
          <a:bodyPr vert="horz" wrap="square" lIns="0" tIns="12700" rIns="0" bIns="0" rtlCol="0">
            <a:spAutoFit/>
          </a:bodyPr>
          <a:lstStyle/>
          <a:p>
            <a:pPr marL="1214755">
              <a:lnSpc>
                <a:spcPct val="100000"/>
              </a:lnSpc>
              <a:spcBef>
                <a:spcPts val="100"/>
              </a:spcBef>
            </a:pPr>
            <a:r>
              <a:rPr sz="1400" b="1" dirty="0">
                <a:solidFill>
                  <a:srgbClr val="FFFFFF"/>
                </a:solidFill>
                <a:latin typeface="Tahoma"/>
                <a:cs typeface="Tahoma"/>
              </a:rPr>
              <a:t>SỰ CỐ THIẾT LẬP</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dirty="0">
                <a:solidFill>
                  <a:srgbClr val="1381B8"/>
                </a:solidFill>
                <a:latin typeface="Tahoma"/>
                <a:cs typeface="Tahoma"/>
              </a:rPr>
              <a:t>Nhập ngày tháng năm bị lỗi</a:t>
            </a:r>
            <a:endParaRPr sz="1000">
              <a:latin typeface="Tahoma"/>
              <a:cs typeface="Tahoma"/>
            </a:endParaRPr>
          </a:p>
        </p:txBody>
      </p:sp>
      <p:sp>
        <p:nvSpPr>
          <p:cNvPr id="11" name="object 11"/>
          <p:cNvSpPr/>
          <p:nvPr/>
        </p:nvSpPr>
        <p:spPr>
          <a:xfrm>
            <a:off x="1203960" y="2817875"/>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432560" y="3000755"/>
            <a:ext cx="88391" cy="88392"/>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1203960" y="3336035"/>
            <a:ext cx="88391" cy="88392"/>
          </a:xfrm>
          <a:prstGeom prst="rect">
            <a:avLst/>
          </a:prstGeom>
          <a:blipFill>
            <a:blip r:embed="rId4" cstate="print"/>
            <a:stretch>
              <a:fillRect/>
            </a:stretch>
          </a:blipFill>
        </p:spPr>
        <p:txBody>
          <a:bodyPr wrap="square" lIns="0" tIns="0" rIns="0" bIns="0" rtlCol="0"/>
          <a:lstStyle/>
          <a:p>
            <a:endParaRPr/>
          </a:p>
        </p:txBody>
      </p:sp>
      <p:sp>
        <p:nvSpPr>
          <p:cNvPr id="14" name="object 14"/>
          <p:cNvSpPr/>
          <p:nvPr/>
        </p:nvSpPr>
        <p:spPr>
          <a:xfrm>
            <a:off x="1432560" y="3515867"/>
            <a:ext cx="88391" cy="88391"/>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1432560" y="4003547"/>
            <a:ext cx="88391" cy="88391"/>
          </a:xfrm>
          <a:prstGeom prst="rect">
            <a:avLst/>
          </a:prstGeom>
          <a:blipFill>
            <a:blip r:embed="rId5" cstate="print"/>
            <a:stretch>
              <a:fillRect/>
            </a:stretch>
          </a:blipFill>
        </p:spPr>
        <p:txBody>
          <a:bodyPr wrap="square" lIns="0" tIns="0" rIns="0" bIns="0" rtlCol="0"/>
          <a:lstStyle/>
          <a:p>
            <a:endParaRPr/>
          </a:p>
        </p:txBody>
      </p:sp>
      <p:sp>
        <p:nvSpPr>
          <p:cNvPr id="16" name="object 16"/>
          <p:cNvSpPr txBox="1"/>
          <p:nvPr/>
        </p:nvSpPr>
        <p:spPr>
          <a:xfrm>
            <a:off x="1376425" y="2742335"/>
            <a:ext cx="4148454" cy="1550035"/>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Nguyên nhân</a:t>
            </a:r>
            <a:endParaRPr sz="1000">
              <a:latin typeface="Tahoma"/>
              <a:cs typeface="Tahoma"/>
            </a:endParaRPr>
          </a:p>
          <a:p>
            <a:pPr marL="199390" marR="25400">
              <a:lnSpc>
                <a:spcPct val="100000"/>
              </a:lnSpc>
              <a:spcBef>
                <a:spcPts val="240"/>
              </a:spcBef>
            </a:pPr>
            <a:r>
              <a:rPr sz="1000" dirty="0">
                <a:solidFill>
                  <a:srgbClr val="1F5281"/>
                </a:solidFill>
                <a:latin typeface="Tahoma"/>
                <a:cs typeface="Tahoma"/>
              </a:rPr>
              <a:t>Do định thiết lập ngày tháng năm trên Windows và trong Excel không  đồng bộ</a:t>
            </a:r>
            <a:endParaRPr sz="1000">
              <a:latin typeface="Tahoma"/>
              <a:cs typeface="Tahoma"/>
            </a:endParaRPr>
          </a:p>
          <a:p>
            <a:pPr>
              <a:lnSpc>
                <a:spcPct val="100000"/>
              </a:lnSpc>
              <a:spcBef>
                <a:spcPts val="240"/>
              </a:spcBef>
            </a:pPr>
            <a:r>
              <a:rPr sz="1000" b="1" dirty="0">
                <a:solidFill>
                  <a:srgbClr val="1381B8"/>
                </a:solidFill>
                <a:latin typeface="Tahoma"/>
                <a:cs typeface="Tahoma"/>
              </a:rPr>
              <a:t>Cách khắc phục</a:t>
            </a:r>
            <a:endParaRPr sz="1000">
              <a:latin typeface="Tahoma"/>
              <a:cs typeface="Tahoma"/>
            </a:endParaRPr>
          </a:p>
          <a:p>
            <a:pPr marL="199390" marR="566420" algn="just">
              <a:lnSpc>
                <a:spcPct val="101000"/>
              </a:lnSpc>
              <a:spcBef>
                <a:spcPts val="204"/>
              </a:spcBef>
            </a:pPr>
            <a:r>
              <a:rPr sz="1000" dirty="0">
                <a:solidFill>
                  <a:srgbClr val="1F5281"/>
                </a:solidFill>
                <a:latin typeface="Tahoma"/>
                <a:cs typeface="Tahoma"/>
              </a:rPr>
              <a:t>Thiết lập trong Regional and Language: Regional Options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Customize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Date và chỉ lại mục “Short date format” thành  “dd/mm/yyyy”</a:t>
            </a:r>
            <a:endParaRPr sz="1000">
              <a:latin typeface="Tahoma"/>
              <a:cs typeface="Tahoma"/>
            </a:endParaRPr>
          </a:p>
          <a:p>
            <a:pPr marL="199390" marR="5080">
              <a:lnSpc>
                <a:spcPct val="102000"/>
              </a:lnSpc>
              <a:spcBef>
                <a:spcPts val="195"/>
              </a:spcBef>
            </a:pPr>
            <a:r>
              <a:rPr sz="1000" dirty="0">
                <a:solidFill>
                  <a:srgbClr val="1F5281"/>
                </a:solidFill>
                <a:latin typeface="Tahoma"/>
                <a:cs typeface="Tahoma"/>
              </a:rPr>
              <a:t>Thiết lập lại trong MS-Excel: Format Cells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Number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Custom và gõ  vào mục Type “dd/mm/yyyy</a:t>
            </a:r>
            <a:r>
              <a:rPr sz="900" dirty="0">
                <a:solidFill>
                  <a:srgbClr val="1F5281"/>
                </a:solidFill>
                <a:latin typeface="Tahoma"/>
                <a:cs typeface="Tahoma"/>
              </a:rPr>
              <a:t>”</a:t>
            </a:r>
            <a:endParaRPr sz="900">
              <a:latin typeface="Tahoma"/>
              <a:cs typeface="Tahoma"/>
            </a:endParaRPr>
          </a:p>
        </p:txBody>
      </p:sp>
      <p:sp>
        <p:nvSpPr>
          <p:cNvPr id="17" name="object 17"/>
          <p:cNvSpPr/>
          <p:nvPr/>
        </p:nvSpPr>
        <p:spPr>
          <a:xfrm>
            <a:off x="4434840" y="1911095"/>
            <a:ext cx="1219200" cy="1066800"/>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1314069" y="1911146"/>
            <a:ext cx="3044571" cy="861390"/>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2872739" y="2139695"/>
            <a:ext cx="1562100" cy="723900"/>
          </a:xfrm>
          <a:custGeom>
            <a:avLst/>
            <a:gdLst/>
            <a:ahLst/>
            <a:cxnLst/>
            <a:rect l="l" t="t" r="r" b="b"/>
            <a:pathLst>
              <a:path w="1562100" h="723900">
                <a:moveTo>
                  <a:pt x="0" y="361950"/>
                </a:moveTo>
                <a:lnTo>
                  <a:pt x="10221" y="303240"/>
                </a:lnTo>
                <a:lnTo>
                  <a:pt x="39812" y="247546"/>
                </a:lnTo>
                <a:lnTo>
                  <a:pt x="87168" y="195613"/>
                </a:lnTo>
                <a:lnTo>
                  <a:pt x="117005" y="171290"/>
                </a:lnTo>
                <a:lnTo>
                  <a:pt x="150680" y="148187"/>
                </a:lnTo>
                <a:lnTo>
                  <a:pt x="187993" y="126397"/>
                </a:lnTo>
                <a:lnTo>
                  <a:pt x="228742" y="106013"/>
                </a:lnTo>
                <a:lnTo>
                  <a:pt x="272727" y="87128"/>
                </a:lnTo>
                <a:lnTo>
                  <a:pt x="319747" y="69835"/>
                </a:lnTo>
                <a:lnTo>
                  <a:pt x="369600" y="54228"/>
                </a:lnTo>
                <a:lnTo>
                  <a:pt x="422087" y="40400"/>
                </a:lnTo>
                <a:lnTo>
                  <a:pt x="477006" y="28444"/>
                </a:lnTo>
                <a:lnTo>
                  <a:pt x="534155" y="18452"/>
                </a:lnTo>
                <a:lnTo>
                  <a:pt x="593336" y="10519"/>
                </a:lnTo>
                <a:lnTo>
                  <a:pt x="654345" y="4737"/>
                </a:lnTo>
                <a:lnTo>
                  <a:pt x="716984" y="1199"/>
                </a:lnTo>
                <a:lnTo>
                  <a:pt x="781050" y="0"/>
                </a:lnTo>
                <a:lnTo>
                  <a:pt x="845115" y="1199"/>
                </a:lnTo>
                <a:lnTo>
                  <a:pt x="907754" y="4737"/>
                </a:lnTo>
                <a:lnTo>
                  <a:pt x="968763" y="10519"/>
                </a:lnTo>
                <a:lnTo>
                  <a:pt x="1027944" y="18452"/>
                </a:lnTo>
                <a:lnTo>
                  <a:pt x="1085093" y="28444"/>
                </a:lnTo>
                <a:lnTo>
                  <a:pt x="1140012" y="40400"/>
                </a:lnTo>
                <a:lnTo>
                  <a:pt x="1192499" y="54228"/>
                </a:lnTo>
                <a:lnTo>
                  <a:pt x="1242352" y="69835"/>
                </a:lnTo>
                <a:lnTo>
                  <a:pt x="1289372" y="87128"/>
                </a:lnTo>
                <a:lnTo>
                  <a:pt x="1333357" y="106013"/>
                </a:lnTo>
                <a:lnTo>
                  <a:pt x="1374106" y="126397"/>
                </a:lnTo>
                <a:lnTo>
                  <a:pt x="1411419" y="148187"/>
                </a:lnTo>
                <a:lnTo>
                  <a:pt x="1445094" y="171290"/>
                </a:lnTo>
                <a:lnTo>
                  <a:pt x="1474931" y="195613"/>
                </a:lnTo>
                <a:lnTo>
                  <a:pt x="1522287" y="247546"/>
                </a:lnTo>
                <a:lnTo>
                  <a:pt x="1551878" y="303240"/>
                </a:lnTo>
                <a:lnTo>
                  <a:pt x="1562100" y="361950"/>
                </a:lnTo>
                <a:lnTo>
                  <a:pt x="1559511" y="391635"/>
                </a:lnTo>
                <a:lnTo>
                  <a:pt x="1551878" y="420659"/>
                </a:lnTo>
                <a:lnTo>
                  <a:pt x="1522287" y="476353"/>
                </a:lnTo>
                <a:lnTo>
                  <a:pt x="1474931" y="528286"/>
                </a:lnTo>
                <a:lnTo>
                  <a:pt x="1445094" y="552609"/>
                </a:lnTo>
                <a:lnTo>
                  <a:pt x="1411419" y="575712"/>
                </a:lnTo>
                <a:lnTo>
                  <a:pt x="1374106" y="597502"/>
                </a:lnTo>
                <a:lnTo>
                  <a:pt x="1333357" y="617886"/>
                </a:lnTo>
                <a:lnTo>
                  <a:pt x="1289372" y="636771"/>
                </a:lnTo>
                <a:lnTo>
                  <a:pt x="1242352" y="654064"/>
                </a:lnTo>
                <a:lnTo>
                  <a:pt x="1192499" y="669671"/>
                </a:lnTo>
                <a:lnTo>
                  <a:pt x="1140012" y="683499"/>
                </a:lnTo>
                <a:lnTo>
                  <a:pt x="1085093" y="695455"/>
                </a:lnTo>
                <a:lnTo>
                  <a:pt x="1027944" y="705447"/>
                </a:lnTo>
                <a:lnTo>
                  <a:pt x="968763" y="713380"/>
                </a:lnTo>
                <a:lnTo>
                  <a:pt x="907754" y="719162"/>
                </a:lnTo>
                <a:lnTo>
                  <a:pt x="845115" y="722700"/>
                </a:lnTo>
                <a:lnTo>
                  <a:pt x="781050" y="723900"/>
                </a:lnTo>
                <a:lnTo>
                  <a:pt x="716984" y="722700"/>
                </a:lnTo>
                <a:lnTo>
                  <a:pt x="654345" y="719162"/>
                </a:lnTo>
                <a:lnTo>
                  <a:pt x="593336" y="713380"/>
                </a:lnTo>
                <a:lnTo>
                  <a:pt x="534155" y="705447"/>
                </a:lnTo>
                <a:lnTo>
                  <a:pt x="477006" y="695455"/>
                </a:lnTo>
                <a:lnTo>
                  <a:pt x="422087" y="683499"/>
                </a:lnTo>
                <a:lnTo>
                  <a:pt x="369600" y="669671"/>
                </a:lnTo>
                <a:lnTo>
                  <a:pt x="319747" y="654064"/>
                </a:lnTo>
                <a:lnTo>
                  <a:pt x="272727" y="636771"/>
                </a:lnTo>
                <a:lnTo>
                  <a:pt x="228742" y="617886"/>
                </a:lnTo>
                <a:lnTo>
                  <a:pt x="187993" y="597502"/>
                </a:lnTo>
                <a:lnTo>
                  <a:pt x="150680" y="575712"/>
                </a:lnTo>
                <a:lnTo>
                  <a:pt x="117005" y="552609"/>
                </a:lnTo>
                <a:lnTo>
                  <a:pt x="87168" y="528286"/>
                </a:lnTo>
                <a:lnTo>
                  <a:pt x="39812" y="476353"/>
                </a:lnTo>
                <a:lnTo>
                  <a:pt x="10221" y="420659"/>
                </a:lnTo>
                <a:lnTo>
                  <a:pt x="0" y="361950"/>
                </a:lnTo>
                <a:close/>
              </a:path>
            </a:pathLst>
          </a:custGeom>
          <a:ln w="12700">
            <a:solidFill>
              <a:srgbClr val="FF0000"/>
            </a:solidFill>
          </a:ln>
        </p:spPr>
        <p:txBody>
          <a:bodyPr wrap="square" lIns="0" tIns="0" rIns="0" bIns="0" rtlCol="0"/>
          <a:lstStyle/>
          <a:p>
            <a:endParaRPr/>
          </a:p>
        </p:txBody>
      </p:sp>
      <p:sp>
        <p:nvSpPr>
          <p:cNvPr id="20" name="object 20"/>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1" name="object 21"/>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2" name="object 22"/>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3" name="object 23"/>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5" name="object 25"/>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26" name="object 26"/>
          <p:cNvSpPr txBox="1"/>
          <p:nvPr/>
        </p:nvSpPr>
        <p:spPr>
          <a:xfrm>
            <a:off x="1128064" y="5351973"/>
            <a:ext cx="4472940" cy="1003935"/>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1463040">
              <a:lnSpc>
                <a:spcPct val="100000"/>
              </a:lnSpc>
            </a:pPr>
            <a:r>
              <a:rPr sz="1400" b="1" dirty="0">
                <a:solidFill>
                  <a:srgbClr val="FFFFFF"/>
                </a:solidFill>
                <a:latin typeface="Tahoma"/>
                <a:cs typeface="Tahoma"/>
              </a:rPr>
              <a:t>SỰ CỐ THIẾT LẬP</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marR="262890">
              <a:lnSpc>
                <a:spcPct val="100000"/>
              </a:lnSpc>
            </a:pPr>
            <a:r>
              <a:rPr sz="1000" b="1" dirty="0">
                <a:solidFill>
                  <a:srgbClr val="1381B8"/>
                </a:solidFill>
                <a:latin typeface="Tahoma"/>
                <a:cs typeface="Tahoma"/>
              </a:rPr>
              <a:t>Không hiển thị kết quả mà chỉ hiển thị công thức hoặc hiển thị  một con số thay vì ngày tháng năm</a:t>
            </a:r>
            <a:endParaRPr sz="1000" dirty="0">
              <a:latin typeface="Tahoma"/>
              <a:cs typeface="Tahoma"/>
            </a:endParaRPr>
          </a:p>
        </p:txBody>
      </p:sp>
      <p:sp>
        <p:nvSpPr>
          <p:cNvPr id="27" name="object 27"/>
          <p:cNvSpPr/>
          <p:nvPr/>
        </p:nvSpPr>
        <p:spPr>
          <a:xfrm>
            <a:off x="1203960" y="7063740"/>
            <a:ext cx="88391" cy="88392"/>
          </a:xfrm>
          <a:prstGeom prst="rect">
            <a:avLst/>
          </a:prstGeom>
          <a:blipFill>
            <a:blip r:embed="rId4" cstate="print"/>
            <a:stretch>
              <a:fillRect/>
            </a:stretch>
          </a:blipFill>
        </p:spPr>
        <p:txBody>
          <a:bodyPr wrap="square" lIns="0" tIns="0" rIns="0" bIns="0" rtlCol="0"/>
          <a:lstStyle/>
          <a:p>
            <a:endParaRPr/>
          </a:p>
        </p:txBody>
      </p:sp>
      <p:sp>
        <p:nvSpPr>
          <p:cNvPr id="28" name="object 28"/>
          <p:cNvSpPr/>
          <p:nvPr/>
        </p:nvSpPr>
        <p:spPr>
          <a:xfrm>
            <a:off x="1432560" y="7243571"/>
            <a:ext cx="88391" cy="88392"/>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1432560" y="7591043"/>
            <a:ext cx="88391" cy="88392"/>
          </a:xfrm>
          <a:prstGeom prst="rect">
            <a:avLst/>
          </a:prstGeom>
          <a:blipFill>
            <a:blip r:embed="rId5" cstate="print"/>
            <a:stretch>
              <a:fillRect/>
            </a:stretch>
          </a:blipFill>
        </p:spPr>
        <p:txBody>
          <a:bodyPr wrap="square" lIns="0" tIns="0" rIns="0" bIns="0" rtlCol="0"/>
          <a:lstStyle/>
          <a:p>
            <a:endParaRPr/>
          </a:p>
        </p:txBody>
      </p:sp>
      <p:sp>
        <p:nvSpPr>
          <p:cNvPr id="30" name="object 30"/>
          <p:cNvSpPr txBox="1"/>
          <p:nvPr/>
        </p:nvSpPr>
        <p:spPr>
          <a:xfrm>
            <a:off x="1376425" y="6991883"/>
            <a:ext cx="4150995" cy="1054100"/>
          </a:xfrm>
          <a:prstGeom prst="rect">
            <a:avLst/>
          </a:prstGeom>
        </p:spPr>
        <p:txBody>
          <a:bodyPr vert="horz" wrap="square" lIns="0" tIns="40005" rIns="0" bIns="0" rtlCol="0">
            <a:spAutoFit/>
          </a:bodyPr>
          <a:lstStyle/>
          <a:p>
            <a:pPr>
              <a:lnSpc>
                <a:spcPct val="100000"/>
              </a:lnSpc>
              <a:spcBef>
                <a:spcPts val="315"/>
              </a:spcBef>
            </a:pPr>
            <a:r>
              <a:rPr sz="1000" b="1" dirty="0">
                <a:solidFill>
                  <a:srgbClr val="1381B8"/>
                </a:solidFill>
                <a:latin typeface="Tahoma"/>
                <a:cs typeface="Tahoma"/>
              </a:rPr>
              <a:t>Khắc phục</a:t>
            </a:r>
            <a:endParaRPr sz="1000">
              <a:latin typeface="Tahoma"/>
              <a:cs typeface="Tahoma"/>
            </a:endParaRPr>
          </a:p>
          <a:p>
            <a:pPr marL="199390">
              <a:lnSpc>
                <a:spcPct val="100000"/>
              </a:lnSpc>
              <a:spcBef>
                <a:spcPts val="215"/>
              </a:spcBef>
            </a:pPr>
            <a:r>
              <a:rPr sz="1000" dirty="0">
                <a:solidFill>
                  <a:srgbClr val="1F5281"/>
                </a:solidFill>
                <a:latin typeface="Tahoma"/>
                <a:cs typeface="Tahoma"/>
              </a:rPr>
              <a:t>MS-Office 2003: vào Options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View bỏ chọn mục:</a:t>
            </a:r>
            <a:endParaRPr sz="1000">
              <a:latin typeface="Tahoma"/>
              <a:cs typeface="Tahoma"/>
            </a:endParaRPr>
          </a:p>
          <a:p>
            <a:pPr marL="398780" indent="-114300">
              <a:lnSpc>
                <a:spcPct val="100000"/>
              </a:lnSpc>
              <a:spcBef>
                <a:spcPts val="245"/>
              </a:spcBef>
              <a:buFont typeface="Wingdings"/>
              <a:buChar char=""/>
              <a:tabLst>
                <a:tab pos="399415" algn="l"/>
              </a:tabLst>
            </a:pPr>
            <a:r>
              <a:rPr sz="900" dirty="0">
                <a:solidFill>
                  <a:srgbClr val="1F5281"/>
                </a:solidFill>
                <a:latin typeface="Tahoma"/>
                <a:cs typeface="Tahoma"/>
              </a:rPr>
              <a:t>Formulas</a:t>
            </a:r>
            <a:endParaRPr sz="900">
              <a:latin typeface="Tahoma"/>
              <a:cs typeface="Tahoma"/>
            </a:endParaRPr>
          </a:p>
          <a:p>
            <a:pPr marL="199390" marR="5080">
              <a:lnSpc>
                <a:spcPct val="102000"/>
              </a:lnSpc>
              <a:spcBef>
                <a:spcPts val="190"/>
              </a:spcBef>
            </a:pPr>
            <a:r>
              <a:rPr sz="1000" dirty="0">
                <a:solidFill>
                  <a:srgbClr val="1F5281"/>
                </a:solidFill>
                <a:latin typeface="Tahoma"/>
                <a:cs typeface="Tahoma"/>
              </a:rPr>
              <a:t>MS-Office 2007: Vào Excel Options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Advanced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Display options for  this worksheet bỏ chọn mục:</a:t>
            </a:r>
            <a:endParaRPr sz="1000">
              <a:latin typeface="Tahoma"/>
              <a:cs typeface="Tahoma"/>
            </a:endParaRPr>
          </a:p>
          <a:p>
            <a:pPr marL="398780" indent="-114300">
              <a:lnSpc>
                <a:spcPct val="100000"/>
              </a:lnSpc>
              <a:spcBef>
                <a:spcPts val="220"/>
              </a:spcBef>
              <a:buFont typeface="Wingdings"/>
              <a:buChar char=""/>
              <a:tabLst>
                <a:tab pos="399415" algn="l"/>
              </a:tabLst>
            </a:pPr>
            <a:r>
              <a:rPr sz="900" dirty="0">
                <a:solidFill>
                  <a:srgbClr val="1F5281"/>
                </a:solidFill>
                <a:latin typeface="Tahoma"/>
                <a:cs typeface="Tahoma"/>
              </a:rPr>
              <a:t>Show formulas in cells instead of their calculated resulte</a:t>
            </a:r>
            <a:endParaRPr sz="900">
              <a:latin typeface="Tahoma"/>
              <a:cs typeface="Tahoma"/>
            </a:endParaRPr>
          </a:p>
        </p:txBody>
      </p:sp>
      <p:sp>
        <p:nvSpPr>
          <p:cNvPr id="31" name="object 31"/>
          <p:cNvSpPr/>
          <p:nvPr/>
        </p:nvSpPr>
        <p:spPr>
          <a:xfrm>
            <a:off x="4544314" y="6358127"/>
            <a:ext cx="1109662" cy="1101725"/>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2987039" y="6358127"/>
            <a:ext cx="1524000" cy="609600"/>
          </a:xfrm>
          <a:prstGeom prst="rect">
            <a:avLst/>
          </a:prstGeom>
          <a:blipFill>
            <a:blip r:embed="rId8" cstate="print"/>
            <a:stretch>
              <a:fillRect/>
            </a:stretch>
          </a:blipFill>
        </p:spPr>
        <p:txBody>
          <a:bodyPr wrap="square" lIns="0" tIns="0" rIns="0" bIns="0" rtlCol="0"/>
          <a:lstStyle/>
          <a:p>
            <a:endParaRPr/>
          </a:p>
        </p:txBody>
      </p:sp>
      <p:sp>
        <p:nvSpPr>
          <p:cNvPr id="33" name="object 33"/>
          <p:cNvSpPr/>
          <p:nvPr/>
        </p:nvSpPr>
        <p:spPr>
          <a:xfrm>
            <a:off x="3863340" y="6358127"/>
            <a:ext cx="647700" cy="723900"/>
          </a:xfrm>
          <a:custGeom>
            <a:avLst/>
            <a:gdLst/>
            <a:ahLst/>
            <a:cxnLst/>
            <a:rect l="l" t="t" r="r" b="b"/>
            <a:pathLst>
              <a:path w="647700" h="723900">
                <a:moveTo>
                  <a:pt x="0" y="361950"/>
                </a:moveTo>
                <a:lnTo>
                  <a:pt x="2957" y="312835"/>
                </a:lnTo>
                <a:lnTo>
                  <a:pt x="11571" y="265729"/>
                </a:lnTo>
                <a:lnTo>
                  <a:pt x="25455" y="221063"/>
                </a:lnTo>
                <a:lnTo>
                  <a:pt x="44224" y="179267"/>
                </a:lnTo>
                <a:lnTo>
                  <a:pt x="67490" y="140773"/>
                </a:lnTo>
                <a:lnTo>
                  <a:pt x="94868" y="106013"/>
                </a:lnTo>
                <a:lnTo>
                  <a:pt x="125972" y="75417"/>
                </a:lnTo>
                <a:lnTo>
                  <a:pt x="160415" y="49417"/>
                </a:lnTo>
                <a:lnTo>
                  <a:pt x="197810" y="28444"/>
                </a:lnTo>
                <a:lnTo>
                  <a:pt x="237772" y="12929"/>
                </a:lnTo>
                <a:lnTo>
                  <a:pt x="279914" y="3304"/>
                </a:lnTo>
                <a:lnTo>
                  <a:pt x="323850" y="0"/>
                </a:lnTo>
                <a:lnTo>
                  <a:pt x="367785" y="3304"/>
                </a:lnTo>
                <a:lnTo>
                  <a:pt x="409927" y="12929"/>
                </a:lnTo>
                <a:lnTo>
                  <a:pt x="449889" y="28444"/>
                </a:lnTo>
                <a:lnTo>
                  <a:pt x="487284" y="49417"/>
                </a:lnTo>
                <a:lnTo>
                  <a:pt x="521727" y="75417"/>
                </a:lnTo>
                <a:lnTo>
                  <a:pt x="552830" y="106013"/>
                </a:lnTo>
                <a:lnTo>
                  <a:pt x="580209" y="140773"/>
                </a:lnTo>
                <a:lnTo>
                  <a:pt x="603475" y="179267"/>
                </a:lnTo>
                <a:lnTo>
                  <a:pt x="622244" y="221063"/>
                </a:lnTo>
                <a:lnTo>
                  <a:pt x="636128" y="265729"/>
                </a:lnTo>
                <a:lnTo>
                  <a:pt x="644742" y="312835"/>
                </a:lnTo>
                <a:lnTo>
                  <a:pt x="647700" y="361950"/>
                </a:lnTo>
                <a:lnTo>
                  <a:pt x="644742" y="411064"/>
                </a:lnTo>
                <a:lnTo>
                  <a:pt x="636128" y="458170"/>
                </a:lnTo>
                <a:lnTo>
                  <a:pt x="622244" y="502836"/>
                </a:lnTo>
                <a:lnTo>
                  <a:pt x="603475" y="544632"/>
                </a:lnTo>
                <a:lnTo>
                  <a:pt x="580209" y="583126"/>
                </a:lnTo>
                <a:lnTo>
                  <a:pt x="552831" y="617886"/>
                </a:lnTo>
                <a:lnTo>
                  <a:pt x="521727" y="648482"/>
                </a:lnTo>
                <a:lnTo>
                  <a:pt x="487284" y="674482"/>
                </a:lnTo>
                <a:lnTo>
                  <a:pt x="449889" y="695455"/>
                </a:lnTo>
                <a:lnTo>
                  <a:pt x="409927" y="710970"/>
                </a:lnTo>
                <a:lnTo>
                  <a:pt x="367785" y="720595"/>
                </a:lnTo>
                <a:lnTo>
                  <a:pt x="323850" y="723900"/>
                </a:lnTo>
                <a:lnTo>
                  <a:pt x="279914" y="720595"/>
                </a:lnTo>
                <a:lnTo>
                  <a:pt x="237772" y="710970"/>
                </a:lnTo>
                <a:lnTo>
                  <a:pt x="197810" y="695455"/>
                </a:lnTo>
                <a:lnTo>
                  <a:pt x="160415" y="674482"/>
                </a:lnTo>
                <a:lnTo>
                  <a:pt x="125972" y="648482"/>
                </a:lnTo>
                <a:lnTo>
                  <a:pt x="94869" y="617886"/>
                </a:lnTo>
                <a:lnTo>
                  <a:pt x="67490" y="583126"/>
                </a:lnTo>
                <a:lnTo>
                  <a:pt x="44224" y="544632"/>
                </a:lnTo>
                <a:lnTo>
                  <a:pt x="25455" y="502836"/>
                </a:lnTo>
                <a:lnTo>
                  <a:pt x="11571" y="458170"/>
                </a:lnTo>
                <a:lnTo>
                  <a:pt x="2957" y="411064"/>
                </a:lnTo>
                <a:lnTo>
                  <a:pt x="0" y="361950"/>
                </a:lnTo>
                <a:close/>
              </a:path>
            </a:pathLst>
          </a:custGeom>
          <a:ln w="12700">
            <a:solidFill>
              <a:srgbClr val="FF0000"/>
            </a:solidFill>
          </a:ln>
        </p:spPr>
        <p:txBody>
          <a:bodyPr wrap="square" lIns="0" tIns="0" rIns="0" bIns="0" rtlCol="0"/>
          <a:lstStyle/>
          <a:p>
            <a:endParaRPr/>
          </a:p>
        </p:txBody>
      </p:sp>
      <p:sp>
        <p:nvSpPr>
          <p:cNvPr id="34" name="object 34"/>
          <p:cNvSpPr/>
          <p:nvPr/>
        </p:nvSpPr>
        <p:spPr>
          <a:xfrm>
            <a:off x="1386839" y="6358153"/>
            <a:ext cx="1485899" cy="646531"/>
          </a:xfrm>
          <a:prstGeom prst="rect">
            <a:avLst/>
          </a:prstGeom>
          <a:blipFill>
            <a:blip r:embed="rId9" cstate="print"/>
            <a:stretch>
              <a:fillRect/>
            </a:stretch>
          </a:blipFill>
        </p:spPr>
        <p:txBody>
          <a:bodyPr wrap="square" lIns="0" tIns="0" rIns="0" bIns="0" rtlCol="0"/>
          <a:lstStyle/>
          <a:p>
            <a:endParaRPr/>
          </a:p>
        </p:txBody>
      </p:sp>
      <p:sp>
        <p:nvSpPr>
          <p:cNvPr id="35" name="object 35"/>
          <p:cNvSpPr/>
          <p:nvPr/>
        </p:nvSpPr>
        <p:spPr>
          <a:xfrm>
            <a:off x="2148839" y="6358127"/>
            <a:ext cx="647700" cy="723900"/>
          </a:xfrm>
          <a:custGeom>
            <a:avLst/>
            <a:gdLst/>
            <a:ahLst/>
            <a:cxnLst/>
            <a:rect l="l" t="t" r="r" b="b"/>
            <a:pathLst>
              <a:path w="647700" h="723900">
                <a:moveTo>
                  <a:pt x="0" y="361950"/>
                </a:moveTo>
                <a:lnTo>
                  <a:pt x="2957" y="312835"/>
                </a:lnTo>
                <a:lnTo>
                  <a:pt x="11571" y="265729"/>
                </a:lnTo>
                <a:lnTo>
                  <a:pt x="25455" y="221063"/>
                </a:lnTo>
                <a:lnTo>
                  <a:pt x="44224" y="179267"/>
                </a:lnTo>
                <a:lnTo>
                  <a:pt x="67490" y="140773"/>
                </a:lnTo>
                <a:lnTo>
                  <a:pt x="94868" y="106013"/>
                </a:lnTo>
                <a:lnTo>
                  <a:pt x="125972" y="75417"/>
                </a:lnTo>
                <a:lnTo>
                  <a:pt x="160415" y="49417"/>
                </a:lnTo>
                <a:lnTo>
                  <a:pt x="197810" y="28444"/>
                </a:lnTo>
                <a:lnTo>
                  <a:pt x="237772" y="12929"/>
                </a:lnTo>
                <a:lnTo>
                  <a:pt x="279914" y="3304"/>
                </a:lnTo>
                <a:lnTo>
                  <a:pt x="323850" y="0"/>
                </a:lnTo>
                <a:lnTo>
                  <a:pt x="367785" y="3304"/>
                </a:lnTo>
                <a:lnTo>
                  <a:pt x="409927" y="12929"/>
                </a:lnTo>
                <a:lnTo>
                  <a:pt x="449889" y="28444"/>
                </a:lnTo>
                <a:lnTo>
                  <a:pt x="487284" y="49417"/>
                </a:lnTo>
                <a:lnTo>
                  <a:pt x="521727" y="75417"/>
                </a:lnTo>
                <a:lnTo>
                  <a:pt x="552831" y="106013"/>
                </a:lnTo>
                <a:lnTo>
                  <a:pt x="580209" y="140773"/>
                </a:lnTo>
                <a:lnTo>
                  <a:pt x="603475" y="179267"/>
                </a:lnTo>
                <a:lnTo>
                  <a:pt x="622244" y="221063"/>
                </a:lnTo>
                <a:lnTo>
                  <a:pt x="636128" y="265729"/>
                </a:lnTo>
                <a:lnTo>
                  <a:pt x="644742" y="312835"/>
                </a:lnTo>
                <a:lnTo>
                  <a:pt x="647700" y="361950"/>
                </a:lnTo>
                <a:lnTo>
                  <a:pt x="644742" y="411064"/>
                </a:lnTo>
                <a:lnTo>
                  <a:pt x="636128" y="458170"/>
                </a:lnTo>
                <a:lnTo>
                  <a:pt x="622244" y="502836"/>
                </a:lnTo>
                <a:lnTo>
                  <a:pt x="603475" y="544632"/>
                </a:lnTo>
                <a:lnTo>
                  <a:pt x="580209" y="583126"/>
                </a:lnTo>
                <a:lnTo>
                  <a:pt x="552831" y="617886"/>
                </a:lnTo>
                <a:lnTo>
                  <a:pt x="521727" y="648482"/>
                </a:lnTo>
                <a:lnTo>
                  <a:pt x="487284" y="674482"/>
                </a:lnTo>
                <a:lnTo>
                  <a:pt x="449889" y="695455"/>
                </a:lnTo>
                <a:lnTo>
                  <a:pt x="409927" y="710970"/>
                </a:lnTo>
                <a:lnTo>
                  <a:pt x="367785" y="720595"/>
                </a:lnTo>
                <a:lnTo>
                  <a:pt x="323850" y="723900"/>
                </a:lnTo>
                <a:lnTo>
                  <a:pt x="279914" y="720595"/>
                </a:lnTo>
                <a:lnTo>
                  <a:pt x="237772" y="710970"/>
                </a:lnTo>
                <a:lnTo>
                  <a:pt x="197810" y="695455"/>
                </a:lnTo>
                <a:lnTo>
                  <a:pt x="160415" y="674482"/>
                </a:lnTo>
                <a:lnTo>
                  <a:pt x="125972" y="648482"/>
                </a:lnTo>
                <a:lnTo>
                  <a:pt x="94868" y="617886"/>
                </a:lnTo>
                <a:lnTo>
                  <a:pt x="67490" y="583126"/>
                </a:lnTo>
                <a:lnTo>
                  <a:pt x="44224" y="544632"/>
                </a:lnTo>
                <a:lnTo>
                  <a:pt x="25455" y="502836"/>
                </a:lnTo>
                <a:lnTo>
                  <a:pt x="11571" y="458170"/>
                </a:lnTo>
                <a:lnTo>
                  <a:pt x="2957" y="411064"/>
                </a:lnTo>
                <a:lnTo>
                  <a:pt x="0" y="361950"/>
                </a:lnTo>
                <a:close/>
              </a:path>
            </a:pathLst>
          </a:custGeom>
          <a:ln w="12700">
            <a:solidFill>
              <a:srgbClr val="FF0000"/>
            </a:solidFill>
          </a:ln>
        </p:spPr>
        <p:txBody>
          <a:bodyPr wrap="square" lIns="0" tIns="0" rIns="0" bIns="0" rtlCol="0"/>
          <a:lstStyle/>
          <a:p>
            <a:endParaRPr/>
          </a:p>
        </p:txBody>
      </p:sp>
      <p:sp>
        <p:nvSpPr>
          <p:cNvPr id="36" name="object 36"/>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7" name="object 37"/>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spc="-40"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spc="-5"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42060" y="181355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1242060" y="1996439"/>
            <a:ext cx="88391" cy="8839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242060" y="2179319"/>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242060" y="2362200"/>
            <a:ext cx="88391" cy="88392"/>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1242060" y="2545079"/>
            <a:ext cx="88391" cy="88392"/>
          </a:xfrm>
          <a:prstGeom prst="rect">
            <a:avLst/>
          </a:prstGeom>
          <a:blipFill>
            <a:blip r:embed="rId4" cstate="print"/>
            <a:stretch>
              <a:fillRect/>
            </a:stretch>
          </a:blipFill>
        </p:spPr>
        <p:txBody>
          <a:bodyPr wrap="square" lIns="0" tIns="0" rIns="0" bIns="0" rtlCol="0"/>
          <a:lstStyle/>
          <a:p>
            <a:endParaRPr/>
          </a:p>
        </p:txBody>
      </p:sp>
      <p:sp>
        <p:nvSpPr>
          <p:cNvPr id="14" name="object 14"/>
          <p:cNvSpPr txBox="1"/>
          <p:nvPr/>
        </p:nvSpPr>
        <p:spPr>
          <a:xfrm>
            <a:off x="1414525" y="1279651"/>
            <a:ext cx="4089400" cy="1550670"/>
          </a:xfrm>
          <a:prstGeom prst="rect">
            <a:avLst/>
          </a:prstGeom>
        </p:spPr>
        <p:txBody>
          <a:bodyPr vert="horz" wrap="square" lIns="0" tIns="12700" rIns="0" bIns="0" rtlCol="0">
            <a:spAutoFit/>
          </a:bodyPr>
          <a:lstStyle/>
          <a:p>
            <a:pPr marL="1092835">
              <a:lnSpc>
                <a:spcPct val="100000"/>
              </a:lnSpc>
              <a:spcBef>
                <a:spcPts val="100"/>
              </a:spcBef>
            </a:pPr>
            <a:r>
              <a:rPr sz="1400" b="1" dirty="0">
                <a:solidFill>
                  <a:srgbClr val="FFFFFF"/>
                </a:solidFill>
                <a:latin typeface="Tahoma"/>
                <a:cs typeface="Tahoma"/>
              </a:rPr>
              <a:t>MỤC TIÊU BÀI HỌC</a:t>
            </a:r>
            <a:endParaRPr sz="1400" dirty="0">
              <a:latin typeface="Tahoma"/>
              <a:cs typeface="Tahoma"/>
            </a:endParaRPr>
          </a:p>
          <a:p>
            <a:pPr>
              <a:lnSpc>
                <a:spcPct val="100000"/>
              </a:lnSpc>
              <a:spcBef>
                <a:spcPts val="30"/>
              </a:spcBef>
            </a:pPr>
            <a:endParaRPr sz="1650" dirty="0">
              <a:latin typeface="Times New Roman"/>
              <a:cs typeface="Times New Roman"/>
            </a:endParaRPr>
          </a:p>
          <a:p>
            <a:pPr marR="5080">
              <a:lnSpc>
                <a:spcPct val="120000"/>
              </a:lnSpc>
            </a:pPr>
            <a:r>
              <a:rPr sz="1000" b="1" dirty="0">
                <a:solidFill>
                  <a:srgbClr val="1381B8"/>
                </a:solidFill>
                <a:latin typeface="Tahoma"/>
                <a:cs typeface="Tahoma"/>
              </a:rPr>
              <a:t>Xác định được tính tương thích của phần mềm đối với hệ thống  Cài đặt các phần mềm văn phòng theo đúng yêu cầu sử dụng  Thiết lập các thông số làm việc cho ứng dụng văn phòng</a:t>
            </a:r>
            <a:endParaRPr sz="1000" dirty="0">
              <a:latin typeface="Tahoma"/>
              <a:cs typeface="Tahoma"/>
            </a:endParaRPr>
          </a:p>
          <a:p>
            <a:pPr>
              <a:lnSpc>
                <a:spcPct val="100000"/>
              </a:lnSpc>
              <a:spcBef>
                <a:spcPts val="240"/>
              </a:spcBef>
            </a:pPr>
            <a:r>
              <a:rPr sz="1000" b="1" dirty="0">
                <a:solidFill>
                  <a:srgbClr val="1381B8"/>
                </a:solidFill>
                <a:latin typeface="Tahoma"/>
                <a:cs typeface="Tahoma"/>
              </a:rPr>
              <a:t>Chẩn đoán và xử lý được các lỗi liên quan đến cài đặt</a:t>
            </a:r>
            <a:endParaRPr sz="1000" dirty="0">
              <a:latin typeface="Tahoma"/>
              <a:cs typeface="Tahoma"/>
            </a:endParaRPr>
          </a:p>
          <a:p>
            <a:pPr marR="64135">
              <a:lnSpc>
                <a:spcPct val="100000"/>
              </a:lnSpc>
              <a:spcBef>
                <a:spcPts val="240"/>
              </a:spcBef>
            </a:pPr>
            <a:r>
              <a:rPr sz="1000" b="1" dirty="0">
                <a:solidFill>
                  <a:srgbClr val="1381B8"/>
                </a:solidFill>
                <a:latin typeface="Tahoma"/>
                <a:cs typeface="Tahoma"/>
              </a:rPr>
              <a:t>Chẩn đoán và xử lý được các lỗi thông dụng của phần mềm văn  phòng</a:t>
            </a:r>
            <a:endParaRPr sz="1000" dirty="0">
              <a:latin typeface="Tahoma"/>
              <a:cs typeface="Tahoma"/>
            </a:endParaRPr>
          </a:p>
        </p:txBody>
      </p:sp>
      <p:sp>
        <p:nvSpPr>
          <p:cNvPr id="15" name="object 15"/>
          <p:cNvSpPr/>
          <p:nvPr/>
        </p:nvSpPr>
        <p:spPr>
          <a:xfrm>
            <a:off x="2567939" y="2707258"/>
            <a:ext cx="1485900" cy="1566037"/>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1" name="object 21"/>
          <p:cNvSpPr txBox="1"/>
          <p:nvPr/>
        </p:nvSpPr>
        <p:spPr>
          <a:xfrm>
            <a:off x="1128064" y="5351973"/>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spc="-150" dirty="0">
                <a:solidFill>
                  <a:srgbClr val="FFFFFF"/>
                </a:solidFill>
                <a:latin typeface="Tahoma"/>
                <a:cs typeface="Tahoma"/>
              </a:rPr>
              <a:t>XỬ </a:t>
            </a:r>
            <a:r>
              <a:rPr sz="1400" b="1" dirty="0">
                <a:solidFill>
                  <a:srgbClr val="FFFFFF"/>
                </a:solidFill>
                <a:latin typeface="Tahoma"/>
                <a:cs typeface="Tahoma"/>
              </a:rPr>
              <a:t>LÝ </a:t>
            </a:r>
            <a:r>
              <a:rPr sz="1400" b="1" spc="-150" dirty="0">
                <a:solidFill>
                  <a:srgbClr val="FFFFFF"/>
                </a:solidFill>
                <a:latin typeface="Tahoma"/>
                <a:cs typeface="Tahoma"/>
              </a:rPr>
              <a:t>SỰ </a:t>
            </a:r>
            <a:r>
              <a:rPr sz="1400" b="1" spc="-165" dirty="0">
                <a:solidFill>
                  <a:srgbClr val="FFFFFF"/>
                </a:solidFill>
                <a:latin typeface="Tahoma"/>
                <a:cs typeface="Tahoma"/>
              </a:rPr>
              <a:t>CỐ </a:t>
            </a:r>
            <a:r>
              <a:rPr sz="1400" b="1" spc="-114" dirty="0">
                <a:solidFill>
                  <a:srgbClr val="FFFFFF"/>
                </a:solidFill>
                <a:latin typeface="Tahoma"/>
                <a:cs typeface="Tahoma"/>
              </a:rPr>
              <a:t>PHẦN </a:t>
            </a:r>
            <a:r>
              <a:rPr sz="1400" b="1" spc="-185" dirty="0">
                <a:solidFill>
                  <a:srgbClr val="FFFFFF"/>
                </a:solidFill>
                <a:latin typeface="Tahoma"/>
                <a:cs typeface="Tahoma"/>
              </a:rPr>
              <a:t>MỀM </a:t>
            </a:r>
            <a:r>
              <a:rPr sz="1400" b="1" dirty="0">
                <a:solidFill>
                  <a:srgbClr val="FFFFFF"/>
                </a:solidFill>
                <a:latin typeface="Tahoma"/>
                <a:cs typeface="Tahoma"/>
              </a:rPr>
              <a:t>VĂN</a:t>
            </a:r>
            <a:r>
              <a:rPr sz="1400" b="1" spc="-45" dirty="0">
                <a:solidFill>
                  <a:srgbClr val="FFFFFF"/>
                </a:solidFill>
                <a:latin typeface="Tahoma"/>
                <a:cs typeface="Tahoma"/>
              </a:rPr>
              <a:t> </a:t>
            </a:r>
            <a:r>
              <a:rPr sz="1400" b="1" spc="-5" dirty="0">
                <a:solidFill>
                  <a:srgbClr val="FFFFFF"/>
                </a:solidFill>
                <a:latin typeface="Tahoma"/>
                <a:cs typeface="Tahoma"/>
              </a:rPr>
              <a:t>PHÒNG</a:t>
            </a:r>
            <a:endParaRPr sz="1400" dirty="0">
              <a:latin typeface="Tahoma"/>
              <a:cs typeface="Tahoma"/>
            </a:endParaRPr>
          </a:p>
        </p:txBody>
      </p:sp>
      <p:sp>
        <p:nvSpPr>
          <p:cNvPr id="22" name="object 22"/>
          <p:cNvSpPr/>
          <p:nvPr/>
        </p:nvSpPr>
        <p:spPr>
          <a:xfrm>
            <a:off x="3363467" y="7132319"/>
            <a:ext cx="1748789" cy="409194"/>
          </a:xfrm>
          <a:prstGeom prst="rect">
            <a:avLst/>
          </a:prstGeom>
          <a:blipFill>
            <a:blip r:embed="rId7" cstate="print"/>
            <a:stretch>
              <a:fillRect/>
            </a:stretch>
          </a:blipFill>
        </p:spPr>
        <p:txBody>
          <a:bodyPr wrap="square" lIns="0" tIns="0" rIns="0" bIns="0" rtlCol="0"/>
          <a:lstStyle/>
          <a:p>
            <a:endParaRPr/>
          </a:p>
        </p:txBody>
      </p:sp>
      <p:sp>
        <p:nvSpPr>
          <p:cNvPr id="23" name="object 23"/>
          <p:cNvSpPr/>
          <p:nvPr/>
        </p:nvSpPr>
        <p:spPr>
          <a:xfrm>
            <a:off x="2780538" y="7132319"/>
            <a:ext cx="1177289" cy="409194"/>
          </a:xfrm>
          <a:prstGeom prst="rect">
            <a:avLst/>
          </a:prstGeom>
          <a:blipFill>
            <a:blip r:embed="rId8" cstate="print"/>
            <a:stretch>
              <a:fillRect/>
            </a:stretch>
          </a:blipFill>
        </p:spPr>
        <p:txBody>
          <a:bodyPr wrap="square" lIns="0" tIns="0" rIns="0" bIns="0" rtlCol="0"/>
          <a:lstStyle/>
          <a:p>
            <a:endParaRPr/>
          </a:p>
        </p:txBody>
      </p:sp>
      <p:sp>
        <p:nvSpPr>
          <p:cNvPr id="24" name="object 24"/>
          <p:cNvSpPr/>
          <p:nvPr/>
        </p:nvSpPr>
        <p:spPr>
          <a:xfrm>
            <a:off x="1648967" y="7132319"/>
            <a:ext cx="1737359" cy="409194"/>
          </a:xfrm>
          <a:prstGeom prst="rect">
            <a:avLst/>
          </a:prstGeom>
          <a:blipFill>
            <a:blip r:embed="rId9" cstate="print"/>
            <a:stretch>
              <a:fillRect/>
            </a:stretch>
          </a:blipFill>
        </p:spPr>
        <p:txBody>
          <a:bodyPr wrap="square" lIns="0" tIns="0" rIns="0" bIns="0" rtlCol="0"/>
          <a:lstStyle/>
          <a:p>
            <a:endParaRPr/>
          </a:p>
        </p:txBody>
      </p:sp>
      <p:sp>
        <p:nvSpPr>
          <p:cNvPr id="25" name="object 25"/>
          <p:cNvSpPr/>
          <p:nvPr/>
        </p:nvSpPr>
        <p:spPr>
          <a:xfrm>
            <a:off x="2835401" y="6599681"/>
            <a:ext cx="1124712" cy="573785"/>
          </a:xfrm>
          <a:prstGeom prst="rect">
            <a:avLst/>
          </a:prstGeom>
          <a:blipFill>
            <a:blip r:embed="rId10" cstate="print"/>
            <a:stretch>
              <a:fillRect/>
            </a:stretch>
          </a:blipFill>
        </p:spPr>
        <p:txBody>
          <a:bodyPr wrap="square" lIns="0" tIns="0" rIns="0" bIns="0" rtlCol="0"/>
          <a:lstStyle/>
          <a:p>
            <a:endParaRPr/>
          </a:p>
        </p:txBody>
      </p:sp>
      <p:sp>
        <p:nvSpPr>
          <p:cNvPr id="26" name="object 26"/>
          <p:cNvSpPr txBox="1"/>
          <p:nvPr/>
        </p:nvSpPr>
        <p:spPr>
          <a:xfrm>
            <a:off x="2947670" y="6643496"/>
            <a:ext cx="868044" cy="500380"/>
          </a:xfrm>
          <a:prstGeom prst="rect">
            <a:avLst/>
          </a:prstGeom>
        </p:spPr>
        <p:txBody>
          <a:bodyPr vert="horz" wrap="square" lIns="0" tIns="27305" rIns="0" bIns="0" rtlCol="0">
            <a:spAutoFit/>
          </a:bodyPr>
          <a:lstStyle/>
          <a:p>
            <a:pPr marL="15240" marR="5080" indent="-15240" algn="just">
              <a:lnSpc>
                <a:spcPct val="91400"/>
              </a:lnSpc>
              <a:spcBef>
                <a:spcPts val="215"/>
              </a:spcBef>
            </a:pPr>
            <a:r>
              <a:rPr sz="1100" b="1" dirty="0">
                <a:solidFill>
                  <a:srgbClr val="FF0000"/>
                </a:solidFill>
                <a:latin typeface="Verdana"/>
                <a:cs typeface="Verdana"/>
              </a:rPr>
              <a:t>Xử </a:t>
            </a:r>
            <a:r>
              <a:rPr sz="1100" b="1" spc="-5" dirty="0">
                <a:solidFill>
                  <a:srgbClr val="FF0000"/>
                </a:solidFill>
                <a:latin typeface="Verdana"/>
                <a:cs typeface="Verdana"/>
              </a:rPr>
              <a:t>lý </a:t>
            </a:r>
            <a:r>
              <a:rPr sz="1100" b="1" dirty="0">
                <a:solidFill>
                  <a:srgbClr val="FF0000"/>
                </a:solidFill>
                <a:latin typeface="Verdana"/>
                <a:cs typeface="Verdana"/>
              </a:rPr>
              <a:t>sự</a:t>
            </a:r>
            <a:r>
              <a:rPr sz="1100" b="1" spc="-114" dirty="0">
                <a:solidFill>
                  <a:srgbClr val="FF0000"/>
                </a:solidFill>
                <a:latin typeface="Verdana"/>
                <a:cs typeface="Verdana"/>
              </a:rPr>
              <a:t> </a:t>
            </a:r>
            <a:r>
              <a:rPr sz="1100" b="1" spc="-5" dirty="0">
                <a:solidFill>
                  <a:srgbClr val="FF0000"/>
                </a:solidFill>
                <a:latin typeface="Verdana"/>
                <a:cs typeface="Verdana"/>
              </a:rPr>
              <a:t>cố  phần mềm  văn</a:t>
            </a:r>
            <a:r>
              <a:rPr sz="1100" b="1" spc="-80" dirty="0">
                <a:solidFill>
                  <a:srgbClr val="FF0000"/>
                </a:solidFill>
                <a:latin typeface="Verdana"/>
                <a:cs typeface="Verdana"/>
              </a:rPr>
              <a:t> </a:t>
            </a:r>
            <a:r>
              <a:rPr sz="1100" b="1" dirty="0">
                <a:solidFill>
                  <a:srgbClr val="FF0000"/>
                </a:solidFill>
                <a:latin typeface="Verdana"/>
                <a:cs typeface="Verdana"/>
              </a:rPr>
              <a:t>phòng</a:t>
            </a:r>
            <a:endParaRPr sz="1100" dirty="0">
              <a:latin typeface="Verdana"/>
              <a:cs typeface="Verdana"/>
            </a:endParaRPr>
          </a:p>
        </p:txBody>
      </p:sp>
      <p:sp>
        <p:nvSpPr>
          <p:cNvPr id="27" name="object 27"/>
          <p:cNvSpPr/>
          <p:nvPr/>
        </p:nvSpPr>
        <p:spPr>
          <a:xfrm>
            <a:off x="1157477" y="7523226"/>
            <a:ext cx="1028699" cy="528066"/>
          </a:xfrm>
          <a:prstGeom prst="rect">
            <a:avLst/>
          </a:prstGeom>
          <a:blipFill>
            <a:blip r:embed="rId11" cstate="print"/>
            <a:stretch>
              <a:fillRect/>
            </a:stretch>
          </a:blipFill>
        </p:spPr>
        <p:txBody>
          <a:bodyPr wrap="square" lIns="0" tIns="0" rIns="0" bIns="0" rtlCol="0"/>
          <a:lstStyle/>
          <a:p>
            <a:endParaRPr/>
          </a:p>
        </p:txBody>
      </p:sp>
      <p:sp>
        <p:nvSpPr>
          <p:cNvPr id="28" name="object 28"/>
          <p:cNvSpPr txBox="1"/>
          <p:nvPr/>
        </p:nvSpPr>
        <p:spPr>
          <a:xfrm>
            <a:off x="1286255" y="7596378"/>
            <a:ext cx="763270" cy="346075"/>
          </a:xfrm>
          <a:prstGeom prst="rect">
            <a:avLst/>
          </a:prstGeom>
        </p:spPr>
        <p:txBody>
          <a:bodyPr vert="horz" wrap="square" lIns="0" tIns="30480" rIns="0" bIns="0" rtlCol="0">
            <a:spAutoFit/>
          </a:bodyPr>
          <a:lstStyle/>
          <a:p>
            <a:pPr marR="5080" indent="8890">
              <a:lnSpc>
                <a:spcPts val="1200"/>
              </a:lnSpc>
              <a:spcBef>
                <a:spcPts val="240"/>
              </a:spcBef>
            </a:pPr>
            <a:r>
              <a:rPr sz="1100" dirty="0">
                <a:solidFill>
                  <a:srgbClr val="FFFFFF"/>
                </a:solidFill>
                <a:latin typeface="Verdana"/>
                <a:cs typeface="Verdana"/>
              </a:rPr>
              <a:t>Sơ </a:t>
            </a:r>
            <a:r>
              <a:rPr sz="1100" spc="-5" dirty="0">
                <a:solidFill>
                  <a:srgbClr val="FFFFFF"/>
                </a:solidFill>
                <a:latin typeface="Verdana"/>
                <a:cs typeface="Verdana"/>
              </a:rPr>
              <a:t>lược về  phần</a:t>
            </a:r>
            <a:r>
              <a:rPr sz="1100" spc="-100" dirty="0">
                <a:solidFill>
                  <a:srgbClr val="FFFFFF"/>
                </a:solidFill>
                <a:latin typeface="Verdana"/>
                <a:cs typeface="Verdana"/>
              </a:rPr>
              <a:t> </a:t>
            </a:r>
            <a:r>
              <a:rPr sz="1100" dirty="0">
                <a:solidFill>
                  <a:srgbClr val="FFFFFF"/>
                </a:solidFill>
                <a:latin typeface="Verdana"/>
                <a:cs typeface="Verdana"/>
              </a:rPr>
              <a:t>mềm</a:t>
            </a:r>
            <a:endParaRPr sz="1100">
              <a:latin typeface="Verdana"/>
              <a:cs typeface="Verdana"/>
            </a:endParaRPr>
          </a:p>
        </p:txBody>
      </p:sp>
      <p:sp>
        <p:nvSpPr>
          <p:cNvPr id="29" name="object 29"/>
          <p:cNvSpPr/>
          <p:nvPr/>
        </p:nvSpPr>
        <p:spPr>
          <a:xfrm>
            <a:off x="2289048" y="7523226"/>
            <a:ext cx="1049274" cy="528066"/>
          </a:xfrm>
          <a:prstGeom prst="rect">
            <a:avLst/>
          </a:prstGeom>
          <a:blipFill>
            <a:blip r:embed="rId12" cstate="print"/>
            <a:stretch>
              <a:fillRect/>
            </a:stretch>
          </a:blipFill>
        </p:spPr>
        <p:txBody>
          <a:bodyPr wrap="square" lIns="0" tIns="0" rIns="0" bIns="0" rtlCol="0"/>
          <a:lstStyle/>
          <a:p>
            <a:endParaRPr/>
          </a:p>
        </p:txBody>
      </p:sp>
      <p:sp>
        <p:nvSpPr>
          <p:cNvPr id="30" name="object 30"/>
          <p:cNvSpPr txBox="1"/>
          <p:nvPr/>
        </p:nvSpPr>
        <p:spPr>
          <a:xfrm>
            <a:off x="2406395" y="7596378"/>
            <a:ext cx="786130" cy="346075"/>
          </a:xfrm>
          <a:prstGeom prst="rect">
            <a:avLst/>
          </a:prstGeom>
        </p:spPr>
        <p:txBody>
          <a:bodyPr vert="horz" wrap="square" lIns="0" tIns="30480" rIns="0" bIns="0" rtlCol="0">
            <a:spAutoFit/>
          </a:bodyPr>
          <a:lstStyle/>
          <a:p>
            <a:pPr marL="76200" marR="5080" indent="-76200">
              <a:lnSpc>
                <a:spcPts val="1200"/>
              </a:lnSpc>
              <a:spcBef>
                <a:spcPts val="240"/>
              </a:spcBef>
            </a:pPr>
            <a:r>
              <a:rPr sz="1100" spc="-5" dirty="0">
                <a:solidFill>
                  <a:srgbClr val="FFFFFF"/>
                </a:solidFill>
                <a:latin typeface="Verdana"/>
                <a:cs typeface="Verdana"/>
              </a:rPr>
              <a:t>Cài đặt</a:t>
            </a:r>
            <a:r>
              <a:rPr sz="1100" spc="-80" dirty="0">
                <a:solidFill>
                  <a:srgbClr val="FFFFFF"/>
                </a:solidFill>
                <a:latin typeface="Verdana"/>
                <a:cs typeface="Verdana"/>
              </a:rPr>
              <a:t> </a:t>
            </a:r>
            <a:r>
              <a:rPr sz="1100" dirty="0">
                <a:solidFill>
                  <a:srgbClr val="FFFFFF"/>
                </a:solidFill>
                <a:latin typeface="Verdana"/>
                <a:cs typeface="Verdana"/>
              </a:rPr>
              <a:t>các  bộ</a:t>
            </a:r>
            <a:r>
              <a:rPr sz="1100" spc="-50" dirty="0">
                <a:solidFill>
                  <a:srgbClr val="FFFFFF"/>
                </a:solidFill>
                <a:latin typeface="Verdana"/>
                <a:cs typeface="Verdana"/>
              </a:rPr>
              <a:t> </a:t>
            </a:r>
            <a:r>
              <a:rPr sz="1100" spc="-5" dirty="0">
                <a:solidFill>
                  <a:srgbClr val="FFFFFF"/>
                </a:solidFill>
                <a:latin typeface="Verdana"/>
                <a:cs typeface="Verdana"/>
              </a:rPr>
              <a:t>Office</a:t>
            </a:r>
            <a:endParaRPr sz="1100">
              <a:latin typeface="Verdana"/>
              <a:cs typeface="Verdana"/>
            </a:endParaRPr>
          </a:p>
        </p:txBody>
      </p:sp>
      <p:sp>
        <p:nvSpPr>
          <p:cNvPr id="31" name="object 31"/>
          <p:cNvSpPr/>
          <p:nvPr/>
        </p:nvSpPr>
        <p:spPr>
          <a:xfrm>
            <a:off x="3443478" y="7523226"/>
            <a:ext cx="1005839" cy="528066"/>
          </a:xfrm>
          <a:prstGeom prst="rect">
            <a:avLst/>
          </a:prstGeom>
          <a:blipFill>
            <a:blip r:embed="rId13" cstate="print"/>
            <a:stretch>
              <a:fillRect/>
            </a:stretch>
          </a:blipFill>
        </p:spPr>
        <p:txBody>
          <a:bodyPr wrap="square" lIns="0" tIns="0" rIns="0" bIns="0" rtlCol="0"/>
          <a:lstStyle/>
          <a:p>
            <a:endParaRPr/>
          </a:p>
        </p:txBody>
      </p:sp>
      <p:sp>
        <p:nvSpPr>
          <p:cNvPr id="32" name="object 32"/>
          <p:cNvSpPr txBox="1"/>
          <p:nvPr/>
        </p:nvSpPr>
        <p:spPr>
          <a:xfrm>
            <a:off x="3642995" y="7596378"/>
            <a:ext cx="622300" cy="346075"/>
          </a:xfrm>
          <a:prstGeom prst="rect">
            <a:avLst/>
          </a:prstGeom>
        </p:spPr>
        <p:txBody>
          <a:bodyPr vert="horz" wrap="square" lIns="0" tIns="30480" rIns="0" bIns="0" rtlCol="0">
            <a:spAutoFit/>
          </a:bodyPr>
          <a:lstStyle/>
          <a:p>
            <a:pPr marR="5080" indent="1270">
              <a:lnSpc>
                <a:spcPts val="1200"/>
              </a:lnSpc>
              <a:spcBef>
                <a:spcPts val="240"/>
              </a:spcBef>
            </a:pPr>
            <a:r>
              <a:rPr sz="1100" spc="-5" dirty="0">
                <a:solidFill>
                  <a:srgbClr val="FFFFFF"/>
                </a:solidFill>
                <a:latin typeface="Verdana"/>
                <a:cs typeface="Verdana"/>
              </a:rPr>
              <a:t>Thiết</a:t>
            </a:r>
            <a:r>
              <a:rPr sz="1100" spc="-85" dirty="0">
                <a:solidFill>
                  <a:srgbClr val="FFFFFF"/>
                </a:solidFill>
                <a:latin typeface="Verdana"/>
                <a:cs typeface="Verdana"/>
              </a:rPr>
              <a:t> </a:t>
            </a:r>
            <a:r>
              <a:rPr sz="1100" spc="-5" dirty="0">
                <a:solidFill>
                  <a:srgbClr val="FFFFFF"/>
                </a:solidFill>
                <a:latin typeface="Verdana"/>
                <a:cs typeface="Verdana"/>
              </a:rPr>
              <a:t>lập  </a:t>
            </a:r>
            <a:r>
              <a:rPr sz="1100" dirty="0">
                <a:solidFill>
                  <a:srgbClr val="FFFFFF"/>
                </a:solidFill>
                <a:latin typeface="Verdana"/>
                <a:cs typeface="Verdana"/>
              </a:rPr>
              <a:t>thông</a:t>
            </a:r>
            <a:r>
              <a:rPr sz="1100" spc="-110" dirty="0">
                <a:solidFill>
                  <a:srgbClr val="FFFFFF"/>
                </a:solidFill>
                <a:latin typeface="Verdana"/>
                <a:cs typeface="Verdana"/>
              </a:rPr>
              <a:t> </a:t>
            </a:r>
            <a:r>
              <a:rPr sz="1100" dirty="0">
                <a:solidFill>
                  <a:srgbClr val="FFFFFF"/>
                </a:solidFill>
                <a:latin typeface="Verdana"/>
                <a:cs typeface="Verdana"/>
              </a:rPr>
              <a:t>số</a:t>
            </a:r>
            <a:endParaRPr sz="1100">
              <a:latin typeface="Verdana"/>
              <a:cs typeface="Verdana"/>
            </a:endParaRPr>
          </a:p>
        </p:txBody>
      </p:sp>
      <p:sp>
        <p:nvSpPr>
          <p:cNvPr id="33" name="object 33"/>
          <p:cNvSpPr/>
          <p:nvPr/>
        </p:nvSpPr>
        <p:spPr>
          <a:xfrm>
            <a:off x="4597908" y="7523226"/>
            <a:ext cx="1001267" cy="528066"/>
          </a:xfrm>
          <a:prstGeom prst="rect">
            <a:avLst/>
          </a:prstGeom>
          <a:blipFill>
            <a:blip r:embed="rId14" cstate="print"/>
            <a:stretch>
              <a:fillRect/>
            </a:stretch>
          </a:blipFill>
        </p:spPr>
        <p:txBody>
          <a:bodyPr wrap="square" lIns="0" tIns="0" rIns="0" bIns="0" rtlCol="0"/>
          <a:lstStyle/>
          <a:p>
            <a:endParaRPr/>
          </a:p>
        </p:txBody>
      </p:sp>
      <p:sp>
        <p:nvSpPr>
          <p:cNvPr id="34" name="object 34"/>
          <p:cNvSpPr txBox="1"/>
          <p:nvPr/>
        </p:nvSpPr>
        <p:spPr>
          <a:xfrm>
            <a:off x="4711572" y="7672831"/>
            <a:ext cx="791210" cy="193675"/>
          </a:xfrm>
          <a:prstGeom prst="rect">
            <a:avLst/>
          </a:prstGeom>
        </p:spPr>
        <p:txBody>
          <a:bodyPr vert="horz" wrap="square" lIns="0" tIns="12700" rIns="0" bIns="0" rtlCol="0">
            <a:spAutoFit/>
          </a:bodyPr>
          <a:lstStyle/>
          <a:p>
            <a:pPr>
              <a:lnSpc>
                <a:spcPct val="100000"/>
              </a:lnSpc>
              <a:spcBef>
                <a:spcPts val="100"/>
              </a:spcBef>
            </a:pPr>
            <a:r>
              <a:rPr sz="1100" dirty="0">
                <a:solidFill>
                  <a:srgbClr val="FFFFFF"/>
                </a:solidFill>
                <a:latin typeface="Verdana"/>
                <a:cs typeface="Verdana"/>
              </a:rPr>
              <a:t>Xử </a:t>
            </a:r>
            <a:r>
              <a:rPr sz="1100" spc="-10" dirty="0">
                <a:solidFill>
                  <a:srgbClr val="FFFFFF"/>
                </a:solidFill>
                <a:latin typeface="Verdana"/>
                <a:cs typeface="Verdana"/>
              </a:rPr>
              <a:t>lý </a:t>
            </a:r>
            <a:r>
              <a:rPr sz="1100" dirty="0">
                <a:solidFill>
                  <a:srgbClr val="FFFFFF"/>
                </a:solidFill>
                <a:latin typeface="Verdana"/>
                <a:cs typeface="Verdana"/>
              </a:rPr>
              <a:t>sự</a:t>
            </a:r>
            <a:r>
              <a:rPr sz="1100" spc="-80" dirty="0">
                <a:solidFill>
                  <a:srgbClr val="FFFFFF"/>
                </a:solidFill>
                <a:latin typeface="Verdana"/>
                <a:cs typeface="Verdana"/>
              </a:rPr>
              <a:t> </a:t>
            </a:r>
            <a:r>
              <a:rPr sz="1100" dirty="0">
                <a:solidFill>
                  <a:srgbClr val="FFFFFF"/>
                </a:solidFill>
                <a:latin typeface="Verdana"/>
                <a:cs typeface="Verdana"/>
              </a:rPr>
              <a:t>cố</a:t>
            </a:r>
            <a:endParaRPr sz="1100">
              <a:latin typeface="Verdana"/>
              <a:cs typeface="Verdana"/>
            </a:endParaRPr>
          </a:p>
        </p:txBody>
      </p:sp>
      <p:sp>
        <p:nvSpPr>
          <p:cNvPr id="35" name="object 35"/>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6" name="object 36"/>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a:t>
            </a:fld>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1376425" y="1279651"/>
            <a:ext cx="2780030" cy="628650"/>
          </a:xfrm>
          <a:prstGeom prst="rect">
            <a:avLst/>
          </a:prstGeom>
        </p:spPr>
        <p:txBody>
          <a:bodyPr vert="horz" wrap="square" lIns="0" tIns="12700" rIns="0" bIns="0" rtlCol="0">
            <a:spAutoFit/>
          </a:bodyPr>
          <a:lstStyle/>
          <a:p>
            <a:pPr marL="1214755">
              <a:lnSpc>
                <a:spcPct val="100000"/>
              </a:lnSpc>
              <a:spcBef>
                <a:spcPts val="100"/>
              </a:spcBef>
            </a:pPr>
            <a:r>
              <a:rPr sz="1400" b="1" dirty="0">
                <a:solidFill>
                  <a:srgbClr val="FFFFFF"/>
                </a:solidFill>
                <a:latin typeface="Tahoma"/>
                <a:cs typeface="Tahoma"/>
              </a:rPr>
              <a:t>SỰ CỐ THIẾT LẬP</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dirty="0">
                <a:solidFill>
                  <a:srgbClr val="1381B8"/>
                </a:solidFill>
                <a:latin typeface="Tahoma"/>
                <a:cs typeface="Tahoma"/>
              </a:rPr>
              <a:t>Tài liệu chỉ in được một trang duy nhất</a:t>
            </a:r>
            <a:endParaRPr sz="1000">
              <a:latin typeface="Tahoma"/>
              <a:cs typeface="Tahoma"/>
            </a:endParaRPr>
          </a:p>
        </p:txBody>
      </p:sp>
      <p:sp>
        <p:nvSpPr>
          <p:cNvPr id="11" name="object 11"/>
          <p:cNvSpPr/>
          <p:nvPr/>
        </p:nvSpPr>
        <p:spPr>
          <a:xfrm>
            <a:off x="1203960" y="3421379"/>
            <a:ext cx="88391" cy="88391"/>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432560" y="3604259"/>
            <a:ext cx="88391" cy="88391"/>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1203960" y="3787139"/>
            <a:ext cx="88391" cy="88391"/>
          </a:xfrm>
          <a:prstGeom prst="rect">
            <a:avLst/>
          </a:prstGeom>
          <a:blipFill>
            <a:blip r:embed="rId4" cstate="print"/>
            <a:stretch>
              <a:fillRect/>
            </a:stretch>
          </a:blipFill>
        </p:spPr>
        <p:txBody>
          <a:bodyPr wrap="square" lIns="0" tIns="0" rIns="0" bIns="0" rtlCol="0"/>
          <a:lstStyle/>
          <a:p>
            <a:endParaRPr/>
          </a:p>
        </p:txBody>
      </p:sp>
      <p:sp>
        <p:nvSpPr>
          <p:cNvPr id="14" name="object 14"/>
          <p:cNvSpPr/>
          <p:nvPr/>
        </p:nvSpPr>
        <p:spPr>
          <a:xfrm>
            <a:off x="1432560" y="3966971"/>
            <a:ext cx="88391" cy="88391"/>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1432560" y="4152900"/>
            <a:ext cx="88391" cy="88391"/>
          </a:xfrm>
          <a:prstGeom prst="rect">
            <a:avLst/>
          </a:prstGeom>
          <a:blipFill>
            <a:blip r:embed="rId5" cstate="print"/>
            <a:stretch>
              <a:fillRect/>
            </a:stretch>
          </a:blipFill>
        </p:spPr>
        <p:txBody>
          <a:bodyPr wrap="square" lIns="0" tIns="0" rIns="0" bIns="0" rtlCol="0"/>
          <a:lstStyle/>
          <a:p>
            <a:endParaRPr/>
          </a:p>
        </p:txBody>
      </p:sp>
      <p:sp>
        <p:nvSpPr>
          <p:cNvPr id="16" name="object 16"/>
          <p:cNvSpPr txBox="1"/>
          <p:nvPr/>
        </p:nvSpPr>
        <p:spPr>
          <a:xfrm>
            <a:off x="1376425" y="3346220"/>
            <a:ext cx="4109085" cy="939800"/>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Nguyên nhân:</a:t>
            </a:r>
            <a:endParaRPr sz="1000">
              <a:latin typeface="Tahoma"/>
              <a:cs typeface="Tahoma"/>
            </a:endParaRPr>
          </a:p>
          <a:p>
            <a:pPr marL="199390">
              <a:lnSpc>
                <a:spcPct val="100000"/>
              </a:lnSpc>
              <a:spcBef>
                <a:spcPts val="240"/>
              </a:spcBef>
            </a:pPr>
            <a:r>
              <a:rPr sz="1000" dirty="0">
                <a:solidFill>
                  <a:srgbClr val="1F5281"/>
                </a:solidFill>
                <a:latin typeface="Tahoma"/>
                <a:cs typeface="Tahoma"/>
              </a:rPr>
              <a:t>Do bạn hoặc ai đó đã thiệt lập Print Area</a:t>
            </a:r>
            <a:endParaRPr sz="1000">
              <a:latin typeface="Tahoma"/>
              <a:cs typeface="Tahoma"/>
            </a:endParaRPr>
          </a:p>
          <a:p>
            <a:pPr>
              <a:lnSpc>
                <a:spcPct val="100000"/>
              </a:lnSpc>
              <a:spcBef>
                <a:spcPts val="240"/>
              </a:spcBef>
            </a:pPr>
            <a:r>
              <a:rPr sz="1000" b="1" dirty="0">
                <a:solidFill>
                  <a:srgbClr val="1381B8"/>
                </a:solidFill>
                <a:latin typeface="Tahoma"/>
                <a:cs typeface="Tahoma"/>
              </a:rPr>
              <a:t>Khắc phục</a:t>
            </a:r>
            <a:endParaRPr sz="1000">
              <a:latin typeface="Tahoma"/>
              <a:cs typeface="Tahoma"/>
            </a:endParaRPr>
          </a:p>
          <a:p>
            <a:pPr marL="199390">
              <a:lnSpc>
                <a:spcPct val="100000"/>
              </a:lnSpc>
              <a:spcBef>
                <a:spcPts val="215"/>
              </a:spcBef>
            </a:pPr>
            <a:r>
              <a:rPr sz="1000" dirty="0">
                <a:solidFill>
                  <a:srgbClr val="1F5281"/>
                </a:solidFill>
                <a:latin typeface="Tahoma"/>
                <a:cs typeface="Tahoma"/>
              </a:rPr>
              <a:t>MS-Office 2003: Chọn File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Print Area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Clear Print Area</a:t>
            </a:r>
            <a:endParaRPr sz="1000">
              <a:latin typeface="Tahoma"/>
              <a:cs typeface="Tahoma"/>
            </a:endParaRPr>
          </a:p>
          <a:p>
            <a:pPr marL="199390">
              <a:lnSpc>
                <a:spcPct val="100000"/>
              </a:lnSpc>
              <a:spcBef>
                <a:spcPts val="265"/>
              </a:spcBef>
            </a:pPr>
            <a:r>
              <a:rPr sz="1000" dirty="0">
                <a:solidFill>
                  <a:srgbClr val="1F5281"/>
                </a:solidFill>
                <a:latin typeface="Tahoma"/>
                <a:cs typeface="Tahoma"/>
              </a:rPr>
              <a:t>MS-Office 2007: Nhắp phím phải vào tài liệu và chọn Reset Print Area</a:t>
            </a:r>
            <a:endParaRPr sz="1000">
              <a:latin typeface="Tahoma"/>
              <a:cs typeface="Tahoma"/>
            </a:endParaRPr>
          </a:p>
        </p:txBody>
      </p:sp>
      <p:sp>
        <p:nvSpPr>
          <p:cNvPr id="17" name="object 17"/>
          <p:cNvSpPr/>
          <p:nvPr/>
        </p:nvSpPr>
        <p:spPr>
          <a:xfrm>
            <a:off x="3215639" y="1911095"/>
            <a:ext cx="2171700" cy="1371600"/>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3666490" y="3030219"/>
            <a:ext cx="248665" cy="164337"/>
          </a:xfrm>
          <a:prstGeom prst="rect">
            <a:avLst/>
          </a:prstGeom>
          <a:blipFill>
            <a:blip r:embed="rId7" cstate="print"/>
            <a:stretch>
              <a:fillRect/>
            </a:stretch>
          </a:blipFill>
        </p:spPr>
        <p:txBody>
          <a:bodyPr wrap="square" lIns="0" tIns="0" rIns="0" bIns="0" rtlCol="0"/>
          <a:lstStyle/>
          <a:p>
            <a:endParaRPr/>
          </a:p>
        </p:txBody>
      </p:sp>
      <p:sp>
        <p:nvSpPr>
          <p:cNvPr id="19" name="object 19"/>
          <p:cNvSpPr/>
          <p:nvPr/>
        </p:nvSpPr>
        <p:spPr>
          <a:xfrm>
            <a:off x="1348739" y="1911095"/>
            <a:ext cx="1752600" cy="1333500"/>
          </a:xfrm>
          <a:prstGeom prst="rect">
            <a:avLst/>
          </a:prstGeom>
          <a:blipFill>
            <a:blip r:embed="rId8" cstate="print"/>
            <a:stretch>
              <a:fillRect/>
            </a:stretch>
          </a:blipFill>
        </p:spPr>
        <p:txBody>
          <a:bodyPr wrap="square" lIns="0" tIns="0" rIns="0" bIns="0" rtlCol="0"/>
          <a:lstStyle/>
          <a:p>
            <a:endParaRPr/>
          </a:p>
        </p:txBody>
      </p:sp>
      <p:sp>
        <p:nvSpPr>
          <p:cNvPr id="20" name="object 20"/>
          <p:cNvSpPr/>
          <p:nvPr/>
        </p:nvSpPr>
        <p:spPr>
          <a:xfrm>
            <a:off x="2446273" y="2270632"/>
            <a:ext cx="370205" cy="247015"/>
          </a:xfrm>
          <a:custGeom>
            <a:avLst/>
            <a:gdLst/>
            <a:ahLst/>
            <a:cxnLst/>
            <a:rect l="l" t="t" r="r" b="b"/>
            <a:pathLst>
              <a:path w="370205" h="247014">
                <a:moveTo>
                  <a:pt x="315849" y="234315"/>
                </a:moveTo>
                <a:lnTo>
                  <a:pt x="313563" y="236347"/>
                </a:lnTo>
                <a:lnTo>
                  <a:pt x="313308" y="241554"/>
                </a:lnTo>
                <a:lnTo>
                  <a:pt x="315340" y="243840"/>
                </a:lnTo>
                <a:lnTo>
                  <a:pt x="370077" y="246888"/>
                </a:lnTo>
                <a:lnTo>
                  <a:pt x="369451" y="245618"/>
                </a:lnTo>
                <a:lnTo>
                  <a:pt x="359663" y="245618"/>
                </a:lnTo>
                <a:lnTo>
                  <a:pt x="345071" y="235976"/>
                </a:lnTo>
                <a:lnTo>
                  <a:pt x="318515" y="234442"/>
                </a:lnTo>
                <a:lnTo>
                  <a:pt x="315849" y="234315"/>
                </a:lnTo>
                <a:close/>
              </a:path>
              <a:path w="370205" h="247014">
                <a:moveTo>
                  <a:pt x="345071" y="235976"/>
                </a:moveTo>
                <a:lnTo>
                  <a:pt x="359663" y="245618"/>
                </a:lnTo>
                <a:lnTo>
                  <a:pt x="360839" y="243840"/>
                </a:lnTo>
                <a:lnTo>
                  <a:pt x="358013" y="243840"/>
                </a:lnTo>
                <a:lnTo>
                  <a:pt x="354395" y="236515"/>
                </a:lnTo>
                <a:lnTo>
                  <a:pt x="345071" y="235976"/>
                </a:lnTo>
                <a:close/>
              </a:path>
              <a:path w="370205" h="247014">
                <a:moveTo>
                  <a:pt x="342900" y="196723"/>
                </a:moveTo>
                <a:lnTo>
                  <a:pt x="340613" y="197866"/>
                </a:lnTo>
                <a:lnTo>
                  <a:pt x="338200" y="199009"/>
                </a:lnTo>
                <a:lnTo>
                  <a:pt x="337312" y="201930"/>
                </a:lnTo>
                <a:lnTo>
                  <a:pt x="350217" y="228057"/>
                </a:lnTo>
                <a:lnTo>
                  <a:pt x="364870" y="237744"/>
                </a:lnTo>
                <a:lnTo>
                  <a:pt x="359663" y="245618"/>
                </a:lnTo>
                <a:lnTo>
                  <a:pt x="369451" y="245618"/>
                </a:lnTo>
                <a:lnTo>
                  <a:pt x="346963" y="200025"/>
                </a:lnTo>
                <a:lnTo>
                  <a:pt x="345820" y="197612"/>
                </a:lnTo>
                <a:lnTo>
                  <a:pt x="342900" y="196723"/>
                </a:lnTo>
                <a:close/>
              </a:path>
              <a:path w="370205" h="247014">
                <a:moveTo>
                  <a:pt x="354395" y="236515"/>
                </a:moveTo>
                <a:lnTo>
                  <a:pt x="358013" y="243840"/>
                </a:lnTo>
                <a:lnTo>
                  <a:pt x="362457" y="236982"/>
                </a:lnTo>
                <a:lnTo>
                  <a:pt x="354395" y="236515"/>
                </a:lnTo>
                <a:close/>
              </a:path>
              <a:path w="370205" h="247014">
                <a:moveTo>
                  <a:pt x="350217" y="228057"/>
                </a:moveTo>
                <a:lnTo>
                  <a:pt x="354395" y="236515"/>
                </a:lnTo>
                <a:lnTo>
                  <a:pt x="362457" y="236982"/>
                </a:lnTo>
                <a:lnTo>
                  <a:pt x="358013" y="243840"/>
                </a:lnTo>
                <a:lnTo>
                  <a:pt x="360839" y="243840"/>
                </a:lnTo>
                <a:lnTo>
                  <a:pt x="364870" y="237744"/>
                </a:lnTo>
                <a:lnTo>
                  <a:pt x="350217" y="228057"/>
                </a:lnTo>
                <a:close/>
              </a:path>
              <a:path w="370205" h="247014">
                <a:moveTo>
                  <a:pt x="5206" y="0"/>
                </a:moveTo>
                <a:lnTo>
                  <a:pt x="0" y="8000"/>
                </a:lnTo>
                <a:lnTo>
                  <a:pt x="345071" y="235976"/>
                </a:lnTo>
                <a:lnTo>
                  <a:pt x="354395" y="236515"/>
                </a:lnTo>
                <a:lnTo>
                  <a:pt x="350217" y="228057"/>
                </a:lnTo>
                <a:lnTo>
                  <a:pt x="5206" y="0"/>
                </a:lnTo>
                <a:close/>
              </a:path>
            </a:pathLst>
          </a:custGeom>
          <a:solidFill>
            <a:srgbClr val="FF0000"/>
          </a:solidFill>
        </p:spPr>
        <p:txBody>
          <a:bodyPr wrap="square" lIns="0" tIns="0" rIns="0" bIns="0" rtlCol="0"/>
          <a:lstStyle/>
          <a:p>
            <a:endParaRPr/>
          </a:p>
        </p:txBody>
      </p:sp>
      <p:sp>
        <p:nvSpPr>
          <p:cNvPr id="21" name="object 21"/>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2" name="object 22"/>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3" name="object 23"/>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4" name="object 24"/>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5" name="object 25"/>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6" name="object 26"/>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8" name="object 28"/>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29" name="object 29"/>
          <p:cNvSpPr txBox="1"/>
          <p:nvPr/>
        </p:nvSpPr>
        <p:spPr>
          <a:xfrm>
            <a:off x="1376425" y="5574919"/>
            <a:ext cx="2780030" cy="628650"/>
          </a:xfrm>
          <a:prstGeom prst="rect">
            <a:avLst/>
          </a:prstGeom>
        </p:spPr>
        <p:txBody>
          <a:bodyPr vert="horz" wrap="square" lIns="0" tIns="13335" rIns="0" bIns="0" rtlCol="0">
            <a:spAutoFit/>
          </a:bodyPr>
          <a:lstStyle/>
          <a:p>
            <a:pPr marL="1214755">
              <a:lnSpc>
                <a:spcPct val="100000"/>
              </a:lnSpc>
              <a:spcBef>
                <a:spcPts val="105"/>
              </a:spcBef>
            </a:pPr>
            <a:r>
              <a:rPr sz="1400" b="1" dirty="0">
                <a:solidFill>
                  <a:srgbClr val="FFFFFF"/>
                </a:solidFill>
                <a:latin typeface="Tahoma"/>
                <a:cs typeface="Tahoma"/>
              </a:rPr>
              <a:t>SỰ CỐ THIẾT LẬP</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dirty="0">
                <a:solidFill>
                  <a:srgbClr val="1381B8"/>
                </a:solidFill>
                <a:latin typeface="Tahoma"/>
                <a:cs typeface="Tahoma"/>
              </a:rPr>
              <a:t>Tài liệu in bị chia thành nhiều trang</a:t>
            </a:r>
            <a:endParaRPr sz="1000">
              <a:latin typeface="Tahoma"/>
              <a:cs typeface="Tahoma"/>
            </a:endParaRPr>
          </a:p>
        </p:txBody>
      </p:sp>
      <p:sp>
        <p:nvSpPr>
          <p:cNvPr id="30" name="object 30"/>
          <p:cNvSpPr/>
          <p:nvPr/>
        </p:nvSpPr>
        <p:spPr>
          <a:xfrm>
            <a:off x="1203960" y="7350252"/>
            <a:ext cx="88391" cy="88392"/>
          </a:xfrm>
          <a:prstGeom prst="rect">
            <a:avLst/>
          </a:prstGeom>
          <a:blipFill>
            <a:blip r:embed="rId4" cstate="print"/>
            <a:stretch>
              <a:fillRect/>
            </a:stretch>
          </a:blipFill>
        </p:spPr>
        <p:txBody>
          <a:bodyPr wrap="square" lIns="0" tIns="0" rIns="0" bIns="0" rtlCol="0"/>
          <a:lstStyle/>
          <a:p>
            <a:endParaRPr/>
          </a:p>
        </p:txBody>
      </p:sp>
      <p:sp>
        <p:nvSpPr>
          <p:cNvPr id="31" name="object 31"/>
          <p:cNvSpPr/>
          <p:nvPr/>
        </p:nvSpPr>
        <p:spPr>
          <a:xfrm>
            <a:off x="1432560" y="7533131"/>
            <a:ext cx="88391" cy="88392"/>
          </a:xfrm>
          <a:prstGeom prst="rect">
            <a:avLst/>
          </a:prstGeom>
          <a:blipFill>
            <a:blip r:embed="rId5" cstate="print"/>
            <a:stretch>
              <a:fillRect/>
            </a:stretch>
          </a:blipFill>
        </p:spPr>
        <p:txBody>
          <a:bodyPr wrap="square" lIns="0" tIns="0" rIns="0" bIns="0" rtlCol="0"/>
          <a:lstStyle/>
          <a:p>
            <a:endParaRPr/>
          </a:p>
        </p:txBody>
      </p:sp>
      <p:sp>
        <p:nvSpPr>
          <p:cNvPr id="32" name="object 32"/>
          <p:cNvSpPr/>
          <p:nvPr/>
        </p:nvSpPr>
        <p:spPr>
          <a:xfrm>
            <a:off x="1203960" y="7716011"/>
            <a:ext cx="88391" cy="88392"/>
          </a:xfrm>
          <a:prstGeom prst="rect">
            <a:avLst/>
          </a:prstGeom>
          <a:blipFill>
            <a:blip r:embed="rId4" cstate="print"/>
            <a:stretch>
              <a:fillRect/>
            </a:stretch>
          </a:blipFill>
        </p:spPr>
        <p:txBody>
          <a:bodyPr wrap="square" lIns="0" tIns="0" rIns="0" bIns="0" rtlCol="0"/>
          <a:lstStyle/>
          <a:p>
            <a:endParaRPr/>
          </a:p>
        </p:txBody>
      </p:sp>
      <p:sp>
        <p:nvSpPr>
          <p:cNvPr id="33" name="object 33"/>
          <p:cNvSpPr/>
          <p:nvPr/>
        </p:nvSpPr>
        <p:spPr>
          <a:xfrm>
            <a:off x="1432560" y="7898892"/>
            <a:ext cx="88391" cy="88392"/>
          </a:xfrm>
          <a:prstGeom prst="rect">
            <a:avLst/>
          </a:prstGeom>
          <a:blipFill>
            <a:blip r:embed="rId5" cstate="print"/>
            <a:stretch>
              <a:fillRect/>
            </a:stretch>
          </a:blipFill>
        </p:spPr>
        <p:txBody>
          <a:bodyPr wrap="square" lIns="0" tIns="0" rIns="0" bIns="0" rtlCol="0"/>
          <a:lstStyle/>
          <a:p>
            <a:endParaRPr/>
          </a:p>
        </p:txBody>
      </p:sp>
      <p:sp>
        <p:nvSpPr>
          <p:cNvPr id="34" name="object 34"/>
          <p:cNvSpPr txBox="1"/>
          <p:nvPr/>
        </p:nvSpPr>
        <p:spPr>
          <a:xfrm>
            <a:off x="1376425" y="7274966"/>
            <a:ext cx="4017010" cy="758190"/>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Nguyên nhân</a:t>
            </a:r>
            <a:endParaRPr sz="1000">
              <a:latin typeface="Tahoma"/>
              <a:cs typeface="Tahoma"/>
            </a:endParaRPr>
          </a:p>
          <a:p>
            <a:pPr marL="199390">
              <a:lnSpc>
                <a:spcPct val="100000"/>
              </a:lnSpc>
              <a:spcBef>
                <a:spcPts val="245"/>
              </a:spcBef>
            </a:pPr>
            <a:r>
              <a:rPr sz="1000" dirty="0">
                <a:solidFill>
                  <a:srgbClr val="1F5281"/>
                </a:solidFill>
                <a:latin typeface="Tahoma"/>
                <a:cs typeface="Tahoma"/>
              </a:rPr>
              <a:t>Do bạn hoặc ai đó đã Insert Page Break không đúng chỗ</a:t>
            </a:r>
            <a:endParaRPr sz="1000">
              <a:latin typeface="Tahoma"/>
              <a:cs typeface="Tahoma"/>
            </a:endParaRPr>
          </a:p>
          <a:p>
            <a:pPr>
              <a:lnSpc>
                <a:spcPct val="100000"/>
              </a:lnSpc>
              <a:spcBef>
                <a:spcPts val="240"/>
              </a:spcBef>
            </a:pPr>
            <a:r>
              <a:rPr sz="1000" b="1" dirty="0">
                <a:solidFill>
                  <a:srgbClr val="1381B8"/>
                </a:solidFill>
                <a:latin typeface="Tahoma"/>
                <a:cs typeface="Tahoma"/>
              </a:rPr>
              <a:t>Cách khắc phục</a:t>
            </a:r>
            <a:endParaRPr sz="1000">
              <a:latin typeface="Tahoma"/>
              <a:cs typeface="Tahoma"/>
            </a:endParaRPr>
          </a:p>
          <a:p>
            <a:pPr marL="199390">
              <a:lnSpc>
                <a:spcPct val="100000"/>
              </a:lnSpc>
              <a:spcBef>
                <a:spcPts val="240"/>
              </a:spcBef>
            </a:pPr>
            <a:r>
              <a:rPr sz="1000" dirty="0">
                <a:solidFill>
                  <a:srgbClr val="1F5281"/>
                </a:solidFill>
                <a:latin typeface="Tahoma"/>
                <a:cs typeface="Tahoma"/>
              </a:rPr>
              <a:t>Click phím phải chuột tại vị trí Page Break chọn Remove Page Break</a:t>
            </a:r>
            <a:endParaRPr sz="1000">
              <a:latin typeface="Tahoma"/>
              <a:cs typeface="Tahoma"/>
            </a:endParaRPr>
          </a:p>
        </p:txBody>
      </p:sp>
      <p:sp>
        <p:nvSpPr>
          <p:cNvPr id="35" name="object 35"/>
          <p:cNvSpPr/>
          <p:nvPr/>
        </p:nvSpPr>
        <p:spPr>
          <a:xfrm>
            <a:off x="1426336" y="6205727"/>
            <a:ext cx="1846452" cy="1095375"/>
          </a:xfrm>
          <a:prstGeom prst="rect">
            <a:avLst/>
          </a:prstGeom>
          <a:blipFill>
            <a:blip r:embed="rId9" cstate="print"/>
            <a:stretch>
              <a:fillRect/>
            </a:stretch>
          </a:blipFill>
        </p:spPr>
        <p:txBody>
          <a:bodyPr wrap="square" lIns="0" tIns="0" rIns="0" bIns="0" rtlCol="0"/>
          <a:lstStyle/>
          <a:p>
            <a:endParaRPr/>
          </a:p>
        </p:txBody>
      </p:sp>
      <p:sp>
        <p:nvSpPr>
          <p:cNvPr id="36" name="object 36"/>
          <p:cNvSpPr/>
          <p:nvPr/>
        </p:nvSpPr>
        <p:spPr>
          <a:xfrm>
            <a:off x="2792222" y="6853301"/>
            <a:ext cx="299720" cy="272415"/>
          </a:xfrm>
          <a:custGeom>
            <a:avLst/>
            <a:gdLst/>
            <a:ahLst/>
            <a:cxnLst/>
            <a:rect l="l" t="t" r="r" b="b"/>
            <a:pathLst>
              <a:path w="299719" h="272415">
                <a:moveTo>
                  <a:pt x="263329" y="24224"/>
                </a:moveTo>
                <a:lnTo>
                  <a:pt x="0" y="262636"/>
                </a:lnTo>
                <a:lnTo>
                  <a:pt x="8635" y="272034"/>
                </a:lnTo>
                <a:lnTo>
                  <a:pt x="271877" y="33588"/>
                </a:lnTo>
                <a:lnTo>
                  <a:pt x="271403" y="25602"/>
                </a:lnTo>
                <a:lnTo>
                  <a:pt x="263329" y="24224"/>
                </a:lnTo>
                <a:close/>
              </a:path>
              <a:path w="299719" h="272415">
                <a:moveTo>
                  <a:pt x="291477" y="20828"/>
                </a:moveTo>
                <a:lnTo>
                  <a:pt x="267080" y="20828"/>
                </a:lnTo>
                <a:lnTo>
                  <a:pt x="275589" y="30225"/>
                </a:lnTo>
                <a:lnTo>
                  <a:pt x="271877" y="33588"/>
                </a:lnTo>
                <a:lnTo>
                  <a:pt x="273811" y="66167"/>
                </a:lnTo>
                <a:lnTo>
                  <a:pt x="291477" y="20828"/>
                </a:lnTo>
                <a:close/>
              </a:path>
              <a:path w="299719" h="272415">
                <a:moveTo>
                  <a:pt x="271403" y="25602"/>
                </a:moveTo>
                <a:lnTo>
                  <a:pt x="271877" y="33588"/>
                </a:lnTo>
                <a:lnTo>
                  <a:pt x="275589" y="30225"/>
                </a:lnTo>
                <a:lnTo>
                  <a:pt x="271403" y="25602"/>
                </a:lnTo>
                <a:close/>
              </a:path>
              <a:path w="299719" h="272415">
                <a:moveTo>
                  <a:pt x="267080" y="20828"/>
                </a:moveTo>
                <a:lnTo>
                  <a:pt x="263329" y="24224"/>
                </a:lnTo>
                <a:lnTo>
                  <a:pt x="271324" y="25514"/>
                </a:lnTo>
                <a:lnTo>
                  <a:pt x="267080" y="20828"/>
                </a:lnTo>
                <a:close/>
              </a:path>
              <a:path w="299719" h="272415">
                <a:moveTo>
                  <a:pt x="299592" y="0"/>
                </a:moveTo>
                <a:lnTo>
                  <a:pt x="231266" y="19050"/>
                </a:lnTo>
                <a:lnTo>
                  <a:pt x="263329" y="24224"/>
                </a:lnTo>
                <a:lnTo>
                  <a:pt x="267080" y="20828"/>
                </a:lnTo>
                <a:lnTo>
                  <a:pt x="291477" y="20828"/>
                </a:lnTo>
                <a:lnTo>
                  <a:pt x="299592" y="0"/>
                </a:lnTo>
                <a:close/>
              </a:path>
            </a:pathLst>
          </a:custGeom>
          <a:solidFill>
            <a:srgbClr val="FF0000"/>
          </a:solidFill>
        </p:spPr>
        <p:txBody>
          <a:bodyPr wrap="square" lIns="0" tIns="0" rIns="0" bIns="0" rtlCol="0"/>
          <a:lstStyle/>
          <a:p>
            <a:endParaRPr/>
          </a:p>
        </p:txBody>
      </p:sp>
      <p:sp>
        <p:nvSpPr>
          <p:cNvPr id="37" name="object 37"/>
          <p:cNvSpPr/>
          <p:nvPr/>
        </p:nvSpPr>
        <p:spPr>
          <a:xfrm>
            <a:off x="3368040" y="6210427"/>
            <a:ext cx="1852549" cy="752475"/>
          </a:xfrm>
          <a:prstGeom prst="rect">
            <a:avLst/>
          </a:prstGeom>
          <a:blipFill>
            <a:blip r:embed="rId10" cstate="print"/>
            <a:stretch>
              <a:fillRect/>
            </a:stretch>
          </a:blipFill>
        </p:spPr>
        <p:txBody>
          <a:bodyPr wrap="square" lIns="0" tIns="0" rIns="0" bIns="0" rtlCol="0"/>
          <a:lstStyle/>
          <a:p>
            <a:endParaRPr/>
          </a:p>
        </p:txBody>
      </p:sp>
      <p:sp>
        <p:nvSpPr>
          <p:cNvPr id="38" name="object 38"/>
          <p:cNvSpPr/>
          <p:nvPr/>
        </p:nvSpPr>
        <p:spPr>
          <a:xfrm>
            <a:off x="3901440" y="6695567"/>
            <a:ext cx="294005" cy="177165"/>
          </a:xfrm>
          <a:custGeom>
            <a:avLst/>
            <a:gdLst/>
            <a:ahLst/>
            <a:cxnLst/>
            <a:rect l="l" t="t" r="r" b="b"/>
            <a:pathLst>
              <a:path w="294004" h="177165">
                <a:moveTo>
                  <a:pt x="38608" y="117347"/>
                </a:moveTo>
                <a:lnTo>
                  <a:pt x="0" y="176910"/>
                </a:lnTo>
                <a:lnTo>
                  <a:pt x="70865" y="171957"/>
                </a:lnTo>
                <a:lnTo>
                  <a:pt x="47264" y="163067"/>
                </a:lnTo>
                <a:lnTo>
                  <a:pt x="36068" y="163067"/>
                </a:lnTo>
                <a:lnTo>
                  <a:pt x="29590" y="152018"/>
                </a:lnTo>
                <a:lnTo>
                  <a:pt x="33950" y="149447"/>
                </a:lnTo>
                <a:lnTo>
                  <a:pt x="38608" y="117347"/>
                </a:lnTo>
                <a:close/>
              </a:path>
              <a:path w="294004" h="177165">
                <a:moveTo>
                  <a:pt x="32895" y="157655"/>
                </a:moveTo>
                <a:lnTo>
                  <a:pt x="36068" y="163067"/>
                </a:lnTo>
                <a:lnTo>
                  <a:pt x="40428" y="160493"/>
                </a:lnTo>
                <a:lnTo>
                  <a:pt x="32895" y="157655"/>
                </a:lnTo>
                <a:close/>
              </a:path>
              <a:path w="294004" h="177165">
                <a:moveTo>
                  <a:pt x="40428" y="160493"/>
                </a:moveTo>
                <a:lnTo>
                  <a:pt x="36068" y="163067"/>
                </a:lnTo>
                <a:lnTo>
                  <a:pt x="47264" y="163067"/>
                </a:lnTo>
                <a:lnTo>
                  <a:pt x="40428" y="160493"/>
                </a:lnTo>
                <a:close/>
              </a:path>
              <a:path w="294004" h="177165">
                <a:moveTo>
                  <a:pt x="287274" y="0"/>
                </a:moveTo>
                <a:lnTo>
                  <a:pt x="33950" y="149447"/>
                </a:lnTo>
                <a:lnTo>
                  <a:pt x="32785" y="157469"/>
                </a:lnTo>
                <a:lnTo>
                  <a:pt x="32895" y="157655"/>
                </a:lnTo>
                <a:lnTo>
                  <a:pt x="40428" y="160493"/>
                </a:lnTo>
                <a:lnTo>
                  <a:pt x="293750" y="10921"/>
                </a:lnTo>
                <a:lnTo>
                  <a:pt x="287274" y="0"/>
                </a:lnTo>
                <a:close/>
              </a:path>
              <a:path w="294004" h="177165">
                <a:moveTo>
                  <a:pt x="33950" y="149447"/>
                </a:moveTo>
                <a:lnTo>
                  <a:pt x="29590" y="152018"/>
                </a:lnTo>
                <a:lnTo>
                  <a:pt x="32785" y="157469"/>
                </a:lnTo>
                <a:lnTo>
                  <a:pt x="33950" y="149447"/>
                </a:lnTo>
                <a:close/>
              </a:path>
            </a:pathLst>
          </a:custGeom>
          <a:solidFill>
            <a:srgbClr val="FF0000"/>
          </a:solidFill>
        </p:spPr>
        <p:txBody>
          <a:bodyPr wrap="square" lIns="0" tIns="0" rIns="0" bIns="0" rtlCol="0"/>
          <a:lstStyle/>
          <a:p>
            <a:endParaRPr/>
          </a:p>
        </p:txBody>
      </p:sp>
      <p:sp>
        <p:nvSpPr>
          <p:cNvPr id="39" name="object 39"/>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40" name="object 40"/>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20</a:t>
            </a:fld>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661160" y="2135123"/>
            <a:ext cx="76200" cy="80772"/>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1661160" y="2436875"/>
            <a:ext cx="76200" cy="8077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661160" y="2601467"/>
            <a:ext cx="76200" cy="80772"/>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1432560" y="2772155"/>
            <a:ext cx="88391" cy="88392"/>
          </a:xfrm>
          <a:prstGeom prst="rect">
            <a:avLst/>
          </a:prstGeom>
          <a:blipFill>
            <a:blip r:embed="rId5" cstate="print"/>
            <a:stretch>
              <a:fillRect/>
            </a:stretch>
          </a:blipFill>
        </p:spPr>
        <p:txBody>
          <a:bodyPr wrap="square" lIns="0" tIns="0" rIns="0" bIns="0" rtlCol="0"/>
          <a:lstStyle/>
          <a:p>
            <a:endParaRPr/>
          </a:p>
        </p:txBody>
      </p:sp>
      <p:sp>
        <p:nvSpPr>
          <p:cNvPr id="13" name="object 13"/>
          <p:cNvSpPr txBox="1"/>
          <p:nvPr/>
        </p:nvSpPr>
        <p:spPr>
          <a:xfrm>
            <a:off x="1128064" y="1056706"/>
            <a:ext cx="4472940" cy="1842811"/>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6350" algn="ctr">
              <a:lnSpc>
                <a:spcPct val="100000"/>
              </a:lnSpc>
            </a:pPr>
            <a:r>
              <a:rPr sz="1400" b="1" dirty="0">
                <a:solidFill>
                  <a:srgbClr val="FFFFFF"/>
                </a:solidFill>
                <a:latin typeface="Tahoma"/>
                <a:cs typeface="Tahoma"/>
              </a:rPr>
              <a:t>SỰ CỐ THIẾT LẬP</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Tổng kết:</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MS-Word:</a:t>
            </a:r>
            <a:endParaRPr sz="1000" dirty="0">
              <a:latin typeface="Tahoma"/>
              <a:cs typeface="Tahoma"/>
            </a:endParaRPr>
          </a:p>
          <a:p>
            <a:pPr marL="647065" marR="313690">
              <a:lnSpc>
                <a:spcPct val="100000"/>
              </a:lnSpc>
              <a:spcBef>
                <a:spcPts val="220"/>
              </a:spcBef>
            </a:pPr>
            <a:r>
              <a:rPr sz="900" dirty="0">
                <a:solidFill>
                  <a:srgbClr val="1F5281"/>
                </a:solidFill>
                <a:latin typeface="Tahoma"/>
                <a:cs typeface="Tahoma"/>
              </a:rPr>
              <a:t>Các vấn đề về soạn thảo, hiện thị, lưu trữ và các thiết lập chung nằm  trong Options.</a:t>
            </a:r>
            <a:endParaRPr sz="900" dirty="0">
              <a:latin typeface="Tahoma"/>
              <a:cs typeface="Tahoma"/>
            </a:endParaRPr>
          </a:p>
          <a:p>
            <a:pPr marL="647065">
              <a:lnSpc>
                <a:spcPct val="100000"/>
              </a:lnSpc>
              <a:spcBef>
                <a:spcPts val="219"/>
              </a:spcBef>
            </a:pPr>
            <a:r>
              <a:rPr sz="900" dirty="0">
                <a:solidFill>
                  <a:srgbClr val="1F5281"/>
                </a:solidFill>
                <a:latin typeface="Tahoma"/>
                <a:cs typeface="Tahoma"/>
              </a:rPr>
              <a:t>Các vấn đề về in ấn nằm trong Print</a:t>
            </a:r>
            <a:endParaRPr sz="900" dirty="0">
              <a:latin typeface="Tahoma"/>
              <a:cs typeface="Tahoma"/>
            </a:endParaRPr>
          </a:p>
          <a:p>
            <a:pPr marL="647065">
              <a:lnSpc>
                <a:spcPct val="100000"/>
              </a:lnSpc>
              <a:spcBef>
                <a:spcPts val="215"/>
              </a:spcBef>
            </a:pPr>
            <a:r>
              <a:rPr sz="900" dirty="0">
                <a:solidFill>
                  <a:srgbClr val="1F5281"/>
                </a:solidFill>
                <a:latin typeface="Tahoma"/>
                <a:cs typeface="Tahoma"/>
              </a:rPr>
              <a:t>Các vấn đề về định dạng trang nằm trong Page Setup</a:t>
            </a:r>
            <a:endParaRPr sz="900" dirty="0">
              <a:latin typeface="Tahoma"/>
              <a:cs typeface="Tahoma"/>
            </a:endParaRPr>
          </a:p>
          <a:p>
            <a:pPr marL="447675">
              <a:lnSpc>
                <a:spcPct val="100000"/>
              </a:lnSpc>
              <a:spcBef>
                <a:spcPts val="235"/>
              </a:spcBef>
            </a:pPr>
            <a:r>
              <a:rPr sz="1000" dirty="0">
                <a:solidFill>
                  <a:srgbClr val="1F5281"/>
                </a:solidFill>
                <a:latin typeface="Tahoma"/>
                <a:cs typeface="Tahoma"/>
              </a:rPr>
              <a:t>Các sự cố về hiển thị trong MS-Word</a:t>
            </a:r>
            <a:endParaRPr sz="1000" dirty="0">
              <a:latin typeface="Tahoma"/>
              <a:cs typeface="Tahoma"/>
            </a:endParaRPr>
          </a:p>
        </p:txBody>
      </p:sp>
      <p:sp>
        <p:nvSpPr>
          <p:cNvPr id="14" name="object 14"/>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5" name="object 15"/>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6" name="object 16"/>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7" name="object 17"/>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19" name="object 19"/>
          <p:cNvSpPr txBox="1"/>
          <p:nvPr/>
        </p:nvSpPr>
        <p:spPr>
          <a:xfrm>
            <a:off x="1128064" y="5351973"/>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dirty="0">
                <a:solidFill>
                  <a:srgbClr val="FFFFFF"/>
                </a:solidFill>
                <a:latin typeface="Tahoma"/>
                <a:cs typeface="Tahoma"/>
              </a:rPr>
              <a:t>XỬ LÝ SỰ CỐ PHẦN MỀM VĂN PHÒNG</a:t>
            </a:r>
            <a:endParaRPr sz="1400" dirty="0">
              <a:latin typeface="Tahoma"/>
              <a:cs typeface="Tahoma"/>
            </a:endParaRPr>
          </a:p>
        </p:txBody>
      </p:sp>
      <p:sp>
        <p:nvSpPr>
          <p:cNvPr id="20" name="object 20"/>
          <p:cNvSpPr/>
          <p:nvPr/>
        </p:nvSpPr>
        <p:spPr>
          <a:xfrm>
            <a:off x="2003298" y="6208776"/>
            <a:ext cx="1648205" cy="827532"/>
          </a:xfrm>
          <a:prstGeom prst="rect">
            <a:avLst/>
          </a:prstGeom>
          <a:blipFill>
            <a:blip r:embed="rId7" cstate="print"/>
            <a:stretch>
              <a:fillRect/>
            </a:stretch>
          </a:blipFill>
        </p:spPr>
        <p:txBody>
          <a:bodyPr wrap="square" lIns="0" tIns="0" rIns="0" bIns="0" rtlCol="0"/>
          <a:lstStyle/>
          <a:p>
            <a:endParaRPr/>
          </a:p>
        </p:txBody>
      </p:sp>
      <p:sp>
        <p:nvSpPr>
          <p:cNvPr id="21" name="object 21"/>
          <p:cNvSpPr txBox="1"/>
          <p:nvPr/>
        </p:nvSpPr>
        <p:spPr>
          <a:xfrm>
            <a:off x="2191257" y="6274689"/>
            <a:ext cx="1256030" cy="730328"/>
          </a:xfrm>
          <a:prstGeom prst="rect">
            <a:avLst/>
          </a:prstGeom>
        </p:spPr>
        <p:txBody>
          <a:bodyPr vert="horz" wrap="square" lIns="0" tIns="37465" rIns="0" bIns="0" rtlCol="0">
            <a:spAutoFit/>
          </a:bodyPr>
          <a:lstStyle/>
          <a:p>
            <a:pPr marL="22860" marR="5080" indent="-22860" algn="just">
              <a:lnSpc>
                <a:spcPts val="1750"/>
              </a:lnSpc>
              <a:spcBef>
                <a:spcPts val="295"/>
              </a:spcBef>
            </a:pPr>
            <a:r>
              <a:rPr sz="1600" b="1" dirty="0">
                <a:solidFill>
                  <a:srgbClr val="FF0000"/>
                </a:solidFill>
                <a:latin typeface="Verdana"/>
                <a:cs typeface="Verdana"/>
              </a:rPr>
              <a:t>Xử lý sự cố  phần mềm  văn phòng</a:t>
            </a:r>
            <a:endParaRPr sz="1600">
              <a:latin typeface="Verdana"/>
              <a:cs typeface="Verdana"/>
            </a:endParaRPr>
          </a:p>
        </p:txBody>
      </p:sp>
      <p:sp>
        <p:nvSpPr>
          <p:cNvPr id="22" name="object 22"/>
          <p:cNvSpPr/>
          <p:nvPr/>
        </p:nvSpPr>
        <p:spPr>
          <a:xfrm>
            <a:off x="1456944" y="6997445"/>
            <a:ext cx="1367028" cy="246887"/>
          </a:xfrm>
          <a:prstGeom prst="rect">
            <a:avLst/>
          </a:prstGeom>
          <a:blipFill>
            <a:blip r:embed="rId8" cstate="print"/>
            <a:stretch>
              <a:fillRect/>
            </a:stretch>
          </a:blipFill>
        </p:spPr>
        <p:txBody>
          <a:bodyPr wrap="square" lIns="0" tIns="0" rIns="0" bIns="0" rtlCol="0"/>
          <a:lstStyle/>
          <a:p>
            <a:endParaRPr/>
          </a:p>
        </p:txBody>
      </p:sp>
      <p:sp>
        <p:nvSpPr>
          <p:cNvPr id="23" name="object 23"/>
          <p:cNvSpPr/>
          <p:nvPr/>
        </p:nvSpPr>
        <p:spPr>
          <a:xfrm>
            <a:off x="1134617" y="7226045"/>
            <a:ext cx="667512" cy="461771"/>
          </a:xfrm>
          <a:prstGeom prst="rect">
            <a:avLst/>
          </a:prstGeom>
          <a:blipFill>
            <a:blip r:embed="rId9" cstate="print"/>
            <a:stretch>
              <a:fillRect/>
            </a:stretch>
          </a:blipFill>
        </p:spPr>
        <p:txBody>
          <a:bodyPr wrap="square" lIns="0" tIns="0" rIns="0" bIns="0" rtlCol="0"/>
          <a:lstStyle/>
          <a:p>
            <a:endParaRPr/>
          </a:p>
        </p:txBody>
      </p:sp>
      <p:sp>
        <p:nvSpPr>
          <p:cNvPr id="24" name="object 24"/>
          <p:cNvSpPr txBox="1"/>
          <p:nvPr/>
        </p:nvSpPr>
        <p:spPr>
          <a:xfrm>
            <a:off x="1275588" y="7360411"/>
            <a:ext cx="400050" cy="151323"/>
          </a:xfrm>
          <a:prstGeom prst="rect">
            <a:avLst/>
          </a:prstGeom>
        </p:spPr>
        <p:txBody>
          <a:bodyPr vert="horz" wrap="square" lIns="0" tIns="12700" rIns="0" bIns="0" rtlCol="0">
            <a:spAutoFit/>
          </a:bodyPr>
          <a:lstStyle/>
          <a:p>
            <a:pPr>
              <a:lnSpc>
                <a:spcPct val="100000"/>
              </a:lnSpc>
              <a:spcBef>
                <a:spcPts val="100"/>
              </a:spcBef>
            </a:pPr>
            <a:r>
              <a:rPr sz="900" dirty="0">
                <a:solidFill>
                  <a:srgbClr val="FFFFFF"/>
                </a:solidFill>
                <a:latin typeface="Verdana"/>
                <a:cs typeface="Verdana"/>
              </a:rPr>
              <a:t>Ôn tập</a:t>
            </a:r>
            <a:endParaRPr sz="900">
              <a:latin typeface="Verdana"/>
              <a:cs typeface="Verdana"/>
            </a:endParaRPr>
          </a:p>
        </p:txBody>
      </p:sp>
      <p:sp>
        <p:nvSpPr>
          <p:cNvPr id="25" name="object 25"/>
          <p:cNvSpPr/>
          <p:nvPr/>
        </p:nvSpPr>
        <p:spPr>
          <a:xfrm>
            <a:off x="2259329" y="6997445"/>
            <a:ext cx="564642" cy="246887"/>
          </a:xfrm>
          <a:prstGeom prst="rect">
            <a:avLst/>
          </a:prstGeom>
          <a:blipFill>
            <a:blip r:embed="rId10" cstate="print"/>
            <a:stretch>
              <a:fillRect/>
            </a:stretch>
          </a:blipFill>
        </p:spPr>
        <p:txBody>
          <a:bodyPr wrap="square" lIns="0" tIns="0" rIns="0" bIns="0" rtlCol="0"/>
          <a:lstStyle/>
          <a:p>
            <a:endParaRPr/>
          </a:p>
        </p:txBody>
      </p:sp>
      <p:sp>
        <p:nvSpPr>
          <p:cNvPr id="26" name="object 26"/>
          <p:cNvSpPr/>
          <p:nvPr/>
        </p:nvSpPr>
        <p:spPr>
          <a:xfrm>
            <a:off x="1937004" y="7196328"/>
            <a:ext cx="667512" cy="489204"/>
          </a:xfrm>
          <a:prstGeom prst="rect">
            <a:avLst/>
          </a:prstGeom>
          <a:blipFill>
            <a:blip r:embed="rId11" cstate="print"/>
            <a:stretch>
              <a:fillRect/>
            </a:stretch>
          </a:blipFill>
        </p:spPr>
        <p:txBody>
          <a:bodyPr wrap="square" lIns="0" tIns="0" rIns="0" bIns="0" rtlCol="0"/>
          <a:lstStyle/>
          <a:p>
            <a:endParaRPr/>
          </a:p>
        </p:txBody>
      </p:sp>
      <p:sp>
        <p:nvSpPr>
          <p:cNvPr id="27" name="object 27"/>
          <p:cNvSpPr txBox="1"/>
          <p:nvPr/>
        </p:nvSpPr>
        <p:spPr>
          <a:xfrm>
            <a:off x="2068957" y="7235443"/>
            <a:ext cx="416559" cy="412750"/>
          </a:xfrm>
          <a:prstGeom prst="rect">
            <a:avLst/>
          </a:prstGeom>
        </p:spPr>
        <p:txBody>
          <a:bodyPr vert="horz" wrap="square" lIns="0" tIns="27305" rIns="0" bIns="0" rtlCol="0">
            <a:spAutoFit/>
          </a:bodyPr>
          <a:lstStyle/>
          <a:p>
            <a:pPr marL="17780" marR="5080" indent="-18415" algn="just">
              <a:lnSpc>
                <a:spcPts val="980"/>
              </a:lnSpc>
              <a:spcBef>
                <a:spcPts val="215"/>
              </a:spcBef>
            </a:pPr>
            <a:r>
              <a:rPr sz="900" dirty="0">
                <a:solidFill>
                  <a:srgbClr val="FFFFFF"/>
                </a:solidFill>
                <a:latin typeface="Verdana"/>
                <a:cs typeface="Verdana"/>
              </a:rPr>
              <a:t>Cài đặt  các bộ  Office</a:t>
            </a:r>
            <a:endParaRPr sz="900">
              <a:latin typeface="Verdana"/>
              <a:cs typeface="Verdana"/>
            </a:endParaRPr>
          </a:p>
        </p:txBody>
      </p:sp>
      <p:sp>
        <p:nvSpPr>
          <p:cNvPr id="28" name="object 28"/>
          <p:cNvSpPr/>
          <p:nvPr/>
        </p:nvSpPr>
        <p:spPr>
          <a:xfrm>
            <a:off x="2798826" y="6997445"/>
            <a:ext cx="299465" cy="246887"/>
          </a:xfrm>
          <a:prstGeom prst="rect">
            <a:avLst/>
          </a:prstGeom>
          <a:blipFill>
            <a:blip r:embed="rId12" cstate="print"/>
            <a:stretch>
              <a:fillRect/>
            </a:stretch>
          </a:blipFill>
        </p:spPr>
        <p:txBody>
          <a:bodyPr wrap="square" lIns="0" tIns="0" rIns="0" bIns="0" rtlCol="0"/>
          <a:lstStyle/>
          <a:p>
            <a:endParaRPr/>
          </a:p>
        </p:txBody>
      </p:sp>
      <p:sp>
        <p:nvSpPr>
          <p:cNvPr id="29" name="object 29"/>
          <p:cNvSpPr/>
          <p:nvPr/>
        </p:nvSpPr>
        <p:spPr>
          <a:xfrm>
            <a:off x="2739389" y="7226045"/>
            <a:ext cx="731520" cy="461771"/>
          </a:xfrm>
          <a:prstGeom prst="rect">
            <a:avLst/>
          </a:prstGeom>
          <a:blipFill>
            <a:blip r:embed="rId13" cstate="print"/>
            <a:stretch>
              <a:fillRect/>
            </a:stretch>
          </a:blipFill>
        </p:spPr>
        <p:txBody>
          <a:bodyPr wrap="square" lIns="0" tIns="0" rIns="0" bIns="0" rtlCol="0"/>
          <a:lstStyle/>
          <a:p>
            <a:endParaRPr/>
          </a:p>
        </p:txBody>
      </p:sp>
      <p:sp>
        <p:nvSpPr>
          <p:cNvPr id="30" name="object 30"/>
          <p:cNvSpPr txBox="1"/>
          <p:nvPr/>
        </p:nvSpPr>
        <p:spPr>
          <a:xfrm>
            <a:off x="2839466" y="7297928"/>
            <a:ext cx="510540" cy="287655"/>
          </a:xfrm>
          <a:prstGeom prst="rect">
            <a:avLst/>
          </a:prstGeom>
        </p:spPr>
        <p:txBody>
          <a:bodyPr vert="horz" wrap="square" lIns="0" tIns="27305" rIns="0" bIns="0" rtlCol="0">
            <a:spAutoFit/>
          </a:bodyPr>
          <a:lstStyle/>
          <a:p>
            <a:pPr marR="5080">
              <a:lnSpc>
                <a:spcPts val="980"/>
              </a:lnSpc>
              <a:spcBef>
                <a:spcPts val="215"/>
              </a:spcBef>
            </a:pPr>
            <a:r>
              <a:rPr sz="900" dirty="0">
                <a:solidFill>
                  <a:srgbClr val="FFFFFF"/>
                </a:solidFill>
                <a:latin typeface="Verdana"/>
                <a:cs typeface="Verdana"/>
              </a:rPr>
              <a:t>Thiết lập  thông số</a:t>
            </a:r>
            <a:endParaRPr sz="900">
              <a:latin typeface="Verdana"/>
              <a:cs typeface="Verdana"/>
            </a:endParaRPr>
          </a:p>
        </p:txBody>
      </p:sp>
      <p:sp>
        <p:nvSpPr>
          <p:cNvPr id="31" name="object 31"/>
          <p:cNvSpPr/>
          <p:nvPr/>
        </p:nvSpPr>
        <p:spPr>
          <a:xfrm>
            <a:off x="2798826" y="6997445"/>
            <a:ext cx="1202436" cy="246887"/>
          </a:xfrm>
          <a:prstGeom prst="rect">
            <a:avLst/>
          </a:prstGeom>
          <a:blipFill>
            <a:blip r:embed="rId14" cstate="print"/>
            <a:stretch>
              <a:fillRect/>
            </a:stretch>
          </a:blipFill>
        </p:spPr>
        <p:txBody>
          <a:bodyPr wrap="square" lIns="0" tIns="0" rIns="0" bIns="0" rtlCol="0"/>
          <a:lstStyle/>
          <a:p>
            <a:endParaRPr/>
          </a:p>
        </p:txBody>
      </p:sp>
      <p:sp>
        <p:nvSpPr>
          <p:cNvPr id="32" name="object 32"/>
          <p:cNvSpPr/>
          <p:nvPr/>
        </p:nvSpPr>
        <p:spPr>
          <a:xfrm>
            <a:off x="3571494" y="7178040"/>
            <a:ext cx="838962" cy="546354"/>
          </a:xfrm>
          <a:prstGeom prst="rect">
            <a:avLst/>
          </a:prstGeom>
          <a:blipFill>
            <a:blip r:embed="rId15" cstate="print"/>
            <a:stretch>
              <a:fillRect/>
            </a:stretch>
          </a:blipFill>
        </p:spPr>
        <p:txBody>
          <a:bodyPr wrap="square" lIns="0" tIns="0" rIns="0" bIns="0" rtlCol="0"/>
          <a:lstStyle/>
          <a:p>
            <a:endParaRPr/>
          </a:p>
        </p:txBody>
      </p:sp>
      <p:sp>
        <p:nvSpPr>
          <p:cNvPr id="33" name="object 33"/>
          <p:cNvSpPr txBox="1"/>
          <p:nvPr/>
        </p:nvSpPr>
        <p:spPr>
          <a:xfrm>
            <a:off x="3753865" y="7238238"/>
            <a:ext cx="485140" cy="434975"/>
          </a:xfrm>
          <a:prstGeom prst="rect">
            <a:avLst/>
          </a:prstGeom>
        </p:spPr>
        <p:txBody>
          <a:bodyPr vert="horz" wrap="square" lIns="0" tIns="34290" rIns="0" bIns="0" rtlCol="0">
            <a:spAutoFit/>
          </a:bodyPr>
          <a:lstStyle/>
          <a:p>
            <a:pPr marR="5080" indent="7620">
              <a:lnSpc>
                <a:spcPts val="1540"/>
              </a:lnSpc>
              <a:spcBef>
                <a:spcPts val="270"/>
              </a:spcBef>
            </a:pPr>
            <a:r>
              <a:rPr sz="1400" dirty="0">
                <a:solidFill>
                  <a:srgbClr val="FFFFFF"/>
                </a:solidFill>
                <a:latin typeface="Verdana"/>
                <a:cs typeface="Verdana"/>
              </a:rPr>
              <a:t>Xử lý  sự cố</a:t>
            </a:r>
            <a:endParaRPr sz="1400">
              <a:latin typeface="Verdana"/>
              <a:cs typeface="Verdana"/>
            </a:endParaRPr>
          </a:p>
        </p:txBody>
      </p:sp>
      <p:sp>
        <p:nvSpPr>
          <p:cNvPr id="34" name="object 34"/>
          <p:cNvSpPr/>
          <p:nvPr/>
        </p:nvSpPr>
        <p:spPr>
          <a:xfrm>
            <a:off x="2698242" y="7680959"/>
            <a:ext cx="1303020" cy="176021"/>
          </a:xfrm>
          <a:prstGeom prst="rect">
            <a:avLst/>
          </a:prstGeom>
          <a:blipFill>
            <a:blip r:embed="rId16" cstate="print"/>
            <a:stretch>
              <a:fillRect/>
            </a:stretch>
          </a:blipFill>
        </p:spPr>
        <p:txBody>
          <a:bodyPr wrap="square" lIns="0" tIns="0" rIns="0" bIns="0" rtlCol="0"/>
          <a:lstStyle/>
          <a:p>
            <a:endParaRPr/>
          </a:p>
        </p:txBody>
      </p:sp>
      <p:sp>
        <p:nvSpPr>
          <p:cNvPr id="35" name="object 35"/>
          <p:cNvSpPr/>
          <p:nvPr/>
        </p:nvSpPr>
        <p:spPr>
          <a:xfrm>
            <a:off x="2375916" y="7836407"/>
            <a:ext cx="667512" cy="461771"/>
          </a:xfrm>
          <a:prstGeom prst="rect">
            <a:avLst/>
          </a:prstGeom>
          <a:blipFill>
            <a:blip r:embed="rId17" cstate="print"/>
            <a:stretch>
              <a:fillRect/>
            </a:stretch>
          </a:blipFill>
        </p:spPr>
        <p:txBody>
          <a:bodyPr wrap="square" lIns="0" tIns="0" rIns="0" bIns="0" rtlCol="0"/>
          <a:lstStyle/>
          <a:p>
            <a:endParaRPr/>
          </a:p>
        </p:txBody>
      </p:sp>
      <p:sp>
        <p:nvSpPr>
          <p:cNvPr id="36" name="object 36"/>
          <p:cNvSpPr txBox="1"/>
          <p:nvPr/>
        </p:nvSpPr>
        <p:spPr>
          <a:xfrm>
            <a:off x="2520060" y="7908797"/>
            <a:ext cx="396875" cy="288290"/>
          </a:xfrm>
          <a:prstGeom prst="rect">
            <a:avLst/>
          </a:prstGeom>
        </p:spPr>
        <p:txBody>
          <a:bodyPr vert="horz" wrap="square" lIns="0" tIns="26034" rIns="0" bIns="0" rtlCol="0">
            <a:spAutoFit/>
          </a:bodyPr>
          <a:lstStyle/>
          <a:p>
            <a:pPr marR="5080" indent="30480">
              <a:lnSpc>
                <a:spcPts val="990"/>
              </a:lnSpc>
              <a:spcBef>
                <a:spcPts val="204"/>
              </a:spcBef>
            </a:pPr>
            <a:r>
              <a:rPr sz="900" dirty="0">
                <a:solidFill>
                  <a:srgbClr val="FFFFFF"/>
                </a:solidFill>
                <a:latin typeface="Verdana"/>
                <a:cs typeface="Verdana"/>
              </a:rPr>
              <a:t>Sự cố  cài đặt</a:t>
            </a:r>
            <a:endParaRPr sz="900">
              <a:latin typeface="Verdana"/>
              <a:cs typeface="Verdana"/>
            </a:endParaRPr>
          </a:p>
        </p:txBody>
      </p:sp>
      <p:sp>
        <p:nvSpPr>
          <p:cNvPr id="37" name="object 37"/>
          <p:cNvSpPr/>
          <p:nvPr/>
        </p:nvSpPr>
        <p:spPr>
          <a:xfrm>
            <a:off x="3532632" y="7680959"/>
            <a:ext cx="468629" cy="176021"/>
          </a:xfrm>
          <a:prstGeom prst="rect">
            <a:avLst/>
          </a:prstGeom>
          <a:blipFill>
            <a:blip r:embed="rId18" cstate="print"/>
            <a:stretch>
              <a:fillRect/>
            </a:stretch>
          </a:blipFill>
        </p:spPr>
        <p:txBody>
          <a:bodyPr wrap="square" lIns="0" tIns="0" rIns="0" bIns="0" rtlCol="0"/>
          <a:lstStyle/>
          <a:p>
            <a:endParaRPr/>
          </a:p>
        </p:txBody>
      </p:sp>
      <p:sp>
        <p:nvSpPr>
          <p:cNvPr id="38" name="object 38"/>
          <p:cNvSpPr/>
          <p:nvPr/>
        </p:nvSpPr>
        <p:spPr>
          <a:xfrm>
            <a:off x="3178301" y="7836407"/>
            <a:ext cx="729234" cy="461771"/>
          </a:xfrm>
          <a:prstGeom prst="rect">
            <a:avLst/>
          </a:prstGeom>
          <a:blipFill>
            <a:blip r:embed="rId19" cstate="print"/>
            <a:stretch>
              <a:fillRect/>
            </a:stretch>
          </a:blipFill>
        </p:spPr>
        <p:txBody>
          <a:bodyPr wrap="square" lIns="0" tIns="0" rIns="0" bIns="0" rtlCol="0"/>
          <a:lstStyle/>
          <a:p>
            <a:endParaRPr/>
          </a:p>
        </p:txBody>
      </p:sp>
      <p:sp>
        <p:nvSpPr>
          <p:cNvPr id="39" name="object 39"/>
          <p:cNvSpPr txBox="1"/>
          <p:nvPr/>
        </p:nvSpPr>
        <p:spPr>
          <a:xfrm>
            <a:off x="3308858" y="7908797"/>
            <a:ext cx="485775" cy="288290"/>
          </a:xfrm>
          <a:prstGeom prst="rect">
            <a:avLst/>
          </a:prstGeom>
        </p:spPr>
        <p:txBody>
          <a:bodyPr vert="horz" wrap="square" lIns="0" tIns="26034" rIns="0" bIns="0" rtlCol="0">
            <a:spAutoFit/>
          </a:bodyPr>
          <a:lstStyle/>
          <a:p>
            <a:pPr marR="5080" indent="76200">
              <a:lnSpc>
                <a:spcPts val="990"/>
              </a:lnSpc>
              <a:spcBef>
                <a:spcPts val="204"/>
              </a:spcBef>
            </a:pPr>
            <a:r>
              <a:rPr sz="900" dirty="0">
                <a:solidFill>
                  <a:srgbClr val="FFFFFF"/>
                </a:solidFill>
                <a:latin typeface="Verdana"/>
                <a:cs typeface="Verdana"/>
              </a:rPr>
              <a:t>Sự cố  thiết lập</a:t>
            </a:r>
            <a:endParaRPr sz="900">
              <a:latin typeface="Verdana"/>
              <a:cs typeface="Verdana"/>
            </a:endParaRPr>
          </a:p>
        </p:txBody>
      </p:sp>
      <p:sp>
        <p:nvSpPr>
          <p:cNvPr id="40" name="object 40"/>
          <p:cNvSpPr/>
          <p:nvPr/>
        </p:nvSpPr>
        <p:spPr>
          <a:xfrm>
            <a:off x="3976115" y="7680959"/>
            <a:ext cx="454913" cy="176021"/>
          </a:xfrm>
          <a:prstGeom prst="rect">
            <a:avLst/>
          </a:prstGeom>
          <a:blipFill>
            <a:blip r:embed="rId20" cstate="print"/>
            <a:stretch>
              <a:fillRect/>
            </a:stretch>
          </a:blipFill>
        </p:spPr>
        <p:txBody>
          <a:bodyPr wrap="square" lIns="0" tIns="0" rIns="0" bIns="0" rtlCol="0"/>
          <a:lstStyle/>
          <a:p>
            <a:endParaRPr/>
          </a:p>
        </p:txBody>
      </p:sp>
      <p:sp>
        <p:nvSpPr>
          <p:cNvPr id="41" name="object 41"/>
          <p:cNvSpPr/>
          <p:nvPr/>
        </p:nvSpPr>
        <p:spPr>
          <a:xfrm>
            <a:off x="4042409" y="7836407"/>
            <a:ext cx="754379" cy="461771"/>
          </a:xfrm>
          <a:prstGeom prst="rect">
            <a:avLst/>
          </a:prstGeom>
          <a:blipFill>
            <a:blip r:embed="rId21" cstate="print"/>
            <a:stretch>
              <a:fillRect/>
            </a:stretch>
          </a:blipFill>
        </p:spPr>
        <p:txBody>
          <a:bodyPr wrap="square" lIns="0" tIns="0" rIns="0" bIns="0" rtlCol="0"/>
          <a:lstStyle/>
          <a:p>
            <a:endParaRPr/>
          </a:p>
        </p:txBody>
      </p:sp>
      <p:sp>
        <p:nvSpPr>
          <p:cNvPr id="42" name="object 42"/>
          <p:cNvSpPr txBox="1"/>
          <p:nvPr/>
        </p:nvSpPr>
        <p:spPr>
          <a:xfrm>
            <a:off x="4174871" y="7908797"/>
            <a:ext cx="507365" cy="288290"/>
          </a:xfrm>
          <a:prstGeom prst="rect">
            <a:avLst/>
          </a:prstGeom>
        </p:spPr>
        <p:txBody>
          <a:bodyPr vert="horz" wrap="square" lIns="0" tIns="26034" rIns="0" bIns="0" rtlCol="0">
            <a:spAutoFit/>
          </a:bodyPr>
          <a:lstStyle/>
          <a:p>
            <a:pPr marR="5080" indent="86360">
              <a:lnSpc>
                <a:spcPts val="990"/>
              </a:lnSpc>
              <a:spcBef>
                <a:spcPts val="204"/>
              </a:spcBef>
            </a:pPr>
            <a:r>
              <a:rPr sz="900" dirty="0">
                <a:solidFill>
                  <a:srgbClr val="FFFFFF"/>
                </a:solidFill>
                <a:latin typeface="Verdana"/>
                <a:cs typeface="Verdana"/>
              </a:rPr>
              <a:t>Sự cố  Font chữ</a:t>
            </a:r>
            <a:endParaRPr sz="900">
              <a:latin typeface="Verdana"/>
              <a:cs typeface="Verdana"/>
            </a:endParaRPr>
          </a:p>
        </p:txBody>
      </p:sp>
      <p:sp>
        <p:nvSpPr>
          <p:cNvPr id="43" name="object 43"/>
          <p:cNvSpPr/>
          <p:nvPr/>
        </p:nvSpPr>
        <p:spPr>
          <a:xfrm>
            <a:off x="3976115" y="7680959"/>
            <a:ext cx="1300734" cy="176021"/>
          </a:xfrm>
          <a:prstGeom prst="rect">
            <a:avLst/>
          </a:prstGeom>
          <a:blipFill>
            <a:blip r:embed="rId22" cstate="print"/>
            <a:stretch>
              <a:fillRect/>
            </a:stretch>
          </a:blipFill>
        </p:spPr>
        <p:txBody>
          <a:bodyPr wrap="square" lIns="0" tIns="0" rIns="0" bIns="0" rtlCol="0"/>
          <a:lstStyle/>
          <a:p>
            <a:endParaRPr/>
          </a:p>
        </p:txBody>
      </p:sp>
      <p:sp>
        <p:nvSpPr>
          <p:cNvPr id="44" name="object 44"/>
          <p:cNvSpPr/>
          <p:nvPr/>
        </p:nvSpPr>
        <p:spPr>
          <a:xfrm>
            <a:off x="4931664" y="7836407"/>
            <a:ext cx="665226" cy="461771"/>
          </a:xfrm>
          <a:prstGeom prst="rect">
            <a:avLst/>
          </a:prstGeom>
          <a:blipFill>
            <a:blip r:embed="rId23" cstate="print"/>
            <a:stretch>
              <a:fillRect/>
            </a:stretch>
          </a:blipFill>
        </p:spPr>
        <p:txBody>
          <a:bodyPr wrap="square" lIns="0" tIns="0" rIns="0" bIns="0" rtlCol="0"/>
          <a:lstStyle/>
          <a:p>
            <a:endParaRPr/>
          </a:p>
        </p:txBody>
      </p:sp>
      <p:sp>
        <p:nvSpPr>
          <p:cNvPr id="45" name="object 45"/>
          <p:cNvSpPr txBox="1"/>
          <p:nvPr/>
        </p:nvSpPr>
        <p:spPr>
          <a:xfrm>
            <a:off x="5106670" y="7908797"/>
            <a:ext cx="334010" cy="288290"/>
          </a:xfrm>
          <a:prstGeom prst="rect">
            <a:avLst/>
          </a:prstGeom>
        </p:spPr>
        <p:txBody>
          <a:bodyPr vert="horz" wrap="square" lIns="0" tIns="26034" rIns="0" bIns="0" rtlCol="0">
            <a:spAutoFit/>
          </a:bodyPr>
          <a:lstStyle/>
          <a:p>
            <a:pPr marL="27305" marR="5080" indent="-27940">
              <a:lnSpc>
                <a:spcPts val="990"/>
              </a:lnSpc>
              <a:spcBef>
                <a:spcPts val="204"/>
              </a:spcBef>
            </a:pPr>
            <a:r>
              <a:rPr sz="900" dirty="0">
                <a:solidFill>
                  <a:srgbClr val="FFFFFF"/>
                </a:solidFill>
                <a:latin typeface="Verdana"/>
                <a:cs typeface="Verdana"/>
              </a:rPr>
              <a:t>Sự cố  khác</a:t>
            </a:r>
            <a:endParaRPr sz="900">
              <a:latin typeface="Verdana"/>
              <a:cs typeface="Verdana"/>
            </a:endParaRPr>
          </a:p>
        </p:txBody>
      </p:sp>
      <p:sp>
        <p:nvSpPr>
          <p:cNvPr id="46" name="object 46"/>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47" name="object 47"/>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21</a:t>
            </a:fld>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432560" y="214121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2560" y="2324100"/>
            <a:ext cx="88391" cy="8839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203960" y="2506979"/>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432560" y="2689859"/>
            <a:ext cx="88391" cy="88392"/>
          </a:xfrm>
          <a:prstGeom prst="rect">
            <a:avLst/>
          </a:prstGeom>
          <a:blipFill>
            <a:blip r:embed="rId5" cstate="print"/>
            <a:stretch>
              <a:fillRect/>
            </a:stretch>
          </a:blipFill>
        </p:spPr>
        <p:txBody>
          <a:bodyPr wrap="square" lIns="0" tIns="0" rIns="0" bIns="0" rtlCol="0"/>
          <a:lstStyle/>
          <a:p>
            <a:endParaRPr/>
          </a:p>
        </p:txBody>
      </p:sp>
      <p:sp>
        <p:nvSpPr>
          <p:cNvPr id="13" name="object 13"/>
          <p:cNvSpPr txBox="1"/>
          <p:nvPr/>
        </p:nvSpPr>
        <p:spPr>
          <a:xfrm>
            <a:off x="4114165" y="2658048"/>
            <a:ext cx="182880" cy="153035"/>
          </a:xfrm>
          <a:prstGeom prst="rect">
            <a:avLst/>
          </a:prstGeom>
        </p:spPr>
        <p:txBody>
          <a:bodyPr vert="horz" wrap="square" lIns="0" tIns="0" rIns="0" bIns="0" rtlCol="0">
            <a:spAutoFit/>
          </a:bodyPr>
          <a:lstStyle/>
          <a:p>
            <a:pPr>
              <a:lnSpc>
                <a:spcPts val="1195"/>
              </a:lnSpc>
            </a:pPr>
            <a:r>
              <a:rPr sz="1000" dirty="0">
                <a:solidFill>
                  <a:srgbClr val="1F5281"/>
                </a:solidFill>
                <a:latin typeface="Tahoma"/>
                <a:cs typeface="Tahoma"/>
              </a:rPr>
              <a:t>đặt</a:t>
            </a:r>
            <a:endParaRPr sz="1000">
              <a:latin typeface="Tahoma"/>
              <a:cs typeface="Tahoma"/>
            </a:endParaRPr>
          </a:p>
        </p:txBody>
      </p:sp>
      <p:sp>
        <p:nvSpPr>
          <p:cNvPr id="14" name="object 14"/>
          <p:cNvSpPr/>
          <p:nvPr/>
        </p:nvSpPr>
        <p:spPr>
          <a:xfrm>
            <a:off x="1432560" y="2872739"/>
            <a:ext cx="88391" cy="88392"/>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1432560" y="3055619"/>
            <a:ext cx="88391" cy="88392"/>
          </a:xfrm>
          <a:prstGeom prst="rect">
            <a:avLst/>
          </a:prstGeom>
          <a:blipFill>
            <a:blip r:embed="rId5" cstate="print"/>
            <a:stretch>
              <a:fillRect/>
            </a:stretch>
          </a:blipFill>
        </p:spPr>
        <p:txBody>
          <a:bodyPr wrap="square" lIns="0" tIns="0" rIns="0" bIns="0" rtlCol="0"/>
          <a:lstStyle/>
          <a:p>
            <a:endParaRPr/>
          </a:p>
        </p:txBody>
      </p:sp>
      <p:sp>
        <p:nvSpPr>
          <p:cNvPr id="16" name="object 16"/>
          <p:cNvSpPr txBox="1"/>
          <p:nvPr/>
        </p:nvSpPr>
        <p:spPr>
          <a:xfrm>
            <a:off x="1128064" y="1056706"/>
            <a:ext cx="4472940" cy="2135199"/>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1038225">
              <a:lnSpc>
                <a:spcPct val="100000"/>
              </a:lnSpc>
            </a:pPr>
            <a:r>
              <a:rPr sz="1400" b="1" dirty="0">
                <a:solidFill>
                  <a:srgbClr val="FFFFFF"/>
                </a:solidFill>
                <a:latin typeface="Tahoma"/>
                <a:cs typeface="Tahoma"/>
              </a:rPr>
              <a:t>Sự cố vê bộ gõ và Font chữ</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Sự cố liên quan đến bộ gõ</a:t>
            </a:r>
            <a:endParaRPr sz="1000" dirty="0">
              <a:latin typeface="Tahoma"/>
              <a:cs typeface="Tahoma"/>
            </a:endParaRPr>
          </a:p>
          <a:p>
            <a:pPr marL="447675" marR="1831975">
              <a:lnSpc>
                <a:spcPct val="120000"/>
              </a:lnSpc>
            </a:pPr>
            <a:r>
              <a:rPr sz="1000" dirty="0">
                <a:solidFill>
                  <a:srgbClr val="1F5281"/>
                </a:solidFill>
                <a:latin typeface="Tahoma"/>
                <a:cs typeface="Tahoma"/>
              </a:rPr>
              <a:t>Bộ gõ không phù hợp với hệ điều hành  Kiểu gõ không phù hợp với Font chữ  Font chữ bị lỗi</a:t>
            </a:r>
            <a:endParaRPr sz="1000" dirty="0">
              <a:latin typeface="Tahoma"/>
              <a:cs typeface="Tahoma"/>
            </a:endParaRPr>
          </a:p>
          <a:p>
            <a:pPr marL="248285">
              <a:lnSpc>
                <a:spcPct val="100000"/>
              </a:lnSpc>
              <a:spcBef>
                <a:spcPts val="240"/>
              </a:spcBef>
            </a:pPr>
            <a:r>
              <a:rPr sz="1000" b="1" dirty="0">
                <a:solidFill>
                  <a:srgbClr val="1381B8"/>
                </a:solidFill>
                <a:latin typeface="Tahoma"/>
                <a:cs typeface="Tahoma"/>
              </a:rPr>
              <a:t>Khắc Phục</a:t>
            </a:r>
            <a:endParaRPr sz="1000" dirty="0">
              <a:latin typeface="Tahoma"/>
              <a:cs typeface="Tahoma"/>
            </a:endParaRPr>
          </a:p>
          <a:p>
            <a:pPr marL="447675" marR="1519555">
              <a:lnSpc>
                <a:spcPct val="120000"/>
              </a:lnSpc>
            </a:pPr>
            <a:r>
              <a:rPr sz="1000" dirty="0">
                <a:solidFill>
                  <a:srgbClr val="1F5281"/>
                </a:solidFill>
                <a:latin typeface="Tahoma"/>
                <a:cs typeface="Tahoma"/>
              </a:rPr>
              <a:t>Chọn bộ gõ phù hợp với hệ điều hành để cài  Thiết lập lại kiểu gõ phù hợp với Font chữ</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Cài lại các Font chữ bị lỗi</a:t>
            </a:r>
            <a:endParaRPr sz="1000" dirty="0">
              <a:latin typeface="Tahoma"/>
              <a:cs typeface="Tahoma"/>
            </a:endParaRPr>
          </a:p>
        </p:txBody>
      </p:sp>
      <p:sp>
        <p:nvSpPr>
          <p:cNvPr id="17" name="object 17"/>
          <p:cNvSpPr/>
          <p:nvPr/>
        </p:nvSpPr>
        <p:spPr>
          <a:xfrm>
            <a:off x="4091940" y="1911095"/>
            <a:ext cx="1365250" cy="1308100"/>
          </a:xfrm>
          <a:prstGeom prst="rect">
            <a:avLst/>
          </a:prstGeom>
          <a:blipFill>
            <a:blip r:embed="rId6" cstate="print"/>
            <a:stretch>
              <a:fillRect/>
            </a:stretch>
          </a:blipFill>
        </p:spPr>
        <p:txBody>
          <a:bodyPr wrap="square" lIns="0" tIns="0" rIns="0" bIns="0" rtlCol="0"/>
          <a:lstStyle/>
          <a:p>
            <a:endParaRPr/>
          </a:p>
        </p:txBody>
      </p:sp>
      <p:sp>
        <p:nvSpPr>
          <p:cNvPr id="18" name="object 18"/>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9" name="object 19"/>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0" name="object 20"/>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1" name="object 21"/>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3" name="object 23"/>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1432560" y="6252971"/>
            <a:ext cx="88391" cy="88391"/>
          </a:xfrm>
          <a:prstGeom prst="rect">
            <a:avLst/>
          </a:prstGeom>
          <a:blipFill>
            <a:blip r:embed="rId5" cstate="print"/>
            <a:stretch>
              <a:fillRect/>
            </a:stretch>
          </a:blipFill>
        </p:spPr>
        <p:txBody>
          <a:bodyPr wrap="square" lIns="0" tIns="0" rIns="0" bIns="0" rtlCol="0"/>
          <a:lstStyle/>
          <a:p>
            <a:endParaRPr/>
          </a:p>
        </p:txBody>
      </p:sp>
      <p:sp>
        <p:nvSpPr>
          <p:cNvPr id="25" name="object 25"/>
          <p:cNvSpPr/>
          <p:nvPr/>
        </p:nvSpPr>
        <p:spPr>
          <a:xfrm>
            <a:off x="1432560" y="6435852"/>
            <a:ext cx="88391" cy="88391"/>
          </a:xfrm>
          <a:prstGeom prst="rect">
            <a:avLst/>
          </a:prstGeom>
          <a:blipFill>
            <a:blip r:embed="rId5" cstate="print"/>
            <a:stretch>
              <a:fillRect/>
            </a:stretch>
          </a:blipFill>
        </p:spPr>
        <p:txBody>
          <a:bodyPr wrap="square" lIns="0" tIns="0" rIns="0" bIns="0" rtlCol="0"/>
          <a:lstStyle/>
          <a:p>
            <a:endParaRPr/>
          </a:p>
        </p:txBody>
      </p:sp>
      <p:sp>
        <p:nvSpPr>
          <p:cNvPr id="26" name="object 26"/>
          <p:cNvSpPr txBox="1"/>
          <p:nvPr/>
        </p:nvSpPr>
        <p:spPr>
          <a:xfrm>
            <a:off x="1128064" y="5351973"/>
            <a:ext cx="4472940" cy="1217295"/>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1038225">
              <a:lnSpc>
                <a:spcPct val="100000"/>
              </a:lnSpc>
            </a:pPr>
            <a:r>
              <a:rPr sz="1400" b="1" dirty="0">
                <a:solidFill>
                  <a:srgbClr val="FFFFFF"/>
                </a:solidFill>
                <a:latin typeface="Tahoma"/>
                <a:cs typeface="Tahoma"/>
              </a:rPr>
              <a:t>Sự cố vê bộ gõ và Font chữ</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Các lỗi vê Font chữ</a:t>
            </a:r>
            <a:endParaRPr sz="1000" dirty="0">
              <a:latin typeface="Tahoma"/>
              <a:cs typeface="Tahoma"/>
            </a:endParaRPr>
          </a:p>
          <a:p>
            <a:pPr marL="447675" marR="151130">
              <a:lnSpc>
                <a:spcPct val="120000"/>
              </a:lnSpc>
            </a:pPr>
            <a:r>
              <a:rPr sz="1000" dirty="0">
                <a:solidFill>
                  <a:srgbClr val="1F5281"/>
                </a:solidFill>
                <a:latin typeface="Tahoma"/>
                <a:cs typeface="Tahoma"/>
              </a:rPr>
              <a:t>Cấu hình ngôn ngữ trong Regional Language Options không phù hợp  Thiếu Font chữ</a:t>
            </a:r>
            <a:endParaRPr sz="1000" dirty="0">
              <a:latin typeface="Tahoma"/>
              <a:cs typeface="Tahoma"/>
            </a:endParaRPr>
          </a:p>
        </p:txBody>
      </p:sp>
      <p:sp>
        <p:nvSpPr>
          <p:cNvPr id="27" name="object 27"/>
          <p:cNvSpPr/>
          <p:nvPr/>
        </p:nvSpPr>
        <p:spPr>
          <a:xfrm>
            <a:off x="1203960" y="8045195"/>
            <a:ext cx="88391" cy="88392"/>
          </a:xfrm>
          <a:prstGeom prst="rect">
            <a:avLst/>
          </a:prstGeom>
          <a:blipFill>
            <a:blip r:embed="rId4" cstate="print"/>
            <a:stretch>
              <a:fillRect/>
            </a:stretch>
          </a:blipFill>
        </p:spPr>
        <p:txBody>
          <a:bodyPr wrap="square" lIns="0" tIns="0" rIns="0" bIns="0" rtlCol="0"/>
          <a:lstStyle/>
          <a:p>
            <a:endParaRPr/>
          </a:p>
        </p:txBody>
      </p:sp>
      <p:sp>
        <p:nvSpPr>
          <p:cNvPr id="28" name="object 28"/>
          <p:cNvSpPr/>
          <p:nvPr/>
        </p:nvSpPr>
        <p:spPr>
          <a:xfrm>
            <a:off x="1432560" y="8228076"/>
            <a:ext cx="88391" cy="88392"/>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1432560" y="8410955"/>
            <a:ext cx="88391" cy="88391"/>
          </a:xfrm>
          <a:prstGeom prst="rect">
            <a:avLst/>
          </a:prstGeom>
          <a:blipFill>
            <a:blip r:embed="rId5" cstate="print"/>
            <a:stretch>
              <a:fillRect/>
            </a:stretch>
          </a:blipFill>
        </p:spPr>
        <p:txBody>
          <a:bodyPr wrap="square" lIns="0" tIns="0" rIns="0" bIns="0" rtlCol="0"/>
          <a:lstStyle/>
          <a:p>
            <a:endParaRPr/>
          </a:p>
        </p:txBody>
      </p:sp>
      <p:sp>
        <p:nvSpPr>
          <p:cNvPr id="30" name="object 30"/>
          <p:cNvSpPr txBox="1"/>
          <p:nvPr/>
        </p:nvSpPr>
        <p:spPr>
          <a:xfrm>
            <a:off x="1376425" y="7970672"/>
            <a:ext cx="3775075" cy="574040"/>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Khắc phục</a:t>
            </a:r>
            <a:endParaRPr sz="1000">
              <a:latin typeface="Tahoma"/>
              <a:cs typeface="Tahoma"/>
            </a:endParaRPr>
          </a:p>
          <a:p>
            <a:pPr marL="199390">
              <a:lnSpc>
                <a:spcPct val="100000"/>
              </a:lnSpc>
              <a:spcBef>
                <a:spcPts val="240"/>
              </a:spcBef>
            </a:pPr>
            <a:r>
              <a:rPr sz="1000" dirty="0">
                <a:solidFill>
                  <a:srgbClr val="1F5281"/>
                </a:solidFill>
                <a:latin typeface="Tahoma"/>
                <a:cs typeface="Tahoma"/>
              </a:rPr>
              <a:t>Chỉnh lại ngôn ngữ trong Regional Language Options</a:t>
            </a:r>
            <a:endParaRPr sz="1000">
              <a:latin typeface="Tahoma"/>
              <a:cs typeface="Tahoma"/>
            </a:endParaRPr>
          </a:p>
          <a:p>
            <a:pPr marL="199390">
              <a:lnSpc>
                <a:spcPct val="100000"/>
              </a:lnSpc>
              <a:spcBef>
                <a:spcPts val="240"/>
              </a:spcBef>
            </a:pPr>
            <a:r>
              <a:rPr sz="1000" dirty="0">
                <a:solidFill>
                  <a:srgbClr val="1F5281"/>
                </a:solidFill>
                <a:latin typeface="Tahoma"/>
                <a:cs typeface="Tahoma"/>
              </a:rPr>
              <a:t>Cài đặt, chọn Font chữ thay thế phù hợp, hoặc chuyên đổi Font</a:t>
            </a:r>
            <a:endParaRPr sz="1000">
              <a:latin typeface="Tahoma"/>
              <a:cs typeface="Tahoma"/>
            </a:endParaRPr>
          </a:p>
        </p:txBody>
      </p:sp>
      <p:sp>
        <p:nvSpPr>
          <p:cNvPr id="31" name="object 31"/>
          <p:cNvSpPr/>
          <p:nvPr/>
        </p:nvSpPr>
        <p:spPr>
          <a:xfrm>
            <a:off x="1805939" y="6548628"/>
            <a:ext cx="3162300" cy="1371600"/>
          </a:xfrm>
          <a:prstGeom prst="rect">
            <a:avLst/>
          </a:prstGeom>
          <a:blipFill>
            <a:blip r:embed="rId7" cstate="print"/>
            <a:stretch>
              <a:fillRect/>
            </a:stretch>
          </a:blipFill>
        </p:spPr>
        <p:txBody>
          <a:bodyPr wrap="square" lIns="0" tIns="0" rIns="0" bIns="0" rtlCol="0"/>
          <a:lstStyle/>
          <a:p>
            <a:endParaRPr/>
          </a:p>
        </p:txBody>
      </p:sp>
      <p:sp>
        <p:nvSpPr>
          <p:cNvPr id="32" name="object 32"/>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3" name="object 33"/>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22</a:t>
            </a:fld>
            <a:endParaRPr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txBox="1"/>
          <p:nvPr/>
        </p:nvSpPr>
        <p:spPr>
          <a:xfrm>
            <a:off x="1128064" y="1056706"/>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dirty="0">
                <a:solidFill>
                  <a:srgbClr val="FFFFFF"/>
                </a:solidFill>
                <a:latin typeface="Tahoma"/>
                <a:cs typeface="Tahoma"/>
              </a:rPr>
              <a:t>XỬ LÝ SỰ CỐ PHẦN MỀM VĂN PHÒNG</a:t>
            </a:r>
            <a:endParaRPr sz="1400" dirty="0">
              <a:latin typeface="Tahoma"/>
              <a:cs typeface="Tahoma"/>
            </a:endParaRPr>
          </a:p>
        </p:txBody>
      </p:sp>
      <p:sp>
        <p:nvSpPr>
          <p:cNvPr id="8" name="object 8"/>
          <p:cNvSpPr/>
          <p:nvPr/>
        </p:nvSpPr>
        <p:spPr>
          <a:xfrm>
            <a:off x="2039873" y="1914144"/>
            <a:ext cx="1611629" cy="827531"/>
          </a:xfrm>
          <a:prstGeom prst="rect">
            <a:avLst/>
          </a:prstGeom>
          <a:blipFill>
            <a:blip r:embed="rId4" cstate="print"/>
            <a:stretch>
              <a:fillRect/>
            </a:stretch>
          </a:blipFill>
        </p:spPr>
        <p:txBody>
          <a:bodyPr wrap="square" lIns="0" tIns="0" rIns="0" bIns="0" rtlCol="0"/>
          <a:lstStyle/>
          <a:p>
            <a:endParaRPr/>
          </a:p>
        </p:txBody>
      </p:sp>
      <p:sp>
        <p:nvSpPr>
          <p:cNvPr id="9" name="object 9"/>
          <p:cNvSpPr txBox="1"/>
          <p:nvPr/>
        </p:nvSpPr>
        <p:spPr>
          <a:xfrm>
            <a:off x="2191257" y="1979422"/>
            <a:ext cx="1256030" cy="730328"/>
          </a:xfrm>
          <a:prstGeom prst="rect">
            <a:avLst/>
          </a:prstGeom>
        </p:spPr>
        <p:txBody>
          <a:bodyPr vert="horz" wrap="square" lIns="0" tIns="37465" rIns="0" bIns="0" rtlCol="0">
            <a:spAutoFit/>
          </a:bodyPr>
          <a:lstStyle/>
          <a:p>
            <a:pPr marL="22860" marR="5080" indent="-22860" algn="just">
              <a:lnSpc>
                <a:spcPts val="1750"/>
              </a:lnSpc>
              <a:spcBef>
                <a:spcPts val="295"/>
              </a:spcBef>
            </a:pPr>
            <a:r>
              <a:rPr sz="1600" b="1" dirty="0">
                <a:solidFill>
                  <a:srgbClr val="FF0000"/>
                </a:solidFill>
                <a:latin typeface="Verdana"/>
                <a:cs typeface="Verdana"/>
              </a:rPr>
              <a:t>Xử lý sự cố  phần mềm  văn phòng</a:t>
            </a:r>
            <a:endParaRPr sz="1600">
              <a:latin typeface="Verdana"/>
              <a:cs typeface="Verdana"/>
            </a:endParaRPr>
          </a:p>
        </p:txBody>
      </p:sp>
      <p:sp>
        <p:nvSpPr>
          <p:cNvPr id="10" name="object 10"/>
          <p:cNvSpPr/>
          <p:nvPr/>
        </p:nvSpPr>
        <p:spPr>
          <a:xfrm>
            <a:off x="1456944" y="2702813"/>
            <a:ext cx="1367028" cy="246888"/>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134617" y="2931413"/>
            <a:ext cx="667512" cy="461771"/>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1275588" y="3065144"/>
            <a:ext cx="400050" cy="151323"/>
          </a:xfrm>
          <a:prstGeom prst="rect">
            <a:avLst/>
          </a:prstGeom>
        </p:spPr>
        <p:txBody>
          <a:bodyPr vert="horz" wrap="square" lIns="0" tIns="12700" rIns="0" bIns="0" rtlCol="0">
            <a:spAutoFit/>
          </a:bodyPr>
          <a:lstStyle/>
          <a:p>
            <a:pPr>
              <a:lnSpc>
                <a:spcPct val="100000"/>
              </a:lnSpc>
              <a:spcBef>
                <a:spcPts val="100"/>
              </a:spcBef>
            </a:pPr>
            <a:r>
              <a:rPr sz="900" dirty="0">
                <a:solidFill>
                  <a:srgbClr val="FFFFFF"/>
                </a:solidFill>
                <a:latin typeface="Verdana"/>
                <a:cs typeface="Verdana"/>
              </a:rPr>
              <a:t>Ôn tập</a:t>
            </a:r>
            <a:endParaRPr sz="900">
              <a:latin typeface="Verdana"/>
              <a:cs typeface="Verdana"/>
            </a:endParaRPr>
          </a:p>
        </p:txBody>
      </p:sp>
      <p:sp>
        <p:nvSpPr>
          <p:cNvPr id="13" name="object 13"/>
          <p:cNvSpPr/>
          <p:nvPr/>
        </p:nvSpPr>
        <p:spPr>
          <a:xfrm>
            <a:off x="2259329" y="2702813"/>
            <a:ext cx="564642" cy="246888"/>
          </a:xfrm>
          <a:prstGeom prst="rect">
            <a:avLst/>
          </a:prstGeom>
          <a:blipFill>
            <a:blip r:embed="rId7" cstate="print"/>
            <a:stretch>
              <a:fillRect/>
            </a:stretch>
          </a:blipFill>
        </p:spPr>
        <p:txBody>
          <a:bodyPr wrap="square" lIns="0" tIns="0" rIns="0" bIns="0" rtlCol="0"/>
          <a:lstStyle/>
          <a:p>
            <a:endParaRPr/>
          </a:p>
        </p:txBody>
      </p:sp>
      <p:sp>
        <p:nvSpPr>
          <p:cNvPr id="14" name="object 14"/>
          <p:cNvSpPr/>
          <p:nvPr/>
        </p:nvSpPr>
        <p:spPr>
          <a:xfrm>
            <a:off x="1937004" y="2901695"/>
            <a:ext cx="667512" cy="489203"/>
          </a:xfrm>
          <a:prstGeom prst="rect">
            <a:avLst/>
          </a:prstGeom>
          <a:blipFill>
            <a:blip r:embed="rId8" cstate="print"/>
            <a:stretch>
              <a:fillRect/>
            </a:stretch>
          </a:blipFill>
        </p:spPr>
        <p:txBody>
          <a:bodyPr wrap="square" lIns="0" tIns="0" rIns="0" bIns="0" rtlCol="0"/>
          <a:lstStyle/>
          <a:p>
            <a:endParaRPr/>
          </a:p>
        </p:txBody>
      </p:sp>
      <p:sp>
        <p:nvSpPr>
          <p:cNvPr id="15" name="object 15"/>
          <p:cNvSpPr txBox="1"/>
          <p:nvPr/>
        </p:nvSpPr>
        <p:spPr>
          <a:xfrm>
            <a:off x="2068957" y="2940177"/>
            <a:ext cx="416559" cy="412750"/>
          </a:xfrm>
          <a:prstGeom prst="rect">
            <a:avLst/>
          </a:prstGeom>
        </p:spPr>
        <p:txBody>
          <a:bodyPr vert="horz" wrap="square" lIns="0" tIns="27305" rIns="0" bIns="0" rtlCol="0">
            <a:spAutoFit/>
          </a:bodyPr>
          <a:lstStyle/>
          <a:p>
            <a:pPr marL="17780" marR="5080" indent="-18415" algn="just">
              <a:lnSpc>
                <a:spcPts val="980"/>
              </a:lnSpc>
              <a:spcBef>
                <a:spcPts val="215"/>
              </a:spcBef>
            </a:pPr>
            <a:r>
              <a:rPr sz="900" dirty="0">
                <a:solidFill>
                  <a:srgbClr val="FFFFFF"/>
                </a:solidFill>
                <a:latin typeface="Verdana"/>
                <a:cs typeface="Verdana"/>
              </a:rPr>
              <a:t>Cài đặt  các bộ  Office</a:t>
            </a:r>
            <a:endParaRPr sz="900">
              <a:latin typeface="Verdana"/>
              <a:cs typeface="Verdana"/>
            </a:endParaRPr>
          </a:p>
        </p:txBody>
      </p:sp>
      <p:sp>
        <p:nvSpPr>
          <p:cNvPr id="16" name="object 16"/>
          <p:cNvSpPr/>
          <p:nvPr/>
        </p:nvSpPr>
        <p:spPr>
          <a:xfrm>
            <a:off x="2798826" y="2702813"/>
            <a:ext cx="299465" cy="246888"/>
          </a:xfrm>
          <a:prstGeom prst="rect">
            <a:avLst/>
          </a:prstGeom>
          <a:blipFill>
            <a:blip r:embed="rId9" cstate="print"/>
            <a:stretch>
              <a:fillRect/>
            </a:stretch>
          </a:blipFill>
        </p:spPr>
        <p:txBody>
          <a:bodyPr wrap="square" lIns="0" tIns="0" rIns="0" bIns="0" rtlCol="0"/>
          <a:lstStyle/>
          <a:p>
            <a:endParaRPr/>
          </a:p>
        </p:txBody>
      </p:sp>
      <p:sp>
        <p:nvSpPr>
          <p:cNvPr id="17" name="object 17"/>
          <p:cNvSpPr/>
          <p:nvPr/>
        </p:nvSpPr>
        <p:spPr>
          <a:xfrm>
            <a:off x="2739389" y="2931413"/>
            <a:ext cx="731520" cy="461771"/>
          </a:xfrm>
          <a:prstGeom prst="rect">
            <a:avLst/>
          </a:prstGeom>
          <a:blipFill>
            <a:blip r:embed="rId10" cstate="print"/>
            <a:stretch>
              <a:fillRect/>
            </a:stretch>
          </a:blipFill>
        </p:spPr>
        <p:txBody>
          <a:bodyPr wrap="square" lIns="0" tIns="0" rIns="0" bIns="0" rtlCol="0"/>
          <a:lstStyle/>
          <a:p>
            <a:endParaRPr/>
          </a:p>
        </p:txBody>
      </p:sp>
      <p:sp>
        <p:nvSpPr>
          <p:cNvPr id="18" name="object 18"/>
          <p:cNvSpPr txBox="1"/>
          <p:nvPr/>
        </p:nvSpPr>
        <p:spPr>
          <a:xfrm>
            <a:off x="2839466" y="3002660"/>
            <a:ext cx="510540" cy="287655"/>
          </a:xfrm>
          <a:prstGeom prst="rect">
            <a:avLst/>
          </a:prstGeom>
        </p:spPr>
        <p:txBody>
          <a:bodyPr vert="horz" wrap="square" lIns="0" tIns="27305" rIns="0" bIns="0" rtlCol="0">
            <a:spAutoFit/>
          </a:bodyPr>
          <a:lstStyle/>
          <a:p>
            <a:pPr marR="5080">
              <a:lnSpc>
                <a:spcPts val="980"/>
              </a:lnSpc>
              <a:spcBef>
                <a:spcPts val="215"/>
              </a:spcBef>
            </a:pPr>
            <a:r>
              <a:rPr sz="900" dirty="0">
                <a:solidFill>
                  <a:srgbClr val="FFFFFF"/>
                </a:solidFill>
                <a:latin typeface="Verdana"/>
                <a:cs typeface="Verdana"/>
              </a:rPr>
              <a:t>Thiết lập  thông số</a:t>
            </a:r>
            <a:endParaRPr sz="900">
              <a:latin typeface="Verdana"/>
              <a:cs typeface="Verdana"/>
            </a:endParaRPr>
          </a:p>
        </p:txBody>
      </p:sp>
      <p:sp>
        <p:nvSpPr>
          <p:cNvPr id="19" name="object 19"/>
          <p:cNvSpPr/>
          <p:nvPr/>
        </p:nvSpPr>
        <p:spPr>
          <a:xfrm>
            <a:off x="2798826" y="2702813"/>
            <a:ext cx="1202436" cy="246888"/>
          </a:xfrm>
          <a:prstGeom prst="rect">
            <a:avLst/>
          </a:prstGeom>
          <a:blipFill>
            <a:blip r:embed="rId11" cstate="print"/>
            <a:stretch>
              <a:fillRect/>
            </a:stretch>
          </a:blipFill>
        </p:spPr>
        <p:txBody>
          <a:bodyPr wrap="square" lIns="0" tIns="0" rIns="0" bIns="0" rtlCol="0"/>
          <a:lstStyle/>
          <a:p>
            <a:endParaRPr/>
          </a:p>
        </p:txBody>
      </p:sp>
      <p:sp>
        <p:nvSpPr>
          <p:cNvPr id="20" name="object 20"/>
          <p:cNvSpPr/>
          <p:nvPr/>
        </p:nvSpPr>
        <p:spPr>
          <a:xfrm>
            <a:off x="3571494" y="2883407"/>
            <a:ext cx="838962" cy="546354"/>
          </a:xfrm>
          <a:prstGeom prst="rect">
            <a:avLst/>
          </a:prstGeom>
          <a:blipFill>
            <a:blip r:embed="rId12" cstate="print"/>
            <a:stretch>
              <a:fillRect/>
            </a:stretch>
          </a:blipFill>
        </p:spPr>
        <p:txBody>
          <a:bodyPr wrap="square" lIns="0" tIns="0" rIns="0" bIns="0" rtlCol="0"/>
          <a:lstStyle/>
          <a:p>
            <a:endParaRPr/>
          </a:p>
        </p:txBody>
      </p:sp>
      <p:sp>
        <p:nvSpPr>
          <p:cNvPr id="21" name="object 21"/>
          <p:cNvSpPr txBox="1"/>
          <p:nvPr/>
        </p:nvSpPr>
        <p:spPr>
          <a:xfrm>
            <a:off x="3753865" y="2942971"/>
            <a:ext cx="485775" cy="434975"/>
          </a:xfrm>
          <a:prstGeom prst="rect">
            <a:avLst/>
          </a:prstGeom>
        </p:spPr>
        <p:txBody>
          <a:bodyPr vert="horz" wrap="square" lIns="0" tIns="12700" rIns="0" bIns="0" rtlCol="0">
            <a:spAutoFit/>
          </a:bodyPr>
          <a:lstStyle/>
          <a:p>
            <a:pPr marL="7620">
              <a:lnSpc>
                <a:spcPts val="1610"/>
              </a:lnSpc>
              <a:spcBef>
                <a:spcPts val="100"/>
              </a:spcBef>
            </a:pPr>
            <a:r>
              <a:rPr sz="1400" dirty="0">
                <a:solidFill>
                  <a:srgbClr val="FFFFFF"/>
                </a:solidFill>
                <a:latin typeface="Verdana"/>
                <a:cs typeface="Verdana"/>
              </a:rPr>
              <a:t>Xử lý</a:t>
            </a:r>
            <a:endParaRPr sz="1400">
              <a:latin typeface="Verdana"/>
              <a:cs typeface="Verdana"/>
            </a:endParaRPr>
          </a:p>
          <a:p>
            <a:pPr>
              <a:lnSpc>
                <a:spcPts val="1610"/>
              </a:lnSpc>
            </a:pPr>
            <a:r>
              <a:rPr sz="1400" dirty="0">
                <a:solidFill>
                  <a:srgbClr val="FFFFFF"/>
                </a:solidFill>
                <a:latin typeface="Verdana"/>
                <a:cs typeface="Verdana"/>
              </a:rPr>
              <a:t>sự cố</a:t>
            </a:r>
            <a:endParaRPr sz="1400">
              <a:latin typeface="Verdana"/>
              <a:cs typeface="Verdana"/>
            </a:endParaRPr>
          </a:p>
        </p:txBody>
      </p:sp>
      <p:sp>
        <p:nvSpPr>
          <p:cNvPr id="22" name="object 22"/>
          <p:cNvSpPr/>
          <p:nvPr/>
        </p:nvSpPr>
        <p:spPr>
          <a:xfrm>
            <a:off x="2698242" y="3386327"/>
            <a:ext cx="1303020" cy="176022"/>
          </a:xfrm>
          <a:prstGeom prst="rect">
            <a:avLst/>
          </a:prstGeom>
          <a:blipFill>
            <a:blip r:embed="rId13" cstate="print"/>
            <a:stretch>
              <a:fillRect/>
            </a:stretch>
          </a:blipFill>
        </p:spPr>
        <p:txBody>
          <a:bodyPr wrap="square" lIns="0" tIns="0" rIns="0" bIns="0" rtlCol="0"/>
          <a:lstStyle/>
          <a:p>
            <a:endParaRPr/>
          </a:p>
        </p:txBody>
      </p:sp>
      <p:sp>
        <p:nvSpPr>
          <p:cNvPr id="23" name="object 23"/>
          <p:cNvSpPr/>
          <p:nvPr/>
        </p:nvSpPr>
        <p:spPr>
          <a:xfrm>
            <a:off x="2375916" y="3541776"/>
            <a:ext cx="667512" cy="461772"/>
          </a:xfrm>
          <a:prstGeom prst="rect">
            <a:avLst/>
          </a:prstGeom>
          <a:blipFill>
            <a:blip r:embed="rId14" cstate="print"/>
            <a:stretch>
              <a:fillRect/>
            </a:stretch>
          </a:blipFill>
        </p:spPr>
        <p:txBody>
          <a:bodyPr wrap="square" lIns="0" tIns="0" rIns="0" bIns="0" rtlCol="0"/>
          <a:lstStyle/>
          <a:p>
            <a:endParaRPr/>
          </a:p>
        </p:txBody>
      </p:sp>
      <p:sp>
        <p:nvSpPr>
          <p:cNvPr id="24" name="object 24"/>
          <p:cNvSpPr txBox="1"/>
          <p:nvPr/>
        </p:nvSpPr>
        <p:spPr>
          <a:xfrm>
            <a:off x="2520060" y="3613530"/>
            <a:ext cx="396875" cy="288290"/>
          </a:xfrm>
          <a:prstGeom prst="rect">
            <a:avLst/>
          </a:prstGeom>
        </p:spPr>
        <p:txBody>
          <a:bodyPr vert="horz" wrap="square" lIns="0" tIns="26034" rIns="0" bIns="0" rtlCol="0">
            <a:spAutoFit/>
          </a:bodyPr>
          <a:lstStyle/>
          <a:p>
            <a:pPr marR="5080" indent="30480">
              <a:lnSpc>
                <a:spcPts val="990"/>
              </a:lnSpc>
              <a:spcBef>
                <a:spcPts val="204"/>
              </a:spcBef>
            </a:pPr>
            <a:r>
              <a:rPr sz="900" dirty="0">
                <a:solidFill>
                  <a:srgbClr val="FFFFFF"/>
                </a:solidFill>
                <a:latin typeface="Verdana"/>
                <a:cs typeface="Verdana"/>
              </a:rPr>
              <a:t>Sự cố  cài đặt</a:t>
            </a:r>
            <a:endParaRPr sz="900">
              <a:latin typeface="Verdana"/>
              <a:cs typeface="Verdana"/>
            </a:endParaRPr>
          </a:p>
        </p:txBody>
      </p:sp>
      <p:sp>
        <p:nvSpPr>
          <p:cNvPr id="25" name="object 25"/>
          <p:cNvSpPr/>
          <p:nvPr/>
        </p:nvSpPr>
        <p:spPr>
          <a:xfrm>
            <a:off x="3532632" y="3386327"/>
            <a:ext cx="468629" cy="176022"/>
          </a:xfrm>
          <a:prstGeom prst="rect">
            <a:avLst/>
          </a:prstGeom>
          <a:blipFill>
            <a:blip r:embed="rId15" cstate="print"/>
            <a:stretch>
              <a:fillRect/>
            </a:stretch>
          </a:blipFill>
        </p:spPr>
        <p:txBody>
          <a:bodyPr wrap="square" lIns="0" tIns="0" rIns="0" bIns="0" rtlCol="0"/>
          <a:lstStyle/>
          <a:p>
            <a:endParaRPr/>
          </a:p>
        </p:txBody>
      </p:sp>
      <p:sp>
        <p:nvSpPr>
          <p:cNvPr id="26" name="object 26"/>
          <p:cNvSpPr/>
          <p:nvPr/>
        </p:nvSpPr>
        <p:spPr>
          <a:xfrm>
            <a:off x="3178301" y="3541776"/>
            <a:ext cx="729234" cy="461772"/>
          </a:xfrm>
          <a:prstGeom prst="rect">
            <a:avLst/>
          </a:prstGeom>
          <a:blipFill>
            <a:blip r:embed="rId16" cstate="print"/>
            <a:stretch>
              <a:fillRect/>
            </a:stretch>
          </a:blipFill>
        </p:spPr>
        <p:txBody>
          <a:bodyPr wrap="square" lIns="0" tIns="0" rIns="0" bIns="0" rtlCol="0"/>
          <a:lstStyle/>
          <a:p>
            <a:endParaRPr/>
          </a:p>
        </p:txBody>
      </p:sp>
      <p:sp>
        <p:nvSpPr>
          <p:cNvPr id="27" name="object 27"/>
          <p:cNvSpPr txBox="1"/>
          <p:nvPr/>
        </p:nvSpPr>
        <p:spPr>
          <a:xfrm>
            <a:off x="3308858" y="3613530"/>
            <a:ext cx="485775" cy="288290"/>
          </a:xfrm>
          <a:prstGeom prst="rect">
            <a:avLst/>
          </a:prstGeom>
        </p:spPr>
        <p:txBody>
          <a:bodyPr vert="horz" wrap="square" lIns="0" tIns="26034" rIns="0" bIns="0" rtlCol="0">
            <a:spAutoFit/>
          </a:bodyPr>
          <a:lstStyle/>
          <a:p>
            <a:pPr marR="5080" indent="76200">
              <a:lnSpc>
                <a:spcPts val="990"/>
              </a:lnSpc>
              <a:spcBef>
                <a:spcPts val="204"/>
              </a:spcBef>
            </a:pPr>
            <a:r>
              <a:rPr sz="900" dirty="0">
                <a:solidFill>
                  <a:srgbClr val="FFFFFF"/>
                </a:solidFill>
                <a:latin typeface="Verdana"/>
                <a:cs typeface="Verdana"/>
              </a:rPr>
              <a:t>Sự cố  thiết lập</a:t>
            </a:r>
            <a:endParaRPr sz="900">
              <a:latin typeface="Verdana"/>
              <a:cs typeface="Verdana"/>
            </a:endParaRPr>
          </a:p>
        </p:txBody>
      </p:sp>
      <p:sp>
        <p:nvSpPr>
          <p:cNvPr id="28" name="object 28"/>
          <p:cNvSpPr/>
          <p:nvPr/>
        </p:nvSpPr>
        <p:spPr>
          <a:xfrm>
            <a:off x="3976115" y="3386327"/>
            <a:ext cx="454913" cy="176022"/>
          </a:xfrm>
          <a:prstGeom prst="rect">
            <a:avLst/>
          </a:prstGeom>
          <a:blipFill>
            <a:blip r:embed="rId17" cstate="print"/>
            <a:stretch>
              <a:fillRect/>
            </a:stretch>
          </a:blipFill>
        </p:spPr>
        <p:txBody>
          <a:bodyPr wrap="square" lIns="0" tIns="0" rIns="0" bIns="0" rtlCol="0"/>
          <a:lstStyle/>
          <a:p>
            <a:endParaRPr/>
          </a:p>
        </p:txBody>
      </p:sp>
      <p:sp>
        <p:nvSpPr>
          <p:cNvPr id="29" name="object 29"/>
          <p:cNvSpPr/>
          <p:nvPr/>
        </p:nvSpPr>
        <p:spPr>
          <a:xfrm>
            <a:off x="4042409" y="3541776"/>
            <a:ext cx="754379" cy="461772"/>
          </a:xfrm>
          <a:prstGeom prst="rect">
            <a:avLst/>
          </a:prstGeom>
          <a:blipFill>
            <a:blip r:embed="rId18" cstate="print"/>
            <a:stretch>
              <a:fillRect/>
            </a:stretch>
          </a:blipFill>
        </p:spPr>
        <p:txBody>
          <a:bodyPr wrap="square" lIns="0" tIns="0" rIns="0" bIns="0" rtlCol="0"/>
          <a:lstStyle/>
          <a:p>
            <a:endParaRPr/>
          </a:p>
        </p:txBody>
      </p:sp>
      <p:sp>
        <p:nvSpPr>
          <p:cNvPr id="30" name="object 30"/>
          <p:cNvSpPr txBox="1"/>
          <p:nvPr/>
        </p:nvSpPr>
        <p:spPr>
          <a:xfrm>
            <a:off x="4139819" y="3613530"/>
            <a:ext cx="575945" cy="269304"/>
          </a:xfrm>
          <a:prstGeom prst="rect">
            <a:avLst/>
          </a:prstGeom>
        </p:spPr>
        <p:txBody>
          <a:bodyPr vert="horz" wrap="square" lIns="0" tIns="12700" rIns="0" bIns="0" rtlCol="0">
            <a:spAutoFit/>
          </a:bodyPr>
          <a:lstStyle/>
          <a:p>
            <a:pPr marR="3175" algn="ctr">
              <a:lnSpc>
                <a:spcPts val="1035"/>
              </a:lnSpc>
              <a:spcBef>
                <a:spcPts val="100"/>
              </a:spcBef>
            </a:pPr>
            <a:r>
              <a:rPr sz="900" dirty="0">
                <a:solidFill>
                  <a:srgbClr val="FFFFFF"/>
                </a:solidFill>
                <a:latin typeface="Verdana"/>
                <a:cs typeface="Verdana"/>
              </a:rPr>
              <a:t>Sự cố</a:t>
            </a:r>
            <a:endParaRPr sz="900">
              <a:latin typeface="Verdana"/>
              <a:cs typeface="Verdana"/>
            </a:endParaRPr>
          </a:p>
          <a:p>
            <a:pPr marR="5080" algn="ctr">
              <a:lnSpc>
                <a:spcPts val="1035"/>
              </a:lnSpc>
            </a:pPr>
            <a:r>
              <a:rPr sz="900" dirty="0">
                <a:solidFill>
                  <a:srgbClr val="FFFFFF"/>
                </a:solidFill>
                <a:latin typeface="Verdana"/>
                <a:cs typeface="Verdana"/>
              </a:rPr>
              <a:t>soạn thảo</a:t>
            </a:r>
            <a:endParaRPr sz="900">
              <a:latin typeface="Verdana"/>
              <a:cs typeface="Verdana"/>
            </a:endParaRPr>
          </a:p>
        </p:txBody>
      </p:sp>
      <p:sp>
        <p:nvSpPr>
          <p:cNvPr id="31" name="object 31"/>
          <p:cNvSpPr/>
          <p:nvPr/>
        </p:nvSpPr>
        <p:spPr>
          <a:xfrm>
            <a:off x="3976115" y="3386327"/>
            <a:ext cx="1300734" cy="176022"/>
          </a:xfrm>
          <a:prstGeom prst="rect">
            <a:avLst/>
          </a:prstGeom>
          <a:blipFill>
            <a:blip r:embed="rId19" cstate="print"/>
            <a:stretch>
              <a:fillRect/>
            </a:stretch>
          </a:blipFill>
        </p:spPr>
        <p:txBody>
          <a:bodyPr wrap="square" lIns="0" tIns="0" rIns="0" bIns="0" rtlCol="0"/>
          <a:lstStyle/>
          <a:p>
            <a:endParaRPr/>
          </a:p>
        </p:txBody>
      </p:sp>
      <p:sp>
        <p:nvSpPr>
          <p:cNvPr id="32" name="object 32"/>
          <p:cNvSpPr/>
          <p:nvPr/>
        </p:nvSpPr>
        <p:spPr>
          <a:xfrm>
            <a:off x="4931664" y="3541776"/>
            <a:ext cx="665226" cy="461772"/>
          </a:xfrm>
          <a:prstGeom prst="rect">
            <a:avLst/>
          </a:prstGeom>
          <a:blipFill>
            <a:blip r:embed="rId20" cstate="print"/>
            <a:stretch>
              <a:fillRect/>
            </a:stretch>
          </a:blipFill>
        </p:spPr>
        <p:txBody>
          <a:bodyPr wrap="square" lIns="0" tIns="0" rIns="0" bIns="0" rtlCol="0"/>
          <a:lstStyle/>
          <a:p>
            <a:endParaRPr/>
          </a:p>
        </p:txBody>
      </p:sp>
      <p:sp>
        <p:nvSpPr>
          <p:cNvPr id="33" name="object 33"/>
          <p:cNvSpPr txBox="1"/>
          <p:nvPr/>
        </p:nvSpPr>
        <p:spPr>
          <a:xfrm>
            <a:off x="5106670" y="3613530"/>
            <a:ext cx="334010" cy="288290"/>
          </a:xfrm>
          <a:prstGeom prst="rect">
            <a:avLst/>
          </a:prstGeom>
        </p:spPr>
        <p:txBody>
          <a:bodyPr vert="horz" wrap="square" lIns="0" tIns="26034" rIns="0" bIns="0" rtlCol="0">
            <a:spAutoFit/>
          </a:bodyPr>
          <a:lstStyle/>
          <a:p>
            <a:pPr marL="27305" marR="5080" indent="-27940">
              <a:lnSpc>
                <a:spcPts val="990"/>
              </a:lnSpc>
              <a:spcBef>
                <a:spcPts val="204"/>
              </a:spcBef>
            </a:pPr>
            <a:r>
              <a:rPr sz="900" dirty="0">
                <a:solidFill>
                  <a:srgbClr val="FFFFFF"/>
                </a:solidFill>
                <a:latin typeface="Verdana"/>
                <a:cs typeface="Verdana"/>
              </a:rPr>
              <a:t>Sự cố  khác</a:t>
            </a:r>
            <a:endParaRPr sz="900">
              <a:latin typeface="Verdana"/>
              <a:cs typeface="Verdana"/>
            </a:endParaRPr>
          </a:p>
        </p:txBody>
      </p:sp>
      <p:sp>
        <p:nvSpPr>
          <p:cNvPr id="34" name="object 34"/>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36" name="object 36"/>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37" name="object 37"/>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38" name="object 38"/>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39" name="object 39"/>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41" name="object 41"/>
          <p:cNvSpPr/>
          <p:nvPr/>
        </p:nvSpPr>
        <p:spPr>
          <a:xfrm>
            <a:off x="1203960" y="6070091"/>
            <a:ext cx="88391" cy="88391"/>
          </a:xfrm>
          <a:prstGeom prst="rect">
            <a:avLst/>
          </a:prstGeom>
          <a:blipFill>
            <a:blip r:embed="rId21" cstate="print"/>
            <a:stretch>
              <a:fillRect/>
            </a:stretch>
          </a:blipFill>
        </p:spPr>
        <p:txBody>
          <a:bodyPr wrap="square" lIns="0" tIns="0" rIns="0" bIns="0" rtlCol="0"/>
          <a:lstStyle/>
          <a:p>
            <a:endParaRPr/>
          </a:p>
        </p:txBody>
      </p:sp>
      <p:sp>
        <p:nvSpPr>
          <p:cNvPr id="42" name="object 42"/>
          <p:cNvSpPr txBox="1"/>
          <p:nvPr/>
        </p:nvSpPr>
        <p:spPr>
          <a:xfrm>
            <a:off x="1376425" y="5574919"/>
            <a:ext cx="2499360" cy="628650"/>
          </a:xfrm>
          <a:prstGeom prst="rect">
            <a:avLst/>
          </a:prstGeom>
        </p:spPr>
        <p:txBody>
          <a:bodyPr vert="horz" wrap="square" lIns="0" tIns="13335" rIns="0" bIns="0" rtlCol="0">
            <a:spAutoFit/>
          </a:bodyPr>
          <a:lstStyle/>
          <a:p>
            <a:pPr marL="1498600">
              <a:lnSpc>
                <a:spcPct val="100000"/>
              </a:lnSpc>
              <a:spcBef>
                <a:spcPts val="105"/>
              </a:spcBef>
            </a:pPr>
            <a:r>
              <a:rPr sz="1400" b="1" dirty="0">
                <a:solidFill>
                  <a:srgbClr val="FFFFFF"/>
                </a:solidFill>
                <a:latin typeface="Tahoma"/>
                <a:cs typeface="Tahoma"/>
              </a:rPr>
              <a:t>Sự cố in ấn</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dirty="0">
                <a:solidFill>
                  <a:srgbClr val="1381B8"/>
                </a:solidFill>
                <a:latin typeface="Tahoma"/>
                <a:cs typeface="Tahoma"/>
              </a:rPr>
              <a:t>Lỗi không tìm thấy máy in</a:t>
            </a:r>
            <a:endParaRPr sz="1000">
              <a:latin typeface="Tahoma"/>
              <a:cs typeface="Tahoma"/>
            </a:endParaRPr>
          </a:p>
        </p:txBody>
      </p:sp>
      <p:sp>
        <p:nvSpPr>
          <p:cNvPr id="43" name="object 43"/>
          <p:cNvSpPr/>
          <p:nvPr/>
        </p:nvSpPr>
        <p:spPr>
          <a:xfrm>
            <a:off x="1203960" y="7350252"/>
            <a:ext cx="88391" cy="88392"/>
          </a:xfrm>
          <a:prstGeom prst="rect">
            <a:avLst/>
          </a:prstGeom>
          <a:blipFill>
            <a:blip r:embed="rId21" cstate="print"/>
            <a:stretch>
              <a:fillRect/>
            </a:stretch>
          </a:blipFill>
        </p:spPr>
        <p:txBody>
          <a:bodyPr wrap="square" lIns="0" tIns="0" rIns="0" bIns="0" rtlCol="0"/>
          <a:lstStyle/>
          <a:p>
            <a:endParaRPr/>
          </a:p>
        </p:txBody>
      </p:sp>
      <p:sp>
        <p:nvSpPr>
          <p:cNvPr id="44" name="object 44"/>
          <p:cNvSpPr/>
          <p:nvPr/>
        </p:nvSpPr>
        <p:spPr>
          <a:xfrm>
            <a:off x="1432560" y="7533131"/>
            <a:ext cx="88391" cy="88392"/>
          </a:xfrm>
          <a:prstGeom prst="rect">
            <a:avLst/>
          </a:prstGeom>
          <a:blipFill>
            <a:blip r:embed="rId22" cstate="print"/>
            <a:stretch>
              <a:fillRect/>
            </a:stretch>
          </a:blipFill>
        </p:spPr>
        <p:txBody>
          <a:bodyPr wrap="square" lIns="0" tIns="0" rIns="0" bIns="0" rtlCol="0"/>
          <a:lstStyle/>
          <a:p>
            <a:endParaRPr/>
          </a:p>
        </p:txBody>
      </p:sp>
      <p:sp>
        <p:nvSpPr>
          <p:cNvPr id="45" name="object 45"/>
          <p:cNvSpPr/>
          <p:nvPr/>
        </p:nvSpPr>
        <p:spPr>
          <a:xfrm>
            <a:off x="1432560" y="7868411"/>
            <a:ext cx="88391" cy="88392"/>
          </a:xfrm>
          <a:prstGeom prst="rect">
            <a:avLst/>
          </a:prstGeom>
          <a:blipFill>
            <a:blip r:embed="rId22" cstate="print"/>
            <a:stretch>
              <a:fillRect/>
            </a:stretch>
          </a:blipFill>
        </p:spPr>
        <p:txBody>
          <a:bodyPr wrap="square" lIns="0" tIns="0" rIns="0" bIns="0" rtlCol="0"/>
          <a:lstStyle/>
          <a:p>
            <a:endParaRPr/>
          </a:p>
        </p:txBody>
      </p:sp>
      <p:sp>
        <p:nvSpPr>
          <p:cNvPr id="46" name="object 46"/>
          <p:cNvSpPr/>
          <p:nvPr/>
        </p:nvSpPr>
        <p:spPr>
          <a:xfrm>
            <a:off x="1432560" y="8051292"/>
            <a:ext cx="88391" cy="88392"/>
          </a:xfrm>
          <a:prstGeom prst="rect">
            <a:avLst/>
          </a:prstGeom>
          <a:blipFill>
            <a:blip r:embed="rId22" cstate="print"/>
            <a:stretch>
              <a:fillRect/>
            </a:stretch>
          </a:blipFill>
        </p:spPr>
        <p:txBody>
          <a:bodyPr wrap="square" lIns="0" tIns="0" rIns="0" bIns="0" rtlCol="0"/>
          <a:lstStyle/>
          <a:p>
            <a:endParaRPr/>
          </a:p>
        </p:txBody>
      </p:sp>
      <p:sp>
        <p:nvSpPr>
          <p:cNvPr id="47" name="object 47"/>
          <p:cNvSpPr txBox="1"/>
          <p:nvPr/>
        </p:nvSpPr>
        <p:spPr>
          <a:xfrm>
            <a:off x="1376425" y="7274966"/>
            <a:ext cx="2240915" cy="1062990"/>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Cách khắc phục:</a:t>
            </a:r>
            <a:endParaRPr sz="1000">
              <a:latin typeface="Tahoma"/>
              <a:cs typeface="Tahoma"/>
            </a:endParaRPr>
          </a:p>
          <a:p>
            <a:pPr marL="199390" marR="39370">
              <a:lnSpc>
                <a:spcPct val="100000"/>
              </a:lnSpc>
              <a:spcBef>
                <a:spcPts val="245"/>
              </a:spcBef>
            </a:pPr>
            <a:r>
              <a:rPr sz="1000" dirty="0">
                <a:solidFill>
                  <a:srgbClr val="1F5281"/>
                </a:solidFill>
                <a:latin typeface="Tahoma"/>
                <a:cs typeface="Tahoma"/>
              </a:rPr>
              <a:t>Kiểm tra lại dây kết nối giữa máy in  với máy tính</a:t>
            </a:r>
            <a:endParaRPr sz="1000">
              <a:latin typeface="Tahoma"/>
              <a:cs typeface="Tahoma"/>
            </a:endParaRPr>
          </a:p>
          <a:p>
            <a:pPr marL="199390">
              <a:lnSpc>
                <a:spcPct val="100000"/>
              </a:lnSpc>
              <a:spcBef>
                <a:spcPts val="240"/>
              </a:spcBef>
            </a:pPr>
            <a:r>
              <a:rPr sz="1000" dirty="0">
                <a:solidFill>
                  <a:srgbClr val="1F5281"/>
                </a:solidFill>
                <a:latin typeface="Tahoma"/>
                <a:cs typeface="Tahoma"/>
              </a:rPr>
              <a:t>Kiểm tra nguồn điện cấp cho máy in</a:t>
            </a:r>
            <a:endParaRPr sz="1000">
              <a:latin typeface="Tahoma"/>
              <a:cs typeface="Tahoma"/>
            </a:endParaRPr>
          </a:p>
          <a:p>
            <a:pPr marL="199390" marR="55880">
              <a:lnSpc>
                <a:spcPct val="100000"/>
              </a:lnSpc>
              <a:spcBef>
                <a:spcPts val="240"/>
              </a:spcBef>
            </a:pPr>
            <a:r>
              <a:rPr sz="1000" dirty="0">
                <a:solidFill>
                  <a:srgbClr val="1F5281"/>
                </a:solidFill>
                <a:latin typeface="Tahoma"/>
                <a:cs typeface="Tahoma"/>
              </a:rPr>
              <a:t>Kiểm tra xem trong ứng dụng mình  đang in tới máy in nào</a:t>
            </a:r>
            <a:endParaRPr sz="1000">
              <a:latin typeface="Tahoma"/>
              <a:cs typeface="Tahoma"/>
            </a:endParaRPr>
          </a:p>
        </p:txBody>
      </p:sp>
      <p:sp>
        <p:nvSpPr>
          <p:cNvPr id="48" name="object 48"/>
          <p:cNvSpPr/>
          <p:nvPr/>
        </p:nvSpPr>
        <p:spPr>
          <a:xfrm>
            <a:off x="1310639" y="6243777"/>
            <a:ext cx="2247900" cy="1012367"/>
          </a:xfrm>
          <a:prstGeom prst="rect">
            <a:avLst/>
          </a:prstGeom>
          <a:blipFill>
            <a:blip r:embed="rId23" cstate="print"/>
            <a:stretch>
              <a:fillRect/>
            </a:stretch>
          </a:blipFill>
        </p:spPr>
        <p:txBody>
          <a:bodyPr wrap="square" lIns="0" tIns="0" rIns="0" bIns="0" rtlCol="0"/>
          <a:lstStyle/>
          <a:p>
            <a:endParaRPr/>
          </a:p>
        </p:txBody>
      </p:sp>
      <p:sp>
        <p:nvSpPr>
          <p:cNvPr id="49" name="object 49"/>
          <p:cNvSpPr/>
          <p:nvPr/>
        </p:nvSpPr>
        <p:spPr>
          <a:xfrm>
            <a:off x="3710940" y="6434828"/>
            <a:ext cx="1905000" cy="1748405"/>
          </a:xfrm>
          <a:prstGeom prst="rect">
            <a:avLst/>
          </a:prstGeom>
          <a:blipFill>
            <a:blip r:embed="rId24" cstate="print"/>
            <a:stretch>
              <a:fillRect/>
            </a:stretch>
          </a:blipFill>
        </p:spPr>
        <p:txBody>
          <a:bodyPr wrap="square" lIns="0" tIns="0" rIns="0" bIns="0" rtlCol="0"/>
          <a:lstStyle/>
          <a:p>
            <a:endParaRPr/>
          </a:p>
        </p:txBody>
      </p:sp>
      <p:sp>
        <p:nvSpPr>
          <p:cNvPr id="50" name="object 50"/>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51" name="object 51"/>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23</a:t>
            </a:fld>
            <a:endParaRP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10" name="object 10"/>
          <p:cNvSpPr txBox="1"/>
          <p:nvPr/>
        </p:nvSpPr>
        <p:spPr>
          <a:xfrm>
            <a:off x="1376425" y="1279651"/>
            <a:ext cx="2499360" cy="628650"/>
          </a:xfrm>
          <a:prstGeom prst="rect">
            <a:avLst/>
          </a:prstGeom>
        </p:spPr>
        <p:txBody>
          <a:bodyPr vert="horz" wrap="square" lIns="0" tIns="12700" rIns="0" bIns="0" rtlCol="0">
            <a:spAutoFit/>
          </a:bodyPr>
          <a:lstStyle/>
          <a:p>
            <a:pPr marL="1498600">
              <a:lnSpc>
                <a:spcPct val="100000"/>
              </a:lnSpc>
              <a:spcBef>
                <a:spcPts val="100"/>
              </a:spcBef>
            </a:pPr>
            <a:r>
              <a:rPr sz="1400" b="1" dirty="0">
                <a:solidFill>
                  <a:srgbClr val="FFFFFF"/>
                </a:solidFill>
                <a:latin typeface="Tahoma"/>
                <a:cs typeface="Tahoma"/>
              </a:rPr>
              <a:t>Sự cố in ấn</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dirty="0">
                <a:solidFill>
                  <a:srgbClr val="1381B8"/>
                </a:solidFill>
                <a:latin typeface="Tahoma"/>
                <a:cs typeface="Tahoma"/>
              </a:rPr>
              <a:t>Ứng dụng báo không có máy in</a:t>
            </a:r>
            <a:endParaRPr sz="1000">
              <a:latin typeface="Tahoma"/>
              <a:cs typeface="Tahoma"/>
            </a:endParaRPr>
          </a:p>
        </p:txBody>
      </p:sp>
      <p:sp>
        <p:nvSpPr>
          <p:cNvPr id="11" name="object 11"/>
          <p:cNvSpPr/>
          <p:nvPr/>
        </p:nvSpPr>
        <p:spPr>
          <a:xfrm>
            <a:off x="1203960" y="3238500"/>
            <a:ext cx="88391" cy="88392"/>
          </a:xfrm>
          <a:prstGeom prst="rect">
            <a:avLst/>
          </a:prstGeom>
          <a:blipFill>
            <a:blip r:embed="rId4" cstate="print"/>
            <a:stretch>
              <a:fillRect/>
            </a:stretch>
          </a:blipFill>
        </p:spPr>
        <p:txBody>
          <a:bodyPr wrap="square" lIns="0" tIns="0" rIns="0" bIns="0" rtlCol="0"/>
          <a:lstStyle/>
          <a:p>
            <a:endParaRPr/>
          </a:p>
        </p:txBody>
      </p:sp>
      <p:sp>
        <p:nvSpPr>
          <p:cNvPr id="12" name="object 12"/>
          <p:cNvSpPr/>
          <p:nvPr/>
        </p:nvSpPr>
        <p:spPr>
          <a:xfrm>
            <a:off x="1432560" y="3421379"/>
            <a:ext cx="88391" cy="88391"/>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1432560" y="3604259"/>
            <a:ext cx="88391" cy="88391"/>
          </a:xfrm>
          <a:prstGeom prst="rect">
            <a:avLst/>
          </a:prstGeom>
          <a:blipFill>
            <a:blip r:embed="rId5" cstate="print"/>
            <a:stretch>
              <a:fillRect/>
            </a:stretch>
          </a:blipFill>
        </p:spPr>
        <p:txBody>
          <a:bodyPr wrap="square" lIns="0" tIns="0" rIns="0" bIns="0" rtlCol="0"/>
          <a:lstStyle/>
          <a:p>
            <a:endParaRPr/>
          </a:p>
        </p:txBody>
      </p:sp>
      <p:sp>
        <p:nvSpPr>
          <p:cNvPr id="14" name="object 14"/>
          <p:cNvSpPr txBox="1"/>
          <p:nvPr/>
        </p:nvSpPr>
        <p:spPr>
          <a:xfrm>
            <a:off x="1376425" y="3163341"/>
            <a:ext cx="1750695" cy="574040"/>
          </a:xfrm>
          <a:prstGeom prst="rect">
            <a:avLst/>
          </a:prstGeom>
        </p:spPr>
        <p:txBody>
          <a:bodyPr vert="horz" wrap="square" lIns="0" tIns="43180" rIns="0" bIns="0" rtlCol="0">
            <a:spAutoFit/>
          </a:bodyPr>
          <a:lstStyle/>
          <a:p>
            <a:pPr>
              <a:lnSpc>
                <a:spcPct val="100000"/>
              </a:lnSpc>
              <a:spcBef>
                <a:spcPts val="340"/>
              </a:spcBef>
            </a:pPr>
            <a:r>
              <a:rPr sz="1000" b="1" dirty="0">
                <a:solidFill>
                  <a:srgbClr val="1381B8"/>
                </a:solidFill>
                <a:latin typeface="Tahoma"/>
                <a:cs typeface="Tahoma"/>
              </a:rPr>
              <a:t>Khắc phục</a:t>
            </a:r>
            <a:endParaRPr sz="1000">
              <a:latin typeface="Tahoma"/>
              <a:cs typeface="Tahoma"/>
            </a:endParaRPr>
          </a:p>
          <a:p>
            <a:pPr marL="199390" marR="5080">
              <a:lnSpc>
                <a:spcPct val="120000"/>
              </a:lnSpc>
            </a:pPr>
            <a:r>
              <a:rPr sz="1000" dirty="0">
                <a:solidFill>
                  <a:srgbClr val="1F5281"/>
                </a:solidFill>
                <a:latin typeface="Tahoma"/>
                <a:cs typeface="Tahoma"/>
              </a:rPr>
              <a:t>Kết nối máy in với máy tính  Cài đặt Driver cho máy in</a:t>
            </a:r>
            <a:endParaRPr sz="1000">
              <a:latin typeface="Tahoma"/>
              <a:cs typeface="Tahoma"/>
            </a:endParaRPr>
          </a:p>
        </p:txBody>
      </p:sp>
      <p:sp>
        <p:nvSpPr>
          <p:cNvPr id="15" name="object 15"/>
          <p:cNvSpPr/>
          <p:nvPr/>
        </p:nvSpPr>
        <p:spPr>
          <a:xfrm>
            <a:off x="1577339" y="1949195"/>
            <a:ext cx="3609213" cy="1143000"/>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1" name="object 21"/>
          <p:cNvSpPr/>
          <p:nvPr/>
        </p:nvSpPr>
        <p:spPr>
          <a:xfrm>
            <a:off x="1165860" y="6108191"/>
            <a:ext cx="88391" cy="88391"/>
          </a:xfrm>
          <a:prstGeom prst="rect">
            <a:avLst/>
          </a:prstGeom>
          <a:blipFill>
            <a:blip r:embed="rId4" cstate="print"/>
            <a:stretch>
              <a:fillRect/>
            </a:stretch>
          </a:blipFill>
        </p:spPr>
        <p:txBody>
          <a:bodyPr wrap="square" lIns="0" tIns="0" rIns="0" bIns="0" rtlCol="0"/>
          <a:lstStyle/>
          <a:p>
            <a:endParaRPr/>
          </a:p>
        </p:txBody>
      </p:sp>
      <p:sp>
        <p:nvSpPr>
          <p:cNvPr id="22" name="object 22"/>
          <p:cNvSpPr/>
          <p:nvPr/>
        </p:nvSpPr>
        <p:spPr>
          <a:xfrm>
            <a:off x="1394460" y="6443471"/>
            <a:ext cx="88391" cy="88391"/>
          </a:xfrm>
          <a:prstGeom prst="rect">
            <a:avLst/>
          </a:prstGeom>
          <a:blipFill>
            <a:blip r:embed="rId5" cstate="print"/>
            <a:stretch>
              <a:fillRect/>
            </a:stretch>
          </a:blipFill>
        </p:spPr>
        <p:txBody>
          <a:bodyPr wrap="square" lIns="0" tIns="0" rIns="0" bIns="0" rtlCol="0"/>
          <a:lstStyle/>
          <a:p>
            <a:endParaRPr/>
          </a:p>
        </p:txBody>
      </p:sp>
      <p:sp>
        <p:nvSpPr>
          <p:cNvPr id="23" name="object 23"/>
          <p:cNvSpPr/>
          <p:nvPr/>
        </p:nvSpPr>
        <p:spPr>
          <a:xfrm>
            <a:off x="1623060" y="6620255"/>
            <a:ext cx="76200" cy="80772"/>
          </a:xfrm>
          <a:prstGeom prst="rect">
            <a:avLst/>
          </a:prstGeom>
          <a:blipFill>
            <a:blip r:embed="rId7" cstate="print"/>
            <a:stretch>
              <a:fillRect/>
            </a:stretch>
          </a:blipFill>
        </p:spPr>
        <p:txBody>
          <a:bodyPr wrap="square" lIns="0" tIns="0" rIns="0" bIns="0" rtlCol="0"/>
          <a:lstStyle/>
          <a:p>
            <a:endParaRPr/>
          </a:p>
        </p:txBody>
      </p:sp>
      <p:sp>
        <p:nvSpPr>
          <p:cNvPr id="24" name="object 24"/>
          <p:cNvSpPr/>
          <p:nvPr/>
        </p:nvSpPr>
        <p:spPr>
          <a:xfrm>
            <a:off x="1623060" y="6922007"/>
            <a:ext cx="76200" cy="80772"/>
          </a:xfrm>
          <a:prstGeom prst="rect">
            <a:avLst/>
          </a:prstGeom>
          <a:blipFill>
            <a:blip r:embed="rId7" cstate="print"/>
            <a:stretch>
              <a:fillRect/>
            </a:stretch>
          </a:blipFill>
        </p:spPr>
        <p:txBody>
          <a:bodyPr wrap="square" lIns="0" tIns="0" rIns="0" bIns="0" rtlCol="0"/>
          <a:lstStyle/>
          <a:p>
            <a:endParaRPr/>
          </a:p>
        </p:txBody>
      </p:sp>
      <p:sp>
        <p:nvSpPr>
          <p:cNvPr id="25" name="object 25"/>
          <p:cNvSpPr/>
          <p:nvPr/>
        </p:nvSpPr>
        <p:spPr>
          <a:xfrm>
            <a:off x="1623060" y="7086600"/>
            <a:ext cx="76200" cy="80772"/>
          </a:xfrm>
          <a:prstGeom prst="rect">
            <a:avLst/>
          </a:prstGeom>
          <a:blipFill>
            <a:blip r:embed="rId7" cstate="print"/>
            <a:stretch>
              <a:fillRect/>
            </a:stretch>
          </a:blipFill>
        </p:spPr>
        <p:txBody>
          <a:bodyPr wrap="square" lIns="0" tIns="0" rIns="0" bIns="0" rtlCol="0"/>
          <a:lstStyle/>
          <a:p>
            <a:endParaRPr/>
          </a:p>
        </p:txBody>
      </p:sp>
      <p:sp>
        <p:nvSpPr>
          <p:cNvPr id="26" name="object 26"/>
          <p:cNvSpPr/>
          <p:nvPr/>
        </p:nvSpPr>
        <p:spPr>
          <a:xfrm>
            <a:off x="1394460" y="7257288"/>
            <a:ext cx="88391" cy="88392"/>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1623060" y="7434071"/>
            <a:ext cx="76200" cy="80772"/>
          </a:xfrm>
          <a:prstGeom prst="rect">
            <a:avLst/>
          </a:prstGeom>
          <a:blipFill>
            <a:blip r:embed="rId7" cstate="print"/>
            <a:stretch>
              <a:fillRect/>
            </a:stretch>
          </a:blipFill>
        </p:spPr>
        <p:txBody>
          <a:bodyPr wrap="square" lIns="0" tIns="0" rIns="0" bIns="0" rtlCol="0"/>
          <a:lstStyle/>
          <a:p>
            <a:endParaRPr/>
          </a:p>
        </p:txBody>
      </p:sp>
      <p:sp>
        <p:nvSpPr>
          <p:cNvPr id="28" name="object 28"/>
          <p:cNvSpPr/>
          <p:nvPr/>
        </p:nvSpPr>
        <p:spPr>
          <a:xfrm>
            <a:off x="1623060" y="7735823"/>
            <a:ext cx="76200" cy="80772"/>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1623060" y="8037576"/>
            <a:ext cx="76200" cy="80772"/>
          </a:xfrm>
          <a:prstGeom prst="rect">
            <a:avLst/>
          </a:prstGeom>
          <a:blipFill>
            <a:blip r:embed="rId7" cstate="print"/>
            <a:stretch>
              <a:fillRect/>
            </a:stretch>
          </a:blipFill>
        </p:spPr>
        <p:txBody>
          <a:bodyPr wrap="square" lIns="0" tIns="0" rIns="0" bIns="0" rtlCol="0"/>
          <a:lstStyle/>
          <a:p>
            <a:endParaRPr/>
          </a:p>
        </p:txBody>
      </p:sp>
      <p:sp>
        <p:nvSpPr>
          <p:cNvPr id="30" name="object 30"/>
          <p:cNvSpPr txBox="1"/>
          <p:nvPr/>
        </p:nvSpPr>
        <p:spPr>
          <a:xfrm>
            <a:off x="1128064" y="5351973"/>
            <a:ext cx="4472940" cy="2945130"/>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4235">
              <a:lnSpc>
                <a:spcPct val="100000"/>
              </a:lnSpc>
            </a:pPr>
            <a:r>
              <a:rPr sz="1400" b="1" dirty="0">
                <a:solidFill>
                  <a:srgbClr val="FFFFFF"/>
                </a:solidFill>
                <a:latin typeface="Tahoma"/>
                <a:cs typeface="Tahoma"/>
              </a:rPr>
              <a:t>Sự có liên quan đến phần mềm</a:t>
            </a:r>
            <a:endParaRPr sz="1400" dirty="0">
              <a:latin typeface="Tahoma"/>
              <a:cs typeface="Tahoma"/>
            </a:endParaRPr>
          </a:p>
          <a:p>
            <a:pPr>
              <a:lnSpc>
                <a:spcPct val="100000"/>
              </a:lnSpc>
              <a:spcBef>
                <a:spcPts val="40"/>
              </a:spcBef>
            </a:pPr>
            <a:endParaRPr sz="1850" dirty="0">
              <a:latin typeface="Times New Roman"/>
              <a:cs typeface="Times New Roman"/>
            </a:endParaRPr>
          </a:p>
          <a:p>
            <a:pPr marL="210185" marR="2291715">
              <a:lnSpc>
                <a:spcPct val="100000"/>
              </a:lnSpc>
            </a:pPr>
            <a:r>
              <a:rPr sz="1000" b="1" dirty="0">
                <a:solidFill>
                  <a:srgbClr val="1381B8"/>
                </a:solidFill>
                <a:latin typeface="Tahoma"/>
                <a:cs typeface="Tahoma"/>
              </a:rPr>
              <a:t>Không khởi động được các ứng  dụng MS-Office</a:t>
            </a:r>
            <a:endParaRPr sz="1000" dirty="0">
              <a:latin typeface="Tahoma"/>
              <a:cs typeface="Tahoma"/>
            </a:endParaRPr>
          </a:p>
          <a:p>
            <a:pPr marL="409575">
              <a:lnSpc>
                <a:spcPct val="100000"/>
              </a:lnSpc>
              <a:spcBef>
                <a:spcPts val="240"/>
              </a:spcBef>
            </a:pPr>
            <a:r>
              <a:rPr sz="1000" dirty="0">
                <a:solidFill>
                  <a:srgbClr val="1F5281"/>
                </a:solidFill>
                <a:latin typeface="Tahoma"/>
                <a:cs typeface="Tahoma"/>
              </a:rPr>
              <a:t>Nguyên nhân:</a:t>
            </a:r>
            <a:endParaRPr sz="1000" dirty="0">
              <a:latin typeface="Tahoma"/>
              <a:cs typeface="Tahoma"/>
            </a:endParaRPr>
          </a:p>
          <a:p>
            <a:pPr marL="608965" marR="2063114">
              <a:lnSpc>
                <a:spcPct val="100000"/>
              </a:lnSpc>
              <a:spcBef>
                <a:spcPts val="220"/>
              </a:spcBef>
            </a:pPr>
            <a:r>
              <a:rPr sz="900" dirty="0">
                <a:solidFill>
                  <a:srgbClr val="1F5281"/>
                </a:solidFill>
                <a:latin typeface="Tahoma"/>
                <a:cs typeface="Tahoma"/>
              </a:rPr>
              <a:t>MS-Office ở một User khác với User  bạn cài đặt</a:t>
            </a:r>
            <a:endParaRPr sz="900" dirty="0">
              <a:latin typeface="Tahoma"/>
              <a:cs typeface="Tahoma"/>
            </a:endParaRPr>
          </a:p>
          <a:p>
            <a:pPr marL="608965" marR="2327910">
              <a:lnSpc>
                <a:spcPct val="120000"/>
              </a:lnSpc>
            </a:pPr>
            <a:r>
              <a:rPr sz="900" dirty="0">
                <a:solidFill>
                  <a:srgbClr val="1F5281"/>
                </a:solidFill>
                <a:latin typeface="Tahoma"/>
                <a:cs typeface="Tahoma"/>
              </a:rPr>
              <a:t>Một số files chương trình bị lỗi  Folder MSOCache bị xoá</a:t>
            </a:r>
            <a:endParaRPr sz="900" dirty="0">
              <a:latin typeface="Tahoma"/>
              <a:cs typeface="Tahoma"/>
            </a:endParaRPr>
          </a:p>
          <a:p>
            <a:pPr marL="409575">
              <a:lnSpc>
                <a:spcPct val="100000"/>
              </a:lnSpc>
              <a:spcBef>
                <a:spcPts val="235"/>
              </a:spcBef>
            </a:pPr>
            <a:r>
              <a:rPr sz="1000" dirty="0">
                <a:solidFill>
                  <a:srgbClr val="1F5281"/>
                </a:solidFill>
                <a:latin typeface="Tahoma"/>
                <a:cs typeface="Tahoma"/>
              </a:rPr>
              <a:t>Cách khắc phục:</a:t>
            </a:r>
            <a:endParaRPr sz="1000" dirty="0">
              <a:latin typeface="Tahoma"/>
              <a:cs typeface="Tahoma"/>
            </a:endParaRPr>
          </a:p>
          <a:p>
            <a:pPr marL="608965" marR="2073910">
              <a:lnSpc>
                <a:spcPct val="100000"/>
              </a:lnSpc>
              <a:spcBef>
                <a:spcPts val="220"/>
              </a:spcBef>
            </a:pPr>
            <a:r>
              <a:rPr sz="900" dirty="0">
                <a:solidFill>
                  <a:srgbClr val="1F5281"/>
                </a:solidFill>
                <a:latin typeface="Tahoma"/>
                <a:cs typeface="Tahoma"/>
              </a:rPr>
              <a:t>Dùng đĩa cài đặt vào và trỏ tới file  chương trình yêu cầu để khắc phục</a:t>
            </a:r>
            <a:endParaRPr sz="900" dirty="0">
              <a:latin typeface="Tahoma"/>
              <a:cs typeface="Tahoma"/>
            </a:endParaRPr>
          </a:p>
          <a:p>
            <a:pPr marL="608965" marR="2085339">
              <a:lnSpc>
                <a:spcPct val="100000"/>
              </a:lnSpc>
              <a:spcBef>
                <a:spcPts val="220"/>
              </a:spcBef>
            </a:pPr>
            <a:r>
              <a:rPr sz="900" dirty="0">
                <a:solidFill>
                  <a:srgbClr val="1F5281"/>
                </a:solidFill>
                <a:latin typeface="Tahoma"/>
                <a:cs typeface="Tahoma"/>
              </a:rPr>
              <a:t>Không xoá thư mục MSOCache sau  khi cài đặt.</a:t>
            </a:r>
            <a:endParaRPr sz="900" dirty="0">
              <a:latin typeface="Tahoma"/>
              <a:cs typeface="Tahoma"/>
            </a:endParaRPr>
          </a:p>
          <a:p>
            <a:pPr marL="608965" marR="2053589">
              <a:lnSpc>
                <a:spcPct val="100000"/>
              </a:lnSpc>
              <a:spcBef>
                <a:spcPts val="215"/>
              </a:spcBef>
            </a:pPr>
            <a:r>
              <a:rPr sz="900" dirty="0">
                <a:solidFill>
                  <a:srgbClr val="1F5281"/>
                </a:solidFill>
                <a:latin typeface="Tahoma"/>
                <a:cs typeface="Tahoma"/>
              </a:rPr>
              <a:t>Chép đè Profile của User cài đặt lên  Profile của User hiên tại</a:t>
            </a:r>
            <a:endParaRPr sz="900" dirty="0">
              <a:latin typeface="Tahoma"/>
              <a:cs typeface="Tahoma"/>
            </a:endParaRPr>
          </a:p>
        </p:txBody>
      </p:sp>
      <p:sp>
        <p:nvSpPr>
          <p:cNvPr id="31" name="object 31"/>
          <p:cNvSpPr/>
          <p:nvPr/>
        </p:nvSpPr>
        <p:spPr>
          <a:xfrm>
            <a:off x="3602228" y="6129527"/>
            <a:ext cx="2013712" cy="2171700"/>
          </a:xfrm>
          <a:prstGeom prst="rect">
            <a:avLst/>
          </a:prstGeom>
          <a:blipFill>
            <a:blip r:embed="rId8" cstate="print"/>
            <a:stretch>
              <a:fillRect/>
            </a:stretch>
          </a:blipFill>
        </p:spPr>
        <p:txBody>
          <a:bodyPr wrap="square" lIns="0" tIns="0" rIns="0" bIns="0" rtlCol="0"/>
          <a:lstStyle/>
          <a:p>
            <a:endParaRPr/>
          </a:p>
        </p:txBody>
      </p:sp>
      <p:sp>
        <p:nvSpPr>
          <p:cNvPr id="32" name="object 32"/>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3" name="object 33"/>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24</a:t>
            </a:fld>
            <a:endParaRPr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9" name="object 9"/>
          <p:cNvSpPr/>
          <p:nvPr/>
        </p:nvSpPr>
        <p:spPr>
          <a:xfrm>
            <a:off x="1242060" y="1827275"/>
            <a:ext cx="102108" cy="106679"/>
          </a:xfrm>
          <a:prstGeom prst="rect">
            <a:avLst/>
          </a:prstGeom>
          <a:blipFill>
            <a:blip r:embed="rId4" cstate="print"/>
            <a:stretch>
              <a:fillRect/>
            </a:stretch>
          </a:blipFill>
        </p:spPr>
        <p:txBody>
          <a:bodyPr wrap="square" lIns="0" tIns="0" rIns="0" bIns="0" rtlCol="0"/>
          <a:lstStyle/>
          <a:p>
            <a:endParaRPr/>
          </a:p>
        </p:txBody>
      </p:sp>
      <p:sp>
        <p:nvSpPr>
          <p:cNvPr id="10" name="object 10"/>
          <p:cNvSpPr/>
          <p:nvPr/>
        </p:nvSpPr>
        <p:spPr>
          <a:xfrm>
            <a:off x="1470660" y="2092451"/>
            <a:ext cx="88391" cy="88392"/>
          </a:xfrm>
          <a:prstGeom prst="rect">
            <a:avLst/>
          </a:prstGeom>
          <a:blipFill>
            <a:blip r:embed="rId5" cstate="print"/>
            <a:stretch>
              <a:fillRect/>
            </a:stretch>
          </a:blipFill>
        </p:spPr>
        <p:txBody>
          <a:bodyPr wrap="square" lIns="0" tIns="0" rIns="0" bIns="0" rtlCol="0"/>
          <a:lstStyle/>
          <a:p>
            <a:endParaRPr/>
          </a:p>
        </p:txBody>
      </p:sp>
      <p:sp>
        <p:nvSpPr>
          <p:cNvPr id="11" name="object 11"/>
          <p:cNvSpPr/>
          <p:nvPr/>
        </p:nvSpPr>
        <p:spPr>
          <a:xfrm>
            <a:off x="1470660" y="2427731"/>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470660" y="2763011"/>
            <a:ext cx="88391" cy="88392"/>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1470660" y="2945891"/>
            <a:ext cx="88391" cy="88392"/>
          </a:xfrm>
          <a:prstGeom prst="rect">
            <a:avLst/>
          </a:prstGeom>
          <a:blipFill>
            <a:blip r:embed="rId5" cstate="print"/>
            <a:stretch>
              <a:fillRect/>
            </a:stretch>
          </a:blipFill>
        </p:spPr>
        <p:txBody>
          <a:bodyPr wrap="square" lIns="0" tIns="0" rIns="0" bIns="0" rtlCol="0"/>
          <a:lstStyle/>
          <a:p>
            <a:endParaRPr/>
          </a:p>
        </p:txBody>
      </p:sp>
      <p:sp>
        <p:nvSpPr>
          <p:cNvPr id="14" name="object 14"/>
          <p:cNvSpPr txBox="1"/>
          <p:nvPr/>
        </p:nvSpPr>
        <p:spPr>
          <a:xfrm>
            <a:off x="1379219" y="1279651"/>
            <a:ext cx="4110990" cy="1951989"/>
          </a:xfrm>
          <a:prstGeom prst="rect">
            <a:avLst/>
          </a:prstGeom>
        </p:spPr>
        <p:txBody>
          <a:bodyPr vert="horz" wrap="square" lIns="0" tIns="12700" rIns="0" bIns="0" rtlCol="0">
            <a:spAutoFit/>
          </a:bodyPr>
          <a:lstStyle/>
          <a:p>
            <a:pPr marL="1189355">
              <a:lnSpc>
                <a:spcPct val="100000"/>
              </a:lnSpc>
              <a:spcBef>
                <a:spcPts val="100"/>
              </a:spcBef>
            </a:pPr>
            <a:r>
              <a:rPr sz="1400" b="1" dirty="0">
                <a:solidFill>
                  <a:srgbClr val="FFFFFF"/>
                </a:solidFill>
                <a:latin typeface="Tahoma"/>
                <a:cs typeface="Tahoma"/>
              </a:rPr>
              <a:t>Câu hỏi và bài tập</a:t>
            </a:r>
            <a:endParaRPr sz="1400">
              <a:latin typeface="Tahoma"/>
              <a:cs typeface="Tahoma"/>
            </a:endParaRPr>
          </a:p>
          <a:p>
            <a:pPr>
              <a:lnSpc>
                <a:spcPct val="100000"/>
              </a:lnSpc>
              <a:spcBef>
                <a:spcPts val="35"/>
              </a:spcBef>
            </a:pPr>
            <a:endParaRPr sz="1900">
              <a:latin typeface="Times New Roman"/>
              <a:cs typeface="Times New Roman"/>
            </a:endParaRPr>
          </a:p>
          <a:p>
            <a:pPr>
              <a:lnSpc>
                <a:spcPct val="100000"/>
              </a:lnSpc>
            </a:pPr>
            <a:r>
              <a:rPr sz="1200" u="heavy" dirty="0">
                <a:solidFill>
                  <a:srgbClr val="1381B8"/>
                </a:solidFill>
                <a:uFill>
                  <a:solidFill>
                    <a:srgbClr val="1381B8"/>
                  </a:solidFill>
                </a:uFill>
                <a:latin typeface="Times New Roman"/>
                <a:cs typeface="Times New Roman"/>
              </a:rPr>
              <a:t> </a:t>
            </a:r>
            <a:r>
              <a:rPr sz="1200" b="1" u="heavy" dirty="0">
                <a:solidFill>
                  <a:srgbClr val="1381B8"/>
                </a:solidFill>
                <a:uFill>
                  <a:solidFill>
                    <a:srgbClr val="1381B8"/>
                  </a:solidFill>
                </a:uFill>
                <a:latin typeface="Tahoma"/>
                <a:cs typeface="Tahoma"/>
              </a:rPr>
              <a:t>Ôn tập</a:t>
            </a:r>
            <a:endParaRPr sz="1200">
              <a:latin typeface="Tahoma"/>
              <a:cs typeface="Tahoma"/>
            </a:endParaRPr>
          </a:p>
          <a:p>
            <a:pPr marL="234950" marR="88900">
              <a:lnSpc>
                <a:spcPct val="100000"/>
              </a:lnSpc>
              <a:spcBef>
                <a:spcPts val="705"/>
              </a:spcBef>
            </a:pPr>
            <a:r>
              <a:rPr sz="1000" dirty="0">
                <a:solidFill>
                  <a:srgbClr val="1F5281"/>
                </a:solidFill>
                <a:latin typeface="Tahoma"/>
                <a:cs typeface="Tahoma"/>
              </a:rPr>
              <a:t>Hãy nêu vai trò và tầm quan trọng và ứng dụng của các phần mềm  ứng dụng trong bộ MS-Office.</a:t>
            </a:r>
            <a:endParaRPr sz="1000">
              <a:latin typeface="Tahoma"/>
              <a:cs typeface="Tahoma"/>
            </a:endParaRPr>
          </a:p>
          <a:p>
            <a:pPr marL="234950" marR="127000">
              <a:lnSpc>
                <a:spcPct val="100000"/>
              </a:lnSpc>
              <a:spcBef>
                <a:spcPts val="240"/>
              </a:spcBef>
            </a:pPr>
            <a:r>
              <a:rPr sz="1000" dirty="0">
                <a:solidFill>
                  <a:srgbClr val="1F5281"/>
                </a:solidFill>
                <a:latin typeface="Tahoma"/>
                <a:cs typeface="Tahoma"/>
              </a:rPr>
              <a:t>Những nguyên nhân chủ yếu dẫn đến các sự cố: Không chạy được  ứng dụng, không mở được file.</a:t>
            </a:r>
            <a:endParaRPr sz="1000">
              <a:latin typeface="Tahoma"/>
              <a:cs typeface="Tahoma"/>
            </a:endParaRPr>
          </a:p>
          <a:p>
            <a:pPr marL="234950">
              <a:lnSpc>
                <a:spcPct val="100000"/>
              </a:lnSpc>
              <a:spcBef>
                <a:spcPts val="240"/>
              </a:spcBef>
            </a:pPr>
            <a:r>
              <a:rPr sz="1000" dirty="0">
                <a:solidFill>
                  <a:srgbClr val="1F5281"/>
                </a:solidFill>
                <a:latin typeface="Tahoma"/>
                <a:cs typeface="Tahoma"/>
              </a:rPr>
              <a:t>Hãy nêu những điểm cần lưu ý khi cài đặt các ứng dụng.</a:t>
            </a:r>
            <a:endParaRPr sz="1000">
              <a:latin typeface="Tahoma"/>
              <a:cs typeface="Tahoma"/>
            </a:endParaRPr>
          </a:p>
          <a:p>
            <a:pPr marL="234950" marR="5080">
              <a:lnSpc>
                <a:spcPct val="100000"/>
              </a:lnSpc>
              <a:spcBef>
                <a:spcPts val="240"/>
              </a:spcBef>
            </a:pPr>
            <a:r>
              <a:rPr sz="1000" dirty="0">
                <a:solidFill>
                  <a:srgbClr val="1F5281"/>
                </a:solidFill>
                <a:latin typeface="Tahoma"/>
                <a:cs typeface="Tahoma"/>
              </a:rPr>
              <a:t>Nêu một số ứng dụng giúp chuyển đổi các files văn bản và bảng tính  thành file PDF</a:t>
            </a:r>
            <a:endParaRPr sz="1000">
              <a:latin typeface="Tahoma"/>
              <a:cs typeface="Tahoma"/>
            </a:endParaRPr>
          </a:p>
        </p:txBody>
      </p:sp>
      <p:sp>
        <p:nvSpPr>
          <p:cNvPr id="15" name="object 15"/>
          <p:cNvSpPr/>
          <p:nvPr/>
        </p:nvSpPr>
        <p:spPr>
          <a:xfrm>
            <a:off x="2910839" y="3511295"/>
            <a:ext cx="894562" cy="800100"/>
          </a:xfrm>
          <a:prstGeom prst="rect">
            <a:avLst/>
          </a:prstGeom>
          <a:blipFill>
            <a:blip r:embed="rId6"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0" name="object 20"/>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1" name="object 21"/>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3" name="object 23"/>
          <p:cNvSpPr/>
          <p:nvPr/>
        </p:nvSpPr>
        <p:spPr>
          <a:xfrm>
            <a:off x="1242060" y="6121908"/>
            <a:ext cx="102108" cy="106679"/>
          </a:xfrm>
          <a:prstGeom prst="rect">
            <a:avLst/>
          </a:prstGeom>
          <a:blipFill>
            <a:blip r:embed="rId4" cstate="print"/>
            <a:stretch>
              <a:fillRect/>
            </a:stretch>
          </a:blipFill>
        </p:spPr>
        <p:txBody>
          <a:bodyPr wrap="square" lIns="0" tIns="0" rIns="0" bIns="0" rtlCol="0"/>
          <a:lstStyle/>
          <a:p>
            <a:endParaRPr/>
          </a:p>
        </p:txBody>
      </p:sp>
      <p:sp>
        <p:nvSpPr>
          <p:cNvPr id="24" name="object 24"/>
          <p:cNvSpPr/>
          <p:nvPr/>
        </p:nvSpPr>
        <p:spPr>
          <a:xfrm>
            <a:off x="1470660" y="6387083"/>
            <a:ext cx="88391" cy="88391"/>
          </a:xfrm>
          <a:prstGeom prst="rect">
            <a:avLst/>
          </a:prstGeom>
          <a:blipFill>
            <a:blip r:embed="rId5" cstate="print"/>
            <a:stretch>
              <a:fillRect/>
            </a:stretch>
          </a:blipFill>
        </p:spPr>
        <p:txBody>
          <a:bodyPr wrap="square" lIns="0" tIns="0" rIns="0" bIns="0" rtlCol="0"/>
          <a:lstStyle/>
          <a:p>
            <a:endParaRPr/>
          </a:p>
        </p:txBody>
      </p:sp>
      <p:sp>
        <p:nvSpPr>
          <p:cNvPr id="25" name="object 25"/>
          <p:cNvSpPr/>
          <p:nvPr/>
        </p:nvSpPr>
        <p:spPr>
          <a:xfrm>
            <a:off x="1470660" y="6722364"/>
            <a:ext cx="88391" cy="88392"/>
          </a:xfrm>
          <a:prstGeom prst="rect">
            <a:avLst/>
          </a:prstGeom>
          <a:blipFill>
            <a:blip r:embed="rId5" cstate="print"/>
            <a:stretch>
              <a:fillRect/>
            </a:stretch>
          </a:blipFill>
        </p:spPr>
        <p:txBody>
          <a:bodyPr wrap="square" lIns="0" tIns="0" rIns="0" bIns="0" rtlCol="0"/>
          <a:lstStyle/>
          <a:p>
            <a:endParaRPr/>
          </a:p>
        </p:txBody>
      </p:sp>
      <p:sp>
        <p:nvSpPr>
          <p:cNvPr id="26" name="object 26"/>
          <p:cNvSpPr/>
          <p:nvPr/>
        </p:nvSpPr>
        <p:spPr>
          <a:xfrm>
            <a:off x="1470660" y="6905243"/>
            <a:ext cx="88391" cy="88392"/>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1470660" y="7088123"/>
            <a:ext cx="88391" cy="88392"/>
          </a:xfrm>
          <a:prstGeom prst="rect">
            <a:avLst/>
          </a:prstGeom>
          <a:blipFill>
            <a:blip r:embed="rId5" cstate="print"/>
            <a:stretch>
              <a:fillRect/>
            </a:stretch>
          </a:blipFill>
        </p:spPr>
        <p:txBody>
          <a:bodyPr wrap="square" lIns="0" tIns="0" rIns="0" bIns="0" rtlCol="0"/>
          <a:lstStyle/>
          <a:p>
            <a:endParaRPr/>
          </a:p>
        </p:txBody>
      </p:sp>
      <p:sp>
        <p:nvSpPr>
          <p:cNvPr id="28" name="object 28"/>
          <p:cNvSpPr/>
          <p:nvPr/>
        </p:nvSpPr>
        <p:spPr>
          <a:xfrm>
            <a:off x="1470660" y="7271004"/>
            <a:ext cx="88391" cy="88392"/>
          </a:xfrm>
          <a:prstGeom prst="rect">
            <a:avLst/>
          </a:prstGeom>
          <a:blipFill>
            <a:blip r:embed="rId5" cstate="print"/>
            <a:stretch>
              <a:fillRect/>
            </a:stretch>
          </a:blipFill>
        </p:spPr>
        <p:txBody>
          <a:bodyPr wrap="square" lIns="0" tIns="0" rIns="0" bIns="0" rtlCol="0"/>
          <a:lstStyle/>
          <a:p>
            <a:endParaRPr/>
          </a:p>
        </p:txBody>
      </p:sp>
      <p:sp>
        <p:nvSpPr>
          <p:cNvPr id="29" name="object 29"/>
          <p:cNvSpPr txBox="1"/>
          <p:nvPr/>
        </p:nvSpPr>
        <p:spPr>
          <a:xfrm>
            <a:off x="1379219" y="5574919"/>
            <a:ext cx="4084954" cy="1982470"/>
          </a:xfrm>
          <a:prstGeom prst="rect">
            <a:avLst/>
          </a:prstGeom>
        </p:spPr>
        <p:txBody>
          <a:bodyPr vert="horz" wrap="square" lIns="0" tIns="13335" rIns="0" bIns="0" rtlCol="0">
            <a:spAutoFit/>
          </a:bodyPr>
          <a:lstStyle/>
          <a:p>
            <a:pPr marL="1189355">
              <a:lnSpc>
                <a:spcPct val="100000"/>
              </a:lnSpc>
              <a:spcBef>
                <a:spcPts val="105"/>
              </a:spcBef>
            </a:pPr>
            <a:r>
              <a:rPr sz="1400" b="1" dirty="0">
                <a:solidFill>
                  <a:srgbClr val="FFFFFF"/>
                </a:solidFill>
                <a:latin typeface="Tahoma"/>
                <a:cs typeface="Tahoma"/>
              </a:rPr>
              <a:t>Câu hỏi và bài tập</a:t>
            </a:r>
            <a:endParaRPr sz="1400">
              <a:latin typeface="Tahoma"/>
              <a:cs typeface="Tahoma"/>
            </a:endParaRPr>
          </a:p>
          <a:p>
            <a:pPr>
              <a:lnSpc>
                <a:spcPct val="100000"/>
              </a:lnSpc>
              <a:spcBef>
                <a:spcPts val="30"/>
              </a:spcBef>
            </a:pPr>
            <a:endParaRPr sz="1900">
              <a:latin typeface="Times New Roman"/>
              <a:cs typeface="Times New Roman"/>
            </a:endParaRPr>
          </a:p>
          <a:p>
            <a:pPr>
              <a:lnSpc>
                <a:spcPct val="100000"/>
              </a:lnSpc>
            </a:pPr>
            <a:r>
              <a:rPr sz="1200" u="heavy" dirty="0">
                <a:solidFill>
                  <a:srgbClr val="1381B8"/>
                </a:solidFill>
                <a:uFill>
                  <a:solidFill>
                    <a:srgbClr val="1381B8"/>
                  </a:solidFill>
                </a:uFill>
                <a:latin typeface="Times New Roman"/>
                <a:cs typeface="Times New Roman"/>
              </a:rPr>
              <a:t> </a:t>
            </a:r>
            <a:r>
              <a:rPr sz="1200" b="1" u="heavy" dirty="0">
                <a:solidFill>
                  <a:srgbClr val="1381B8"/>
                </a:solidFill>
                <a:uFill>
                  <a:solidFill>
                    <a:srgbClr val="1381B8"/>
                  </a:solidFill>
                </a:uFill>
                <a:latin typeface="Tahoma"/>
                <a:cs typeface="Tahoma"/>
              </a:rPr>
              <a:t>Bài tập tình huống</a:t>
            </a:r>
            <a:endParaRPr sz="1200">
              <a:latin typeface="Tahoma"/>
              <a:cs typeface="Tahoma"/>
            </a:endParaRPr>
          </a:p>
          <a:p>
            <a:pPr marL="234950" marR="5080">
              <a:lnSpc>
                <a:spcPct val="100000"/>
              </a:lnSpc>
              <a:spcBef>
                <a:spcPts val="705"/>
              </a:spcBef>
            </a:pPr>
            <a:r>
              <a:rPr sz="1000" dirty="0">
                <a:solidFill>
                  <a:srgbClr val="1F5281"/>
                </a:solidFill>
                <a:latin typeface="Tahoma"/>
                <a:cs typeface="Tahoma"/>
              </a:rPr>
              <a:t>Cấu hình cho các tài liệu Word lưu trữ vào thư mục “Word” nằm bên  trong thư mục My Documents</a:t>
            </a:r>
            <a:endParaRPr sz="1000">
              <a:latin typeface="Tahoma"/>
              <a:cs typeface="Tahoma"/>
            </a:endParaRPr>
          </a:p>
          <a:p>
            <a:pPr marL="234950">
              <a:lnSpc>
                <a:spcPct val="100000"/>
              </a:lnSpc>
              <a:spcBef>
                <a:spcPts val="240"/>
              </a:spcBef>
            </a:pPr>
            <a:r>
              <a:rPr sz="1000" dirty="0">
                <a:solidFill>
                  <a:srgbClr val="1F5281"/>
                </a:solidFill>
                <a:latin typeface="Tahoma"/>
                <a:cs typeface="Tahoma"/>
              </a:rPr>
              <a:t>Thiết lập ngắt trang và vùng cần in cho tài liệu Excel</a:t>
            </a:r>
            <a:endParaRPr sz="1000">
              <a:latin typeface="Tahoma"/>
              <a:cs typeface="Tahoma"/>
            </a:endParaRPr>
          </a:p>
          <a:p>
            <a:pPr marL="234950" marR="331470">
              <a:lnSpc>
                <a:spcPct val="120000"/>
              </a:lnSpc>
            </a:pPr>
            <a:r>
              <a:rPr sz="1000" dirty="0">
                <a:solidFill>
                  <a:srgbClr val="1F5281"/>
                </a:solidFill>
                <a:latin typeface="Tahoma"/>
                <a:cs typeface="Tahoma"/>
              </a:rPr>
              <a:t>Tạo một Slide Master và Layout cho tập tinh trình chiếu MS-PP  Tạo một Template riêng cho mình trên MS-PP</a:t>
            </a:r>
            <a:endParaRPr sz="1000">
              <a:latin typeface="Tahoma"/>
              <a:cs typeface="Tahoma"/>
            </a:endParaRPr>
          </a:p>
          <a:p>
            <a:pPr marL="234950" marR="236220">
              <a:lnSpc>
                <a:spcPct val="100000"/>
              </a:lnSpc>
              <a:spcBef>
                <a:spcPts val="240"/>
              </a:spcBef>
            </a:pPr>
            <a:r>
              <a:rPr sz="1000" dirty="0">
                <a:solidFill>
                  <a:srgbClr val="1F5281"/>
                </a:solidFill>
                <a:latin typeface="Tahoma"/>
                <a:cs typeface="Tahoma"/>
              </a:rPr>
              <a:t>Hãy tư vấn cho khách hàng mua một bộ máy tính dùng cho việc  thiết kế đồ họa vớ chương trình Photoshop 8.0 (Photoshop CS)</a:t>
            </a:r>
            <a:endParaRPr sz="1000">
              <a:latin typeface="Tahoma"/>
              <a:cs typeface="Tahoma"/>
            </a:endParaRPr>
          </a:p>
        </p:txBody>
      </p:sp>
      <p:sp>
        <p:nvSpPr>
          <p:cNvPr id="30" name="object 30"/>
          <p:cNvSpPr/>
          <p:nvPr/>
        </p:nvSpPr>
        <p:spPr>
          <a:xfrm>
            <a:off x="2892551" y="7908328"/>
            <a:ext cx="780249" cy="697699"/>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2" name="object 32"/>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25</a:t>
            </a:fld>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54028" y="9226"/>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124294" y="4296111"/>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124294" y="1049991"/>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125882" y="1541480"/>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46215" y="1714455"/>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474815" y="1897335"/>
            <a:ext cx="88391" cy="8839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474815" y="2080215"/>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703415" y="2256999"/>
            <a:ext cx="76200" cy="8077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474815" y="2427687"/>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703415" y="2604471"/>
            <a:ext cx="76200" cy="8077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1246215" y="2775159"/>
            <a:ext cx="88391" cy="88392"/>
          </a:xfrm>
          <a:prstGeom prst="rect">
            <a:avLst/>
          </a:prstGeom>
          <a:blipFill>
            <a:blip r:embed="rId4" cstate="print"/>
            <a:stretch>
              <a:fillRect/>
            </a:stretch>
          </a:blipFill>
        </p:spPr>
        <p:txBody>
          <a:bodyPr wrap="square" lIns="0" tIns="0" rIns="0" bIns="0" rtlCol="0"/>
          <a:lstStyle/>
          <a:p>
            <a:endParaRPr/>
          </a:p>
        </p:txBody>
      </p:sp>
      <p:sp>
        <p:nvSpPr>
          <p:cNvPr id="14" name="object 14"/>
          <p:cNvSpPr/>
          <p:nvPr/>
        </p:nvSpPr>
        <p:spPr>
          <a:xfrm>
            <a:off x="1474815" y="2958040"/>
            <a:ext cx="88391" cy="88392"/>
          </a:xfrm>
          <a:prstGeom prst="rect">
            <a:avLst/>
          </a:prstGeom>
          <a:blipFill>
            <a:blip r:embed="rId5" cstate="print"/>
            <a:stretch>
              <a:fillRect/>
            </a:stretch>
          </a:blipFill>
        </p:spPr>
        <p:txBody>
          <a:bodyPr wrap="square" lIns="0" tIns="0" rIns="0" bIns="0" rtlCol="0"/>
          <a:lstStyle/>
          <a:p>
            <a:endParaRPr/>
          </a:p>
        </p:txBody>
      </p:sp>
      <p:sp>
        <p:nvSpPr>
          <p:cNvPr id="15" name="object 15"/>
          <p:cNvSpPr/>
          <p:nvPr/>
        </p:nvSpPr>
        <p:spPr>
          <a:xfrm>
            <a:off x="1474815" y="3140919"/>
            <a:ext cx="88391" cy="88392"/>
          </a:xfrm>
          <a:prstGeom prst="rect">
            <a:avLst/>
          </a:prstGeom>
          <a:blipFill>
            <a:blip r:embed="rId5" cstate="print"/>
            <a:stretch>
              <a:fillRect/>
            </a:stretch>
          </a:blipFill>
        </p:spPr>
        <p:txBody>
          <a:bodyPr wrap="square" lIns="0" tIns="0" rIns="0" bIns="0" rtlCol="0"/>
          <a:lstStyle/>
          <a:p>
            <a:endParaRPr/>
          </a:p>
        </p:txBody>
      </p:sp>
      <p:sp>
        <p:nvSpPr>
          <p:cNvPr id="16" name="object 16"/>
          <p:cNvSpPr/>
          <p:nvPr/>
        </p:nvSpPr>
        <p:spPr>
          <a:xfrm>
            <a:off x="1474815" y="3323799"/>
            <a:ext cx="88391" cy="88392"/>
          </a:xfrm>
          <a:prstGeom prst="rect">
            <a:avLst/>
          </a:prstGeom>
          <a:blipFill>
            <a:blip r:embed="rId5" cstate="print"/>
            <a:stretch>
              <a:fillRect/>
            </a:stretch>
          </a:blipFill>
        </p:spPr>
        <p:txBody>
          <a:bodyPr wrap="square" lIns="0" tIns="0" rIns="0" bIns="0" rtlCol="0"/>
          <a:lstStyle/>
          <a:p>
            <a:endParaRPr/>
          </a:p>
        </p:txBody>
      </p:sp>
      <p:sp>
        <p:nvSpPr>
          <p:cNvPr id="17" name="object 17"/>
          <p:cNvSpPr/>
          <p:nvPr/>
        </p:nvSpPr>
        <p:spPr>
          <a:xfrm>
            <a:off x="1474815" y="3506679"/>
            <a:ext cx="88391" cy="88391"/>
          </a:xfrm>
          <a:prstGeom prst="rect">
            <a:avLst/>
          </a:prstGeom>
          <a:blipFill>
            <a:blip r:embed="rId5" cstate="print"/>
            <a:stretch>
              <a:fillRect/>
            </a:stretch>
          </a:blipFill>
        </p:spPr>
        <p:txBody>
          <a:bodyPr wrap="square" lIns="0" tIns="0" rIns="0" bIns="0" rtlCol="0"/>
          <a:lstStyle/>
          <a:p>
            <a:endParaRPr/>
          </a:p>
        </p:txBody>
      </p:sp>
      <p:sp>
        <p:nvSpPr>
          <p:cNvPr id="18" name="object 18"/>
          <p:cNvSpPr/>
          <p:nvPr/>
        </p:nvSpPr>
        <p:spPr>
          <a:xfrm>
            <a:off x="1474815" y="3689560"/>
            <a:ext cx="88391" cy="88391"/>
          </a:xfrm>
          <a:prstGeom prst="rect">
            <a:avLst/>
          </a:prstGeom>
          <a:blipFill>
            <a:blip r:embed="rId5" cstate="print"/>
            <a:stretch>
              <a:fillRect/>
            </a:stretch>
          </a:blipFill>
        </p:spPr>
        <p:txBody>
          <a:bodyPr wrap="square" lIns="0" tIns="0" rIns="0" bIns="0" rtlCol="0"/>
          <a:lstStyle/>
          <a:p>
            <a:endParaRPr/>
          </a:p>
        </p:txBody>
      </p:sp>
      <p:sp>
        <p:nvSpPr>
          <p:cNvPr id="19" name="object 19"/>
          <p:cNvSpPr/>
          <p:nvPr/>
        </p:nvSpPr>
        <p:spPr>
          <a:xfrm>
            <a:off x="1474815" y="3872440"/>
            <a:ext cx="88391" cy="88391"/>
          </a:xfrm>
          <a:prstGeom prst="rect">
            <a:avLst/>
          </a:prstGeom>
          <a:blipFill>
            <a:blip r:embed="rId5" cstate="print"/>
            <a:stretch>
              <a:fillRect/>
            </a:stretch>
          </a:blipFill>
        </p:spPr>
        <p:txBody>
          <a:bodyPr wrap="square" lIns="0" tIns="0" rIns="0" bIns="0" rtlCol="0"/>
          <a:lstStyle/>
          <a:p>
            <a:endParaRPr/>
          </a:p>
        </p:txBody>
      </p:sp>
      <p:sp>
        <p:nvSpPr>
          <p:cNvPr id="20" name="object 20"/>
          <p:cNvSpPr txBox="1"/>
          <p:nvPr/>
        </p:nvSpPr>
        <p:spPr>
          <a:xfrm>
            <a:off x="1170319" y="1033802"/>
            <a:ext cx="4472940" cy="2968760"/>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dirty="0">
                <a:solidFill>
                  <a:srgbClr val="FFFFFF"/>
                </a:solidFill>
                <a:latin typeface="Tahoma"/>
                <a:cs typeface="Tahoma"/>
              </a:rPr>
              <a:t>Sơ lược về phần mềm máy tính</a:t>
            </a:r>
            <a:endParaRPr sz="1400" dirty="0">
              <a:latin typeface="Tahoma"/>
              <a:cs typeface="Tahoma"/>
            </a:endParaRPr>
          </a:p>
          <a:p>
            <a:pPr>
              <a:lnSpc>
                <a:spcPct val="100000"/>
              </a:lnSpc>
              <a:spcBef>
                <a:spcPts val="15"/>
              </a:spcBef>
            </a:pPr>
            <a:endParaRPr sz="1350" dirty="0">
              <a:latin typeface="Times New Roman"/>
              <a:cs typeface="Times New Roman"/>
            </a:endParaRPr>
          </a:p>
          <a:p>
            <a:pPr marL="248285">
              <a:lnSpc>
                <a:spcPct val="100000"/>
              </a:lnSpc>
            </a:pPr>
            <a:r>
              <a:rPr sz="1000" b="1" dirty="0">
                <a:solidFill>
                  <a:srgbClr val="1381B8"/>
                </a:solidFill>
                <a:latin typeface="Tahoma"/>
                <a:cs typeface="Tahoma"/>
              </a:rPr>
              <a:t>Phần mềm máy tính</a:t>
            </a:r>
            <a:endParaRPr sz="1000" dirty="0">
              <a:latin typeface="Tahoma"/>
              <a:cs typeface="Tahoma"/>
            </a:endParaRPr>
          </a:p>
          <a:p>
            <a:pPr marL="447675" marR="165735">
              <a:lnSpc>
                <a:spcPct val="120000"/>
              </a:lnSpc>
            </a:pPr>
            <a:r>
              <a:rPr sz="1000" dirty="0">
                <a:solidFill>
                  <a:srgbClr val="1F5281"/>
                </a:solidFill>
                <a:latin typeface="Tahoma"/>
                <a:cs typeface="Tahoma"/>
              </a:rPr>
              <a:t>Là các chương trình giúp giải quyết một số công việc bằng máy tính.  Chức năng của phầm mềm máy tính</a:t>
            </a:r>
            <a:endParaRPr sz="1000" dirty="0">
              <a:latin typeface="Tahoma"/>
              <a:cs typeface="Tahoma"/>
            </a:endParaRPr>
          </a:p>
          <a:p>
            <a:pPr marL="647065">
              <a:lnSpc>
                <a:spcPct val="100000"/>
              </a:lnSpc>
              <a:spcBef>
                <a:spcPts val="220"/>
              </a:spcBef>
            </a:pPr>
            <a:r>
              <a:rPr sz="900" dirty="0">
                <a:solidFill>
                  <a:srgbClr val="1F5281"/>
                </a:solidFill>
                <a:latin typeface="Tahoma"/>
                <a:cs typeface="Tahoma"/>
              </a:rPr>
              <a:t>Giúp con người điều khiển máy tính, giải quyết công việc, giải trí,…</a:t>
            </a:r>
            <a:endParaRPr sz="900" dirty="0">
              <a:latin typeface="Tahoma"/>
              <a:cs typeface="Tahoma"/>
            </a:endParaRPr>
          </a:p>
          <a:p>
            <a:pPr marL="447675">
              <a:lnSpc>
                <a:spcPct val="100000"/>
              </a:lnSpc>
              <a:spcBef>
                <a:spcPts val="235"/>
              </a:spcBef>
            </a:pPr>
            <a:r>
              <a:rPr sz="1000" dirty="0">
                <a:solidFill>
                  <a:srgbClr val="1F5281"/>
                </a:solidFill>
                <a:latin typeface="Tahoma"/>
                <a:cs typeface="Tahoma"/>
              </a:rPr>
              <a:t>Một số phần mềm thông dụng</a:t>
            </a:r>
            <a:endParaRPr sz="1000" dirty="0">
              <a:latin typeface="Tahoma"/>
              <a:cs typeface="Tahoma"/>
            </a:endParaRPr>
          </a:p>
          <a:p>
            <a:pPr marL="647065">
              <a:lnSpc>
                <a:spcPct val="100000"/>
              </a:lnSpc>
              <a:spcBef>
                <a:spcPts val="220"/>
              </a:spcBef>
            </a:pPr>
            <a:r>
              <a:rPr sz="900" dirty="0">
                <a:solidFill>
                  <a:srgbClr val="1F5281"/>
                </a:solidFill>
                <a:latin typeface="Tahoma"/>
                <a:cs typeface="Tahoma"/>
              </a:rPr>
              <a:t>Windows, Linux, MS-Office, Photoshop,…</a:t>
            </a:r>
            <a:endParaRPr sz="900" dirty="0">
              <a:latin typeface="Tahoma"/>
              <a:cs typeface="Tahoma"/>
            </a:endParaRPr>
          </a:p>
          <a:p>
            <a:pPr marL="248285">
              <a:lnSpc>
                <a:spcPct val="100000"/>
              </a:lnSpc>
              <a:spcBef>
                <a:spcPts val="235"/>
              </a:spcBef>
            </a:pPr>
            <a:r>
              <a:rPr sz="1000" b="1" dirty="0">
                <a:solidFill>
                  <a:srgbClr val="1381B8"/>
                </a:solidFill>
                <a:latin typeface="Tahoma"/>
                <a:cs typeface="Tahoma"/>
              </a:rPr>
              <a:t>Phân Loại Phầm mềm máy tính</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Phầm mềm văn phòng</a:t>
            </a:r>
            <a:endParaRPr sz="1000" dirty="0">
              <a:latin typeface="Tahoma"/>
              <a:cs typeface="Tahoma"/>
            </a:endParaRPr>
          </a:p>
          <a:p>
            <a:pPr marL="447675" marR="2773680">
              <a:lnSpc>
                <a:spcPct val="120000"/>
              </a:lnSpc>
              <a:spcBef>
                <a:spcPts val="5"/>
              </a:spcBef>
            </a:pPr>
            <a:r>
              <a:rPr sz="1000" dirty="0">
                <a:solidFill>
                  <a:srgbClr val="1F5281"/>
                </a:solidFill>
                <a:latin typeface="Tahoma"/>
                <a:cs typeface="Tahoma"/>
              </a:rPr>
              <a:t>Phần mềm đồ hoạ  Phần mềm Multimedia  Phần mềm kế toán  Phần mềm tiện ích</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Một số phần mềm phổ dụng khác</a:t>
            </a:r>
            <a:endParaRPr sz="1000" dirty="0">
              <a:latin typeface="Tahoma"/>
              <a:cs typeface="Tahoma"/>
            </a:endParaRPr>
          </a:p>
        </p:txBody>
      </p:sp>
      <p:sp>
        <p:nvSpPr>
          <p:cNvPr id="21" name="object 21"/>
          <p:cNvSpPr/>
          <p:nvPr/>
        </p:nvSpPr>
        <p:spPr>
          <a:xfrm>
            <a:off x="3535644" y="2764491"/>
            <a:ext cx="2122424" cy="1524000"/>
          </a:xfrm>
          <a:prstGeom prst="rect">
            <a:avLst/>
          </a:prstGeom>
          <a:blipFill>
            <a:blip r:embed="rId7" cstate="print"/>
            <a:stretch>
              <a:fillRect/>
            </a:stretch>
          </a:blipFill>
        </p:spPr>
        <p:txBody>
          <a:bodyPr wrap="square" lIns="0" tIns="0" rIns="0" bIns="0" rtlCol="0"/>
          <a:lstStyle/>
          <a:p>
            <a:endParaRPr/>
          </a:p>
        </p:txBody>
      </p:sp>
      <p:sp>
        <p:nvSpPr>
          <p:cNvPr id="22" name="object 22"/>
          <p:cNvSpPr/>
          <p:nvPr/>
        </p:nvSpPr>
        <p:spPr>
          <a:xfrm>
            <a:off x="1124599" y="1049991"/>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3" name="object 23"/>
          <p:cNvSpPr/>
          <p:nvPr/>
        </p:nvSpPr>
        <p:spPr>
          <a:xfrm>
            <a:off x="1124294" y="8590743"/>
            <a:ext cx="4572000" cy="182879"/>
          </a:xfrm>
          <a:prstGeom prst="rect">
            <a:avLst/>
          </a:prstGeom>
          <a:blipFill>
            <a:blip r:embed="rId2" cstate="print"/>
            <a:stretch>
              <a:fillRect/>
            </a:stretch>
          </a:blipFill>
        </p:spPr>
        <p:txBody>
          <a:bodyPr wrap="square" lIns="0" tIns="0" rIns="0" bIns="0" rtlCol="0"/>
          <a:lstStyle/>
          <a:p>
            <a:endParaRPr/>
          </a:p>
        </p:txBody>
      </p:sp>
      <p:sp>
        <p:nvSpPr>
          <p:cNvPr id="24" name="object 24"/>
          <p:cNvSpPr/>
          <p:nvPr/>
        </p:nvSpPr>
        <p:spPr>
          <a:xfrm>
            <a:off x="1124294" y="5344623"/>
            <a:ext cx="4572000" cy="701675"/>
          </a:xfrm>
          <a:prstGeom prst="rect">
            <a:avLst/>
          </a:prstGeom>
          <a:blipFill>
            <a:blip r:embed="rId3" cstate="print"/>
            <a:stretch>
              <a:fillRect/>
            </a:stretch>
          </a:blipFill>
        </p:spPr>
        <p:txBody>
          <a:bodyPr wrap="square" lIns="0" tIns="0" rIns="0" bIns="0" rtlCol="0"/>
          <a:lstStyle/>
          <a:p>
            <a:endParaRPr/>
          </a:p>
        </p:txBody>
      </p:sp>
      <p:sp>
        <p:nvSpPr>
          <p:cNvPr id="25" name="object 25"/>
          <p:cNvSpPr/>
          <p:nvPr/>
        </p:nvSpPr>
        <p:spPr>
          <a:xfrm>
            <a:off x="1125882" y="5836144"/>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7" name="object 27"/>
          <p:cNvSpPr/>
          <p:nvPr/>
        </p:nvSpPr>
        <p:spPr>
          <a:xfrm>
            <a:off x="1246215" y="6068650"/>
            <a:ext cx="88391" cy="88391"/>
          </a:xfrm>
          <a:prstGeom prst="rect">
            <a:avLst/>
          </a:prstGeom>
          <a:blipFill>
            <a:blip r:embed="rId4" cstate="print"/>
            <a:stretch>
              <a:fillRect/>
            </a:stretch>
          </a:blipFill>
        </p:spPr>
        <p:txBody>
          <a:bodyPr wrap="square" lIns="0" tIns="0" rIns="0" bIns="0" rtlCol="0"/>
          <a:lstStyle/>
          <a:p>
            <a:endParaRPr/>
          </a:p>
        </p:txBody>
      </p:sp>
      <p:sp>
        <p:nvSpPr>
          <p:cNvPr id="28" name="object 28"/>
          <p:cNvSpPr/>
          <p:nvPr/>
        </p:nvSpPr>
        <p:spPr>
          <a:xfrm>
            <a:off x="1474815" y="6251530"/>
            <a:ext cx="88391" cy="88391"/>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1474815" y="6586811"/>
            <a:ext cx="88391" cy="88392"/>
          </a:xfrm>
          <a:prstGeom prst="rect">
            <a:avLst/>
          </a:prstGeom>
          <a:blipFill>
            <a:blip r:embed="rId5" cstate="print"/>
            <a:stretch>
              <a:fillRect/>
            </a:stretch>
          </a:blipFill>
        </p:spPr>
        <p:txBody>
          <a:bodyPr wrap="square" lIns="0" tIns="0" rIns="0" bIns="0" rtlCol="0"/>
          <a:lstStyle/>
          <a:p>
            <a:endParaRPr/>
          </a:p>
        </p:txBody>
      </p:sp>
      <p:sp>
        <p:nvSpPr>
          <p:cNvPr id="30" name="object 30"/>
          <p:cNvSpPr/>
          <p:nvPr/>
        </p:nvSpPr>
        <p:spPr>
          <a:xfrm>
            <a:off x="1703415" y="6763594"/>
            <a:ext cx="76200" cy="80772"/>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1474815" y="6934282"/>
            <a:ext cx="88391" cy="88392"/>
          </a:xfrm>
          <a:prstGeom prst="rect">
            <a:avLst/>
          </a:prstGeom>
          <a:blipFill>
            <a:blip r:embed="rId5" cstate="print"/>
            <a:stretch>
              <a:fillRect/>
            </a:stretch>
          </a:blipFill>
        </p:spPr>
        <p:txBody>
          <a:bodyPr wrap="square" lIns="0" tIns="0" rIns="0" bIns="0" rtlCol="0"/>
          <a:lstStyle/>
          <a:p>
            <a:endParaRPr/>
          </a:p>
        </p:txBody>
      </p:sp>
      <p:sp>
        <p:nvSpPr>
          <p:cNvPr id="32" name="object 32"/>
          <p:cNvSpPr txBox="1"/>
          <p:nvPr/>
        </p:nvSpPr>
        <p:spPr>
          <a:xfrm>
            <a:off x="1170319" y="5329069"/>
            <a:ext cx="4472940" cy="1739264"/>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dirty="0">
                <a:solidFill>
                  <a:srgbClr val="FFFFFF"/>
                </a:solidFill>
                <a:latin typeface="Tahoma"/>
                <a:cs typeface="Tahoma"/>
              </a:rPr>
              <a:t>Sơ lược về phần mềm máy tính</a:t>
            </a:r>
            <a:endParaRPr sz="1400" dirty="0">
              <a:latin typeface="Tahoma"/>
              <a:cs typeface="Tahoma"/>
            </a:endParaRPr>
          </a:p>
          <a:p>
            <a:pPr>
              <a:lnSpc>
                <a:spcPct val="100000"/>
              </a:lnSpc>
              <a:spcBef>
                <a:spcPts val="20"/>
              </a:spcBef>
            </a:pPr>
            <a:endParaRPr sz="1750" dirty="0">
              <a:latin typeface="Times New Roman"/>
              <a:cs typeface="Times New Roman"/>
            </a:endParaRPr>
          </a:p>
          <a:p>
            <a:pPr marL="248285">
              <a:lnSpc>
                <a:spcPct val="100000"/>
              </a:lnSpc>
            </a:pPr>
            <a:r>
              <a:rPr sz="1000" b="1" dirty="0">
                <a:solidFill>
                  <a:srgbClr val="1381B8"/>
                </a:solidFill>
                <a:latin typeface="Tahoma"/>
                <a:cs typeface="Tahoma"/>
              </a:rPr>
              <a:t>Phần mềm văn phòng</a:t>
            </a:r>
            <a:endParaRPr sz="1000" dirty="0">
              <a:latin typeface="Tahoma"/>
              <a:cs typeface="Tahoma"/>
            </a:endParaRPr>
          </a:p>
          <a:p>
            <a:pPr marL="447675" marR="61594">
              <a:lnSpc>
                <a:spcPct val="100000"/>
              </a:lnSpc>
              <a:spcBef>
                <a:spcPts val="240"/>
              </a:spcBef>
            </a:pPr>
            <a:r>
              <a:rPr sz="1000" dirty="0">
                <a:solidFill>
                  <a:srgbClr val="1F5281"/>
                </a:solidFill>
                <a:latin typeface="Tahoma"/>
                <a:cs typeface="Tahoma"/>
              </a:rPr>
              <a:t>Là những phần mềm hỗ trợ giải quyết các công việc văn phòng một  cách nhanh chóng, hiệu quả và chuyên nghiệp</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Ứng dụng</a:t>
            </a:r>
            <a:endParaRPr sz="1000" dirty="0">
              <a:latin typeface="Tahoma"/>
              <a:cs typeface="Tahoma"/>
            </a:endParaRPr>
          </a:p>
          <a:p>
            <a:pPr marL="647065">
              <a:lnSpc>
                <a:spcPct val="100000"/>
              </a:lnSpc>
              <a:spcBef>
                <a:spcPts val="220"/>
              </a:spcBef>
            </a:pPr>
            <a:r>
              <a:rPr sz="900" dirty="0">
                <a:solidFill>
                  <a:srgbClr val="1F5281"/>
                </a:solidFill>
                <a:latin typeface="Tahoma"/>
                <a:cs typeface="Tahoma"/>
              </a:rPr>
              <a:t>Dùng để soạn thảo văn bản, quản lý bảng tính, tạo file trình chiếu,…</a:t>
            </a:r>
            <a:endParaRPr sz="900" dirty="0">
              <a:latin typeface="Tahoma"/>
              <a:cs typeface="Tahoma"/>
            </a:endParaRPr>
          </a:p>
          <a:p>
            <a:pPr marL="447675">
              <a:lnSpc>
                <a:spcPct val="100000"/>
              </a:lnSpc>
              <a:spcBef>
                <a:spcPts val="240"/>
              </a:spcBef>
            </a:pPr>
            <a:r>
              <a:rPr sz="1000" dirty="0">
                <a:solidFill>
                  <a:srgbClr val="1F5281"/>
                </a:solidFill>
                <a:latin typeface="Tahoma"/>
                <a:cs typeface="Tahoma"/>
              </a:rPr>
              <a:t>Mộ số bộ phần mềm thông dụng</a:t>
            </a:r>
            <a:endParaRPr sz="1000" dirty="0">
              <a:latin typeface="Tahoma"/>
              <a:cs typeface="Tahoma"/>
            </a:endParaRPr>
          </a:p>
        </p:txBody>
      </p:sp>
      <p:sp>
        <p:nvSpPr>
          <p:cNvPr id="33" name="object 33"/>
          <p:cNvSpPr/>
          <p:nvPr/>
        </p:nvSpPr>
        <p:spPr>
          <a:xfrm>
            <a:off x="4438995" y="7211524"/>
            <a:ext cx="995362" cy="1308862"/>
          </a:xfrm>
          <a:prstGeom prst="rect">
            <a:avLst/>
          </a:prstGeom>
          <a:blipFill>
            <a:blip r:embed="rId8" cstate="print"/>
            <a:stretch>
              <a:fillRect/>
            </a:stretch>
          </a:blipFill>
        </p:spPr>
        <p:txBody>
          <a:bodyPr wrap="square" lIns="0" tIns="0" rIns="0" bIns="0" rtlCol="0"/>
          <a:lstStyle/>
          <a:p>
            <a:endParaRPr/>
          </a:p>
        </p:txBody>
      </p:sp>
      <p:sp>
        <p:nvSpPr>
          <p:cNvPr id="34" name="object 34"/>
          <p:cNvSpPr/>
          <p:nvPr/>
        </p:nvSpPr>
        <p:spPr>
          <a:xfrm>
            <a:off x="1733894" y="7242512"/>
            <a:ext cx="990600" cy="1277874"/>
          </a:xfrm>
          <a:prstGeom prst="rect">
            <a:avLst/>
          </a:prstGeom>
          <a:blipFill>
            <a:blip r:embed="rId9" cstate="print"/>
            <a:stretch>
              <a:fillRect/>
            </a:stretch>
          </a:blipFill>
        </p:spPr>
        <p:txBody>
          <a:bodyPr wrap="square" lIns="0" tIns="0" rIns="0" bIns="0" rtlCol="0"/>
          <a:lstStyle/>
          <a:p>
            <a:endParaRPr/>
          </a:p>
        </p:txBody>
      </p:sp>
      <p:sp>
        <p:nvSpPr>
          <p:cNvPr id="35" name="object 35"/>
          <p:cNvSpPr/>
          <p:nvPr/>
        </p:nvSpPr>
        <p:spPr>
          <a:xfrm>
            <a:off x="3028152" y="7215968"/>
            <a:ext cx="991768" cy="1293367"/>
          </a:xfrm>
          <a:prstGeom prst="rect">
            <a:avLst/>
          </a:prstGeom>
          <a:blipFill>
            <a:blip r:embed="rId10" cstate="print"/>
            <a:stretch>
              <a:fillRect/>
            </a:stretch>
          </a:blipFill>
        </p:spPr>
        <p:txBody>
          <a:bodyPr wrap="square" lIns="0" tIns="0" rIns="0" bIns="0" rtlCol="0"/>
          <a:lstStyle/>
          <a:p>
            <a:endParaRPr/>
          </a:p>
        </p:txBody>
      </p:sp>
      <p:sp>
        <p:nvSpPr>
          <p:cNvPr id="36" name="object 36"/>
          <p:cNvSpPr/>
          <p:nvPr/>
        </p:nvSpPr>
        <p:spPr>
          <a:xfrm>
            <a:off x="1124599" y="5345208"/>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7" name="object 37"/>
          <p:cNvSpPr txBox="1">
            <a:spLocks noGrp="1"/>
          </p:cNvSpPr>
          <p:nvPr>
            <p:ph type="sldNum" sz="quarter" idx="7"/>
          </p:nvPr>
        </p:nvSpPr>
        <p:spPr>
          <a:xfrm>
            <a:off x="6466169" y="9602267"/>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3</a:t>
            </a:fld>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1432560" y="2446019"/>
            <a:ext cx="88391" cy="88392"/>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1661160" y="2622803"/>
            <a:ext cx="76200" cy="80772"/>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1432560" y="2793491"/>
            <a:ext cx="88391" cy="88392"/>
          </a:xfrm>
          <a:prstGeom prst="rect">
            <a:avLst/>
          </a:prstGeom>
          <a:blipFill>
            <a:blip r:embed="rId6" cstate="print"/>
            <a:stretch>
              <a:fillRect/>
            </a:stretch>
          </a:blipFill>
        </p:spPr>
        <p:txBody>
          <a:bodyPr wrap="square" lIns="0" tIns="0" rIns="0" bIns="0" rtlCol="0"/>
          <a:lstStyle/>
          <a:p>
            <a:endParaRPr/>
          </a:p>
        </p:txBody>
      </p:sp>
      <p:sp>
        <p:nvSpPr>
          <p:cNvPr id="12" name="object 12"/>
          <p:cNvSpPr txBox="1"/>
          <p:nvPr/>
        </p:nvSpPr>
        <p:spPr>
          <a:xfrm>
            <a:off x="1128064" y="1056706"/>
            <a:ext cx="4472940" cy="1709441"/>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spc="-265" dirty="0">
                <a:solidFill>
                  <a:srgbClr val="FFFFFF"/>
                </a:solidFill>
                <a:latin typeface="Tahoma"/>
                <a:cs typeface="Tahoma"/>
              </a:rPr>
              <a:t>Sơ </a:t>
            </a:r>
            <a:r>
              <a:rPr sz="1400" b="1" spc="-235" dirty="0">
                <a:solidFill>
                  <a:srgbClr val="FFFFFF"/>
                </a:solidFill>
                <a:latin typeface="Tahoma"/>
                <a:cs typeface="Tahoma"/>
              </a:rPr>
              <a:t>lược </a:t>
            </a:r>
            <a:r>
              <a:rPr sz="1400" b="1" spc="-285" dirty="0">
                <a:solidFill>
                  <a:srgbClr val="FFFFFF"/>
                </a:solidFill>
                <a:latin typeface="Tahoma"/>
                <a:cs typeface="Tahoma"/>
              </a:rPr>
              <a:t>về </a:t>
            </a:r>
            <a:r>
              <a:rPr sz="1400" b="1" spc="-145" dirty="0">
                <a:solidFill>
                  <a:srgbClr val="FFFFFF"/>
                </a:solidFill>
                <a:latin typeface="Tahoma"/>
                <a:cs typeface="Tahoma"/>
              </a:rPr>
              <a:t>phần </a:t>
            </a:r>
            <a:r>
              <a:rPr sz="1400" b="1" spc="-190" dirty="0">
                <a:solidFill>
                  <a:srgbClr val="FFFFFF"/>
                </a:solidFill>
                <a:latin typeface="Tahoma"/>
                <a:cs typeface="Tahoma"/>
              </a:rPr>
              <a:t>mềm </a:t>
            </a:r>
            <a:r>
              <a:rPr sz="1400" b="1" dirty="0">
                <a:solidFill>
                  <a:srgbClr val="FFFFFF"/>
                </a:solidFill>
                <a:latin typeface="Tahoma"/>
                <a:cs typeface="Tahoma"/>
              </a:rPr>
              <a:t>máy</a:t>
            </a:r>
            <a:r>
              <a:rPr sz="1400" b="1" spc="-150" dirty="0">
                <a:solidFill>
                  <a:srgbClr val="FFFFFF"/>
                </a:solidFill>
                <a:latin typeface="Tahoma"/>
                <a:cs typeface="Tahoma"/>
              </a:rPr>
              <a:t> </a:t>
            </a:r>
            <a:r>
              <a:rPr sz="1400" b="1" dirty="0">
                <a:solidFill>
                  <a:srgbClr val="FFFFFF"/>
                </a:solidFill>
                <a:latin typeface="Tahoma"/>
                <a:cs typeface="Tahoma"/>
              </a:rPr>
              <a:t>tính</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spc="-110" dirty="0">
                <a:solidFill>
                  <a:srgbClr val="1381B8"/>
                </a:solidFill>
                <a:latin typeface="Tahoma"/>
                <a:cs typeface="Tahoma"/>
              </a:rPr>
              <a:t>Phần </a:t>
            </a:r>
            <a:r>
              <a:rPr sz="1000" b="1" spc="-145" dirty="0">
                <a:solidFill>
                  <a:srgbClr val="1381B8"/>
                </a:solidFill>
                <a:latin typeface="Tahoma"/>
                <a:cs typeface="Tahoma"/>
              </a:rPr>
              <a:t>mềm </a:t>
            </a:r>
            <a:r>
              <a:rPr sz="1000" b="1" spc="-195" dirty="0">
                <a:solidFill>
                  <a:srgbClr val="1381B8"/>
                </a:solidFill>
                <a:latin typeface="Tahoma"/>
                <a:cs typeface="Tahoma"/>
              </a:rPr>
              <a:t>đồ</a:t>
            </a:r>
            <a:r>
              <a:rPr sz="1000" b="1" spc="-170" dirty="0">
                <a:solidFill>
                  <a:srgbClr val="1381B8"/>
                </a:solidFill>
                <a:latin typeface="Tahoma"/>
                <a:cs typeface="Tahoma"/>
              </a:rPr>
              <a:t> </a:t>
            </a:r>
            <a:r>
              <a:rPr sz="1000" b="1" spc="-140" dirty="0">
                <a:solidFill>
                  <a:srgbClr val="1381B8"/>
                </a:solidFill>
                <a:latin typeface="Tahoma"/>
                <a:cs typeface="Tahoma"/>
              </a:rPr>
              <a:t>hoạ</a:t>
            </a:r>
            <a:endParaRPr sz="1000" dirty="0">
              <a:latin typeface="Tahoma"/>
              <a:cs typeface="Tahoma"/>
            </a:endParaRPr>
          </a:p>
          <a:p>
            <a:pPr marL="447675" marR="60960" algn="just">
              <a:lnSpc>
                <a:spcPct val="100000"/>
              </a:lnSpc>
              <a:spcBef>
                <a:spcPts val="240"/>
              </a:spcBef>
            </a:pPr>
            <a:r>
              <a:rPr sz="1000" spc="-5" dirty="0">
                <a:solidFill>
                  <a:srgbClr val="1F5281"/>
                </a:solidFill>
                <a:latin typeface="Tahoma"/>
                <a:cs typeface="Tahoma"/>
              </a:rPr>
              <a:t>Là </a:t>
            </a:r>
            <a:r>
              <a:rPr sz="1000" spc="-85" dirty="0">
                <a:solidFill>
                  <a:srgbClr val="1F5281"/>
                </a:solidFill>
                <a:latin typeface="Tahoma"/>
                <a:cs typeface="Tahoma"/>
              </a:rPr>
              <a:t>những </a:t>
            </a:r>
            <a:r>
              <a:rPr sz="1000" spc="-125" dirty="0">
                <a:solidFill>
                  <a:srgbClr val="1F5281"/>
                </a:solidFill>
                <a:latin typeface="Tahoma"/>
                <a:cs typeface="Tahoma"/>
              </a:rPr>
              <a:t>phần </a:t>
            </a:r>
            <a:r>
              <a:rPr sz="1000" spc="-165" dirty="0">
                <a:solidFill>
                  <a:srgbClr val="1F5281"/>
                </a:solidFill>
                <a:latin typeface="Tahoma"/>
                <a:cs typeface="Tahoma"/>
              </a:rPr>
              <a:t>mềm </a:t>
            </a:r>
            <a:r>
              <a:rPr sz="1000" spc="-5" dirty="0">
                <a:solidFill>
                  <a:srgbClr val="1F5281"/>
                </a:solidFill>
                <a:latin typeface="Tahoma"/>
                <a:cs typeface="Tahoma"/>
              </a:rPr>
              <a:t>có tính </a:t>
            </a:r>
            <a:r>
              <a:rPr sz="1000" spc="-150" dirty="0">
                <a:solidFill>
                  <a:srgbClr val="1F5281"/>
                </a:solidFill>
                <a:latin typeface="Tahoma"/>
                <a:cs typeface="Tahoma"/>
              </a:rPr>
              <a:t>đột </a:t>
            </a:r>
            <a:r>
              <a:rPr sz="1000" spc="-5" dirty="0">
                <a:solidFill>
                  <a:srgbClr val="1F5281"/>
                </a:solidFill>
                <a:latin typeface="Tahoma"/>
                <a:cs typeface="Tahoma"/>
              </a:rPr>
              <a:t>phá </a:t>
            </a:r>
            <a:r>
              <a:rPr sz="1000" spc="-245" dirty="0">
                <a:solidFill>
                  <a:srgbClr val="1F5281"/>
                </a:solidFill>
                <a:latin typeface="Tahoma"/>
                <a:cs typeface="Tahoma"/>
              </a:rPr>
              <a:t>về </a:t>
            </a:r>
            <a:r>
              <a:rPr sz="1000" spc="-145" dirty="0">
                <a:solidFill>
                  <a:srgbClr val="1F5281"/>
                </a:solidFill>
                <a:latin typeface="Tahoma"/>
                <a:cs typeface="Tahoma"/>
              </a:rPr>
              <a:t>phương </a:t>
            </a:r>
            <a:r>
              <a:rPr sz="1000" spc="-120" dirty="0">
                <a:solidFill>
                  <a:srgbClr val="1F5281"/>
                </a:solidFill>
                <a:latin typeface="Tahoma"/>
                <a:cs typeface="Tahoma"/>
              </a:rPr>
              <a:t>diện </a:t>
            </a:r>
            <a:r>
              <a:rPr sz="1000" spc="-100" dirty="0">
                <a:solidFill>
                  <a:srgbClr val="1F5281"/>
                </a:solidFill>
                <a:latin typeface="Tahoma"/>
                <a:cs typeface="Tahoma"/>
              </a:rPr>
              <a:t>thiết </a:t>
            </a:r>
            <a:r>
              <a:rPr sz="1000" spc="-165" dirty="0">
                <a:solidFill>
                  <a:srgbClr val="1F5281"/>
                </a:solidFill>
                <a:latin typeface="Tahoma"/>
                <a:cs typeface="Tahoma"/>
              </a:rPr>
              <a:t>kế, tạo  </a:t>
            </a:r>
            <a:r>
              <a:rPr sz="1000" spc="-125" dirty="0">
                <a:solidFill>
                  <a:srgbClr val="1F5281"/>
                </a:solidFill>
                <a:latin typeface="Tahoma"/>
                <a:cs typeface="Tahoma"/>
              </a:rPr>
              <a:t>mẫu, </a:t>
            </a:r>
            <a:r>
              <a:rPr sz="1000" spc="-204" dirty="0">
                <a:solidFill>
                  <a:srgbClr val="1F5281"/>
                </a:solidFill>
                <a:latin typeface="Tahoma"/>
                <a:cs typeface="Tahoma"/>
              </a:rPr>
              <a:t>xử </a:t>
            </a:r>
            <a:r>
              <a:rPr sz="1000" spc="-5" dirty="0">
                <a:solidFill>
                  <a:srgbClr val="1F5281"/>
                </a:solidFill>
                <a:latin typeface="Tahoma"/>
                <a:cs typeface="Tahoma"/>
              </a:rPr>
              <a:t>lý hình </a:t>
            </a:r>
            <a:r>
              <a:rPr sz="1000" spc="-165" dirty="0">
                <a:solidFill>
                  <a:srgbClr val="1F5281"/>
                </a:solidFill>
                <a:latin typeface="Tahoma"/>
                <a:cs typeface="Tahoma"/>
              </a:rPr>
              <a:t>ảnh </a:t>
            </a:r>
            <a:r>
              <a:rPr sz="1000" spc="-5" dirty="0">
                <a:solidFill>
                  <a:srgbClr val="1F5281"/>
                </a:solidFill>
                <a:latin typeface="Tahoma"/>
                <a:cs typeface="Tahoma"/>
              </a:rPr>
              <a:t>… giúp </a:t>
            </a:r>
            <a:r>
              <a:rPr sz="1000" spc="-165" dirty="0">
                <a:solidFill>
                  <a:srgbClr val="1F5281"/>
                </a:solidFill>
                <a:latin typeface="Tahoma"/>
                <a:cs typeface="Tahoma"/>
              </a:rPr>
              <a:t>cải </a:t>
            </a:r>
            <a:r>
              <a:rPr sz="1000" spc="-85" dirty="0">
                <a:solidFill>
                  <a:srgbClr val="1F5281"/>
                </a:solidFill>
                <a:latin typeface="Tahoma"/>
                <a:cs typeface="Tahoma"/>
              </a:rPr>
              <a:t>thiện, </a:t>
            </a:r>
            <a:r>
              <a:rPr sz="1000" spc="-10" dirty="0">
                <a:solidFill>
                  <a:srgbClr val="1F5281"/>
                </a:solidFill>
                <a:latin typeface="Tahoma"/>
                <a:cs typeface="Tahoma"/>
              </a:rPr>
              <a:t>nâng </a:t>
            </a:r>
            <a:r>
              <a:rPr sz="1000" spc="-5" dirty="0">
                <a:solidFill>
                  <a:srgbClr val="1F5281"/>
                </a:solidFill>
                <a:latin typeface="Tahoma"/>
                <a:cs typeface="Tahoma"/>
              </a:rPr>
              <a:t>cao </a:t>
            </a:r>
            <a:r>
              <a:rPr sz="1000" spc="-85" dirty="0">
                <a:solidFill>
                  <a:srgbClr val="1F5281"/>
                </a:solidFill>
                <a:latin typeface="Tahoma"/>
                <a:cs typeface="Tahoma"/>
              </a:rPr>
              <a:t>những </a:t>
            </a:r>
            <a:r>
              <a:rPr sz="1000" spc="-5" dirty="0">
                <a:solidFill>
                  <a:srgbClr val="1F5281"/>
                </a:solidFill>
                <a:latin typeface="Tahoma"/>
                <a:cs typeface="Tahoma"/>
              </a:rPr>
              <a:t>tác </a:t>
            </a:r>
            <a:r>
              <a:rPr sz="1000" spc="-125" dirty="0">
                <a:solidFill>
                  <a:srgbClr val="1F5281"/>
                </a:solidFill>
                <a:latin typeface="Tahoma"/>
                <a:cs typeface="Tahoma"/>
              </a:rPr>
              <a:t>phẩm nghệ  </a:t>
            </a:r>
            <a:r>
              <a:rPr sz="1000" spc="-100" dirty="0">
                <a:solidFill>
                  <a:srgbClr val="1F5281"/>
                </a:solidFill>
                <a:latin typeface="Tahoma"/>
                <a:cs typeface="Tahoma"/>
              </a:rPr>
              <a:t>thuật</a:t>
            </a:r>
            <a:endParaRPr sz="1000" dirty="0">
              <a:latin typeface="Tahoma"/>
              <a:cs typeface="Tahoma"/>
            </a:endParaRPr>
          </a:p>
          <a:p>
            <a:pPr marL="447675" algn="just">
              <a:lnSpc>
                <a:spcPct val="100000"/>
              </a:lnSpc>
              <a:spcBef>
                <a:spcPts val="240"/>
              </a:spcBef>
            </a:pPr>
            <a:r>
              <a:rPr sz="1000" spc="-100" dirty="0">
                <a:solidFill>
                  <a:srgbClr val="1F5281"/>
                </a:solidFill>
                <a:latin typeface="Tahoma"/>
                <a:cs typeface="Tahoma"/>
              </a:rPr>
              <a:t>Ứng</a:t>
            </a:r>
            <a:r>
              <a:rPr sz="1000" spc="-15" dirty="0">
                <a:solidFill>
                  <a:srgbClr val="1F5281"/>
                </a:solidFill>
                <a:latin typeface="Tahoma"/>
                <a:cs typeface="Tahoma"/>
              </a:rPr>
              <a:t> </a:t>
            </a:r>
            <a:r>
              <a:rPr sz="1000" spc="-120" dirty="0">
                <a:solidFill>
                  <a:srgbClr val="1F5281"/>
                </a:solidFill>
                <a:latin typeface="Tahoma"/>
                <a:cs typeface="Tahoma"/>
              </a:rPr>
              <a:t>dụng</a:t>
            </a:r>
            <a:endParaRPr sz="1000" dirty="0">
              <a:latin typeface="Tahoma"/>
              <a:cs typeface="Tahoma"/>
            </a:endParaRPr>
          </a:p>
          <a:p>
            <a:pPr marL="647065">
              <a:lnSpc>
                <a:spcPct val="100000"/>
              </a:lnSpc>
              <a:spcBef>
                <a:spcPts val="220"/>
              </a:spcBef>
            </a:pPr>
            <a:r>
              <a:rPr sz="900" spc="-5" dirty="0">
                <a:solidFill>
                  <a:srgbClr val="1F5281"/>
                </a:solidFill>
                <a:latin typeface="Tahoma"/>
                <a:cs typeface="Tahoma"/>
              </a:rPr>
              <a:t>Dùng </a:t>
            </a:r>
            <a:r>
              <a:rPr sz="900" spc="-204" dirty="0">
                <a:solidFill>
                  <a:srgbClr val="1F5281"/>
                </a:solidFill>
                <a:latin typeface="Tahoma"/>
                <a:cs typeface="Tahoma"/>
              </a:rPr>
              <a:t>để </a:t>
            </a:r>
            <a:r>
              <a:rPr sz="900" spc="-140" dirty="0">
                <a:solidFill>
                  <a:srgbClr val="1F5281"/>
                </a:solidFill>
                <a:latin typeface="Tahoma"/>
                <a:cs typeface="Tahoma"/>
              </a:rPr>
              <a:t>chỉnh </a:t>
            </a:r>
            <a:r>
              <a:rPr sz="900" spc="-125" dirty="0">
                <a:solidFill>
                  <a:srgbClr val="1F5281"/>
                </a:solidFill>
                <a:latin typeface="Tahoma"/>
                <a:cs typeface="Tahoma"/>
              </a:rPr>
              <a:t>sửa </a:t>
            </a:r>
            <a:r>
              <a:rPr sz="900" spc="-5" dirty="0">
                <a:solidFill>
                  <a:srgbClr val="1F5281"/>
                </a:solidFill>
                <a:latin typeface="Tahoma"/>
                <a:cs typeface="Tahoma"/>
              </a:rPr>
              <a:t>anh, </a:t>
            </a:r>
            <a:r>
              <a:rPr sz="900" spc="-220" dirty="0">
                <a:solidFill>
                  <a:srgbClr val="1F5281"/>
                </a:solidFill>
                <a:latin typeface="Tahoma"/>
                <a:cs typeface="Tahoma"/>
              </a:rPr>
              <a:t>vẽ </a:t>
            </a:r>
            <a:r>
              <a:rPr sz="900" spc="-5" dirty="0">
                <a:solidFill>
                  <a:srgbClr val="1F5281"/>
                </a:solidFill>
                <a:latin typeface="Tahoma"/>
                <a:cs typeface="Tahoma"/>
              </a:rPr>
              <a:t>logo, </a:t>
            </a:r>
            <a:r>
              <a:rPr sz="900" spc="-220" dirty="0">
                <a:solidFill>
                  <a:srgbClr val="1F5281"/>
                </a:solidFill>
                <a:latin typeface="Tahoma"/>
                <a:cs typeface="Tahoma"/>
              </a:rPr>
              <a:t>vẽ </a:t>
            </a:r>
            <a:r>
              <a:rPr sz="900" spc="-114" dirty="0">
                <a:solidFill>
                  <a:srgbClr val="1F5281"/>
                </a:solidFill>
                <a:latin typeface="Tahoma"/>
                <a:cs typeface="Tahoma"/>
              </a:rPr>
              <a:t>kiến </a:t>
            </a:r>
            <a:r>
              <a:rPr sz="900" spc="-5" dirty="0">
                <a:solidFill>
                  <a:srgbClr val="1F5281"/>
                </a:solidFill>
                <a:latin typeface="Tahoma"/>
                <a:cs typeface="Tahoma"/>
              </a:rPr>
              <a:t>trúc, làm phim </a:t>
            </a:r>
            <a:r>
              <a:rPr sz="900" spc="-110" dirty="0">
                <a:solidFill>
                  <a:srgbClr val="1F5281"/>
                </a:solidFill>
                <a:latin typeface="Tahoma"/>
                <a:cs typeface="Tahoma"/>
              </a:rPr>
              <a:t>hoạt</a:t>
            </a:r>
            <a:r>
              <a:rPr sz="900" spc="-75" dirty="0">
                <a:solidFill>
                  <a:srgbClr val="1F5281"/>
                </a:solidFill>
                <a:latin typeface="Tahoma"/>
                <a:cs typeface="Tahoma"/>
              </a:rPr>
              <a:t> </a:t>
            </a:r>
            <a:r>
              <a:rPr sz="900" spc="-5" dirty="0">
                <a:solidFill>
                  <a:srgbClr val="1F5281"/>
                </a:solidFill>
                <a:latin typeface="Tahoma"/>
                <a:cs typeface="Tahoma"/>
              </a:rPr>
              <a:t>hình,…</a:t>
            </a:r>
            <a:endParaRPr sz="900" dirty="0">
              <a:latin typeface="Tahoma"/>
              <a:cs typeface="Tahoma"/>
            </a:endParaRPr>
          </a:p>
          <a:p>
            <a:pPr marL="447675" algn="just">
              <a:lnSpc>
                <a:spcPct val="100000"/>
              </a:lnSpc>
              <a:spcBef>
                <a:spcPts val="240"/>
              </a:spcBef>
            </a:pPr>
            <a:r>
              <a:rPr sz="1000" spc="-155" dirty="0">
                <a:solidFill>
                  <a:srgbClr val="1F5281"/>
                </a:solidFill>
                <a:latin typeface="Tahoma"/>
                <a:cs typeface="Tahoma"/>
              </a:rPr>
              <a:t>Một </a:t>
            </a:r>
            <a:r>
              <a:rPr sz="1000" spc="-235" dirty="0">
                <a:solidFill>
                  <a:srgbClr val="1F5281"/>
                </a:solidFill>
                <a:latin typeface="Tahoma"/>
                <a:cs typeface="Tahoma"/>
              </a:rPr>
              <a:t>số </a:t>
            </a:r>
            <a:r>
              <a:rPr sz="1000" spc="-125" dirty="0">
                <a:solidFill>
                  <a:srgbClr val="1F5281"/>
                </a:solidFill>
                <a:latin typeface="Tahoma"/>
                <a:cs typeface="Tahoma"/>
              </a:rPr>
              <a:t>phần </a:t>
            </a:r>
            <a:r>
              <a:rPr sz="1000" spc="-165" dirty="0">
                <a:solidFill>
                  <a:srgbClr val="1F5281"/>
                </a:solidFill>
                <a:latin typeface="Tahoma"/>
                <a:cs typeface="Tahoma"/>
              </a:rPr>
              <a:t>mềm </a:t>
            </a:r>
            <a:r>
              <a:rPr sz="1000" spc="-5" dirty="0">
                <a:solidFill>
                  <a:srgbClr val="1F5281"/>
                </a:solidFill>
                <a:latin typeface="Tahoma"/>
                <a:cs typeface="Tahoma"/>
              </a:rPr>
              <a:t>thông</a:t>
            </a:r>
            <a:r>
              <a:rPr sz="1000" spc="-40" dirty="0">
                <a:solidFill>
                  <a:srgbClr val="1F5281"/>
                </a:solidFill>
                <a:latin typeface="Tahoma"/>
                <a:cs typeface="Tahoma"/>
              </a:rPr>
              <a:t> </a:t>
            </a:r>
            <a:r>
              <a:rPr sz="1000" spc="-120" dirty="0">
                <a:solidFill>
                  <a:srgbClr val="1F5281"/>
                </a:solidFill>
                <a:latin typeface="Tahoma"/>
                <a:cs typeface="Tahoma"/>
              </a:rPr>
              <a:t>dụng</a:t>
            </a:r>
            <a:endParaRPr sz="1000" dirty="0">
              <a:latin typeface="Tahoma"/>
              <a:cs typeface="Tahoma"/>
            </a:endParaRPr>
          </a:p>
        </p:txBody>
      </p:sp>
      <p:sp>
        <p:nvSpPr>
          <p:cNvPr id="13" name="object 13"/>
          <p:cNvSpPr/>
          <p:nvPr/>
        </p:nvSpPr>
        <p:spPr>
          <a:xfrm>
            <a:off x="2991739" y="2993770"/>
            <a:ext cx="1102387" cy="1289988"/>
          </a:xfrm>
          <a:prstGeom prst="rect">
            <a:avLst/>
          </a:prstGeom>
          <a:blipFill>
            <a:blip r:embed="rId8" cstate="print"/>
            <a:stretch>
              <a:fillRect/>
            </a:stretch>
          </a:blipFill>
        </p:spPr>
        <p:txBody>
          <a:bodyPr wrap="square" lIns="0" tIns="0" rIns="0" bIns="0" rtlCol="0"/>
          <a:lstStyle/>
          <a:p>
            <a:endParaRPr/>
          </a:p>
        </p:txBody>
      </p:sp>
      <p:sp>
        <p:nvSpPr>
          <p:cNvPr id="14" name="object 14"/>
          <p:cNvSpPr/>
          <p:nvPr/>
        </p:nvSpPr>
        <p:spPr>
          <a:xfrm>
            <a:off x="4242689" y="3048532"/>
            <a:ext cx="932164" cy="1249476"/>
          </a:xfrm>
          <a:prstGeom prst="rect">
            <a:avLst/>
          </a:prstGeom>
          <a:blipFill>
            <a:blip r:embed="rId9" cstate="print"/>
            <a:stretch>
              <a:fillRect/>
            </a:stretch>
          </a:blipFill>
        </p:spPr>
        <p:txBody>
          <a:bodyPr wrap="square" lIns="0" tIns="0" rIns="0" bIns="0" rtlCol="0"/>
          <a:lstStyle/>
          <a:p>
            <a:endParaRPr/>
          </a:p>
        </p:txBody>
      </p:sp>
      <p:sp>
        <p:nvSpPr>
          <p:cNvPr id="15" name="object 15"/>
          <p:cNvSpPr/>
          <p:nvPr/>
        </p:nvSpPr>
        <p:spPr>
          <a:xfrm>
            <a:off x="1578052" y="3018281"/>
            <a:ext cx="1104213" cy="1293114"/>
          </a:xfrm>
          <a:prstGeom prst="rect">
            <a:avLst/>
          </a:prstGeom>
          <a:blipFill>
            <a:blip r:embed="rId10"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1" name="object 21"/>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2" name="object 22"/>
          <p:cNvSpPr/>
          <p:nvPr/>
        </p:nvSpPr>
        <p:spPr>
          <a:xfrm>
            <a:off x="1432560" y="6252971"/>
            <a:ext cx="88391" cy="88391"/>
          </a:xfrm>
          <a:prstGeom prst="rect">
            <a:avLst/>
          </a:prstGeom>
          <a:blipFill>
            <a:blip r:embed="rId6" cstate="print"/>
            <a:stretch>
              <a:fillRect/>
            </a:stretch>
          </a:blipFill>
        </p:spPr>
        <p:txBody>
          <a:bodyPr wrap="square" lIns="0" tIns="0" rIns="0" bIns="0" rtlCol="0"/>
          <a:lstStyle/>
          <a:p>
            <a:endParaRPr/>
          </a:p>
        </p:txBody>
      </p:sp>
      <p:sp>
        <p:nvSpPr>
          <p:cNvPr id="23" name="object 23"/>
          <p:cNvSpPr/>
          <p:nvPr/>
        </p:nvSpPr>
        <p:spPr>
          <a:xfrm>
            <a:off x="1432560" y="6435852"/>
            <a:ext cx="88391" cy="88391"/>
          </a:xfrm>
          <a:prstGeom prst="rect">
            <a:avLst/>
          </a:prstGeom>
          <a:blipFill>
            <a:blip r:embed="rId6" cstate="print"/>
            <a:stretch>
              <a:fillRect/>
            </a:stretch>
          </a:blipFill>
        </p:spPr>
        <p:txBody>
          <a:bodyPr wrap="square" lIns="0" tIns="0" rIns="0" bIns="0" rtlCol="0"/>
          <a:lstStyle/>
          <a:p>
            <a:endParaRPr/>
          </a:p>
        </p:txBody>
      </p:sp>
      <p:sp>
        <p:nvSpPr>
          <p:cNvPr id="24" name="object 24"/>
          <p:cNvSpPr/>
          <p:nvPr/>
        </p:nvSpPr>
        <p:spPr>
          <a:xfrm>
            <a:off x="1661160" y="6612635"/>
            <a:ext cx="76200" cy="80771"/>
          </a:xfrm>
          <a:prstGeom prst="rect">
            <a:avLst/>
          </a:prstGeom>
          <a:blipFill>
            <a:blip r:embed="rId7" cstate="print"/>
            <a:stretch>
              <a:fillRect/>
            </a:stretch>
          </a:blipFill>
        </p:spPr>
        <p:txBody>
          <a:bodyPr wrap="square" lIns="0" tIns="0" rIns="0" bIns="0" rtlCol="0"/>
          <a:lstStyle/>
          <a:p>
            <a:endParaRPr/>
          </a:p>
        </p:txBody>
      </p:sp>
      <p:sp>
        <p:nvSpPr>
          <p:cNvPr id="25" name="object 25"/>
          <p:cNvSpPr/>
          <p:nvPr/>
        </p:nvSpPr>
        <p:spPr>
          <a:xfrm>
            <a:off x="1432560" y="6783323"/>
            <a:ext cx="88391" cy="88392"/>
          </a:xfrm>
          <a:prstGeom prst="rect">
            <a:avLst/>
          </a:prstGeom>
          <a:blipFill>
            <a:blip r:embed="rId6" cstate="print"/>
            <a:stretch>
              <a:fillRect/>
            </a:stretch>
          </a:blipFill>
        </p:spPr>
        <p:txBody>
          <a:bodyPr wrap="square" lIns="0" tIns="0" rIns="0" bIns="0" rtlCol="0"/>
          <a:lstStyle/>
          <a:p>
            <a:endParaRPr/>
          </a:p>
        </p:txBody>
      </p:sp>
      <p:sp>
        <p:nvSpPr>
          <p:cNvPr id="26" name="object 26"/>
          <p:cNvSpPr txBox="1"/>
          <p:nvPr/>
        </p:nvSpPr>
        <p:spPr>
          <a:xfrm>
            <a:off x="1128064" y="5351973"/>
            <a:ext cx="4472940" cy="1565275"/>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dirty="0">
                <a:solidFill>
                  <a:srgbClr val="FFFFFF"/>
                </a:solidFill>
                <a:latin typeface="Tahoma"/>
                <a:cs typeface="Tahoma"/>
              </a:rPr>
              <a:t>Sơ lược về phần mềm máy tính</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Phần mềm Multimedia</a:t>
            </a:r>
            <a:endParaRPr sz="1000" dirty="0">
              <a:latin typeface="Tahoma"/>
              <a:cs typeface="Tahoma"/>
            </a:endParaRPr>
          </a:p>
          <a:p>
            <a:pPr marL="447675" marR="2129155">
              <a:lnSpc>
                <a:spcPct val="120000"/>
              </a:lnSpc>
            </a:pPr>
            <a:r>
              <a:rPr sz="1000" dirty="0">
                <a:solidFill>
                  <a:srgbClr val="1F5281"/>
                </a:solidFill>
                <a:latin typeface="Tahoma"/>
                <a:cs typeface="Tahoma"/>
              </a:rPr>
              <a:t>Là các phần mềm đa phương tiện  Ứng dụng</a:t>
            </a:r>
            <a:endParaRPr sz="1000" dirty="0">
              <a:latin typeface="Tahoma"/>
              <a:cs typeface="Tahoma"/>
            </a:endParaRPr>
          </a:p>
          <a:p>
            <a:pPr marL="107314" algn="ctr">
              <a:lnSpc>
                <a:spcPct val="100000"/>
              </a:lnSpc>
              <a:spcBef>
                <a:spcPts val="220"/>
              </a:spcBef>
            </a:pPr>
            <a:r>
              <a:rPr sz="900" dirty="0">
                <a:solidFill>
                  <a:srgbClr val="1F5281"/>
                </a:solidFill>
                <a:latin typeface="Tahoma"/>
                <a:cs typeface="Tahoma"/>
              </a:rPr>
              <a:t>Dùng để xem phim, nghe nhạc, xem hình ảnh, chỉnh sửa phim,…</a:t>
            </a:r>
            <a:endParaRPr sz="900" dirty="0">
              <a:latin typeface="Tahoma"/>
              <a:cs typeface="Tahoma"/>
            </a:endParaRPr>
          </a:p>
          <a:p>
            <a:pPr marL="447675">
              <a:lnSpc>
                <a:spcPct val="100000"/>
              </a:lnSpc>
              <a:spcBef>
                <a:spcPts val="240"/>
              </a:spcBef>
            </a:pPr>
            <a:r>
              <a:rPr sz="1000" dirty="0">
                <a:solidFill>
                  <a:srgbClr val="1F5281"/>
                </a:solidFill>
                <a:latin typeface="Tahoma"/>
                <a:cs typeface="Tahoma"/>
              </a:rPr>
              <a:t>Một số phần mềm thông dụng</a:t>
            </a:r>
            <a:endParaRPr sz="1000" dirty="0">
              <a:latin typeface="Tahoma"/>
              <a:cs typeface="Tahoma"/>
            </a:endParaRPr>
          </a:p>
        </p:txBody>
      </p:sp>
      <p:sp>
        <p:nvSpPr>
          <p:cNvPr id="27" name="object 27"/>
          <p:cNvSpPr/>
          <p:nvPr/>
        </p:nvSpPr>
        <p:spPr>
          <a:xfrm>
            <a:off x="3749040" y="7424928"/>
            <a:ext cx="1028700" cy="1028700"/>
          </a:xfrm>
          <a:prstGeom prst="rect">
            <a:avLst/>
          </a:prstGeom>
          <a:blipFill>
            <a:blip r:embed="rId11" cstate="print"/>
            <a:stretch>
              <a:fillRect/>
            </a:stretch>
          </a:blipFill>
        </p:spPr>
        <p:txBody>
          <a:bodyPr wrap="square" lIns="0" tIns="0" rIns="0" bIns="0" rtlCol="0"/>
          <a:lstStyle/>
          <a:p>
            <a:endParaRPr/>
          </a:p>
        </p:txBody>
      </p:sp>
      <p:sp>
        <p:nvSpPr>
          <p:cNvPr id="28" name="object 28"/>
          <p:cNvSpPr/>
          <p:nvPr/>
        </p:nvSpPr>
        <p:spPr>
          <a:xfrm>
            <a:off x="1653539" y="7501128"/>
            <a:ext cx="952500" cy="952500"/>
          </a:xfrm>
          <a:prstGeom prst="rect">
            <a:avLst/>
          </a:prstGeom>
          <a:blipFill>
            <a:blip r:embed="rId12" cstate="print"/>
            <a:stretch>
              <a:fillRect/>
            </a:stretch>
          </a:blipFill>
        </p:spPr>
        <p:txBody>
          <a:bodyPr wrap="square" lIns="0" tIns="0" rIns="0" bIns="0" rtlCol="0"/>
          <a:lstStyle/>
          <a:p>
            <a:endParaRPr/>
          </a:p>
        </p:txBody>
      </p:sp>
      <p:sp>
        <p:nvSpPr>
          <p:cNvPr id="29" name="object 29"/>
          <p:cNvSpPr/>
          <p:nvPr/>
        </p:nvSpPr>
        <p:spPr>
          <a:xfrm>
            <a:off x="2796539" y="7462990"/>
            <a:ext cx="829475" cy="1058075"/>
          </a:xfrm>
          <a:prstGeom prst="rect">
            <a:avLst/>
          </a:prstGeom>
          <a:blipFill>
            <a:blip r:embed="rId13" cstate="print"/>
            <a:stretch>
              <a:fillRect/>
            </a:stretch>
          </a:blipFill>
        </p:spPr>
        <p:txBody>
          <a:bodyPr wrap="square" lIns="0" tIns="0" rIns="0" bIns="0" rtlCol="0"/>
          <a:lstStyle/>
          <a:p>
            <a:endParaRPr/>
          </a:p>
        </p:txBody>
      </p:sp>
      <p:sp>
        <p:nvSpPr>
          <p:cNvPr id="30" name="object 30"/>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1" name="object 31"/>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4</a:t>
            </a:fld>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4"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5" cstate="print"/>
            <a:stretch>
              <a:fillRect/>
            </a:stretch>
          </a:blipFill>
        </p:spPr>
        <p:txBody>
          <a:bodyPr wrap="square" lIns="0" tIns="0" rIns="0" bIns="0" rtlCol="0"/>
          <a:lstStyle/>
          <a:p>
            <a:endParaRPr/>
          </a:p>
        </p:txBody>
      </p:sp>
      <p:sp>
        <p:nvSpPr>
          <p:cNvPr id="9" name="object 9"/>
          <p:cNvSpPr/>
          <p:nvPr/>
        </p:nvSpPr>
        <p:spPr>
          <a:xfrm>
            <a:off x="1432560" y="244601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661160" y="2622803"/>
            <a:ext cx="76200" cy="8077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432560" y="2930651"/>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661160" y="3107435"/>
            <a:ext cx="76200" cy="8077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1661160" y="3272027"/>
            <a:ext cx="76200" cy="80772"/>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1661160" y="3436620"/>
            <a:ext cx="76200" cy="80772"/>
          </a:xfrm>
          <a:prstGeom prst="rect">
            <a:avLst/>
          </a:prstGeom>
          <a:blipFill>
            <a:blip r:embed="rId6" cstate="print"/>
            <a:stretch>
              <a:fillRect/>
            </a:stretch>
          </a:blipFill>
        </p:spPr>
        <p:txBody>
          <a:bodyPr wrap="square" lIns="0" tIns="0" rIns="0" bIns="0" rtlCol="0"/>
          <a:lstStyle/>
          <a:p>
            <a:endParaRPr/>
          </a:p>
        </p:txBody>
      </p:sp>
      <p:sp>
        <p:nvSpPr>
          <p:cNvPr id="15" name="object 15"/>
          <p:cNvSpPr/>
          <p:nvPr/>
        </p:nvSpPr>
        <p:spPr>
          <a:xfrm>
            <a:off x="1661160" y="3601211"/>
            <a:ext cx="76200" cy="80772"/>
          </a:xfrm>
          <a:prstGeom prst="rect">
            <a:avLst/>
          </a:prstGeom>
          <a:blipFill>
            <a:blip r:embed="rId6" cstate="print"/>
            <a:stretch>
              <a:fillRect/>
            </a:stretch>
          </a:blipFill>
        </p:spPr>
        <p:txBody>
          <a:bodyPr wrap="square" lIns="0" tIns="0" rIns="0" bIns="0" rtlCol="0"/>
          <a:lstStyle/>
          <a:p>
            <a:endParaRPr/>
          </a:p>
        </p:txBody>
      </p:sp>
      <p:sp>
        <p:nvSpPr>
          <p:cNvPr id="16" name="object 16"/>
          <p:cNvSpPr txBox="1"/>
          <p:nvPr/>
        </p:nvSpPr>
        <p:spPr>
          <a:xfrm>
            <a:off x="1128064" y="1056706"/>
            <a:ext cx="4472940" cy="2662523"/>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dirty="0">
                <a:solidFill>
                  <a:srgbClr val="FFFFFF"/>
                </a:solidFill>
                <a:latin typeface="Tahoma"/>
                <a:cs typeface="Tahoma"/>
              </a:rPr>
              <a:t>Sơ lược về phần mềm máy tính</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Phần mềm kế toán</a:t>
            </a:r>
            <a:endParaRPr sz="1000" dirty="0">
              <a:latin typeface="Tahoma"/>
              <a:cs typeface="Tahoma"/>
            </a:endParaRPr>
          </a:p>
          <a:p>
            <a:pPr marL="447675" marR="1852295" algn="just">
              <a:lnSpc>
                <a:spcPct val="100000"/>
              </a:lnSpc>
              <a:spcBef>
                <a:spcPts val="240"/>
              </a:spcBef>
            </a:pPr>
            <a:r>
              <a:rPr sz="1000" dirty="0">
                <a:solidFill>
                  <a:srgbClr val="1F5281"/>
                </a:solidFill>
                <a:latin typeface="Tahoma"/>
                <a:cs typeface="Tahoma"/>
              </a:rPr>
              <a:t>Giúp cho công việc của những người  làm kế toán được chính xác và nhanh  chóng</a:t>
            </a:r>
            <a:endParaRPr sz="1000" dirty="0">
              <a:latin typeface="Tahoma"/>
              <a:cs typeface="Tahoma"/>
            </a:endParaRPr>
          </a:p>
          <a:p>
            <a:pPr marL="447675">
              <a:lnSpc>
                <a:spcPct val="100000"/>
              </a:lnSpc>
              <a:spcBef>
                <a:spcPts val="240"/>
              </a:spcBef>
            </a:pPr>
            <a:r>
              <a:rPr sz="1000" dirty="0">
                <a:solidFill>
                  <a:srgbClr val="1F5281"/>
                </a:solidFill>
                <a:latin typeface="Tahoma"/>
                <a:cs typeface="Tahoma"/>
              </a:rPr>
              <a:t>Ứng dụng</a:t>
            </a:r>
            <a:endParaRPr sz="1000" dirty="0">
              <a:latin typeface="Tahoma"/>
              <a:cs typeface="Tahoma"/>
            </a:endParaRPr>
          </a:p>
          <a:p>
            <a:pPr marL="647065" marR="1852930">
              <a:lnSpc>
                <a:spcPct val="100000"/>
              </a:lnSpc>
              <a:spcBef>
                <a:spcPts val="220"/>
              </a:spcBef>
            </a:pPr>
            <a:r>
              <a:rPr sz="900" dirty="0">
                <a:solidFill>
                  <a:srgbClr val="1F5281"/>
                </a:solidFill>
                <a:latin typeface="Tahoma"/>
                <a:cs typeface="Tahoma"/>
              </a:rPr>
              <a:t>Giúp thực hiện nghiệp vụ kế toàn, lập  tờ khai, báo cáo thuế,…</a:t>
            </a:r>
            <a:endParaRPr sz="900" dirty="0">
              <a:latin typeface="Tahoma"/>
              <a:cs typeface="Tahoma"/>
            </a:endParaRPr>
          </a:p>
          <a:p>
            <a:pPr marL="447675">
              <a:lnSpc>
                <a:spcPct val="100000"/>
              </a:lnSpc>
              <a:spcBef>
                <a:spcPts val="240"/>
              </a:spcBef>
            </a:pPr>
            <a:r>
              <a:rPr sz="1000" dirty="0">
                <a:solidFill>
                  <a:srgbClr val="1F5281"/>
                </a:solidFill>
                <a:latin typeface="Tahoma"/>
                <a:cs typeface="Tahoma"/>
              </a:rPr>
              <a:t>Một số phần mềm thông dụng</a:t>
            </a:r>
            <a:endParaRPr sz="1000" dirty="0">
              <a:latin typeface="Tahoma"/>
              <a:cs typeface="Tahoma"/>
            </a:endParaRPr>
          </a:p>
          <a:p>
            <a:pPr marL="647065">
              <a:lnSpc>
                <a:spcPct val="100000"/>
              </a:lnSpc>
              <a:spcBef>
                <a:spcPts val="219"/>
              </a:spcBef>
            </a:pPr>
            <a:r>
              <a:rPr sz="900" dirty="0">
                <a:solidFill>
                  <a:srgbClr val="1F5281"/>
                </a:solidFill>
                <a:latin typeface="Tahoma"/>
                <a:cs typeface="Tahoma"/>
              </a:rPr>
              <a:t>Phần mềm ACsoft</a:t>
            </a:r>
            <a:endParaRPr sz="900" dirty="0">
              <a:latin typeface="Tahoma"/>
              <a:cs typeface="Tahoma"/>
            </a:endParaRPr>
          </a:p>
          <a:p>
            <a:pPr marL="647065" marR="2338070">
              <a:lnSpc>
                <a:spcPct val="120000"/>
              </a:lnSpc>
            </a:pPr>
            <a:r>
              <a:rPr sz="900" dirty="0">
                <a:solidFill>
                  <a:srgbClr val="1F5281"/>
                </a:solidFill>
                <a:latin typeface="Tahoma"/>
                <a:cs typeface="Tahoma"/>
              </a:rPr>
              <a:t>Phầm mềm kế toán Việt Nam  Phần mềm P2D</a:t>
            </a:r>
            <a:endParaRPr sz="900" dirty="0">
              <a:latin typeface="Tahoma"/>
              <a:cs typeface="Tahoma"/>
            </a:endParaRPr>
          </a:p>
          <a:p>
            <a:pPr marL="647065">
              <a:lnSpc>
                <a:spcPct val="100000"/>
              </a:lnSpc>
              <a:spcBef>
                <a:spcPts val="215"/>
              </a:spcBef>
            </a:pPr>
            <a:r>
              <a:rPr sz="900" dirty="0">
                <a:solidFill>
                  <a:srgbClr val="1F5281"/>
                </a:solidFill>
                <a:latin typeface="Tahoma"/>
                <a:cs typeface="Tahoma"/>
              </a:rPr>
              <a:t>Phần mềm Hỗ trợ kê khai thuế</a:t>
            </a:r>
            <a:endParaRPr sz="900" dirty="0">
              <a:latin typeface="Tahoma"/>
              <a:cs typeface="Tahoma"/>
            </a:endParaRPr>
          </a:p>
        </p:txBody>
      </p:sp>
      <p:sp>
        <p:nvSpPr>
          <p:cNvPr id="17" name="object 17"/>
          <p:cNvSpPr/>
          <p:nvPr/>
        </p:nvSpPr>
        <p:spPr>
          <a:xfrm>
            <a:off x="3825240" y="1720595"/>
            <a:ext cx="1735074" cy="1272413"/>
          </a:xfrm>
          <a:prstGeom prst="rect">
            <a:avLst/>
          </a:prstGeom>
          <a:blipFill>
            <a:blip r:embed="rId7" cstate="print"/>
            <a:stretch>
              <a:fillRect/>
            </a:stretch>
          </a:blipFill>
        </p:spPr>
        <p:txBody>
          <a:bodyPr wrap="square" lIns="0" tIns="0" rIns="0" bIns="0" rtlCol="0"/>
          <a:lstStyle/>
          <a:p>
            <a:endParaRPr/>
          </a:p>
        </p:txBody>
      </p:sp>
      <p:sp>
        <p:nvSpPr>
          <p:cNvPr id="18" name="object 18"/>
          <p:cNvSpPr/>
          <p:nvPr/>
        </p:nvSpPr>
        <p:spPr>
          <a:xfrm>
            <a:off x="3825240" y="3051721"/>
            <a:ext cx="1752600" cy="1262849"/>
          </a:xfrm>
          <a:prstGeom prst="rect">
            <a:avLst/>
          </a:prstGeom>
          <a:blipFill>
            <a:blip r:embed="rId8" cstate="print"/>
            <a:stretch>
              <a:fillRect/>
            </a:stretch>
          </a:blipFill>
        </p:spPr>
        <p:txBody>
          <a:bodyPr wrap="square" lIns="0" tIns="0" rIns="0" bIns="0" rtlCol="0"/>
          <a:lstStyle/>
          <a:p>
            <a:endParaRPr/>
          </a:p>
        </p:txBody>
      </p:sp>
      <p:sp>
        <p:nvSpPr>
          <p:cNvPr id="19" name="object 19"/>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0" name="object 20"/>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1" name="object 21"/>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4" name="object 24"/>
          <p:cNvSpPr/>
          <p:nvPr/>
        </p:nvSpPr>
        <p:spPr>
          <a:xfrm>
            <a:off x="1203960" y="6070091"/>
            <a:ext cx="88391" cy="88391"/>
          </a:xfrm>
          <a:prstGeom prst="rect">
            <a:avLst/>
          </a:prstGeom>
          <a:blipFill>
            <a:blip r:embed="rId4" cstate="print"/>
            <a:stretch>
              <a:fillRect/>
            </a:stretch>
          </a:blipFill>
        </p:spPr>
        <p:txBody>
          <a:bodyPr wrap="square" lIns="0" tIns="0" rIns="0" bIns="0" rtlCol="0"/>
          <a:lstStyle/>
          <a:p>
            <a:endParaRPr/>
          </a:p>
        </p:txBody>
      </p:sp>
      <p:sp>
        <p:nvSpPr>
          <p:cNvPr id="25" name="object 25"/>
          <p:cNvSpPr/>
          <p:nvPr/>
        </p:nvSpPr>
        <p:spPr>
          <a:xfrm>
            <a:off x="1432560" y="6252971"/>
            <a:ext cx="88391" cy="88391"/>
          </a:xfrm>
          <a:prstGeom prst="rect">
            <a:avLst/>
          </a:prstGeom>
          <a:blipFill>
            <a:blip r:embed="rId5" cstate="print"/>
            <a:stretch>
              <a:fillRect/>
            </a:stretch>
          </a:blipFill>
        </p:spPr>
        <p:txBody>
          <a:bodyPr wrap="square" lIns="0" tIns="0" rIns="0" bIns="0" rtlCol="0"/>
          <a:lstStyle/>
          <a:p>
            <a:endParaRPr/>
          </a:p>
        </p:txBody>
      </p:sp>
      <p:sp>
        <p:nvSpPr>
          <p:cNvPr id="26" name="object 26"/>
          <p:cNvSpPr/>
          <p:nvPr/>
        </p:nvSpPr>
        <p:spPr>
          <a:xfrm>
            <a:off x="1432560" y="6435852"/>
            <a:ext cx="88391" cy="88391"/>
          </a:xfrm>
          <a:prstGeom prst="rect">
            <a:avLst/>
          </a:prstGeom>
          <a:blipFill>
            <a:blip r:embed="rId5" cstate="print"/>
            <a:stretch>
              <a:fillRect/>
            </a:stretch>
          </a:blipFill>
        </p:spPr>
        <p:txBody>
          <a:bodyPr wrap="square" lIns="0" tIns="0" rIns="0" bIns="0" rtlCol="0"/>
          <a:lstStyle/>
          <a:p>
            <a:endParaRPr/>
          </a:p>
        </p:txBody>
      </p:sp>
      <p:sp>
        <p:nvSpPr>
          <p:cNvPr id="27" name="object 27"/>
          <p:cNvSpPr/>
          <p:nvPr/>
        </p:nvSpPr>
        <p:spPr>
          <a:xfrm>
            <a:off x="1661160" y="6612635"/>
            <a:ext cx="76200" cy="80771"/>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432560" y="7194804"/>
            <a:ext cx="88391" cy="88392"/>
          </a:xfrm>
          <a:prstGeom prst="rect">
            <a:avLst/>
          </a:prstGeom>
          <a:blipFill>
            <a:blip r:embed="rId5" cstate="print"/>
            <a:stretch>
              <a:fillRect/>
            </a:stretch>
          </a:blipFill>
        </p:spPr>
        <p:txBody>
          <a:bodyPr wrap="square" lIns="0" tIns="0" rIns="0" bIns="0" rtlCol="0"/>
          <a:lstStyle/>
          <a:p>
            <a:endParaRPr/>
          </a:p>
        </p:txBody>
      </p:sp>
      <p:sp>
        <p:nvSpPr>
          <p:cNvPr id="29" name="object 29"/>
          <p:cNvSpPr txBox="1"/>
          <p:nvPr/>
        </p:nvSpPr>
        <p:spPr>
          <a:xfrm>
            <a:off x="1128064" y="5351973"/>
            <a:ext cx="4472940" cy="1976755"/>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61060">
              <a:lnSpc>
                <a:spcPct val="100000"/>
              </a:lnSpc>
            </a:pPr>
            <a:r>
              <a:rPr sz="1400" b="1" dirty="0">
                <a:solidFill>
                  <a:srgbClr val="FFFFFF"/>
                </a:solidFill>
                <a:latin typeface="Tahoma"/>
                <a:cs typeface="Tahoma"/>
              </a:rPr>
              <a:t>Sơ lược về phần mềm máy tính</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Phần mềm tiện ích</a:t>
            </a:r>
            <a:endParaRPr sz="1000" dirty="0">
              <a:latin typeface="Tahoma"/>
              <a:cs typeface="Tahoma"/>
            </a:endParaRPr>
          </a:p>
          <a:p>
            <a:pPr marL="447675" marR="2834640">
              <a:lnSpc>
                <a:spcPct val="120000"/>
              </a:lnSpc>
            </a:pPr>
            <a:r>
              <a:rPr sz="1000" dirty="0">
                <a:solidFill>
                  <a:srgbClr val="1F5281"/>
                </a:solidFill>
                <a:latin typeface="Tahoma"/>
                <a:cs typeface="Tahoma"/>
              </a:rPr>
              <a:t>Tối ưu hóa hệ thống.  Ứng dụng</a:t>
            </a:r>
            <a:endParaRPr sz="1000" dirty="0">
              <a:latin typeface="Tahoma"/>
              <a:cs typeface="Tahoma"/>
            </a:endParaRPr>
          </a:p>
          <a:p>
            <a:pPr marL="647065" marR="1811655" algn="just">
              <a:lnSpc>
                <a:spcPct val="100000"/>
              </a:lnSpc>
              <a:spcBef>
                <a:spcPts val="220"/>
              </a:spcBef>
            </a:pPr>
            <a:r>
              <a:rPr sz="900" dirty="0">
                <a:solidFill>
                  <a:srgbClr val="1F5281"/>
                </a:solidFill>
                <a:latin typeface="Tahoma"/>
                <a:cs typeface="Tahoma"/>
              </a:rPr>
              <a:t>Phòng chống Virus, Backup OS, Backup  Driver, Backup hệ thống tránh những  sự thay đổi không cần thiết, tối ưu hoá  máy tính, bảo vệ dữ liệu,…</a:t>
            </a:r>
            <a:endParaRPr sz="900" dirty="0">
              <a:latin typeface="Tahoma"/>
              <a:cs typeface="Tahoma"/>
            </a:endParaRPr>
          </a:p>
          <a:p>
            <a:pPr marL="447675">
              <a:lnSpc>
                <a:spcPct val="100000"/>
              </a:lnSpc>
              <a:spcBef>
                <a:spcPts val="240"/>
              </a:spcBef>
            </a:pPr>
            <a:r>
              <a:rPr sz="1000" dirty="0">
                <a:solidFill>
                  <a:srgbClr val="1F5281"/>
                </a:solidFill>
                <a:latin typeface="Tahoma"/>
                <a:cs typeface="Tahoma"/>
              </a:rPr>
              <a:t>Một số phần mềm thông dụng</a:t>
            </a:r>
            <a:endParaRPr sz="1000" dirty="0">
              <a:latin typeface="Tahoma"/>
              <a:cs typeface="Tahoma"/>
            </a:endParaRPr>
          </a:p>
        </p:txBody>
      </p:sp>
      <p:sp>
        <p:nvSpPr>
          <p:cNvPr id="30" name="object 30"/>
          <p:cNvSpPr/>
          <p:nvPr/>
        </p:nvSpPr>
        <p:spPr>
          <a:xfrm>
            <a:off x="2824352" y="7871752"/>
            <a:ext cx="535774" cy="726274"/>
          </a:xfrm>
          <a:prstGeom prst="rect">
            <a:avLst/>
          </a:prstGeom>
          <a:blipFill>
            <a:blip r:embed="rId9" cstate="print"/>
            <a:stretch>
              <a:fillRect/>
            </a:stretch>
          </a:blipFill>
        </p:spPr>
        <p:txBody>
          <a:bodyPr wrap="square" lIns="0" tIns="0" rIns="0" bIns="0" rtlCol="0"/>
          <a:lstStyle/>
          <a:p>
            <a:endParaRPr/>
          </a:p>
        </p:txBody>
      </p:sp>
      <p:sp>
        <p:nvSpPr>
          <p:cNvPr id="31" name="object 31"/>
          <p:cNvSpPr/>
          <p:nvPr/>
        </p:nvSpPr>
        <p:spPr>
          <a:xfrm>
            <a:off x="2157602" y="7853311"/>
            <a:ext cx="526249" cy="740778"/>
          </a:xfrm>
          <a:prstGeom prst="rect">
            <a:avLst/>
          </a:prstGeom>
          <a:blipFill>
            <a:blip r:embed="rId10" cstate="print"/>
            <a:stretch>
              <a:fillRect/>
            </a:stretch>
          </a:blipFill>
        </p:spPr>
        <p:txBody>
          <a:bodyPr wrap="square" lIns="0" tIns="0" rIns="0" bIns="0" rtlCol="0"/>
          <a:lstStyle/>
          <a:p>
            <a:endParaRPr/>
          </a:p>
        </p:txBody>
      </p:sp>
      <p:sp>
        <p:nvSpPr>
          <p:cNvPr id="32" name="object 32"/>
          <p:cNvSpPr/>
          <p:nvPr/>
        </p:nvSpPr>
        <p:spPr>
          <a:xfrm>
            <a:off x="1419352" y="7849552"/>
            <a:ext cx="612774" cy="738187"/>
          </a:xfrm>
          <a:prstGeom prst="rect">
            <a:avLst/>
          </a:prstGeom>
          <a:blipFill>
            <a:blip r:embed="rId11" cstate="print"/>
            <a:stretch>
              <a:fillRect/>
            </a:stretch>
          </a:blipFill>
        </p:spPr>
        <p:txBody>
          <a:bodyPr wrap="square" lIns="0" tIns="0" rIns="0" bIns="0" rtlCol="0"/>
          <a:lstStyle/>
          <a:p>
            <a:endParaRPr/>
          </a:p>
        </p:txBody>
      </p:sp>
      <p:sp>
        <p:nvSpPr>
          <p:cNvPr id="33" name="object 33"/>
          <p:cNvSpPr/>
          <p:nvPr/>
        </p:nvSpPr>
        <p:spPr>
          <a:xfrm>
            <a:off x="3406140" y="7882128"/>
            <a:ext cx="723900" cy="723900"/>
          </a:xfrm>
          <a:prstGeom prst="rect">
            <a:avLst/>
          </a:prstGeom>
          <a:blipFill>
            <a:blip r:embed="rId12" cstate="print"/>
            <a:stretch>
              <a:fillRect/>
            </a:stretch>
          </a:blipFill>
        </p:spPr>
        <p:txBody>
          <a:bodyPr wrap="square" lIns="0" tIns="0" rIns="0" bIns="0" rtlCol="0"/>
          <a:lstStyle/>
          <a:p>
            <a:endParaRPr/>
          </a:p>
        </p:txBody>
      </p:sp>
      <p:sp>
        <p:nvSpPr>
          <p:cNvPr id="34" name="object 34"/>
          <p:cNvSpPr/>
          <p:nvPr/>
        </p:nvSpPr>
        <p:spPr>
          <a:xfrm>
            <a:off x="4815840" y="7830540"/>
            <a:ext cx="571500" cy="756437"/>
          </a:xfrm>
          <a:prstGeom prst="rect">
            <a:avLst/>
          </a:prstGeom>
          <a:blipFill>
            <a:blip r:embed="rId13" cstate="print"/>
            <a:stretch>
              <a:fillRect/>
            </a:stretch>
          </a:blipFill>
        </p:spPr>
        <p:txBody>
          <a:bodyPr wrap="square" lIns="0" tIns="0" rIns="0" bIns="0" rtlCol="0"/>
          <a:lstStyle/>
          <a:p>
            <a:endParaRPr/>
          </a:p>
        </p:txBody>
      </p:sp>
      <p:sp>
        <p:nvSpPr>
          <p:cNvPr id="35" name="object 35"/>
          <p:cNvSpPr/>
          <p:nvPr/>
        </p:nvSpPr>
        <p:spPr>
          <a:xfrm>
            <a:off x="4187190" y="7851203"/>
            <a:ext cx="550862" cy="735012"/>
          </a:xfrm>
          <a:prstGeom prst="rect">
            <a:avLst/>
          </a:prstGeom>
          <a:blipFill>
            <a:blip r:embed="rId14" cstate="print"/>
            <a:stretch>
              <a:fillRect/>
            </a:stretch>
          </a:blipFill>
        </p:spPr>
        <p:txBody>
          <a:bodyPr wrap="square" lIns="0" tIns="0" rIns="0" bIns="0" rtlCol="0"/>
          <a:lstStyle/>
          <a:p>
            <a:endParaRPr/>
          </a:p>
        </p:txBody>
      </p:sp>
      <p:sp>
        <p:nvSpPr>
          <p:cNvPr id="36" name="object 36"/>
          <p:cNvSpPr/>
          <p:nvPr/>
        </p:nvSpPr>
        <p:spPr>
          <a:xfrm>
            <a:off x="3882390" y="6320027"/>
            <a:ext cx="1771650" cy="1181100"/>
          </a:xfrm>
          <a:prstGeom prst="rect">
            <a:avLst/>
          </a:prstGeom>
          <a:blipFill>
            <a:blip r:embed="rId15" cstate="print"/>
            <a:stretch>
              <a:fillRect/>
            </a:stretch>
          </a:blipFill>
        </p:spPr>
        <p:txBody>
          <a:bodyPr wrap="square" lIns="0" tIns="0" rIns="0" bIns="0" rtlCol="0"/>
          <a:lstStyle/>
          <a:p>
            <a:endParaRPr/>
          </a:p>
        </p:txBody>
      </p:sp>
      <p:sp>
        <p:nvSpPr>
          <p:cNvPr id="37" name="object 37"/>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8" name="object 38"/>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5</a:t>
            </a:fld>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6" cstate="print"/>
            <a:stretch>
              <a:fillRect/>
            </a:stretch>
          </a:blipFill>
        </p:spPr>
        <p:txBody>
          <a:bodyPr wrap="square" lIns="0" tIns="0" rIns="0" bIns="0" rtlCol="0"/>
          <a:lstStyle/>
          <a:p>
            <a:endParaRPr/>
          </a:p>
        </p:txBody>
      </p:sp>
      <p:sp>
        <p:nvSpPr>
          <p:cNvPr id="9" name="object 9"/>
          <p:cNvSpPr txBox="1"/>
          <p:nvPr/>
        </p:nvSpPr>
        <p:spPr>
          <a:xfrm>
            <a:off x="1128064" y="1056706"/>
            <a:ext cx="4472940" cy="10344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6350" algn="ctr">
              <a:lnSpc>
                <a:spcPct val="100000"/>
              </a:lnSpc>
            </a:pPr>
            <a:r>
              <a:rPr sz="1400" b="1" spc="-265" dirty="0">
                <a:solidFill>
                  <a:srgbClr val="FFFFFF"/>
                </a:solidFill>
                <a:latin typeface="Tahoma"/>
                <a:cs typeface="Tahoma"/>
              </a:rPr>
              <a:t>Sơ </a:t>
            </a:r>
            <a:r>
              <a:rPr sz="1400" b="1" spc="-235" dirty="0">
                <a:solidFill>
                  <a:srgbClr val="FFFFFF"/>
                </a:solidFill>
                <a:latin typeface="Tahoma"/>
                <a:cs typeface="Tahoma"/>
              </a:rPr>
              <a:t>lược </a:t>
            </a:r>
            <a:r>
              <a:rPr sz="1400" b="1" spc="-285" dirty="0">
                <a:solidFill>
                  <a:srgbClr val="FFFFFF"/>
                </a:solidFill>
                <a:latin typeface="Tahoma"/>
                <a:cs typeface="Tahoma"/>
              </a:rPr>
              <a:t>về </a:t>
            </a:r>
            <a:r>
              <a:rPr sz="1400" b="1" spc="-145" dirty="0">
                <a:solidFill>
                  <a:srgbClr val="FFFFFF"/>
                </a:solidFill>
                <a:latin typeface="Tahoma"/>
                <a:cs typeface="Tahoma"/>
              </a:rPr>
              <a:t>phần </a:t>
            </a:r>
            <a:r>
              <a:rPr sz="1400" b="1" spc="-190" dirty="0">
                <a:solidFill>
                  <a:srgbClr val="FFFFFF"/>
                </a:solidFill>
                <a:latin typeface="Tahoma"/>
                <a:cs typeface="Tahoma"/>
              </a:rPr>
              <a:t>mềm </a:t>
            </a:r>
            <a:r>
              <a:rPr sz="1400" b="1" dirty="0">
                <a:solidFill>
                  <a:srgbClr val="FFFFFF"/>
                </a:solidFill>
                <a:latin typeface="Tahoma"/>
                <a:cs typeface="Tahoma"/>
              </a:rPr>
              <a:t>máy</a:t>
            </a:r>
            <a:r>
              <a:rPr sz="1400" b="1" spc="-150" dirty="0">
                <a:solidFill>
                  <a:srgbClr val="FFFFFF"/>
                </a:solidFill>
                <a:latin typeface="Tahoma"/>
                <a:cs typeface="Tahoma"/>
              </a:rPr>
              <a:t> </a:t>
            </a:r>
            <a:r>
              <a:rPr sz="1400" b="1" dirty="0">
                <a:solidFill>
                  <a:srgbClr val="FFFFFF"/>
                </a:solidFill>
                <a:latin typeface="Tahoma"/>
                <a:cs typeface="Tahoma"/>
              </a:rPr>
              <a:t>tính</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spc="-135" dirty="0">
                <a:solidFill>
                  <a:srgbClr val="1381B8"/>
                </a:solidFill>
                <a:latin typeface="Tahoma"/>
                <a:cs typeface="Tahoma"/>
              </a:rPr>
              <a:t>Một </a:t>
            </a:r>
            <a:r>
              <a:rPr sz="1000" b="1" spc="-195" dirty="0">
                <a:solidFill>
                  <a:srgbClr val="1381B8"/>
                </a:solidFill>
                <a:latin typeface="Tahoma"/>
                <a:cs typeface="Tahoma"/>
              </a:rPr>
              <a:t>số </a:t>
            </a:r>
            <a:r>
              <a:rPr sz="1000" b="1" spc="-110" dirty="0">
                <a:solidFill>
                  <a:srgbClr val="1381B8"/>
                </a:solidFill>
                <a:latin typeface="Tahoma"/>
                <a:cs typeface="Tahoma"/>
              </a:rPr>
              <a:t>phần </a:t>
            </a:r>
            <a:r>
              <a:rPr sz="1000" b="1" spc="-145" dirty="0">
                <a:solidFill>
                  <a:srgbClr val="1381B8"/>
                </a:solidFill>
                <a:latin typeface="Tahoma"/>
                <a:cs typeface="Tahoma"/>
              </a:rPr>
              <a:t>mềm</a:t>
            </a:r>
            <a:r>
              <a:rPr sz="1000" b="1" spc="-85" dirty="0">
                <a:solidFill>
                  <a:srgbClr val="1381B8"/>
                </a:solidFill>
                <a:latin typeface="Tahoma"/>
                <a:cs typeface="Tahoma"/>
              </a:rPr>
              <a:t> </a:t>
            </a:r>
            <a:r>
              <a:rPr sz="1000" b="1" spc="-5" dirty="0">
                <a:solidFill>
                  <a:srgbClr val="1381B8"/>
                </a:solidFill>
                <a:latin typeface="Tahoma"/>
                <a:cs typeface="Tahoma"/>
              </a:rPr>
              <a:t>khác</a:t>
            </a:r>
            <a:endParaRPr sz="1000" dirty="0">
              <a:latin typeface="Tahoma"/>
              <a:cs typeface="Tahoma"/>
            </a:endParaRPr>
          </a:p>
          <a:p>
            <a:pPr marL="447675">
              <a:lnSpc>
                <a:spcPct val="100000"/>
              </a:lnSpc>
              <a:spcBef>
                <a:spcPts val="240"/>
              </a:spcBef>
            </a:pPr>
            <a:r>
              <a:rPr sz="1000" spc="-125" dirty="0">
                <a:solidFill>
                  <a:srgbClr val="1F5281"/>
                </a:solidFill>
                <a:latin typeface="Tahoma"/>
                <a:cs typeface="Tahoma"/>
              </a:rPr>
              <a:t>Quản </a:t>
            </a:r>
            <a:r>
              <a:rPr sz="1000" spc="-5" dirty="0">
                <a:solidFill>
                  <a:srgbClr val="1F5281"/>
                </a:solidFill>
                <a:latin typeface="Tahoma"/>
                <a:cs typeface="Tahoma"/>
              </a:rPr>
              <a:t>lý kho, </a:t>
            </a:r>
            <a:r>
              <a:rPr sz="1000" spc="-125" dirty="0">
                <a:solidFill>
                  <a:srgbClr val="1F5281"/>
                </a:solidFill>
                <a:latin typeface="Tahoma"/>
                <a:cs typeface="Tahoma"/>
              </a:rPr>
              <a:t>quản </a:t>
            </a:r>
            <a:r>
              <a:rPr sz="1000" spc="-5" dirty="0">
                <a:solidFill>
                  <a:srgbClr val="1F5281"/>
                </a:solidFill>
                <a:latin typeface="Tahoma"/>
                <a:cs typeface="Tahoma"/>
              </a:rPr>
              <a:t>lý </a:t>
            </a:r>
            <a:r>
              <a:rPr sz="1000" spc="-10" dirty="0">
                <a:solidFill>
                  <a:srgbClr val="1F5281"/>
                </a:solidFill>
                <a:latin typeface="Tahoma"/>
                <a:cs typeface="Tahoma"/>
              </a:rPr>
              <a:t>khách </a:t>
            </a:r>
            <a:r>
              <a:rPr sz="1000" spc="-125" dirty="0">
                <a:solidFill>
                  <a:srgbClr val="1F5281"/>
                </a:solidFill>
                <a:latin typeface="Tahoma"/>
                <a:cs typeface="Tahoma"/>
              </a:rPr>
              <a:t>sạn, </a:t>
            </a:r>
            <a:r>
              <a:rPr sz="1000" spc="-114" dirty="0">
                <a:solidFill>
                  <a:srgbClr val="1F5281"/>
                </a:solidFill>
                <a:latin typeface="Tahoma"/>
                <a:cs typeface="Tahoma"/>
              </a:rPr>
              <a:t>điều </a:t>
            </a:r>
            <a:r>
              <a:rPr sz="1000" spc="-100" dirty="0">
                <a:solidFill>
                  <a:srgbClr val="1F5281"/>
                </a:solidFill>
                <a:latin typeface="Tahoma"/>
                <a:cs typeface="Tahoma"/>
              </a:rPr>
              <a:t>khiển </a:t>
            </a:r>
            <a:r>
              <a:rPr sz="1000" spc="-200" dirty="0">
                <a:solidFill>
                  <a:srgbClr val="1F5281"/>
                </a:solidFill>
                <a:latin typeface="Tahoma"/>
                <a:cs typeface="Tahoma"/>
              </a:rPr>
              <a:t>tự</a:t>
            </a:r>
            <a:r>
              <a:rPr sz="1000" spc="-130" dirty="0">
                <a:solidFill>
                  <a:srgbClr val="1F5281"/>
                </a:solidFill>
                <a:latin typeface="Tahoma"/>
                <a:cs typeface="Tahoma"/>
              </a:rPr>
              <a:t> </a:t>
            </a:r>
            <a:r>
              <a:rPr sz="1000" spc="-80" dirty="0">
                <a:solidFill>
                  <a:srgbClr val="1F5281"/>
                </a:solidFill>
                <a:latin typeface="Tahoma"/>
                <a:cs typeface="Tahoma"/>
              </a:rPr>
              <a:t>động..</a:t>
            </a:r>
            <a:endParaRPr sz="1000" dirty="0">
              <a:latin typeface="Tahoma"/>
              <a:cs typeface="Tahoma"/>
            </a:endParaRPr>
          </a:p>
        </p:txBody>
      </p:sp>
      <p:sp>
        <p:nvSpPr>
          <p:cNvPr id="10" name="object 10"/>
          <p:cNvSpPr/>
          <p:nvPr/>
        </p:nvSpPr>
        <p:spPr>
          <a:xfrm>
            <a:off x="2034539" y="2558795"/>
            <a:ext cx="2324100" cy="1485900"/>
          </a:xfrm>
          <a:prstGeom prst="rect">
            <a:avLst/>
          </a:prstGeom>
          <a:blipFill>
            <a:blip r:embed="rId7" cstate="print"/>
            <a:stretch>
              <a:fillRect/>
            </a:stretch>
          </a:blipFill>
        </p:spPr>
        <p:txBody>
          <a:bodyPr wrap="square" lIns="0" tIns="0" rIns="0" bIns="0" rtlCol="0"/>
          <a:lstStyle/>
          <a:p>
            <a:endParaRPr/>
          </a:p>
        </p:txBody>
      </p:sp>
      <p:sp>
        <p:nvSpPr>
          <p:cNvPr id="11" name="object 11"/>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2" name="object 12"/>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4" name="object 14"/>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16" name="object 16"/>
          <p:cNvSpPr txBox="1"/>
          <p:nvPr/>
        </p:nvSpPr>
        <p:spPr>
          <a:xfrm>
            <a:off x="1128064" y="5351973"/>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dirty="0">
                <a:solidFill>
                  <a:srgbClr val="FFFFFF"/>
                </a:solidFill>
                <a:latin typeface="Tahoma"/>
                <a:cs typeface="Tahoma"/>
              </a:rPr>
              <a:t>XỬ LÝ SỰ CỐ PHẦN MỀM VĂN PHÒNG</a:t>
            </a:r>
            <a:endParaRPr sz="1400" dirty="0">
              <a:latin typeface="Tahoma"/>
              <a:cs typeface="Tahoma"/>
            </a:endParaRPr>
          </a:p>
        </p:txBody>
      </p:sp>
      <p:sp>
        <p:nvSpPr>
          <p:cNvPr id="17" name="object 17"/>
          <p:cNvSpPr/>
          <p:nvPr/>
        </p:nvSpPr>
        <p:spPr>
          <a:xfrm>
            <a:off x="3363467" y="7132319"/>
            <a:ext cx="1748789" cy="409194"/>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2780538" y="7132319"/>
            <a:ext cx="1177289" cy="409194"/>
          </a:xfrm>
          <a:prstGeom prst="rect">
            <a:avLst/>
          </a:prstGeom>
          <a:blipFill>
            <a:blip r:embed="rId9" cstate="print"/>
            <a:stretch>
              <a:fillRect/>
            </a:stretch>
          </a:blipFill>
        </p:spPr>
        <p:txBody>
          <a:bodyPr wrap="square" lIns="0" tIns="0" rIns="0" bIns="0" rtlCol="0"/>
          <a:lstStyle/>
          <a:p>
            <a:endParaRPr/>
          </a:p>
        </p:txBody>
      </p:sp>
      <p:sp>
        <p:nvSpPr>
          <p:cNvPr id="19" name="object 19"/>
          <p:cNvSpPr/>
          <p:nvPr/>
        </p:nvSpPr>
        <p:spPr>
          <a:xfrm>
            <a:off x="1648967" y="7132319"/>
            <a:ext cx="1737359" cy="409194"/>
          </a:xfrm>
          <a:prstGeom prst="rect">
            <a:avLst/>
          </a:prstGeom>
          <a:blipFill>
            <a:blip r:embed="rId10" cstate="print"/>
            <a:stretch>
              <a:fillRect/>
            </a:stretch>
          </a:blipFill>
        </p:spPr>
        <p:txBody>
          <a:bodyPr wrap="square" lIns="0" tIns="0" rIns="0" bIns="0" rtlCol="0"/>
          <a:lstStyle/>
          <a:p>
            <a:endParaRPr/>
          </a:p>
        </p:txBody>
      </p:sp>
      <p:sp>
        <p:nvSpPr>
          <p:cNvPr id="20" name="object 20"/>
          <p:cNvSpPr/>
          <p:nvPr/>
        </p:nvSpPr>
        <p:spPr>
          <a:xfrm>
            <a:off x="2835401" y="6599681"/>
            <a:ext cx="1124712" cy="573785"/>
          </a:xfrm>
          <a:prstGeom prst="rect">
            <a:avLst/>
          </a:prstGeom>
          <a:blipFill>
            <a:blip r:embed="rId11" cstate="print"/>
            <a:stretch>
              <a:fillRect/>
            </a:stretch>
          </a:blipFill>
        </p:spPr>
        <p:txBody>
          <a:bodyPr wrap="square" lIns="0" tIns="0" rIns="0" bIns="0" rtlCol="0"/>
          <a:lstStyle/>
          <a:p>
            <a:endParaRPr/>
          </a:p>
        </p:txBody>
      </p:sp>
      <p:sp>
        <p:nvSpPr>
          <p:cNvPr id="21" name="object 21"/>
          <p:cNvSpPr txBox="1"/>
          <p:nvPr/>
        </p:nvSpPr>
        <p:spPr>
          <a:xfrm>
            <a:off x="2947670" y="6643496"/>
            <a:ext cx="868044" cy="500380"/>
          </a:xfrm>
          <a:prstGeom prst="rect">
            <a:avLst/>
          </a:prstGeom>
        </p:spPr>
        <p:txBody>
          <a:bodyPr vert="horz" wrap="square" lIns="0" tIns="27305" rIns="0" bIns="0" rtlCol="0">
            <a:spAutoFit/>
          </a:bodyPr>
          <a:lstStyle/>
          <a:p>
            <a:pPr marL="15240" marR="5080" indent="-15240" algn="just">
              <a:lnSpc>
                <a:spcPct val="91400"/>
              </a:lnSpc>
              <a:spcBef>
                <a:spcPts val="215"/>
              </a:spcBef>
            </a:pPr>
            <a:r>
              <a:rPr sz="1100" b="1" dirty="0">
                <a:solidFill>
                  <a:srgbClr val="FF0000"/>
                </a:solidFill>
                <a:latin typeface="Verdana"/>
                <a:cs typeface="Verdana"/>
              </a:rPr>
              <a:t>Xử </a:t>
            </a:r>
            <a:r>
              <a:rPr sz="1100" b="1" spc="-5" dirty="0">
                <a:solidFill>
                  <a:srgbClr val="FF0000"/>
                </a:solidFill>
                <a:latin typeface="Verdana"/>
                <a:cs typeface="Verdana"/>
              </a:rPr>
              <a:t>lý </a:t>
            </a:r>
            <a:r>
              <a:rPr sz="1100" b="1" dirty="0">
                <a:solidFill>
                  <a:srgbClr val="FF0000"/>
                </a:solidFill>
                <a:latin typeface="Verdana"/>
                <a:cs typeface="Verdana"/>
              </a:rPr>
              <a:t>sự</a:t>
            </a:r>
            <a:r>
              <a:rPr sz="1100" b="1" spc="-114" dirty="0">
                <a:solidFill>
                  <a:srgbClr val="FF0000"/>
                </a:solidFill>
                <a:latin typeface="Verdana"/>
                <a:cs typeface="Verdana"/>
              </a:rPr>
              <a:t> </a:t>
            </a:r>
            <a:r>
              <a:rPr sz="1100" b="1" spc="-5" dirty="0">
                <a:solidFill>
                  <a:srgbClr val="FF0000"/>
                </a:solidFill>
                <a:latin typeface="Verdana"/>
                <a:cs typeface="Verdana"/>
              </a:rPr>
              <a:t>cố  phần mềm  văn</a:t>
            </a:r>
            <a:r>
              <a:rPr sz="1100" b="1" spc="-80" dirty="0">
                <a:solidFill>
                  <a:srgbClr val="FF0000"/>
                </a:solidFill>
                <a:latin typeface="Verdana"/>
                <a:cs typeface="Verdana"/>
              </a:rPr>
              <a:t> </a:t>
            </a:r>
            <a:r>
              <a:rPr sz="1100" b="1" dirty="0">
                <a:solidFill>
                  <a:srgbClr val="FF0000"/>
                </a:solidFill>
                <a:latin typeface="Verdana"/>
                <a:cs typeface="Verdana"/>
              </a:rPr>
              <a:t>phòng</a:t>
            </a:r>
            <a:endParaRPr sz="1100">
              <a:latin typeface="Verdana"/>
              <a:cs typeface="Verdana"/>
            </a:endParaRPr>
          </a:p>
        </p:txBody>
      </p:sp>
      <p:sp>
        <p:nvSpPr>
          <p:cNvPr id="22" name="object 22"/>
          <p:cNvSpPr/>
          <p:nvPr/>
        </p:nvSpPr>
        <p:spPr>
          <a:xfrm>
            <a:off x="1157477" y="7523226"/>
            <a:ext cx="1028699" cy="528066"/>
          </a:xfrm>
          <a:prstGeom prst="rect">
            <a:avLst/>
          </a:prstGeom>
          <a:blipFill>
            <a:blip r:embed="rId12" cstate="print"/>
            <a:stretch>
              <a:fillRect/>
            </a:stretch>
          </a:blipFill>
        </p:spPr>
        <p:txBody>
          <a:bodyPr wrap="square" lIns="0" tIns="0" rIns="0" bIns="0" rtlCol="0"/>
          <a:lstStyle/>
          <a:p>
            <a:endParaRPr/>
          </a:p>
        </p:txBody>
      </p:sp>
      <p:sp>
        <p:nvSpPr>
          <p:cNvPr id="23" name="object 23"/>
          <p:cNvSpPr txBox="1"/>
          <p:nvPr/>
        </p:nvSpPr>
        <p:spPr>
          <a:xfrm>
            <a:off x="1286255" y="7596378"/>
            <a:ext cx="763270" cy="346075"/>
          </a:xfrm>
          <a:prstGeom prst="rect">
            <a:avLst/>
          </a:prstGeom>
        </p:spPr>
        <p:txBody>
          <a:bodyPr vert="horz" wrap="square" lIns="0" tIns="30480" rIns="0" bIns="0" rtlCol="0">
            <a:spAutoFit/>
          </a:bodyPr>
          <a:lstStyle/>
          <a:p>
            <a:pPr marR="5080" indent="8890">
              <a:lnSpc>
                <a:spcPts val="1200"/>
              </a:lnSpc>
              <a:spcBef>
                <a:spcPts val="240"/>
              </a:spcBef>
            </a:pPr>
            <a:r>
              <a:rPr sz="1100" dirty="0">
                <a:solidFill>
                  <a:srgbClr val="FFFFFF"/>
                </a:solidFill>
                <a:latin typeface="Verdana"/>
                <a:cs typeface="Verdana"/>
              </a:rPr>
              <a:t>Sơ </a:t>
            </a:r>
            <a:r>
              <a:rPr sz="1100" spc="-5" dirty="0">
                <a:solidFill>
                  <a:srgbClr val="FFFFFF"/>
                </a:solidFill>
                <a:latin typeface="Verdana"/>
                <a:cs typeface="Verdana"/>
              </a:rPr>
              <a:t>lược về  phần</a:t>
            </a:r>
            <a:r>
              <a:rPr sz="1100" spc="-100" dirty="0">
                <a:solidFill>
                  <a:srgbClr val="FFFFFF"/>
                </a:solidFill>
                <a:latin typeface="Verdana"/>
                <a:cs typeface="Verdana"/>
              </a:rPr>
              <a:t> </a:t>
            </a:r>
            <a:r>
              <a:rPr sz="1100" dirty="0">
                <a:solidFill>
                  <a:srgbClr val="FFFFFF"/>
                </a:solidFill>
                <a:latin typeface="Verdana"/>
                <a:cs typeface="Verdana"/>
              </a:rPr>
              <a:t>mềm</a:t>
            </a:r>
            <a:endParaRPr sz="1100">
              <a:latin typeface="Verdana"/>
              <a:cs typeface="Verdana"/>
            </a:endParaRPr>
          </a:p>
        </p:txBody>
      </p:sp>
      <p:sp>
        <p:nvSpPr>
          <p:cNvPr id="24" name="object 24"/>
          <p:cNvSpPr/>
          <p:nvPr/>
        </p:nvSpPr>
        <p:spPr>
          <a:xfrm>
            <a:off x="2289048" y="7523226"/>
            <a:ext cx="1049274" cy="528066"/>
          </a:xfrm>
          <a:prstGeom prst="rect">
            <a:avLst/>
          </a:prstGeom>
          <a:blipFill>
            <a:blip r:embed="rId13" cstate="print"/>
            <a:stretch>
              <a:fillRect/>
            </a:stretch>
          </a:blipFill>
        </p:spPr>
        <p:txBody>
          <a:bodyPr wrap="square" lIns="0" tIns="0" rIns="0" bIns="0" rtlCol="0"/>
          <a:lstStyle/>
          <a:p>
            <a:endParaRPr/>
          </a:p>
        </p:txBody>
      </p:sp>
      <p:sp>
        <p:nvSpPr>
          <p:cNvPr id="25" name="object 25"/>
          <p:cNvSpPr txBox="1"/>
          <p:nvPr/>
        </p:nvSpPr>
        <p:spPr>
          <a:xfrm>
            <a:off x="2406395" y="7596378"/>
            <a:ext cx="786130" cy="346075"/>
          </a:xfrm>
          <a:prstGeom prst="rect">
            <a:avLst/>
          </a:prstGeom>
        </p:spPr>
        <p:txBody>
          <a:bodyPr vert="horz" wrap="square" lIns="0" tIns="30480" rIns="0" bIns="0" rtlCol="0">
            <a:spAutoFit/>
          </a:bodyPr>
          <a:lstStyle/>
          <a:p>
            <a:pPr marL="76200" marR="5080" indent="-76200">
              <a:lnSpc>
                <a:spcPts val="1200"/>
              </a:lnSpc>
              <a:spcBef>
                <a:spcPts val="240"/>
              </a:spcBef>
            </a:pPr>
            <a:r>
              <a:rPr sz="1100" spc="-5" dirty="0">
                <a:solidFill>
                  <a:srgbClr val="FFFFFF"/>
                </a:solidFill>
                <a:latin typeface="Verdana"/>
                <a:cs typeface="Verdana"/>
              </a:rPr>
              <a:t>Cài đặt</a:t>
            </a:r>
            <a:r>
              <a:rPr sz="1100" spc="-80" dirty="0">
                <a:solidFill>
                  <a:srgbClr val="FFFFFF"/>
                </a:solidFill>
                <a:latin typeface="Verdana"/>
                <a:cs typeface="Verdana"/>
              </a:rPr>
              <a:t> </a:t>
            </a:r>
            <a:r>
              <a:rPr sz="1100" dirty="0">
                <a:solidFill>
                  <a:srgbClr val="FFFFFF"/>
                </a:solidFill>
                <a:latin typeface="Verdana"/>
                <a:cs typeface="Verdana"/>
              </a:rPr>
              <a:t>các  bộ</a:t>
            </a:r>
            <a:r>
              <a:rPr sz="1100" spc="-50" dirty="0">
                <a:solidFill>
                  <a:srgbClr val="FFFFFF"/>
                </a:solidFill>
                <a:latin typeface="Verdana"/>
                <a:cs typeface="Verdana"/>
              </a:rPr>
              <a:t> </a:t>
            </a:r>
            <a:r>
              <a:rPr sz="1100" spc="-5" dirty="0">
                <a:solidFill>
                  <a:srgbClr val="FFFFFF"/>
                </a:solidFill>
                <a:latin typeface="Verdana"/>
                <a:cs typeface="Verdana"/>
              </a:rPr>
              <a:t>Office</a:t>
            </a:r>
            <a:endParaRPr sz="1100">
              <a:latin typeface="Verdana"/>
              <a:cs typeface="Verdana"/>
            </a:endParaRPr>
          </a:p>
        </p:txBody>
      </p:sp>
      <p:sp>
        <p:nvSpPr>
          <p:cNvPr id="26" name="object 26"/>
          <p:cNvSpPr/>
          <p:nvPr/>
        </p:nvSpPr>
        <p:spPr>
          <a:xfrm>
            <a:off x="3443478" y="7523226"/>
            <a:ext cx="1005839" cy="528066"/>
          </a:xfrm>
          <a:prstGeom prst="rect">
            <a:avLst/>
          </a:prstGeom>
          <a:blipFill>
            <a:blip r:embed="rId14" cstate="print"/>
            <a:stretch>
              <a:fillRect/>
            </a:stretch>
          </a:blipFill>
        </p:spPr>
        <p:txBody>
          <a:bodyPr wrap="square" lIns="0" tIns="0" rIns="0" bIns="0" rtlCol="0"/>
          <a:lstStyle/>
          <a:p>
            <a:endParaRPr/>
          </a:p>
        </p:txBody>
      </p:sp>
      <p:sp>
        <p:nvSpPr>
          <p:cNvPr id="27" name="object 27"/>
          <p:cNvSpPr txBox="1"/>
          <p:nvPr/>
        </p:nvSpPr>
        <p:spPr>
          <a:xfrm>
            <a:off x="3642995" y="7596378"/>
            <a:ext cx="622300" cy="346075"/>
          </a:xfrm>
          <a:prstGeom prst="rect">
            <a:avLst/>
          </a:prstGeom>
        </p:spPr>
        <p:txBody>
          <a:bodyPr vert="horz" wrap="square" lIns="0" tIns="30480" rIns="0" bIns="0" rtlCol="0">
            <a:spAutoFit/>
          </a:bodyPr>
          <a:lstStyle/>
          <a:p>
            <a:pPr marR="5080" indent="1270">
              <a:lnSpc>
                <a:spcPts val="1200"/>
              </a:lnSpc>
              <a:spcBef>
                <a:spcPts val="240"/>
              </a:spcBef>
            </a:pPr>
            <a:r>
              <a:rPr sz="1100" spc="-5" dirty="0">
                <a:solidFill>
                  <a:srgbClr val="FFFFFF"/>
                </a:solidFill>
                <a:latin typeface="Verdana"/>
                <a:cs typeface="Verdana"/>
              </a:rPr>
              <a:t>Thiết</a:t>
            </a:r>
            <a:r>
              <a:rPr sz="1100" spc="-85" dirty="0">
                <a:solidFill>
                  <a:srgbClr val="FFFFFF"/>
                </a:solidFill>
                <a:latin typeface="Verdana"/>
                <a:cs typeface="Verdana"/>
              </a:rPr>
              <a:t> </a:t>
            </a:r>
            <a:r>
              <a:rPr sz="1100" spc="-5" dirty="0">
                <a:solidFill>
                  <a:srgbClr val="FFFFFF"/>
                </a:solidFill>
                <a:latin typeface="Verdana"/>
                <a:cs typeface="Verdana"/>
              </a:rPr>
              <a:t>lập  </a:t>
            </a:r>
            <a:r>
              <a:rPr sz="1100" dirty="0">
                <a:solidFill>
                  <a:srgbClr val="FFFFFF"/>
                </a:solidFill>
                <a:latin typeface="Verdana"/>
                <a:cs typeface="Verdana"/>
              </a:rPr>
              <a:t>thông</a:t>
            </a:r>
            <a:r>
              <a:rPr sz="1100" spc="-110" dirty="0">
                <a:solidFill>
                  <a:srgbClr val="FFFFFF"/>
                </a:solidFill>
                <a:latin typeface="Verdana"/>
                <a:cs typeface="Verdana"/>
              </a:rPr>
              <a:t> </a:t>
            </a:r>
            <a:r>
              <a:rPr sz="1100" dirty="0">
                <a:solidFill>
                  <a:srgbClr val="FFFFFF"/>
                </a:solidFill>
                <a:latin typeface="Verdana"/>
                <a:cs typeface="Verdana"/>
              </a:rPr>
              <a:t>số</a:t>
            </a:r>
            <a:endParaRPr sz="1100">
              <a:latin typeface="Verdana"/>
              <a:cs typeface="Verdana"/>
            </a:endParaRPr>
          </a:p>
        </p:txBody>
      </p:sp>
      <p:sp>
        <p:nvSpPr>
          <p:cNvPr id="28" name="object 28"/>
          <p:cNvSpPr/>
          <p:nvPr/>
        </p:nvSpPr>
        <p:spPr>
          <a:xfrm>
            <a:off x="4597908" y="7523226"/>
            <a:ext cx="1001267" cy="528066"/>
          </a:xfrm>
          <a:prstGeom prst="rect">
            <a:avLst/>
          </a:prstGeom>
          <a:blipFill>
            <a:blip r:embed="rId15" cstate="print"/>
            <a:stretch>
              <a:fillRect/>
            </a:stretch>
          </a:blipFill>
        </p:spPr>
        <p:txBody>
          <a:bodyPr wrap="square" lIns="0" tIns="0" rIns="0" bIns="0" rtlCol="0"/>
          <a:lstStyle/>
          <a:p>
            <a:endParaRPr/>
          </a:p>
        </p:txBody>
      </p:sp>
      <p:sp>
        <p:nvSpPr>
          <p:cNvPr id="29" name="object 29"/>
          <p:cNvSpPr txBox="1"/>
          <p:nvPr/>
        </p:nvSpPr>
        <p:spPr>
          <a:xfrm>
            <a:off x="4711572" y="7672831"/>
            <a:ext cx="791210" cy="193675"/>
          </a:xfrm>
          <a:prstGeom prst="rect">
            <a:avLst/>
          </a:prstGeom>
        </p:spPr>
        <p:txBody>
          <a:bodyPr vert="horz" wrap="square" lIns="0" tIns="12700" rIns="0" bIns="0" rtlCol="0">
            <a:spAutoFit/>
          </a:bodyPr>
          <a:lstStyle/>
          <a:p>
            <a:pPr>
              <a:lnSpc>
                <a:spcPct val="100000"/>
              </a:lnSpc>
              <a:spcBef>
                <a:spcPts val="100"/>
              </a:spcBef>
            </a:pPr>
            <a:r>
              <a:rPr sz="1100" dirty="0">
                <a:solidFill>
                  <a:srgbClr val="FFFFFF"/>
                </a:solidFill>
                <a:latin typeface="Verdana"/>
                <a:cs typeface="Verdana"/>
              </a:rPr>
              <a:t>Xử </a:t>
            </a:r>
            <a:r>
              <a:rPr sz="1100" spc="-10" dirty="0">
                <a:solidFill>
                  <a:srgbClr val="FFFFFF"/>
                </a:solidFill>
                <a:latin typeface="Verdana"/>
                <a:cs typeface="Verdana"/>
              </a:rPr>
              <a:t>lý </a:t>
            </a:r>
            <a:r>
              <a:rPr sz="1100" dirty="0">
                <a:solidFill>
                  <a:srgbClr val="FFFFFF"/>
                </a:solidFill>
                <a:latin typeface="Verdana"/>
                <a:cs typeface="Verdana"/>
              </a:rPr>
              <a:t>sự</a:t>
            </a:r>
            <a:r>
              <a:rPr sz="1100" spc="-80" dirty="0">
                <a:solidFill>
                  <a:srgbClr val="FFFFFF"/>
                </a:solidFill>
                <a:latin typeface="Verdana"/>
                <a:cs typeface="Verdana"/>
              </a:rPr>
              <a:t> </a:t>
            </a:r>
            <a:r>
              <a:rPr sz="1100" dirty="0">
                <a:solidFill>
                  <a:srgbClr val="FFFFFF"/>
                </a:solidFill>
                <a:latin typeface="Verdana"/>
                <a:cs typeface="Verdana"/>
              </a:rPr>
              <a:t>cố</a:t>
            </a:r>
            <a:endParaRPr sz="1100">
              <a:latin typeface="Verdana"/>
              <a:cs typeface="Verdana"/>
            </a:endParaRPr>
          </a:p>
        </p:txBody>
      </p:sp>
      <p:sp>
        <p:nvSpPr>
          <p:cNvPr id="30" name="object 30"/>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1" name="object 31"/>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6</a:t>
            </a:fld>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208279"/>
          </a:xfrm>
          <a:prstGeom prst="rect">
            <a:avLst/>
          </a:prstGeom>
        </p:spPr>
        <p:txBody>
          <a:bodyPr vert="horz" wrap="square" lIns="0" tIns="12700" rIns="0" bIns="0" rtlCol="0">
            <a:spAutoFit/>
          </a:bodyPr>
          <a:lstStyle/>
          <a:p>
            <a:pPr marL="12700">
              <a:lnSpc>
                <a:spcPct val="100000"/>
              </a:lnSpc>
              <a:spcBef>
                <a:spcPts val="100"/>
              </a:spcBef>
            </a:pPr>
            <a:r>
              <a:rPr sz="1200" spc="-5"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1432560" y="1958339"/>
            <a:ext cx="88391" cy="88392"/>
          </a:xfrm>
          <a:prstGeom prst="rect">
            <a:avLst/>
          </a:prstGeom>
          <a:blipFill>
            <a:blip r:embed="rId6" cstate="print"/>
            <a:stretch>
              <a:fillRect/>
            </a:stretch>
          </a:blipFill>
        </p:spPr>
        <p:txBody>
          <a:bodyPr wrap="square" lIns="0" tIns="0" rIns="0" bIns="0" rtlCol="0"/>
          <a:lstStyle/>
          <a:p>
            <a:endParaRPr/>
          </a:p>
        </p:txBody>
      </p:sp>
      <p:sp>
        <p:nvSpPr>
          <p:cNvPr id="9" name="object 9"/>
          <p:cNvSpPr/>
          <p:nvPr/>
        </p:nvSpPr>
        <p:spPr>
          <a:xfrm>
            <a:off x="1432560" y="2141219"/>
            <a:ext cx="88391" cy="88392"/>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1432560" y="2324100"/>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203960" y="2506979"/>
            <a:ext cx="88391" cy="88392"/>
          </a:xfrm>
          <a:prstGeom prst="rect">
            <a:avLst/>
          </a:prstGeom>
          <a:blipFill>
            <a:blip r:embed="rId5" cstate="print"/>
            <a:stretch>
              <a:fillRect/>
            </a:stretch>
          </a:blipFill>
        </p:spPr>
        <p:txBody>
          <a:bodyPr wrap="square" lIns="0" tIns="0" rIns="0" bIns="0" rtlCol="0"/>
          <a:lstStyle/>
          <a:p>
            <a:endParaRPr/>
          </a:p>
        </p:txBody>
      </p:sp>
      <p:sp>
        <p:nvSpPr>
          <p:cNvPr id="12" name="object 12"/>
          <p:cNvSpPr/>
          <p:nvPr/>
        </p:nvSpPr>
        <p:spPr>
          <a:xfrm>
            <a:off x="1432560" y="2689859"/>
            <a:ext cx="88391" cy="8839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1432560" y="2872739"/>
            <a:ext cx="88391" cy="88392"/>
          </a:xfrm>
          <a:prstGeom prst="rect">
            <a:avLst/>
          </a:prstGeom>
          <a:blipFill>
            <a:blip r:embed="rId6" cstate="print"/>
            <a:stretch>
              <a:fillRect/>
            </a:stretch>
          </a:blipFill>
        </p:spPr>
        <p:txBody>
          <a:bodyPr wrap="square" lIns="0" tIns="0" rIns="0" bIns="0" rtlCol="0"/>
          <a:lstStyle/>
          <a:p>
            <a:endParaRPr/>
          </a:p>
        </p:txBody>
      </p:sp>
      <p:sp>
        <p:nvSpPr>
          <p:cNvPr id="14" name="object 14"/>
          <p:cNvSpPr/>
          <p:nvPr/>
        </p:nvSpPr>
        <p:spPr>
          <a:xfrm>
            <a:off x="1432560" y="3055619"/>
            <a:ext cx="88391" cy="88392"/>
          </a:xfrm>
          <a:prstGeom prst="rect">
            <a:avLst/>
          </a:prstGeom>
          <a:blipFill>
            <a:blip r:embed="rId6" cstate="print"/>
            <a:stretch>
              <a:fillRect/>
            </a:stretch>
          </a:blipFill>
        </p:spPr>
        <p:txBody>
          <a:bodyPr wrap="square" lIns="0" tIns="0" rIns="0" bIns="0" rtlCol="0"/>
          <a:lstStyle/>
          <a:p>
            <a:endParaRPr/>
          </a:p>
        </p:txBody>
      </p:sp>
      <p:sp>
        <p:nvSpPr>
          <p:cNvPr id="15" name="object 15"/>
          <p:cNvSpPr txBox="1"/>
          <p:nvPr/>
        </p:nvSpPr>
        <p:spPr>
          <a:xfrm>
            <a:off x="1128064" y="1056706"/>
            <a:ext cx="4472940" cy="213169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spc="-40" dirty="0" smtClean="0">
                <a:solidFill>
                  <a:srgbClr val="FFFFFF"/>
                </a:solidFill>
                <a:latin typeface="Tahoma"/>
                <a:cs typeface="Tahoma"/>
              </a:rPr>
              <a:t> </a:t>
            </a:r>
            <a:r>
              <a:rPr sz="550" b="1" spc="-5" dirty="0">
                <a:solidFill>
                  <a:srgbClr val="FFFFFF"/>
                </a:solidFill>
                <a:latin typeface="Tahoma"/>
                <a:cs typeface="Tahoma"/>
              </a:rPr>
              <a:t>	</a:t>
            </a:r>
            <a:r>
              <a:rPr lang="en-US" sz="550" b="1" spc="-5"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237490">
              <a:lnSpc>
                <a:spcPct val="100000"/>
              </a:lnSpc>
            </a:pPr>
            <a:r>
              <a:rPr sz="1400" b="1" spc="-5" dirty="0">
                <a:solidFill>
                  <a:srgbClr val="FFFFFF"/>
                </a:solidFill>
                <a:latin typeface="Tahoma"/>
                <a:cs typeface="Tahoma"/>
              </a:rPr>
              <a:t>Cài </a:t>
            </a:r>
            <a:r>
              <a:rPr sz="1400" b="1" spc="-190" dirty="0">
                <a:solidFill>
                  <a:srgbClr val="FFFFFF"/>
                </a:solidFill>
                <a:latin typeface="Tahoma"/>
                <a:cs typeface="Tahoma"/>
              </a:rPr>
              <a:t>đặt </a:t>
            </a:r>
            <a:r>
              <a:rPr sz="1400" b="1" dirty="0">
                <a:solidFill>
                  <a:srgbClr val="FFFFFF"/>
                </a:solidFill>
                <a:latin typeface="Tahoma"/>
                <a:cs typeface="Tahoma"/>
              </a:rPr>
              <a:t>và </a:t>
            </a:r>
            <a:r>
              <a:rPr sz="1400" b="1" spc="-185" dirty="0">
                <a:solidFill>
                  <a:srgbClr val="FFFFFF"/>
                </a:solidFill>
                <a:latin typeface="Tahoma"/>
                <a:cs typeface="Tahoma"/>
              </a:rPr>
              <a:t>vận </a:t>
            </a:r>
            <a:r>
              <a:rPr sz="1400" b="1" spc="-5" dirty="0">
                <a:solidFill>
                  <a:srgbClr val="FFFFFF"/>
                </a:solidFill>
                <a:latin typeface="Tahoma"/>
                <a:cs typeface="Tahoma"/>
              </a:rPr>
              <a:t>hành các </a:t>
            </a:r>
            <a:r>
              <a:rPr sz="1400" b="1" spc="-140" dirty="0">
                <a:solidFill>
                  <a:srgbClr val="FFFFFF"/>
                </a:solidFill>
                <a:latin typeface="Tahoma"/>
                <a:cs typeface="Tahoma"/>
              </a:rPr>
              <a:t>ứng </a:t>
            </a:r>
            <a:r>
              <a:rPr sz="1400" b="1" spc="-130" dirty="0">
                <a:solidFill>
                  <a:srgbClr val="FFFFFF"/>
                </a:solidFill>
                <a:latin typeface="Tahoma"/>
                <a:cs typeface="Tahoma"/>
              </a:rPr>
              <a:t>dụng </a:t>
            </a:r>
            <a:r>
              <a:rPr sz="1400" b="1" dirty="0">
                <a:solidFill>
                  <a:srgbClr val="FFFFFF"/>
                </a:solidFill>
                <a:latin typeface="Tahoma"/>
                <a:cs typeface="Tahoma"/>
              </a:rPr>
              <a:t>văn</a:t>
            </a:r>
            <a:r>
              <a:rPr sz="1400" b="1" spc="-150" dirty="0">
                <a:solidFill>
                  <a:srgbClr val="FFFFFF"/>
                </a:solidFill>
                <a:latin typeface="Tahoma"/>
                <a:cs typeface="Tahoma"/>
              </a:rPr>
              <a:t> </a:t>
            </a:r>
            <a:r>
              <a:rPr sz="1400" b="1" spc="-5" dirty="0">
                <a:solidFill>
                  <a:srgbClr val="FFFFFF"/>
                </a:solidFill>
                <a:latin typeface="Tahoma"/>
                <a:cs typeface="Tahoma"/>
              </a:rPr>
              <a:t>phòng</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spc="-5" dirty="0">
                <a:solidFill>
                  <a:srgbClr val="1381B8"/>
                </a:solidFill>
                <a:latin typeface="Tahoma"/>
                <a:cs typeface="Tahoma"/>
              </a:rPr>
              <a:t>Cài </a:t>
            </a:r>
            <a:r>
              <a:rPr sz="1000" b="1" spc="-140" dirty="0">
                <a:solidFill>
                  <a:srgbClr val="1381B8"/>
                </a:solidFill>
                <a:latin typeface="Tahoma"/>
                <a:cs typeface="Tahoma"/>
              </a:rPr>
              <a:t>đặt </a:t>
            </a:r>
            <a:r>
              <a:rPr sz="1000" b="1" spc="-5" dirty="0">
                <a:solidFill>
                  <a:srgbClr val="1381B8"/>
                </a:solidFill>
                <a:latin typeface="Tahoma"/>
                <a:cs typeface="Tahoma"/>
              </a:rPr>
              <a:t>các </a:t>
            </a:r>
            <a:r>
              <a:rPr sz="1000" b="1" spc="-105" dirty="0">
                <a:solidFill>
                  <a:srgbClr val="1381B8"/>
                </a:solidFill>
                <a:latin typeface="Tahoma"/>
                <a:cs typeface="Tahoma"/>
              </a:rPr>
              <a:t>ứng </a:t>
            </a:r>
            <a:r>
              <a:rPr sz="1000" b="1" spc="-100" dirty="0">
                <a:solidFill>
                  <a:srgbClr val="1381B8"/>
                </a:solidFill>
                <a:latin typeface="Tahoma"/>
                <a:cs typeface="Tahoma"/>
              </a:rPr>
              <a:t>dụng </a:t>
            </a:r>
            <a:r>
              <a:rPr sz="1000" b="1" dirty="0">
                <a:solidFill>
                  <a:srgbClr val="1381B8"/>
                </a:solidFill>
                <a:latin typeface="Tahoma"/>
                <a:cs typeface="Tahoma"/>
              </a:rPr>
              <a:t>văn</a:t>
            </a:r>
            <a:r>
              <a:rPr sz="1000" b="1" spc="-170" dirty="0">
                <a:solidFill>
                  <a:srgbClr val="1381B8"/>
                </a:solidFill>
                <a:latin typeface="Tahoma"/>
                <a:cs typeface="Tahoma"/>
              </a:rPr>
              <a:t> </a:t>
            </a:r>
            <a:r>
              <a:rPr sz="1000" b="1" spc="-10" dirty="0">
                <a:solidFill>
                  <a:srgbClr val="1381B8"/>
                </a:solidFill>
                <a:latin typeface="Tahoma"/>
                <a:cs typeface="Tahoma"/>
              </a:rPr>
              <a:t>phòng</a:t>
            </a:r>
            <a:endParaRPr sz="1000" dirty="0">
              <a:latin typeface="Tahoma"/>
              <a:cs typeface="Tahoma"/>
            </a:endParaRPr>
          </a:p>
          <a:p>
            <a:pPr marL="447675">
              <a:lnSpc>
                <a:spcPct val="100000"/>
              </a:lnSpc>
              <a:spcBef>
                <a:spcPts val="240"/>
              </a:spcBef>
            </a:pPr>
            <a:r>
              <a:rPr sz="1000" spc="-5" dirty="0">
                <a:solidFill>
                  <a:srgbClr val="1F5281"/>
                </a:solidFill>
                <a:latin typeface="Tahoma"/>
                <a:cs typeface="Tahoma"/>
              </a:rPr>
              <a:t>MS-Office</a:t>
            </a:r>
            <a:r>
              <a:rPr sz="1000" spc="5" dirty="0">
                <a:solidFill>
                  <a:srgbClr val="1F5281"/>
                </a:solidFill>
                <a:latin typeface="Tahoma"/>
                <a:cs typeface="Tahoma"/>
              </a:rPr>
              <a:t> </a:t>
            </a:r>
            <a:r>
              <a:rPr sz="1000" spc="-10" dirty="0">
                <a:solidFill>
                  <a:srgbClr val="1F5281"/>
                </a:solidFill>
                <a:latin typeface="Tahoma"/>
                <a:cs typeface="Tahoma"/>
              </a:rPr>
              <a:t>2003</a:t>
            </a:r>
            <a:endParaRPr sz="1000" dirty="0">
              <a:latin typeface="Tahoma"/>
              <a:cs typeface="Tahoma"/>
            </a:endParaRPr>
          </a:p>
          <a:p>
            <a:pPr marL="447675" marR="3164205">
              <a:lnSpc>
                <a:spcPct val="120000"/>
              </a:lnSpc>
            </a:pPr>
            <a:r>
              <a:rPr sz="1000" spc="-5" dirty="0">
                <a:solidFill>
                  <a:srgbClr val="1F5281"/>
                </a:solidFill>
                <a:latin typeface="Tahoma"/>
                <a:cs typeface="Tahoma"/>
              </a:rPr>
              <a:t>MS-Office</a:t>
            </a:r>
            <a:r>
              <a:rPr sz="1000" spc="-65" dirty="0">
                <a:solidFill>
                  <a:srgbClr val="1F5281"/>
                </a:solidFill>
                <a:latin typeface="Tahoma"/>
                <a:cs typeface="Tahoma"/>
              </a:rPr>
              <a:t> </a:t>
            </a:r>
            <a:r>
              <a:rPr sz="1000" spc="-10" dirty="0">
                <a:solidFill>
                  <a:srgbClr val="1F5281"/>
                </a:solidFill>
                <a:latin typeface="Tahoma"/>
                <a:cs typeface="Tahoma"/>
              </a:rPr>
              <a:t>2007  </a:t>
            </a:r>
            <a:r>
              <a:rPr sz="1000" spc="-5" dirty="0">
                <a:solidFill>
                  <a:srgbClr val="1F5281"/>
                </a:solidFill>
                <a:latin typeface="Tahoma"/>
                <a:cs typeface="Tahoma"/>
              </a:rPr>
              <a:t>OP-Office</a:t>
            </a:r>
            <a:endParaRPr sz="1000" dirty="0">
              <a:latin typeface="Tahoma"/>
              <a:cs typeface="Tahoma"/>
            </a:endParaRPr>
          </a:p>
          <a:p>
            <a:pPr marL="248285">
              <a:lnSpc>
                <a:spcPct val="100000"/>
              </a:lnSpc>
              <a:spcBef>
                <a:spcPts val="240"/>
              </a:spcBef>
            </a:pPr>
            <a:r>
              <a:rPr sz="1000" b="1" spc="-90" dirty="0">
                <a:solidFill>
                  <a:srgbClr val="1381B8"/>
                </a:solidFill>
                <a:latin typeface="Tahoma"/>
                <a:cs typeface="Tahoma"/>
              </a:rPr>
              <a:t>Thiết </a:t>
            </a:r>
            <a:r>
              <a:rPr sz="1000" b="1" spc="-140" dirty="0">
                <a:solidFill>
                  <a:srgbClr val="1381B8"/>
                </a:solidFill>
                <a:latin typeface="Tahoma"/>
                <a:cs typeface="Tahoma"/>
              </a:rPr>
              <a:t>lập </a:t>
            </a:r>
            <a:r>
              <a:rPr sz="1000" b="1" spc="-5" dirty="0">
                <a:solidFill>
                  <a:srgbClr val="1381B8"/>
                </a:solidFill>
                <a:latin typeface="Tahoma"/>
                <a:cs typeface="Tahoma"/>
              </a:rPr>
              <a:t>môi </a:t>
            </a:r>
            <a:r>
              <a:rPr sz="1000" b="1" spc="-120" dirty="0">
                <a:solidFill>
                  <a:srgbClr val="1381B8"/>
                </a:solidFill>
                <a:latin typeface="Tahoma"/>
                <a:cs typeface="Tahoma"/>
              </a:rPr>
              <a:t>trường </a:t>
            </a:r>
            <a:r>
              <a:rPr sz="1000" b="1" spc="-5" dirty="0">
                <a:solidFill>
                  <a:srgbClr val="1381B8"/>
                </a:solidFill>
                <a:latin typeface="Tahoma"/>
                <a:cs typeface="Tahoma"/>
              </a:rPr>
              <a:t>làm</a:t>
            </a:r>
            <a:r>
              <a:rPr sz="1000" b="1" spc="-155" dirty="0">
                <a:solidFill>
                  <a:srgbClr val="1381B8"/>
                </a:solidFill>
                <a:latin typeface="Tahoma"/>
                <a:cs typeface="Tahoma"/>
              </a:rPr>
              <a:t> </a:t>
            </a:r>
            <a:r>
              <a:rPr sz="1000" b="1" spc="-105" dirty="0">
                <a:solidFill>
                  <a:srgbClr val="1381B8"/>
                </a:solidFill>
                <a:latin typeface="Tahoma"/>
                <a:cs typeface="Tahoma"/>
              </a:rPr>
              <a:t>việc</a:t>
            </a:r>
            <a:endParaRPr sz="1000" dirty="0">
              <a:latin typeface="Tahoma"/>
              <a:cs typeface="Tahoma"/>
            </a:endParaRPr>
          </a:p>
          <a:p>
            <a:pPr marL="447675">
              <a:lnSpc>
                <a:spcPct val="100000"/>
              </a:lnSpc>
              <a:spcBef>
                <a:spcPts val="240"/>
              </a:spcBef>
            </a:pPr>
            <a:r>
              <a:rPr sz="1000" spc="-5" dirty="0">
                <a:solidFill>
                  <a:srgbClr val="1F5281"/>
                </a:solidFill>
                <a:latin typeface="Tahoma"/>
                <a:cs typeface="Tahoma"/>
              </a:rPr>
              <a:t>MS-Office</a:t>
            </a:r>
            <a:r>
              <a:rPr sz="1000" spc="5" dirty="0">
                <a:solidFill>
                  <a:srgbClr val="1F5281"/>
                </a:solidFill>
                <a:latin typeface="Tahoma"/>
                <a:cs typeface="Tahoma"/>
              </a:rPr>
              <a:t> </a:t>
            </a:r>
            <a:r>
              <a:rPr sz="1000" spc="-10" dirty="0">
                <a:solidFill>
                  <a:srgbClr val="1F5281"/>
                </a:solidFill>
                <a:latin typeface="Tahoma"/>
                <a:cs typeface="Tahoma"/>
              </a:rPr>
              <a:t>2003</a:t>
            </a:r>
            <a:endParaRPr sz="1000" dirty="0">
              <a:latin typeface="Tahoma"/>
              <a:cs typeface="Tahoma"/>
            </a:endParaRPr>
          </a:p>
          <a:p>
            <a:pPr marL="447675" marR="3164205">
              <a:lnSpc>
                <a:spcPct val="120000"/>
              </a:lnSpc>
            </a:pPr>
            <a:r>
              <a:rPr sz="1000" spc="-5" dirty="0">
                <a:solidFill>
                  <a:srgbClr val="1F5281"/>
                </a:solidFill>
                <a:latin typeface="Tahoma"/>
                <a:cs typeface="Tahoma"/>
              </a:rPr>
              <a:t>MS-Office</a:t>
            </a:r>
            <a:r>
              <a:rPr sz="1000" spc="-65" dirty="0">
                <a:solidFill>
                  <a:srgbClr val="1F5281"/>
                </a:solidFill>
                <a:latin typeface="Tahoma"/>
                <a:cs typeface="Tahoma"/>
              </a:rPr>
              <a:t> </a:t>
            </a:r>
            <a:r>
              <a:rPr sz="1000" spc="-10" dirty="0">
                <a:solidFill>
                  <a:srgbClr val="1F5281"/>
                </a:solidFill>
                <a:latin typeface="Tahoma"/>
                <a:cs typeface="Tahoma"/>
              </a:rPr>
              <a:t>2007  </a:t>
            </a:r>
            <a:r>
              <a:rPr sz="1000" spc="-5" dirty="0">
                <a:solidFill>
                  <a:srgbClr val="1F5281"/>
                </a:solidFill>
                <a:latin typeface="Tahoma"/>
                <a:cs typeface="Tahoma"/>
              </a:rPr>
              <a:t>OP-Office</a:t>
            </a:r>
            <a:endParaRPr sz="1000" dirty="0">
              <a:latin typeface="Tahoma"/>
              <a:cs typeface="Tahoma"/>
            </a:endParaRPr>
          </a:p>
        </p:txBody>
      </p:sp>
      <p:sp>
        <p:nvSpPr>
          <p:cNvPr id="16" name="object 16"/>
          <p:cNvSpPr/>
          <p:nvPr/>
        </p:nvSpPr>
        <p:spPr>
          <a:xfrm>
            <a:off x="2339339" y="2939795"/>
            <a:ext cx="1377950" cy="1377950"/>
          </a:xfrm>
          <a:prstGeom prst="rect">
            <a:avLst/>
          </a:prstGeom>
          <a:blipFill>
            <a:blip r:embed="rId7" cstate="print"/>
            <a:stretch>
              <a:fillRect/>
            </a:stretch>
          </a:blipFill>
        </p:spPr>
        <p:txBody>
          <a:bodyPr wrap="square" lIns="0" tIns="0" rIns="0" bIns="0" rtlCol="0"/>
          <a:lstStyle/>
          <a:p>
            <a:endParaRPr/>
          </a:p>
        </p:txBody>
      </p:sp>
      <p:sp>
        <p:nvSpPr>
          <p:cNvPr id="17" name="object 17"/>
          <p:cNvSpPr/>
          <p:nvPr/>
        </p:nvSpPr>
        <p:spPr>
          <a:xfrm>
            <a:off x="4053840" y="2939795"/>
            <a:ext cx="1219200" cy="1387475"/>
          </a:xfrm>
          <a:prstGeom prst="rect">
            <a:avLst/>
          </a:prstGeom>
          <a:blipFill>
            <a:blip r:embed="rId8" cstate="print"/>
            <a:stretch>
              <a:fillRect/>
            </a:stretch>
          </a:blipFill>
        </p:spPr>
        <p:txBody>
          <a:bodyPr wrap="square" lIns="0" tIns="0" rIns="0" bIns="0" rtlCol="0"/>
          <a:lstStyle/>
          <a:p>
            <a:endParaRPr/>
          </a:p>
        </p:txBody>
      </p:sp>
      <p:sp>
        <p:nvSpPr>
          <p:cNvPr id="18" name="object 18"/>
          <p:cNvSpPr/>
          <p:nvPr/>
        </p:nvSpPr>
        <p:spPr>
          <a:xfrm>
            <a:off x="3634740" y="1682521"/>
            <a:ext cx="1490599" cy="1231112"/>
          </a:xfrm>
          <a:prstGeom prst="rect">
            <a:avLst/>
          </a:prstGeom>
          <a:blipFill>
            <a:blip r:embed="rId9" cstate="print"/>
            <a:stretch>
              <a:fillRect/>
            </a:stretch>
          </a:blipFill>
        </p:spPr>
        <p:txBody>
          <a:bodyPr wrap="square" lIns="0" tIns="0" rIns="0" bIns="0" rtlCol="0"/>
          <a:lstStyle/>
          <a:p>
            <a:endParaRPr/>
          </a:p>
        </p:txBody>
      </p:sp>
      <p:sp>
        <p:nvSpPr>
          <p:cNvPr id="19" name="object 19"/>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0" name="object 20"/>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1" name="object 21"/>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4" name="object 24"/>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5" name="object 25"/>
          <p:cNvSpPr/>
          <p:nvPr/>
        </p:nvSpPr>
        <p:spPr>
          <a:xfrm>
            <a:off x="1432560" y="6252971"/>
            <a:ext cx="88391" cy="88391"/>
          </a:xfrm>
          <a:prstGeom prst="rect">
            <a:avLst/>
          </a:prstGeom>
          <a:blipFill>
            <a:blip r:embed="rId6" cstate="print"/>
            <a:stretch>
              <a:fillRect/>
            </a:stretch>
          </a:blipFill>
        </p:spPr>
        <p:txBody>
          <a:bodyPr wrap="square" lIns="0" tIns="0" rIns="0" bIns="0" rtlCol="0"/>
          <a:lstStyle/>
          <a:p>
            <a:endParaRPr/>
          </a:p>
        </p:txBody>
      </p:sp>
      <p:sp>
        <p:nvSpPr>
          <p:cNvPr id="26" name="object 26"/>
          <p:cNvSpPr/>
          <p:nvPr/>
        </p:nvSpPr>
        <p:spPr>
          <a:xfrm>
            <a:off x="1432560" y="6435852"/>
            <a:ext cx="88391" cy="88391"/>
          </a:xfrm>
          <a:prstGeom prst="rect">
            <a:avLst/>
          </a:prstGeom>
          <a:blipFill>
            <a:blip r:embed="rId6" cstate="print"/>
            <a:stretch>
              <a:fillRect/>
            </a:stretch>
          </a:blipFill>
        </p:spPr>
        <p:txBody>
          <a:bodyPr wrap="square" lIns="0" tIns="0" rIns="0" bIns="0" rtlCol="0"/>
          <a:lstStyle/>
          <a:p>
            <a:endParaRPr/>
          </a:p>
        </p:txBody>
      </p:sp>
      <p:sp>
        <p:nvSpPr>
          <p:cNvPr id="27" name="object 27"/>
          <p:cNvSpPr/>
          <p:nvPr/>
        </p:nvSpPr>
        <p:spPr>
          <a:xfrm>
            <a:off x="1432560" y="6618731"/>
            <a:ext cx="88391" cy="88392"/>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432560" y="6801611"/>
            <a:ext cx="88391" cy="88392"/>
          </a:xfrm>
          <a:prstGeom prst="rect">
            <a:avLst/>
          </a:prstGeom>
          <a:blipFill>
            <a:blip r:embed="rId6" cstate="print"/>
            <a:stretch>
              <a:fillRect/>
            </a:stretch>
          </a:blipFill>
        </p:spPr>
        <p:txBody>
          <a:bodyPr wrap="square" lIns="0" tIns="0" rIns="0" bIns="0" rtlCol="0"/>
          <a:lstStyle/>
          <a:p>
            <a:endParaRPr/>
          </a:p>
        </p:txBody>
      </p:sp>
      <p:sp>
        <p:nvSpPr>
          <p:cNvPr id="29" name="object 29"/>
          <p:cNvSpPr/>
          <p:nvPr/>
        </p:nvSpPr>
        <p:spPr>
          <a:xfrm>
            <a:off x="1203960" y="6984492"/>
            <a:ext cx="88391" cy="88392"/>
          </a:xfrm>
          <a:prstGeom prst="rect">
            <a:avLst/>
          </a:prstGeom>
          <a:blipFill>
            <a:blip r:embed="rId5" cstate="print"/>
            <a:stretch>
              <a:fillRect/>
            </a:stretch>
          </a:blipFill>
        </p:spPr>
        <p:txBody>
          <a:bodyPr wrap="square" lIns="0" tIns="0" rIns="0" bIns="0" rtlCol="0"/>
          <a:lstStyle/>
          <a:p>
            <a:endParaRPr/>
          </a:p>
        </p:txBody>
      </p:sp>
      <p:sp>
        <p:nvSpPr>
          <p:cNvPr id="30" name="object 30"/>
          <p:cNvSpPr/>
          <p:nvPr/>
        </p:nvSpPr>
        <p:spPr>
          <a:xfrm>
            <a:off x="1432560" y="7167371"/>
            <a:ext cx="88391" cy="88392"/>
          </a:xfrm>
          <a:prstGeom prst="rect">
            <a:avLst/>
          </a:prstGeom>
          <a:blipFill>
            <a:blip r:embed="rId6" cstate="print"/>
            <a:stretch>
              <a:fillRect/>
            </a:stretch>
          </a:blipFill>
        </p:spPr>
        <p:txBody>
          <a:bodyPr wrap="square" lIns="0" tIns="0" rIns="0" bIns="0" rtlCol="0"/>
          <a:lstStyle/>
          <a:p>
            <a:endParaRPr/>
          </a:p>
        </p:txBody>
      </p:sp>
      <p:sp>
        <p:nvSpPr>
          <p:cNvPr id="31" name="object 31"/>
          <p:cNvSpPr/>
          <p:nvPr/>
        </p:nvSpPr>
        <p:spPr>
          <a:xfrm>
            <a:off x="1432560" y="7350252"/>
            <a:ext cx="88391" cy="88392"/>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1432560" y="7533131"/>
            <a:ext cx="88391" cy="88392"/>
          </a:xfrm>
          <a:prstGeom prst="rect">
            <a:avLst/>
          </a:prstGeom>
          <a:blipFill>
            <a:blip r:embed="rId6" cstate="print"/>
            <a:stretch>
              <a:fillRect/>
            </a:stretch>
          </a:blipFill>
        </p:spPr>
        <p:txBody>
          <a:bodyPr wrap="square" lIns="0" tIns="0" rIns="0" bIns="0" rtlCol="0"/>
          <a:lstStyle/>
          <a:p>
            <a:endParaRPr/>
          </a:p>
        </p:txBody>
      </p:sp>
      <p:sp>
        <p:nvSpPr>
          <p:cNvPr id="33" name="object 33"/>
          <p:cNvSpPr txBox="1"/>
          <p:nvPr/>
        </p:nvSpPr>
        <p:spPr>
          <a:xfrm>
            <a:off x="1128064" y="5351973"/>
            <a:ext cx="4472940" cy="2315210"/>
          </a:xfrm>
          <a:prstGeom prst="rect">
            <a:avLst/>
          </a:prstGeom>
        </p:spPr>
        <p:txBody>
          <a:bodyPr vert="horz" wrap="square" lIns="0" tIns="52069" rIns="0" bIns="0" rtlCol="0">
            <a:spAutoFit/>
          </a:bodyPr>
          <a:lstStyle/>
          <a:p>
            <a:pP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237490">
              <a:lnSpc>
                <a:spcPct val="100000"/>
              </a:lnSpc>
            </a:pPr>
            <a:r>
              <a:rPr sz="1400" b="1" dirty="0">
                <a:solidFill>
                  <a:srgbClr val="FFFFFF"/>
                </a:solidFill>
                <a:latin typeface="Tahoma"/>
                <a:cs typeface="Tahoma"/>
              </a:rPr>
              <a:t>Cài đặt và vận hành các ứng dụng văn phòng</a:t>
            </a:r>
            <a:endParaRPr sz="1400" dirty="0">
              <a:latin typeface="Tahoma"/>
              <a:cs typeface="Tahoma"/>
            </a:endParaRPr>
          </a:p>
          <a:p>
            <a:pPr>
              <a:lnSpc>
                <a:spcPct val="100000"/>
              </a:lnSpc>
              <a:spcBef>
                <a:spcPts val="25"/>
              </a:spcBef>
            </a:pPr>
            <a:endParaRPr sz="1600" dirty="0">
              <a:latin typeface="Times New Roman"/>
              <a:cs typeface="Times New Roman"/>
            </a:endParaRPr>
          </a:p>
          <a:p>
            <a:pPr marL="248285">
              <a:lnSpc>
                <a:spcPct val="100000"/>
              </a:lnSpc>
            </a:pPr>
            <a:r>
              <a:rPr sz="1000" b="1" dirty="0">
                <a:solidFill>
                  <a:srgbClr val="1381B8"/>
                </a:solidFill>
                <a:latin typeface="Tahoma"/>
                <a:cs typeface="Tahoma"/>
              </a:rPr>
              <a:t>Cài đặt MS-Office</a:t>
            </a:r>
            <a:endParaRPr sz="1000" dirty="0">
              <a:latin typeface="Tahoma"/>
              <a:cs typeface="Tahoma"/>
            </a:endParaRPr>
          </a:p>
          <a:p>
            <a:pPr marL="447675" marR="2816860">
              <a:lnSpc>
                <a:spcPct val="120000"/>
              </a:lnSpc>
            </a:pPr>
            <a:r>
              <a:rPr sz="1000" dirty="0">
                <a:solidFill>
                  <a:srgbClr val="1F5281"/>
                </a:solidFill>
                <a:latin typeface="Tahoma"/>
                <a:cs typeface="Tahoma"/>
              </a:rPr>
              <a:t>Cài đặt kiểu Typical  Cài đặt kểu Complete  Cài đăt kiểu Minimal  Cài đặt kiểu Custom</a:t>
            </a:r>
            <a:endParaRPr sz="1000" dirty="0">
              <a:latin typeface="Tahoma"/>
              <a:cs typeface="Tahoma"/>
            </a:endParaRPr>
          </a:p>
          <a:p>
            <a:pPr marL="248285">
              <a:lnSpc>
                <a:spcPct val="100000"/>
              </a:lnSpc>
              <a:spcBef>
                <a:spcPts val="240"/>
              </a:spcBef>
            </a:pPr>
            <a:r>
              <a:rPr sz="1000" b="1" dirty="0">
                <a:solidFill>
                  <a:srgbClr val="1381B8"/>
                </a:solidFill>
                <a:latin typeface="Tahoma"/>
                <a:cs typeface="Tahoma"/>
              </a:rPr>
              <a:t>Cài đặt OP-Office</a:t>
            </a:r>
            <a:endParaRPr sz="1000" dirty="0">
              <a:latin typeface="Tahoma"/>
              <a:cs typeface="Tahoma"/>
            </a:endParaRPr>
          </a:p>
          <a:p>
            <a:pPr marL="447675" marR="2065655">
              <a:lnSpc>
                <a:spcPct val="120000"/>
              </a:lnSpc>
            </a:pPr>
            <a:r>
              <a:rPr sz="1000" dirty="0">
                <a:solidFill>
                  <a:srgbClr val="1F5281"/>
                </a:solidFill>
                <a:latin typeface="Tahoma"/>
                <a:cs typeface="Tahoma"/>
              </a:rPr>
              <a:t>Cài đặt bộ OP-Office trên Windows  Cài đặt kiểu Complete</a:t>
            </a:r>
            <a:endParaRPr sz="1000" dirty="0">
              <a:latin typeface="Tahoma"/>
              <a:cs typeface="Tahoma"/>
            </a:endParaRPr>
          </a:p>
          <a:p>
            <a:pPr marL="447675">
              <a:lnSpc>
                <a:spcPct val="100000"/>
              </a:lnSpc>
              <a:spcBef>
                <a:spcPts val="245"/>
              </a:spcBef>
            </a:pPr>
            <a:r>
              <a:rPr sz="1000" dirty="0">
                <a:solidFill>
                  <a:srgbClr val="1F5281"/>
                </a:solidFill>
                <a:latin typeface="Tahoma"/>
                <a:cs typeface="Tahoma"/>
              </a:rPr>
              <a:t>Cài đặt kiểu Custom</a:t>
            </a:r>
            <a:endParaRPr sz="1000" dirty="0">
              <a:latin typeface="Tahoma"/>
              <a:cs typeface="Tahoma"/>
            </a:endParaRPr>
          </a:p>
        </p:txBody>
      </p:sp>
      <p:sp>
        <p:nvSpPr>
          <p:cNvPr id="34" name="object 34"/>
          <p:cNvSpPr/>
          <p:nvPr/>
        </p:nvSpPr>
        <p:spPr>
          <a:xfrm>
            <a:off x="3596640" y="6253352"/>
            <a:ext cx="2009775" cy="2009775"/>
          </a:xfrm>
          <a:prstGeom prst="rect">
            <a:avLst/>
          </a:prstGeom>
          <a:blipFill>
            <a:blip r:embed="rId10" cstate="print"/>
            <a:stretch>
              <a:fillRect/>
            </a:stretch>
          </a:blipFill>
        </p:spPr>
        <p:txBody>
          <a:bodyPr wrap="square" lIns="0" tIns="0" rIns="0" bIns="0" rtlCol="0"/>
          <a:lstStyle/>
          <a:p>
            <a:endParaRPr/>
          </a:p>
        </p:txBody>
      </p:sp>
      <p:sp>
        <p:nvSpPr>
          <p:cNvPr id="35" name="object 35"/>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6" name="object 36"/>
          <p:cNvSpPr txBox="1">
            <a:spLocks noGrp="1"/>
          </p:cNvSpPr>
          <p:nvPr>
            <p:ph type="sldNum" sz="quarter" idx="7"/>
          </p:nvPr>
        </p:nvSpPr>
        <p:spPr>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7</a:t>
            </a:fld>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7" name="object 7"/>
          <p:cNvSpPr txBox="1"/>
          <p:nvPr/>
        </p:nvSpPr>
        <p:spPr>
          <a:xfrm>
            <a:off x="1128064" y="1056706"/>
            <a:ext cx="4472940" cy="462915"/>
          </a:xfrm>
          <a:prstGeom prst="rect">
            <a:avLst/>
          </a:prstGeom>
        </p:spPr>
        <p:txBody>
          <a:bodyPr vert="horz" wrap="square" lIns="0" tIns="52069" rIns="0" bIns="0" rtlCol="0">
            <a:spAutoFit/>
          </a:bodyPr>
          <a:lstStyle/>
          <a:p>
            <a:pPr marR="5080" algn="ctr">
              <a:lnSpc>
                <a:spcPct val="100000"/>
              </a:lnSpc>
              <a:spcBef>
                <a:spcPts val="409"/>
              </a:spcBef>
              <a:tabLst>
                <a:tab pos="3185160" algn="l"/>
              </a:tabLst>
            </a:pPr>
            <a:r>
              <a:rPr lang="en-US" sz="550" b="1" dirty="0" smtClean="0">
                <a:solidFill>
                  <a:srgbClr val="FFFFFF"/>
                </a:solidFill>
                <a:latin typeface="Tahoma"/>
                <a:cs typeface="Tahoma"/>
              </a:rPr>
              <a:t> </a:t>
            </a:r>
            <a:r>
              <a:rPr sz="550" b="1" dirty="0">
                <a:solidFill>
                  <a:srgbClr val="FFFFFF"/>
                </a:solidFill>
                <a:latin typeface="Tahoma"/>
                <a:cs typeface="Tahoma"/>
              </a:rPr>
              <a:t>	</a:t>
            </a:r>
            <a:r>
              <a:rPr lang="en-US" sz="550" b="1" dirty="0" smtClean="0">
                <a:solidFill>
                  <a:srgbClr val="FFFFFF"/>
                </a:solidFill>
                <a:latin typeface="Tahoma"/>
                <a:cs typeface="Tahoma"/>
              </a:rPr>
              <a:t> </a:t>
            </a:r>
            <a:endParaRPr sz="550" dirty="0">
              <a:latin typeface="Tahoma"/>
              <a:cs typeface="Tahoma"/>
            </a:endParaRPr>
          </a:p>
          <a:p>
            <a:pPr>
              <a:lnSpc>
                <a:spcPct val="100000"/>
              </a:lnSpc>
              <a:spcBef>
                <a:spcPts val="40"/>
              </a:spcBef>
            </a:pPr>
            <a:endParaRPr sz="650" dirty="0">
              <a:latin typeface="Times New Roman"/>
              <a:cs typeface="Times New Roman"/>
            </a:endParaRPr>
          </a:p>
          <a:p>
            <a:pPr marL="8255" algn="ctr">
              <a:lnSpc>
                <a:spcPct val="100000"/>
              </a:lnSpc>
            </a:pPr>
            <a:r>
              <a:rPr sz="1400" b="1" dirty="0">
                <a:solidFill>
                  <a:srgbClr val="FFFFFF"/>
                </a:solidFill>
                <a:latin typeface="Tahoma"/>
                <a:cs typeface="Tahoma"/>
              </a:rPr>
              <a:t>XỬ LÝ SỰ CỐ PHẦN MỀM VĂN PHÒNG</a:t>
            </a:r>
            <a:endParaRPr sz="1400" dirty="0">
              <a:latin typeface="Tahoma"/>
              <a:cs typeface="Tahoma"/>
            </a:endParaRPr>
          </a:p>
        </p:txBody>
      </p:sp>
      <p:sp>
        <p:nvSpPr>
          <p:cNvPr id="8" name="object 8"/>
          <p:cNvSpPr/>
          <p:nvPr/>
        </p:nvSpPr>
        <p:spPr>
          <a:xfrm>
            <a:off x="3363467" y="2837688"/>
            <a:ext cx="1748789" cy="409194"/>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2780538" y="2837688"/>
            <a:ext cx="1177289" cy="409194"/>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648967" y="2837688"/>
            <a:ext cx="1737359" cy="409194"/>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2835401" y="2305050"/>
            <a:ext cx="1124712" cy="573785"/>
          </a:xfrm>
          <a:prstGeom prst="rect">
            <a:avLst/>
          </a:prstGeom>
          <a:blipFill>
            <a:blip r:embed="rId7" cstate="print"/>
            <a:stretch>
              <a:fillRect/>
            </a:stretch>
          </a:blipFill>
        </p:spPr>
        <p:txBody>
          <a:bodyPr wrap="square" lIns="0" tIns="0" rIns="0" bIns="0" rtlCol="0"/>
          <a:lstStyle/>
          <a:p>
            <a:endParaRPr/>
          </a:p>
        </p:txBody>
      </p:sp>
      <p:sp>
        <p:nvSpPr>
          <p:cNvPr id="12" name="object 12"/>
          <p:cNvSpPr txBox="1"/>
          <p:nvPr/>
        </p:nvSpPr>
        <p:spPr>
          <a:xfrm>
            <a:off x="2947670" y="2348230"/>
            <a:ext cx="868044" cy="500380"/>
          </a:xfrm>
          <a:prstGeom prst="rect">
            <a:avLst/>
          </a:prstGeom>
        </p:spPr>
        <p:txBody>
          <a:bodyPr vert="horz" wrap="square" lIns="0" tIns="27305" rIns="0" bIns="0" rtlCol="0">
            <a:spAutoFit/>
          </a:bodyPr>
          <a:lstStyle/>
          <a:p>
            <a:pPr marL="15240" marR="5080" indent="-15240" algn="just">
              <a:lnSpc>
                <a:spcPct val="91400"/>
              </a:lnSpc>
              <a:spcBef>
                <a:spcPts val="215"/>
              </a:spcBef>
            </a:pPr>
            <a:r>
              <a:rPr sz="1100" b="1" dirty="0">
                <a:solidFill>
                  <a:srgbClr val="FF0000"/>
                </a:solidFill>
                <a:latin typeface="Verdana"/>
                <a:cs typeface="Verdana"/>
              </a:rPr>
              <a:t>Xử lý sự cố  phần mềm  văn phòng</a:t>
            </a:r>
            <a:endParaRPr sz="1100">
              <a:latin typeface="Verdana"/>
              <a:cs typeface="Verdana"/>
            </a:endParaRPr>
          </a:p>
        </p:txBody>
      </p:sp>
      <p:sp>
        <p:nvSpPr>
          <p:cNvPr id="13" name="object 13"/>
          <p:cNvSpPr/>
          <p:nvPr/>
        </p:nvSpPr>
        <p:spPr>
          <a:xfrm>
            <a:off x="1157477" y="3228594"/>
            <a:ext cx="1028699" cy="528065"/>
          </a:xfrm>
          <a:prstGeom prst="rect">
            <a:avLst/>
          </a:prstGeom>
          <a:blipFill>
            <a:blip r:embed="rId8" cstate="print"/>
            <a:stretch>
              <a:fillRect/>
            </a:stretch>
          </a:blipFill>
        </p:spPr>
        <p:txBody>
          <a:bodyPr wrap="square" lIns="0" tIns="0" rIns="0" bIns="0" rtlCol="0"/>
          <a:lstStyle/>
          <a:p>
            <a:endParaRPr/>
          </a:p>
        </p:txBody>
      </p:sp>
      <p:sp>
        <p:nvSpPr>
          <p:cNvPr id="14" name="object 14"/>
          <p:cNvSpPr txBox="1"/>
          <p:nvPr/>
        </p:nvSpPr>
        <p:spPr>
          <a:xfrm>
            <a:off x="1286255" y="3301110"/>
            <a:ext cx="763270" cy="346075"/>
          </a:xfrm>
          <a:prstGeom prst="rect">
            <a:avLst/>
          </a:prstGeom>
        </p:spPr>
        <p:txBody>
          <a:bodyPr vert="horz" wrap="square" lIns="0" tIns="30480" rIns="0" bIns="0" rtlCol="0">
            <a:spAutoFit/>
          </a:bodyPr>
          <a:lstStyle/>
          <a:p>
            <a:pPr marR="5080" indent="8890">
              <a:lnSpc>
                <a:spcPts val="1200"/>
              </a:lnSpc>
              <a:spcBef>
                <a:spcPts val="240"/>
              </a:spcBef>
            </a:pPr>
            <a:r>
              <a:rPr sz="1100" dirty="0">
                <a:solidFill>
                  <a:srgbClr val="FFFFFF"/>
                </a:solidFill>
                <a:latin typeface="Verdana"/>
                <a:cs typeface="Verdana"/>
              </a:rPr>
              <a:t>Sơ lược về  phần mềm</a:t>
            </a:r>
            <a:endParaRPr sz="1100">
              <a:latin typeface="Verdana"/>
              <a:cs typeface="Verdana"/>
            </a:endParaRPr>
          </a:p>
        </p:txBody>
      </p:sp>
      <p:sp>
        <p:nvSpPr>
          <p:cNvPr id="15" name="object 15"/>
          <p:cNvSpPr/>
          <p:nvPr/>
        </p:nvSpPr>
        <p:spPr>
          <a:xfrm>
            <a:off x="2289048" y="3228594"/>
            <a:ext cx="1049274" cy="528065"/>
          </a:xfrm>
          <a:prstGeom prst="rect">
            <a:avLst/>
          </a:prstGeom>
          <a:blipFill>
            <a:blip r:embed="rId9" cstate="print"/>
            <a:stretch>
              <a:fillRect/>
            </a:stretch>
          </a:blipFill>
        </p:spPr>
        <p:txBody>
          <a:bodyPr wrap="square" lIns="0" tIns="0" rIns="0" bIns="0" rtlCol="0"/>
          <a:lstStyle/>
          <a:p>
            <a:endParaRPr/>
          </a:p>
        </p:txBody>
      </p:sp>
      <p:sp>
        <p:nvSpPr>
          <p:cNvPr id="16" name="object 16"/>
          <p:cNvSpPr txBox="1"/>
          <p:nvPr/>
        </p:nvSpPr>
        <p:spPr>
          <a:xfrm>
            <a:off x="2406395" y="3301110"/>
            <a:ext cx="786130" cy="346075"/>
          </a:xfrm>
          <a:prstGeom prst="rect">
            <a:avLst/>
          </a:prstGeom>
        </p:spPr>
        <p:txBody>
          <a:bodyPr vert="horz" wrap="square" lIns="0" tIns="30480" rIns="0" bIns="0" rtlCol="0">
            <a:spAutoFit/>
          </a:bodyPr>
          <a:lstStyle/>
          <a:p>
            <a:pPr marL="76200" marR="5080" indent="-76200">
              <a:lnSpc>
                <a:spcPts val="1200"/>
              </a:lnSpc>
              <a:spcBef>
                <a:spcPts val="240"/>
              </a:spcBef>
            </a:pPr>
            <a:r>
              <a:rPr sz="1100" dirty="0">
                <a:solidFill>
                  <a:srgbClr val="FFFFFF"/>
                </a:solidFill>
                <a:latin typeface="Verdana"/>
                <a:cs typeface="Verdana"/>
              </a:rPr>
              <a:t>Cài đặt các  bộ Office</a:t>
            </a:r>
            <a:endParaRPr sz="1100">
              <a:latin typeface="Verdana"/>
              <a:cs typeface="Verdana"/>
            </a:endParaRPr>
          </a:p>
        </p:txBody>
      </p:sp>
      <p:sp>
        <p:nvSpPr>
          <p:cNvPr id="17" name="object 17"/>
          <p:cNvSpPr/>
          <p:nvPr/>
        </p:nvSpPr>
        <p:spPr>
          <a:xfrm>
            <a:off x="3443478" y="3228594"/>
            <a:ext cx="1005839" cy="528065"/>
          </a:xfrm>
          <a:prstGeom prst="rect">
            <a:avLst/>
          </a:prstGeom>
          <a:blipFill>
            <a:blip r:embed="rId10" cstate="print"/>
            <a:stretch>
              <a:fillRect/>
            </a:stretch>
          </a:blipFill>
        </p:spPr>
        <p:txBody>
          <a:bodyPr wrap="square" lIns="0" tIns="0" rIns="0" bIns="0" rtlCol="0"/>
          <a:lstStyle/>
          <a:p>
            <a:endParaRPr/>
          </a:p>
        </p:txBody>
      </p:sp>
      <p:sp>
        <p:nvSpPr>
          <p:cNvPr id="18" name="object 18"/>
          <p:cNvSpPr txBox="1"/>
          <p:nvPr/>
        </p:nvSpPr>
        <p:spPr>
          <a:xfrm>
            <a:off x="3642995" y="3301110"/>
            <a:ext cx="622300" cy="346075"/>
          </a:xfrm>
          <a:prstGeom prst="rect">
            <a:avLst/>
          </a:prstGeom>
        </p:spPr>
        <p:txBody>
          <a:bodyPr vert="horz" wrap="square" lIns="0" tIns="30480" rIns="0" bIns="0" rtlCol="0">
            <a:spAutoFit/>
          </a:bodyPr>
          <a:lstStyle/>
          <a:p>
            <a:pPr marR="5080" indent="1270">
              <a:lnSpc>
                <a:spcPts val="1200"/>
              </a:lnSpc>
              <a:spcBef>
                <a:spcPts val="240"/>
              </a:spcBef>
            </a:pPr>
            <a:r>
              <a:rPr sz="1100" dirty="0">
                <a:solidFill>
                  <a:srgbClr val="FFFFFF"/>
                </a:solidFill>
                <a:latin typeface="Verdana"/>
                <a:cs typeface="Verdana"/>
              </a:rPr>
              <a:t>Thiết lập  thông số</a:t>
            </a:r>
            <a:endParaRPr sz="1100">
              <a:latin typeface="Verdana"/>
              <a:cs typeface="Verdana"/>
            </a:endParaRPr>
          </a:p>
        </p:txBody>
      </p:sp>
      <p:sp>
        <p:nvSpPr>
          <p:cNvPr id="19" name="object 19"/>
          <p:cNvSpPr/>
          <p:nvPr/>
        </p:nvSpPr>
        <p:spPr>
          <a:xfrm>
            <a:off x="4597908" y="3228594"/>
            <a:ext cx="1001267" cy="528065"/>
          </a:xfrm>
          <a:prstGeom prst="rect">
            <a:avLst/>
          </a:prstGeom>
          <a:blipFill>
            <a:blip r:embed="rId11" cstate="print"/>
            <a:stretch>
              <a:fillRect/>
            </a:stretch>
          </a:blipFill>
        </p:spPr>
        <p:txBody>
          <a:bodyPr wrap="square" lIns="0" tIns="0" rIns="0" bIns="0" rtlCol="0"/>
          <a:lstStyle/>
          <a:p>
            <a:endParaRPr/>
          </a:p>
        </p:txBody>
      </p:sp>
      <p:sp>
        <p:nvSpPr>
          <p:cNvPr id="20" name="object 20"/>
          <p:cNvSpPr txBox="1"/>
          <p:nvPr/>
        </p:nvSpPr>
        <p:spPr>
          <a:xfrm>
            <a:off x="4711572" y="3377564"/>
            <a:ext cx="791210" cy="182742"/>
          </a:xfrm>
          <a:prstGeom prst="rect">
            <a:avLst/>
          </a:prstGeom>
        </p:spPr>
        <p:txBody>
          <a:bodyPr vert="horz" wrap="square" lIns="0" tIns="13335" rIns="0" bIns="0" rtlCol="0">
            <a:spAutoFit/>
          </a:bodyPr>
          <a:lstStyle/>
          <a:p>
            <a:pPr>
              <a:lnSpc>
                <a:spcPct val="100000"/>
              </a:lnSpc>
              <a:spcBef>
                <a:spcPts val="105"/>
              </a:spcBef>
            </a:pPr>
            <a:r>
              <a:rPr sz="1100" dirty="0">
                <a:solidFill>
                  <a:srgbClr val="FFFFFF"/>
                </a:solidFill>
                <a:latin typeface="Verdana"/>
                <a:cs typeface="Verdana"/>
              </a:rPr>
              <a:t>Xử lý sự cố</a:t>
            </a:r>
            <a:endParaRPr sz="1100">
              <a:latin typeface="Verdana"/>
              <a:cs typeface="Verdana"/>
            </a:endParaRPr>
          </a:p>
        </p:txBody>
      </p:sp>
      <p:sp>
        <p:nvSpPr>
          <p:cNvPr id="21" name="object 21"/>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2" name="object 22"/>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23" name="object 23"/>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24" name="object 24"/>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5" name="object 25"/>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6" name="object 26"/>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8" name="object 28"/>
          <p:cNvSpPr txBox="1"/>
          <p:nvPr/>
        </p:nvSpPr>
        <p:spPr>
          <a:xfrm>
            <a:off x="2396617" y="5574919"/>
            <a:ext cx="1957070" cy="228909"/>
          </a:xfrm>
          <a:prstGeom prst="rect">
            <a:avLst/>
          </a:prstGeom>
        </p:spPr>
        <p:txBody>
          <a:bodyPr vert="horz" wrap="square" lIns="0" tIns="13335" rIns="0" bIns="0" rtlCol="0">
            <a:spAutoFit/>
          </a:bodyPr>
          <a:lstStyle/>
          <a:p>
            <a:pPr>
              <a:lnSpc>
                <a:spcPct val="100000"/>
              </a:lnSpc>
              <a:spcBef>
                <a:spcPts val="105"/>
              </a:spcBef>
            </a:pPr>
            <a:r>
              <a:rPr sz="1400" b="1" dirty="0">
                <a:solidFill>
                  <a:srgbClr val="FFFFFF"/>
                </a:solidFill>
                <a:latin typeface="Tahoma"/>
                <a:cs typeface="Tahoma"/>
              </a:rPr>
              <a:t>THIẾT LẬP THÔNG SỐ</a:t>
            </a:r>
            <a:endParaRPr sz="1400" dirty="0">
              <a:latin typeface="Tahoma"/>
              <a:cs typeface="Tahoma"/>
            </a:endParaRPr>
          </a:p>
        </p:txBody>
      </p:sp>
      <p:sp>
        <p:nvSpPr>
          <p:cNvPr id="29" name="object 29"/>
          <p:cNvSpPr/>
          <p:nvPr/>
        </p:nvSpPr>
        <p:spPr>
          <a:xfrm>
            <a:off x="1432560" y="6252971"/>
            <a:ext cx="88391" cy="88391"/>
          </a:xfrm>
          <a:prstGeom prst="rect">
            <a:avLst/>
          </a:prstGeom>
          <a:blipFill>
            <a:blip r:embed="rId12" cstate="print"/>
            <a:stretch>
              <a:fillRect/>
            </a:stretch>
          </a:blipFill>
        </p:spPr>
        <p:txBody>
          <a:bodyPr wrap="square" lIns="0" tIns="0" rIns="0" bIns="0" rtlCol="0"/>
          <a:lstStyle/>
          <a:p>
            <a:endParaRPr/>
          </a:p>
        </p:txBody>
      </p:sp>
      <p:sp>
        <p:nvSpPr>
          <p:cNvPr id="30" name="object 30"/>
          <p:cNvSpPr/>
          <p:nvPr/>
        </p:nvSpPr>
        <p:spPr>
          <a:xfrm>
            <a:off x="1432560" y="6435852"/>
            <a:ext cx="88391" cy="88391"/>
          </a:xfrm>
          <a:prstGeom prst="rect">
            <a:avLst/>
          </a:prstGeom>
          <a:blipFill>
            <a:blip r:embed="rId12" cstate="print"/>
            <a:stretch>
              <a:fillRect/>
            </a:stretch>
          </a:blipFill>
        </p:spPr>
        <p:txBody>
          <a:bodyPr wrap="square" lIns="0" tIns="0" rIns="0" bIns="0" rtlCol="0"/>
          <a:lstStyle/>
          <a:p>
            <a:endParaRPr/>
          </a:p>
        </p:txBody>
      </p:sp>
      <p:sp>
        <p:nvSpPr>
          <p:cNvPr id="31" name="object 31"/>
          <p:cNvSpPr/>
          <p:nvPr/>
        </p:nvSpPr>
        <p:spPr>
          <a:xfrm>
            <a:off x="1432560" y="6618731"/>
            <a:ext cx="88391" cy="88392"/>
          </a:xfrm>
          <a:prstGeom prst="rect">
            <a:avLst/>
          </a:prstGeom>
          <a:blipFill>
            <a:blip r:embed="rId12" cstate="print"/>
            <a:stretch>
              <a:fillRect/>
            </a:stretch>
          </a:blipFill>
        </p:spPr>
        <p:txBody>
          <a:bodyPr wrap="square" lIns="0" tIns="0" rIns="0" bIns="0" rtlCol="0"/>
          <a:lstStyle/>
          <a:p>
            <a:endParaRPr/>
          </a:p>
        </p:txBody>
      </p:sp>
      <p:sp>
        <p:nvSpPr>
          <p:cNvPr id="32" name="object 32"/>
          <p:cNvSpPr txBox="1"/>
          <p:nvPr/>
        </p:nvSpPr>
        <p:spPr>
          <a:xfrm>
            <a:off x="1576069" y="6178067"/>
            <a:ext cx="1010285" cy="574040"/>
          </a:xfrm>
          <a:prstGeom prst="rect">
            <a:avLst/>
          </a:prstGeom>
        </p:spPr>
        <p:txBody>
          <a:bodyPr vert="horz" wrap="square" lIns="0" tIns="43180" rIns="0" bIns="0" rtlCol="0">
            <a:spAutoFit/>
          </a:bodyPr>
          <a:lstStyle/>
          <a:p>
            <a:pPr>
              <a:lnSpc>
                <a:spcPct val="100000"/>
              </a:lnSpc>
              <a:spcBef>
                <a:spcPts val="340"/>
              </a:spcBef>
            </a:pPr>
            <a:r>
              <a:rPr sz="1000" dirty="0">
                <a:solidFill>
                  <a:srgbClr val="1F5281"/>
                </a:solidFill>
                <a:latin typeface="Tahoma"/>
                <a:cs typeface="Tahoma"/>
              </a:rPr>
              <a:t>MS-Office 2003</a:t>
            </a:r>
            <a:endParaRPr sz="1000">
              <a:latin typeface="Tahoma"/>
              <a:cs typeface="Tahoma"/>
            </a:endParaRPr>
          </a:p>
          <a:p>
            <a:pPr>
              <a:lnSpc>
                <a:spcPct val="100000"/>
              </a:lnSpc>
              <a:spcBef>
                <a:spcPts val="240"/>
              </a:spcBef>
            </a:pPr>
            <a:r>
              <a:rPr sz="1000" dirty="0">
                <a:solidFill>
                  <a:srgbClr val="1F5281"/>
                </a:solidFill>
                <a:latin typeface="Tahoma"/>
                <a:cs typeface="Tahoma"/>
              </a:rPr>
              <a:t>MS-Office 2007</a:t>
            </a:r>
            <a:endParaRPr sz="1000">
              <a:latin typeface="Tahoma"/>
              <a:cs typeface="Tahoma"/>
            </a:endParaRPr>
          </a:p>
          <a:p>
            <a:pPr>
              <a:lnSpc>
                <a:spcPct val="100000"/>
              </a:lnSpc>
              <a:spcBef>
                <a:spcPts val="240"/>
              </a:spcBef>
            </a:pPr>
            <a:r>
              <a:rPr sz="1000" dirty="0">
                <a:solidFill>
                  <a:srgbClr val="1F5281"/>
                </a:solidFill>
                <a:latin typeface="Tahoma"/>
                <a:cs typeface="Tahoma"/>
              </a:rPr>
              <a:t>Sun OP-Office 3.0</a:t>
            </a:r>
            <a:endParaRPr sz="1000">
              <a:latin typeface="Tahoma"/>
              <a:cs typeface="Tahoma"/>
            </a:endParaRPr>
          </a:p>
        </p:txBody>
      </p:sp>
      <p:sp>
        <p:nvSpPr>
          <p:cNvPr id="33" name="object 33"/>
          <p:cNvSpPr/>
          <p:nvPr/>
        </p:nvSpPr>
        <p:spPr>
          <a:xfrm>
            <a:off x="3191764" y="5977127"/>
            <a:ext cx="2004949" cy="2559050"/>
          </a:xfrm>
          <a:prstGeom prst="rect">
            <a:avLst/>
          </a:prstGeom>
          <a:blipFill>
            <a:blip r:embed="rId13" cstate="print"/>
            <a:stretch>
              <a:fillRect/>
            </a:stretch>
          </a:blipFill>
        </p:spPr>
        <p:txBody>
          <a:bodyPr wrap="square" lIns="0" tIns="0" rIns="0" bIns="0" rtlCol="0"/>
          <a:lstStyle/>
          <a:p>
            <a:endParaRPr/>
          </a:p>
        </p:txBody>
      </p:sp>
      <p:sp>
        <p:nvSpPr>
          <p:cNvPr id="34" name="object 34"/>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35" name="object 35"/>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8</a:t>
            </a:fld>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811773" y="32130"/>
            <a:ext cx="843915" cy="197490"/>
          </a:xfrm>
          <a:prstGeom prst="rect">
            <a:avLst/>
          </a:prstGeom>
        </p:spPr>
        <p:txBody>
          <a:bodyPr vert="horz" wrap="square" lIns="0" tIns="12700" rIns="0" bIns="0" rtlCol="0">
            <a:spAutoFit/>
          </a:bodyPr>
          <a:lstStyle/>
          <a:p>
            <a:pPr marL="12700">
              <a:lnSpc>
                <a:spcPct val="100000"/>
              </a:lnSpc>
              <a:spcBef>
                <a:spcPts val="100"/>
              </a:spcBef>
            </a:pPr>
            <a:r>
              <a:rPr sz="1200" dirty="0">
                <a:latin typeface="Verdana"/>
                <a:cs typeface="Verdana"/>
              </a:rPr>
              <a:t>8/26/2009</a:t>
            </a:r>
            <a:endParaRPr sz="1200">
              <a:latin typeface="Verdana"/>
              <a:cs typeface="Verdana"/>
            </a:endParaRPr>
          </a:p>
        </p:txBody>
      </p:sp>
      <p:sp>
        <p:nvSpPr>
          <p:cNvPr id="3" name="object 3"/>
          <p:cNvSpPr/>
          <p:nvPr/>
        </p:nvSpPr>
        <p:spPr>
          <a:xfrm>
            <a:off x="1082039" y="4319015"/>
            <a:ext cx="4572000" cy="18287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082039" y="1072895"/>
            <a:ext cx="4572000" cy="701675"/>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1083627" y="1564384"/>
            <a:ext cx="4570730" cy="221615"/>
          </a:xfrm>
          <a:custGeom>
            <a:avLst/>
            <a:gdLst/>
            <a:ahLst/>
            <a:cxnLst/>
            <a:rect l="l" t="t" r="r" b="b"/>
            <a:pathLst>
              <a:path w="4570730" h="221614">
                <a:moveTo>
                  <a:pt x="2062363" y="0"/>
                </a:moveTo>
                <a:lnTo>
                  <a:pt x="2009640" y="48"/>
                </a:lnTo>
                <a:lnTo>
                  <a:pt x="1649076" y="4310"/>
                </a:lnTo>
                <a:lnTo>
                  <a:pt x="1398673" y="12419"/>
                </a:lnTo>
                <a:lnTo>
                  <a:pt x="1228848" y="21484"/>
                </a:lnTo>
                <a:lnTo>
                  <a:pt x="995202" y="37956"/>
                </a:lnTo>
                <a:lnTo>
                  <a:pt x="648774" y="68711"/>
                </a:lnTo>
                <a:lnTo>
                  <a:pt x="244812" y="112343"/>
                </a:lnTo>
                <a:lnTo>
                  <a:pt x="787" y="143511"/>
                </a:lnTo>
                <a:lnTo>
                  <a:pt x="0" y="220473"/>
                </a:lnTo>
                <a:lnTo>
                  <a:pt x="4570412" y="221235"/>
                </a:lnTo>
                <a:lnTo>
                  <a:pt x="4567237" y="136399"/>
                </a:lnTo>
                <a:lnTo>
                  <a:pt x="4509920" y="128878"/>
                </a:lnTo>
                <a:lnTo>
                  <a:pt x="4317535" y="107586"/>
                </a:lnTo>
                <a:lnTo>
                  <a:pt x="3904768" y="70566"/>
                </a:lnTo>
                <a:lnTo>
                  <a:pt x="3492721" y="41170"/>
                </a:lnTo>
                <a:lnTo>
                  <a:pt x="3200806" y="25300"/>
                </a:lnTo>
                <a:lnTo>
                  <a:pt x="2644565" y="7124"/>
                </a:lnTo>
                <a:lnTo>
                  <a:pt x="2168293" y="285"/>
                </a:lnTo>
                <a:lnTo>
                  <a:pt x="2062363" y="0"/>
                </a:lnTo>
                <a:close/>
              </a:path>
            </a:pathLst>
          </a:custGeom>
          <a:solidFill>
            <a:srgbClr val="FFFFFF"/>
          </a:solidFill>
        </p:spPr>
        <p:txBody>
          <a:bodyPr wrap="square" lIns="0" tIns="0" rIns="0" bIns="0" rtlCol="0"/>
          <a:lstStyle/>
          <a:p>
            <a:endParaRPr/>
          </a:p>
        </p:txBody>
      </p:sp>
      <p:sp>
        <p:nvSpPr>
          <p:cNvPr id="6" name="object 6"/>
          <p:cNvSpPr txBox="1"/>
          <p:nvPr/>
        </p:nvSpPr>
        <p:spPr>
          <a:xfrm>
            <a:off x="1128064" y="1095883"/>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7" name="object 7"/>
          <p:cNvSpPr txBox="1"/>
          <p:nvPr/>
        </p:nvSpPr>
        <p:spPr>
          <a:xfrm>
            <a:off x="4313809" y="1095883"/>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8" name="object 8"/>
          <p:cNvSpPr/>
          <p:nvPr/>
        </p:nvSpPr>
        <p:spPr>
          <a:xfrm>
            <a:off x="5271515" y="4331208"/>
            <a:ext cx="382524" cy="170687"/>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1203960" y="1775459"/>
            <a:ext cx="88391" cy="88392"/>
          </a:xfrm>
          <a:prstGeom prst="rect">
            <a:avLst/>
          </a:prstGeom>
          <a:blipFill>
            <a:blip r:embed="rId5" cstate="print"/>
            <a:stretch>
              <a:fillRect/>
            </a:stretch>
          </a:blipFill>
        </p:spPr>
        <p:txBody>
          <a:bodyPr wrap="square" lIns="0" tIns="0" rIns="0" bIns="0" rtlCol="0"/>
          <a:lstStyle/>
          <a:p>
            <a:endParaRPr/>
          </a:p>
        </p:txBody>
      </p:sp>
      <p:sp>
        <p:nvSpPr>
          <p:cNvPr id="10" name="object 10"/>
          <p:cNvSpPr/>
          <p:nvPr/>
        </p:nvSpPr>
        <p:spPr>
          <a:xfrm>
            <a:off x="1432560" y="1958339"/>
            <a:ext cx="88391" cy="88392"/>
          </a:xfrm>
          <a:prstGeom prst="rect">
            <a:avLst/>
          </a:prstGeom>
          <a:blipFill>
            <a:blip r:embed="rId6" cstate="print"/>
            <a:stretch>
              <a:fillRect/>
            </a:stretch>
          </a:blipFill>
        </p:spPr>
        <p:txBody>
          <a:bodyPr wrap="square" lIns="0" tIns="0" rIns="0" bIns="0" rtlCol="0"/>
          <a:lstStyle/>
          <a:p>
            <a:endParaRPr/>
          </a:p>
        </p:txBody>
      </p:sp>
      <p:sp>
        <p:nvSpPr>
          <p:cNvPr id="11" name="object 11"/>
          <p:cNvSpPr/>
          <p:nvPr/>
        </p:nvSpPr>
        <p:spPr>
          <a:xfrm>
            <a:off x="1432560" y="2141219"/>
            <a:ext cx="88391" cy="88392"/>
          </a:xfrm>
          <a:prstGeom prst="rect">
            <a:avLst/>
          </a:prstGeom>
          <a:blipFill>
            <a:blip r:embed="rId6" cstate="print"/>
            <a:stretch>
              <a:fillRect/>
            </a:stretch>
          </a:blipFill>
        </p:spPr>
        <p:txBody>
          <a:bodyPr wrap="square" lIns="0" tIns="0" rIns="0" bIns="0" rtlCol="0"/>
          <a:lstStyle/>
          <a:p>
            <a:endParaRPr/>
          </a:p>
        </p:txBody>
      </p:sp>
      <p:sp>
        <p:nvSpPr>
          <p:cNvPr id="12" name="object 12"/>
          <p:cNvSpPr/>
          <p:nvPr/>
        </p:nvSpPr>
        <p:spPr>
          <a:xfrm>
            <a:off x="1432560" y="2324100"/>
            <a:ext cx="88391" cy="88392"/>
          </a:xfrm>
          <a:prstGeom prst="rect">
            <a:avLst/>
          </a:prstGeom>
          <a:blipFill>
            <a:blip r:embed="rId6" cstate="print"/>
            <a:stretch>
              <a:fillRect/>
            </a:stretch>
          </a:blipFill>
        </p:spPr>
        <p:txBody>
          <a:bodyPr wrap="square" lIns="0" tIns="0" rIns="0" bIns="0" rtlCol="0"/>
          <a:lstStyle/>
          <a:p>
            <a:endParaRPr/>
          </a:p>
        </p:txBody>
      </p:sp>
      <p:sp>
        <p:nvSpPr>
          <p:cNvPr id="13" name="object 13"/>
          <p:cNvSpPr/>
          <p:nvPr/>
        </p:nvSpPr>
        <p:spPr>
          <a:xfrm>
            <a:off x="1432560" y="2506979"/>
            <a:ext cx="88391" cy="88392"/>
          </a:xfrm>
          <a:prstGeom prst="rect">
            <a:avLst/>
          </a:prstGeom>
          <a:blipFill>
            <a:blip r:embed="rId6" cstate="print"/>
            <a:stretch>
              <a:fillRect/>
            </a:stretch>
          </a:blipFill>
        </p:spPr>
        <p:txBody>
          <a:bodyPr wrap="square" lIns="0" tIns="0" rIns="0" bIns="0" rtlCol="0"/>
          <a:lstStyle/>
          <a:p>
            <a:endParaRPr/>
          </a:p>
        </p:txBody>
      </p:sp>
      <p:sp>
        <p:nvSpPr>
          <p:cNvPr id="14" name="object 14"/>
          <p:cNvSpPr txBox="1"/>
          <p:nvPr/>
        </p:nvSpPr>
        <p:spPr>
          <a:xfrm>
            <a:off x="1376425" y="1279651"/>
            <a:ext cx="2976880" cy="1360170"/>
          </a:xfrm>
          <a:prstGeom prst="rect">
            <a:avLst/>
          </a:prstGeom>
        </p:spPr>
        <p:txBody>
          <a:bodyPr vert="horz" wrap="square" lIns="0" tIns="12700" rIns="0" bIns="0" rtlCol="0">
            <a:spAutoFit/>
          </a:bodyPr>
          <a:lstStyle/>
          <a:p>
            <a:pPr marL="1019810">
              <a:lnSpc>
                <a:spcPct val="100000"/>
              </a:lnSpc>
              <a:spcBef>
                <a:spcPts val="100"/>
              </a:spcBef>
            </a:pPr>
            <a:r>
              <a:rPr sz="1400" b="1" dirty="0">
                <a:solidFill>
                  <a:srgbClr val="FFFFFF"/>
                </a:solidFill>
                <a:latin typeface="Tahoma"/>
                <a:cs typeface="Tahoma"/>
              </a:rPr>
              <a:t>THIẾT LẬP THÔNG SỐ</a:t>
            </a:r>
            <a:endParaRPr sz="1400">
              <a:latin typeface="Tahoma"/>
              <a:cs typeface="Tahoma"/>
            </a:endParaRPr>
          </a:p>
          <a:p>
            <a:pPr>
              <a:lnSpc>
                <a:spcPct val="100000"/>
              </a:lnSpc>
              <a:spcBef>
                <a:spcPts val="30"/>
              </a:spcBef>
            </a:pPr>
            <a:endParaRPr sz="1600">
              <a:latin typeface="Times New Roman"/>
              <a:cs typeface="Times New Roman"/>
            </a:endParaRPr>
          </a:p>
          <a:p>
            <a:pPr>
              <a:lnSpc>
                <a:spcPct val="100000"/>
              </a:lnSpc>
            </a:pPr>
            <a:r>
              <a:rPr sz="1000" b="1" dirty="0">
                <a:solidFill>
                  <a:srgbClr val="1381B8"/>
                </a:solidFill>
                <a:latin typeface="Tahoma"/>
                <a:cs typeface="Tahoma"/>
              </a:rPr>
              <a:t>MS-Office</a:t>
            </a:r>
            <a:endParaRPr sz="1000">
              <a:latin typeface="Tahoma"/>
              <a:cs typeface="Tahoma"/>
            </a:endParaRPr>
          </a:p>
          <a:p>
            <a:pPr marL="199390" marR="2257425">
              <a:lnSpc>
                <a:spcPct val="120000"/>
              </a:lnSpc>
            </a:pPr>
            <a:r>
              <a:rPr sz="1000" dirty="0">
                <a:solidFill>
                  <a:srgbClr val="1F5281"/>
                </a:solidFill>
                <a:latin typeface="Tahoma"/>
                <a:cs typeface="Tahoma"/>
              </a:rPr>
              <a:t>MS-Word  MS-Excel</a:t>
            </a:r>
            <a:endParaRPr sz="1000">
              <a:latin typeface="Tahoma"/>
              <a:cs typeface="Tahoma"/>
            </a:endParaRPr>
          </a:p>
          <a:p>
            <a:pPr marL="199390" marR="1891030">
              <a:lnSpc>
                <a:spcPct val="120000"/>
              </a:lnSpc>
            </a:pPr>
            <a:r>
              <a:rPr sz="1000" dirty="0">
                <a:solidFill>
                  <a:srgbClr val="1F5281"/>
                </a:solidFill>
                <a:latin typeface="Tahoma"/>
                <a:cs typeface="Tahoma"/>
              </a:rPr>
              <a:t>MS-Power Point  MS-Access</a:t>
            </a:r>
            <a:endParaRPr sz="1000">
              <a:latin typeface="Tahoma"/>
              <a:cs typeface="Tahoma"/>
            </a:endParaRPr>
          </a:p>
        </p:txBody>
      </p:sp>
      <p:sp>
        <p:nvSpPr>
          <p:cNvPr id="15" name="object 15"/>
          <p:cNvSpPr/>
          <p:nvPr/>
        </p:nvSpPr>
        <p:spPr>
          <a:xfrm>
            <a:off x="2625024" y="2011108"/>
            <a:ext cx="2857439" cy="2147887"/>
          </a:xfrm>
          <a:prstGeom prst="rect">
            <a:avLst/>
          </a:prstGeom>
          <a:blipFill>
            <a:blip r:embed="rId7" cstate="print"/>
            <a:stretch>
              <a:fillRect/>
            </a:stretch>
          </a:blipFill>
        </p:spPr>
        <p:txBody>
          <a:bodyPr wrap="square" lIns="0" tIns="0" rIns="0" bIns="0" rtlCol="0"/>
          <a:lstStyle/>
          <a:p>
            <a:endParaRPr/>
          </a:p>
        </p:txBody>
      </p:sp>
      <p:sp>
        <p:nvSpPr>
          <p:cNvPr id="16" name="object 16"/>
          <p:cNvSpPr/>
          <p:nvPr/>
        </p:nvSpPr>
        <p:spPr>
          <a:xfrm>
            <a:off x="1082344" y="1072895"/>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17" name="object 17"/>
          <p:cNvSpPr/>
          <p:nvPr/>
        </p:nvSpPr>
        <p:spPr>
          <a:xfrm>
            <a:off x="1082039" y="8613647"/>
            <a:ext cx="4572000" cy="182879"/>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1082039" y="5367527"/>
            <a:ext cx="4572000" cy="701675"/>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1083627" y="5859048"/>
            <a:ext cx="4570730" cy="221615"/>
          </a:xfrm>
          <a:custGeom>
            <a:avLst/>
            <a:gdLst/>
            <a:ahLst/>
            <a:cxnLst/>
            <a:rect l="l" t="t" r="r" b="b"/>
            <a:pathLst>
              <a:path w="4570730" h="221614">
                <a:moveTo>
                  <a:pt x="2062363" y="0"/>
                </a:moveTo>
                <a:lnTo>
                  <a:pt x="2009640" y="44"/>
                </a:lnTo>
                <a:lnTo>
                  <a:pt x="1649076" y="4283"/>
                </a:lnTo>
                <a:lnTo>
                  <a:pt x="1398673" y="12387"/>
                </a:lnTo>
                <a:lnTo>
                  <a:pt x="1228848" y="21452"/>
                </a:lnTo>
                <a:lnTo>
                  <a:pt x="995202" y="37924"/>
                </a:lnTo>
                <a:lnTo>
                  <a:pt x="648774" y="68679"/>
                </a:lnTo>
                <a:lnTo>
                  <a:pt x="244812" y="112311"/>
                </a:lnTo>
                <a:lnTo>
                  <a:pt x="787" y="143479"/>
                </a:lnTo>
                <a:lnTo>
                  <a:pt x="0" y="220441"/>
                </a:lnTo>
                <a:lnTo>
                  <a:pt x="4570412" y="221203"/>
                </a:lnTo>
                <a:lnTo>
                  <a:pt x="4567237" y="136367"/>
                </a:lnTo>
                <a:lnTo>
                  <a:pt x="4509920" y="128846"/>
                </a:lnTo>
                <a:lnTo>
                  <a:pt x="4317535" y="107554"/>
                </a:lnTo>
                <a:lnTo>
                  <a:pt x="3904768" y="70534"/>
                </a:lnTo>
                <a:lnTo>
                  <a:pt x="3492721" y="41138"/>
                </a:lnTo>
                <a:lnTo>
                  <a:pt x="3200806" y="25268"/>
                </a:lnTo>
                <a:lnTo>
                  <a:pt x="2644565" y="7148"/>
                </a:lnTo>
                <a:lnTo>
                  <a:pt x="2168293" y="292"/>
                </a:lnTo>
                <a:lnTo>
                  <a:pt x="2062363" y="0"/>
                </a:lnTo>
                <a:close/>
              </a:path>
            </a:pathLst>
          </a:custGeom>
          <a:solidFill>
            <a:srgbClr val="FFFFFF"/>
          </a:solidFill>
        </p:spPr>
        <p:txBody>
          <a:bodyPr wrap="square" lIns="0" tIns="0" rIns="0" bIns="0" rtlCol="0"/>
          <a:lstStyle/>
          <a:p>
            <a:endParaRPr/>
          </a:p>
        </p:txBody>
      </p:sp>
      <p:sp>
        <p:nvSpPr>
          <p:cNvPr id="20" name="object 20"/>
          <p:cNvSpPr txBox="1"/>
          <p:nvPr/>
        </p:nvSpPr>
        <p:spPr>
          <a:xfrm>
            <a:off x="1128064" y="5391150"/>
            <a:ext cx="142303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1" name="object 21"/>
          <p:cNvSpPr txBox="1"/>
          <p:nvPr/>
        </p:nvSpPr>
        <p:spPr>
          <a:xfrm>
            <a:off x="4313809" y="5391150"/>
            <a:ext cx="1287145" cy="97463"/>
          </a:xfrm>
          <a:prstGeom prst="rect">
            <a:avLst/>
          </a:prstGeom>
        </p:spPr>
        <p:txBody>
          <a:bodyPr vert="horz" wrap="square" lIns="0" tIns="12700" rIns="0" bIns="0" rtlCol="0">
            <a:spAutoFit/>
          </a:bodyPr>
          <a:lstStyle/>
          <a:p>
            <a:pPr>
              <a:lnSpc>
                <a:spcPct val="100000"/>
              </a:lnSpc>
              <a:spcBef>
                <a:spcPts val="100"/>
              </a:spcBef>
            </a:pPr>
            <a:r>
              <a:rPr lang="en-US" sz="550" b="1" dirty="0" smtClean="0">
                <a:solidFill>
                  <a:srgbClr val="FFFFFF"/>
                </a:solidFill>
                <a:latin typeface="Tahoma"/>
                <a:cs typeface="Tahoma"/>
              </a:rPr>
              <a:t> </a:t>
            </a:r>
            <a:endParaRPr sz="550" dirty="0">
              <a:latin typeface="Tahoma"/>
              <a:cs typeface="Tahoma"/>
            </a:endParaRPr>
          </a:p>
        </p:txBody>
      </p:sp>
      <p:sp>
        <p:nvSpPr>
          <p:cNvPr id="23" name="object 23"/>
          <p:cNvSpPr/>
          <p:nvPr/>
        </p:nvSpPr>
        <p:spPr>
          <a:xfrm>
            <a:off x="1203960" y="6070091"/>
            <a:ext cx="88391" cy="88391"/>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1432560" y="6249923"/>
            <a:ext cx="88391" cy="88391"/>
          </a:xfrm>
          <a:prstGeom prst="rect">
            <a:avLst/>
          </a:prstGeom>
          <a:blipFill>
            <a:blip r:embed="rId6" cstate="print"/>
            <a:stretch>
              <a:fillRect/>
            </a:stretch>
          </a:blipFill>
        </p:spPr>
        <p:txBody>
          <a:bodyPr wrap="square" lIns="0" tIns="0" rIns="0" bIns="0" rtlCol="0"/>
          <a:lstStyle/>
          <a:p>
            <a:endParaRPr/>
          </a:p>
        </p:txBody>
      </p:sp>
      <p:sp>
        <p:nvSpPr>
          <p:cNvPr id="25" name="object 25"/>
          <p:cNvSpPr txBox="1"/>
          <p:nvPr/>
        </p:nvSpPr>
        <p:spPr>
          <a:xfrm>
            <a:off x="1376425" y="5574919"/>
            <a:ext cx="2976880" cy="808990"/>
          </a:xfrm>
          <a:prstGeom prst="rect">
            <a:avLst/>
          </a:prstGeom>
        </p:spPr>
        <p:txBody>
          <a:bodyPr vert="horz" wrap="square" lIns="0" tIns="13335" rIns="0" bIns="0" rtlCol="0">
            <a:spAutoFit/>
          </a:bodyPr>
          <a:lstStyle/>
          <a:p>
            <a:pPr marL="1019810">
              <a:lnSpc>
                <a:spcPct val="100000"/>
              </a:lnSpc>
              <a:spcBef>
                <a:spcPts val="105"/>
              </a:spcBef>
            </a:pPr>
            <a:r>
              <a:rPr sz="1400" b="1" dirty="0">
                <a:solidFill>
                  <a:srgbClr val="FFFFFF"/>
                </a:solidFill>
                <a:latin typeface="Tahoma"/>
                <a:cs typeface="Tahoma"/>
              </a:rPr>
              <a:t>THIẾT LẬP THÔNG SỐ</a:t>
            </a:r>
            <a:endParaRPr sz="1400">
              <a:latin typeface="Tahoma"/>
              <a:cs typeface="Tahoma"/>
            </a:endParaRPr>
          </a:p>
          <a:p>
            <a:pPr>
              <a:lnSpc>
                <a:spcPct val="100000"/>
              </a:lnSpc>
              <a:spcBef>
                <a:spcPts val="25"/>
              </a:spcBef>
            </a:pPr>
            <a:endParaRPr sz="1600">
              <a:latin typeface="Times New Roman"/>
              <a:cs typeface="Times New Roman"/>
            </a:endParaRPr>
          </a:p>
          <a:p>
            <a:pPr>
              <a:lnSpc>
                <a:spcPct val="100000"/>
              </a:lnSpc>
            </a:pPr>
            <a:r>
              <a:rPr sz="1000" b="1" dirty="0">
                <a:solidFill>
                  <a:srgbClr val="1381B8"/>
                </a:solidFill>
                <a:latin typeface="Tahoma"/>
                <a:cs typeface="Tahoma"/>
              </a:rPr>
              <a:t>MS-Word</a:t>
            </a:r>
            <a:endParaRPr sz="1000">
              <a:latin typeface="Tahoma"/>
              <a:cs typeface="Tahoma"/>
            </a:endParaRPr>
          </a:p>
          <a:p>
            <a:pPr marL="199390">
              <a:lnSpc>
                <a:spcPct val="100000"/>
              </a:lnSpc>
              <a:spcBef>
                <a:spcPts val="215"/>
              </a:spcBef>
            </a:pPr>
            <a:r>
              <a:rPr sz="1000" dirty="0">
                <a:solidFill>
                  <a:srgbClr val="1F5281"/>
                </a:solidFill>
                <a:latin typeface="Tahoma"/>
                <a:cs typeface="Tahoma"/>
              </a:rPr>
              <a:t>Tools </a:t>
            </a:r>
            <a:r>
              <a:rPr sz="1000" dirty="0">
                <a:solidFill>
                  <a:srgbClr val="1F5281"/>
                </a:solidFill>
                <a:latin typeface="Wingdings"/>
                <a:cs typeface="Wingdings"/>
              </a:rPr>
              <a:t></a:t>
            </a:r>
            <a:r>
              <a:rPr sz="1000" dirty="0">
                <a:solidFill>
                  <a:srgbClr val="1F5281"/>
                </a:solidFill>
                <a:latin typeface="Times New Roman"/>
                <a:cs typeface="Times New Roman"/>
              </a:rPr>
              <a:t> </a:t>
            </a:r>
            <a:r>
              <a:rPr sz="1000" dirty="0">
                <a:solidFill>
                  <a:srgbClr val="1F5281"/>
                </a:solidFill>
                <a:latin typeface="Tahoma"/>
                <a:cs typeface="Tahoma"/>
              </a:rPr>
              <a:t>Options</a:t>
            </a:r>
            <a:endParaRPr sz="1000">
              <a:latin typeface="Tahoma"/>
              <a:cs typeface="Tahoma"/>
            </a:endParaRPr>
          </a:p>
        </p:txBody>
      </p:sp>
      <p:sp>
        <p:nvSpPr>
          <p:cNvPr id="26" name="object 26"/>
          <p:cNvSpPr/>
          <p:nvPr/>
        </p:nvSpPr>
        <p:spPr>
          <a:xfrm>
            <a:off x="2567939" y="6434327"/>
            <a:ext cx="1981200" cy="2133600"/>
          </a:xfrm>
          <a:prstGeom prst="rect">
            <a:avLst/>
          </a:prstGeom>
          <a:blipFill>
            <a:blip r:embed="rId8" cstate="print"/>
            <a:stretch>
              <a:fillRect/>
            </a:stretch>
          </a:blipFill>
        </p:spPr>
        <p:txBody>
          <a:bodyPr wrap="square" lIns="0" tIns="0" rIns="0" bIns="0" rtlCol="0"/>
          <a:lstStyle/>
          <a:p>
            <a:endParaRPr/>
          </a:p>
        </p:txBody>
      </p:sp>
      <p:sp>
        <p:nvSpPr>
          <p:cNvPr id="27" name="object 27"/>
          <p:cNvSpPr/>
          <p:nvPr/>
        </p:nvSpPr>
        <p:spPr>
          <a:xfrm>
            <a:off x="1082344" y="5368112"/>
            <a:ext cx="4571365" cy="3428365"/>
          </a:xfrm>
          <a:custGeom>
            <a:avLst/>
            <a:gdLst/>
            <a:ahLst/>
            <a:cxnLst/>
            <a:rect l="l" t="t" r="r" b="b"/>
            <a:pathLst>
              <a:path w="4571365" h="3428365">
                <a:moveTo>
                  <a:pt x="0" y="3428111"/>
                </a:moveTo>
                <a:lnTo>
                  <a:pt x="4571365" y="3428111"/>
                </a:lnTo>
                <a:lnTo>
                  <a:pt x="4571365" y="0"/>
                </a:lnTo>
                <a:lnTo>
                  <a:pt x="0" y="0"/>
                </a:lnTo>
                <a:lnTo>
                  <a:pt x="0" y="3428111"/>
                </a:lnTo>
                <a:close/>
              </a:path>
            </a:pathLst>
          </a:custGeom>
          <a:ln w="24384">
            <a:solidFill>
              <a:srgbClr val="000000"/>
            </a:solidFill>
          </a:ln>
        </p:spPr>
        <p:txBody>
          <a:bodyPr wrap="square" lIns="0" tIns="0" rIns="0" bIns="0" rtlCol="0"/>
          <a:lstStyle/>
          <a:p>
            <a:endParaRPr/>
          </a:p>
        </p:txBody>
      </p:sp>
      <p:sp>
        <p:nvSpPr>
          <p:cNvPr id="28" name="object 28"/>
          <p:cNvSpPr txBox="1">
            <a:spLocks noGrp="1"/>
          </p:cNvSpPr>
          <p:nvPr>
            <p:ph type="sldNum" sz="quarter" idx="7"/>
          </p:nvPr>
        </p:nvSpPr>
        <p:spPr>
          <a:xfrm>
            <a:off x="6423914" y="9625171"/>
            <a:ext cx="246379" cy="198131"/>
          </a:xfrm>
          <a:prstGeom prst="rect">
            <a:avLst/>
          </a:prstGeom>
        </p:spPr>
        <p:txBody>
          <a:bodyPr vert="horz" wrap="square" lIns="0" tIns="13335" rIns="0" bIns="0" rtlCol="0">
            <a:spAutoFit/>
          </a:bodyPr>
          <a:lstStyle/>
          <a:p>
            <a:pPr marL="25400">
              <a:lnSpc>
                <a:spcPct val="100000"/>
              </a:lnSpc>
              <a:spcBef>
                <a:spcPts val="105"/>
              </a:spcBef>
            </a:pPr>
            <a:fld id="{81D60167-4931-47E6-BA6A-407CBD079E47}" type="slidenum">
              <a:rPr dirty="0"/>
              <a:t>9</a:t>
            </a:fld>
            <a:endParaRPr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TotalTime>
  <Words>1385</Words>
  <Application>Microsoft Office PowerPoint</Application>
  <PresentationFormat>Custom</PresentationFormat>
  <Paragraphs>504</Paragraphs>
  <Slides>25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Calibri</vt:lpstr>
      <vt:lpstr>Tahoma</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tannv</dc:creator>
  <cp:lastModifiedBy>newwalls.net Network</cp:lastModifiedBy>
  <cp:revision>1</cp:revision>
  <dcterms:created xsi:type="dcterms:W3CDTF">2019-04-10T12:38:02Z</dcterms:created>
  <dcterms:modified xsi:type="dcterms:W3CDTF">2019-04-10T13:02:10Z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2009-08-26T00:00:00Z</vt:filetime>
  </property>
  <property fmtid="{D5CDD505-2E9C-101B-9397-08002B2CF9AE}" pid="3" name="Creator">
    <vt:lpwstr>Microsoft® Office PowerPoint® 2007</vt:lpwstr>
  </property>
  <property fmtid="{D5CDD505-2E9C-101B-9397-08002B2CF9AE}" pid="4" name="LastSaved">
    <vt:filetime>2019-04-10T00:00:00Z</vt:filetime>
  </property>
</Properties>
</file>