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6743700" cy="9874250"/>
  <p:notesSz cx="6743700" cy="98742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200" d="100"/>
          <a:sy n="200" d="100"/>
        </p:scale>
        <p:origin x="-852" y="-471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05777" y="3061017"/>
            <a:ext cx="5732145" cy="20735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011555" y="5529580"/>
            <a:ext cx="4720590" cy="24685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10/4/2019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10/4/2019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37185" y="2271077"/>
            <a:ext cx="2933509" cy="65170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473005" y="2271077"/>
            <a:ext cx="2933509" cy="65170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10/4/2019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10/4/2019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10/4/2019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37185" y="394970"/>
            <a:ext cx="6069330" cy="15798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7185" y="2271077"/>
            <a:ext cx="6069330" cy="65170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292858" y="9183053"/>
            <a:ext cx="2157984" cy="493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37185" y="9183053"/>
            <a:ext cx="1551051" cy="493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10/4/2019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423914" y="9625171"/>
            <a:ext cx="246379" cy="2108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2.png"/><Relationship Id="rId7" Type="http://schemas.openxmlformats.org/officeDocument/2006/relationships/image" Target="../media/image45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4.png"/><Relationship Id="rId11" Type="http://schemas.openxmlformats.org/officeDocument/2006/relationships/image" Target="../media/image48.png"/><Relationship Id="rId5" Type="http://schemas.openxmlformats.org/officeDocument/2006/relationships/image" Target="../media/image21.png"/><Relationship Id="rId10" Type="http://schemas.openxmlformats.org/officeDocument/2006/relationships/image" Target="../media/image47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2.png"/><Relationship Id="rId7" Type="http://schemas.openxmlformats.org/officeDocument/2006/relationships/image" Target="../media/image5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9.png"/><Relationship Id="rId5" Type="http://schemas.openxmlformats.org/officeDocument/2006/relationships/image" Target="../media/image21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2.png"/><Relationship Id="rId7" Type="http://schemas.openxmlformats.org/officeDocument/2006/relationships/image" Target="../media/image5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2.png"/><Relationship Id="rId5" Type="http://schemas.openxmlformats.org/officeDocument/2006/relationships/image" Target="../media/image21.png"/><Relationship Id="rId10" Type="http://schemas.openxmlformats.org/officeDocument/2006/relationships/image" Target="../media/image56.png"/><Relationship Id="rId4" Type="http://schemas.openxmlformats.org/officeDocument/2006/relationships/image" Target="../media/image3.png"/><Relationship Id="rId9" Type="http://schemas.openxmlformats.org/officeDocument/2006/relationships/image" Target="../media/image5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2.png"/><Relationship Id="rId7" Type="http://schemas.openxmlformats.org/officeDocument/2006/relationships/image" Target="../media/image5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7.png"/><Relationship Id="rId5" Type="http://schemas.openxmlformats.org/officeDocument/2006/relationships/image" Target="../media/image21.png"/><Relationship Id="rId10" Type="http://schemas.openxmlformats.org/officeDocument/2006/relationships/image" Target="../media/image61.png"/><Relationship Id="rId4" Type="http://schemas.openxmlformats.org/officeDocument/2006/relationships/image" Target="../media/image3.png"/><Relationship Id="rId9" Type="http://schemas.openxmlformats.org/officeDocument/2006/relationships/image" Target="../media/image60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6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2.jpg"/><Relationship Id="rId11" Type="http://schemas.openxmlformats.org/officeDocument/2006/relationships/image" Target="../media/image64.png"/><Relationship Id="rId5" Type="http://schemas.openxmlformats.org/officeDocument/2006/relationships/image" Target="../media/image21.png"/><Relationship Id="rId10" Type="http://schemas.openxmlformats.org/officeDocument/2006/relationships/image" Target="../media/image29.png"/><Relationship Id="rId4" Type="http://schemas.openxmlformats.org/officeDocument/2006/relationships/image" Target="../media/image3.png"/><Relationship Id="rId9" Type="http://schemas.openxmlformats.org/officeDocument/2006/relationships/image" Target="../media/image4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hyperlink" Target="mailto:hocvien1@ispace.edu.vn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4.png"/><Relationship Id="rId5" Type="http://schemas.openxmlformats.org/officeDocument/2006/relationships/image" Target="../media/image21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jpg"/><Relationship Id="rId5" Type="http://schemas.openxmlformats.org/officeDocument/2006/relationships/image" Target="../media/image3.png"/><Relationship Id="rId10" Type="http://schemas.openxmlformats.org/officeDocument/2006/relationships/image" Target="../media/image11.png"/><Relationship Id="rId4" Type="http://schemas.openxmlformats.org/officeDocument/2006/relationships/image" Target="../media/image6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3" Type="http://schemas.openxmlformats.org/officeDocument/2006/relationships/image" Target="../media/image2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5" Type="http://schemas.openxmlformats.org/officeDocument/2006/relationships/image" Target="../media/image22.jpg"/><Relationship Id="rId10" Type="http://schemas.openxmlformats.org/officeDocument/2006/relationships/image" Target="../media/image17.png"/><Relationship Id="rId4" Type="http://schemas.openxmlformats.org/officeDocument/2006/relationships/image" Target="../media/image3.png"/><Relationship Id="rId9" Type="http://schemas.openxmlformats.org/officeDocument/2006/relationships/image" Target="../media/image16.png"/><Relationship Id="rId14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.png"/><Relationship Id="rId7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3.jpg"/><Relationship Id="rId5" Type="http://schemas.openxmlformats.org/officeDocument/2006/relationships/image" Target="../media/image21.png"/><Relationship Id="rId10" Type="http://schemas.openxmlformats.org/officeDocument/2006/relationships/image" Target="../media/image27.png"/><Relationship Id="rId4" Type="http://schemas.openxmlformats.org/officeDocument/2006/relationships/image" Target="../media/image3.png"/><Relationship Id="rId9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2.png"/><Relationship Id="rId7" Type="http://schemas.openxmlformats.org/officeDocument/2006/relationships/image" Target="../media/image11.png"/><Relationship Id="rId12" Type="http://schemas.openxmlformats.org/officeDocument/2006/relationships/image" Target="../media/image30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9.png"/><Relationship Id="rId11" Type="http://schemas.openxmlformats.org/officeDocument/2006/relationships/hyperlink" Target="mailto:hocvien1@ispace.edu.vn" TargetMode="External"/><Relationship Id="rId5" Type="http://schemas.openxmlformats.org/officeDocument/2006/relationships/image" Target="../media/image28.png"/><Relationship Id="rId10" Type="http://schemas.openxmlformats.org/officeDocument/2006/relationships/image" Target="../media/image24.png"/><Relationship Id="rId4" Type="http://schemas.openxmlformats.org/officeDocument/2006/relationships/image" Target="../media/image8.png"/><Relationship Id="rId9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.png"/><Relationship Id="rId7" Type="http://schemas.openxmlformats.org/officeDocument/2006/relationships/image" Target="../media/image3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2.png"/><Relationship Id="rId7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8.jpg"/><Relationship Id="rId5" Type="http://schemas.openxmlformats.org/officeDocument/2006/relationships/image" Target="../media/image37.png"/><Relationship Id="rId4" Type="http://schemas.openxmlformats.org/officeDocument/2006/relationships/image" Target="../media/image3.png"/><Relationship Id="rId9" Type="http://schemas.openxmlformats.org/officeDocument/2006/relationships/image" Target="../media/image4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2.png"/><Relationship Id="rId7" Type="http://schemas.openxmlformats.org/officeDocument/2006/relationships/image" Target="../media/image4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1.png"/><Relationship Id="rId5" Type="http://schemas.openxmlformats.org/officeDocument/2006/relationships/image" Target="../media/image21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811773" y="32130"/>
            <a:ext cx="84391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Verdana"/>
                <a:cs typeface="Verdana"/>
              </a:rPr>
              <a:t>8/26/2009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82039" y="4319015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82039" y="1072895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83627" y="1564384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8"/>
                </a:lnTo>
                <a:lnTo>
                  <a:pt x="1649076" y="4310"/>
                </a:lnTo>
                <a:lnTo>
                  <a:pt x="1398673" y="12419"/>
                </a:lnTo>
                <a:lnTo>
                  <a:pt x="1228848" y="21484"/>
                </a:lnTo>
                <a:lnTo>
                  <a:pt x="995202" y="37956"/>
                </a:lnTo>
                <a:lnTo>
                  <a:pt x="648774" y="68711"/>
                </a:lnTo>
                <a:lnTo>
                  <a:pt x="244812" y="112343"/>
                </a:lnTo>
                <a:lnTo>
                  <a:pt x="787" y="143511"/>
                </a:lnTo>
                <a:lnTo>
                  <a:pt x="0" y="220473"/>
                </a:lnTo>
                <a:lnTo>
                  <a:pt x="4570412" y="221235"/>
                </a:lnTo>
                <a:lnTo>
                  <a:pt x="4567237" y="136399"/>
                </a:lnTo>
                <a:lnTo>
                  <a:pt x="4509920" y="128878"/>
                </a:lnTo>
                <a:lnTo>
                  <a:pt x="4317535" y="107586"/>
                </a:lnTo>
                <a:lnTo>
                  <a:pt x="3904768" y="70566"/>
                </a:lnTo>
                <a:lnTo>
                  <a:pt x="3492721" y="41170"/>
                </a:lnTo>
                <a:lnTo>
                  <a:pt x="3200806" y="25300"/>
                </a:lnTo>
                <a:lnTo>
                  <a:pt x="2644565" y="7124"/>
                </a:lnTo>
                <a:lnTo>
                  <a:pt x="2168293" y="285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203960" y="1813559"/>
            <a:ext cx="88391" cy="8839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203960" y="1996439"/>
            <a:ext cx="88391" cy="8839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203960" y="2179319"/>
            <a:ext cx="88391" cy="8839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203960" y="2362200"/>
            <a:ext cx="88391" cy="8839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203960" y="2545079"/>
            <a:ext cx="88391" cy="8839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203960" y="2727959"/>
            <a:ext cx="88391" cy="8839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203960" y="2910839"/>
            <a:ext cx="88391" cy="8839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203960" y="3093719"/>
            <a:ext cx="88391" cy="8839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203960" y="3276600"/>
            <a:ext cx="88391" cy="8839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203960" y="3459479"/>
            <a:ext cx="88391" cy="8839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1128064" y="1056706"/>
            <a:ext cx="4473575" cy="2536190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09"/>
              </a:spcBef>
              <a:tabLst>
                <a:tab pos="3180715" algn="l"/>
              </a:tabLst>
            </a:pP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650" dirty="0">
              <a:latin typeface="Times New Roman"/>
              <a:cs typeface="Times New Roman"/>
            </a:endParaRPr>
          </a:p>
          <a:p>
            <a:pPr marL="648970">
              <a:lnSpc>
                <a:spcPct val="100000"/>
              </a:lnSpc>
            </a:pP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MÔN HỌC: XỬ LÝ SỰ CỐ PHẦN MỀM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650" dirty="0">
              <a:latin typeface="Times New Roman"/>
              <a:cs typeface="Times New Roman"/>
            </a:endParaRPr>
          </a:p>
          <a:p>
            <a:pPr marL="248285" marR="1706245">
              <a:lnSpc>
                <a:spcPct val="120000"/>
              </a:lnSpc>
            </a:pPr>
            <a:r>
              <a:rPr sz="1000" b="1" dirty="0">
                <a:solidFill>
                  <a:srgbClr val="1381B8"/>
                </a:solidFill>
                <a:latin typeface="Tahoma"/>
                <a:cs typeface="Tahoma"/>
              </a:rPr>
              <a:t>Bài 1 : Quy trình xử lý sự cố phần mềm.  Bài 2 : Xử lý sự cố hệ điều hành.</a:t>
            </a:r>
            <a:endParaRPr sz="1000" dirty="0">
              <a:latin typeface="Tahoma"/>
              <a:cs typeface="Tahoma"/>
            </a:endParaRPr>
          </a:p>
          <a:p>
            <a:pPr marL="248285" marR="1622425">
              <a:lnSpc>
                <a:spcPct val="120000"/>
              </a:lnSpc>
            </a:pPr>
            <a:r>
              <a:rPr sz="1000" b="1" dirty="0">
                <a:solidFill>
                  <a:srgbClr val="1381B8"/>
                </a:solidFill>
                <a:latin typeface="Tahoma"/>
                <a:cs typeface="Tahoma"/>
              </a:rPr>
              <a:t>Bài 3 : Xử lý sự cố phần mềm văn phòng.  Bài 4 : Xử lý sự cố sử dụng Internet.</a:t>
            </a:r>
            <a:endParaRPr sz="1000" dirty="0">
              <a:latin typeface="Tahoma"/>
              <a:cs typeface="Tahoma"/>
            </a:endParaRPr>
          </a:p>
          <a:p>
            <a:pPr marL="248285">
              <a:lnSpc>
                <a:spcPct val="100000"/>
              </a:lnSpc>
              <a:spcBef>
                <a:spcPts val="240"/>
              </a:spcBef>
            </a:pPr>
            <a:r>
              <a:rPr sz="1000" b="1" dirty="0">
                <a:solidFill>
                  <a:srgbClr val="FF0000"/>
                </a:solidFill>
                <a:latin typeface="Tahoma"/>
                <a:cs typeface="Tahoma"/>
              </a:rPr>
              <a:t>Bài 5 : Xử lý sự cố Email.</a:t>
            </a:r>
            <a:endParaRPr sz="1000" dirty="0">
              <a:latin typeface="Tahoma"/>
              <a:cs typeface="Tahoma"/>
            </a:endParaRPr>
          </a:p>
          <a:p>
            <a:pPr marL="248285" marR="1967864">
              <a:lnSpc>
                <a:spcPct val="120000"/>
              </a:lnSpc>
            </a:pPr>
            <a:r>
              <a:rPr sz="1000" b="1" dirty="0">
                <a:solidFill>
                  <a:srgbClr val="1381B8"/>
                </a:solidFill>
                <a:latin typeface="Tahoma"/>
                <a:cs typeface="Tahoma"/>
              </a:rPr>
              <a:t>Bài 6 : An toàn hệ thống máy tính.  Bài 7 : Những tiện ích và ứng dụng.  Bài 8 : Tối ưu hóa máy tính.</a:t>
            </a:r>
            <a:endParaRPr sz="1000" dirty="0">
              <a:latin typeface="Tahoma"/>
              <a:cs typeface="Tahoma"/>
            </a:endParaRPr>
          </a:p>
          <a:p>
            <a:pPr marL="248285">
              <a:lnSpc>
                <a:spcPct val="100000"/>
              </a:lnSpc>
              <a:spcBef>
                <a:spcPts val="240"/>
              </a:spcBef>
            </a:pPr>
            <a:r>
              <a:rPr sz="1000" b="1" dirty="0">
                <a:solidFill>
                  <a:srgbClr val="1381B8"/>
                </a:solidFill>
                <a:latin typeface="Tahoma"/>
                <a:cs typeface="Tahoma"/>
              </a:rPr>
              <a:t>THI CUỐI MÔN.</a:t>
            </a:r>
            <a:endParaRPr sz="1000" dirty="0">
              <a:latin typeface="Tahoma"/>
              <a:cs typeface="Tahoma"/>
            </a:endParaRPr>
          </a:p>
          <a:p>
            <a:pPr marL="248285">
              <a:lnSpc>
                <a:spcPct val="100000"/>
              </a:lnSpc>
              <a:spcBef>
                <a:spcPts val="240"/>
              </a:spcBef>
            </a:pPr>
            <a:r>
              <a:rPr sz="1000" b="1" dirty="0">
                <a:solidFill>
                  <a:srgbClr val="1381B8"/>
                </a:solidFill>
                <a:latin typeface="Tahoma"/>
                <a:cs typeface="Tahoma"/>
              </a:rPr>
              <a:t>BÁO CÁO ĐỒ ÁN CUỐI MÔN.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2910839" y="3511295"/>
            <a:ext cx="894562" cy="8001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082344" y="1072895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082039" y="8613647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082039" y="5367527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083627" y="5859048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4"/>
                </a:lnTo>
                <a:lnTo>
                  <a:pt x="1649076" y="4283"/>
                </a:lnTo>
                <a:lnTo>
                  <a:pt x="1398673" y="12387"/>
                </a:lnTo>
                <a:lnTo>
                  <a:pt x="1228848" y="21452"/>
                </a:lnTo>
                <a:lnTo>
                  <a:pt x="995202" y="37924"/>
                </a:lnTo>
                <a:lnTo>
                  <a:pt x="648774" y="68679"/>
                </a:lnTo>
                <a:lnTo>
                  <a:pt x="244812" y="112311"/>
                </a:lnTo>
                <a:lnTo>
                  <a:pt x="787" y="143479"/>
                </a:lnTo>
                <a:lnTo>
                  <a:pt x="0" y="220441"/>
                </a:lnTo>
                <a:lnTo>
                  <a:pt x="4570412" y="221203"/>
                </a:lnTo>
                <a:lnTo>
                  <a:pt x="4567237" y="136367"/>
                </a:lnTo>
                <a:lnTo>
                  <a:pt x="4509920" y="128846"/>
                </a:lnTo>
                <a:lnTo>
                  <a:pt x="4317535" y="107554"/>
                </a:lnTo>
                <a:lnTo>
                  <a:pt x="3904768" y="70534"/>
                </a:lnTo>
                <a:lnTo>
                  <a:pt x="3492721" y="41138"/>
                </a:lnTo>
                <a:lnTo>
                  <a:pt x="3200806" y="25268"/>
                </a:lnTo>
                <a:lnTo>
                  <a:pt x="2644565" y="7148"/>
                </a:lnTo>
                <a:lnTo>
                  <a:pt x="2168293" y="292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203960" y="6070091"/>
            <a:ext cx="88391" cy="8839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203960" y="6252971"/>
            <a:ext cx="88391" cy="8839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203960" y="6435852"/>
            <a:ext cx="88391" cy="8839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203960" y="6618731"/>
            <a:ext cx="88391" cy="8839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1128064" y="5351973"/>
            <a:ext cx="4473575" cy="1400175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09"/>
              </a:spcBef>
              <a:tabLst>
                <a:tab pos="3180715" algn="l"/>
              </a:tabLst>
            </a:pPr>
            <a:r>
              <a:rPr lang="en-US" sz="550" b="1" spc="-40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spc="-5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spc="-5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650" dirty="0">
              <a:latin typeface="Times New Roman"/>
              <a:cs typeface="Times New Roman"/>
            </a:endParaRPr>
          </a:p>
          <a:p>
            <a:pPr marL="1068705">
              <a:lnSpc>
                <a:spcPct val="100000"/>
              </a:lnSpc>
            </a:pP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Bài </a:t>
            </a:r>
            <a:r>
              <a:rPr sz="1400" b="1" spc="-5" dirty="0">
                <a:solidFill>
                  <a:srgbClr val="FFFFFF"/>
                </a:solidFill>
                <a:latin typeface="Tahoma"/>
                <a:cs typeface="Tahoma"/>
              </a:rPr>
              <a:t>5: </a:t>
            </a:r>
            <a:r>
              <a:rPr sz="1400" b="1" spc="-150" dirty="0">
                <a:solidFill>
                  <a:srgbClr val="FFFFFF"/>
                </a:solidFill>
                <a:latin typeface="Tahoma"/>
                <a:cs typeface="Tahoma"/>
              </a:rPr>
              <a:t>XỬ </a:t>
            </a: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LÝ </a:t>
            </a:r>
            <a:r>
              <a:rPr sz="1400" b="1" spc="-150" dirty="0">
                <a:solidFill>
                  <a:srgbClr val="FFFFFF"/>
                </a:solidFill>
                <a:latin typeface="Tahoma"/>
                <a:cs typeface="Tahoma"/>
              </a:rPr>
              <a:t>SỰ </a:t>
            </a:r>
            <a:r>
              <a:rPr sz="1400" b="1" spc="-165" dirty="0">
                <a:solidFill>
                  <a:srgbClr val="FFFFFF"/>
                </a:solidFill>
                <a:latin typeface="Tahoma"/>
                <a:cs typeface="Tahoma"/>
              </a:rPr>
              <a:t>CỐ</a:t>
            </a:r>
            <a:r>
              <a:rPr sz="1400" b="1" spc="-27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b="1" spc="-5" dirty="0">
                <a:solidFill>
                  <a:srgbClr val="FFFFFF"/>
                </a:solidFill>
                <a:latin typeface="Tahoma"/>
                <a:cs typeface="Tahoma"/>
              </a:rPr>
              <a:t>EMAIL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400" dirty="0">
              <a:latin typeface="Times New Roman"/>
              <a:cs typeface="Times New Roman"/>
            </a:endParaRPr>
          </a:p>
          <a:p>
            <a:pPr marL="248285" marR="2949575" algn="just">
              <a:lnSpc>
                <a:spcPct val="120000"/>
              </a:lnSpc>
            </a:pPr>
            <a:r>
              <a:rPr sz="1000" b="1" spc="-105" dirty="0">
                <a:solidFill>
                  <a:srgbClr val="1381B8"/>
                </a:solidFill>
                <a:latin typeface="Tahoma"/>
                <a:cs typeface="Tahoma"/>
              </a:rPr>
              <a:t>Tổng </a:t>
            </a:r>
            <a:r>
              <a:rPr sz="1000" b="1" spc="-5" dirty="0">
                <a:solidFill>
                  <a:srgbClr val="1381B8"/>
                </a:solidFill>
                <a:latin typeface="Tahoma"/>
                <a:cs typeface="Tahoma"/>
              </a:rPr>
              <a:t>quan </a:t>
            </a:r>
            <a:r>
              <a:rPr sz="1000" b="1" spc="-210" dirty="0">
                <a:solidFill>
                  <a:srgbClr val="1381B8"/>
                </a:solidFill>
                <a:latin typeface="Tahoma"/>
                <a:cs typeface="Tahoma"/>
              </a:rPr>
              <a:t>về </a:t>
            </a:r>
            <a:r>
              <a:rPr sz="1000" b="1" spc="-10" dirty="0">
                <a:solidFill>
                  <a:srgbClr val="1381B8"/>
                </a:solidFill>
                <a:latin typeface="Tahoma"/>
                <a:cs typeface="Tahoma"/>
              </a:rPr>
              <a:t>Email  </a:t>
            </a:r>
            <a:r>
              <a:rPr sz="1000" b="1" spc="-140" dirty="0">
                <a:solidFill>
                  <a:srgbClr val="1381B8"/>
                </a:solidFill>
                <a:latin typeface="Tahoma"/>
                <a:cs typeface="Tahoma"/>
              </a:rPr>
              <a:t>Cấu </a:t>
            </a:r>
            <a:r>
              <a:rPr sz="1000" b="1" spc="-10" dirty="0">
                <a:solidFill>
                  <a:srgbClr val="1381B8"/>
                </a:solidFill>
                <a:latin typeface="Tahoma"/>
                <a:cs typeface="Tahoma"/>
              </a:rPr>
              <a:t>hình Mail Client  </a:t>
            </a:r>
            <a:r>
              <a:rPr sz="1000" b="1" spc="-5" dirty="0">
                <a:solidFill>
                  <a:srgbClr val="1381B8"/>
                </a:solidFill>
                <a:latin typeface="Tahoma"/>
                <a:cs typeface="Tahoma"/>
              </a:rPr>
              <a:t>Backup </a:t>
            </a:r>
            <a:r>
              <a:rPr sz="1000" b="1" spc="-150" dirty="0">
                <a:solidFill>
                  <a:srgbClr val="1381B8"/>
                </a:solidFill>
                <a:latin typeface="Tahoma"/>
                <a:cs typeface="Tahoma"/>
              </a:rPr>
              <a:t>dữ </a:t>
            </a:r>
            <a:r>
              <a:rPr sz="1000" b="1" spc="-105" dirty="0">
                <a:solidFill>
                  <a:srgbClr val="1381B8"/>
                </a:solidFill>
                <a:latin typeface="Tahoma"/>
                <a:cs typeface="Tahoma"/>
              </a:rPr>
              <a:t>liệu </a:t>
            </a:r>
            <a:r>
              <a:rPr sz="1000" b="1" spc="-10" dirty="0">
                <a:solidFill>
                  <a:srgbClr val="1381B8"/>
                </a:solidFill>
                <a:latin typeface="Tahoma"/>
                <a:cs typeface="Tahoma"/>
              </a:rPr>
              <a:t>Mail  </a:t>
            </a:r>
            <a:r>
              <a:rPr sz="1000" b="1" spc="-110" dirty="0">
                <a:solidFill>
                  <a:srgbClr val="1381B8"/>
                </a:solidFill>
                <a:latin typeface="Tahoma"/>
                <a:cs typeface="Tahoma"/>
              </a:rPr>
              <a:t>Khắc </a:t>
            </a:r>
            <a:r>
              <a:rPr sz="1000" b="1" spc="-100" dirty="0">
                <a:solidFill>
                  <a:srgbClr val="1381B8"/>
                </a:solidFill>
                <a:latin typeface="Tahoma"/>
                <a:cs typeface="Tahoma"/>
              </a:rPr>
              <a:t>phục </a:t>
            </a:r>
            <a:r>
              <a:rPr sz="1000" b="1" spc="-150" dirty="0">
                <a:solidFill>
                  <a:srgbClr val="1381B8"/>
                </a:solidFill>
                <a:latin typeface="Tahoma"/>
                <a:cs typeface="Tahoma"/>
              </a:rPr>
              <a:t>sự</a:t>
            </a:r>
            <a:r>
              <a:rPr sz="1000" b="1" spc="-200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1000" b="1" spc="-195" dirty="0">
                <a:solidFill>
                  <a:srgbClr val="1381B8"/>
                </a:solidFill>
                <a:latin typeface="Tahoma"/>
                <a:cs typeface="Tahoma"/>
              </a:rPr>
              <a:t>cố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3101339" y="6015227"/>
            <a:ext cx="2438400" cy="25908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082344" y="5368112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1</a:t>
            </a:fld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811773" y="32130"/>
            <a:ext cx="84391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Verdana"/>
                <a:cs typeface="Verdana"/>
              </a:rPr>
              <a:t>8/26/2009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82039" y="4319015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82039" y="1072895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83627" y="1564384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8"/>
                </a:lnTo>
                <a:lnTo>
                  <a:pt x="1649076" y="4310"/>
                </a:lnTo>
                <a:lnTo>
                  <a:pt x="1398673" y="12419"/>
                </a:lnTo>
                <a:lnTo>
                  <a:pt x="1228848" y="21484"/>
                </a:lnTo>
                <a:lnTo>
                  <a:pt x="995202" y="37956"/>
                </a:lnTo>
                <a:lnTo>
                  <a:pt x="648774" y="68711"/>
                </a:lnTo>
                <a:lnTo>
                  <a:pt x="244812" y="112343"/>
                </a:lnTo>
                <a:lnTo>
                  <a:pt x="787" y="143511"/>
                </a:lnTo>
                <a:lnTo>
                  <a:pt x="0" y="220473"/>
                </a:lnTo>
                <a:lnTo>
                  <a:pt x="4570412" y="221235"/>
                </a:lnTo>
                <a:lnTo>
                  <a:pt x="4567237" y="136399"/>
                </a:lnTo>
                <a:lnTo>
                  <a:pt x="4509920" y="128878"/>
                </a:lnTo>
                <a:lnTo>
                  <a:pt x="4317535" y="107586"/>
                </a:lnTo>
                <a:lnTo>
                  <a:pt x="3904768" y="70566"/>
                </a:lnTo>
                <a:lnTo>
                  <a:pt x="3492721" y="41170"/>
                </a:lnTo>
                <a:lnTo>
                  <a:pt x="3200806" y="25300"/>
                </a:lnTo>
                <a:lnTo>
                  <a:pt x="2644565" y="7124"/>
                </a:lnTo>
                <a:lnTo>
                  <a:pt x="2168293" y="285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203960" y="1775459"/>
            <a:ext cx="88391" cy="8839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432560" y="1958339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128064" y="1056706"/>
            <a:ext cx="4473575" cy="1034415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409"/>
              </a:spcBef>
              <a:tabLst>
                <a:tab pos="3180715" algn="l"/>
              </a:tabLst>
            </a:pPr>
            <a:r>
              <a:rPr lang="en-US" sz="550" b="1" spc="-40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spc="-5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spc="-5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650" dirty="0">
              <a:latin typeface="Times New Roman"/>
              <a:cs typeface="Times New Roman"/>
            </a:endParaRPr>
          </a:p>
          <a:p>
            <a:pPr marL="6350" algn="ctr">
              <a:lnSpc>
                <a:spcPct val="100000"/>
              </a:lnSpc>
            </a:pPr>
            <a:r>
              <a:rPr sz="1400" b="1" spc="-150" dirty="0">
                <a:solidFill>
                  <a:srgbClr val="FFFFFF"/>
                </a:solidFill>
                <a:latin typeface="Tahoma"/>
                <a:cs typeface="Tahoma"/>
              </a:rPr>
              <a:t>CẤU </a:t>
            </a: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HÌNH MAIL</a:t>
            </a:r>
            <a:r>
              <a:rPr sz="1400" b="1" spc="-16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b="1" spc="-5" dirty="0">
                <a:solidFill>
                  <a:srgbClr val="FFFFFF"/>
                </a:solidFill>
                <a:latin typeface="Tahoma"/>
                <a:cs typeface="Tahoma"/>
              </a:rPr>
              <a:t>CLIEN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600" dirty="0">
              <a:latin typeface="Times New Roman"/>
              <a:cs typeface="Times New Roman"/>
            </a:endParaRPr>
          </a:p>
          <a:p>
            <a:pPr marL="248285">
              <a:lnSpc>
                <a:spcPct val="100000"/>
              </a:lnSpc>
            </a:pPr>
            <a:r>
              <a:rPr sz="1000" b="1" spc="-5" dirty="0">
                <a:solidFill>
                  <a:srgbClr val="1381B8"/>
                </a:solidFill>
                <a:latin typeface="Tahoma"/>
                <a:cs typeface="Tahoma"/>
              </a:rPr>
              <a:t>MS-Outlook </a:t>
            </a:r>
            <a:r>
              <a:rPr sz="1000" b="1" spc="-10" dirty="0">
                <a:solidFill>
                  <a:srgbClr val="1381B8"/>
                </a:solidFill>
                <a:latin typeface="Tahoma"/>
                <a:cs typeface="Tahoma"/>
              </a:rPr>
              <a:t>Express</a:t>
            </a:r>
            <a:endParaRPr sz="1000" dirty="0">
              <a:latin typeface="Tahoma"/>
              <a:cs typeface="Tahoma"/>
            </a:endParaRPr>
          </a:p>
          <a:p>
            <a:pPr marL="447675">
              <a:lnSpc>
                <a:spcPct val="100000"/>
              </a:lnSpc>
              <a:spcBef>
                <a:spcPts val="240"/>
              </a:spcBef>
            </a:pPr>
            <a:r>
              <a:rPr sz="1000" spc="-100" dirty="0">
                <a:solidFill>
                  <a:srgbClr val="1F5281"/>
                </a:solidFill>
                <a:latin typeface="Tahoma"/>
                <a:cs typeface="Tahoma"/>
              </a:rPr>
              <a:t>Thiết </a:t>
            </a:r>
            <a:r>
              <a:rPr sz="1000" spc="-165" dirty="0">
                <a:solidFill>
                  <a:srgbClr val="1F5281"/>
                </a:solidFill>
                <a:latin typeface="Tahoma"/>
                <a:cs typeface="Tahoma"/>
              </a:rPr>
              <a:t>lấp </a:t>
            </a:r>
            <a:r>
              <a:rPr sz="1000" spc="-5" dirty="0">
                <a:solidFill>
                  <a:srgbClr val="1F5281"/>
                </a:solidFill>
                <a:latin typeface="Tahoma"/>
                <a:cs typeface="Tahoma"/>
              </a:rPr>
              <a:t>Account Mail </a:t>
            </a:r>
            <a:r>
              <a:rPr sz="1000" spc="-10" dirty="0">
                <a:solidFill>
                  <a:srgbClr val="1F5281"/>
                </a:solidFill>
                <a:latin typeface="Tahoma"/>
                <a:cs typeface="Tahoma"/>
              </a:rPr>
              <a:t>cho </a:t>
            </a:r>
            <a:r>
              <a:rPr sz="1000" spc="-5" dirty="0">
                <a:solidFill>
                  <a:srgbClr val="1F5281"/>
                </a:solidFill>
                <a:latin typeface="Tahoma"/>
                <a:cs typeface="Tahoma"/>
              </a:rPr>
              <a:t>MS-Outlook Express</a:t>
            </a:r>
            <a:r>
              <a:rPr sz="1000" spc="-25" dirty="0">
                <a:solidFill>
                  <a:srgbClr val="1F5281"/>
                </a:solidFill>
                <a:latin typeface="Tahoma"/>
                <a:cs typeface="Tahoma"/>
              </a:rPr>
              <a:t> </a:t>
            </a:r>
            <a:r>
              <a:rPr sz="1000" spc="-10" dirty="0">
                <a:solidFill>
                  <a:srgbClr val="1F5281"/>
                </a:solidFill>
                <a:latin typeface="Tahoma"/>
                <a:cs typeface="Tahoma"/>
              </a:rPr>
              <a:t>2003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2377439" y="2172969"/>
            <a:ext cx="2738374" cy="213842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307589" y="2604769"/>
            <a:ext cx="838200" cy="152400"/>
          </a:xfrm>
          <a:custGeom>
            <a:avLst/>
            <a:gdLst/>
            <a:ahLst/>
            <a:cxnLst/>
            <a:rect l="l" t="t" r="r" b="b"/>
            <a:pathLst>
              <a:path w="838200" h="152400">
                <a:moveTo>
                  <a:pt x="0" y="38100"/>
                </a:moveTo>
                <a:lnTo>
                  <a:pt x="781050" y="38100"/>
                </a:lnTo>
                <a:lnTo>
                  <a:pt x="781050" y="114300"/>
                </a:lnTo>
                <a:lnTo>
                  <a:pt x="762000" y="114300"/>
                </a:lnTo>
                <a:lnTo>
                  <a:pt x="800100" y="152400"/>
                </a:lnTo>
                <a:lnTo>
                  <a:pt x="838200" y="114300"/>
                </a:lnTo>
                <a:lnTo>
                  <a:pt x="819150" y="114300"/>
                </a:lnTo>
                <a:lnTo>
                  <a:pt x="81915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339339" y="3468370"/>
            <a:ext cx="838200" cy="152400"/>
          </a:xfrm>
          <a:custGeom>
            <a:avLst/>
            <a:gdLst/>
            <a:ahLst/>
            <a:cxnLst/>
            <a:rect l="l" t="t" r="r" b="b"/>
            <a:pathLst>
              <a:path w="838200" h="152400">
                <a:moveTo>
                  <a:pt x="0" y="114300"/>
                </a:moveTo>
                <a:lnTo>
                  <a:pt x="781050" y="114300"/>
                </a:lnTo>
                <a:lnTo>
                  <a:pt x="781050" y="38100"/>
                </a:lnTo>
                <a:lnTo>
                  <a:pt x="762000" y="38100"/>
                </a:lnTo>
                <a:lnTo>
                  <a:pt x="800100" y="0"/>
                </a:lnTo>
                <a:lnTo>
                  <a:pt x="838200" y="38100"/>
                </a:lnTo>
                <a:lnTo>
                  <a:pt x="819150" y="38100"/>
                </a:lnTo>
                <a:lnTo>
                  <a:pt x="819150" y="152400"/>
                </a:lnTo>
                <a:lnTo>
                  <a:pt x="0" y="152400"/>
                </a:lnTo>
                <a:lnTo>
                  <a:pt x="0" y="114300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301239" y="2934969"/>
            <a:ext cx="533400" cy="76200"/>
          </a:xfrm>
          <a:custGeom>
            <a:avLst/>
            <a:gdLst/>
            <a:ahLst/>
            <a:cxnLst/>
            <a:rect l="l" t="t" r="r" b="b"/>
            <a:pathLst>
              <a:path w="533400" h="76200">
                <a:moveTo>
                  <a:pt x="0" y="19050"/>
                </a:moveTo>
                <a:lnTo>
                  <a:pt x="495300" y="19050"/>
                </a:lnTo>
                <a:lnTo>
                  <a:pt x="495300" y="0"/>
                </a:lnTo>
                <a:lnTo>
                  <a:pt x="533400" y="38100"/>
                </a:lnTo>
                <a:lnTo>
                  <a:pt x="495300" y="76200"/>
                </a:lnTo>
                <a:lnTo>
                  <a:pt x="495300" y="57150"/>
                </a:lnTo>
                <a:lnTo>
                  <a:pt x="0" y="57150"/>
                </a:lnTo>
                <a:lnTo>
                  <a:pt x="0" y="19050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1495678" y="2545461"/>
            <a:ext cx="810260" cy="11163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sz="700" spc="-5" dirty="0">
                <a:solidFill>
                  <a:srgbClr val="1F5281"/>
                </a:solidFill>
                <a:latin typeface="Verdana"/>
                <a:cs typeface="Verdana"/>
              </a:rPr>
              <a:t>Nhập tên </a:t>
            </a:r>
            <a:r>
              <a:rPr sz="700" spc="-10" dirty="0">
                <a:solidFill>
                  <a:srgbClr val="1F5281"/>
                </a:solidFill>
                <a:latin typeface="Verdana"/>
                <a:cs typeface="Verdana"/>
              </a:rPr>
              <a:t>hiển</a:t>
            </a:r>
            <a:r>
              <a:rPr sz="700" spc="-50" dirty="0">
                <a:solidFill>
                  <a:srgbClr val="1F5281"/>
                </a:solidFill>
                <a:latin typeface="Verdana"/>
                <a:cs typeface="Verdana"/>
              </a:rPr>
              <a:t> </a:t>
            </a:r>
            <a:r>
              <a:rPr sz="700" spc="-5" dirty="0">
                <a:solidFill>
                  <a:srgbClr val="1F5281"/>
                </a:solidFill>
                <a:latin typeface="Verdana"/>
                <a:cs typeface="Verdana"/>
              </a:rPr>
              <a:t>thị</a:t>
            </a:r>
            <a:endParaRPr sz="700">
              <a:latin typeface="Verdana"/>
              <a:cs typeface="Verdana"/>
            </a:endParaRPr>
          </a:p>
          <a:p>
            <a:pPr marL="10160" marR="36195" indent="-3175">
              <a:lnSpc>
                <a:spcPct val="297600"/>
              </a:lnSpc>
              <a:spcBef>
                <a:spcPts val="250"/>
              </a:spcBef>
            </a:pPr>
            <a:r>
              <a:rPr sz="700" spc="-5" dirty="0">
                <a:solidFill>
                  <a:srgbClr val="1F5281"/>
                </a:solidFill>
                <a:latin typeface="Verdana"/>
                <a:cs typeface="Verdana"/>
              </a:rPr>
              <a:t>Nhập </a:t>
            </a:r>
            <a:r>
              <a:rPr sz="700" spc="-10" dirty="0">
                <a:solidFill>
                  <a:srgbClr val="1F5281"/>
                </a:solidFill>
                <a:latin typeface="Verdana"/>
                <a:cs typeface="Verdana"/>
              </a:rPr>
              <a:t>địa </a:t>
            </a:r>
            <a:r>
              <a:rPr sz="700" spc="-5" dirty="0">
                <a:solidFill>
                  <a:srgbClr val="1F5281"/>
                </a:solidFill>
                <a:latin typeface="Verdana"/>
                <a:cs typeface="Verdana"/>
              </a:rPr>
              <a:t>chỉ </a:t>
            </a:r>
            <a:r>
              <a:rPr sz="700" spc="-10" dirty="0">
                <a:solidFill>
                  <a:srgbClr val="1F5281"/>
                </a:solidFill>
                <a:latin typeface="Verdana"/>
                <a:cs typeface="Verdana"/>
              </a:rPr>
              <a:t>Mail  </a:t>
            </a:r>
            <a:r>
              <a:rPr sz="700" spc="-5" dirty="0">
                <a:solidFill>
                  <a:srgbClr val="1F5281"/>
                </a:solidFill>
                <a:latin typeface="Verdana"/>
                <a:cs typeface="Verdana"/>
              </a:rPr>
              <a:t>Nhập </a:t>
            </a:r>
            <a:r>
              <a:rPr sz="700" spc="-10" dirty="0">
                <a:solidFill>
                  <a:srgbClr val="1F5281"/>
                </a:solidFill>
                <a:latin typeface="Verdana"/>
                <a:cs typeface="Verdana"/>
              </a:rPr>
              <a:t>User</a:t>
            </a:r>
            <a:r>
              <a:rPr sz="700" spc="-55" dirty="0">
                <a:solidFill>
                  <a:srgbClr val="1F5281"/>
                </a:solidFill>
                <a:latin typeface="Verdana"/>
                <a:cs typeface="Verdana"/>
              </a:rPr>
              <a:t> </a:t>
            </a:r>
            <a:r>
              <a:rPr sz="700" spc="-10" dirty="0">
                <a:solidFill>
                  <a:srgbClr val="1F5281"/>
                </a:solidFill>
                <a:latin typeface="Verdana"/>
                <a:cs typeface="Verdana"/>
              </a:rPr>
              <a:t>Name</a:t>
            </a:r>
            <a:endParaRPr sz="70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600">
              <a:latin typeface="Times New Roman"/>
              <a:cs typeface="Times New Roman"/>
            </a:endParaRPr>
          </a:p>
          <a:p>
            <a:pPr marL="113664">
              <a:lnSpc>
                <a:spcPct val="100000"/>
              </a:lnSpc>
            </a:pPr>
            <a:r>
              <a:rPr sz="700" spc="-5" dirty="0">
                <a:solidFill>
                  <a:srgbClr val="1F5281"/>
                </a:solidFill>
                <a:latin typeface="Verdana"/>
                <a:cs typeface="Verdana"/>
              </a:rPr>
              <a:t>Nhập mật</a:t>
            </a:r>
            <a:r>
              <a:rPr sz="700" spc="-75" dirty="0">
                <a:solidFill>
                  <a:srgbClr val="1F5281"/>
                </a:solidFill>
                <a:latin typeface="Verdana"/>
                <a:cs typeface="Verdana"/>
              </a:rPr>
              <a:t> </a:t>
            </a:r>
            <a:r>
              <a:rPr sz="700" spc="-5" dirty="0">
                <a:solidFill>
                  <a:srgbClr val="1F5281"/>
                </a:solidFill>
                <a:latin typeface="Verdana"/>
                <a:cs typeface="Verdana"/>
              </a:rPr>
              <a:t>khẩu</a:t>
            </a:r>
            <a:endParaRPr sz="700">
              <a:latin typeface="Verdana"/>
              <a:cs typeface="Verdana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2339339" y="3258820"/>
            <a:ext cx="495300" cy="76200"/>
          </a:xfrm>
          <a:custGeom>
            <a:avLst/>
            <a:gdLst/>
            <a:ahLst/>
            <a:cxnLst/>
            <a:rect l="l" t="t" r="r" b="b"/>
            <a:pathLst>
              <a:path w="495300" h="76200">
                <a:moveTo>
                  <a:pt x="0" y="19050"/>
                </a:moveTo>
                <a:lnTo>
                  <a:pt x="457200" y="19050"/>
                </a:lnTo>
                <a:lnTo>
                  <a:pt x="457200" y="0"/>
                </a:lnTo>
                <a:lnTo>
                  <a:pt x="495300" y="38100"/>
                </a:lnTo>
                <a:lnTo>
                  <a:pt x="457200" y="76200"/>
                </a:lnTo>
                <a:lnTo>
                  <a:pt x="457200" y="57150"/>
                </a:lnTo>
                <a:lnTo>
                  <a:pt x="0" y="57150"/>
                </a:lnTo>
                <a:lnTo>
                  <a:pt x="0" y="19050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168140" y="2515869"/>
            <a:ext cx="1409700" cy="190500"/>
          </a:xfrm>
          <a:custGeom>
            <a:avLst/>
            <a:gdLst/>
            <a:ahLst/>
            <a:cxnLst/>
            <a:rect l="l" t="t" r="r" b="b"/>
            <a:pathLst>
              <a:path w="1409700" h="190500">
                <a:moveTo>
                  <a:pt x="0" y="190500"/>
                </a:moveTo>
                <a:lnTo>
                  <a:pt x="1409700" y="190500"/>
                </a:lnTo>
                <a:lnTo>
                  <a:pt x="14097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4168140" y="2515869"/>
            <a:ext cx="1409700" cy="190500"/>
          </a:xfrm>
          <a:prstGeom prst="rect">
            <a:avLst/>
          </a:prstGeom>
          <a:ln w="12700">
            <a:solidFill>
              <a:srgbClr val="FF0000"/>
            </a:solidFill>
          </a:ln>
        </p:spPr>
        <p:txBody>
          <a:bodyPr vert="horz" wrap="square" lIns="0" tIns="41910" rIns="0" bIns="0" rtlCol="0">
            <a:spAutoFit/>
          </a:bodyPr>
          <a:lstStyle/>
          <a:p>
            <a:pPr marL="113664">
              <a:lnSpc>
                <a:spcPct val="100000"/>
              </a:lnSpc>
              <a:spcBef>
                <a:spcPts val="330"/>
              </a:spcBef>
            </a:pPr>
            <a:r>
              <a:rPr sz="700" spc="-5" dirty="0">
                <a:solidFill>
                  <a:srgbClr val="1F5281"/>
                </a:solidFill>
                <a:latin typeface="Verdana"/>
                <a:cs typeface="Verdana"/>
              </a:rPr>
              <a:t>Nhập </a:t>
            </a:r>
            <a:r>
              <a:rPr sz="700" spc="-10" dirty="0">
                <a:solidFill>
                  <a:srgbClr val="1F5281"/>
                </a:solidFill>
                <a:latin typeface="Verdana"/>
                <a:cs typeface="Verdana"/>
              </a:rPr>
              <a:t>Mail server </a:t>
            </a:r>
            <a:r>
              <a:rPr sz="700" spc="-5" dirty="0">
                <a:solidFill>
                  <a:srgbClr val="1F5281"/>
                </a:solidFill>
                <a:latin typeface="Verdana"/>
                <a:cs typeface="Verdana"/>
              </a:rPr>
              <a:t>nhận</a:t>
            </a:r>
            <a:r>
              <a:rPr sz="700" spc="10" dirty="0">
                <a:solidFill>
                  <a:srgbClr val="1F5281"/>
                </a:solidFill>
                <a:latin typeface="Verdana"/>
                <a:cs typeface="Verdana"/>
              </a:rPr>
              <a:t> </a:t>
            </a:r>
            <a:r>
              <a:rPr sz="700" spc="-5" dirty="0">
                <a:solidFill>
                  <a:srgbClr val="1F5281"/>
                </a:solidFill>
                <a:latin typeface="Verdana"/>
                <a:cs typeface="Verdana"/>
              </a:rPr>
              <a:t>thư</a:t>
            </a:r>
            <a:endParaRPr sz="700">
              <a:latin typeface="Verdana"/>
              <a:cs typeface="Verdana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4504690" y="2712719"/>
            <a:ext cx="88900" cy="889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4168140" y="3125469"/>
            <a:ext cx="1409700" cy="190500"/>
          </a:xfrm>
          <a:custGeom>
            <a:avLst/>
            <a:gdLst/>
            <a:ahLst/>
            <a:cxnLst/>
            <a:rect l="l" t="t" r="r" b="b"/>
            <a:pathLst>
              <a:path w="1409700" h="190500">
                <a:moveTo>
                  <a:pt x="0" y="190500"/>
                </a:moveTo>
                <a:lnTo>
                  <a:pt x="1409700" y="190500"/>
                </a:lnTo>
                <a:lnTo>
                  <a:pt x="1409700" y="0"/>
                </a:lnTo>
                <a:lnTo>
                  <a:pt x="0" y="0"/>
                </a:lnTo>
                <a:lnTo>
                  <a:pt x="0" y="19050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4168140" y="3125469"/>
            <a:ext cx="1409700" cy="190500"/>
          </a:xfrm>
          <a:prstGeom prst="rect">
            <a:avLst/>
          </a:prstGeom>
          <a:ln w="12700">
            <a:solidFill>
              <a:srgbClr val="FF0000"/>
            </a:solidFill>
          </a:ln>
        </p:spPr>
        <p:txBody>
          <a:bodyPr vert="horz" wrap="square" lIns="0" tIns="41910" rIns="0" bIns="0" rtlCol="0">
            <a:spAutoFit/>
          </a:bodyPr>
          <a:lstStyle/>
          <a:p>
            <a:pPr marL="156210">
              <a:lnSpc>
                <a:spcPct val="100000"/>
              </a:lnSpc>
              <a:spcBef>
                <a:spcPts val="330"/>
              </a:spcBef>
            </a:pPr>
            <a:r>
              <a:rPr sz="700" spc="-5" dirty="0">
                <a:solidFill>
                  <a:srgbClr val="1F5281"/>
                </a:solidFill>
                <a:latin typeface="Verdana"/>
                <a:cs typeface="Verdana"/>
              </a:rPr>
              <a:t>Nhập </a:t>
            </a:r>
            <a:r>
              <a:rPr sz="700" spc="-10" dirty="0">
                <a:solidFill>
                  <a:srgbClr val="1F5281"/>
                </a:solidFill>
                <a:latin typeface="Verdana"/>
                <a:cs typeface="Verdana"/>
              </a:rPr>
              <a:t>Mail server </a:t>
            </a:r>
            <a:r>
              <a:rPr sz="700" spc="-5" dirty="0">
                <a:solidFill>
                  <a:srgbClr val="1F5281"/>
                </a:solidFill>
                <a:latin typeface="Verdana"/>
                <a:cs typeface="Verdana"/>
              </a:rPr>
              <a:t>gửi</a:t>
            </a:r>
            <a:r>
              <a:rPr sz="700" spc="20" dirty="0">
                <a:solidFill>
                  <a:srgbClr val="1F5281"/>
                </a:solidFill>
                <a:latin typeface="Verdana"/>
                <a:cs typeface="Verdana"/>
              </a:rPr>
              <a:t> </a:t>
            </a:r>
            <a:r>
              <a:rPr sz="700" spc="-5" dirty="0">
                <a:solidFill>
                  <a:srgbClr val="1F5281"/>
                </a:solidFill>
                <a:latin typeface="Verdana"/>
                <a:cs typeface="Verdana"/>
              </a:rPr>
              <a:t>thư</a:t>
            </a:r>
            <a:endParaRPr sz="700">
              <a:latin typeface="Verdana"/>
              <a:cs typeface="Verdana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4504690" y="3004819"/>
            <a:ext cx="88900" cy="1270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082344" y="1072895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089786" y="8625840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082039" y="5367527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083627" y="5859048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4"/>
                </a:lnTo>
                <a:lnTo>
                  <a:pt x="1649076" y="4283"/>
                </a:lnTo>
                <a:lnTo>
                  <a:pt x="1398673" y="12387"/>
                </a:lnTo>
                <a:lnTo>
                  <a:pt x="1228848" y="21452"/>
                </a:lnTo>
                <a:lnTo>
                  <a:pt x="995202" y="37924"/>
                </a:lnTo>
                <a:lnTo>
                  <a:pt x="648774" y="68679"/>
                </a:lnTo>
                <a:lnTo>
                  <a:pt x="244812" y="112311"/>
                </a:lnTo>
                <a:lnTo>
                  <a:pt x="787" y="143479"/>
                </a:lnTo>
                <a:lnTo>
                  <a:pt x="0" y="220441"/>
                </a:lnTo>
                <a:lnTo>
                  <a:pt x="4570412" y="221203"/>
                </a:lnTo>
                <a:lnTo>
                  <a:pt x="4567237" y="136367"/>
                </a:lnTo>
                <a:lnTo>
                  <a:pt x="4509920" y="128846"/>
                </a:lnTo>
                <a:lnTo>
                  <a:pt x="4317535" y="107554"/>
                </a:lnTo>
                <a:lnTo>
                  <a:pt x="3904768" y="70534"/>
                </a:lnTo>
                <a:lnTo>
                  <a:pt x="3492721" y="41138"/>
                </a:lnTo>
                <a:lnTo>
                  <a:pt x="3200806" y="25268"/>
                </a:lnTo>
                <a:lnTo>
                  <a:pt x="2644565" y="7148"/>
                </a:lnTo>
                <a:lnTo>
                  <a:pt x="2168293" y="292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1128064" y="5391150"/>
            <a:ext cx="1423035" cy="974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en-US" sz="550" b="1" spc="-40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309441" y="5391150"/>
            <a:ext cx="1292225" cy="974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en-US" sz="550" b="1" spc="-5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2480436" y="5574919"/>
            <a:ext cx="178879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1400" b="1" spc="-150" dirty="0">
                <a:solidFill>
                  <a:srgbClr val="FFFFFF"/>
                </a:solidFill>
                <a:latin typeface="Tahoma"/>
                <a:cs typeface="Tahoma"/>
              </a:rPr>
              <a:t>XỬ </a:t>
            </a: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LÝ </a:t>
            </a:r>
            <a:r>
              <a:rPr sz="1400" b="1" spc="-150" dirty="0">
                <a:solidFill>
                  <a:srgbClr val="FFFFFF"/>
                </a:solidFill>
                <a:latin typeface="Tahoma"/>
                <a:cs typeface="Tahoma"/>
              </a:rPr>
              <a:t>SỰ </a:t>
            </a:r>
            <a:r>
              <a:rPr sz="1400" b="1" spc="-165" dirty="0">
                <a:solidFill>
                  <a:srgbClr val="FFFFFF"/>
                </a:solidFill>
                <a:latin typeface="Tahoma"/>
                <a:cs typeface="Tahoma"/>
              </a:rPr>
              <a:t>CỐ</a:t>
            </a:r>
            <a:r>
              <a:rPr sz="1400" b="1" spc="-5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b="1" spc="-5" dirty="0">
                <a:solidFill>
                  <a:srgbClr val="FFFFFF"/>
                </a:solidFill>
                <a:latin typeface="Tahoma"/>
                <a:cs typeface="Tahoma"/>
              </a:rPr>
              <a:t>EMAIL</a:t>
            </a:r>
            <a:endParaRPr sz="1400">
              <a:latin typeface="Tahoma"/>
              <a:cs typeface="Tahoma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3375786" y="7139685"/>
            <a:ext cx="1725295" cy="400050"/>
          </a:xfrm>
          <a:custGeom>
            <a:avLst/>
            <a:gdLst/>
            <a:ahLst/>
            <a:cxnLst/>
            <a:rect l="l" t="t" r="r" b="b"/>
            <a:pathLst>
              <a:path w="1725295" h="400050">
                <a:moveTo>
                  <a:pt x="0" y="0"/>
                </a:moveTo>
                <a:lnTo>
                  <a:pt x="0" y="299466"/>
                </a:lnTo>
                <a:lnTo>
                  <a:pt x="1725295" y="299466"/>
                </a:lnTo>
                <a:lnTo>
                  <a:pt x="1725295" y="399542"/>
                </a:lnTo>
              </a:path>
            </a:pathLst>
          </a:custGeom>
          <a:ln w="12700">
            <a:solidFill>
              <a:srgbClr val="23826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3375786" y="7139685"/>
            <a:ext cx="571500" cy="400050"/>
          </a:xfrm>
          <a:custGeom>
            <a:avLst/>
            <a:gdLst/>
            <a:ahLst/>
            <a:cxnLst/>
            <a:rect l="l" t="t" r="r" b="b"/>
            <a:pathLst>
              <a:path w="571500" h="400050">
                <a:moveTo>
                  <a:pt x="0" y="0"/>
                </a:moveTo>
                <a:lnTo>
                  <a:pt x="0" y="299466"/>
                </a:lnTo>
                <a:lnTo>
                  <a:pt x="571500" y="299466"/>
                </a:lnTo>
                <a:lnTo>
                  <a:pt x="571500" y="399542"/>
                </a:lnTo>
              </a:path>
            </a:pathLst>
          </a:custGeom>
          <a:ln w="12700">
            <a:solidFill>
              <a:srgbClr val="23826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2793364" y="7139685"/>
            <a:ext cx="582930" cy="400050"/>
          </a:xfrm>
          <a:custGeom>
            <a:avLst/>
            <a:gdLst/>
            <a:ahLst/>
            <a:cxnLst/>
            <a:rect l="l" t="t" r="r" b="b"/>
            <a:pathLst>
              <a:path w="582929" h="400050">
                <a:moveTo>
                  <a:pt x="582422" y="0"/>
                </a:moveTo>
                <a:lnTo>
                  <a:pt x="582422" y="299466"/>
                </a:lnTo>
                <a:lnTo>
                  <a:pt x="0" y="299466"/>
                </a:lnTo>
                <a:lnTo>
                  <a:pt x="0" y="399542"/>
                </a:lnTo>
              </a:path>
            </a:pathLst>
          </a:custGeom>
          <a:ln w="12700">
            <a:solidFill>
              <a:srgbClr val="23826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1661286" y="7139685"/>
            <a:ext cx="1714500" cy="400050"/>
          </a:xfrm>
          <a:custGeom>
            <a:avLst/>
            <a:gdLst/>
            <a:ahLst/>
            <a:cxnLst/>
            <a:rect l="l" t="t" r="r" b="b"/>
            <a:pathLst>
              <a:path w="1714500" h="400050">
                <a:moveTo>
                  <a:pt x="1714500" y="0"/>
                </a:moveTo>
                <a:lnTo>
                  <a:pt x="1714500" y="299466"/>
                </a:lnTo>
                <a:lnTo>
                  <a:pt x="0" y="299466"/>
                </a:lnTo>
                <a:lnTo>
                  <a:pt x="0" y="399542"/>
                </a:lnTo>
              </a:path>
            </a:pathLst>
          </a:custGeom>
          <a:ln w="12700">
            <a:solidFill>
              <a:srgbClr val="23826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2837688" y="6624828"/>
            <a:ext cx="1072134" cy="550926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2970529" y="6680707"/>
            <a:ext cx="822960" cy="421640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R="5080" indent="17780">
              <a:lnSpc>
                <a:spcPts val="1490"/>
              </a:lnSpc>
              <a:spcBef>
                <a:spcPts val="265"/>
              </a:spcBef>
            </a:pPr>
            <a:r>
              <a:rPr sz="1350" b="1" dirty="0">
                <a:solidFill>
                  <a:srgbClr val="FFFFFF"/>
                </a:solidFill>
                <a:latin typeface="Verdana"/>
                <a:cs typeface="Verdana"/>
              </a:rPr>
              <a:t>Xử lý sự  cố</a:t>
            </a:r>
            <a:r>
              <a:rPr sz="1350" b="1" spc="-9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350" b="1" dirty="0">
                <a:solidFill>
                  <a:srgbClr val="FFFFFF"/>
                </a:solidFill>
                <a:latin typeface="Verdana"/>
                <a:cs typeface="Verdana"/>
              </a:rPr>
              <a:t>Email</a:t>
            </a:r>
            <a:endParaRPr sz="1350">
              <a:latin typeface="Verdana"/>
              <a:cs typeface="Verdana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1082039" y="7500366"/>
            <a:ext cx="2286000" cy="55092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 txBox="1"/>
          <p:nvPr/>
        </p:nvSpPr>
        <p:spPr>
          <a:xfrm>
            <a:off x="1203960" y="7557007"/>
            <a:ext cx="2047875" cy="421640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L="89535" marR="5080" indent="-90170">
              <a:lnSpc>
                <a:spcPts val="1490"/>
              </a:lnSpc>
              <a:spcBef>
                <a:spcPts val="265"/>
              </a:spcBef>
              <a:tabLst>
                <a:tab pos="1143000" algn="l"/>
                <a:tab pos="1207135" algn="l"/>
              </a:tabLst>
            </a:pPr>
            <a:r>
              <a:rPr sz="1350" dirty="0">
                <a:solidFill>
                  <a:srgbClr val="FFFFFF"/>
                </a:solidFill>
                <a:latin typeface="Verdana"/>
                <a:cs typeface="Verdana"/>
              </a:rPr>
              <a:t>Tổng</a:t>
            </a:r>
            <a:r>
              <a:rPr sz="1350" spc="-4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350" dirty="0">
                <a:solidFill>
                  <a:srgbClr val="FFFFFF"/>
                </a:solidFill>
                <a:latin typeface="Verdana"/>
                <a:cs typeface="Verdana"/>
              </a:rPr>
              <a:t>quan		Cấu </a:t>
            </a:r>
            <a:r>
              <a:rPr sz="1350" spc="-5" dirty="0">
                <a:solidFill>
                  <a:srgbClr val="FFFFFF"/>
                </a:solidFill>
                <a:latin typeface="Verdana"/>
                <a:cs typeface="Verdana"/>
              </a:rPr>
              <a:t>hình  </a:t>
            </a:r>
            <a:r>
              <a:rPr sz="1350" dirty="0">
                <a:solidFill>
                  <a:srgbClr val="FFFFFF"/>
                </a:solidFill>
                <a:latin typeface="Verdana"/>
                <a:cs typeface="Verdana"/>
              </a:rPr>
              <a:t>về</a:t>
            </a:r>
            <a:r>
              <a:rPr sz="1350" spc="-1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350" spc="-5" dirty="0">
                <a:solidFill>
                  <a:srgbClr val="FFFFFF"/>
                </a:solidFill>
                <a:latin typeface="Verdana"/>
                <a:cs typeface="Verdana"/>
              </a:rPr>
              <a:t>Email	Mail</a:t>
            </a:r>
            <a:r>
              <a:rPr sz="1350" spc="-8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350" spc="-5" dirty="0">
                <a:solidFill>
                  <a:srgbClr val="FFFFFF"/>
                </a:solidFill>
                <a:latin typeface="Verdana"/>
                <a:cs typeface="Verdana"/>
              </a:rPr>
              <a:t>Client</a:t>
            </a:r>
            <a:endParaRPr sz="1350">
              <a:latin typeface="Verdana"/>
              <a:cs typeface="Verdana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3443478" y="7500366"/>
            <a:ext cx="1005839" cy="550926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 txBox="1"/>
          <p:nvPr/>
        </p:nvSpPr>
        <p:spPr>
          <a:xfrm>
            <a:off x="3678046" y="7557007"/>
            <a:ext cx="553085" cy="421640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L="33020" marR="5080" indent="-33655">
              <a:lnSpc>
                <a:spcPts val="1490"/>
              </a:lnSpc>
              <a:spcBef>
                <a:spcPts val="265"/>
              </a:spcBef>
            </a:pPr>
            <a:r>
              <a:rPr sz="1350" spc="-10" dirty="0">
                <a:solidFill>
                  <a:srgbClr val="FFFFFF"/>
                </a:solidFill>
                <a:latin typeface="Verdana"/>
                <a:cs typeface="Verdana"/>
              </a:rPr>
              <a:t>B</a:t>
            </a:r>
            <a:r>
              <a:rPr sz="1350" dirty="0">
                <a:solidFill>
                  <a:srgbClr val="FFFFFF"/>
                </a:solidFill>
                <a:latin typeface="Verdana"/>
                <a:cs typeface="Verdana"/>
              </a:rPr>
              <a:t>ak</a:t>
            </a:r>
            <a:r>
              <a:rPr sz="1350" spc="5" dirty="0">
                <a:solidFill>
                  <a:srgbClr val="FFFFFF"/>
                </a:solidFill>
                <a:latin typeface="Verdana"/>
                <a:cs typeface="Verdana"/>
              </a:rPr>
              <a:t>u</a:t>
            </a:r>
            <a:r>
              <a:rPr sz="1350" dirty="0">
                <a:solidFill>
                  <a:srgbClr val="FFFFFF"/>
                </a:solidFill>
                <a:latin typeface="Verdana"/>
                <a:cs typeface="Verdana"/>
              </a:rPr>
              <a:t>p  </a:t>
            </a:r>
            <a:r>
              <a:rPr sz="1350" spc="-5" dirty="0">
                <a:solidFill>
                  <a:srgbClr val="FFFFFF"/>
                </a:solidFill>
                <a:latin typeface="Verdana"/>
                <a:cs typeface="Verdana"/>
              </a:rPr>
              <a:t>Email</a:t>
            </a:r>
            <a:endParaRPr sz="1350">
              <a:latin typeface="Verdana"/>
              <a:cs typeface="Verdana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4520184" y="7500366"/>
            <a:ext cx="1133855" cy="550926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 txBox="1"/>
          <p:nvPr/>
        </p:nvSpPr>
        <p:spPr>
          <a:xfrm>
            <a:off x="4653660" y="7557007"/>
            <a:ext cx="907415" cy="421640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L="205104" marR="5080" indent="-205740">
              <a:lnSpc>
                <a:spcPts val="1490"/>
              </a:lnSpc>
              <a:spcBef>
                <a:spcPts val="265"/>
              </a:spcBef>
            </a:pPr>
            <a:r>
              <a:rPr sz="1350" dirty="0">
                <a:solidFill>
                  <a:srgbClr val="FFFFFF"/>
                </a:solidFill>
                <a:latin typeface="Verdana"/>
                <a:cs typeface="Verdana"/>
              </a:rPr>
              <a:t>Khắc</a:t>
            </a:r>
            <a:r>
              <a:rPr sz="1350" spc="-10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350" dirty="0">
                <a:solidFill>
                  <a:srgbClr val="FFFFFF"/>
                </a:solidFill>
                <a:latin typeface="Verdana"/>
                <a:cs typeface="Verdana"/>
              </a:rPr>
              <a:t>phục  Sự</a:t>
            </a:r>
            <a:r>
              <a:rPr sz="1350" spc="-3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350" dirty="0">
                <a:solidFill>
                  <a:srgbClr val="FFFFFF"/>
                </a:solidFill>
                <a:latin typeface="Verdana"/>
                <a:cs typeface="Verdana"/>
              </a:rPr>
              <a:t>cố</a:t>
            </a:r>
            <a:endParaRPr sz="1350">
              <a:latin typeface="Verdana"/>
              <a:cs typeface="Verdana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1082344" y="5368112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10</a:t>
            </a:fld>
            <a:endParaRPr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811773" y="32130"/>
            <a:ext cx="84391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Verdana"/>
                <a:cs typeface="Verdana"/>
              </a:rPr>
              <a:t>8/26/2009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82039" y="4319015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82039" y="1072895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83627" y="1564384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8"/>
                </a:lnTo>
                <a:lnTo>
                  <a:pt x="1649076" y="4310"/>
                </a:lnTo>
                <a:lnTo>
                  <a:pt x="1398673" y="12419"/>
                </a:lnTo>
                <a:lnTo>
                  <a:pt x="1228848" y="21484"/>
                </a:lnTo>
                <a:lnTo>
                  <a:pt x="995202" y="37956"/>
                </a:lnTo>
                <a:lnTo>
                  <a:pt x="648774" y="68711"/>
                </a:lnTo>
                <a:lnTo>
                  <a:pt x="244812" y="112343"/>
                </a:lnTo>
                <a:lnTo>
                  <a:pt x="787" y="143511"/>
                </a:lnTo>
                <a:lnTo>
                  <a:pt x="0" y="220473"/>
                </a:lnTo>
                <a:lnTo>
                  <a:pt x="4570412" y="221235"/>
                </a:lnTo>
                <a:lnTo>
                  <a:pt x="4567237" y="136399"/>
                </a:lnTo>
                <a:lnTo>
                  <a:pt x="4509920" y="128878"/>
                </a:lnTo>
                <a:lnTo>
                  <a:pt x="4317535" y="107586"/>
                </a:lnTo>
                <a:lnTo>
                  <a:pt x="3904768" y="70566"/>
                </a:lnTo>
                <a:lnTo>
                  <a:pt x="3492721" y="41170"/>
                </a:lnTo>
                <a:lnTo>
                  <a:pt x="3200806" y="25300"/>
                </a:lnTo>
                <a:lnTo>
                  <a:pt x="2644565" y="7124"/>
                </a:lnTo>
                <a:lnTo>
                  <a:pt x="2168293" y="285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128064" y="1095883"/>
            <a:ext cx="1423035" cy="974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en-US" sz="550" b="1" spc="-40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309441" y="1095883"/>
            <a:ext cx="1292225" cy="974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en-US" sz="550" b="1" spc="-5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203960" y="1775459"/>
            <a:ext cx="88391" cy="8839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432560" y="1958339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376425" y="1279651"/>
            <a:ext cx="2686050" cy="8115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09370">
              <a:lnSpc>
                <a:spcPct val="100000"/>
              </a:lnSpc>
              <a:spcBef>
                <a:spcPts val="100"/>
              </a:spcBef>
            </a:pPr>
            <a:r>
              <a:rPr sz="1400" b="1" spc="-5" dirty="0">
                <a:solidFill>
                  <a:srgbClr val="FFFFFF"/>
                </a:solidFill>
                <a:latin typeface="Tahoma"/>
                <a:cs typeface="Tahoma"/>
              </a:rPr>
              <a:t>BACKUP</a:t>
            </a:r>
            <a:r>
              <a:rPr sz="1400" b="1" spc="-6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b="1" spc="-5" dirty="0">
                <a:solidFill>
                  <a:srgbClr val="FFFFFF"/>
                </a:solidFill>
                <a:latin typeface="Tahoma"/>
                <a:cs typeface="Tahoma"/>
              </a:rPr>
              <a:t>EMAIL</a:t>
            </a:r>
            <a:endParaRPr sz="14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r>
              <a:rPr sz="1000" b="1" spc="-10" dirty="0">
                <a:solidFill>
                  <a:srgbClr val="1381B8"/>
                </a:solidFill>
                <a:latin typeface="Tahoma"/>
                <a:cs typeface="Tahoma"/>
              </a:rPr>
              <a:t>Outlook</a:t>
            </a:r>
            <a:r>
              <a:rPr sz="1000" b="1" spc="-5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1000" b="1" spc="-10" dirty="0">
                <a:solidFill>
                  <a:srgbClr val="1381B8"/>
                </a:solidFill>
                <a:latin typeface="Tahoma"/>
                <a:cs typeface="Tahoma"/>
              </a:rPr>
              <a:t>Express</a:t>
            </a:r>
            <a:endParaRPr sz="1000">
              <a:latin typeface="Tahoma"/>
              <a:cs typeface="Tahoma"/>
            </a:endParaRPr>
          </a:p>
          <a:p>
            <a:pPr marL="199390">
              <a:lnSpc>
                <a:spcPct val="100000"/>
              </a:lnSpc>
              <a:spcBef>
                <a:spcPts val="240"/>
              </a:spcBef>
            </a:pPr>
            <a:r>
              <a:rPr sz="1000" spc="-150" dirty="0">
                <a:solidFill>
                  <a:srgbClr val="1F5281"/>
                </a:solidFill>
                <a:latin typeface="Tahoma"/>
                <a:cs typeface="Tahoma"/>
              </a:rPr>
              <a:t>Nơi </a:t>
            </a:r>
            <a:r>
              <a:rPr sz="1000" spc="-135" dirty="0">
                <a:solidFill>
                  <a:srgbClr val="1F5281"/>
                </a:solidFill>
                <a:latin typeface="Tahoma"/>
                <a:cs typeface="Tahoma"/>
              </a:rPr>
              <a:t>lưu trữ</a:t>
            </a:r>
            <a:r>
              <a:rPr sz="1000" spc="-50" dirty="0">
                <a:solidFill>
                  <a:srgbClr val="1F5281"/>
                </a:solidFill>
                <a:latin typeface="Tahoma"/>
                <a:cs typeface="Tahoma"/>
              </a:rPr>
              <a:t> </a:t>
            </a:r>
            <a:r>
              <a:rPr sz="1000" spc="-5" dirty="0">
                <a:solidFill>
                  <a:srgbClr val="1F5281"/>
                </a:solidFill>
                <a:latin typeface="Tahoma"/>
                <a:cs typeface="Tahoma"/>
              </a:rPr>
              <a:t>Email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444240" y="2177795"/>
            <a:ext cx="1747774" cy="214312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787140" y="3054095"/>
            <a:ext cx="1295400" cy="152400"/>
          </a:xfrm>
          <a:custGeom>
            <a:avLst/>
            <a:gdLst/>
            <a:ahLst/>
            <a:cxnLst/>
            <a:rect l="l" t="t" r="r" b="b"/>
            <a:pathLst>
              <a:path w="1295400" h="152400">
                <a:moveTo>
                  <a:pt x="0" y="152400"/>
                </a:moveTo>
                <a:lnTo>
                  <a:pt x="1295400" y="152400"/>
                </a:lnTo>
                <a:lnTo>
                  <a:pt x="1295400" y="0"/>
                </a:lnTo>
                <a:lnTo>
                  <a:pt x="0" y="0"/>
                </a:lnTo>
                <a:lnTo>
                  <a:pt x="0" y="152400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396740" y="3244595"/>
            <a:ext cx="76200" cy="342900"/>
          </a:xfrm>
          <a:custGeom>
            <a:avLst/>
            <a:gdLst/>
            <a:ahLst/>
            <a:cxnLst/>
            <a:rect l="l" t="t" r="r" b="b"/>
            <a:pathLst>
              <a:path w="76200" h="342900">
                <a:moveTo>
                  <a:pt x="19050" y="342900"/>
                </a:moveTo>
                <a:lnTo>
                  <a:pt x="19050" y="38100"/>
                </a:lnTo>
                <a:lnTo>
                  <a:pt x="0" y="38100"/>
                </a:lnTo>
                <a:lnTo>
                  <a:pt x="38100" y="0"/>
                </a:lnTo>
                <a:lnTo>
                  <a:pt x="76200" y="38100"/>
                </a:lnTo>
                <a:lnTo>
                  <a:pt x="57150" y="38100"/>
                </a:lnTo>
                <a:lnTo>
                  <a:pt x="57150" y="342900"/>
                </a:lnTo>
                <a:lnTo>
                  <a:pt x="19050" y="342900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125027" y="2153919"/>
            <a:ext cx="1009650" cy="103822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3950208" y="3640327"/>
            <a:ext cx="99949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900" spc="-5" dirty="0">
                <a:solidFill>
                  <a:srgbClr val="003399"/>
                </a:solidFill>
                <a:latin typeface="Verdana"/>
                <a:cs typeface="Verdana"/>
              </a:rPr>
              <a:t>Vị </a:t>
            </a:r>
            <a:r>
              <a:rPr sz="900" dirty="0">
                <a:solidFill>
                  <a:srgbClr val="003399"/>
                </a:solidFill>
                <a:latin typeface="Verdana"/>
                <a:cs typeface="Verdana"/>
              </a:rPr>
              <a:t>trí </a:t>
            </a:r>
            <a:r>
              <a:rPr sz="900" spc="-5" dirty="0">
                <a:solidFill>
                  <a:srgbClr val="003399"/>
                </a:solidFill>
                <a:latin typeface="Verdana"/>
                <a:cs typeface="Verdana"/>
              </a:rPr>
              <a:t>lưu </a:t>
            </a:r>
            <a:r>
              <a:rPr sz="900" dirty="0">
                <a:solidFill>
                  <a:srgbClr val="003399"/>
                </a:solidFill>
                <a:latin typeface="Verdana"/>
                <a:cs typeface="Verdana"/>
              </a:rPr>
              <a:t>trữ</a:t>
            </a:r>
            <a:r>
              <a:rPr sz="900" spc="-95" dirty="0">
                <a:solidFill>
                  <a:srgbClr val="003399"/>
                </a:solidFill>
                <a:latin typeface="Verdana"/>
                <a:cs typeface="Verdana"/>
              </a:rPr>
              <a:t> </a:t>
            </a:r>
            <a:r>
              <a:rPr sz="900" dirty="0">
                <a:solidFill>
                  <a:srgbClr val="003399"/>
                </a:solidFill>
                <a:latin typeface="Verdana"/>
                <a:cs typeface="Verdana"/>
              </a:rPr>
              <a:t>mail</a:t>
            </a:r>
            <a:endParaRPr sz="900">
              <a:latin typeface="Verdana"/>
              <a:cs typeface="Verdana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2377439" y="2977895"/>
            <a:ext cx="876300" cy="304800"/>
          </a:xfrm>
          <a:custGeom>
            <a:avLst/>
            <a:gdLst/>
            <a:ahLst/>
            <a:cxnLst/>
            <a:rect l="l" t="t" r="r" b="b"/>
            <a:pathLst>
              <a:path w="876300" h="304800">
                <a:moveTo>
                  <a:pt x="0" y="152400"/>
                </a:moveTo>
                <a:lnTo>
                  <a:pt x="18554" y="108372"/>
                </a:lnTo>
                <a:lnTo>
                  <a:pt x="70600" y="69402"/>
                </a:lnTo>
                <a:lnTo>
                  <a:pt x="107487" y="52401"/>
                </a:lnTo>
                <a:lnTo>
                  <a:pt x="150711" y="37370"/>
                </a:lnTo>
                <a:lnTo>
                  <a:pt x="199594" y="24544"/>
                </a:lnTo>
                <a:lnTo>
                  <a:pt x="253458" y="14159"/>
                </a:lnTo>
                <a:lnTo>
                  <a:pt x="311624" y="6449"/>
                </a:lnTo>
                <a:lnTo>
                  <a:pt x="373414" y="1651"/>
                </a:lnTo>
                <a:lnTo>
                  <a:pt x="438150" y="0"/>
                </a:lnTo>
                <a:lnTo>
                  <a:pt x="502885" y="1651"/>
                </a:lnTo>
                <a:lnTo>
                  <a:pt x="564675" y="6449"/>
                </a:lnTo>
                <a:lnTo>
                  <a:pt x="622841" y="14159"/>
                </a:lnTo>
                <a:lnTo>
                  <a:pt x="676705" y="24544"/>
                </a:lnTo>
                <a:lnTo>
                  <a:pt x="725588" y="37370"/>
                </a:lnTo>
                <a:lnTo>
                  <a:pt x="768812" y="52401"/>
                </a:lnTo>
                <a:lnTo>
                  <a:pt x="805699" y="69402"/>
                </a:lnTo>
                <a:lnTo>
                  <a:pt x="857745" y="108372"/>
                </a:lnTo>
                <a:lnTo>
                  <a:pt x="876300" y="152400"/>
                </a:lnTo>
                <a:lnTo>
                  <a:pt x="871548" y="174927"/>
                </a:lnTo>
                <a:lnTo>
                  <a:pt x="857745" y="196427"/>
                </a:lnTo>
                <a:lnTo>
                  <a:pt x="805699" y="235397"/>
                </a:lnTo>
                <a:lnTo>
                  <a:pt x="768812" y="252398"/>
                </a:lnTo>
                <a:lnTo>
                  <a:pt x="725588" y="267429"/>
                </a:lnTo>
                <a:lnTo>
                  <a:pt x="676705" y="280255"/>
                </a:lnTo>
                <a:lnTo>
                  <a:pt x="622841" y="290640"/>
                </a:lnTo>
                <a:lnTo>
                  <a:pt x="564675" y="298350"/>
                </a:lnTo>
                <a:lnTo>
                  <a:pt x="502885" y="303148"/>
                </a:lnTo>
                <a:lnTo>
                  <a:pt x="438150" y="304800"/>
                </a:lnTo>
                <a:lnTo>
                  <a:pt x="373414" y="303148"/>
                </a:lnTo>
                <a:lnTo>
                  <a:pt x="311624" y="298350"/>
                </a:lnTo>
                <a:lnTo>
                  <a:pt x="253458" y="290640"/>
                </a:lnTo>
                <a:lnTo>
                  <a:pt x="199594" y="280255"/>
                </a:lnTo>
                <a:lnTo>
                  <a:pt x="150711" y="267429"/>
                </a:lnTo>
                <a:lnTo>
                  <a:pt x="107487" y="252398"/>
                </a:lnTo>
                <a:lnTo>
                  <a:pt x="70600" y="235397"/>
                </a:lnTo>
                <a:lnTo>
                  <a:pt x="18554" y="196427"/>
                </a:lnTo>
                <a:lnTo>
                  <a:pt x="0" y="152400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253740" y="3092195"/>
            <a:ext cx="495300" cy="76200"/>
          </a:xfrm>
          <a:custGeom>
            <a:avLst/>
            <a:gdLst/>
            <a:ahLst/>
            <a:cxnLst/>
            <a:rect l="l" t="t" r="r" b="b"/>
            <a:pathLst>
              <a:path w="495300" h="76200">
                <a:moveTo>
                  <a:pt x="0" y="19050"/>
                </a:moveTo>
                <a:lnTo>
                  <a:pt x="457200" y="19050"/>
                </a:lnTo>
                <a:lnTo>
                  <a:pt x="457200" y="0"/>
                </a:lnTo>
                <a:lnTo>
                  <a:pt x="495300" y="38100"/>
                </a:lnTo>
                <a:lnTo>
                  <a:pt x="457200" y="76200"/>
                </a:lnTo>
                <a:lnTo>
                  <a:pt x="457200" y="57150"/>
                </a:lnTo>
                <a:lnTo>
                  <a:pt x="0" y="57150"/>
                </a:lnTo>
                <a:lnTo>
                  <a:pt x="0" y="19050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082344" y="1072895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082039" y="8613647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082039" y="5367527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083627" y="5859048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4"/>
                </a:lnTo>
                <a:lnTo>
                  <a:pt x="1649076" y="4283"/>
                </a:lnTo>
                <a:lnTo>
                  <a:pt x="1398673" y="12387"/>
                </a:lnTo>
                <a:lnTo>
                  <a:pt x="1228848" y="21452"/>
                </a:lnTo>
                <a:lnTo>
                  <a:pt x="995202" y="37924"/>
                </a:lnTo>
                <a:lnTo>
                  <a:pt x="648774" y="68679"/>
                </a:lnTo>
                <a:lnTo>
                  <a:pt x="244812" y="112311"/>
                </a:lnTo>
                <a:lnTo>
                  <a:pt x="787" y="143479"/>
                </a:lnTo>
                <a:lnTo>
                  <a:pt x="0" y="220441"/>
                </a:lnTo>
                <a:lnTo>
                  <a:pt x="4570412" y="221203"/>
                </a:lnTo>
                <a:lnTo>
                  <a:pt x="4567237" y="136367"/>
                </a:lnTo>
                <a:lnTo>
                  <a:pt x="4509920" y="128846"/>
                </a:lnTo>
                <a:lnTo>
                  <a:pt x="4317535" y="107554"/>
                </a:lnTo>
                <a:lnTo>
                  <a:pt x="3904768" y="70534"/>
                </a:lnTo>
                <a:lnTo>
                  <a:pt x="3492721" y="41138"/>
                </a:lnTo>
                <a:lnTo>
                  <a:pt x="3200806" y="25268"/>
                </a:lnTo>
                <a:lnTo>
                  <a:pt x="2644565" y="7148"/>
                </a:lnTo>
                <a:lnTo>
                  <a:pt x="2168293" y="292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1128064" y="5391150"/>
            <a:ext cx="1423035" cy="974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en-US" sz="550" b="1" spc="-40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309441" y="5391150"/>
            <a:ext cx="1292225" cy="974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en-US" sz="550" b="1" spc="-5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1203960" y="6070091"/>
            <a:ext cx="88391" cy="8839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432560" y="6252971"/>
            <a:ext cx="88391" cy="8839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1376425" y="5574919"/>
            <a:ext cx="2686050" cy="8115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30937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FFFFFF"/>
                </a:solidFill>
                <a:latin typeface="Tahoma"/>
                <a:cs typeface="Tahoma"/>
              </a:rPr>
              <a:t>BACKUP</a:t>
            </a:r>
            <a:r>
              <a:rPr sz="1400" b="1" spc="-6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b="1" spc="-5" dirty="0">
                <a:solidFill>
                  <a:srgbClr val="FFFFFF"/>
                </a:solidFill>
                <a:latin typeface="Tahoma"/>
                <a:cs typeface="Tahoma"/>
              </a:rPr>
              <a:t>EMAIL</a:t>
            </a:r>
            <a:endParaRPr sz="14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r>
              <a:rPr sz="1000" b="1" spc="-10" dirty="0">
                <a:solidFill>
                  <a:srgbClr val="1381B8"/>
                </a:solidFill>
                <a:latin typeface="Tahoma"/>
                <a:cs typeface="Tahoma"/>
              </a:rPr>
              <a:t>Outlook</a:t>
            </a:r>
            <a:r>
              <a:rPr sz="1000" b="1" spc="-5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1000" b="1" spc="-10" dirty="0">
                <a:solidFill>
                  <a:srgbClr val="1381B8"/>
                </a:solidFill>
                <a:latin typeface="Tahoma"/>
                <a:cs typeface="Tahoma"/>
              </a:rPr>
              <a:t>Express</a:t>
            </a:r>
            <a:endParaRPr sz="1000">
              <a:latin typeface="Tahoma"/>
              <a:cs typeface="Tahoma"/>
            </a:endParaRPr>
          </a:p>
          <a:p>
            <a:pPr marL="199390">
              <a:lnSpc>
                <a:spcPct val="100000"/>
              </a:lnSpc>
              <a:spcBef>
                <a:spcPts val="240"/>
              </a:spcBef>
            </a:pPr>
            <a:r>
              <a:rPr sz="1000" spc="-5" dirty="0">
                <a:solidFill>
                  <a:srgbClr val="1F5281"/>
                </a:solidFill>
                <a:latin typeface="Tahoma"/>
                <a:cs typeface="Tahoma"/>
              </a:rPr>
              <a:t>Folder và các files </a:t>
            </a:r>
            <a:r>
              <a:rPr sz="1000" spc="-165" dirty="0">
                <a:solidFill>
                  <a:srgbClr val="1F5281"/>
                </a:solidFill>
                <a:latin typeface="Tahoma"/>
                <a:cs typeface="Tahoma"/>
              </a:rPr>
              <a:t>cần </a:t>
            </a:r>
            <a:r>
              <a:rPr sz="1000" spc="-10" dirty="0">
                <a:solidFill>
                  <a:srgbClr val="1F5281"/>
                </a:solidFill>
                <a:latin typeface="Tahoma"/>
                <a:cs typeface="Tahoma"/>
              </a:rPr>
              <a:t>Bakup</a:t>
            </a:r>
            <a:r>
              <a:rPr sz="1000" spc="40" dirty="0">
                <a:solidFill>
                  <a:srgbClr val="1F5281"/>
                </a:solidFill>
                <a:latin typeface="Tahoma"/>
                <a:cs typeface="Tahoma"/>
              </a:rPr>
              <a:t> </a:t>
            </a:r>
            <a:r>
              <a:rPr sz="1000" spc="-155" dirty="0">
                <a:solidFill>
                  <a:srgbClr val="1F5281"/>
                </a:solidFill>
                <a:latin typeface="Tahoma"/>
                <a:cs typeface="Tahoma"/>
              </a:rPr>
              <a:t>của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1241590" y="6496303"/>
            <a:ext cx="4252849" cy="210972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3329940" y="7082028"/>
            <a:ext cx="1676400" cy="495300"/>
          </a:xfrm>
          <a:custGeom>
            <a:avLst/>
            <a:gdLst/>
            <a:ahLst/>
            <a:cxnLst/>
            <a:rect l="l" t="t" r="r" b="b"/>
            <a:pathLst>
              <a:path w="1676400" h="495300">
                <a:moveTo>
                  <a:pt x="0" y="82550"/>
                </a:moveTo>
                <a:lnTo>
                  <a:pt x="6486" y="50417"/>
                </a:lnTo>
                <a:lnTo>
                  <a:pt x="24177" y="24177"/>
                </a:lnTo>
                <a:lnTo>
                  <a:pt x="50417" y="6486"/>
                </a:lnTo>
                <a:lnTo>
                  <a:pt x="82550" y="0"/>
                </a:lnTo>
                <a:lnTo>
                  <a:pt x="1593850" y="0"/>
                </a:lnTo>
                <a:lnTo>
                  <a:pt x="1625982" y="6486"/>
                </a:lnTo>
                <a:lnTo>
                  <a:pt x="1652222" y="24177"/>
                </a:lnTo>
                <a:lnTo>
                  <a:pt x="1669913" y="50417"/>
                </a:lnTo>
                <a:lnTo>
                  <a:pt x="1676400" y="82550"/>
                </a:lnTo>
                <a:lnTo>
                  <a:pt x="1676400" y="412750"/>
                </a:lnTo>
                <a:lnTo>
                  <a:pt x="1669913" y="444882"/>
                </a:lnTo>
                <a:lnTo>
                  <a:pt x="1652222" y="471122"/>
                </a:lnTo>
                <a:lnTo>
                  <a:pt x="1625982" y="488813"/>
                </a:lnTo>
                <a:lnTo>
                  <a:pt x="1593850" y="495300"/>
                </a:lnTo>
                <a:lnTo>
                  <a:pt x="82550" y="495300"/>
                </a:lnTo>
                <a:lnTo>
                  <a:pt x="50417" y="488813"/>
                </a:lnTo>
                <a:lnTo>
                  <a:pt x="24177" y="471122"/>
                </a:lnTo>
                <a:lnTo>
                  <a:pt x="6486" y="444882"/>
                </a:lnTo>
                <a:lnTo>
                  <a:pt x="0" y="412750"/>
                </a:lnTo>
                <a:lnTo>
                  <a:pt x="0" y="82550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2034539" y="8453628"/>
            <a:ext cx="762000" cy="114300"/>
          </a:xfrm>
          <a:custGeom>
            <a:avLst/>
            <a:gdLst/>
            <a:ahLst/>
            <a:cxnLst/>
            <a:rect l="l" t="t" r="r" b="b"/>
            <a:pathLst>
              <a:path w="762000" h="114300">
                <a:moveTo>
                  <a:pt x="0" y="57150"/>
                </a:moveTo>
                <a:lnTo>
                  <a:pt x="65063" y="25170"/>
                </a:lnTo>
                <a:lnTo>
                  <a:pt x="111585" y="16716"/>
                </a:lnTo>
                <a:lnTo>
                  <a:pt x="167971" y="9744"/>
                </a:lnTo>
                <a:lnTo>
                  <a:pt x="232689" y="4482"/>
                </a:lnTo>
                <a:lnTo>
                  <a:pt x="304209" y="1158"/>
                </a:lnTo>
                <a:lnTo>
                  <a:pt x="381000" y="0"/>
                </a:lnTo>
                <a:lnTo>
                  <a:pt x="457790" y="1158"/>
                </a:lnTo>
                <a:lnTo>
                  <a:pt x="529310" y="4482"/>
                </a:lnTo>
                <a:lnTo>
                  <a:pt x="594028" y="9744"/>
                </a:lnTo>
                <a:lnTo>
                  <a:pt x="650414" y="16716"/>
                </a:lnTo>
                <a:lnTo>
                  <a:pt x="696936" y="25170"/>
                </a:lnTo>
                <a:lnTo>
                  <a:pt x="754260" y="45615"/>
                </a:lnTo>
                <a:lnTo>
                  <a:pt x="762000" y="57150"/>
                </a:lnTo>
                <a:lnTo>
                  <a:pt x="754260" y="68684"/>
                </a:lnTo>
                <a:lnTo>
                  <a:pt x="732061" y="79420"/>
                </a:lnTo>
                <a:lnTo>
                  <a:pt x="650414" y="97583"/>
                </a:lnTo>
                <a:lnTo>
                  <a:pt x="594028" y="104555"/>
                </a:lnTo>
                <a:lnTo>
                  <a:pt x="529310" y="109817"/>
                </a:lnTo>
                <a:lnTo>
                  <a:pt x="457790" y="113141"/>
                </a:lnTo>
                <a:lnTo>
                  <a:pt x="381000" y="114300"/>
                </a:lnTo>
                <a:lnTo>
                  <a:pt x="304209" y="113141"/>
                </a:lnTo>
                <a:lnTo>
                  <a:pt x="232689" y="109817"/>
                </a:lnTo>
                <a:lnTo>
                  <a:pt x="167971" y="104555"/>
                </a:lnTo>
                <a:lnTo>
                  <a:pt x="111585" y="97583"/>
                </a:lnTo>
                <a:lnTo>
                  <a:pt x="65063" y="89129"/>
                </a:lnTo>
                <a:lnTo>
                  <a:pt x="7739" y="68684"/>
                </a:lnTo>
                <a:lnTo>
                  <a:pt x="0" y="57150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3490848" y="8422893"/>
            <a:ext cx="121031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900" spc="-5" dirty="0">
                <a:solidFill>
                  <a:srgbClr val="1F5281"/>
                </a:solidFill>
                <a:latin typeface="Verdana"/>
                <a:cs typeface="Verdana"/>
              </a:rPr>
              <a:t>Thư mục </a:t>
            </a:r>
            <a:r>
              <a:rPr sz="900" dirty="0">
                <a:solidFill>
                  <a:srgbClr val="1F5281"/>
                </a:solidFill>
                <a:latin typeface="Verdana"/>
                <a:cs typeface="Verdana"/>
              </a:rPr>
              <a:t>cần</a:t>
            </a:r>
            <a:r>
              <a:rPr sz="900" spc="-70" dirty="0">
                <a:solidFill>
                  <a:srgbClr val="1F5281"/>
                </a:solidFill>
                <a:latin typeface="Verdana"/>
                <a:cs typeface="Verdana"/>
              </a:rPr>
              <a:t> </a:t>
            </a:r>
            <a:r>
              <a:rPr sz="900" spc="-5" dirty="0">
                <a:solidFill>
                  <a:srgbClr val="1F5281"/>
                </a:solidFill>
                <a:latin typeface="Verdana"/>
                <a:cs typeface="Verdana"/>
              </a:rPr>
              <a:t>Backup</a:t>
            </a:r>
            <a:endParaRPr sz="900">
              <a:latin typeface="Verdana"/>
              <a:cs typeface="Verdana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3567048" y="7930133"/>
            <a:ext cx="112776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900" spc="-5" dirty="0">
                <a:solidFill>
                  <a:srgbClr val="1F5281"/>
                </a:solidFill>
                <a:latin typeface="Verdana"/>
                <a:cs typeface="Verdana"/>
              </a:rPr>
              <a:t>Các files </a:t>
            </a:r>
            <a:r>
              <a:rPr sz="900" dirty="0">
                <a:solidFill>
                  <a:srgbClr val="1F5281"/>
                </a:solidFill>
                <a:latin typeface="Verdana"/>
                <a:cs typeface="Verdana"/>
              </a:rPr>
              <a:t>cần</a:t>
            </a:r>
            <a:r>
              <a:rPr sz="900" spc="-70" dirty="0">
                <a:solidFill>
                  <a:srgbClr val="1F5281"/>
                </a:solidFill>
                <a:latin typeface="Verdana"/>
                <a:cs typeface="Verdana"/>
              </a:rPr>
              <a:t> </a:t>
            </a:r>
            <a:r>
              <a:rPr sz="900" spc="-5" dirty="0">
                <a:solidFill>
                  <a:srgbClr val="1F5281"/>
                </a:solidFill>
                <a:latin typeface="Verdana"/>
                <a:cs typeface="Verdana"/>
              </a:rPr>
              <a:t>Bakup</a:t>
            </a:r>
            <a:endParaRPr sz="900">
              <a:latin typeface="Verdana"/>
              <a:cs typeface="Verdana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2834639" y="8468741"/>
            <a:ext cx="609600" cy="76200"/>
          </a:xfrm>
          <a:custGeom>
            <a:avLst/>
            <a:gdLst/>
            <a:ahLst/>
            <a:cxnLst/>
            <a:rect l="l" t="t" r="r" b="b"/>
            <a:pathLst>
              <a:path w="609600" h="76200">
                <a:moveTo>
                  <a:pt x="609600" y="19049"/>
                </a:moveTo>
                <a:lnTo>
                  <a:pt x="38100" y="19049"/>
                </a:lnTo>
                <a:lnTo>
                  <a:pt x="38100" y="0"/>
                </a:lnTo>
                <a:lnTo>
                  <a:pt x="0" y="38099"/>
                </a:lnTo>
                <a:lnTo>
                  <a:pt x="38100" y="76199"/>
                </a:lnTo>
                <a:lnTo>
                  <a:pt x="38100" y="57149"/>
                </a:lnTo>
                <a:lnTo>
                  <a:pt x="609600" y="57149"/>
                </a:lnTo>
                <a:lnTo>
                  <a:pt x="609600" y="19049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4130040" y="7577328"/>
            <a:ext cx="76200" cy="342900"/>
          </a:xfrm>
          <a:custGeom>
            <a:avLst/>
            <a:gdLst/>
            <a:ahLst/>
            <a:cxnLst/>
            <a:rect l="l" t="t" r="r" b="b"/>
            <a:pathLst>
              <a:path w="76200" h="342900">
                <a:moveTo>
                  <a:pt x="57150" y="342900"/>
                </a:moveTo>
                <a:lnTo>
                  <a:pt x="57150" y="38100"/>
                </a:lnTo>
                <a:lnTo>
                  <a:pt x="76200" y="38100"/>
                </a:lnTo>
                <a:lnTo>
                  <a:pt x="38100" y="0"/>
                </a:lnTo>
                <a:lnTo>
                  <a:pt x="0" y="38100"/>
                </a:lnTo>
                <a:lnTo>
                  <a:pt x="19050" y="38100"/>
                </a:lnTo>
                <a:lnTo>
                  <a:pt x="19050" y="342900"/>
                </a:lnTo>
                <a:lnTo>
                  <a:pt x="57150" y="342900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1082344" y="5368112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11</a:t>
            </a:fld>
            <a:endParaRPr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811773" y="32130"/>
            <a:ext cx="84391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Verdana"/>
                <a:cs typeface="Verdana"/>
              </a:rPr>
              <a:t>8/26/2009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82039" y="4319015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82039" y="1072895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83627" y="1564384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8"/>
                </a:lnTo>
                <a:lnTo>
                  <a:pt x="1649076" y="4310"/>
                </a:lnTo>
                <a:lnTo>
                  <a:pt x="1398673" y="12419"/>
                </a:lnTo>
                <a:lnTo>
                  <a:pt x="1228848" y="21484"/>
                </a:lnTo>
                <a:lnTo>
                  <a:pt x="995202" y="37956"/>
                </a:lnTo>
                <a:lnTo>
                  <a:pt x="648774" y="68711"/>
                </a:lnTo>
                <a:lnTo>
                  <a:pt x="244812" y="112343"/>
                </a:lnTo>
                <a:lnTo>
                  <a:pt x="787" y="143511"/>
                </a:lnTo>
                <a:lnTo>
                  <a:pt x="0" y="220473"/>
                </a:lnTo>
                <a:lnTo>
                  <a:pt x="4570412" y="221235"/>
                </a:lnTo>
                <a:lnTo>
                  <a:pt x="4567237" y="136399"/>
                </a:lnTo>
                <a:lnTo>
                  <a:pt x="4509920" y="128878"/>
                </a:lnTo>
                <a:lnTo>
                  <a:pt x="4317535" y="107586"/>
                </a:lnTo>
                <a:lnTo>
                  <a:pt x="3904768" y="70566"/>
                </a:lnTo>
                <a:lnTo>
                  <a:pt x="3492721" y="41170"/>
                </a:lnTo>
                <a:lnTo>
                  <a:pt x="3200806" y="25300"/>
                </a:lnTo>
                <a:lnTo>
                  <a:pt x="2644565" y="7124"/>
                </a:lnTo>
                <a:lnTo>
                  <a:pt x="2168293" y="285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203960" y="1775459"/>
            <a:ext cx="88391" cy="8839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432560" y="1958339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128064" y="1056706"/>
            <a:ext cx="4473575" cy="1034415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409"/>
              </a:spcBef>
              <a:tabLst>
                <a:tab pos="3180715" algn="l"/>
              </a:tabLst>
            </a:pPr>
            <a:r>
              <a:rPr lang="en-US" sz="550" b="1" spc="-40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spc="-5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spc="-5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650" dirty="0">
              <a:latin typeface="Times New Roman"/>
              <a:cs typeface="Times New Roman"/>
            </a:endParaRPr>
          </a:p>
          <a:p>
            <a:pPr marL="6350" algn="ctr">
              <a:lnSpc>
                <a:spcPct val="100000"/>
              </a:lnSpc>
            </a:pPr>
            <a:r>
              <a:rPr sz="1400" b="1" spc="-5" dirty="0">
                <a:solidFill>
                  <a:srgbClr val="FFFFFF"/>
                </a:solidFill>
                <a:latin typeface="Tahoma"/>
                <a:cs typeface="Tahoma"/>
              </a:rPr>
              <a:t>BACKUP</a:t>
            </a:r>
            <a:r>
              <a:rPr sz="1400" b="1" spc="-2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b="1" spc="-5" dirty="0">
                <a:solidFill>
                  <a:srgbClr val="FFFFFF"/>
                </a:solidFill>
                <a:latin typeface="Tahoma"/>
                <a:cs typeface="Tahoma"/>
              </a:rPr>
              <a:t>EMAIL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600" dirty="0">
              <a:latin typeface="Times New Roman"/>
              <a:cs typeface="Times New Roman"/>
            </a:endParaRPr>
          </a:p>
          <a:p>
            <a:pPr marL="248285">
              <a:lnSpc>
                <a:spcPct val="100000"/>
              </a:lnSpc>
            </a:pPr>
            <a:r>
              <a:rPr sz="1000" b="1" spc="-10" dirty="0">
                <a:solidFill>
                  <a:srgbClr val="1381B8"/>
                </a:solidFill>
                <a:latin typeface="Tahoma"/>
                <a:cs typeface="Tahoma"/>
              </a:rPr>
              <a:t>Outlook</a:t>
            </a:r>
            <a:r>
              <a:rPr sz="1000" b="1" spc="-5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1000" b="1" spc="-10" dirty="0">
                <a:solidFill>
                  <a:srgbClr val="1381B8"/>
                </a:solidFill>
                <a:latin typeface="Tahoma"/>
                <a:cs typeface="Tahoma"/>
              </a:rPr>
              <a:t>Express</a:t>
            </a:r>
            <a:endParaRPr sz="1000" dirty="0">
              <a:latin typeface="Tahoma"/>
              <a:cs typeface="Tahoma"/>
            </a:endParaRPr>
          </a:p>
          <a:p>
            <a:pPr marL="447675">
              <a:lnSpc>
                <a:spcPct val="100000"/>
              </a:lnSpc>
              <a:spcBef>
                <a:spcPts val="240"/>
              </a:spcBef>
            </a:pPr>
            <a:r>
              <a:rPr sz="1000" spc="-85" dirty="0">
                <a:solidFill>
                  <a:srgbClr val="1F5281"/>
                </a:solidFill>
                <a:latin typeface="Tahoma"/>
                <a:cs typeface="Tahoma"/>
              </a:rPr>
              <a:t>Chuyển </a:t>
            </a:r>
            <a:r>
              <a:rPr sz="1000" spc="-150" dirty="0">
                <a:solidFill>
                  <a:srgbClr val="1F5281"/>
                </a:solidFill>
                <a:latin typeface="Tahoma"/>
                <a:cs typeface="Tahoma"/>
              </a:rPr>
              <a:t>đổi </a:t>
            </a:r>
            <a:r>
              <a:rPr sz="1000" spc="-135" dirty="0">
                <a:solidFill>
                  <a:srgbClr val="1F5281"/>
                </a:solidFill>
                <a:latin typeface="Tahoma"/>
                <a:cs typeface="Tahoma"/>
              </a:rPr>
              <a:t>thư </a:t>
            </a:r>
            <a:r>
              <a:rPr sz="1000" spc="-155" dirty="0">
                <a:solidFill>
                  <a:srgbClr val="1F5281"/>
                </a:solidFill>
                <a:latin typeface="Tahoma"/>
                <a:cs typeface="Tahoma"/>
              </a:rPr>
              <a:t>mục </a:t>
            </a:r>
            <a:r>
              <a:rPr sz="1000" spc="-135" dirty="0">
                <a:solidFill>
                  <a:srgbClr val="1F5281"/>
                </a:solidFill>
                <a:latin typeface="Tahoma"/>
                <a:cs typeface="Tahoma"/>
              </a:rPr>
              <a:t>lưu trữ </a:t>
            </a:r>
            <a:r>
              <a:rPr sz="1000" spc="-5" dirty="0">
                <a:solidFill>
                  <a:srgbClr val="1F5281"/>
                </a:solidFill>
                <a:latin typeface="Tahoma"/>
                <a:cs typeface="Tahoma"/>
              </a:rPr>
              <a:t>Email sang </a:t>
            </a:r>
            <a:r>
              <a:rPr sz="1000" spc="-150" dirty="0">
                <a:solidFill>
                  <a:srgbClr val="1F5281"/>
                </a:solidFill>
                <a:latin typeface="Tahoma"/>
                <a:cs typeface="Tahoma"/>
              </a:rPr>
              <a:t>nơi </a:t>
            </a:r>
            <a:r>
              <a:rPr sz="1000" spc="-5" dirty="0">
                <a:solidFill>
                  <a:srgbClr val="1F5281"/>
                </a:solidFill>
                <a:latin typeface="Tahoma"/>
                <a:cs typeface="Tahoma"/>
              </a:rPr>
              <a:t>an</a:t>
            </a:r>
            <a:r>
              <a:rPr sz="1000" spc="-35" dirty="0">
                <a:solidFill>
                  <a:srgbClr val="1F5281"/>
                </a:solidFill>
                <a:latin typeface="Tahoma"/>
                <a:cs typeface="Tahoma"/>
              </a:rPr>
              <a:t> </a:t>
            </a:r>
            <a:r>
              <a:rPr sz="1000" spc="-5" dirty="0">
                <a:solidFill>
                  <a:srgbClr val="1F5281"/>
                </a:solidFill>
                <a:latin typeface="Tahoma"/>
                <a:cs typeface="Tahoma"/>
              </a:rPr>
              <a:t>toàn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815715" y="2115883"/>
            <a:ext cx="1724025" cy="633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939540" y="2761233"/>
            <a:ext cx="1485900" cy="155016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424939" y="2158745"/>
            <a:ext cx="2090674" cy="219075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2910839" y="2368295"/>
            <a:ext cx="495300" cy="152400"/>
          </a:xfrm>
          <a:custGeom>
            <a:avLst/>
            <a:gdLst/>
            <a:ahLst/>
            <a:cxnLst/>
            <a:rect l="l" t="t" r="r" b="b"/>
            <a:pathLst>
              <a:path w="495300" h="152400">
                <a:moveTo>
                  <a:pt x="0" y="76200"/>
                </a:moveTo>
                <a:lnTo>
                  <a:pt x="33810" y="37761"/>
                </a:lnTo>
                <a:lnTo>
                  <a:pt x="72532" y="22336"/>
                </a:lnTo>
                <a:lnTo>
                  <a:pt x="122653" y="10414"/>
                </a:lnTo>
                <a:lnTo>
                  <a:pt x="181812" y="2725"/>
                </a:lnTo>
                <a:lnTo>
                  <a:pt x="247650" y="0"/>
                </a:lnTo>
                <a:lnTo>
                  <a:pt x="313487" y="2725"/>
                </a:lnTo>
                <a:lnTo>
                  <a:pt x="372646" y="10413"/>
                </a:lnTo>
                <a:lnTo>
                  <a:pt x="422767" y="22336"/>
                </a:lnTo>
                <a:lnTo>
                  <a:pt x="461489" y="37761"/>
                </a:lnTo>
                <a:lnTo>
                  <a:pt x="495300" y="76200"/>
                </a:lnTo>
                <a:lnTo>
                  <a:pt x="486454" y="96440"/>
                </a:lnTo>
                <a:lnTo>
                  <a:pt x="461489" y="114638"/>
                </a:lnTo>
                <a:lnTo>
                  <a:pt x="422767" y="130063"/>
                </a:lnTo>
                <a:lnTo>
                  <a:pt x="372646" y="141985"/>
                </a:lnTo>
                <a:lnTo>
                  <a:pt x="313487" y="149674"/>
                </a:lnTo>
                <a:lnTo>
                  <a:pt x="247650" y="152400"/>
                </a:lnTo>
                <a:lnTo>
                  <a:pt x="181812" y="149674"/>
                </a:lnTo>
                <a:lnTo>
                  <a:pt x="122653" y="141986"/>
                </a:lnTo>
                <a:lnTo>
                  <a:pt x="72532" y="130063"/>
                </a:lnTo>
                <a:lnTo>
                  <a:pt x="33810" y="114638"/>
                </a:lnTo>
                <a:lnTo>
                  <a:pt x="8845" y="96440"/>
                </a:lnTo>
                <a:lnTo>
                  <a:pt x="0" y="76200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206240" y="2673095"/>
            <a:ext cx="57150" cy="476250"/>
          </a:xfrm>
          <a:custGeom>
            <a:avLst/>
            <a:gdLst/>
            <a:ahLst/>
            <a:cxnLst/>
            <a:rect l="l" t="t" r="r" b="b"/>
            <a:pathLst>
              <a:path w="57150" h="476250">
                <a:moveTo>
                  <a:pt x="42799" y="0"/>
                </a:moveTo>
                <a:lnTo>
                  <a:pt x="42799" y="447675"/>
                </a:lnTo>
                <a:lnTo>
                  <a:pt x="57150" y="447675"/>
                </a:lnTo>
                <a:lnTo>
                  <a:pt x="28575" y="476250"/>
                </a:lnTo>
                <a:lnTo>
                  <a:pt x="0" y="447675"/>
                </a:lnTo>
                <a:lnTo>
                  <a:pt x="14224" y="447675"/>
                </a:lnTo>
                <a:lnTo>
                  <a:pt x="14224" y="0"/>
                </a:lnTo>
                <a:lnTo>
                  <a:pt x="42799" y="0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872739" y="3530345"/>
            <a:ext cx="495300" cy="152400"/>
          </a:xfrm>
          <a:custGeom>
            <a:avLst/>
            <a:gdLst/>
            <a:ahLst/>
            <a:cxnLst/>
            <a:rect l="l" t="t" r="r" b="b"/>
            <a:pathLst>
              <a:path w="495300" h="152400">
                <a:moveTo>
                  <a:pt x="0" y="76200"/>
                </a:moveTo>
                <a:lnTo>
                  <a:pt x="33810" y="37761"/>
                </a:lnTo>
                <a:lnTo>
                  <a:pt x="72532" y="22336"/>
                </a:lnTo>
                <a:lnTo>
                  <a:pt x="122653" y="10413"/>
                </a:lnTo>
                <a:lnTo>
                  <a:pt x="181812" y="2725"/>
                </a:lnTo>
                <a:lnTo>
                  <a:pt x="247650" y="0"/>
                </a:lnTo>
                <a:lnTo>
                  <a:pt x="313487" y="2725"/>
                </a:lnTo>
                <a:lnTo>
                  <a:pt x="372646" y="10413"/>
                </a:lnTo>
                <a:lnTo>
                  <a:pt x="422767" y="22336"/>
                </a:lnTo>
                <a:lnTo>
                  <a:pt x="461489" y="37761"/>
                </a:lnTo>
                <a:lnTo>
                  <a:pt x="495300" y="76200"/>
                </a:lnTo>
                <a:lnTo>
                  <a:pt x="486454" y="96440"/>
                </a:lnTo>
                <a:lnTo>
                  <a:pt x="461489" y="114638"/>
                </a:lnTo>
                <a:lnTo>
                  <a:pt x="422767" y="130063"/>
                </a:lnTo>
                <a:lnTo>
                  <a:pt x="372646" y="141986"/>
                </a:lnTo>
                <a:lnTo>
                  <a:pt x="313487" y="149674"/>
                </a:lnTo>
                <a:lnTo>
                  <a:pt x="247650" y="152400"/>
                </a:lnTo>
                <a:lnTo>
                  <a:pt x="181812" y="149674"/>
                </a:lnTo>
                <a:lnTo>
                  <a:pt x="122653" y="141986"/>
                </a:lnTo>
                <a:lnTo>
                  <a:pt x="72532" y="130063"/>
                </a:lnTo>
                <a:lnTo>
                  <a:pt x="33810" y="114638"/>
                </a:lnTo>
                <a:lnTo>
                  <a:pt x="8845" y="96440"/>
                </a:lnTo>
                <a:lnTo>
                  <a:pt x="0" y="76200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3634740" y="2406395"/>
            <a:ext cx="152400" cy="1219200"/>
          </a:xfrm>
          <a:custGeom>
            <a:avLst/>
            <a:gdLst/>
            <a:ahLst/>
            <a:cxnLst/>
            <a:rect l="l" t="t" r="r" b="b"/>
            <a:pathLst>
              <a:path w="152400" h="1219200">
                <a:moveTo>
                  <a:pt x="38100" y="1219200"/>
                </a:moveTo>
                <a:lnTo>
                  <a:pt x="38100" y="57150"/>
                </a:lnTo>
                <a:lnTo>
                  <a:pt x="114300" y="57150"/>
                </a:lnTo>
                <a:lnTo>
                  <a:pt x="114300" y="76200"/>
                </a:lnTo>
                <a:lnTo>
                  <a:pt x="152400" y="38100"/>
                </a:lnTo>
                <a:lnTo>
                  <a:pt x="114300" y="0"/>
                </a:lnTo>
                <a:lnTo>
                  <a:pt x="114300" y="19050"/>
                </a:lnTo>
                <a:lnTo>
                  <a:pt x="0" y="19050"/>
                </a:lnTo>
                <a:lnTo>
                  <a:pt x="0" y="1219200"/>
                </a:lnTo>
                <a:lnTo>
                  <a:pt x="38100" y="1219200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3368040" y="3587495"/>
            <a:ext cx="266700" cy="38100"/>
          </a:xfrm>
          <a:custGeom>
            <a:avLst/>
            <a:gdLst/>
            <a:ahLst/>
            <a:cxnLst/>
            <a:rect l="l" t="t" r="r" b="b"/>
            <a:pathLst>
              <a:path w="266700" h="38100">
                <a:moveTo>
                  <a:pt x="0" y="38100"/>
                </a:moveTo>
                <a:lnTo>
                  <a:pt x="266700" y="38100"/>
                </a:lnTo>
                <a:lnTo>
                  <a:pt x="266700" y="0"/>
                </a:lnTo>
                <a:lnTo>
                  <a:pt x="0" y="0"/>
                </a:lnTo>
                <a:lnTo>
                  <a:pt x="0" y="38100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082344" y="1072895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082039" y="8613647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082039" y="5367527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083627" y="5859048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4"/>
                </a:lnTo>
                <a:lnTo>
                  <a:pt x="1649076" y="4283"/>
                </a:lnTo>
                <a:lnTo>
                  <a:pt x="1398673" y="12387"/>
                </a:lnTo>
                <a:lnTo>
                  <a:pt x="1228848" y="21452"/>
                </a:lnTo>
                <a:lnTo>
                  <a:pt x="995202" y="37924"/>
                </a:lnTo>
                <a:lnTo>
                  <a:pt x="648774" y="68679"/>
                </a:lnTo>
                <a:lnTo>
                  <a:pt x="244812" y="112311"/>
                </a:lnTo>
                <a:lnTo>
                  <a:pt x="787" y="143479"/>
                </a:lnTo>
                <a:lnTo>
                  <a:pt x="0" y="220441"/>
                </a:lnTo>
                <a:lnTo>
                  <a:pt x="4570412" y="221203"/>
                </a:lnTo>
                <a:lnTo>
                  <a:pt x="4567237" y="136367"/>
                </a:lnTo>
                <a:lnTo>
                  <a:pt x="4509920" y="128846"/>
                </a:lnTo>
                <a:lnTo>
                  <a:pt x="4317535" y="107554"/>
                </a:lnTo>
                <a:lnTo>
                  <a:pt x="3904768" y="70534"/>
                </a:lnTo>
                <a:lnTo>
                  <a:pt x="3492721" y="41138"/>
                </a:lnTo>
                <a:lnTo>
                  <a:pt x="3200806" y="25268"/>
                </a:lnTo>
                <a:lnTo>
                  <a:pt x="2644565" y="7148"/>
                </a:lnTo>
                <a:lnTo>
                  <a:pt x="2168293" y="292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1128064" y="5391150"/>
            <a:ext cx="1423035" cy="974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en-US" sz="550" b="1" spc="-40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309441" y="5391150"/>
            <a:ext cx="1292225" cy="974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en-US" sz="550" b="1" spc="-5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1203960" y="6070091"/>
            <a:ext cx="88391" cy="8839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432560" y="6252971"/>
            <a:ext cx="88391" cy="8839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1376425" y="5574919"/>
            <a:ext cx="2686050" cy="8115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30937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FFFFFF"/>
                </a:solidFill>
                <a:latin typeface="Tahoma"/>
                <a:cs typeface="Tahoma"/>
              </a:rPr>
              <a:t>BACKUP</a:t>
            </a:r>
            <a:r>
              <a:rPr sz="1400" b="1" spc="-6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b="1" spc="-5" dirty="0">
                <a:solidFill>
                  <a:srgbClr val="FFFFFF"/>
                </a:solidFill>
                <a:latin typeface="Tahoma"/>
                <a:cs typeface="Tahoma"/>
              </a:rPr>
              <a:t>EMAIL</a:t>
            </a:r>
            <a:endParaRPr sz="14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600">
              <a:latin typeface="Times New Roman"/>
              <a:cs typeface="Times New Roman"/>
            </a:endParaRPr>
          </a:p>
          <a:p>
            <a:pPr marR="1398270" algn="ctr">
              <a:lnSpc>
                <a:spcPct val="100000"/>
              </a:lnSpc>
            </a:pPr>
            <a:r>
              <a:rPr sz="1000" b="1" spc="-5" dirty="0">
                <a:solidFill>
                  <a:srgbClr val="1381B8"/>
                </a:solidFill>
                <a:latin typeface="Tahoma"/>
                <a:cs typeface="Tahoma"/>
              </a:rPr>
              <a:t>MS-Outlook</a:t>
            </a:r>
            <a:r>
              <a:rPr sz="1000" b="1" spc="-60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1000" b="1" spc="-10" dirty="0">
                <a:solidFill>
                  <a:srgbClr val="1381B8"/>
                </a:solidFill>
                <a:latin typeface="Tahoma"/>
                <a:cs typeface="Tahoma"/>
              </a:rPr>
              <a:t>Express</a:t>
            </a:r>
            <a:endParaRPr sz="1000">
              <a:latin typeface="Tahoma"/>
              <a:cs typeface="Tahoma"/>
            </a:endParaRPr>
          </a:p>
          <a:p>
            <a:pPr marR="1332865" algn="ctr">
              <a:lnSpc>
                <a:spcPct val="100000"/>
              </a:lnSpc>
              <a:spcBef>
                <a:spcPts val="240"/>
              </a:spcBef>
            </a:pPr>
            <a:r>
              <a:rPr sz="1000" spc="-5" dirty="0">
                <a:solidFill>
                  <a:srgbClr val="1F5281"/>
                </a:solidFill>
                <a:latin typeface="Tahoma"/>
                <a:cs typeface="Tahoma"/>
              </a:rPr>
              <a:t>Noi </a:t>
            </a:r>
            <a:r>
              <a:rPr sz="1000" spc="-140" dirty="0">
                <a:solidFill>
                  <a:srgbClr val="1F5281"/>
                </a:solidFill>
                <a:latin typeface="Tahoma"/>
                <a:cs typeface="Tahoma"/>
              </a:rPr>
              <a:t>lưu </a:t>
            </a:r>
            <a:r>
              <a:rPr sz="1000" spc="-135" dirty="0">
                <a:solidFill>
                  <a:srgbClr val="1F5281"/>
                </a:solidFill>
                <a:latin typeface="Tahoma"/>
                <a:cs typeface="Tahoma"/>
              </a:rPr>
              <a:t>trữ</a:t>
            </a:r>
            <a:r>
              <a:rPr sz="1000" spc="-50" dirty="0">
                <a:solidFill>
                  <a:srgbClr val="1F5281"/>
                </a:solidFill>
                <a:latin typeface="Tahoma"/>
                <a:cs typeface="Tahoma"/>
              </a:rPr>
              <a:t> </a:t>
            </a:r>
            <a:r>
              <a:rPr sz="1000" spc="-5" dirty="0">
                <a:solidFill>
                  <a:srgbClr val="1F5281"/>
                </a:solidFill>
                <a:latin typeface="Tahoma"/>
                <a:cs typeface="Tahoma"/>
              </a:rPr>
              <a:t>Email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1539239" y="6548628"/>
            <a:ext cx="2743200" cy="205740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3182239" y="6267703"/>
            <a:ext cx="2090674" cy="2338324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2034539" y="7272528"/>
            <a:ext cx="495300" cy="114300"/>
          </a:xfrm>
          <a:custGeom>
            <a:avLst/>
            <a:gdLst/>
            <a:ahLst/>
            <a:cxnLst/>
            <a:rect l="l" t="t" r="r" b="b"/>
            <a:pathLst>
              <a:path w="495300" h="114300">
                <a:moveTo>
                  <a:pt x="0" y="57150"/>
                </a:moveTo>
                <a:lnTo>
                  <a:pt x="33810" y="28278"/>
                </a:lnTo>
                <a:lnTo>
                  <a:pt x="72532" y="16716"/>
                </a:lnTo>
                <a:lnTo>
                  <a:pt x="122653" y="7789"/>
                </a:lnTo>
                <a:lnTo>
                  <a:pt x="181812" y="2037"/>
                </a:lnTo>
                <a:lnTo>
                  <a:pt x="247650" y="0"/>
                </a:lnTo>
                <a:lnTo>
                  <a:pt x="313487" y="2037"/>
                </a:lnTo>
                <a:lnTo>
                  <a:pt x="372646" y="7789"/>
                </a:lnTo>
                <a:lnTo>
                  <a:pt x="422767" y="16716"/>
                </a:lnTo>
                <a:lnTo>
                  <a:pt x="461489" y="28278"/>
                </a:lnTo>
                <a:lnTo>
                  <a:pt x="495300" y="57150"/>
                </a:lnTo>
                <a:lnTo>
                  <a:pt x="486454" y="72363"/>
                </a:lnTo>
                <a:lnTo>
                  <a:pt x="461489" y="86021"/>
                </a:lnTo>
                <a:lnTo>
                  <a:pt x="422767" y="97583"/>
                </a:lnTo>
                <a:lnTo>
                  <a:pt x="372646" y="106510"/>
                </a:lnTo>
                <a:lnTo>
                  <a:pt x="313487" y="112262"/>
                </a:lnTo>
                <a:lnTo>
                  <a:pt x="247650" y="114300"/>
                </a:lnTo>
                <a:lnTo>
                  <a:pt x="181812" y="112262"/>
                </a:lnTo>
                <a:lnTo>
                  <a:pt x="122653" y="106510"/>
                </a:lnTo>
                <a:lnTo>
                  <a:pt x="72532" y="97583"/>
                </a:lnTo>
                <a:lnTo>
                  <a:pt x="33810" y="86021"/>
                </a:lnTo>
                <a:lnTo>
                  <a:pt x="8845" y="72363"/>
                </a:lnTo>
                <a:lnTo>
                  <a:pt x="0" y="57150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4587240" y="7424928"/>
            <a:ext cx="495300" cy="114300"/>
          </a:xfrm>
          <a:custGeom>
            <a:avLst/>
            <a:gdLst/>
            <a:ahLst/>
            <a:cxnLst/>
            <a:rect l="l" t="t" r="r" b="b"/>
            <a:pathLst>
              <a:path w="495300" h="114300">
                <a:moveTo>
                  <a:pt x="0" y="57150"/>
                </a:moveTo>
                <a:lnTo>
                  <a:pt x="33810" y="28278"/>
                </a:lnTo>
                <a:lnTo>
                  <a:pt x="72532" y="16716"/>
                </a:lnTo>
                <a:lnTo>
                  <a:pt x="122653" y="7789"/>
                </a:lnTo>
                <a:lnTo>
                  <a:pt x="181812" y="2037"/>
                </a:lnTo>
                <a:lnTo>
                  <a:pt x="247650" y="0"/>
                </a:lnTo>
                <a:lnTo>
                  <a:pt x="313487" y="2037"/>
                </a:lnTo>
                <a:lnTo>
                  <a:pt x="372646" y="7789"/>
                </a:lnTo>
                <a:lnTo>
                  <a:pt x="422767" y="16716"/>
                </a:lnTo>
                <a:lnTo>
                  <a:pt x="461489" y="28278"/>
                </a:lnTo>
                <a:lnTo>
                  <a:pt x="495300" y="57150"/>
                </a:lnTo>
                <a:lnTo>
                  <a:pt x="486454" y="72363"/>
                </a:lnTo>
                <a:lnTo>
                  <a:pt x="461489" y="86021"/>
                </a:lnTo>
                <a:lnTo>
                  <a:pt x="422767" y="97583"/>
                </a:lnTo>
                <a:lnTo>
                  <a:pt x="372646" y="106510"/>
                </a:lnTo>
                <a:lnTo>
                  <a:pt x="313487" y="112262"/>
                </a:lnTo>
                <a:lnTo>
                  <a:pt x="247650" y="114300"/>
                </a:lnTo>
                <a:lnTo>
                  <a:pt x="181812" y="112262"/>
                </a:lnTo>
                <a:lnTo>
                  <a:pt x="122653" y="106510"/>
                </a:lnTo>
                <a:lnTo>
                  <a:pt x="72532" y="97583"/>
                </a:lnTo>
                <a:lnTo>
                  <a:pt x="33810" y="86021"/>
                </a:lnTo>
                <a:lnTo>
                  <a:pt x="8845" y="72363"/>
                </a:lnTo>
                <a:lnTo>
                  <a:pt x="0" y="57150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2529839" y="7292340"/>
            <a:ext cx="647700" cy="76200"/>
          </a:xfrm>
          <a:custGeom>
            <a:avLst/>
            <a:gdLst/>
            <a:ahLst/>
            <a:cxnLst/>
            <a:rect l="l" t="t" r="r" b="b"/>
            <a:pathLst>
              <a:path w="647700" h="76200">
                <a:moveTo>
                  <a:pt x="0" y="19049"/>
                </a:moveTo>
                <a:lnTo>
                  <a:pt x="609600" y="19049"/>
                </a:lnTo>
                <a:lnTo>
                  <a:pt x="609600" y="0"/>
                </a:lnTo>
                <a:lnTo>
                  <a:pt x="647700" y="38099"/>
                </a:lnTo>
                <a:lnTo>
                  <a:pt x="609600" y="76199"/>
                </a:lnTo>
                <a:lnTo>
                  <a:pt x="609600" y="57149"/>
                </a:lnTo>
                <a:lnTo>
                  <a:pt x="0" y="57149"/>
                </a:lnTo>
                <a:lnTo>
                  <a:pt x="0" y="19049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1082344" y="5368112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12</a:t>
            </a:fld>
            <a:endParaRPr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811773" y="32130"/>
            <a:ext cx="84391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Verdana"/>
                <a:cs typeface="Verdana"/>
              </a:rPr>
              <a:t>8/26/2009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82039" y="4319015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82039" y="1072895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83627" y="1564384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8"/>
                </a:lnTo>
                <a:lnTo>
                  <a:pt x="1649076" y="4310"/>
                </a:lnTo>
                <a:lnTo>
                  <a:pt x="1398673" y="12419"/>
                </a:lnTo>
                <a:lnTo>
                  <a:pt x="1228848" y="21484"/>
                </a:lnTo>
                <a:lnTo>
                  <a:pt x="995202" y="37956"/>
                </a:lnTo>
                <a:lnTo>
                  <a:pt x="648774" y="68711"/>
                </a:lnTo>
                <a:lnTo>
                  <a:pt x="244812" y="112343"/>
                </a:lnTo>
                <a:lnTo>
                  <a:pt x="787" y="143511"/>
                </a:lnTo>
                <a:lnTo>
                  <a:pt x="0" y="220473"/>
                </a:lnTo>
                <a:lnTo>
                  <a:pt x="4570412" y="221235"/>
                </a:lnTo>
                <a:lnTo>
                  <a:pt x="4567237" y="136399"/>
                </a:lnTo>
                <a:lnTo>
                  <a:pt x="4509920" y="128878"/>
                </a:lnTo>
                <a:lnTo>
                  <a:pt x="4317535" y="107586"/>
                </a:lnTo>
                <a:lnTo>
                  <a:pt x="3904768" y="70566"/>
                </a:lnTo>
                <a:lnTo>
                  <a:pt x="3492721" y="41170"/>
                </a:lnTo>
                <a:lnTo>
                  <a:pt x="3200806" y="25300"/>
                </a:lnTo>
                <a:lnTo>
                  <a:pt x="2644565" y="7124"/>
                </a:lnTo>
                <a:lnTo>
                  <a:pt x="2168293" y="285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128064" y="1095883"/>
            <a:ext cx="1423035" cy="974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en-US" sz="550" b="1" spc="-40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309441" y="1095883"/>
            <a:ext cx="1292225" cy="974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en-US" sz="550" b="1" spc="-5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203960" y="1775459"/>
            <a:ext cx="88391" cy="8839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432560" y="1958339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376425" y="1279651"/>
            <a:ext cx="2686050" cy="8115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09370">
              <a:lnSpc>
                <a:spcPct val="100000"/>
              </a:lnSpc>
              <a:spcBef>
                <a:spcPts val="100"/>
              </a:spcBef>
            </a:pPr>
            <a:r>
              <a:rPr sz="1400" b="1" spc="-5" dirty="0">
                <a:solidFill>
                  <a:srgbClr val="FFFFFF"/>
                </a:solidFill>
                <a:latin typeface="Tahoma"/>
                <a:cs typeface="Tahoma"/>
              </a:rPr>
              <a:t>BACKUP</a:t>
            </a:r>
            <a:r>
              <a:rPr sz="1400" b="1" spc="-6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b="1" spc="-5" dirty="0">
                <a:solidFill>
                  <a:srgbClr val="FFFFFF"/>
                </a:solidFill>
                <a:latin typeface="Tahoma"/>
                <a:cs typeface="Tahoma"/>
              </a:rPr>
              <a:t>EMAIL</a:t>
            </a:r>
            <a:endParaRPr sz="14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r>
              <a:rPr sz="1000" b="1" spc="-5" dirty="0">
                <a:solidFill>
                  <a:srgbClr val="1381B8"/>
                </a:solidFill>
                <a:latin typeface="Tahoma"/>
                <a:cs typeface="Tahoma"/>
              </a:rPr>
              <a:t>MS-Outlook </a:t>
            </a:r>
            <a:r>
              <a:rPr sz="1000" b="1" spc="-10" dirty="0">
                <a:solidFill>
                  <a:srgbClr val="1381B8"/>
                </a:solidFill>
                <a:latin typeface="Tahoma"/>
                <a:cs typeface="Tahoma"/>
              </a:rPr>
              <a:t>Express</a:t>
            </a:r>
            <a:endParaRPr sz="1000">
              <a:latin typeface="Tahoma"/>
              <a:cs typeface="Tahoma"/>
            </a:endParaRPr>
          </a:p>
          <a:p>
            <a:pPr marL="199390">
              <a:lnSpc>
                <a:spcPct val="100000"/>
              </a:lnSpc>
              <a:spcBef>
                <a:spcPts val="240"/>
              </a:spcBef>
            </a:pPr>
            <a:r>
              <a:rPr sz="1000" spc="-5" dirty="0">
                <a:solidFill>
                  <a:srgbClr val="1F5281"/>
                </a:solidFill>
                <a:latin typeface="Tahoma"/>
                <a:cs typeface="Tahoma"/>
              </a:rPr>
              <a:t>Folder và các files </a:t>
            </a:r>
            <a:r>
              <a:rPr sz="1000" spc="-165" dirty="0">
                <a:solidFill>
                  <a:srgbClr val="1F5281"/>
                </a:solidFill>
                <a:latin typeface="Tahoma"/>
                <a:cs typeface="Tahoma"/>
              </a:rPr>
              <a:t>cần</a:t>
            </a:r>
            <a:r>
              <a:rPr sz="1000" spc="-125" dirty="0">
                <a:solidFill>
                  <a:srgbClr val="1F5281"/>
                </a:solidFill>
                <a:latin typeface="Tahoma"/>
                <a:cs typeface="Tahoma"/>
              </a:rPr>
              <a:t> </a:t>
            </a:r>
            <a:r>
              <a:rPr sz="1000" spc="-5" dirty="0">
                <a:solidFill>
                  <a:srgbClr val="1F5281"/>
                </a:solidFill>
                <a:latin typeface="Tahoma"/>
                <a:cs typeface="Tahoma"/>
              </a:rPr>
              <a:t>backup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1158239" y="2406395"/>
            <a:ext cx="2381250" cy="156679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634740" y="1844420"/>
            <a:ext cx="1924050" cy="246697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987039" y="3150107"/>
            <a:ext cx="495300" cy="152400"/>
          </a:xfrm>
          <a:custGeom>
            <a:avLst/>
            <a:gdLst/>
            <a:ahLst/>
            <a:cxnLst/>
            <a:rect l="l" t="t" r="r" b="b"/>
            <a:pathLst>
              <a:path w="495300" h="152400">
                <a:moveTo>
                  <a:pt x="0" y="76200"/>
                </a:moveTo>
                <a:lnTo>
                  <a:pt x="33810" y="37761"/>
                </a:lnTo>
                <a:lnTo>
                  <a:pt x="72532" y="22336"/>
                </a:lnTo>
                <a:lnTo>
                  <a:pt x="122653" y="10414"/>
                </a:lnTo>
                <a:lnTo>
                  <a:pt x="181812" y="2725"/>
                </a:lnTo>
                <a:lnTo>
                  <a:pt x="247650" y="0"/>
                </a:lnTo>
                <a:lnTo>
                  <a:pt x="313487" y="2725"/>
                </a:lnTo>
                <a:lnTo>
                  <a:pt x="372646" y="10413"/>
                </a:lnTo>
                <a:lnTo>
                  <a:pt x="422767" y="22336"/>
                </a:lnTo>
                <a:lnTo>
                  <a:pt x="461489" y="37761"/>
                </a:lnTo>
                <a:lnTo>
                  <a:pt x="495300" y="76200"/>
                </a:lnTo>
                <a:lnTo>
                  <a:pt x="486454" y="96484"/>
                </a:lnTo>
                <a:lnTo>
                  <a:pt x="461489" y="114695"/>
                </a:lnTo>
                <a:lnTo>
                  <a:pt x="422767" y="130111"/>
                </a:lnTo>
                <a:lnTo>
                  <a:pt x="372646" y="142014"/>
                </a:lnTo>
                <a:lnTo>
                  <a:pt x="313487" y="149683"/>
                </a:lnTo>
                <a:lnTo>
                  <a:pt x="247650" y="152400"/>
                </a:lnTo>
                <a:lnTo>
                  <a:pt x="181812" y="149683"/>
                </a:lnTo>
                <a:lnTo>
                  <a:pt x="122653" y="142014"/>
                </a:lnTo>
                <a:lnTo>
                  <a:pt x="72532" y="130111"/>
                </a:lnTo>
                <a:lnTo>
                  <a:pt x="33810" y="114695"/>
                </a:lnTo>
                <a:lnTo>
                  <a:pt x="8845" y="96484"/>
                </a:lnTo>
                <a:lnTo>
                  <a:pt x="0" y="76200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987039" y="4006595"/>
            <a:ext cx="1257300" cy="76200"/>
          </a:xfrm>
          <a:custGeom>
            <a:avLst/>
            <a:gdLst/>
            <a:ahLst/>
            <a:cxnLst/>
            <a:rect l="l" t="t" r="r" b="b"/>
            <a:pathLst>
              <a:path w="1257300" h="76200">
                <a:moveTo>
                  <a:pt x="0" y="19050"/>
                </a:moveTo>
                <a:lnTo>
                  <a:pt x="1219200" y="19050"/>
                </a:lnTo>
                <a:lnTo>
                  <a:pt x="1219200" y="0"/>
                </a:lnTo>
                <a:lnTo>
                  <a:pt x="1257300" y="38100"/>
                </a:lnTo>
                <a:lnTo>
                  <a:pt x="1219200" y="76200"/>
                </a:lnTo>
                <a:lnTo>
                  <a:pt x="1219200" y="57150"/>
                </a:lnTo>
                <a:lnTo>
                  <a:pt x="0" y="57150"/>
                </a:lnTo>
                <a:lnTo>
                  <a:pt x="0" y="19050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4777740" y="2368295"/>
            <a:ext cx="571500" cy="1295400"/>
          </a:xfrm>
          <a:custGeom>
            <a:avLst/>
            <a:gdLst/>
            <a:ahLst/>
            <a:cxnLst/>
            <a:rect l="l" t="t" r="r" b="b"/>
            <a:pathLst>
              <a:path w="571500" h="1295400">
                <a:moveTo>
                  <a:pt x="0" y="95250"/>
                </a:moveTo>
                <a:lnTo>
                  <a:pt x="7489" y="58185"/>
                </a:lnTo>
                <a:lnTo>
                  <a:pt x="27908" y="27908"/>
                </a:lnTo>
                <a:lnTo>
                  <a:pt x="58185" y="7489"/>
                </a:lnTo>
                <a:lnTo>
                  <a:pt x="95250" y="0"/>
                </a:lnTo>
                <a:lnTo>
                  <a:pt x="476250" y="0"/>
                </a:lnTo>
                <a:lnTo>
                  <a:pt x="513314" y="7489"/>
                </a:lnTo>
                <a:lnTo>
                  <a:pt x="543591" y="27908"/>
                </a:lnTo>
                <a:lnTo>
                  <a:pt x="564010" y="58185"/>
                </a:lnTo>
                <a:lnTo>
                  <a:pt x="571500" y="95250"/>
                </a:lnTo>
                <a:lnTo>
                  <a:pt x="571500" y="1200150"/>
                </a:lnTo>
                <a:lnTo>
                  <a:pt x="564010" y="1237214"/>
                </a:lnTo>
                <a:lnTo>
                  <a:pt x="543591" y="1267491"/>
                </a:lnTo>
                <a:lnTo>
                  <a:pt x="513314" y="1287910"/>
                </a:lnTo>
                <a:lnTo>
                  <a:pt x="476250" y="1295400"/>
                </a:lnTo>
                <a:lnTo>
                  <a:pt x="95250" y="1295400"/>
                </a:lnTo>
                <a:lnTo>
                  <a:pt x="58185" y="1287910"/>
                </a:lnTo>
                <a:lnTo>
                  <a:pt x="27908" y="1267491"/>
                </a:lnTo>
                <a:lnTo>
                  <a:pt x="7489" y="1237214"/>
                </a:lnTo>
                <a:lnTo>
                  <a:pt x="0" y="1200150"/>
                </a:lnTo>
                <a:lnTo>
                  <a:pt x="0" y="95250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1737614" y="3945127"/>
            <a:ext cx="121094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900" spc="-5" dirty="0">
                <a:solidFill>
                  <a:srgbClr val="1F5281"/>
                </a:solidFill>
                <a:latin typeface="Verdana"/>
                <a:cs typeface="Verdana"/>
              </a:rPr>
              <a:t>Thư mục </a:t>
            </a:r>
            <a:r>
              <a:rPr sz="900" dirty="0">
                <a:solidFill>
                  <a:srgbClr val="1F5281"/>
                </a:solidFill>
                <a:latin typeface="Verdana"/>
                <a:cs typeface="Verdana"/>
              </a:rPr>
              <a:t>cần</a:t>
            </a:r>
            <a:r>
              <a:rPr sz="900" spc="-70" dirty="0">
                <a:solidFill>
                  <a:srgbClr val="1F5281"/>
                </a:solidFill>
                <a:latin typeface="Verdana"/>
                <a:cs typeface="Verdana"/>
              </a:rPr>
              <a:t> </a:t>
            </a:r>
            <a:r>
              <a:rPr sz="900" spc="-5" dirty="0">
                <a:solidFill>
                  <a:srgbClr val="1F5281"/>
                </a:solidFill>
                <a:latin typeface="Verdana"/>
                <a:cs typeface="Verdana"/>
              </a:rPr>
              <a:t>Backup</a:t>
            </a:r>
            <a:endParaRPr sz="900">
              <a:latin typeface="Verdana"/>
              <a:cs typeface="Verdana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786629" y="3959478"/>
            <a:ext cx="66802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900" spc="-5" dirty="0">
                <a:solidFill>
                  <a:srgbClr val="1F5281"/>
                </a:solidFill>
                <a:latin typeface="Verdana"/>
                <a:cs typeface="Verdana"/>
              </a:rPr>
              <a:t>Các</a:t>
            </a:r>
            <a:r>
              <a:rPr sz="900" spc="-25" dirty="0">
                <a:solidFill>
                  <a:srgbClr val="1F5281"/>
                </a:solidFill>
                <a:latin typeface="Verdana"/>
                <a:cs typeface="Verdana"/>
              </a:rPr>
              <a:t> </a:t>
            </a:r>
            <a:r>
              <a:rPr sz="900" spc="-5" dirty="0">
                <a:solidFill>
                  <a:srgbClr val="1F5281"/>
                </a:solidFill>
                <a:latin typeface="Verdana"/>
                <a:cs typeface="Verdana"/>
              </a:rPr>
              <a:t>fiels</a:t>
            </a:r>
            <a:endParaRPr sz="90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r>
              <a:rPr sz="900" dirty="0">
                <a:solidFill>
                  <a:srgbClr val="1F5281"/>
                </a:solidFill>
                <a:latin typeface="Verdana"/>
                <a:cs typeface="Verdana"/>
              </a:rPr>
              <a:t>cần</a:t>
            </a:r>
            <a:r>
              <a:rPr sz="900" spc="-85" dirty="0">
                <a:solidFill>
                  <a:srgbClr val="1F5281"/>
                </a:solidFill>
                <a:latin typeface="Verdana"/>
                <a:cs typeface="Verdana"/>
              </a:rPr>
              <a:t> </a:t>
            </a:r>
            <a:r>
              <a:rPr sz="900" spc="-5" dirty="0">
                <a:solidFill>
                  <a:srgbClr val="1F5281"/>
                </a:solidFill>
                <a:latin typeface="Verdana"/>
                <a:cs typeface="Verdana"/>
              </a:rPr>
              <a:t>Backup</a:t>
            </a:r>
            <a:endParaRPr sz="900">
              <a:latin typeface="Verdana"/>
              <a:cs typeface="Verdana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5044440" y="3701795"/>
            <a:ext cx="76200" cy="266700"/>
          </a:xfrm>
          <a:custGeom>
            <a:avLst/>
            <a:gdLst/>
            <a:ahLst/>
            <a:cxnLst/>
            <a:rect l="l" t="t" r="r" b="b"/>
            <a:pathLst>
              <a:path w="76200" h="266700">
                <a:moveTo>
                  <a:pt x="19050" y="266700"/>
                </a:moveTo>
                <a:lnTo>
                  <a:pt x="19050" y="38100"/>
                </a:lnTo>
                <a:lnTo>
                  <a:pt x="0" y="38100"/>
                </a:lnTo>
                <a:lnTo>
                  <a:pt x="38100" y="0"/>
                </a:lnTo>
                <a:lnTo>
                  <a:pt x="76200" y="38100"/>
                </a:lnTo>
                <a:lnTo>
                  <a:pt x="57150" y="38100"/>
                </a:lnTo>
                <a:lnTo>
                  <a:pt x="57150" y="266700"/>
                </a:lnTo>
                <a:lnTo>
                  <a:pt x="19050" y="266700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082344" y="1072895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082039" y="8613647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082039" y="5367527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083627" y="5859048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4"/>
                </a:lnTo>
                <a:lnTo>
                  <a:pt x="1649076" y="4283"/>
                </a:lnTo>
                <a:lnTo>
                  <a:pt x="1398673" y="12387"/>
                </a:lnTo>
                <a:lnTo>
                  <a:pt x="1228848" y="21452"/>
                </a:lnTo>
                <a:lnTo>
                  <a:pt x="995202" y="37924"/>
                </a:lnTo>
                <a:lnTo>
                  <a:pt x="648774" y="68679"/>
                </a:lnTo>
                <a:lnTo>
                  <a:pt x="244812" y="112311"/>
                </a:lnTo>
                <a:lnTo>
                  <a:pt x="787" y="143479"/>
                </a:lnTo>
                <a:lnTo>
                  <a:pt x="0" y="220441"/>
                </a:lnTo>
                <a:lnTo>
                  <a:pt x="4570412" y="221203"/>
                </a:lnTo>
                <a:lnTo>
                  <a:pt x="4567237" y="136367"/>
                </a:lnTo>
                <a:lnTo>
                  <a:pt x="4509920" y="128846"/>
                </a:lnTo>
                <a:lnTo>
                  <a:pt x="4317535" y="107554"/>
                </a:lnTo>
                <a:lnTo>
                  <a:pt x="3904768" y="70534"/>
                </a:lnTo>
                <a:lnTo>
                  <a:pt x="3492721" y="41138"/>
                </a:lnTo>
                <a:lnTo>
                  <a:pt x="3200806" y="25268"/>
                </a:lnTo>
                <a:lnTo>
                  <a:pt x="2644565" y="7148"/>
                </a:lnTo>
                <a:lnTo>
                  <a:pt x="2168293" y="292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1128064" y="5391150"/>
            <a:ext cx="1423035" cy="974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en-US" sz="550" b="1" spc="-40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4309441" y="5391150"/>
            <a:ext cx="1292225" cy="974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en-US" sz="550" b="1" spc="-5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1203960" y="6070091"/>
            <a:ext cx="88391" cy="8839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432560" y="6252971"/>
            <a:ext cx="88391" cy="8839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1376425" y="5574919"/>
            <a:ext cx="2966085" cy="8115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309370">
              <a:lnSpc>
                <a:spcPct val="100000"/>
              </a:lnSpc>
              <a:spcBef>
                <a:spcPts val="105"/>
              </a:spcBef>
            </a:pPr>
            <a:r>
              <a:rPr sz="1400" b="1" spc="-5" dirty="0">
                <a:solidFill>
                  <a:srgbClr val="FFFFFF"/>
                </a:solidFill>
                <a:latin typeface="Tahoma"/>
                <a:cs typeface="Tahoma"/>
              </a:rPr>
              <a:t>BACKUP</a:t>
            </a:r>
            <a:r>
              <a:rPr sz="1400" b="1" spc="-2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b="1" spc="-5" dirty="0">
                <a:solidFill>
                  <a:srgbClr val="FFFFFF"/>
                </a:solidFill>
                <a:latin typeface="Tahoma"/>
                <a:cs typeface="Tahoma"/>
              </a:rPr>
              <a:t>EMAIL</a:t>
            </a:r>
            <a:endParaRPr sz="14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r>
              <a:rPr sz="1000" b="1" spc="-5" dirty="0">
                <a:solidFill>
                  <a:srgbClr val="1381B8"/>
                </a:solidFill>
                <a:latin typeface="Tahoma"/>
                <a:cs typeface="Tahoma"/>
              </a:rPr>
              <a:t>MS-Outlook </a:t>
            </a:r>
            <a:r>
              <a:rPr sz="1000" b="1" spc="-10" dirty="0">
                <a:solidFill>
                  <a:srgbClr val="1381B8"/>
                </a:solidFill>
                <a:latin typeface="Tahoma"/>
                <a:cs typeface="Tahoma"/>
              </a:rPr>
              <a:t>Express</a:t>
            </a:r>
            <a:endParaRPr sz="1000">
              <a:latin typeface="Tahoma"/>
              <a:cs typeface="Tahoma"/>
            </a:endParaRPr>
          </a:p>
          <a:p>
            <a:pPr marL="199390">
              <a:lnSpc>
                <a:spcPct val="100000"/>
              </a:lnSpc>
              <a:spcBef>
                <a:spcPts val="240"/>
              </a:spcBef>
            </a:pPr>
            <a:r>
              <a:rPr sz="1000" spc="-10" dirty="0">
                <a:solidFill>
                  <a:srgbClr val="1F5281"/>
                </a:solidFill>
                <a:latin typeface="Tahoma"/>
                <a:cs typeface="Tahoma"/>
              </a:rPr>
              <a:t>Backup </a:t>
            </a:r>
            <a:r>
              <a:rPr sz="1000" spc="-5" dirty="0">
                <a:solidFill>
                  <a:srgbClr val="1F5281"/>
                </a:solidFill>
                <a:latin typeface="Tahoma"/>
                <a:cs typeface="Tahoma"/>
              </a:rPr>
              <a:t>Email </a:t>
            </a:r>
            <a:r>
              <a:rPr sz="1000" spc="-125" dirty="0">
                <a:solidFill>
                  <a:srgbClr val="1F5281"/>
                </a:solidFill>
                <a:latin typeface="Tahoma"/>
                <a:cs typeface="Tahoma"/>
              </a:rPr>
              <a:t>bằng </a:t>
            </a:r>
            <a:r>
              <a:rPr sz="1000" spc="-110" dirty="0">
                <a:solidFill>
                  <a:srgbClr val="1F5281"/>
                </a:solidFill>
                <a:latin typeface="Tahoma"/>
                <a:cs typeface="Tahoma"/>
              </a:rPr>
              <a:t>chức </a:t>
            </a:r>
            <a:r>
              <a:rPr sz="1000" spc="-5" dirty="0">
                <a:solidFill>
                  <a:srgbClr val="1F5281"/>
                </a:solidFill>
                <a:latin typeface="Tahoma"/>
                <a:cs typeface="Tahoma"/>
              </a:rPr>
              <a:t>năng Import and</a:t>
            </a:r>
            <a:r>
              <a:rPr sz="1000" spc="-65" dirty="0">
                <a:solidFill>
                  <a:srgbClr val="1F5281"/>
                </a:solidFill>
                <a:latin typeface="Tahoma"/>
                <a:cs typeface="Tahoma"/>
              </a:rPr>
              <a:t> </a:t>
            </a:r>
            <a:r>
              <a:rPr sz="1000" spc="-10" dirty="0">
                <a:solidFill>
                  <a:srgbClr val="1F5281"/>
                </a:solidFill>
                <a:latin typeface="Tahoma"/>
                <a:cs typeface="Tahoma"/>
              </a:rPr>
              <a:t>Export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1160614" y="6551041"/>
            <a:ext cx="912012" cy="182638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3520440" y="7034403"/>
            <a:ext cx="2057400" cy="1539875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2148839" y="6662928"/>
            <a:ext cx="1985899" cy="148590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1310639" y="7539228"/>
            <a:ext cx="533400" cy="152400"/>
          </a:xfrm>
          <a:custGeom>
            <a:avLst/>
            <a:gdLst/>
            <a:ahLst/>
            <a:cxnLst/>
            <a:rect l="l" t="t" r="r" b="b"/>
            <a:pathLst>
              <a:path w="533400" h="152400">
                <a:moveTo>
                  <a:pt x="0" y="76200"/>
                </a:moveTo>
                <a:lnTo>
                  <a:pt x="36406" y="37761"/>
                </a:lnTo>
                <a:lnTo>
                  <a:pt x="78104" y="22336"/>
                </a:lnTo>
                <a:lnTo>
                  <a:pt x="132079" y="10414"/>
                </a:lnTo>
                <a:lnTo>
                  <a:pt x="195791" y="2725"/>
                </a:lnTo>
                <a:lnTo>
                  <a:pt x="266700" y="0"/>
                </a:lnTo>
                <a:lnTo>
                  <a:pt x="337608" y="2725"/>
                </a:lnTo>
                <a:lnTo>
                  <a:pt x="401319" y="10414"/>
                </a:lnTo>
                <a:lnTo>
                  <a:pt x="455294" y="22336"/>
                </a:lnTo>
                <a:lnTo>
                  <a:pt x="496993" y="37761"/>
                </a:lnTo>
                <a:lnTo>
                  <a:pt x="533399" y="76200"/>
                </a:lnTo>
                <a:lnTo>
                  <a:pt x="523874" y="96440"/>
                </a:lnTo>
                <a:lnTo>
                  <a:pt x="496993" y="114638"/>
                </a:lnTo>
                <a:lnTo>
                  <a:pt x="455294" y="130063"/>
                </a:lnTo>
                <a:lnTo>
                  <a:pt x="401319" y="141986"/>
                </a:lnTo>
                <a:lnTo>
                  <a:pt x="337608" y="149674"/>
                </a:lnTo>
                <a:lnTo>
                  <a:pt x="266700" y="152400"/>
                </a:lnTo>
                <a:lnTo>
                  <a:pt x="195791" y="149674"/>
                </a:lnTo>
                <a:lnTo>
                  <a:pt x="132079" y="141986"/>
                </a:lnTo>
                <a:lnTo>
                  <a:pt x="78104" y="130063"/>
                </a:lnTo>
                <a:lnTo>
                  <a:pt x="36406" y="114638"/>
                </a:lnTo>
                <a:lnTo>
                  <a:pt x="9525" y="96440"/>
                </a:lnTo>
                <a:lnTo>
                  <a:pt x="0" y="76200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1844039" y="7577328"/>
            <a:ext cx="304800" cy="76200"/>
          </a:xfrm>
          <a:custGeom>
            <a:avLst/>
            <a:gdLst/>
            <a:ahLst/>
            <a:cxnLst/>
            <a:rect l="l" t="t" r="r" b="b"/>
            <a:pathLst>
              <a:path w="304800" h="76200">
                <a:moveTo>
                  <a:pt x="0" y="19050"/>
                </a:moveTo>
                <a:lnTo>
                  <a:pt x="266700" y="19050"/>
                </a:lnTo>
                <a:lnTo>
                  <a:pt x="266700" y="0"/>
                </a:lnTo>
                <a:lnTo>
                  <a:pt x="304800" y="38100"/>
                </a:lnTo>
                <a:lnTo>
                  <a:pt x="266700" y="76200"/>
                </a:lnTo>
                <a:lnTo>
                  <a:pt x="266700" y="57150"/>
                </a:lnTo>
                <a:lnTo>
                  <a:pt x="0" y="57150"/>
                </a:lnTo>
                <a:lnTo>
                  <a:pt x="0" y="19050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2796539" y="6929628"/>
            <a:ext cx="533400" cy="114300"/>
          </a:xfrm>
          <a:custGeom>
            <a:avLst/>
            <a:gdLst/>
            <a:ahLst/>
            <a:cxnLst/>
            <a:rect l="l" t="t" r="r" b="b"/>
            <a:pathLst>
              <a:path w="533400" h="114300">
                <a:moveTo>
                  <a:pt x="0" y="57150"/>
                </a:moveTo>
                <a:lnTo>
                  <a:pt x="36406" y="28278"/>
                </a:lnTo>
                <a:lnTo>
                  <a:pt x="78105" y="16716"/>
                </a:lnTo>
                <a:lnTo>
                  <a:pt x="132080" y="7789"/>
                </a:lnTo>
                <a:lnTo>
                  <a:pt x="195791" y="2037"/>
                </a:lnTo>
                <a:lnTo>
                  <a:pt x="266700" y="0"/>
                </a:lnTo>
                <a:lnTo>
                  <a:pt x="337608" y="2037"/>
                </a:lnTo>
                <a:lnTo>
                  <a:pt x="401320" y="7789"/>
                </a:lnTo>
                <a:lnTo>
                  <a:pt x="455295" y="16716"/>
                </a:lnTo>
                <a:lnTo>
                  <a:pt x="496993" y="28278"/>
                </a:lnTo>
                <a:lnTo>
                  <a:pt x="533400" y="57150"/>
                </a:lnTo>
                <a:lnTo>
                  <a:pt x="523875" y="72363"/>
                </a:lnTo>
                <a:lnTo>
                  <a:pt x="496993" y="86021"/>
                </a:lnTo>
                <a:lnTo>
                  <a:pt x="455295" y="97583"/>
                </a:lnTo>
                <a:lnTo>
                  <a:pt x="401320" y="106510"/>
                </a:lnTo>
                <a:lnTo>
                  <a:pt x="337608" y="112262"/>
                </a:lnTo>
                <a:lnTo>
                  <a:pt x="266700" y="114300"/>
                </a:lnTo>
                <a:lnTo>
                  <a:pt x="195791" y="112262"/>
                </a:lnTo>
                <a:lnTo>
                  <a:pt x="132079" y="106510"/>
                </a:lnTo>
                <a:lnTo>
                  <a:pt x="78104" y="97583"/>
                </a:lnTo>
                <a:lnTo>
                  <a:pt x="36406" y="86021"/>
                </a:lnTo>
                <a:lnTo>
                  <a:pt x="9524" y="72363"/>
                </a:lnTo>
                <a:lnTo>
                  <a:pt x="0" y="57150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4168140" y="7539228"/>
            <a:ext cx="723900" cy="152400"/>
          </a:xfrm>
          <a:custGeom>
            <a:avLst/>
            <a:gdLst/>
            <a:ahLst/>
            <a:cxnLst/>
            <a:rect l="l" t="t" r="r" b="b"/>
            <a:pathLst>
              <a:path w="723900" h="152400">
                <a:moveTo>
                  <a:pt x="0" y="76200"/>
                </a:moveTo>
                <a:lnTo>
                  <a:pt x="28444" y="46559"/>
                </a:lnTo>
                <a:lnTo>
                  <a:pt x="106013" y="22336"/>
                </a:lnTo>
                <a:lnTo>
                  <a:pt x="159580" y="13026"/>
                </a:lnTo>
                <a:lnTo>
                  <a:pt x="221063" y="5994"/>
                </a:lnTo>
                <a:lnTo>
                  <a:pt x="289004" y="1550"/>
                </a:lnTo>
                <a:lnTo>
                  <a:pt x="361950" y="0"/>
                </a:lnTo>
                <a:lnTo>
                  <a:pt x="434895" y="1550"/>
                </a:lnTo>
                <a:lnTo>
                  <a:pt x="502836" y="5994"/>
                </a:lnTo>
                <a:lnTo>
                  <a:pt x="564319" y="13026"/>
                </a:lnTo>
                <a:lnTo>
                  <a:pt x="617886" y="22336"/>
                </a:lnTo>
                <a:lnTo>
                  <a:pt x="662084" y="33616"/>
                </a:lnTo>
                <a:lnTo>
                  <a:pt x="716546" y="60856"/>
                </a:lnTo>
                <a:lnTo>
                  <a:pt x="723900" y="76200"/>
                </a:lnTo>
                <a:lnTo>
                  <a:pt x="716546" y="91543"/>
                </a:lnTo>
                <a:lnTo>
                  <a:pt x="695455" y="105840"/>
                </a:lnTo>
                <a:lnTo>
                  <a:pt x="617886" y="130063"/>
                </a:lnTo>
                <a:lnTo>
                  <a:pt x="564319" y="139373"/>
                </a:lnTo>
                <a:lnTo>
                  <a:pt x="502836" y="146405"/>
                </a:lnTo>
                <a:lnTo>
                  <a:pt x="434895" y="150849"/>
                </a:lnTo>
                <a:lnTo>
                  <a:pt x="361950" y="152400"/>
                </a:lnTo>
                <a:lnTo>
                  <a:pt x="289004" y="150849"/>
                </a:lnTo>
                <a:lnTo>
                  <a:pt x="221063" y="146405"/>
                </a:lnTo>
                <a:lnTo>
                  <a:pt x="159580" y="139373"/>
                </a:lnTo>
                <a:lnTo>
                  <a:pt x="106013" y="130063"/>
                </a:lnTo>
                <a:lnTo>
                  <a:pt x="61815" y="118783"/>
                </a:lnTo>
                <a:lnTo>
                  <a:pt x="7353" y="91543"/>
                </a:lnTo>
                <a:lnTo>
                  <a:pt x="0" y="76200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4130040" y="6739128"/>
            <a:ext cx="266700" cy="266700"/>
          </a:xfrm>
          <a:custGeom>
            <a:avLst/>
            <a:gdLst/>
            <a:ahLst/>
            <a:cxnLst/>
            <a:rect l="l" t="t" r="r" b="b"/>
            <a:pathLst>
              <a:path w="266700" h="266700">
                <a:moveTo>
                  <a:pt x="0" y="41529"/>
                </a:moveTo>
                <a:lnTo>
                  <a:pt x="211962" y="41529"/>
                </a:lnTo>
                <a:lnTo>
                  <a:pt x="211962" y="215138"/>
                </a:lnTo>
                <a:lnTo>
                  <a:pt x="198627" y="215138"/>
                </a:lnTo>
                <a:lnTo>
                  <a:pt x="232663" y="266700"/>
                </a:lnTo>
                <a:lnTo>
                  <a:pt x="266700" y="215138"/>
                </a:lnTo>
                <a:lnTo>
                  <a:pt x="253492" y="215138"/>
                </a:lnTo>
                <a:lnTo>
                  <a:pt x="253492" y="0"/>
                </a:lnTo>
                <a:lnTo>
                  <a:pt x="0" y="0"/>
                </a:lnTo>
                <a:lnTo>
                  <a:pt x="0" y="41529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1082344" y="5368112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13</a:t>
            </a:fld>
            <a:endParaRPr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811773" y="32130"/>
            <a:ext cx="84391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Verdana"/>
                <a:cs typeface="Verdana"/>
              </a:rPr>
              <a:t>8/26/2009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82039" y="4319015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82039" y="1072895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83627" y="1564384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8"/>
                </a:lnTo>
                <a:lnTo>
                  <a:pt x="1649076" y="4310"/>
                </a:lnTo>
                <a:lnTo>
                  <a:pt x="1398673" y="12419"/>
                </a:lnTo>
                <a:lnTo>
                  <a:pt x="1228848" y="21484"/>
                </a:lnTo>
                <a:lnTo>
                  <a:pt x="995202" y="37956"/>
                </a:lnTo>
                <a:lnTo>
                  <a:pt x="648774" y="68711"/>
                </a:lnTo>
                <a:lnTo>
                  <a:pt x="244812" y="112343"/>
                </a:lnTo>
                <a:lnTo>
                  <a:pt x="787" y="143511"/>
                </a:lnTo>
                <a:lnTo>
                  <a:pt x="0" y="220473"/>
                </a:lnTo>
                <a:lnTo>
                  <a:pt x="4570412" y="221235"/>
                </a:lnTo>
                <a:lnTo>
                  <a:pt x="4567237" y="136399"/>
                </a:lnTo>
                <a:lnTo>
                  <a:pt x="4509920" y="128878"/>
                </a:lnTo>
                <a:lnTo>
                  <a:pt x="4317535" y="107586"/>
                </a:lnTo>
                <a:lnTo>
                  <a:pt x="3904768" y="70566"/>
                </a:lnTo>
                <a:lnTo>
                  <a:pt x="3492721" y="41170"/>
                </a:lnTo>
                <a:lnTo>
                  <a:pt x="3200806" y="25300"/>
                </a:lnTo>
                <a:lnTo>
                  <a:pt x="2644565" y="7124"/>
                </a:lnTo>
                <a:lnTo>
                  <a:pt x="2168293" y="285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128064" y="1095883"/>
            <a:ext cx="1423035" cy="974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en-US" sz="550" b="1" spc="-40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309441" y="1095883"/>
            <a:ext cx="1292225" cy="974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en-US" sz="550" b="1" spc="-5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203960" y="1775459"/>
            <a:ext cx="88391" cy="8839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432560" y="1958339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376425" y="1279651"/>
            <a:ext cx="2966085" cy="8115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09370">
              <a:lnSpc>
                <a:spcPct val="100000"/>
              </a:lnSpc>
              <a:spcBef>
                <a:spcPts val="100"/>
              </a:spcBef>
            </a:pPr>
            <a:r>
              <a:rPr sz="1400" b="1" spc="-5" dirty="0">
                <a:solidFill>
                  <a:srgbClr val="FFFFFF"/>
                </a:solidFill>
                <a:latin typeface="Tahoma"/>
                <a:cs typeface="Tahoma"/>
              </a:rPr>
              <a:t>BACKUP</a:t>
            </a:r>
            <a:r>
              <a:rPr sz="1400" b="1" spc="-2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b="1" spc="-5" dirty="0">
                <a:solidFill>
                  <a:srgbClr val="FFFFFF"/>
                </a:solidFill>
                <a:latin typeface="Tahoma"/>
                <a:cs typeface="Tahoma"/>
              </a:rPr>
              <a:t>EMAIL</a:t>
            </a:r>
            <a:endParaRPr sz="14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r>
              <a:rPr sz="1000" b="1" spc="-5" dirty="0">
                <a:solidFill>
                  <a:srgbClr val="1381B8"/>
                </a:solidFill>
                <a:latin typeface="Tahoma"/>
                <a:cs typeface="Tahoma"/>
              </a:rPr>
              <a:t>MS-Outlook </a:t>
            </a:r>
            <a:r>
              <a:rPr sz="1000" b="1" spc="-10" dirty="0">
                <a:solidFill>
                  <a:srgbClr val="1381B8"/>
                </a:solidFill>
                <a:latin typeface="Tahoma"/>
                <a:cs typeface="Tahoma"/>
              </a:rPr>
              <a:t>Express</a:t>
            </a:r>
            <a:endParaRPr sz="1000">
              <a:latin typeface="Tahoma"/>
              <a:cs typeface="Tahoma"/>
            </a:endParaRPr>
          </a:p>
          <a:p>
            <a:pPr marL="199390">
              <a:lnSpc>
                <a:spcPct val="100000"/>
              </a:lnSpc>
              <a:spcBef>
                <a:spcPts val="240"/>
              </a:spcBef>
            </a:pPr>
            <a:r>
              <a:rPr sz="1000" spc="-10" dirty="0">
                <a:solidFill>
                  <a:srgbClr val="1F5281"/>
                </a:solidFill>
                <a:latin typeface="Tahoma"/>
                <a:cs typeface="Tahoma"/>
              </a:rPr>
              <a:t>Backup </a:t>
            </a:r>
            <a:r>
              <a:rPr sz="1000" spc="-5" dirty="0">
                <a:solidFill>
                  <a:srgbClr val="1F5281"/>
                </a:solidFill>
                <a:latin typeface="Tahoma"/>
                <a:cs typeface="Tahoma"/>
              </a:rPr>
              <a:t>Email </a:t>
            </a:r>
            <a:r>
              <a:rPr sz="1000" spc="-125" dirty="0">
                <a:solidFill>
                  <a:srgbClr val="1F5281"/>
                </a:solidFill>
                <a:latin typeface="Tahoma"/>
                <a:cs typeface="Tahoma"/>
              </a:rPr>
              <a:t>bằng </a:t>
            </a:r>
            <a:r>
              <a:rPr sz="1000" spc="-110" dirty="0">
                <a:solidFill>
                  <a:srgbClr val="1F5281"/>
                </a:solidFill>
                <a:latin typeface="Tahoma"/>
                <a:cs typeface="Tahoma"/>
              </a:rPr>
              <a:t>chức </a:t>
            </a:r>
            <a:r>
              <a:rPr sz="1000" spc="-5" dirty="0">
                <a:solidFill>
                  <a:srgbClr val="1F5281"/>
                </a:solidFill>
                <a:latin typeface="Tahoma"/>
                <a:cs typeface="Tahoma"/>
              </a:rPr>
              <a:t>năng Import and</a:t>
            </a:r>
            <a:r>
              <a:rPr sz="1000" spc="-65" dirty="0">
                <a:solidFill>
                  <a:srgbClr val="1F5281"/>
                </a:solidFill>
                <a:latin typeface="Tahoma"/>
                <a:cs typeface="Tahoma"/>
              </a:rPr>
              <a:t> </a:t>
            </a:r>
            <a:r>
              <a:rPr sz="1000" spc="-10" dirty="0">
                <a:solidFill>
                  <a:srgbClr val="1F5281"/>
                </a:solidFill>
                <a:latin typeface="Tahoma"/>
                <a:cs typeface="Tahoma"/>
              </a:rPr>
              <a:t>Export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1196339" y="2292095"/>
            <a:ext cx="2100199" cy="157162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439414" y="2282570"/>
            <a:ext cx="2100199" cy="157162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844039" y="3435095"/>
            <a:ext cx="609600" cy="152400"/>
          </a:xfrm>
          <a:custGeom>
            <a:avLst/>
            <a:gdLst/>
            <a:ahLst/>
            <a:cxnLst/>
            <a:rect l="l" t="t" r="r" b="b"/>
            <a:pathLst>
              <a:path w="609600" h="152400">
                <a:moveTo>
                  <a:pt x="0" y="76200"/>
                </a:moveTo>
                <a:lnTo>
                  <a:pt x="30990" y="42709"/>
                </a:lnTo>
                <a:lnTo>
                  <a:pt x="66980" y="28560"/>
                </a:lnTo>
                <a:lnTo>
                  <a:pt x="114188" y="16755"/>
                </a:lnTo>
                <a:lnTo>
                  <a:pt x="170783" y="7753"/>
                </a:lnTo>
                <a:lnTo>
                  <a:pt x="234931" y="2014"/>
                </a:lnTo>
                <a:lnTo>
                  <a:pt x="304800" y="0"/>
                </a:lnTo>
                <a:lnTo>
                  <a:pt x="374668" y="2014"/>
                </a:lnTo>
                <a:lnTo>
                  <a:pt x="438816" y="7753"/>
                </a:lnTo>
                <a:lnTo>
                  <a:pt x="495411" y="16755"/>
                </a:lnTo>
                <a:lnTo>
                  <a:pt x="542619" y="28560"/>
                </a:lnTo>
                <a:lnTo>
                  <a:pt x="578609" y="42709"/>
                </a:lnTo>
                <a:lnTo>
                  <a:pt x="609600" y="76200"/>
                </a:lnTo>
                <a:lnTo>
                  <a:pt x="601546" y="93657"/>
                </a:lnTo>
                <a:lnTo>
                  <a:pt x="578609" y="109690"/>
                </a:lnTo>
                <a:lnTo>
                  <a:pt x="542619" y="123839"/>
                </a:lnTo>
                <a:lnTo>
                  <a:pt x="495411" y="135644"/>
                </a:lnTo>
                <a:lnTo>
                  <a:pt x="438816" y="144646"/>
                </a:lnTo>
                <a:lnTo>
                  <a:pt x="374668" y="150385"/>
                </a:lnTo>
                <a:lnTo>
                  <a:pt x="304800" y="152400"/>
                </a:lnTo>
                <a:lnTo>
                  <a:pt x="234931" y="150385"/>
                </a:lnTo>
                <a:lnTo>
                  <a:pt x="170783" y="144646"/>
                </a:lnTo>
                <a:lnTo>
                  <a:pt x="114188" y="135644"/>
                </a:lnTo>
                <a:lnTo>
                  <a:pt x="66980" y="123839"/>
                </a:lnTo>
                <a:lnTo>
                  <a:pt x="30990" y="109690"/>
                </a:lnTo>
                <a:lnTo>
                  <a:pt x="0" y="76200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3101339" y="3130295"/>
            <a:ext cx="304800" cy="76200"/>
          </a:xfrm>
          <a:custGeom>
            <a:avLst/>
            <a:gdLst/>
            <a:ahLst/>
            <a:cxnLst/>
            <a:rect l="l" t="t" r="r" b="b"/>
            <a:pathLst>
              <a:path w="304800" h="76200">
                <a:moveTo>
                  <a:pt x="0" y="19050"/>
                </a:moveTo>
                <a:lnTo>
                  <a:pt x="266700" y="19050"/>
                </a:lnTo>
                <a:lnTo>
                  <a:pt x="266700" y="0"/>
                </a:lnTo>
                <a:lnTo>
                  <a:pt x="304800" y="38100"/>
                </a:lnTo>
                <a:lnTo>
                  <a:pt x="266700" y="76200"/>
                </a:lnTo>
                <a:lnTo>
                  <a:pt x="266700" y="57150"/>
                </a:lnTo>
                <a:lnTo>
                  <a:pt x="0" y="57150"/>
                </a:lnTo>
                <a:lnTo>
                  <a:pt x="0" y="19050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958339" y="2939795"/>
            <a:ext cx="533400" cy="152400"/>
          </a:xfrm>
          <a:custGeom>
            <a:avLst/>
            <a:gdLst/>
            <a:ahLst/>
            <a:cxnLst/>
            <a:rect l="l" t="t" r="r" b="b"/>
            <a:pathLst>
              <a:path w="533400" h="152400">
                <a:moveTo>
                  <a:pt x="0" y="76200"/>
                </a:moveTo>
                <a:lnTo>
                  <a:pt x="36406" y="37761"/>
                </a:lnTo>
                <a:lnTo>
                  <a:pt x="78105" y="22336"/>
                </a:lnTo>
                <a:lnTo>
                  <a:pt x="132080" y="10414"/>
                </a:lnTo>
                <a:lnTo>
                  <a:pt x="195791" y="2725"/>
                </a:lnTo>
                <a:lnTo>
                  <a:pt x="266700" y="0"/>
                </a:lnTo>
                <a:lnTo>
                  <a:pt x="337608" y="2725"/>
                </a:lnTo>
                <a:lnTo>
                  <a:pt x="401320" y="10413"/>
                </a:lnTo>
                <a:lnTo>
                  <a:pt x="455295" y="22336"/>
                </a:lnTo>
                <a:lnTo>
                  <a:pt x="496993" y="37761"/>
                </a:lnTo>
                <a:lnTo>
                  <a:pt x="533400" y="76200"/>
                </a:lnTo>
                <a:lnTo>
                  <a:pt x="523875" y="96440"/>
                </a:lnTo>
                <a:lnTo>
                  <a:pt x="496993" y="114638"/>
                </a:lnTo>
                <a:lnTo>
                  <a:pt x="455294" y="130063"/>
                </a:lnTo>
                <a:lnTo>
                  <a:pt x="401319" y="141985"/>
                </a:lnTo>
                <a:lnTo>
                  <a:pt x="337608" y="149674"/>
                </a:lnTo>
                <a:lnTo>
                  <a:pt x="266700" y="152400"/>
                </a:lnTo>
                <a:lnTo>
                  <a:pt x="195791" y="149674"/>
                </a:lnTo>
                <a:lnTo>
                  <a:pt x="132079" y="141986"/>
                </a:lnTo>
                <a:lnTo>
                  <a:pt x="78104" y="130063"/>
                </a:lnTo>
                <a:lnTo>
                  <a:pt x="36406" y="114638"/>
                </a:lnTo>
                <a:lnTo>
                  <a:pt x="9524" y="96440"/>
                </a:lnTo>
                <a:lnTo>
                  <a:pt x="0" y="76200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082540" y="2558795"/>
            <a:ext cx="419100" cy="152400"/>
          </a:xfrm>
          <a:custGeom>
            <a:avLst/>
            <a:gdLst/>
            <a:ahLst/>
            <a:cxnLst/>
            <a:rect l="l" t="t" r="r" b="b"/>
            <a:pathLst>
              <a:path w="419100" h="152400">
                <a:moveTo>
                  <a:pt x="0" y="76200"/>
                </a:moveTo>
                <a:lnTo>
                  <a:pt x="40440" y="31217"/>
                </a:lnTo>
                <a:lnTo>
                  <a:pt x="85807" y="14715"/>
                </a:lnTo>
                <a:lnTo>
                  <a:pt x="143329" y="3889"/>
                </a:lnTo>
                <a:lnTo>
                  <a:pt x="209550" y="0"/>
                </a:lnTo>
                <a:lnTo>
                  <a:pt x="275770" y="3889"/>
                </a:lnTo>
                <a:lnTo>
                  <a:pt x="333292" y="14715"/>
                </a:lnTo>
                <a:lnTo>
                  <a:pt x="378659" y="31217"/>
                </a:lnTo>
                <a:lnTo>
                  <a:pt x="419100" y="76200"/>
                </a:lnTo>
                <a:lnTo>
                  <a:pt x="408413" y="100267"/>
                </a:lnTo>
                <a:lnTo>
                  <a:pt x="378659" y="121182"/>
                </a:lnTo>
                <a:lnTo>
                  <a:pt x="333292" y="137684"/>
                </a:lnTo>
                <a:lnTo>
                  <a:pt x="275770" y="148510"/>
                </a:lnTo>
                <a:lnTo>
                  <a:pt x="209550" y="152400"/>
                </a:lnTo>
                <a:lnTo>
                  <a:pt x="143329" y="148510"/>
                </a:lnTo>
                <a:lnTo>
                  <a:pt x="85807" y="137684"/>
                </a:lnTo>
                <a:lnTo>
                  <a:pt x="40440" y="121182"/>
                </a:lnTo>
                <a:lnTo>
                  <a:pt x="10686" y="100267"/>
                </a:lnTo>
                <a:lnTo>
                  <a:pt x="0" y="76200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082344" y="1072895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082039" y="8613647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082039" y="5367527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083627" y="5859048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4"/>
                </a:lnTo>
                <a:lnTo>
                  <a:pt x="1649076" y="4283"/>
                </a:lnTo>
                <a:lnTo>
                  <a:pt x="1398673" y="12387"/>
                </a:lnTo>
                <a:lnTo>
                  <a:pt x="1228848" y="21452"/>
                </a:lnTo>
                <a:lnTo>
                  <a:pt x="995202" y="37924"/>
                </a:lnTo>
                <a:lnTo>
                  <a:pt x="648774" y="68679"/>
                </a:lnTo>
                <a:lnTo>
                  <a:pt x="244812" y="112311"/>
                </a:lnTo>
                <a:lnTo>
                  <a:pt x="787" y="143479"/>
                </a:lnTo>
                <a:lnTo>
                  <a:pt x="0" y="220441"/>
                </a:lnTo>
                <a:lnTo>
                  <a:pt x="4570412" y="221203"/>
                </a:lnTo>
                <a:lnTo>
                  <a:pt x="4567237" y="136367"/>
                </a:lnTo>
                <a:lnTo>
                  <a:pt x="4509920" y="128846"/>
                </a:lnTo>
                <a:lnTo>
                  <a:pt x="4317535" y="107554"/>
                </a:lnTo>
                <a:lnTo>
                  <a:pt x="3904768" y="70534"/>
                </a:lnTo>
                <a:lnTo>
                  <a:pt x="3492721" y="41138"/>
                </a:lnTo>
                <a:lnTo>
                  <a:pt x="3200806" y="25268"/>
                </a:lnTo>
                <a:lnTo>
                  <a:pt x="2644565" y="7148"/>
                </a:lnTo>
                <a:lnTo>
                  <a:pt x="2168293" y="292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1128064" y="5391150"/>
            <a:ext cx="1423035" cy="974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en-US" sz="550" b="1" spc="-40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309441" y="5391150"/>
            <a:ext cx="1292225" cy="974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en-US" sz="550" b="1" spc="-5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480436" y="5574919"/>
            <a:ext cx="1788795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1400" b="1" spc="-150" dirty="0">
                <a:solidFill>
                  <a:srgbClr val="FFFFFF"/>
                </a:solidFill>
                <a:latin typeface="Tahoma"/>
                <a:cs typeface="Tahoma"/>
              </a:rPr>
              <a:t>XỬ </a:t>
            </a: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LÝ </a:t>
            </a:r>
            <a:r>
              <a:rPr sz="1400" b="1" spc="-150" dirty="0">
                <a:solidFill>
                  <a:srgbClr val="FFFFFF"/>
                </a:solidFill>
                <a:latin typeface="Tahoma"/>
                <a:cs typeface="Tahoma"/>
              </a:rPr>
              <a:t>SỰ </a:t>
            </a:r>
            <a:r>
              <a:rPr sz="1400" b="1" spc="-165" dirty="0">
                <a:solidFill>
                  <a:srgbClr val="FFFFFF"/>
                </a:solidFill>
                <a:latin typeface="Tahoma"/>
                <a:cs typeface="Tahoma"/>
              </a:rPr>
              <a:t>CỐ</a:t>
            </a:r>
            <a:r>
              <a:rPr sz="1400" b="1" spc="-5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b="1" spc="-5" dirty="0">
                <a:solidFill>
                  <a:srgbClr val="FFFFFF"/>
                </a:solidFill>
                <a:latin typeface="Tahoma"/>
                <a:cs typeface="Tahoma"/>
              </a:rPr>
              <a:t>EMAIL</a:t>
            </a:r>
            <a:endParaRPr sz="1400">
              <a:latin typeface="Tahoma"/>
              <a:cs typeface="Tahoma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3375786" y="7139685"/>
            <a:ext cx="1725295" cy="400050"/>
          </a:xfrm>
          <a:custGeom>
            <a:avLst/>
            <a:gdLst/>
            <a:ahLst/>
            <a:cxnLst/>
            <a:rect l="l" t="t" r="r" b="b"/>
            <a:pathLst>
              <a:path w="1725295" h="400050">
                <a:moveTo>
                  <a:pt x="0" y="0"/>
                </a:moveTo>
                <a:lnTo>
                  <a:pt x="0" y="299466"/>
                </a:lnTo>
                <a:lnTo>
                  <a:pt x="1725295" y="299466"/>
                </a:lnTo>
                <a:lnTo>
                  <a:pt x="1725295" y="399542"/>
                </a:lnTo>
              </a:path>
            </a:pathLst>
          </a:custGeom>
          <a:ln w="12700">
            <a:solidFill>
              <a:srgbClr val="23826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3375786" y="7139685"/>
            <a:ext cx="571500" cy="400050"/>
          </a:xfrm>
          <a:custGeom>
            <a:avLst/>
            <a:gdLst/>
            <a:ahLst/>
            <a:cxnLst/>
            <a:rect l="l" t="t" r="r" b="b"/>
            <a:pathLst>
              <a:path w="571500" h="400050">
                <a:moveTo>
                  <a:pt x="0" y="0"/>
                </a:moveTo>
                <a:lnTo>
                  <a:pt x="0" y="299466"/>
                </a:lnTo>
                <a:lnTo>
                  <a:pt x="571500" y="299466"/>
                </a:lnTo>
                <a:lnTo>
                  <a:pt x="571500" y="399542"/>
                </a:lnTo>
              </a:path>
            </a:pathLst>
          </a:custGeom>
          <a:ln w="12700">
            <a:solidFill>
              <a:srgbClr val="23826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2793364" y="7139685"/>
            <a:ext cx="582930" cy="400050"/>
          </a:xfrm>
          <a:custGeom>
            <a:avLst/>
            <a:gdLst/>
            <a:ahLst/>
            <a:cxnLst/>
            <a:rect l="l" t="t" r="r" b="b"/>
            <a:pathLst>
              <a:path w="582929" h="400050">
                <a:moveTo>
                  <a:pt x="582422" y="0"/>
                </a:moveTo>
                <a:lnTo>
                  <a:pt x="582422" y="299466"/>
                </a:lnTo>
                <a:lnTo>
                  <a:pt x="0" y="299466"/>
                </a:lnTo>
                <a:lnTo>
                  <a:pt x="0" y="399542"/>
                </a:lnTo>
              </a:path>
            </a:pathLst>
          </a:custGeom>
          <a:ln w="12700">
            <a:solidFill>
              <a:srgbClr val="23826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661286" y="7139685"/>
            <a:ext cx="1714500" cy="400050"/>
          </a:xfrm>
          <a:custGeom>
            <a:avLst/>
            <a:gdLst/>
            <a:ahLst/>
            <a:cxnLst/>
            <a:rect l="l" t="t" r="r" b="b"/>
            <a:pathLst>
              <a:path w="1714500" h="400050">
                <a:moveTo>
                  <a:pt x="1714500" y="0"/>
                </a:moveTo>
                <a:lnTo>
                  <a:pt x="1714500" y="299466"/>
                </a:lnTo>
                <a:lnTo>
                  <a:pt x="0" y="299466"/>
                </a:lnTo>
                <a:lnTo>
                  <a:pt x="0" y="399542"/>
                </a:lnTo>
              </a:path>
            </a:pathLst>
          </a:custGeom>
          <a:ln w="12700">
            <a:solidFill>
              <a:srgbClr val="23826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2837688" y="6624828"/>
            <a:ext cx="1072134" cy="55092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2970529" y="6680707"/>
            <a:ext cx="822960" cy="421640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R="5080" indent="17780">
              <a:lnSpc>
                <a:spcPts val="1490"/>
              </a:lnSpc>
              <a:spcBef>
                <a:spcPts val="265"/>
              </a:spcBef>
            </a:pPr>
            <a:r>
              <a:rPr sz="1350" b="1" dirty="0">
                <a:solidFill>
                  <a:srgbClr val="FFFFFF"/>
                </a:solidFill>
                <a:latin typeface="Verdana"/>
                <a:cs typeface="Verdana"/>
              </a:rPr>
              <a:t>Xử lý sự  cố</a:t>
            </a:r>
            <a:r>
              <a:rPr sz="1350" b="1" spc="-9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350" b="1" dirty="0">
                <a:solidFill>
                  <a:srgbClr val="FFFFFF"/>
                </a:solidFill>
                <a:latin typeface="Verdana"/>
                <a:cs typeface="Verdana"/>
              </a:rPr>
              <a:t>Email</a:t>
            </a:r>
            <a:endParaRPr sz="1350">
              <a:latin typeface="Verdana"/>
              <a:cs typeface="Verdana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1082039" y="7500366"/>
            <a:ext cx="2286000" cy="550926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1203960" y="7557007"/>
            <a:ext cx="2047875" cy="421640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L="89535" marR="5080" indent="-90170">
              <a:lnSpc>
                <a:spcPts val="1490"/>
              </a:lnSpc>
              <a:spcBef>
                <a:spcPts val="265"/>
              </a:spcBef>
              <a:tabLst>
                <a:tab pos="1143000" algn="l"/>
                <a:tab pos="1207135" algn="l"/>
              </a:tabLst>
            </a:pPr>
            <a:r>
              <a:rPr sz="1350" dirty="0">
                <a:solidFill>
                  <a:srgbClr val="FFFFFF"/>
                </a:solidFill>
                <a:latin typeface="Verdana"/>
                <a:cs typeface="Verdana"/>
              </a:rPr>
              <a:t>Tổng</a:t>
            </a:r>
            <a:r>
              <a:rPr sz="1350" spc="-4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350" dirty="0">
                <a:solidFill>
                  <a:srgbClr val="FFFFFF"/>
                </a:solidFill>
                <a:latin typeface="Verdana"/>
                <a:cs typeface="Verdana"/>
              </a:rPr>
              <a:t>quan		Cấu </a:t>
            </a:r>
            <a:r>
              <a:rPr sz="1350" spc="-5" dirty="0">
                <a:solidFill>
                  <a:srgbClr val="FFFFFF"/>
                </a:solidFill>
                <a:latin typeface="Verdana"/>
                <a:cs typeface="Verdana"/>
              </a:rPr>
              <a:t>hình  </a:t>
            </a:r>
            <a:r>
              <a:rPr sz="1350" dirty="0">
                <a:solidFill>
                  <a:srgbClr val="FFFFFF"/>
                </a:solidFill>
                <a:latin typeface="Verdana"/>
                <a:cs typeface="Verdana"/>
              </a:rPr>
              <a:t>về</a:t>
            </a:r>
            <a:r>
              <a:rPr sz="1350" spc="-1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350" spc="-5" dirty="0">
                <a:solidFill>
                  <a:srgbClr val="FFFFFF"/>
                </a:solidFill>
                <a:latin typeface="Verdana"/>
                <a:cs typeface="Verdana"/>
              </a:rPr>
              <a:t>Email	Mail</a:t>
            </a:r>
            <a:r>
              <a:rPr sz="1350" spc="-8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350" spc="-5" dirty="0">
                <a:solidFill>
                  <a:srgbClr val="FFFFFF"/>
                </a:solidFill>
                <a:latin typeface="Verdana"/>
                <a:cs typeface="Verdana"/>
              </a:rPr>
              <a:t>Client</a:t>
            </a:r>
            <a:endParaRPr sz="1350">
              <a:latin typeface="Verdana"/>
              <a:cs typeface="Verdana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3443478" y="7500366"/>
            <a:ext cx="1005839" cy="55092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3678046" y="7557007"/>
            <a:ext cx="553085" cy="421640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L="33020" marR="5080" indent="-33655">
              <a:lnSpc>
                <a:spcPts val="1490"/>
              </a:lnSpc>
              <a:spcBef>
                <a:spcPts val="265"/>
              </a:spcBef>
            </a:pPr>
            <a:r>
              <a:rPr sz="1350" spc="-10" dirty="0">
                <a:solidFill>
                  <a:srgbClr val="FFFFFF"/>
                </a:solidFill>
                <a:latin typeface="Verdana"/>
                <a:cs typeface="Verdana"/>
              </a:rPr>
              <a:t>B</a:t>
            </a:r>
            <a:r>
              <a:rPr sz="1350" dirty="0">
                <a:solidFill>
                  <a:srgbClr val="FFFFFF"/>
                </a:solidFill>
                <a:latin typeface="Verdana"/>
                <a:cs typeface="Verdana"/>
              </a:rPr>
              <a:t>ak</a:t>
            </a:r>
            <a:r>
              <a:rPr sz="1350" spc="5" dirty="0">
                <a:solidFill>
                  <a:srgbClr val="FFFFFF"/>
                </a:solidFill>
                <a:latin typeface="Verdana"/>
                <a:cs typeface="Verdana"/>
              </a:rPr>
              <a:t>u</a:t>
            </a:r>
            <a:r>
              <a:rPr sz="1350" dirty="0">
                <a:solidFill>
                  <a:srgbClr val="FFFFFF"/>
                </a:solidFill>
                <a:latin typeface="Verdana"/>
                <a:cs typeface="Verdana"/>
              </a:rPr>
              <a:t>p  </a:t>
            </a:r>
            <a:r>
              <a:rPr sz="1350" spc="-5" dirty="0">
                <a:solidFill>
                  <a:srgbClr val="FFFFFF"/>
                </a:solidFill>
                <a:latin typeface="Verdana"/>
                <a:cs typeface="Verdana"/>
              </a:rPr>
              <a:t>Email</a:t>
            </a:r>
            <a:endParaRPr sz="1350">
              <a:latin typeface="Verdana"/>
              <a:cs typeface="Verdana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4520184" y="7500366"/>
            <a:ext cx="1133855" cy="550926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 txBox="1"/>
          <p:nvPr/>
        </p:nvSpPr>
        <p:spPr>
          <a:xfrm>
            <a:off x="4653660" y="7557007"/>
            <a:ext cx="907415" cy="421640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L="205104" marR="5080" indent="-205740">
              <a:lnSpc>
                <a:spcPts val="1490"/>
              </a:lnSpc>
              <a:spcBef>
                <a:spcPts val="265"/>
              </a:spcBef>
            </a:pPr>
            <a:r>
              <a:rPr sz="1350" dirty="0">
                <a:solidFill>
                  <a:srgbClr val="FFFFFF"/>
                </a:solidFill>
                <a:latin typeface="Verdana"/>
                <a:cs typeface="Verdana"/>
              </a:rPr>
              <a:t>Khắc</a:t>
            </a:r>
            <a:r>
              <a:rPr sz="1350" spc="-10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350" dirty="0">
                <a:solidFill>
                  <a:srgbClr val="FFFFFF"/>
                </a:solidFill>
                <a:latin typeface="Verdana"/>
                <a:cs typeface="Verdana"/>
              </a:rPr>
              <a:t>phục  Sự</a:t>
            </a:r>
            <a:r>
              <a:rPr sz="1350" spc="-3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350" dirty="0">
                <a:solidFill>
                  <a:srgbClr val="FFFFFF"/>
                </a:solidFill>
                <a:latin typeface="Verdana"/>
                <a:cs typeface="Verdana"/>
              </a:rPr>
              <a:t>cố</a:t>
            </a:r>
            <a:endParaRPr sz="1350">
              <a:latin typeface="Verdana"/>
              <a:cs typeface="Verdana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1082344" y="5368112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14</a:t>
            </a:fld>
            <a:endParaRPr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811773" y="32130"/>
            <a:ext cx="84391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Verdana"/>
                <a:cs typeface="Verdana"/>
              </a:rPr>
              <a:t>8/26/2009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82039" y="4319015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82039" y="1072895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83627" y="1564384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8"/>
                </a:lnTo>
                <a:lnTo>
                  <a:pt x="1649076" y="4310"/>
                </a:lnTo>
                <a:lnTo>
                  <a:pt x="1398673" y="12419"/>
                </a:lnTo>
                <a:lnTo>
                  <a:pt x="1228848" y="21484"/>
                </a:lnTo>
                <a:lnTo>
                  <a:pt x="995202" y="37956"/>
                </a:lnTo>
                <a:lnTo>
                  <a:pt x="648774" y="68711"/>
                </a:lnTo>
                <a:lnTo>
                  <a:pt x="244812" y="112343"/>
                </a:lnTo>
                <a:lnTo>
                  <a:pt x="787" y="143511"/>
                </a:lnTo>
                <a:lnTo>
                  <a:pt x="0" y="220473"/>
                </a:lnTo>
                <a:lnTo>
                  <a:pt x="4570412" y="221235"/>
                </a:lnTo>
                <a:lnTo>
                  <a:pt x="4567237" y="136399"/>
                </a:lnTo>
                <a:lnTo>
                  <a:pt x="4509920" y="128878"/>
                </a:lnTo>
                <a:lnTo>
                  <a:pt x="4317535" y="107586"/>
                </a:lnTo>
                <a:lnTo>
                  <a:pt x="3904768" y="70566"/>
                </a:lnTo>
                <a:lnTo>
                  <a:pt x="3492721" y="41170"/>
                </a:lnTo>
                <a:lnTo>
                  <a:pt x="3200806" y="25300"/>
                </a:lnTo>
                <a:lnTo>
                  <a:pt x="2644565" y="7124"/>
                </a:lnTo>
                <a:lnTo>
                  <a:pt x="2168293" y="285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203960" y="1775459"/>
            <a:ext cx="88391" cy="8839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203960" y="1958339"/>
            <a:ext cx="88391" cy="8839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203960" y="2141219"/>
            <a:ext cx="88391" cy="8839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203960" y="2324100"/>
            <a:ext cx="88391" cy="8839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203960" y="2506979"/>
            <a:ext cx="88391" cy="8839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203960" y="2689859"/>
            <a:ext cx="88391" cy="8839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203960" y="2872739"/>
            <a:ext cx="88391" cy="8839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203960" y="3055619"/>
            <a:ext cx="88391" cy="8839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1128064" y="1056706"/>
            <a:ext cx="4473575" cy="2131695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09"/>
              </a:spcBef>
              <a:tabLst>
                <a:tab pos="3180715" algn="l"/>
              </a:tabLst>
            </a:pP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650" dirty="0">
              <a:latin typeface="Times New Roman"/>
              <a:cs typeface="Times New Roman"/>
            </a:endParaRPr>
          </a:p>
          <a:p>
            <a:pPr marL="1407160">
              <a:lnSpc>
                <a:spcPct val="100000"/>
              </a:lnSpc>
            </a:pP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KHẮC PHỤC SỰ CỐ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600" dirty="0">
              <a:latin typeface="Times New Roman"/>
              <a:cs typeface="Times New Roman"/>
            </a:endParaRPr>
          </a:p>
          <a:p>
            <a:pPr marL="248285">
              <a:lnSpc>
                <a:spcPct val="100000"/>
              </a:lnSpc>
            </a:pPr>
            <a:r>
              <a:rPr sz="1000" b="1" dirty="0">
                <a:solidFill>
                  <a:srgbClr val="1381B8"/>
                </a:solidFill>
                <a:latin typeface="Tahoma"/>
                <a:cs typeface="Tahoma"/>
              </a:rPr>
              <a:t>Không login vào mail server được</a:t>
            </a:r>
            <a:endParaRPr sz="1000" dirty="0">
              <a:latin typeface="Tahoma"/>
              <a:cs typeface="Tahoma"/>
            </a:endParaRPr>
          </a:p>
          <a:p>
            <a:pPr marL="248285" marR="1433830">
              <a:lnSpc>
                <a:spcPct val="120000"/>
              </a:lnSpc>
            </a:pPr>
            <a:r>
              <a:rPr sz="1000" b="1" dirty="0">
                <a:solidFill>
                  <a:srgbClr val="1381B8"/>
                </a:solidFill>
                <a:latin typeface="Tahoma"/>
                <a:cs typeface="Tahoma"/>
              </a:rPr>
              <a:t>Nhận mail được nhưng gởi mail không được  Gởi mail được nhưng nhân mail không được</a:t>
            </a:r>
            <a:endParaRPr sz="1000" dirty="0">
              <a:latin typeface="Tahoma"/>
              <a:cs typeface="Tahoma"/>
            </a:endParaRPr>
          </a:p>
          <a:p>
            <a:pPr marL="248285" marR="942975">
              <a:lnSpc>
                <a:spcPct val="120000"/>
              </a:lnSpc>
            </a:pPr>
            <a:r>
              <a:rPr sz="1000" b="1" dirty="0">
                <a:solidFill>
                  <a:srgbClr val="1381B8"/>
                </a:solidFill>
                <a:latin typeface="Tahoma"/>
                <a:cs typeface="Tahoma"/>
              </a:rPr>
              <a:t>Khi đọc mail thì font chữ bị mã hoá không đọc được  Email bị trả về</a:t>
            </a:r>
            <a:endParaRPr sz="1000" dirty="0">
              <a:latin typeface="Tahoma"/>
              <a:cs typeface="Tahoma"/>
            </a:endParaRPr>
          </a:p>
          <a:p>
            <a:pPr marL="248285">
              <a:lnSpc>
                <a:spcPct val="100000"/>
              </a:lnSpc>
              <a:spcBef>
                <a:spcPts val="240"/>
              </a:spcBef>
            </a:pPr>
            <a:r>
              <a:rPr sz="1000" b="1" dirty="0">
                <a:solidFill>
                  <a:srgbClr val="1381B8"/>
                </a:solidFill>
                <a:latin typeface="Tahoma"/>
                <a:cs typeface="Tahoma"/>
              </a:rPr>
              <a:t>Check gmail bằng Outlook Express bị lỗi</a:t>
            </a:r>
            <a:endParaRPr sz="1000" dirty="0">
              <a:latin typeface="Tahoma"/>
              <a:cs typeface="Tahoma"/>
            </a:endParaRPr>
          </a:p>
          <a:p>
            <a:pPr marL="248285" marR="798830">
              <a:lnSpc>
                <a:spcPct val="120000"/>
              </a:lnSpc>
            </a:pPr>
            <a:r>
              <a:rPr sz="1000" b="1" dirty="0">
                <a:solidFill>
                  <a:srgbClr val="1381B8"/>
                </a:solidFill>
                <a:latin typeface="Tahoma"/>
                <a:cs typeface="Tahoma"/>
              </a:rPr>
              <a:t>Outlook không cho save các files Attach theo Email  MS-Outlook không hiển thị các files Attach theo Email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1082344" y="1072895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082039" y="8613647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082039" y="5367527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083627" y="5859048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4"/>
                </a:lnTo>
                <a:lnTo>
                  <a:pt x="1649076" y="4283"/>
                </a:lnTo>
                <a:lnTo>
                  <a:pt x="1398673" y="12387"/>
                </a:lnTo>
                <a:lnTo>
                  <a:pt x="1228848" y="21452"/>
                </a:lnTo>
                <a:lnTo>
                  <a:pt x="995202" y="37924"/>
                </a:lnTo>
                <a:lnTo>
                  <a:pt x="648774" y="68679"/>
                </a:lnTo>
                <a:lnTo>
                  <a:pt x="244812" y="112311"/>
                </a:lnTo>
                <a:lnTo>
                  <a:pt x="787" y="143479"/>
                </a:lnTo>
                <a:lnTo>
                  <a:pt x="0" y="220441"/>
                </a:lnTo>
                <a:lnTo>
                  <a:pt x="4570412" y="221203"/>
                </a:lnTo>
                <a:lnTo>
                  <a:pt x="4567237" y="136367"/>
                </a:lnTo>
                <a:lnTo>
                  <a:pt x="4509920" y="128846"/>
                </a:lnTo>
                <a:lnTo>
                  <a:pt x="4317535" y="107554"/>
                </a:lnTo>
                <a:lnTo>
                  <a:pt x="3904768" y="70534"/>
                </a:lnTo>
                <a:lnTo>
                  <a:pt x="3492721" y="41138"/>
                </a:lnTo>
                <a:lnTo>
                  <a:pt x="3200806" y="25268"/>
                </a:lnTo>
                <a:lnTo>
                  <a:pt x="2644565" y="7148"/>
                </a:lnTo>
                <a:lnTo>
                  <a:pt x="2168293" y="292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242060" y="6083808"/>
            <a:ext cx="102108" cy="1066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470660" y="6348983"/>
            <a:ext cx="88391" cy="8839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699260" y="6525767"/>
            <a:ext cx="76200" cy="8077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699260" y="6690359"/>
            <a:ext cx="76200" cy="8077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699260" y="6854952"/>
            <a:ext cx="76200" cy="8077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699260" y="7019543"/>
            <a:ext cx="76200" cy="8077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699260" y="7184135"/>
            <a:ext cx="76200" cy="8077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470660" y="7491983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470660" y="7674864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1128064" y="5351973"/>
            <a:ext cx="4473575" cy="2609215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409"/>
              </a:spcBef>
              <a:tabLst>
                <a:tab pos="3180715" algn="l"/>
              </a:tabLst>
            </a:pP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650" dirty="0">
              <a:latin typeface="Times New Roman"/>
              <a:cs typeface="Times New Roman"/>
            </a:endParaRPr>
          </a:p>
          <a:p>
            <a:pPr marL="7620" algn="ctr">
              <a:lnSpc>
                <a:spcPct val="100000"/>
              </a:lnSpc>
            </a:pP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Câu hỏi và bài tập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650" dirty="0">
              <a:latin typeface="Times New Roman"/>
              <a:cs typeface="Times New Roman"/>
            </a:endParaRPr>
          </a:p>
          <a:p>
            <a:pPr marR="2603500" algn="ctr">
              <a:lnSpc>
                <a:spcPct val="100000"/>
              </a:lnSpc>
            </a:pPr>
            <a:r>
              <a:rPr sz="1200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200" b="1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Bài tập thực hành</a:t>
            </a:r>
            <a:endParaRPr sz="1200" dirty="0">
              <a:latin typeface="Tahoma"/>
              <a:cs typeface="Tahoma"/>
            </a:endParaRPr>
          </a:p>
          <a:p>
            <a:pPr marL="485775">
              <a:lnSpc>
                <a:spcPct val="100000"/>
              </a:lnSpc>
              <a:spcBef>
                <a:spcPts val="705"/>
              </a:spcBef>
            </a:pPr>
            <a:r>
              <a:rPr sz="1000" dirty="0">
                <a:solidFill>
                  <a:srgbClr val="1F5281"/>
                </a:solidFill>
                <a:latin typeface="Tahoma"/>
                <a:cs typeface="Tahoma"/>
              </a:rPr>
              <a:t>Cho thông tin:</a:t>
            </a:r>
            <a:endParaRPr sz="1000" dirty="0">
              <a:latin typeface="Tahoma"/>
              <a:cs typeface="Tahoma"/>
            </a:endParaRPr>
          </a:p>
          <a:p>
            <a:pPr marL="685165" marR="1828800" algn="just">
              <a:lnSpc>
                <a:spcPct val="120000"/>
              </a:lnSpc>
              <a:spcBef>
                <a:spcPts val="5"/>
              </a:spcBef>
            </a:pPr>
            <a:r>
              <a:rPr sz="900" dirty="0">
                <a:solidFill>
                  <a:srgbClr val="1F5281"/>
                </a:solidFill>
                <a:latin typeface="Tahoma"/>
                <a:cs typeface="Tahoma"/>
              </a:rPr>
              <a:t>Mail Address: </a:t>
            </a:r>
            <a:r>
              <a:rPr sz="900" u="sng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  <a:hlinkClick r:id="rId7"/>
              </a:rPr>
              <a:t>hocvien1@ispace.edu.vn </a:t>
            </a:r>
            <a:r>
              <a:rPr sz="900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900" dirty="0">
                <a:solidFill>
                  <a:srgbClr val="1F5281"/>
                </a:solidFill>
                <a:latin typeface="Tahoma"/>
                <a:cs typeface="Tahoma"/>
              </a:rPr>
              <a:t>Mail Account: </a:t>
            </a:r>
            <a:r>
              <a:rPr sz="900" u="sng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  <a:hlinkClick r:id="rId7"/>
              </a:rPr>
              <a:t>hocvien1@ispace.edu.vn </a:t>
            </a:r>
            <a:r>
              <a:rPr sz="900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900" dirty="0">
                <a:solidFill>
                  <a:srgbClr val="1F5281"/>
                </a:solidFill>
                <a:latin typeface="Tahoma"/>
                <a:cs typeface="Tahoma"/>
              </a:rPr>
              <a:t>Password: 123456</a:t>
            </a:r>
            <a:endParaRPr sz="900" dirty="0">
              <a:latin typeface="Tahoma"/>
              <a:cs typeface="Tahoma"/>
            </a:endParaRPr>
          </a:p>
          <a:p>
            <a:pPr marL="685165">
              <a:lnSpc>
                <a:spcPct val="100000"/>
              </a:lnSpc>
              <a:spcBef>
                <a:spcPts val="215"/>
              </a:spcBef>
            </a:pPr>
            <a:r>
              <a:rPr sz="900" dirty="0">
                <a:solidFill>
                  <a:srgbClr val="1F5281"/>
                </a:solidFill>
                <a:latin typeface="Tahoma"/>
                <a:cs typeface="Tahoma"/>
              </a:rPr>
              <a:t>POP3/SMTP: mail.ispace.edu.vn</a:t>
            </a:r>
            <a:endParaRPr sz="900" dirty="0">
              <a:latin typeface="Tahoma"/>
              <a:cs typeface="Tahoma"/>
            </a:endParaRPr>
          </a:p>
          <a:p>
            <a:pPr marL="685165" marR="149225">
              <a:lnSpc>
                <a:spcPct val="100000"/>
              </a:lnSpc>
              <a:spcBef>
                <a:spcPts val="215"/>
              </a:spcBef>
            </a:pPr>
            <a:r>
              <a:rPr sz="900" dirty="0">
                <a:solidFill>
                  <a:srgbClr val="1F5281"/>
                </a:solidFill>
                <a:latin typeface="Tahoma"/>
                <a:cs typeface="Tahoma"/>
              </a:rPr>
              <a:t>Dùng thông tin đã cho để cấu hình cho 3 chương trình Mail Client đã đề  cập ở trên.</a:t>
            </a:r>
            <a:endParaRPr sz="900" dirty="0">
              <a:latin typeface="Tahoma"/>
              <a:cs typeface="Tahoma"/>
            </a:endParaRPr>
          </a:p>
          <a:p>
            <a:pPr marL="485775">
              <a:lnSpc>
                <a:spcPct val="100000"/>
              </a:lnSpc>
              <a:spcBef>
                <a:spcPts val="235"/>
              </a:spcBef>
            </a:pPr>
            <a:r>
              <a:rPr sz="1000" dirty="0">
                <a:solidFill>
                  <a:srgbClr val="1F5281"/>
                </a:solidFill>
                <a:latin typeface="Tahoma"/>
                <a:cs typeface="Tahoma"/>
              </a:rPr>
              <a:t>Thực hiện Backup Email của cả 3 chương trình Mail Client trên</a:t>
            </a:r>
            <a:endParaRPr sz="1000" dirty="0">
              <a:latin typeface="Tahoma"/>
              <a:cs typeface="Tahoma"/>
            </a:endParaRPr>
          </a:p>
          <a:p>
            <a:pPr marL="485775" marR="196850">
              <a:lnSpc>
                <a:spcPct val="100000"/>
              </a:lnSpc>
              <a:spcBef>
                <a:spcPts val="245"/>
              </a:spcBef>
            </a:pPr>
            <a:r>
              <a:rPr sz="1000" dirty="0">
                <a:solidFill>
                  <a:srgbClr val="1F5281"/>
                </a:solidFill>
                <a:latin typeface="Tahoma"/>
                <a:cs typeface="Tahoma"/>
              </a:rPr>
              <a:t>Chuyển đổi thư mục lưu trữ Email của cả 3 chương trình Mail Client  trên sang nơi an toàn!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1082344" y="5368112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15</a:t>
            </a:fld>
            <a:endParaRPr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817108" y="114828"/>
            <a:ext cx="84391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Verdana"/>
                <a:cs typeface="Verdana"/>
              </a:rPr>
              <a:t>8/26/2009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87374" y="4401713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87374" y="1155593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88962" y="1647082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8"/>
                </a:lnTo>
                <a:lnTo>
                  <a:pt x="1649076" y="4310"/>
                </a:lnTo>
                <a:lnTo>
                  <a:pt x="1398673" y="12419"/>
                </a:lnTo>
                <a:lnTo>
                  <a:pt x="1228848" y="21484"/>
                </a:lnTo>
                <a:lnTo>
                  <a:pt x="995202" y="37956"/>
                </a:lnTo>
                <a:lnTo>
                  <a:pt x="648774" y="68711"/>
                </a:lnTo>
                <a:lnTo>
                  <a:pt x="244812" y="112343"/>
                </a:lnTo>
                <a:lnTo>
                  <a:pt x="787" y="143511"/>
                </a:lnTo>
                <a:lnTo>
                  <a:pt x="0" y="220473"/>
                </a:lnTo>
                <a:lnTo>
                  <a:pt x="4570412" y="221235"/>
                </a:lnTo>
                <a:lnTo>
                  <a:pt x="4567237" y="136399"/>
                </a:lnTo>
                <a:lnTo>
                  <a:pt x="4509920" y="128878"/>
                </a:lnTo>
                <a:lnTo>
                  <a:pt x="4317535" y="107586"/>
                </a:lnTo>
                <a:lnTo>
                  <a:pt x="3904768" y="70566"/>
                </a:lnTo>
                <a:lnTo>
                  <a:pt x="3492721" y="41170"/>
                </a:lnTo>
                <a:lnTo>
                  <a:pt x="3200806" y="25300"/>
                </a:lnTo>
                <a:lnTo>
                  <a:pt x="2644565" y="7124"/>
                </a:lnTo>
                <a:lnTo>
                  <a:pt x="2168293" y="285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276850" y="4413906"/>
            <a:ext cx="382524" cy="17068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209295" y="1858157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209295" y="2041037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209295" y="2223917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209295" y="2406798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133399" y="1139404"/>
            <a:ext cx="4473575" cy="1400175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09"/>
              </a:spcBef>
              <a:tabLst>
                <a:tab pos="3180715" algn="l"/>
              </a:tabLst>
            </a:pP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650" dirty="0">
              <a:latin typeface="Times New Roman"/>
              <a:cs typeface="Times New Roman"/>
            </a:endParaRPr>
          </a:p>
          <a:p>
            <a:pPr marL="1379220">
              <a:lnSpc>
                <a:spcPct val="100000"/>
              </a:lnSpc>
            </a:pP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MỤC TIÊU BÀI HỌC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400" dirty="0">
              <a:latin typeface="Times New Roman"/>
              <a:cs typeface="Times New Roman"/>
            </a:endParaRPr>
          </a:p>
          <a:p>
            <a:pPr marL="248285" marR="836294">
              <a:lnSpc>
                <a:spcPct val="120000"/>
              </a:lnSpc>
            </a:pPr>
            <a:r>
              <a:rPr sz="1000" b="1" dirty="0">
                <a:solidFill>
                  <a:srgbClr val="1381B8"/>
                </a:solidFill>
                <a:latin typeface="Tahoma"/>
                <a:cs typeface="Tahoma"/>
              </a:rPr>
              <a:t>Cấu hình được cho các Mail Client gởi nhận được Mail  Đồng bộ hoá được dữ liệu giữa các Mail Client</a:t>
            </a:r>
            <a:endParaRPr sz="1000" dirty="0">
              <a:latin typeface="Tahoma"/>
              <a:cs typeface="Tahoma"/>
            </a:endParaRPr>
          </a:p>
          <a:p>
            <a:pPr marL="248285">
              <a:lnSpc>
                <a:spcPct val="100000"/>
              </a:lnSpc>
              <a:spcBef>
                <a:spcPts val="240"/>
              </a:spcBef>
            </a:pPr>
            <a:r>
              <a:rPr sz="1000" b="1" dirty="0">
                <a:solidFill>
                  <a:srgbClr val="1381B8"/>
                </a:solidFill>
                <a:latin typeface="Tahoma"/>
                <a:cs typeface="Tahoma"/>
              </a:rPr>
              <a:t>Backup và Restore được các dữ liệu Email</a:t>
            </a:r>
            <a:endParaRPr sz="1000" dirty="0">
              <a:latin typeface="Tahoma"/>
              <a:cs typeface="Tahoma"/>
            </a:endParaRPr>
          </a:p>
          <a:p>
            <a:pPr marL="248285">
              <a:lnSpc>
                <a:spcPct val="100000"/>
              </a:lnSpc>
              <a:spcBef>
                <a:spcPts val="240"/>
              </a:spcBef>
            </a:pPr>
            <a:r>
              <a:rPr sz="1000" b="1" dirty="0">
                <a:solidFill>
                  <a:srgbClr val="1381B8"/>
                </a:solidFill>
                <a:latin typeface="Tahoma"/>
                <a:cs typeface="Tahoma"/>
              </a:rPr>
              <a:t>Xử lý được các lỗi thông dụng khi gởi nhận Mail bằng Mail Client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2230374" y="2565293"/>
            <a:ext cx="2247900" cy="181762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087679" y="1155593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087374" y="8696345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087374" y="5450225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088962" y="5941746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4"/>
                </a:lnTo>
                <a:lnTo>
                  <a:pt x="1649076" y="4283"/>
                </a:lnTo>
                <a:lnTo>
                  <a:pt x="1398673" y="12387"/>
                </a:lnTo>
                <a:lnTo>
                  <a:pt x="1228848" y="21452"/>
                </a:lnTo>
                <a:lnTo>
                  <a:pt x="995202" y="37924"/>
                </a:lnTo>
                <a:lnTo>
                  <a:pt x="648774" y="68679"/>
                </a:lnTo>
                <a:lnTo>
                  <a:pt x="244812" y="112311"/>
                </a:lnTo>
                <a:lnTo>
                  <a:pt x="787" y="143479"/>
                </a:lnTo>
                <a:lnTo>
                  <a:pt x="0" y="220441"/>
                </a:lnTo>
                <a:lnTo>
                  <a:pt x="4570412" y="221203"/>
                </a:lnTo>
                <a:lnTo>
                  <a:pt x="4567237" y="136367"/>
                </a:lnTo>
                <a:lnTo>
                  <a:pt x="4509920" y="128846"/>
                </a:lnTo>
                <a:lnTo>
                  <a:pt x="4317535" y="107554"/>
                </a:lnTo>
                <a:lnTo>
                  <a:pt x="3904768" y="70534"/>
                </a:lnTo>
                <a:lnTo>
                  <a:pt x="3492721" y="41138"/>
                </a:lnTo>
                <a:lnTo>
                  <a:pt x="3200806" y="25268"/>
                </a:lnTo>
                <a:lnTo>
                  <a:pt x="2644565" y="7148"/>
                </a:lnTo>
                <a:lnTo>
                  <a:pt x="2168293" y="292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1133399" y="5473848"/>
            <a:ext cx="1423035" cy="974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314776" y="5473848"/>
            <a:ext cx="1292225" cy="974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485771" y="5657617"/>
            <a:ext cx="1788795" cy="22890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XỬ LÝ SỰ CỐ EMAIL</a:t>
            </a:r>
            <a:endParaRPr sz="1400">
              <a:latin typeface="Tahoma"/>
              <a:cs typeface="Tahoma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3381121" y="7222383"/>
            <a:ext cx="1725295" cy="400050"/>
          </a:xfrm>
          <a:custGeom>
            <a:avLst/>
            <a:gdLst/>
            <a:ahLst/>
            <a:cxnLst/>
            <a:rect l="l" t="t" r="r" b="b"/>
            <a:pathLst>
              <a:path w="1725295" h="400050">
                <a:moveTo>
                  <a:pt x="0" y="0"/>
                </a:moveTo>
                <a:lnTo>
                  <a:pt x="0" y="299466"/>
                </a:lnTo>
                <a:lnTo>
                  <a:pt x="1725295" y="299466"/>
                </a:lnTo>
                <a:lnTo>
                  <a:pt x="1725295" y="399542"/>
                </a:lnTo>
              </a:path>
            </a:pathLst>
          </a:custGeom>
          <a:ln w="12700">
            <a:solidFill>
              <a:srgbClr val="23826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3381121" y="7222383"/>
            <a:ext cx="571500" cy="400050"/>
          </a:xfrm>
          <a:custGeom>
            <a:avLst/>
            <a:gdLst/>
            <a:ahLst/>
            <a:cxnLst/>
            <a:rect l="l" t="t" r="r" b="b"/>
            <a:pathLst>
              <a:path w="571500" h="400050">
                <a:moveTo>
                  <a:pt x="0" y="0"/>
                </a:moveTo>
                <a:lnTo>
                  <a:pt x="0" y="299466"/>
                </a:lnTo>
                <a:lnTo>
                  <a:pt x="571500" y="299466"/>
                </a:lnTo>
                <a:lnTo>
                  <a:pt x="571500" y="399542"/>
                </a:lnTo>
              </a:path>
            </a:pathLst>
          </a:custGeom>
          <a:ln w="12700">
            <a:solidFill>
              <a:srgbClr val="23826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2798699" y="7222383"/>
            <a:ext cx="582930" cy="400050"/>
          </a:xfrm>
          <a:custGeom>
            <a:avLst/>
            <a:gdLst/>
            <a:ahLst/>
            <a:cxnLst/>
            <a:rect l="l" t="t" r="r" b="b"/>
            <a:pathLst>
              <a:path w="582929" h="400050">
                <a:moveTo>
                  <a:pt x="582422" y="0"/>
                </a:moveTo>
                <a:lnTo>
                  <a:pt x="582422" y="299466"/>
                </a:lnTo>
                <a:lnTo>
                  <a:pt x="0" y="299466"/>
                </a:lnTo>
                <a:lnTo>
                  <a:pt x="0" y="399542"/>
                </a:lnTo>
              </a:path>
            </a:pathLst>
          </a:custGeom>
          <a:ln w="12700">
            <a:solidFill>
              <a:srgbClr val="23826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666621" y="7222383"/>
            <a:ext cx="1714500" cy="400050"/>
          </a:xfrm>
          <a:custGeom>
            <a:avLst/>
            <a:gdLst/>
            <a:ahLst/>
            <a:cxnLst/>
            <a:rect l="l" t="t" r="r" b="b"/>
            <a:pathLst>
              <a:path w="1714500" h="400050">
                <a:moveTo>
                  <a:pt x="1714500" y="0"/>
                </a:moveTo>
                <a:lnTo>
                  <a:pt x="1714500" y="299466"/>
                </a:lnTo>
                <a:lnTo>
                  <a:pt x="0" y="299466"/>
                </a:lnTo>
                <a:lnTo>
                  <a:pt x="0" y="399542"/>
                </a:lnTo>
              </a:path>
            </a:pathLst>
          </a:custGeom>
          <a:ln w="12700">
            <a:solidFill>
              <a:srgbClr val="23826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2843023" y="6707526"/>
            <a:ext cx="1072134" cy="55092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2975864" y="6763405"/>
            <a:ext cx="822960" cy="421640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R="5080" indent="17780">
              <a:lnSpc>
                <a:spcPts val="1490"/>
              </a:lnSpc>
              <a:spcBef>
                <a:spcPts val="265"/>
              </a:spcBef>
            </a:pPr>
            <a:r>
              <a:rPr sz="1350" b="1" dirty="0">
                <a:solidFill>
                  <a:srgbClr val="FFFFFF"/>
                </a:solidFill>
                <a:latin typeface="Verdana"/>
                <a:cs typeface="Verdana"/>
              </a:rPr>
              <a:t>Xử lý sự  cố Email</a:t>
            </a:r>
            <a:endParaRPr sz="1350">
              <a:latin typeface="Verdana"/>
              <a:cs typeface="Verdana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1087374" y="7583064"/>
            <a:ext cx="2286000" cy="55092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1209295" y="7639705"/>
            <a:ext cx="2047875" cy="421640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L="89535" marR="5080" indent="-90170">
              <a:lnSpc>
                <a:spcPts val="1490"/>
              </a:lnSpc>
              <a:spcBef>
                <a:spcPts val="265"/>
              </a:spcBef>
              <a:tabLst>
                <a:tab pos="1143000" algn="l"/>
                <a:tab pos="1207135" algn="l"/>
              </a:tabLst>
            </a:pPr>
            <a:r>
              <a:rPr sz="1350" dirty="0">
                <a:solidFill>
                  <a:srgbClr val="FFFFFF"/>
                </a:solidFill>
                <a:latin typeface="Verdana"/>
                <a:cs typeface="Verdana"/>
              </a:rPr>
              <a:t>Tổng quan		Cấu hình  về Email	Mail Client</a:t>
            </a:r>
            <a:endParaRPr sz="1350">
              <a:latin typeface="Verdana"/>
              <a:cs typeface="Verdana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3412237" y="7583064"/>
            <a:ext cx="1078991" cy="550926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3544698" y="7639705"/>
            <a:ext cx="828675" cy="421640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L="55880" marR="5080" indent="-56515">
              <a:lnSpc>
                <a:spcPts val="1490"/>
              </a:lnSpc>
              <a:spcBef>
                <a:spcPts val="265"/>
              </a:spcBef>
            </a:pPr>
            <a:r>
              <a:rPr sz="1350" dirty="0">
                <a:solidFill>
                  <a:srgbClr val="FFFFFF"/>
                </a:solidFill>
                <a:latin typeface="Verdana"/>
                <a:cs typeface="Verdana"/>
              </a:rPr>
              <a:t>Bakup dữ  liệu Mail</a:t>
            </a:r>
            <a:endParaRPr sz="1350">
              <a:latin typeface="Verdana"/>
              <a:cs typeface="Verdana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4525519" y="7583064"/>
            <a:ext cx="1133855" cy="55092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4658995" y="7639705"/>
            <a:ext cx="907415" cy="421640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L="205104" marR="5080" indent="-205740">
              <a:lnSpc>
                <a:spcPts val="1490"/>
              </a:lnSpc>
              <a:spcBef>
                <a:spcPts val="265"/>
              </a:spcBef>
            </a:pPr>
            <a:r>
              <a:rPr sz="1350" dirty="0">
                <a:solidFill>
                  <a:srgbClr val="FFFFFF"/>
                </a:solidFill>
                <a:latin typeface="Verdana"/>
                <a:cs typeface="Verdana"/>
              </a:rPr>
              <a:t>Khắc phục  Sự cố</a:t>
            </a:r>
            <a:endParaRPr sz="1350">
              <a:latin typeface="Verdana"/>
              <a:cs typeface="Verdana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1087679" y="5450810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>
            <a:spLocks noGrp="1"/>
          </p:cNvSpPr>
          <p:nvPr>
            <p:ph type="sldNum" sz="quarter" idx="7"/>
          </p:nvPr>
        </p:nvSpPr>
        <p:spPr>
          <a:xfrm>
            <a:off x="6429249" y="9707869"/>
            <a:ext cx="246379" cy="19813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2</a:t>
            </a:fld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811773" y="32130"/>
            <a:ext cx="84391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Verdana"/>
                <a:cs typeface="Verdana"/>
              </a:rPr>
              <a:t>8/26/2009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82039" y="4319015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82039" y="1072895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83627" y="1564384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8"/>
                </a:lnTo>
                <a:lnTo>
                  <a:pt x="1649076" y="4310"/>
                </a:lnTo>
                <a:lnTo>
                  <a:pt x="1398673" y="12419"/>
                </a:lnTo>
                <a:lnTo>
                  <a:pt x="1228848" y="21484"/>
                </a:lnTo>
                <a:lnTo>
                  <a:pt x="995202" y="37956"/>
                </a:lnTo>
                <a:lnTo>
                  <a:pt x="648774" y="68711"/>
                </a:lnTo>
                <a:lnTo>
                  <a:pt x="244812" y="112343"/>
                </a:lnTo>
                <a:lnTo>
                  <a:pt x="787" y="143511"/>
                </a:lnTo>
                <a:lnTo>
                  <a:pt x="0" y="220473"/>
                </a:lnTo>
                <a:lnTo>
                  <a:pt x="4570412" y="221235"/>
                </a:lnTo>
                <a:lnTo>
                  <a:pt x="4567237" y="136399"/>
                </a:lnTo>
                <a:lnTo>
                  <a:pt x="4509920" y="128878"/>
                </a:lnTo>
                <a:lnTo>
                  <a:pt x="4317535" y="107586"/>
                </a:lnTo>
                <a:lnTo>
                  <a:pt x="3904768" y="70566"/>
                </a:lnTo>
                <a:lnTo>
                  <a:pt x="3492721" y="41170"/>
                </a:lnTo>
                <a:lnTo>
                  <a:pt x="3200806" y="25300"/>
                </a:lnTo>
                <a:lnTo>
                  <a:pt x="2644565" y="7124"/>
                </a:lnTo>
                <a:lnTo>
                  <a:pt x="2168293" y="285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128064" y="1095883"/>
            <a:ext cx="1423035" cy="974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309441" y="1095883"/>
            <a:ext cx="1292225" cy="974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366136" y="1279651"/>
            <a:ext cx="2018030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TỔNG QUAN VỀ EMAIL</a:t>
            </a:r>
            <a:endParaRPr sz="1400">
              <a:latin typeface="Tahoma"/>
              <a:cs typeface="Tahoma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203960" y="2194559"/>
            <a:ext cx="88391" cy="8839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121663" y="1731263"/>
            <a:ext cx="4517136" cy="34594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124711" y="1801367"/>
            <a:ext cx="3479291" cy="17373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110614" y="1720595"/>
            <a:ext cx="4513199" cy="3429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1182014" y="1809368"/>
            <a:ext cx="3352800" cy="51815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900" dirty="0">
                <a:solidFill>
                  <a:srgbClr val="C00000"/>
                </a:solidFill>
                <a:latin typeface="Verdana"/>
                <a:cs typeface="Verdana"/>
              </a:rPr>
              <a:t>E-mail là thư điện tử, được chuyển đi qua đường Internet.</a:t>
            </a:r>
            <a:endParaRPr sz="9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350">
              <a:latin typeface="Times New Roman"/>
              <a:cs typeface="Times New Roman"/>
            </a:endParaRPr>
          </a:p>
          <a:p>
            <a:pPr marL="194310">
              <a:lnSpc>
                <a:spcPct val="100000"/>
              </a:lnSpc>
            </a:pPr>
            <a:r>
              <a:rPr sz="1000" b="1" dirty="0">
                <a:solidFill>
                  <a:srgbClr val="1381B8"/>
                </a:solidFill>
                <a:latin typeface="Tahoma"/>
                <a:cs typeface="Tahoma"/>
              </a:rPr>
              <a:t>Lợi ích của Email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1527302" y="2831845"/>
            <a:ext cx="1033653" cy="92328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1589786" y="3215385"/>
            <a:ext cx="92138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Verdana"/>
                <a:cs typeface="Verdana"/>
              </a:rPr>
              <a:t>Tốc độ cao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1527302" y="3826764"/>
            <a:ext cx="1098549" cy="267208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825114" y="2831845"/>
            <a:ext cx="1058926" cy="92722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2945892" y="3212719"/>
            <a:ext cx="83121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Verdana"/>
                <a:cs typeface="Verdana"/>
              </a:rPr>
              <a:t>Chi phí rẻ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2851530" y="3826764"/>
            <a:ext cx="1097533" cy="26720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4148328" y="2831845"/>
            <a:ext cx="1050289" cy="908303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4278121" y="3022854"/>
            <a:ext cx="80454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Verdana"/>
                <a:cs typeface="Verdana"/>
              </a:rPr>
              <a:t>Không có  khoảng</a:t>
            </a:r>
            <a:endParaRPr sz="1200">
              <a:latin typeface="Verdana"/>
              <a:cs typeface="Verdana"/>
            </a:endParaRPr>
          </a:p>
          <a:p>
            <a:pPr marR="3175" algn="ctr">
              <a:lnSpc>
                <a:spcPct val="100000"/>
              </a:lnSpc>
            </a:pPr>
            <a:r>
              <a:rPr sz="1200" b="1" dirty="0">
                <a:solidFill>
                  <a:srgbClr val="FFFFFF"/>
                </a:solidFill>
                <a:latin typeface="Verdana"/>
                <a:cs typeface="Verdana"/>
              </a:rPr>
              <a:t>cách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4184396" y="3832352"/>
            <a:ext cx="1088643" cy="261620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082344" y="1072895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082039" y="8613647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082039" y="5367527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083627" y="5859048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4"/>
                </a:lnTo>
                <a:lnTo>
                  <a:pt x="1649076" y="4283"/>
                </a:lnTo>
                <a:lnTo>
                  <a:pt x="1398673" y="12387"/>
                </a:lnTo>
                <a:lnTo>
                  <a:pt x="1228848" y="21452"/>
                </a:lnTo>
                <a:lnTo>
                  <a:pt x="995202" y="37924"/>
                </a:lnTo>
                <a:lnTo>
                  <a:pt x="648774" y="68679"/>
                </a:lnTo>
                <a:lnTo>
                  <a:pt x="244812" y="112311"/>
                </a:lnTo>
                <a:lnTo>
                  <a:pt x="787" y="143479"/>
                </a:lnTo>
                <a:lnTo>
                  <a:pt x="0" y="220441"/>
                </a:lnTo>
                <a:lnTo>
                  <a:pt x="4570412" y="221203"/>
                </a:lnTo>
                <a:lnTo>
                  <a:pt x="4567237" y="136367"/>
                </a:lnTo>
                <a:lnTo>
                  <a:pt x="4509920" y="128846"/>
                </a:lnTo>
                <a:lnTo>
                  <a:pt x="4317535" y="107554"/>
                </a:lnTo>
                <a:lnTo>
                  <a:pt x="3904768" y="70534"/>
                </a:lnTo>
                <a:lnTo>
                  <a:pt x="3492721" y="41138"/>
                </a:lnTo>
                <a:lnTo>
                  <a:pt x="3200806" y="25268"/>
                </a:lnTo>
                <a:lnTo>
                  <a:pt x="2644565" y="7148"/>
                </a:lnTo>
                <a:lnTo>
                  <a:pt x="2168293" y="292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1128064" y="5391150"/>
            <a:ext cx="1423035" cy="974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4309441" y="5391150"/>
            <a:ext cx="1292225" cy="974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1203960" y="6070091"/>
            <a:ext cx="88391" cy="8839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1432560" y="6252971"/>
            <a:ext cx="88391" cy="88391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1432560" y="6435852"/>
            <a:ext cx="88391" cy="88391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/>
          <p:nvPr/>
        </p:nvSpPr>
        <p:spPr>
          <a:xfrm>
            <a:off x="1376425" y="5574919"/>
            <a:ext cx="3007995" cy="9944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98933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TỔNG QUAN VỀ EMAIL</a:t>
            </a:r>
            <a:endParaRPr sz="14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r>
              <a:rPr sz="1000" b="1" dirty="0">
                <a:solidFill>
                  <a:srgbClr val="1381B8"/>
                </a:solidFill>
                <a:latin typeface="Tahoma"/>
                <a:cs typeface="Tahoma"/>
              </a:rPr>
              <a:t>Tổng quan về Email</a:t>
            </a:r>
            <a:endParaRPr sz="1000">
              <a:latin typeface="Tahoma"/>
              <a:cs typeface="Tahoma"/>
            </a:endParaRPr>
          </a:p>
          <a:p>
            <a:pPr marL="199390">
              <a:lnSpc>
                <a:spcPct val="100000"/>
              </a:lnSpc>
              <a:spcBef>
                <a:spcPts val="240"/>
              </a:spcBef>
            </a:pPr>
            <a:r>
              <a:rPr sz="1000" dirty="0">
                <a:solidFill>
                  <a:srgbClr val="1F5281"/>
                </a:solidFill>
                <a:latin typeface="Tahoma"/>
                <a:cs typeface="Tahoma"/>
              </a:rPr>
              <a:t>Webmail</a:t>
            </a:r>
            <a:endParaRPr sz="1000">
              <a:latin typeface="Tahoma"/>
              <a:cs typeface="Tahoma"/>
            </a:endParaRPr>
          </a:p>
          <a:p>
            <a:pPr marL="199390">
              <a:lnSpc>
                <a:spcPct val="100000"/>
              </a:lnSpc>
              <a:spcBef>
                <a:spcPts val="240"/>
              </a:spcBef>
            </a:pPr>
            <a:r>
              <a:rPr sz="1000" dirty="0">
                <a:solidFill>
                  <a:srgbClr val="1F5281"/>
                </a:solidFill>
                <a:latin typeface="Tahoma"/>
                <a:cs typeface="Tahoma"/>
              </a:rPr>
              <a:t>Mail doanh nghiệp (POP3, IMAP)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2263139" y="6563766"/>
            <a:ext cx="2121341" cy="2021039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1082344" y="5368112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 txBox="1">
            <a:spLocks noGrp="1"/>
          </p:cNvSpPr>
          <p:nvPr>
            <p:ph type="sldNum" sz="quarter" idx="7"/>
          </p:nvPr>
        </p:nvSpPr>
        <p:spPr>
          <a:xfrm>
            <a:off x="6423914" y="9625171"/>
            <a:ext cx="246379" cy="19813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3</a:t>
            </a:fld>
            <a:endParaRPr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811773" y="32130"/>
            <a:ext cx="84391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Verdana"/>
                <a:cs typeface="Verdana"/>
              </a:rPr>
              <a:t>8/26/2009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82039" y="4319015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82039" y="1072895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83627" y="1564384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8"/>
                </a:lnTo>
                <a:lnTo>
                  <a:pt x="1649076" y="4310"/>
                </a:lnTo>
                <a:lnTo>
                  <a:pt x="1398673" y="12419"/>
                </a:lnTo>
                <a:lnTo>
                  <a:pt x="1228848" y="21484"/>
                </a:lnTo>
                <a:lnTo>
                  <a:pt x="995202" y="37956"/>
                </a:lnTo>
                <a:lnTo>
                  <a:pt x="648774" y="68711"/>
                </a:lnTo>
                <a:lnTo>
                  <a:pt x="244812" y="112343"/>
                </a:lnTo>
                <a:lnTo>
                  <a:pt x="787" y="143511"/>
                </a:lnTo>
                <a:lnTo>
                  <a:pt x="0" y="220473"/>
                </a:lnTo>
                <a:lnTo>
                  <a:pt x="4570412" y="221235"/>
                </a:lnTo>
                <a:lnTo>
                  <a:pt x="4567237" y="136399"/>
                </a:lnTo>
                <a:lnTo>
                  <a:pt x="4509920" y="128878"/>
                </a:lnTo>
                <a:lnTo>
                  <a:pt x="4317535" y="107586"/>
                </a:lnTo>
                <a:lnTo>
                  <a:pt x="3904768" y="70566"/>
                </a:lnTo>
                <a:lnTo>
                  <a:pt x="3492721" y="41170"/>
                </a:lnTo>
                <a:lnTo>
                  <a:pt x="3200806" y="25300"/>
                </a:lnTo>
                <a:lnTo>
                  <a:pt x="2644565" y="7124"/>
                </a:lnTo>
                <a:lnTo>
                  <a:pt x="2168293" y="285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128064" y="1095883"/>
            <a:ext cx="1423035" cy="974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309441" y="1095883"/>
            <a:ext cx="1292225" cy="974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203960" y="1775459"/>
            <a:ext cx="88391" cy="8839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432560" y="1958339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432560" y="2141219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376425" y="1279651"/>
            <a:ext cx="3007995" cy="9944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8933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TỔNG QUAN VỀ EMAIL</a:t>
            </a:r>
            <a:endParaRPr sz="14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r>
              <a:rPr sz="1000" b="1" dirty="0">
                <a:solidFill>
                  <a:srgbClr val="1381B8"/>
                </a:solidFill>
                <a:latin typeface="Tahoma"/>
                <a:cs typeface="Tahoma"/>
              </a:rPr>
              <a:t>Tổng quan về Email</a:t>
            </a:r>
            <a:endParaRPr sz="1000">
              <a:latin typeface="Tahoma"/>
              <a:cs typeface="Tahoma"/>
            </a:endParaRPr>
          </a:p>
          <a:p>
            <a:pPr marL="199390" marR="2225675">
              <a:lnSpc>
                <a:spcPct val="120000"/>
              </a:lnSpc>
            </a:pPr>
            <a:r>
              <a:rPr sz="1000" dirty="0">
                <a:solidFill>
                  <a:srgbClr val="FF0000"/>
                </a:solidFill>
                <a:latin typeface="Tahoma"/>
                <a:cs typeface="Tahoma"/>
              </a:rPr>
              <a:t>Webmail  </a:t>
            </a:r>
            <a:r>
              <a:rPr sz="1000" dirty="0">
                <a:solidFill>
                  <a:srgbClr val="1F5281"/>
                </a:solidFill>
                <a:latin typeface="Tahoma"/>
                <a:cs typeface="Tahoma"/>
              </a:rPr>
              <a:t>Mail Client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2720339" y="1911095"/>
            <a:ext cx="2882900" cy="216217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082344" y="1072895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082039" y="8613647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082039" y="5367527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083627" y="5859048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4"/>
                </a:lnTo>
                <a:lnTo>
                  <a:pt x="1649076" y="4283"/>
                </a:lnTo>
                <a:lnTo>
                  <a:pt x="1398673" y="12387"/>
                </a:lnTo>
                <a:lnTo>
                  <a:pt x="1228848" y="21452"/>
                </a:lnTo>
                <a:lnTo>
                  <a:pt x="995202" y="37924"/>
                </a:lnTo>
                <a:lnTo>
                  <a:pt x="648774" y="68679"/>
                </a:lnTo>
                <a:lnTo>
                  <a:pt x="244812" y="112311"/>
                </a:lnTo>
                <a:lnTo>
                  <a:pt x="787" y="143479"/>
                </a:lnTo>
                <a:lnTo>
                  <a:pt x="0" y="220441"/>
                </a:lnTo>
                <a:lnTo>
                  <a:pt x="4570412" y="221203"/>
                </a:lnTo>
                <a:lnTo>
                  <a:pt x="4567237" y="136367"/>
                </a:lnTo>
                <a:lnTo>
                  <a:pt x="4509920" y="128846"/>
                </a:lnTo>
                <a:lnTo>
                  <a:pt x="4317535" y="107554"/>
                </a:lnTo>
                <a:lnTo>
                  <a:pt x="3904768" y="70534"/>
                </a:lnTo>
                <a:lnTo>
                  <a:pt x="3492721" y="41138"/>
                </a:lnTo>
                <a:lnTo>
                  <a:pt x="3200806" y="25268"/>
                </a:lnTo>
                <a:lnTo>
                  <a:pt x="2644565" y="7148"/>
                </a:lnTo>
                <a:lnTo>
                  <a:pt x="2168293" y="292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1128064" y="5391150"/>
            <a:ext cx="1423035" cy="974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309441" y="5391150"/>
            <a:ext cx="1292225" cy="974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1203960" y="6070091"/>
            <a:ext cx="88391" cy="8839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432560" y="6252971"/>
            <a:ext cx="88391" cy="8839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432560" y="6435852"/>
            <a:ext cx="88391" cy="8839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661160" y="6612635"/>
            <a:ext cx="76200" cy="8077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1376425" y="5574919"/>
            <a:ext cx="3007995" cy="159766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98933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TỔNG QUAN VỀ EMAIL</a:t>
            </a:r>
            <a:endParaRPr sz="14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r>
              <a:rPr sz="1000" b="1" dirty="0">
                <a:solidFill>
                  <a:srgbClr val="1381B8"/>
                </a:solidFill>
                <a:latin typeface="Tahoma"/>
                <a:cs typeface="Tahoma"/>
              </a:rPr>
              <a:t>Tổng quan về Email</a:t>
            </a:r>
            <a:endParaRPr sz="1000">
              <a:latin typeface="Tahoma"/>
              <a:cs typeface="Tahoma"/>
            </a:endParaRPr>
          </a:p>
          <a:p>
            <a:pPr marL="199390" marR="2225675">
              <a:lnSpc>
                <a:spcPct val="120000"/>
              </a:lnSpc>
            </a:pPr>
            <a:r>
              <a:rPr sz="1000" dirty="0">
                <a:solidFill>
                  <a:srgbClr val="1F5281"/>
                </a:solidFill>
                <a:latin typeface="Tahoma"/>
                <a:cs typeface="Tahoma"/>
              </a:rPr>
              <a:t>Webmail  Mail Client</a:t>
            </a:r>
            <a:endParaRPr sz="1000">
              <a:latin typeface="Tahoma"/>
              <a:cs typeface="Tahoma"/>
            </a:endParaRPr>
          </a:p>
          <a:p>
            <a:pPr marL="398780">
              <a:lnSpc>
                <a:spcPct val="100000"/>
              </a:lnSpc>
              <a:spcBef>
                <a:spcPts val="220"/>
              </a:spcBef>
            </a:pPr>
            <a:r>
              <a:rPr sz="900" dirty="0">
                <a:solidFill>
                  <a:srgbClr val="FF0000"/>
                </a:solidFill>
                <a:latin typeface="Tahoma"/>
                <a:cs typeface="Tahoma"/>
              </a:rPr>
              <a:t>Ứng dụng Mail Client</a:t>
            </a:r>
            <a:endParaRPr sz="900">
              <a:latin typeface="Tahoma"/>
              <a:cs typeface="Tahoma"/>
            </a:endParaRPr>
          </a:p>
          <a:p>
            <a:pPr marL="627380" indent="-114300">
              <a:lnSpc>
                <a:spcPct val="100000"/>
              </a:lnSpc>
              <a:spcBef>
                <a:spcPts val="185"/>
              </a:spcBef>
              <a:buFont typeface="Wingdings"/>
              <a:buChar char=""/>
              <a:tabLst>
                <a:tab pos="628015" algn="l"/>
              </a:tabLst>
            </a:pPr>
            <a:r>
              <a:rPr sz="800" dirty="0">
                <a:solidFill>
                  <a:srgbClr val="1F5281"/>
                </a:solidFill>
                <a:latin typeface="Tahoma"/>
                <a:cs typeface="Tahoma"/>
              </a:rPr>
              <a:t>Outlook</a:t>
            </a:r>
            <a:endParaRPr sz="800">
              <a:latin typeface="Tahoma"/>
              <a:cs typeface="Tahoma"/>
            </a:endParaRPr>
          </a:p>
          <a:p>
            <a:pPr marL="627380" indent="-114300">
              <a:lnSpc>
                <a:spcPct val="100000"/>
              </a:lnSpc>
              <a:spcBef>
                <a:spcPts val="190"/>
              </a:spcBef>
              <a:buFont typeface="Wingdings"/>
              <a:buChar char=""/>
              <a:tabLst>
                <a:tab pos="628015" algn="l"/>
              </a:tabLst>
            </a:pPr>
            <a:r>
              <a:rPr sz="800" dirty="0">
                <a:solidFill>
                  <a:srgbClr val="1F5281"/>
                </a:solidFill>
                <a:latin typeface="Tahoma"/>
                <a:cs typeface="Tahoma"/>
              </a:rPr>
              <a:t>MS-Outlook</a:t>
            </a:r>
            <a:endParaRPr sz="800">
              <a:latin typeface="Tahoma"/>
              <a:cs typeface="Tahoma"/>
            </a:endParaRPr>
          </a:p>
          <a:p>
            <a:pPr marL="627380" indent="-114300">
              <a:lnSpc>
                <a:spcPct val="100000"/>
              </a:lnSpc>
              <a:spcBef>
                <a:spcPts val="190"/>
              </a:spcBef>
              <a:buFont typeface="Wingdings"/>
              <a:buChar char=""/>
              <a:tabLst>
                <a:tab pos="628015" algn="l"/>
              </a:tabLst>
            </a:pPr>
            <a:r>
              <a:rPr sz="800" dirty="0">
                <a:solidFill>
                  <a:srgbClr val="1F5281"/>
                </a:solidFill>
                <a:latin typeface="Tahoma"/>
                <a:cs typeface="Tahoma"/>
              </a:rPr>
              <a:t>Mozilla Thunderbird</a:t>
            </a:r>
            <a:endParaRPr sz="800">
              <a:latin typeface="Tahoma"/>
              <a:cs typeface="Tahoma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4851155" y="6393426"/>
            <a:ext cx="670999" cy="70597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3393440" y="6430094"/>
            <a:ext cx="417688" cy="699911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4081442" y="6452521"/>
            <a:ext cx="647640" cy="66644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082344" y="5368112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>
            <a:spLocks noGrp="1"/>
          </p:cNvSpPr>
          <p:nvPr>
            <p:ph type="sldNum" sz="quarter" idx="7"/>
          </p:nvPr>
        </p:nvSpPr>
        <p:spPr>
          <a:xfrm>
            <a:off x="6423914" y="9625171"/>
            <a:ext cx="246379" cy="19813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4</a:t>
            </a:fld>
            <a:endParaRPr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811773" y="32130"/>
            <a:ext cx="84391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Verdana"/>
                <a:cs typeface="Verdana"/>
              </a:rPr>
              <a:t>8/26/2009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82039" y="4319015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82039" y="1072895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83627" y="1564384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8"/>
                </a:lnTo>
                <a:lnTo>
                  <a:pt x="1649076" y="4310"/>
                </a:lnTo>
                <a:lnTo>
                  <a:pt x="1398673" y="12419"/>
                </a:lnTo>
                <a:lnTo>
                  <a:pt x="1228848" y="21484"/>
                </a:lnTo>
                <a:lnTo>
                  <a:pt x="995202" y="37956"/>
                </a:lnTo>
                <a:lnTo>
                  <a:pt x="648774" y="68711"/>
                </a:lnTo>
                <a:lnTo>
                  <a:pt x="244812" y="112343"/>
                </a:lnTo>
                <a:lnTo>
                  <a:pt x="787" y="143511"/>
                </a:lnTo>
                <a:lnTo>
                  <a:pt x="0" y="220473"/>
                </a:lnTo>
                <a:lnTo>
                  <a:pt x="4570412" y="221235"/>
                </a:lnTo>
                <a:lnTo>
                  <a:pt x="4567237" y="136399"/>
                </a:lnTo>
                <a:lnTo>
                  <a:pt x="4509920" y="128878"/>
                </a:lnTo>
                <a:lnTo>
                  <a:pt x="4317535" y="107586"/>
                </a:lnTo>
                <a:lnTo>
                  <a:pt x="3904768" y="70566"/>
                </a:lnTo>
                <a:lnTo>
                  <a:pt x="3492721" y="41170"/>
                </a:lnTo>
                <a:lnTo>
                  <a:pt x="3200806" y="25300"/>
                </a:lnTo>
                <a:lnTo>
                  <a:pt x="2644565" y="7124"/>
                </a:lnTo>
                <a:lnTo>
                  <a:pt x="2168293" y="285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128064" y="1095883"/>
            <a:ext cx="1423035" cy="974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309441" y="1095883"/>
            <a:ext cx="1292225" cy="974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480436" y="1279651"/>
            <a:ext cx="1788795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XỬ LÝ SỰ CỐ EMAIL</a:t>
            </a:r>
            <a:endParaRPr sz="1400">
              <a:latin typeface="Tahoma"/>
              <a:cs typeface="Tahoma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375786" y="2845053"/>
            <a:ext cx="1725295" cy="400050"/>
          </a:xfrm>
          <a:custGeom>
            <a:avLst/>
            <a:gdLst/>
            <a:ahLst/>
            <a:cxnLst/>
            <a:rect l="l" t="t" r="r" b="b"/>
            <a:pathLst>
              <a:path w="1725295" h="400050">
                <a:moveTo>
                  <a:pt x="0" y="0"/>
                </a:moveTo>
                <a:lnTo>
                  <a:pt x="0" y="299466"/>
                </a:lnTo>
                <a:lnTo>
                  <a:pt x="1725295" y="299466"/>
                </a:lnTo>
                <a:lnTo>
                  <a:pt x="1725295" y="399542"/>
                </a:lnTo>
              </a:path>
            </a:pathLst>
          </a:custGeom>
          <a:ln w="12700">
            <a:solidFill>
              <a:srgbClr val="23826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375786" y="2845053"/>
            <a:ext cx="571500" cy="400050"/>
          </a:xfrm>
          <a:custGeom>
            <a:avLst/>
            <a:gdLst/>
            <a:ahLst/>
            <a:cxnLst/>
            <a:rect l="l" t="t" r="r" b="b"/>
            <a:pathLst>
              <a:path w="571500" h="400050">
                <a:moveTo>
                  <a:pt x="0" y="0"/>
                </a:moveTo>
                <a:lnTo>
                  <a:pt x="0" y="299466"/>
                </a:lnTo>
                <a:lnTo>
                  <a:pt x="571500" y="299466"/>
                </a:lnTo>
                <a:lnTo>
                  <a:pt x="571500" y="399542"/>
                </a:lnTo>
              </a:path>
            </a:pathLst>
          </a:custGeom>
          <a:ln w="12700">
            <a:solidFill>
              <a:srgbClr val="23826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2793364" y="2845053"/>
            <a:ext cx="582930" cy="400050"/>
          </a:xfrm>
          <a:custGeom>
            <a:avLst/>
            <a:gdLst/>
            <a:ahLst/>
            <a:cxnLst/>
            <a:rect l="l" t="t" r="r" b="b"/>
            <a:pathLst>
              <a:path w="582929" h="400050">
                <a:moveTo>
                  <a:pt x="582422" y="0"/>
                </a:moveTo>
                <a:lnTo>
                  <a:pt x="582422" y="299466"/>
                </a:lnTo>
                <a:lnTo>
                  <a:pt x="0" y="299466"/>
                </a:lnTo>
                <a:lnTo>
                  <a:pt x="0" y="399542"/>
                </a:lnTo>
              </a:path>
            </a:pathLst>
          </a:custGeom>
          <a:ln w="12700">
            <a:solidFill>
              <a:srgbClr val="23826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661286" y="2845053"/>
            <a:ext cx="1714500" cy="400050"/>
          </a:xfrm>
          <a:custGeom>
            <a:avLst/>
            <a:gdLst/>
            <a:ahLst/>
            <a:cxnLst/>
            <a:rect l="l" t="t" r="r" b="b"/>
            <a:pathLst>
              <a:path w="1714500" h="400050">
                <a:moveTo>
                  <a:pt x="1714500" y="0"/>
                </a:moveTo>
                <a:lnTo>
                  <a:pt x="1714500" y="299466"/>
                </a:lnTo>
                <a:lnTo>
                  <a:pt x="0" y="299466"/>
                </a:lnTo>
                <a:lnTo>
                  <a:pt x="0" y="399542"/>
                </a:lnTo>
              </a:path>
            </a:pathLst>
          </a:custGeom>
          <a:ln w="12700">
            <a:solidFill>
              <a:srgbClr val="23826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837688" y="2330195"/>
            <a:ext cx="1072134" cy="55092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2970529" y="2385441"/>
            <a:ext cx="822960" cy="421640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R="5080" indent="17780">
              <a:lnSpc>
                <a:spcPts val="1490"/>
              </a:lnSpc>
              <a:spcBef>
                <a:spcPts val="260"/>
              </a:spcBef>
            </a:pPr>
            <a:r>
              <a:rPr sz="1350" b="1" dirty="0">
                <a:solidFill>
                  <a:srgbClr val="FFFFFF"/>
                </a:solidFill>
                <a:latin typeface="Verdana"/>
                <a:cs typeface="Verdana"/>
              </a:rPr>
              <a:t>Xử lý sự  cố Email</a:t>
            </a:r>
            <a:endParaRPr sz="1350">
              <a:latin typeface="Verdana"/>
              <a:cs typeface="Verdana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1082039" y="3205733"/>
            <a:ext cx="2286000" cy="55092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1203960" y="3261740"/>
            <a:ext cx="2048510" cy="4216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ts val="1555"/>
              </a:lnSpc>
              <a:spcBef>
                <a:spcPts val="105"/>
              </a:spcBef>
              <a:tabLst>
                <a:tab pos="1207135" algn="l"/>
              </a:tabLst>
            </a:pPr>
            <a:r>
              <a:rPr sz="1350" dirty="0">
                <a:solidFill>
                  <a:srgbClr val="FFFFFF"/>
                </a:solidFill>
                <a:latin typeface="Verdana"/>
                <a:cs typeface="Verdana"/>
              </a:rPr>
              <a:t>Tổng quan	Cấu hình</a:t>
            </a:r>
            <a:endParaRPr sz="1350">
              <a:latin typeface="Verdana"/>
              <a:cs typeface="Verdana"/>
            </a:endParaRPr>
          </a:p>
          <a:p>
            <a:pPr marL="89535">
              <a:lnSpc>
                <a:spcPts val="1555"/>
              </a:lnSpc>
              <a:tabLst>
                <a:tab pos="1143000" algn="l"/>
              </a:tabLst>
            </a:pPr>
            <a:r>
              <a:rPr sz="1350" dirty="0">
                <a:solidFill>
                  <a:srgbClr val="FFFFFF"/>
                </a:solidFill>
                <a:latin typeface="Verdana"/>
                <a:cs typeface="Verdana"/>
              </a:rPr>
              <a:t>về Email	Mail Client</a:t>
            </a:r>
            <a:endParaRPr sz="1350">
              <a:latin typeface="Verdana"/>
              <a:cs typeface="Verdana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3443478" y="3205733"/>
            <a:ext cx="1005839" cy="55092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3678046" y="3261740"/>
            <a:ext cx="553085" cy="4216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ts val="1555"/>
              </a:lnSpc>
              <a:spcBef>
                <a:spcPts val="105"/>
              </a:spcBef>
            </a:pPr>
            <a:r>
              <a:rPr sz="1350" dirty="0">
                <a:solidFill>
                  <a:srgbClr val="FFFFFF"/>
                </a:solidFill>
                <a:latin typeface="Verdana"/>
                <a:cs typeface="Verdana"/>
              </a:rPr>
              <a:t>Bakup</a:t>
            </a:r>
            <a:endParaRPr sz="1350">
              <a:latin typeface="Verdana"/>
              <a:cs typeface="Verdana"/>
            </a:endParaRPr>
          </a:p>
          <a:p>
            <a:pPr marL="33020">
              <a:lnSpc>
                <a:spcPts val="1555"/>
              </a:lnSpc>
            </a:pPr>
            <a:r>
              <a:rPr sz="1350" dirty="0">
                <a:solidFill>
                  <a:srgbClr val="FFFFFF"/>
                </a:solidFill>
                <a:latin typeface="Verdana"/>
                <a:cs typeface="Verdana"/>
              </a:rPr>
              <a:t>Email</a:t>
            </a:r>
            <a:endParaRPr sz="1350">
              <a:latin typeface="Verdana"/>
              <a:cs typeface="Verdana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4520184" y="3205733"/>
            <a:ext cx="1133855" cy="55092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4653660" y="3261740"/>
            <a:ext cx="907415" cy="4216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5080" algn="ctr">
              <a:lnSpc>
                <a:spcPts val="1555"/>
              </a:lnSpc>
              <a:spcBef>
                <a:spcPts val="105"/>
              </a:spcBef>
            </a:pPr>
            <a:r>
              <a:rPr sz="1350" dirty="0">
                <a:solidFill>
                  <a:srgbClr val="FFFFFF"/>
                </a:solidFill>
                <a:latin typeface="Verdana"/>
                <a:cs typeface="Verdana"/>
              </a:rPr>
              <a:t>Khắc phục</a:t>
            </a:r>
            <a:endParaRPr sz="1350">
              <a:latin typeface="Verdana"/>
              <a:cs typeface="Verdana"/>
            </a:endParaRPr>
          </a:p>
          <a:p>
            <a:pPr marR="3175" algn="ctr">
              <a:lnSpc>
                <a:spcPts val="1555"/>
              </a:lnSpc>
            </a:pPr>
            <a:r>
              <a:rPr sz="1350" dirty="0">
                <a:solidFill>
                  <a:srgbClr val="FFFFFF"/>
                </a:solidFill>
                <a:latin typeface="Verdana"/>
                <a:cs typeface="Verdana"/>
              </a:rPr>
              <a:t>Sự cố</a:t>
            </a:r>
            <a:endParaRPr sz="1350">
              <a:latin typeface="Verdana"/>
              <a:cs typeface="Verdana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1082344" y="1072895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082039" y="8613647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082039" y="5367527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083627" y="5859048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4"/>
                </a:lnTo>
                <a:lnTo>
                  <a:pt x="1649076" y="4283"/>
                </a:lnTo>
                <a:lnTo>
                  <a:pt x="1398673" y="12387"/>
                </a:lnTo>
                <a:lnTo>
                  <a:pt x="1228848" y="21452"/>
                </a:lnTo>
                <a:lnTo>
                  <a:pt x="995202" y="37924"/>
                </a:lnTo>
                <a:lnTo>
                  <a:pt x="648774" y="68679"/>
                </a:lnTo>
                <a:lnTo>
                  <a:pt x="244812" y="112311"/>
                </a:lnTo>
                <a:lnTo>
                  <a:pt x="787" y="143479"/>
                </a:lnTo>
                <a:lnTo>
                  <a:pt x="0" y="220441"/>
                </a:lnTo>
                <a:lnTo>
                  <a:pt x="4570412" y="221203"/>
                </a:lnTo>
                <a:lnTo>
                  <a:pt x="4567237" y="136367"/>
                </a:lnTo>
                <a:lnTo>
                  <a:pt x="4509920" y="128846"/>
                </a:lnTo>
                <a:lnTo>
                  <a:pt x="4317535" y="107554"/>
                </a:lnTo>
                <a:lnTo>
                  <a:pt x="3904768" y="70534"/>
                </a:lnTo>
                <a:lnTo>
                  <a:pt x="3492721" y="41138"/>
                </a:lnTo>
                <a:lnTo>
                  <a:pt x="3200806" y="25268"/>
                </a:lnTo>
                <a:lnTo>
                  <a:pt x="2644565" y="7148"/>
                </a:lnTo>
                <a:lnTo>
                  <a:pt x="2168293" y="292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203960" y="6070091"/>
            <a:ext cx="88391" cy="88391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432560" y="6252971"/>
            <a:ext cx="88391" cy="88391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432560" y="6435852"/>
            <a:ext cx="88391" cy="88391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432560" y="6618731"/>
            <a:ext cx="88391" cy="8839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432560" y="6801611"/>
            <a:ext cx="88391" cy="8839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1661160" y="6978395"/>
            <a:ext cx="76200" cy="8077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1661160" y="7142988"/>
            <a:ext cx="76200" cy="8077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1203960" y="7313676"/>
            <a:ext cx="88391" cy="8839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1432560" y="7496555"/>
            <a:ext cx="88391" cy="8839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1432560" y="7679435"/>
            <a:ext cx="88391" cy="8839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1432560" y="7862316"/>
            <a:ext cx="88391" cy="8839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1432560" y="8045195"/>
            <a:ext cx="88391" cy="8839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1661160" y="8221980"/>
            <a:ext cx="76200" cy="8077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1661160" y="8386571"/>
            <a:ext cx="76200" cy="8077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 txBox="1"/>
          <p:nvPr/>
        </p:nvSpPr>
        <p:spPr>
          <a:xfrm>
            <a:off x="1128064" y="5351973"/>
            <a:ext cx="4473575" cy="3157220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09"/>
              </a:spcBef>
              <a:tabLst>
                <a:tab pos="3180715" algn="l"/>
              </a:tabLst>
            </a:pP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650" dirty="0">
              <a:latin typeface="Times New Roman"/>
              <a:cs typeface="Times New Roman"/>
            </a:endParaRPr>
          </a:p>
          <a:p>
            <a:pPr marL="1163320">
              <a:lnSpc>
                <a:spcPct val="100000"/>
              </a:lnSpc>
            </a:pP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CẤU HÌNH MAIL CLIENT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600" dirty="0">
              <a:latin typeface="Times New Roman"/>
              <a:cs typeface="Times New Roman"/>
            </a:endParaRPr>
          </a:p>
          <a:p>
            <a:pPr marL="248285">
              <a:lnSpc>
                <a:spcPct val="100000"/>
              </a:lnSpc>
            </a:pPr>
            <a:r>
              <a:rPr sz="1000" b="1" dirty="0">
                <a:solidFill>
                  <a:srgbClr val="1381B8"/>
                </a:solidFill>
                <a:latin typeface="Tahoma"/>
                <a:cs typeface="Tahoma"/>
              </a:rPr>
              <a:t>Các thông tin cần để cấu hình Mail Client</a:t>
            </a:r>
            <a:endParaRPr sz="1000" dirty="0">
              <a:latin typeface="Tahoma"/>
              <a:cs typeface="Tahoma"/>
            </a:endParaRPr>
          </a:p>
          <a:p>
            <a:pPr marL="447675" marR="3313429">
              <a:lnSpc>
                <a:spcPct val="120000"/>
              </a:lnSpc>
            </a:pPr>
            <a:r>
              <a:rPr sz="1000" dirty="0">
                <a:solidFill>
                  <a:srgbClr val="1F5281"/>
                </a:solidFill>
                <a:latin typeface="Tahoma"/>
                <a:cs typeface="Tahoma"/>
              </a:rPr>
              <a:t>Mail Address  Mail Account  Password  Mail Server</a:t>
            </a:r>
            <a:endParaRPr sz="1000" dirty="0">
              <a:latin typeface="Tahoma"/>
              <a:cs typeface="Tahoma"/>
            </a:endParaRPr>
          </a:p>
          <a:p>
            <a:pPr marL="647065" marR="1577340">
              <a:lnSpc>
                <a:spcPct val="120000"/>
              </a:lnSpc>
              <a:spcBef>
                <a:spcPts val="5"/>
              </a:spcBef>
            </a:pPr>
            <a:r>
              <a:rPr sz="900" dirty="0">
                <a:solidFill>
                  <a:srgbClr val="1F5281"/>
                </a:solidFill>
                <a:latin typeface="Tahoma"/>
                <a:cs typeface="Tahoma"/>
              </a:rPr>
              <a:t>Incoming mail (POP3, IMAP or HTTP) Server  Outgoing mail (SMTP) Sever</a:t>
            </a:r>
            <a:endParaRPr sz="900" dirty="0">
              <a:latin typeface="Tahoma"/>
              <a:cs typeface="Tahoma"/>
            </a:endParaRPr>
          </a:p>
          <a:p>
            <a:pPr marL="248285">
              <a:lnSpc>
                <a:spcPct val="100000"/>
              </a:lnSpc>
              <a:spcBef>
                <a:spcPts val="235"/>
              </a:spcBef>
            </a:pPr>
            <a:r>
              <a:rPr sz="1000" b="1" dirty="0">
                <a:solidFill>
                  <a:srgbClr val="1381B8"/>
                </a:solidFill>
                <a:latin typeface="Tahoma"/>
                <a:cs typeface="Tahoma"/>
              </a:rPr>
              <a:t>Ví dụ:</a:t>
            </a:r>
            <a:endParaRPr sz="1000" dirty="0">
              <a:latin typeface="Tahoma"/>
              <a:cs typeface="Tahoma"/>
            </a:endParaRPr>
          </a:p>
          <a:p>
            <a:pPr marL="447675">
              <a:lnSpc>
                <a:spcPct val="100000"/>
              </a:lnSpc>
              <a:spcBef>
                <a:spcPts val="240"/>
              </a:spcBef>
            </a:pPr>
            <a:r>
              <a:rPr sz="1000" dirty="0">
                <a:solidFill>
                  <a:srgbClr val="1F5281"/>
                </a:solidFill>
                <a:latin typeface="Tahoma"/>
                <a:cs typeface="Tahoma"/>
              </a:rPr>
              <a:t>Mail Address: </a:t>
            </a:r>
            <a:r>
              <a:rPr sz="1000" u="sng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  <a:hlinkClick r:id="rId11"/>
              </a:rPr>
              <a:t>hocvien1@ispace.edu.vn</a:t>
            </a:r>
            <a:endParaRPr sz="1000" dirty="0">
              <a:latin typeface="Tahoma"/>
              <a:cs typeface="Tahoma"/>
            </a:endParaRPr>
          </a:p>
          <a:p>
            <a:pPr marL="447675" marR="1851025">
              <a:lnSpc>
                <a:spcPct val="120000"/>
              </a:lnSpc>
              <a:spcBef>
                <a:spcPts val="5"/>
              </a:spcBef>
            </a:pPr>
            <a:r>
              <a:rPr sz="1000" dirty="0">
                <a:solidFill>
                  <a:srgbClr val="1F5281"/>
                </a:solidFill>
                <a:latin typeface="Tahoma"/>
                <a:cs typeface="Tahoma"/>
              </a:rPr>
              <a:t>Mail Account: </a:t>
            </a:r>
            <a:r>
              <a:rPr sz="1000" u="sng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  <a:hlinkClick r:id="rId11"/>
              </a:rPr>
              <a:t>hocvien1@ispace.edu.vn </a:t>
            </a: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1F5281"/>
                </a:solidFill>
                <a:latin typeface="Tahoma"/>
                <a:cs typeface="Tahoma"/>
              </a:rPr>
              <a:t>Password: 246357</a:t>
            </a:r>
            <a:endParaRPr sz="1000" dirty="0">
              <a:latin typeface="Tahoma"/>
              <a:cs typeface="Tahoma"/>
            </a:endParaRPr>
          </a:p>
          <a:p>
            <a:pPr marL="447675">
              <a:lnSpc>
                <a:spcPct val="100000"/>
              </a:lnSpc>
              <a:spcBef>
                <a:spcPts val="240"/>
              </a:spcBef>
            </a:pPr>
            <a:r>
              <a:rPr sz="1000" dirty="0">
                <a:solidFill>
                  <a:srgbClr val="1F5281"/>
                </a:solidFill>
                <a:latin typeface="Tahoma"/>
                <a:cs typeface="Tahoma"/>
              </a:rPr>
              <a:t>Mail Server:</a:t>
            </a:r>
            <a:endParaRPr sz="1000" dirty="0">
              <a:latin typeface="Tahoma"/>
              <a:cs typeface="Tahoma"/>
            </a:endParaRPr>
          </a:p>
          <a:p>
            <a:pPr marL="647065" marR="2533650">
              <a:lnSpc>
                <a:spcPct val="120000"/>
              </a:lnSpc>
              <a:spcBef>
                <a:spcPts val="5"/>
              </a:spcBef>
            </a:pPr>
            <a:r>
              <a:rPr sz="900" dirty="0">
                <a:solidFill>
                  <a:srgbClr val="1F5281"/>
                </a:solidFill>
                <a:latin typeface="Tahoma"/>
                <a:cs typeface="Tahoma"/>
              </a:rPr>
              <a:t>POP3: mail.ispace.edu.vn  SMTP: mail.ispace.edu.vn</a:t>
            </a:r>
            <a:endParaRPr sz="900" dirty="0">
              <a:latin typeface="Tahoma"/>
              <a:cs typeface="Tahoma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4034790" y="7005828"/>
            <a:ext cx="1562100" cy="15621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1082344" y="5368112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 txBox="1">
            <a:spLocks noGrp="1"/>
          </p:cNvSpPr>
          <p:nvPr>
            <p:ph type="sldNum" sz="quarter" idx="7"/>
          </p:nvPr>
        </p:nvSpPr>
        <p:spPr>
          <a:xfrm>
            <a:off x="6423914" y="9625171"/>
            <a:ext cx="246379" cy="19813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5</a:t>
            </a:fld>
            <a:endParaRPr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811773" y="32130"/>
            <a:ext cx="84391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Verdana"/>
                <a:cs typeface="Verdana"/>
              </a:rPr>
              <a:t>8/26/2009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82039" y="4319015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82039" y="1072895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83627" y="1564384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8"/>
                </a:lnTo>
                <a:lnTo>
                  <a:pt x="1649076" y="4310"/>
                </a:lnTo>
                <a:lnTo>
                  <a:pt x="1398673" y="12419"/>
                </a:lnTo>
                <a:lnTo>
                  <a:pt x="1228848" y="21484"/>
                </a:lnTo>
                <a:lnTo>
                  <a:pt x="995202" y="37956"/>
                </a:lnTo>
                <a:lnTo>
                  <a:pt x="648774" y="68711"/>
                </a:lnTo>
                <a:lnTo>
                  <a:pt x="244812" y="112343"/>
                </a:lnTo>
                <a:lnTo>
                  <a:pt x="787" y="143511"/>
                </a:lnTo>
                <a:lnTo>
                  <a:pt x="0" y="220473"/>
                </a:lnTo>
                <a:lnTo>
                  <a:pt x="4570412" y="221235"/>
                </a:lnTo>
                <a:lnTo>
                  <a:pt x="4567237" y="136399"/>
                </a:lnTo>
                <a:lnTo>
                  <a:pt x="4509920" y="128878"/>
                </a:lnTo>
                <a:lnTo>
                  <a:pt x="4317535" y="107586"/>
                </a:lnTo>
                <a:lnTo>
                  <a:pt x="3904768" y="70566"/>
                </a:lnTo>
                <a:lnTo>
                  <a:pt x="3492721" y="41170"/>
                </a:lnTo>
                <a:lnTo>
                  <a:pt x="3200806" y="25300"/>
                </a:lnTo>
                <a:lnTo>
                  <a:pt x="2644565" y="7124"/>
                </a:lnTo>
                <a:lnTo>
                  <a:pt x="2168293" y="285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203960" y="1775459"/>
            <a:ext cx="88391" cy="8839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128064" y="1056706"/>
            <a:ext cx="4473575" cy="851535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409"/>
              </a:spcBef>
              <a:tabLst>
                <a:tab pos="3180715" algn="l"/>
              </a:tabLst>
            </a:pP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650" dirty="0">
              <a:latin typeface="Times New Roman"/>
              <a:cs typeface="Times New Roman"/>
            </a:endParaRPr>
          </a:p>
          <a:p>
            <a:pPr marL="5715" algn="ctr">
              <a:lnSpc>
                <a:spcPct val="100000"/>
              </a:lnSpc>
            </a:pP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CẤU HÌNH MAIL CLIENT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600" dirty="0">
              <a:latin typeface="Times New Roman"/>
              <a:cs typeface="Times New Roman"/>
            </a:endParaRPr>
          </a:p>
          <a:p>
            <a:pPr marL="248285">
              <a:lnSpc>
                <a:spcPct val="100000"/>
              </a:lnSpc>
            </a:pPr>
            <a:r>
              <a:rPr sz="1000" b="1" dirty="0">
                <a:solidFill>
                  <a:srgbClr val="1381B8"/>
                </a:solidFill>
                <a:latin typeface="Tahoma"/>
                <a:cs typeface="Tahoma"/>
              </a:rPr>
              <a:t>Outlook Express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167030" y="1957988"/>
            <a:ext cx="1687851" cy="192551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927476" y="2292095"/>
            <a:ext cx="1447800" cy="495300"/>
          </a:xfrm>
          <a:custGeom>
            <a:avLst/>
            <a:gdLst/>
            <a:ahLst/>
            <a:cxnLst/>
            <a:rect l="l" t="t" r="r" b="b"/>
            <a:pathLst>
              <a:path w="1447800" h="495300">
                <a:moveTo>
                  <a:pt x="1034161" y="495300"/>
                </a:moveTo>
                <a:lnTo>
                  <a:pt x="620522" y="330200"/>
                </a:lnTo>
                <a:lnTo>
                  <a:pt x="827405" y="330200"/>
                </a:lnTo>
                <a:lnTo>
                  <a:pt x="827405" y="165100"/>
                </a:lnTo>
                <a:lnTo>
                  <a:pt x="0" y="165100"/>
                </a:lnTo>
                <a:lnTo>
                  <a:pt x="0" y="0"/>
                </a:lnTo>
                <a:lnTo>
                  <a:pt x="1241044" y="0"/>
                </a:lnTo>
                <a:lnTo>
                  <a:pt x="1241044" y="330200"/>
                </a:lnTo>
                <a:lnTo>
                  <a:pt x="1447800" y="330200"/>
                </a:lnTo>
                <a:lnTo>
                  <a:pt x="1034161" y="495300"/>
                </a:lnTo>
                <a:close/>
              </a:path>
            </a:pathLst>
          </a:custGeom>
          <a:ln w="14287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874898" y="2942081"/>
            <a:ext cx="2664841" cy="139712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082344" y="1072895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082039" y="8613647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082039" y="5367527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083627" y="5859048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4"/>
                </a:lnTo>
                <a:lnTo>
                  <a:pt x="1649076" y="4283"/>
                </a:lnTo>
                <a:lnTo>
                  <a:pt x="1398673" y="12387"/>
                </a:lnTo>
                <a:lnTo>
                  <a:pt x="1228848" y="21452"/>
                </a:lnTo>
                <a:lnTo>
                  <a:pt x="995202" y="37924"/>
                </a:lnTo>
                <a:lnTo>
                  <a:pt x="648774" y="68679"/>
                </a:lnTo>
                <a:lnTo>
                  <a:pt x="244812" y="112311"/>
                </a:lnTo>
                <a:lnTo>
                  <a:pt x="787" y="143479"/>
                </a:lnTo>
                <a:lnTo>
                  <a:pt x="0" y="220441"/>
                </a:lnTo>
                <a:lnTo>
                  <a:pt x="4570412" y="221203"/>
                </a:lnTo>
                <a:lnTo>
                  <a:pt x="4567237" y="136367"/>
                </a:lnTo>
                <a:lnTo>
                  <a:pt x="4509920" y="128846"/>
                </a:lnTo>
                <a:lnTo>
                  <a:pt x="4317535" y="107554"/>
                </a:lnTo>
                <a:lnTo>
                  <a:pt x="3904768" y="70534"/>
                </a:lnTo>
                <a:lnTo>
                  <a:pt x="3492721" y="41138"/>
                </a:lnTo>
                <a:lnTo>
                  <a:pt x="3200806" y="25268"/>
                </a:lnTo>
                <a:lnTo>
                  <a:pt x="2644565" y="7148"/>
                </a:lnTo>
                <a:lnTo>
                  <a:pt x="2168293" y="292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203960" y="6070091"/>
            <a:ext cx="88391" cy="8839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1128064" y="5351973"/>
            <a:ext cx="4473575" cy="851535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409"/>
              </a:spcBef>
              <a:tabLst>
                <a:tab pos="3180715" algn="l"/>
              </a:tabLst>
            </a:pP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650" dirty="0">
              <a:latin typeface="Times New Roman"/>
              <a:cs typeface="Times New Roman"/>
            </a:endParaRPr>
          </a:p>
          <a:p>
            <a:pPr marL="5715" algn="ctr">
              <a:lnSpc>
                <a:spcPct val="100000"/>
              </a:lnSpc>
            </a:pP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CẤU HÌNH MAIL CLIENT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600" dirty="0">
              <a:latin typeface="Times New Roman"/>
              <a:cs typeface="Times New Roman"/>
            </a:endParaRPr>
          </a:p>
          <a:p>
            <a:pPr marL="248285">
              <a:lnSpc>
                <a:spcPct val="100000"/>
              </a:lnSpc>
            </a:pPr>
            <a:r>
              <a:rPr sz="1000" b="1" dirty="0">
                <a:solidFill>
                  <a:srgbClr val="1381B8"/>
                </a:solidFill>
                <a:latin typeface="Tahoma"/>
                <a:cs typeface="Tahoma"/>
              </a:rPr>
              <a:t>Outlook Express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1120139" y="6472427"/>
            <a:ext cx="2247900" cy="18669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3406140" y="6472427"/>
            <a:ext cx="2209800" cy="18669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1744091" y="7610093"/>
            <a:ext cx="1354455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900" dirty="0">
                <a:solidFill>
                  <a:srgbClr val="003399"/>
                </a:solidFill>
                <a:latin typeface="Verdana"/>
                <a:cs typeface="Verdana"/>
              </a:rPr>
              <a:t>Tên chủ tài khoải email</a:t>
            </a:r>
            <a:endParaRPr sz="900">
              <a:latin typeface="Verdana"/>
              <a:cs typeface="Verdana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2586989" y="7297928"/>
            <a:ext cx="76200" cy="266700"/>
          </a:xfrm>
          <a:custGeom>
            <a:avLst/>
            <a:gdLst/>
            <a:ahLst/>
            <a:cxnLst/>
            <a:rect l="l" t="t" r="r" b="b"/>
            <a:pathLst>
              <a:path w="76200" h="266700">
                <a:moveTo>
                  <a:pt x="19050" y="266700"/>
                </a:moveTo>
                <a:lnTo>
                  <a:pt x="19050" y="38100"/>
                </a:lnTo>
                <a:lnTo>
                  <a:pt x="0" y="38100"/>
                </a:lnTo>
                <a:lnTo>
                  <a:pt x="38100" y="0"/>
                </a:lnTo>
                <a:lnTo>
                  <a:pt x="76200" y="38100"/>
                </a:lnTo>
                <a:lnTo>
                  <a:pt x="57150" y="38100"/>
                </a:lnTo>
                <a:lnTo>
                  <a:pt x="57150" y="266700"/>
                </a:lnTo>
                <a:lnTo>
                  <a:pt x="19050" y="266700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4407153" y="7666990"/>
            <a:ext cx="756285" cy="1513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900" dirty="0">
                <a:solidFill>
                  <a:srgbClr val="003399"/>
                </a:solidFill>
                <a:latin typeface="Verdana"/>
                <a:cs typeface="Verdana"/>
              </a:rPr>
              <a:t>Địa chỉ email</a:t>
            </a:r>
            <a:endParaRPr sz="900">
              <a:latin typeface="Verdana"/>
              <a:cs typeface="Verdana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5044440" y="7348728"/>
            <a:ext cx="76200" cy="266700"/>
          </a:xfrm>
          <a:custGeom>
            <a:avLst/>
            <a:gdLst/>
            <a:ahLst/>
            <a:cxnLst/>
            <a:rect l="l" t="t" r="r" b="b"/>
            <a:pathLst>
              <a:path w="76200" h="266700">
                <a:moveTo>
                  <a:pt x="19050" y="266700"/>
                </a:moveTo>
                <a:lnTo>
                  <a:pt x="19050" y="38100"/>
                </a:lnTo>
                <a:lnTo>
                  <a:pt x="0" y="38100"/>
                </a:lnTo>
                <a:lnTo>
                  <a:pt x="38100" y="0"/>
                </a:lnTo>
                <a:lnTo>
                  <a:pt x="76200" y="38100"/>
                </a:lnTo>
                <a:lnTo>
                  <a:pt x="57150" y="38100"/>
                </a:lnTo>
                <a:lnTo>
                  <a:pt x="57150" y="266700"/>
                </a:lnTo>
                <a:lnTo>
                  <a:pt x="19050" y="266700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082344" y="5368112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>
            <a:spLocks noGrp="1"/>
          </p:cNvSpPr>
          <p:nvPr>
            <p:ph type="sldNum" sz="quarter" idx="7"/>
          </p:nvPr>
        </p:nvSpPr>
        <p:spPr>
          <a:xfrm>
            <a:off x="6423914" y="9625171"/>
            <a:ext cx="246379" cy="19813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6</a:t>
            </a:fld>
            <a:endParaRPr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811773" y="32130"/>
            <a:ext cx="84391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Verdana"/>
                <a:cs typeface="Verdana"/>
              </a:rPr>
              <a:t>8/26/2009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82039" y="4319015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82039" y="1072895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83627" y="1564384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8"/>
                </a:lnTo>
                <a:lnTo>
                  <a:pt x="1649076" y="4310"/>
                </a:lnTo>
                <a:lnTo>
                  <a:pt x="1398673" y="12419"/>
                </a:lnTo>
                <a:lnTo>
                  <a:pt x="1228848" y="21484"/>
                </a:lnTo>
                <a:lnTo>
                  <a:pt x="995202" y="37956"/>
                </a:lnTo>
                <a:lnTo>
                  <a:pt x="648774" y="68711"/>
                </a:lnTo>
                <a:lnTo>
                  <a:pt x="244812" y="112343"/>
                </a:lnTo>
                <a:lnTo>
                  <a:pt x="787" y="143511"/>
                </a:lnTo>
                <a:lnTo>
                  <a:pt x="0" y="220473"/>
                </a:lnTo>
                <a:lnTo>
                  <a:pt x="4570412" y="221235"/>
                </a:lnTo>
                <a:lnTo>
                  <a:pt x="4567237" y="136399"/>
                </a:lnTo>
                <a:lnTo>
                  <a:pt x="4509920" y="128878"/>
                </a:lnTo>
                <a:lnTo>
                  <a:pt x="4317535" y="107586"/>
                </a:lnTo>
                <a:lnTo>
                  <a:pt x="3904768" y="70566"/>
                </a:lnTo>
                <a:lnTo>
                  <a:pt x="3492721" y="41170"/>
                </a:lnTo>
                <a:lnTo>
                  <a:pt x="3200806" y="25300"/>
                </a:lnTo>
                <a:lnTo>
                  <a:pt x="2644565" y="7124"/>
                </a:lnTo>
                <a:lnTo>
                  <a:pt x="2168293" y="285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203960" y="1775459"/>
            <a:ext cx="88391" cy="8839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128064" y="1056706"/>
            <a:ext cx="4473575" cy="851535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409"/>
              </a:spcBef>
              <a:tabLst>
                <a:tab pos="3180715" algn="l"/>
              </a:tabLst>
            </a:pP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650" dirty="0">
              <a:latin typeface="Times New Roman"/>
              <a:cs typeface="Times New Roman"/>
            </a:endParaRPr>
          </a:p>
          <a:p>
            <a:pPr marL="5715" algn="ctr">
              <a:lnSpc>
                <a:spcPct val="100000"/>
              </a:lnSpc>
            </a:pP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CẤU HÌNH MAIL CLIENT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600" dirty="0">
              <a:latin typeface="Times New Roman"/>
              <a:cs typeface="Times New Roman"/>
            </a:endParaRPr>
          </a:p>
          <a:p>
            <a:pPr marL="248285">
              <a:lnSpc>
                <a:spcPct val="100000"/>
              </a:lnSpc>
            </a:pPr>
            <a:r>
              <a:rPr sz="1000" b="1" dirty="0">
                <a:solidFill>
                  <a:srgbClr val="1381B8"/>
                </a:solidFill>
                <a:latin typeface="Tahoma"/>
                <a:cs typeface="Tahoma"/>
              </a:rPr>
              <a:t>Outlook Express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106039" y="2101595"/>
            <a:ext cx="2395474" cy="197167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739389" y="2958845"/>
            <a:ext cx="533400" cy="76200"/>
          </a:xfrm>
          <a:custGeom>
            <a:avLst/>
            <a:gdLst/>
            <a:ahLst/>
            <a:cxnLst/>
            <a:rect l="l" t="t" r="r" b="b"/>
            <a:pathLst>
              <a:path w="533400" h="76200">
                <a:moveTo>
                  <a:pt x="0" y="19050"/>
                </a:moveTo>
                <a:lnTo>
                  <a:pt x="495300" y="19050"/>
                </a:lnTo>
                <a:lnTo>
                  <a:pt x="495300" y="0"/>
                </a:lnTo>
                <a:lnTo>
                  <a:pt x="533400" y="38100"/>
                </a:lnTo>
                <a:lnTo>
                  <a:pt x="495300" y="76200"/>
                </a:lnTo>
                <a:lnTo>
                  <a:pt x="495300" y="57150"/>
                </a:lnTo>
                <a:lnTo>
                  <a:pt x="0" y="57150"/>
                </a:lnTo>
                <a:lnTo>
                  <a:pt x="0" y="19050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210665" y="2904490"/>
            <a:ext cx="1511300" cy="5816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0">
              <a:lnSpc>
                <a:spcPct val="100000"/>
              </a:lnSpc>
              <a:spcBef>
                <a:spcPts val="100"/>
              </a:spcBef>
            </a:pPr>
            <a:r>
              <a:rPr sz="900" dirty="0">
                <a:solidFill>
                  <a:srgbClr val="1F5281"/>
                </a:solidFill>
                <a:latin typeface="Verdana"/>
                <a:cs typeface="Verdana"/>
              </a:rPr>
              <a:t>Server dùng để nhận mail</a:t>
            </a:r>
            <a:endParaRPr sz="90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955"/>
              </a:spcBef>
            </a:pPr>
            <a:r>
              <a:rPr sz="900" dirty="0">
                <a:solidFill>
                  <a:srgbClr val="1F5281"/>
                </a:solidFill>
                <a:latin typeface="Verdana"/>
                <a:cs typeface="Verdana"/>
              </a:rPr>
              <a:t>Server dùng để gửi mail</a:t>
            </a:r>
            <a:endParaRPr sz="900">
              <a:latin typeface="Verdana"/>
              <a:cs typeface="Verdana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2733039" y="3377945"/>
            <a:ext cx="533400" cy="76200"/>
          </a:xfrm>
          <a:custGeom>
            <a:avLst/>
            <a:gdLst/>
            <a:ahLst/>
            <a:cxnLst/>
            <a:rect l="l" t="t" r="r" b="b"/>
            <a:pathLst>
              <a:path w="533400" h="76200">
                <a:moveTo>
                  <a:pt x="0" y="19050"/>
                </a:moveTo>
                <a:lnTo>
                  <a:pt x="495300" y="19050"/>
                </a:lnTo>
                <a:lnTo>
                  <a:pt x="495300" y="0"/>
                </a:lnTo>
                <a:lnTo>
                  <a:pt x="533400" y="38100"/>
                </a:lnTo>
                <a:lnTo>
                  <a:pt x="495300" y="76200"/>
                </a:lnTo>
                <a:lnTo>
                  <a:pt x="495300" y="57150"/>
                </a:lnTo>
                <a:lnTo>
                  <a:pt x="0" y="57150"/>
                </a:lnTo>
                <a:lnTo>
                  <a:pt x="0" y="19050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082344" y="1072895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082039" y="8613647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082039" y="5367527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083627" y="5859048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4"/>
                </a:lnTo>
                <a:lnTo>
                  <a:pt x="1649076" y="4283"/>
                </a:lnTo>
                <a:lnTo>
                  <a:pt x="1398673" y="12387"/>
                </a:lnTo>
                <a:lnTo>
                  <a:pt x="1228848" y="21452"/>
                </a:lnTo>
                <a:lnTo>
                  <a:pt x="995202" y="37924"/>
                </a:lnTo>
                <a:lnTo>
                  <a:pt x="648774" y="68679"/>
                </a:lnTo>
                <a:lnTo>
                  <a:pt x="244812" y="112311"/>
                </a:lnTo>
                <a:lnTo>
                  <a:pt x="787" y="143479"/>
                </a:lnTo>
                <a:lnTo>
                  <a:pt x="0" y="220441"/>
                </a:lnTo>
                <a:lnTo>
                  <a:pt x="4570412" y="221203"/>
                </a:lnTo>
                <a:lnTo>
                  <a:pt x="4567237" y="136367"/>
                </a:lnTo>
                <a:lnTo>
                  <a:pt x="4509920" y="128846"/>
                </a:lnTo>
                <a:lnTo>
                  <a:pt x="4317535" y="107554"/>
                </a:lnTo>
                <a:lnTo>
                  <a:pt x="3904768" y="70534"/>
                </a:lnTo>
                <a:lnTo>
                  <a:pt x="3492721" y="41138"/>
                </a:lnTo>
                <a:lnTo>
                  <a:pt x="3200806" y="25268"/>
                </a:lnTo>
                <a:lnTo>
                  <a:pt x="2644565" y="7148"/>
                </a:lnTo>
                <a:lnTo>
                  <a:pt x="2168293" y="292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203960" y="6070091"/>
            <a:ext cx="88391" cy="8839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1128064" y="5351973"/>
            <a:ext cx="4473575" cy="851535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409"/>
              </a:spcBef>
              <a:tabLst>
                <a:tab pos="3180715" algn="l"/>
              </a:tabLst>
            </a:pP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650" dirty="0">
              <a:latin typeface="Times New Roman"/>
              <a:cs typeface="Times New Roman"/>
            </a:endParaRPr>
          </a:p>
          <a:p>
            <a:pPr marL="5715" algn="ctr">
              <a:lnSpc>
                <a:spcPct val="100000"/>
              </a:lnSpc>
            </a:pP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CẤU HÌNH MAIL CLIENT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600" dirty="0">
              <a:latin typeface="Times New Roman"/>
              <a:cs typeface="Times New Roman"/>
            </a:endParaRPr>
          </a:p>
          <a:p>
            <a:pPr marL="248285">
              <a:lnSpc>
                <a:spcPct val="100000"/>
              </a:lnSpc>
            </a:pPr>
            <a:r>
              <a:rPr sz="1000" b="1" dirty="0">
                <a:solidFill>
                  <a:srgbClr val="1381B8"/>
                </a:solidFill>
                <a:latin typeface="Tahoma"/>
                <a:cs typeface="Tahoma"/>
              </a:rPr>
              <a:t>Outlook Express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2567939" y="6329552"/>
            <a:ext cx="2781300" cy="220027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2453639" y="7570978"/>
            <a:ext cx="1066800" cy="76200"/>
          </a:xfrm>
          <a:custGeom>
            <a:avLst/>
            <a:gdLst/>
            <a:ahLst/>
            <a:cxnLst/>
            <a:rect l="l" t="t" r="r" b="b"/>
            <a:pathLst>
              <a:path w="1066800" h="76200">
                <a:moveTo>
                  <a:pt x="0" y="19050"/>
                </a:moveTo>
                <a:lnTo>
                  <a:pt x="1028700" y="19050"/>
                </a:lnTo>
                <a:lnTo>
                  <a:pt x="1028700" y="0"/>
                </a:lnTo>
                <a:lnTo>
                  <a:pt x="1066800" y="38100"/>
                </a:lnTo>
                <a:lnTo>
                  <a:pt x="1028700" y="76200"/>
                </a:lnTo>
                <a:lnTo>
                  <a:pt x="1028700" y="57150"/>
                </a:lnTo>
                <a:lnTo>
                  <a:pt x="0" y="57150"/>
                </a:lnTo>
                <a:lnTo>
                  <a:pt x="0" y="19050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2453639" y="7028815"/>
            <a:ext cx="1066800" cy="190500"/>
          </a:xfrm>
          <a:custGeom>
            <a:avLst/>
            <a:gdLst/>
            <a:ahLst/>
            <a:cxnLst/>
            <a:rect l="l" t="t" r="r" b="b"/>
            <a:pathLst>
              <a:path w="1066800" h="190500">
                <a:moveTo>
                  <a:pt x="0" y="47624"/>
                </a:moveTo>
                <a:lnTo>
                  <a:pt x="971550" y="47624"/>
                </a:lnTo>
                <a:lnTo>
                  <a:pt x="971550" y="0"/>
                </a:lnTo>
                <a:lnTo>
                  <a:pt x="1066800" y="95249"/>
                </a:lnTo>
                <a:lnTo>
                  <a:pt x="971550" y="190499"/>
                </a:lnTo>
                <a:lnTo>
                  <a:pt x="971550" y="142874"/>
                </a:lnTo>
                <a:lnTo>
                  <a:pt x="0" y="142874"/>
                </a:lnTo>
                <a:lnTo>
                  <a:pt x="0" y="47624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2453639" y="7374128"/>
            <a:ext cx="1066800" cy="190500"/>
          </a:xfrm>
          <a:custGeom>
            <a:avLst/>
            <a:gdLst/>
            <a:ahLst/>
            <a:cxnLst/>
            <a:rect l="l" t="t" r="r" b="b"/>
            <a:pathLst>
              <a:path w="1066800" h="190500">
                <a:moveTo>
                  <a:pt x="0" y="47625"/>
                </a:moveTo>
                <a:lnTo>
                  <a:pt x="971550" y="47625"/>
                </a:lnTo>
                <a:lnTo>
                  <a:pt x="971550" y="0"/>
                </a:lnTo>
                <a:lnTo>
                  <a:pt x="1066800" y="95250"/>
                </a:lnTo>
                <a:lnTo>
                  <a:pt x="971550" y="190500"/>
                </a:lnTo>
                <a:lnTo>
                  <a:pt x="971550" y="142875"/>
                </a:lnTo>
                <a:lnTo>
                  <a:pt x="0" y="142875"/>
                </a:lnTo>
                <a:lnTo>
                  <a:pt x="0" y="47625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1273175" y="7025766"/>
            <a:ext cx="1078865" cy="6673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900" dirty="0">
                <a:solidFill>
                  <a:srgbClr val="003399"/>
                </a:solidFill>
                <a:latin typeface="Verdana"/>
                <a:cs typeface="Verdana"/>
              </a:rPr>
              <a:t>Nhập mail account</a:t>
            </a:r>
            <a:endParaRPr sz="9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00">
              <a:latin typeface="Times New Roman"/>
              <a:cs typeface="Times New Roman"/>
            </a:endParaRPr>
          </a:p>
          <a:p>
            <a:pPr marL="6985" marR="184785">
              <a:lnSpc>
                <a:spcPct val="118000"/>
              </a:lnSpc>
            </a:pPr>
            <a:r>
              <a:rPr sz="900" dirty="0">
                <a:solidFill>
                  <a:srgbClr val="003399"/>
                </a:solidFill>
                <a:latin typeface="Verdana"/>
                <a:cs typeface="Verdana"/>
              </a:rPr>
              <a:t>Nhập password  Nhớ mật khẩu</a:t>
            </a:r>
            <a:endParaRPr sz="900">
              <a:latin typeface="Verdana"/>
              <a:cs typeface="Verdana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1082344" y="5368112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>
            <a:spLocks noGrp="1"/>
          </p:cNvSpPr>
          <p:nvPr>
            <p:ph type="sldNum" sz="quarter" idx="7"/>
          </p:nvPr>
        </p:nvSpPr>
        <p:spPr>
          <a:xfrm>
            <a:off x="6423914" y="9625171"/>
            <a:ext cx="246379" cy="19813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7</a:t>
            </a:fld>
            <a:endParaRPr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811773" y="32130"/>
            <a:ext cx="84391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Verdana"/>
                <a:cs typeface="Verdana"/>
              </a:rPr>
              <a:t>8/26/2009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82039" y="4319015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82039" y="1072895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83627" y="1564384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8"/>
                </a:lnTo>
                <a:lnTo>
                  <a:pt x="1649076" y="4310"/>
                </a:lnTo>
                <a:lnTo>
                  <a:pt x="1398673" y="12419"/>
                </a:lnTo>
                <a:lnTo>
                  <a:pt x="1228848" y="21484"/>
                </a:lnTo>
                <a:lnTo>
                  <a:pt x="995202" y="37956"/>
                </a:lnTo>
                <a:lnTo>
                  <a:pt x="648774" y="68711"/>
                </a:lnTo>
                <a:lnTo>
                  <a:pt x="244812" y="112343"/>
                </a:lnTo>
                <a:lnTo>
                  <a:pt x="787" y="143511"/>
                </a:lnTo>
                <a:lnTo>
                  <a:pt x="0" y="220473"/>
                </a:lnTo>
                <a:lnTo>
                  <a:pt x="4570412" y="221235"/>
                </a:lnTo>
                <a:lnTo>
                  <a:pt x="4567237" y="136399"/>
                </a:lnTo>
                <a:lnTo>
                  <a:pt x="4509920" y="128878"/>
                </a:lnTo>
                <a:lnTo>
                  <a:pt x="4317535" y="107586"/>
                </a:lnTo>
                <a:lnTo>
                  <a:pt x="3904768" y="70566"/>
                </a:lnTo>
                <a:lnTo>
                  <a:pt x="3492721" y="41170"/>
                </a:lnTo>
                <a:lnTo>
                  <a:pt x="3200806" y="25300"/>
                </a:lnTo>
                <a:lnTo>
                  <a:pt x="2644565" y="7124"/>
                </a:lnTo>
                <a:lnTo>
                  <a:pt x="2168293" y="285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128064" y="1095883"/>
            <a:ext cx="4473575" cy="974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3180715" algn="l"/>
              </a:tabLst>
            </a:pPr>
            <a:r>
              <a:rPr lang="en-US" sz="550" b="1" spc="-40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spc="-5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spc="-5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203960" y="1775459"/>
            <a:ext cx="88391" cy="8839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828415" y="1712722"/>
            <a:ext cx="1749425" cy="183667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618865" y="2025395"/>
            <a:ext cx="1181100" cy="190500"/>
          </a:xfrm>
          <a:custGeom>
            <a:avLst/>
            <a:gdLst/>
            <a:ahLst/>
            <a:cxnLst/>
            <a:rect l="l" t="t" r="r" b="b"/>
            <a:pathLst>
              <a:path w="1181100" h="190500">
                <a:moveTo>
                  <a:pt x="0" y="0"/>
                </a:moveTo>
                <a:lnTo>
                  <a:pt x="1181100" y="0"/>
                </a:lnTo>
                <a:lnTo>
                  <a:pt x="1181100" y="190500"/>
                </a:lnTo>
              </a:path>
            </a:pathLst>
          </a:custGeom>
          <a:ln w="9525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618865" y="2177795"/>
            <a:ext cx="952500" cy="190500"/>
          </a:xfrm>
          <a:custGeom>
            <a:avLst/>
            <a:gdLst/>
            <a:ahLst/>
            <a:cxnLst/>
            <a:rect l="l" t="t" r="r" b="b"/>
            <a:pathLst>
              <a:path w="952500" h="190500">
                <a:moveTo>
                  <a:pt x="0" y="0"/>
                </a:moveTo>
                <a:lnTo>
                  <a:pt x="952500" y="0"/>
                </a:lnTo>
                <a:lnTo>
                  <a:pt x="952500" y="190500"/>
                </a:lnTo>
              </a:path>
            </a:pathLst>
          </a:custGeom>
          <a:ln w="9525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618865" y="2330195"/>
            <a:ext cx="685800" cy="114300"/>
          </a:xfrm>
          <a:custGeom>
            <a:avLst/>
            <a:gdLst/>
            <a:ahLst/>
            <a:cxnLst/>
            <a:rect l="l" t="t" r="r" b="b"/>
            <a:pathLst>
              <a:path w="685800" h="114300">
                <a:moveTo>
                  <a:pt x="0" y="0"/>
                </a:moveTo>
                <a:lnTo>
                  <a:pt x="685800" y="0"/>
                </a:lnTo>
                <a:lnTo>
                  <a:pt x="685800" y="114300"/>
                </a:lnTo>
              </a:path>
            </a:pathLst>
          </a:custGeom>
          <a:ln w="9525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618865" y="2546095"/>
            <a:ext cx="533400" cy="38100"/>
          </a:xfrm>
          <a:custGeom>
            <a:avLst/>
            <a:gdLst/>
            <a:ahLst/>
            <a:cxnLst/>
            <a:rect l="l" t="t" r="r" b="b"/>
            <a:pathLst>
              <a:path w="533400" h="38100">
                <a:moveTo>
                  <a:pt x="0" y="0"/>
                </a:moveTo>
                <a:lnTo>
                  <a:pt x="533400" y="0"/>
                </a:lnTo>
                <a:lnTo>
                  <a:pt x="533400" y="38100"/>
                </a:lnTo>
              </a:path>
            </a:pathLst>
          </a:custGeom>
          <a:ln w="9525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618865" y="2774695"/>
            <a:ext cx="228600" cy="0"/>
          </a:xfrm>
          <a:custGeom>
            <a:avLst/>
            <a:gdLst/>
            <a:ahLst/>
            <a:cxnLst/>
            <a:rect l="l" t="t" r="r" b="b"/>
            <a:pathLst>
              <a:path w="228600">
                <a:moveTo>
                  <a:pt x="0" y="0"/>
                </a:moveTo>
                <a:lnTo>
                  <a:pt x="228600" y="0"/>
                </a:lnTo>
              </a:path>
            </a:pathLst>
          </a:custGeom>
          <a:ln w="9525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3618865" y="3130295"/>
            <a:ext cx="304800" cy="1270"/>
          </a:xfrm>
          <a:custGeom>
            <a:avLst/>
            <a:gdLst/>
            <a:ahLst/>
            <a:cxnLst/>
            <a:rect l="l" t="t" r="r" b="b"/>
            <a:pathLst>
              <a:path w="304800" h="1269">
                <a:moveTo>
                  <a:pt x="0" y="0"/>
                </a:moveTo>
                <a:lnTo>
                  <a:pt x="304800" y="761"/>
                </a:lnTo>
              </a:path>
            </a:pathLst>
          </a:custGeom>
          <a:ln w="9525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682114" y="3873245"/>
            <a:ext cx="3095625" cy="24765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1204264" y="3941191"/>
            <a:ext cx="33909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sz="700" spc="-10" dirty="0">
                <a:solidFill>
                  <a:srgbClr val="1F5281"/>
                </a:solidFill>
                <a:latin typeface="Verdana"/>
                <a:cs typeface="Verdana"/>
              </a:rPr>
              <a:t>Gởi</a:t>
            </a:r>
            <a:r>
              <a:rPr sz="700" spc="-65" dirty="0">
                <a:solidFill>
                  <a:srgbClr val="1F5281"/>
                </a:solidFill>
                <a:latin typeface="Verdana"/>
                <a:cs typeface="Verdana"/>
              </a:rPr>
              <a:t> </a:t>
            </a:r>
            <a:r>
              <a:rPr sz="700" spc="-5" dirty="0">
                <a:solidFill>
                  <a:srgbClr val="1F5281"/>
                </a:solidFill>
                <a:latin typeface="Verdana"/>
                <a:cs typeface="Verdana"/>
              </a:rPr>
              <a:t>thư</a:t>
            </a:r>
            <a:endParaRPr sz="700">
              <a:latin typeface="Verdana"/>
              <a:cs typeface="Verdana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004695" y="3661664"/>
            <a:ext cx="60960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  <a:tabLst>
                <a:tab pos="418465" algn="l"/>
              </a:tabLst>
            </a:pPr>
            <a:r>
              <a:rPr sz="700" dirty="0">
                <a:solidFill>
                  <a:srgbClr val="1F5281"/>
                </a:solidFill>
                <a:latin typeface="Verdana"/>
                <a:cs typeface="Verdana"/>
              </a:rPr>
              <a:t>C</a:t>
            </a:r>
            <a:r>
              <a:rPr sz="700" spc="-5" dirty="0">
                <a:solidFill>
                  <a:srgbClr val="1F5281"/>
                </a:solidFill>
                <a:latin typeface="Verdana"/>
                <a:cs typeface="Verdana"/>
              </a:rPr>
              <a:t>ắt</a:t>
            </a:r>
            <a:r>
              <a:rPr sz="700" dirty="0">
                <a:solidFill>
                  <a:srgbClr val="1F5281"/>
                </a:solidFill>
                <a:latin typeface="Verdana"/>
                <a:cs typeface="Verdana"/>
              </a:rPr>
              <a:t>	</a:t>
            </a:r>
            <a:r>
              <a:rPr sz="700" spc="-5" dirty="0">
                <a:solidFill>
                  <a:srgbClr val="1F5281"/>
                </a:solidFill>
                <a:latin typeface="Verdana"/>
                <a:cs typeface="Verdana"/>
              </a:rPr>
              <a:t>Dán</a:t>
            </a:r>
            <a:endParaRPr sz="700">
              <a:latin typeface="Verdana"/>
              <a:cs typeface="Verdana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137282" y="4195064"/>
            <a:ext cx="146304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  <a:tabLst>
                <a:tab pos="934085" algn="l"/>
              </a:tabLst>
            </a:pPr>
            <a:r>
              <a:rPr sz="700" spc="-5" dirty="0">
                <a:solidFill>
                  <a:srgbClr val="1F5281"/>
                </a:solidFill>
                <a:latin typeface="Verdana"/>
                <a:cs typeface="Verdana"/>
              </a:rPr>
              <a:t>Sao chép  </a:t>
            </a:r>
            <a:r>
              <a:rPr sz="700" spc="120" dirty="0">
                <a:solidFill>
                  <a:srgbClr val="1F5281"/>
                </a:solidFill>
                <a:latin typeface="Verdana"/>
                <a:cs typeface="Verdana"/>
              </a:rPr>
              <a:t> </a:t>
            </a:r>
            <a:r>
              <a:rPr sz="700" spc="-30" dirty="0">
                <a:solidFill>
                  <a:srgbClr val="1F5281"/>
                </a:solidFill>
                <a:latin typeface="Verdana"/>
                <a:cs typeface="Verdana"/>
              </a:rPr>
              <a:t>Trả</a:t>
            </a:r>
            <a:r>
              <a:rPr sz="700" spc="-20" dirty="0">
                <a:solidFill>
                  <a:srgbClr val="1F5281"/>
                </a:solidFill>
                <a:latin typeface="Verdana"/>
                <a:cs typeface="Verdana"/>
              </a:rPr>
              <a:t> </a:t>
            </a:r>
            <a:r>
              <a:rPr sz="700" spc="-5" dirty="0">
                <a:solidFill>
                  <a:srgbClr val="1F5281"/>
                </a:solidFill>
                <a:latin typeface="Verdana"/>
                <a:cs typeface="Verdana"/>
              </a:rPr>
              <a:t>về	</a:t>
            </a:r>
            <a:r>
              <a:rPr sz="1050" spc="-15" baseline="3968" dirty="0">
                <a:solidFill>
                  <a:srgbClr val="1F5281"/>
                </a:solidFill>
                <a:latin typeface="Verdana"/>
                <a:cs typeface="Verdana"/>
              </a:rPr>
              <a:t>Lỗi chính</a:t>
            </a:r>
            <a:r>
              <a:rPr sz="1050" spc="-44" baseline="3968" dirty="0">
                <a:solidFill>
                  <a:srgbClr val="1F5281"/>
                </a:solidFill>
                <a:latin typeface="Verdana"/>
                <a:cs typeface="Verdana"/>
              </a:rPr>
              <a:t> </a:t>
            </a:r>
            <a:r>
              <a:rPr sz="1050" spc="-7" baseline="3968" dirty="0">
                <a:solidFill>
                  <a:srgbClr val="1F5281"/>
                </a:solidFill>
                <a:latin typeface="Verdana"/>
                <a:cs typeface="Verdana"/>
              </a:rPr>
              <a:t>tả</a:t>
            </a:r>
            <a:endParaRPr sz="1050" baseline="3968">
              <a:latin typeface="Verdana"/>
              <a:cs typeface="Verdana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933064" y="3568065"/>
            <a:ext cx="802005" cy="238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sz="700" spc="-10" dirty="0">
                <a:solidFill>
                  <a:srgbClr val="1F5281"/>
                </a:solidFill>
                <a:latin typeface="Verdana"/>
                <a:cs typeface="Verdana"/>
              </a:rPr>
              <a:t>Kiểm</a:t>
            </a:r>
            <a:endParaRPr sz="700">
              <a:latin typeface="Verdana"/>
              <a:cs typeface="Verdana"/>
            </a:endParaRPr>
          </a:p>
          <a:p>
            <a:pPr>
              <a:lnSpc>
                <a:spcPct val="100000"/>
              </a:lnSpc>
              <a:tabLst>
                <a:tab pos="501650" algn="l"/>
              </a:tabLst>
            </a:pPr>
            <a:r>
              <a:rPr sz="700" spc="-10" dirty="0">
                <a:solidFill>
                  <a:srgbClr val="1F5281"/>
                </a:solidFill>
                <a:latin typeface="Verdana"/>
                <a:cs typeface="Verdana"/>
              </a:rPr>
              <a:t>tra</a:t>
            </a:r>
            <a:r>
              <a:rPr sz="700" spc="-15" dirty="0">
                <a:solidFill>
                  <a:srgbClr val="1F5281"/>
                </a:solidFill>
                <a:latin typeface="Verdana"/>
                <a:cs typeface="Verdana"/>
              </a:rPr>
              <a:t> </a:t>
            </a:r>
            <a:r>
              <a:rPr sz="700" spc="-5" dirty="0">
                <a:solidFill>
                  <a:srgbClr val="1F5281"/>
                </a:solidFill>
                <a:latin typeface="Verdana"/>
                <a:cs typeface="Verdana"/>
              </a:rPr>
              <a:t>tên	</a:t>
            </a:r>
            <a:r>
              <a:rPr sz="1050" spc="-7" baseline="3968" dirty="0">
                <a:solidFill>
                  <a:srgbClr val="1F5281"/>
                </a:solidFill>
                <a:latin typeface="Verdana"/>
                <a:cs typeface="Verdana"/>
              </a:rPr>
              <a:t>tập</a:t>
            </a:r>
            <a:r>
              <a:rPr sz="1050" spc="-89" baseline="3968" dirty="0">
                <a:solidFill>
                  <a:srgbClr val="1F5281"/>
                </a:solidFill>
                <a:latin typeface="Verdana"/>
                <a:cs typeface="Verdana"/>
              </a:rPr>
              <a:t> </a:t>
            </a:r>
            <a:r>
              <a:rPr sz="1050" spc="-15" baseline="3968" dirty="0">
                <a:solidFill>
                  <a:srgbClr val="1F5281"/>
                </a:solidFill>
                <a:latin typeface="Verdana"/>
                <a:cs typeface="Verdana"/>
              </a:rPr>
              <a:t>tin</a:t>
            </a:r>
            <a:endParaRPr sz="1050" baseline="3968">
              <a:latin typeface="Verdana"/>
              <a:cs typeface="Verdana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985259" y="4169791"/>
            <a:ext cx="68008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sz="700" spc="-5" dirty="0">
                <a:solidFill>
                  <a:srgbClr val="1F5281"/>
                </a:solidFill>
                <a:latin typeface="Verdana"/>
                <a:cs typeface="Verdana"/>
              </a:rPr>
              <a:t>Xác </a:t>
            </a:r>
            <a:r>
              <a:rPr sz="700" spc="-10" dirty="0">
                <a:solidFill>
                  <a:srgbClr val="1F5281"/>
                </a:solidFill>
                <a:latin typeface="Verdana"/>
                <a:cs typeface="Verdana"/>
              </a:rPr>
              <a:t>lập ưu</a:t>
            </a:r>
            <a:r>
              <a:rPr sz="700" spc="-50" dirty="0">
                <a:solidFill>
                  <a:srgbClr val="1F5281"/>
                </a:solidFill>
                <a:latin typeface="Verdana"/>
                <a:cs typeface="Verdana"/>
              </a:rPr>
              <a:t> </a:t>
            </a:r>
            <a:r>
              <a:rPr sz="700" spc="-5" dirty="0">
                <a:solidFill>
                  <a:srgbClr val="1F5281"/>
                </a:solidFill>
                <a:latin typeface="Verdana"/>
                <a:cs typeface="Verdana"/>
              </a:rPr>
              <a:t>tiên</a:t>
            </a:r>
            <a:endParaRPr sz="700">
              <a:latin typeface="Verdana"/>
              <a:cs typeface="Verdana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562602" y="3636391"/>
            <a:ext cx="332740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sz="700" spc="-5" dirty="0">
                <a:solidFill>
                  <a:srgbClr val="1F5281"/>
                </a:solidFill>
                <a:latin typeface="Verdana"/>
                <a:cs typeface="Verdana"/>
              </a:rPr>
              <a:t>Mã</a:t>
            </a:r>
            <a:r>
              <a:rPr sz="700" spc="-85" dirty="0">
                <a:solidFill>
                  <a:srgbClr val="1F5281"/>
                </a:solidFill>
                <a:latin typeface="Verdana"/>
                <a:cs typeface="Verdana"/>
              </a:rPr>
              <a:t> </a:t>
            </a:r>
            <a:r>
              <a:rPr sz="700" spc="-5" dirty="0">
                <a:solidFill>
                  <a:srgbClr val="1F5281"/>
                </a:solidFill>
                <a:latin typeface="Verdana"/>
                <a:cs typeface="Verdana"/>
              </a:rPr>
              <a:t>hóa</a:t>
            </a:r>
            <a:endParaRPr sz="700">
              <a:latin typeface="Verdana"/>
              <a:cs typeface="Verdana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932553" y="3941191"/>
            <a:ext cx="490855" cy="132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sz="700" spc="-5" dirty="0">
                <a:solidFill>
                  <a:srgbClr val="1F5281"/>
                </a:solidFill>
                <a:latin typeface="Verdana"/>
                <a:cs typeface="Verdana"/>
              </a:rPr>
              <a:t>Tắt kết</a:t>
            </a:r>
            <a:r>
              <a:rPr sz="700" spc="-75" dirty="0">
                <a:solidFill>
                  <a:srgbClr val="1F5281"/>
                </a:solidFill>
                <a:latin typeface="Verdana"/>
                <a:cs typeface="Verdana"/>
              </a:rPr>
              <a:t> </a:t>
            </a:r>
            <a:r>
              <a:rPr sz="700" spc="-5" dirty="0">
                <a:solidFill>
                  <a:srgbClr val="1F5281"/>
                </a:solidFill>
                <a:latin typeface="Verdana"/>
                <a:cs typeface="Verdana"/>
              </a:rPr>
              <a:t>nối</a:t>
            </a:r>
            <a:endParaRPr sz="700">
              <a:latin typeface="Verdana"/>
              <a:cs typeface="Verdana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1577339" y="4006595"/>
            <a:ext cx="152400" cy="0"/>
          </a:xfrm>
          <a:custGeom>
            <a:avLst/>
            <a:gdLst/>
            <a:ahLst/>
            <a:cxnLst/>
            <a:rect l="l" t="t" r="r" b="b"/>
            <a:pathLst>
              <a:path w="152400">
                <a:moveTo>
                  <a:pt x="0" y="0"/>
                </a:moveTo>
                <a:lnTo>
                  <a:pt x="152399" y="0"/>
                </a:lnTo>
              </a:path>
            </a:pathLst>
          </a:custGeom>
          <a:ln w="9525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2091689" y="3777995"/>
            <a:ext cx="0" cy="114300"/>
          </a:xfrm>
          <a:custGeom>
            <a:avLst/>
            <a:gdLst/>
            <a:ahLst/>
            <a:cxnLst/>
            <a:rect l="l" t="t" r="r" b="b"/>
            <a:pathLst>
              <a:path h="114300">
                <a:moveTo>
                  <a:pt x="0" y="0"/>
                </a:moveTo>
                <a:lnTo>
                  <a:pt x="0" y="114300"/>
                </a:lnTo>
              </a:path>
            </a:pathLst>
          </a:custGeom>
          <a:ln w="9525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2510789" y="3777995"/>
            <a:ext cx="0" cy="114300"/>
          </a:xfrm>
          <a:custGeom>
            <a:avLst/>
            <a:gdLst/>
            <a:ahLst/>
            <a:cxnLst/>
            <a:rect l="l" t="t" r="r" b="b"/>
            <a:pathLst>
              <a:path h="114300">
                <a:moveTo>
                  <a:pt x="0" y="0"/>
                </a:moveTo>
                <a:lnTo>
                  <a:pt x="0" y="114300"/>
                </a:lnTo>
              </a:path>
            </a:pathLst>
          </a:custGeom>
          <a:ln w="9525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3063239" y="3777995"/>
            <a:ext cx="0" cy="114300"/>
          </a:xfrm>
          <a:custGeom>
            <a:avLst/>
            <a:gdLst/>
            <a:ahLst/>
            <a:cxnLst/>
            <a:rect l="l" t="t" r="r" b="b"/>
            <a:pathLst>
              <a:path h="114300">
                <a:moveTo>
                  <a:pt x="0" y="0"/>
                </a:moveTo>
                <a:lnTo>
                  <a:pt x="0" y="114300"/>
                </a:lnTo>
              </a:path>
            </a:pathLst>
          </a:custGeom>
          <a:ln w="9525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3596640" y="3777995"/>
            <a:ext cx="0" cy="114300"/>
          </a:xfrm>
          <a:custGeom>
            <a:avLst/>
            <a:gdLst/>
            <a:ahLst/>
            <a:cxnLst/>
            <a:rect l="l" t="t" r="r" b="b"/>
            <a:pathLst>
              <a:path h="114300">
                <a:moveTo>
                  <a:pt x="0" y="0"/>
                </a:moveTo>
                <a:lnTo>
                  <a:pt x="0" y="114300"/>
                </a:lnTo>
              </a:path>
            </a:pathLst>
          </a:custGeom>
          <a:ln w="9525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2332989" y="4095495"/>
            <a:ext cx="0" cy="114300"/>
          </a:xfrm>
          <a:custGeom>
            <a:avLst/>
            <a:gdLst/>
            <a:ahLst/>
            <a:cxnLst/>
            <a:rect l="l" t="t" r="r" b="b"/>
            <a:pathLst>
              <a:path h="114300">
                <a:moveTo>
                  <a:pt x="0" y="0"/>
                </a:moveTo>
                <a:lnTo>
                  <a:pt x="0" y="114300"/>
                </a:lnTo>
              </a:path>
            </a:pathLst>
          </a:custGeom>
          <a:ln w="9525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2802889" y="4082795"/>
            <a:ext cx="0" cy="114300"/>
          </a:xfrm>
          <a:custGeom>
            <a:avLst/>
            <a:gdLst/>
            <a:ahLst/>
            <a:cxnLst/>
            <a:rect l="l" t="t" r="r" b="b"/>
            <a:pathLst>
              <a:path h="114300">
                <a:moveTo>
                  <a:pt x="0" y="0"/>
                </a:moveTo>
                <a:lnTo>
                  <a:pt x="0" y="114300"/>
                </a:lnTo>
              </a:path>
            </a:pathLst>
          </a:custGeom>
          <a:ln w="9525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3323590" y="4082795"/>
            <a:ext cx="0" cy="114300"/>
          </a:xfrm>
          <a:custGeom>
            <a:avLst/>
            <a:gdLst/>
            <a:ahLst/>
            <a:cxnLst/>
            <a:rect l="l" t="t" r="r" b="b"/>
            <a:pathLst>
              <a:path h="114300">
                <a:moveTo>
                  <a:pt x="0" y="0"/>
                </a:moveTo>
                <a:lnTo>
                  <a:pt x="0" y="114300"/>
                </a:lnTo>
              </a:path>
            </a:pathLst>
          </a:custGeom>
          <a:ln w="9525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3825240" y="4095495"/>
            <a:ext cx="114300" cy="139700"/>
          </a:xfrm>
          <a:custGeom>
            <a:avLst/>
            <a:gdLst/>
            <a:ahLst/>
            <a:cxnLst/>
            <a:rect l="l" t="t" r="r" b="b"/>
            <a:pathLst>
              <a:path w="114300" h="139700">
                <a:moveTo>
                  <a:pt x="0" y="0"/>
                </a:moveTo>
                <a:lnTo>
                  <a:pt x="0" y="139700"/>
                </a:lnTo>
                <a:lnTo>
                  <a:pt x="114300" y="139700"/>
                </a:lnTo>
              </a:path>
            </a:pathLst>
          </a:custGeom>
          <a:ln w="9525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4739640" y="4006595"/>
            <a:ext cx="152400" cy="0"/>
          </a:xfrm>
          <a:custGeom>
            <a:avLst/>
            <a:gdLst/>
            <a:ahLst/>
            <a:cxnLst/>
            <a:rect l="l" t="t" r="r" b="b"/>
            <a:pathLst>
              <a:path w="152400">
                <a:moveTo>
                  <a:pt x="0" y="0"/>
                </a:moveTo>
                <a:lnTo>
                  <a:pt x="152400" y="0"/>
                </a:lnTo>
              </a:path>
            </a:pathLst>
          </a:custGeom>
          <a:ln w="9525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4396740" y="3708145"/>
            <a:ext cx="114300" cy="190500"/>
          </a:xfrm>
          <a:custGeom>
            <a:avLst/>
            <a:gdLst/>
            <a:ahLst/>
            <a:cxnLst/>
            <a:rect l="l" t="t" r="r" b="b"/>
            <a:pathLst>
              <a:path w="114300" h="190500">
                <a:moveTo>
                  <a:pt x="0" y="190500"/>
                </a:moveTo>
                <a:lnTo>
                  <a:pt x="0" y="0"/>
                </a:lnTo>
                <a:lnTo>
                  <a:pt x="114300" y="0"/>
                </a:lnTo>
              </a:path>
            </a:pathLst>
          </a:custGeom>
          <a:ln w="9525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1318260" y="3370326"/>
            <a:ext cx="76200" cy="8077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 txBox="1"/>
          <p:nvPr/>
        </p:nvSpPr>
        <p:spPr>
          <a:xfrm>
            <a:off x="1356613" y="1279651"/>
            <a:ext cx="3100070" cy="24123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34719">
              <a:lnSpc>
                <a:spcPct val="100000"/>
              </a:lnSpc>
              <a:spcBef>
                <a:spcPts val="100"/>
              </a:spcBef>
            </a:pPr>
            <a:r>
              <a:rPr sz="1400" b="1" spc="-150" dirty="0">
                <a:solidFill>
                  <a:srgbClr val="FFFFFF"/>
                </a:solidFill>
                <a:latin typeface="Tahoma"/>
                <a:cs typeface="Tahoma"/>
              </a:rPr>
              <a:t>CẤU </a:t>
            </a: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HÌNH MAIL</a:t>
            </a:r>
            <a:r>
              <a:rPr sz="1400" b="1" spc="-21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b="1" spc="-5" dirty="0">
                <a:solidFill>
                  <a:srgbClr val="FFFFFF"/>
                </a:solidFill>
                <a:latin typeface="Tahoma"/>
                <a:cs typeface="Tahoma"/>
              </a:rPr>
              <a:t>CLIENT</a:t>
            </a:r>
            <a:endParaRPr sz="14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600">
              <a:latin typeface="Times New Roman"/>
              <a:cs typeface="Times New Roman"/>
            </a:endParaRPr>
          </a:p>
          <a:p>
            <a:pPr marL="19685">
              <a:lnSpc>
                <a:spcPct val="100000"/>
              </a:lnSpc>
            </a:pPr>
            <a:r>
              <a:rPr sz="1000" b="1" spc="-130" dirty="0">
                <a:solidFill>
                  <a:srgbClr val="1381B8"/>
                </a:solidFill>
                <a:latin typeface="Tahoma"/>
                <a:cs typeface="Tahoma"/>
              </a:rPr>
              <a:t>Gởi </a:t>
            </a:r>
            <a:r>
              <a:rPr sz="1000" b="1" spc="-10" dirty="0">
                <a:solidFill>
                  <a:srgbClr val="1381B8"/>
                </a:solidFill>
                <a:latin typeface="Tahoma"/>
                <a:cs typeface="Tahoma"/>
              </a:rPr>
              <a:t>Email trong Outlook</a:t>
            </a:r>
            <a:r>
              <a:rPr sz="1000" b="1" spc="5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1000" b="1" spc="-10" dirty="0">
                <a:solidFill>
                  <a:srgbClr val="1381B8"/>
                </a:solidFill>
                <a:latin typeface="Tahoma"/>
                <a:cs typeface="Tahoma"/>
              </a:rPr>
              <a:t>Express</a:t>
            </a:r>
            <a:endParaRPr sz="1000">
              <a:latin typeface="Tahoma"/>
              <a:cs typeface="Tahoma"/>
            </a:endParaRPr>
          </a:p>
          <a:p>
            <a:pPr marR="884555" indent="746125">
              <a:lnSpc>
                <a:spcPct val="125600"/>
              </a:lnSpc>
              <a:spcBef>
                <a:spcPts val="204"/>
              </a:spcBef>
            </a:pPr>
            <a:r>
              <a:rPr sz="800" spc="-5" dirty="0">
                <a:solidFill>
                  <a:srgbClr val="1F5281"/>
                </a:solidFill>
                <a:latin typeface="Verdana"/>
                <a:cs typeface="Verdana"/>
              </a:rPr>
              <a:t>Địa mail </a:t>
            </a:r>
            <a:r>
              <a:rPr sz="800" dirty="0">
                <a:solidFill>
                  <a:srgbClr val="1F5281"/>
                </a:solidFill>
                <a:latin typeface="Verdana"/>
                <a:cs typeface="Verdana"/>
              </a:rPr>
              <a:t>người </a:t>
            </a:r>
            <a:r>
              <a:rPr sz="800" spc="-5" dirty="0">
                <a:solidFill>
                  <a:srgbClr val="1F5281"/>
                </a:solidFill>
                <a:latin typeface="Verdana"/>
                <a:cs typeface="Verdana"/>
              </a:rPr>
              <a:t>nhận chính  Địa </a:t>
            </a:r>
            <a:r>
              <a:rPr sz="800" dirty="0">
                <a:solidFill>
                  <a:srgbClr val="1F5281"/>
                </a:solidFill>
                <a:latin typeface="Verdana"/>
                <a:cs typeface="Verdana"/>
              </a:rPr>
              <a:t>chỉ </a:t>
            </a:r>
            <a:r>
              <a:rPr sz="800" spc="-5" dirty="0">
                <a:solidFill>
                  <a:srgbClr val="1F5281"/>
                </a:solidFill>
                <a:latin typeface="Verdana"/>
                <a:cs typeface="Verdana"/>
              </a:rPr>
              <a:t>Email những </a:t>
            </a:r>
            <a:r>
              <a:rPr sz="800" dirty="0">
                <a:solidFill>
                  <a:srgbClr val="1F5281"/>
                </a:solidFill>
                <a:latin typeface="Verdana"/>
                <a:cs typeface="Verdana"/>
              </a:rPr>
              <a:t>người </a:t>
            </a:r>
            <a:r>
              <a:rPr sz="800" spc="-5" dirty="0">
                <a:solidFill>
                  <a:srgbClr val="1F5281"/>
                </a:solidFill>
                <a:latin typeface="Verdana"/>
                <a:cs typeface="Verdana"/>
              </a:rPr>
              <a:t>nhận </a:t>
            </a:r>
            <a:r>
              <a:rPr sz="800" dirty="0">
                <a:solidFill>
                  <a:srgbClr val="1F5281"/>
                </a:solidFill>
                <a:latin typeface="Verdana"/>
                <a:cs typeface="Verdana"/>
              </a:rPr>
              <a:t>biết </a:t>
            </a:r>
            <a:r>
              <a:rPr sz="800" spc="-5" dirty="0">
                <a:solidFill>
                  <a:srgbClr val="1F5281"/>
                </a:solidFill>
                <a:latin typeface="Verdana"/>
                <a:cs typeface="Verdana"/>
              </a:rPr>
              <a:t>nhau  Địa </a:t>
            </a:r>
            <a:r>
              <a:rPr sz="800" dirty="0">
                <a:solidFill>
                  <a:srgbClr val="1F5281"/>
                </a:solidFill>
                <a:latin typeface="Verdana"/>
                <a:cs typeface="Verdana"/>
              </a:rPr>
              <a:t>chỉ </a:t>
            </a:r>
            <a:r>
              <a:rPr sz="800" spc="-5" dirty="0">
                <a:solidFill>
                  <a:srgbClr val="1F5281"/>
                </a:solidFill>
                <a:latin typeface="Verdana"/>
                <a:cs typeface="Verdana"/>
              </a:rPr>
              <a:t>Email những </a:t>
            </a:r>
            <a:r>
              <a:rPr sz="800" dirty="0">
                <a:solidFill>
                  <a:srgbClr val="1F5281"/>
                </a:solidFill>
                <a:latin typeface="Verdana"/>
                <a:cs typeface="Verdana"/>
              </a:rPr>
              <a:t>người không biết</a:t>
            </a:r>
            <a:r>
              <a:rPr sz="800" spc="-75" dirty="0">
                <a:solidFill>
                  <a:srgbClr val="1F5281"/>
                </a:solidFill>
                <a:latin typeface="Verdana"/>
                <a:cs typeface="Verdana"/>
              </a:rPr>
              <a:t> </a:t>
            </a:r>
            <a:r>
              <a:rPr sz="800" spc="-5" dirty="0">
                <a:solidFill>
                  <a:srgbClr val="1F5281"/>
                </a:solidFill>
                <a:latin typeface="Verdana"/>
                <a:cs typeface="Verdana"/>
              </a:rPr>
              <a:t>nhau</a:t>
            </a:r>
            <a:endParaRPr sz="800">
              <a:latin typeface="Verdana"/>
              <a:cs typeface="Verdana"/>
            </a:endParaRPr>
          </a:p>
          <a:p>
            <a:pPr marL="746125" marR="967740" indent="688340">
              <a:lnSpc>
                <a:spcPct val="181800"/>
              </a:lnSpc>
              <a:spcBef>
                <a:spcPts val="45"/>
              </a:spcBef>
            </a:pPr>
            <a:r>
              <a:rPr sz="800" dirty="0">
                <a:solidFill>
                  <a:srgbClr val="1F5281"/>
                </a:solidFill>
                <a:latin typeface="Verdana"/>
                <a:cs typeface="Verdana"/>
              </a:rPr>
              <a:t>Chủ đề </a:t>
            </a:r>
            <a:r>
              <a:rPr sz="800" spc="-5" dirty="0">
                <a:solidFill>
                  <a:srgbClr val="1F5281"/>
                </a:solidFill>
                <a:latin typeface="Verdana"/>
                <a:cs typeface="Verdana"/>
              </a:rPr>
              <a:t>lá</a:t>
            </a:r>
            <a:r>
              <a:rPr sz="800" spc="-100" dirty="0">
                <a:solidFill>
                  <a:srgbClr val="1F5281"/>
                </a:solidFill>
                <a:latin typeface="Verdana"/>
                <a:cs typeface="Verdana"/>
              </a:rPr>
              <a:t> </a:t>
            </a:r>
            <a:r>
              <a:rPr sz="800" spc="-5" dirty="0">
                <a:solidFill>
                  <a:srgbClr val="1F5281"/>
                </a:solidFill>
                <a:latin typeface="Verdana"/>
                <a:cs typeface="Verdana"/>
              </a:rPr>
              <a:t>thư  Thanh Formatting</a:t>
            </a:r>
            <a:r>
              <a:rPr sz="800" spc="-40" dirty="0">
                <a:solidFill>
                  <a:srgbClr val="1F5281"/>
                </a:solidFill>
                <a:latin typeface="Verdana"/>
                <a:cs typeface="Verdana"/>
              </a:rPr>
              <a:t> </a:t>
            </a:r>
            <a:r>
              <a:rPr sz="800" spc="-15" dirty="0">
                <a:solidFill>
                  <a:srgbClr val="1F5281"/>
                </a:solidFill>
                <a:latin typeface="Verdana"/>
                <a:cs typeface="Verdana"/>
              </a:rPr>
              <a:t>Toolbar</a:t>
            </a:r>
            <a:endParaRPr sz="80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 marL="1466215">
              <a:lnSpc>
                <a:spcPct val="100000"/>
              </a:lnSpc>
              <a:spcBef>
                <a:spcPts val="590"/>
              </a:spcBef>
            </a:pPr>
            <a:r>
              <a:rPr sz="800" dirty="0">
                <a:solidFill>
                  <a:srgbClr val="1F5281"/>
                </a:solidFill>
                <a:latin typeface="Verdana"/>
                <a:cs typeface="Verdana"/>
              </a:rPr>
              <a:t>Nội dung</a:t>
            </a:r>
            <a:r>
              <a:rPr sz="800" spc="-40" dirty="0">
                <a:solidFill>
                  <a:srgbClr val="1F5281"/>
                </a:solidFill>
                <a:latin typeface="Verdana"/>
                <a:cs typeface="Verdana"/>
              </a:rPr>
              <a:t> </a:t>
            </a:r>
            <a:r>
              <a:rPr sz="800" spc="-5" dirty="0">
                <a:solidFill>
                  <a:srgbClr val="1F5281"/>
                </a:solidFill>
                <a:latin typeface="Verdana"/>
                <a:cs typeface="Verdana"/>
              </a:rPr>
              <a:t>thư</a:t>
            </a:r>
            <a:endParaRPr sz="8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50">
              <a:latin typeface="Times New Roman"/>
              <a:cs typeface="Times New Roman"/>
            </a:endParaRPr>
          </a:p>
          <a:p>
            <a:pPr marL="80645">
              <a:lnSpc>
                <a:spcPct val="100000"/>
              </a:lnSpc>
            </a:pPr>
            <a:r>
              <a:rPr sz="900" spc="-5" dirty="0">
                <a:solidFill>
                  <a:srgbClr val="1F5281"/>
                </a:solidFill>
                <a:latin typeface="Verdana"/>
                <a:cs typeface="Verdana"/>
              </a:rPr>
              <a:t>Thanh </a:t>
            </a:r>
            <a:r>
              <a:rPr sz="900" spc="-15" dirty="0">
                <a:solidFill>
                  <a:srgbClr val="1F5281"/>
                </a:solidFill>
                <a:latin typeface="Verdana"/>
                <a:cs typeface="Verdana"/>
              </a:rPr>
              <a:t>Toolbar </a:t>
            </a:r>
            <a:r>
              <a:rPr sz="900" spc="-5" dirty="0">
                <a:solidFill>
                  <a:srgbClr val="1F5281"/>
                </a:solidFill>
                <a:latin typeface="Verdana"/>
                <a:cs typeface="Verdana"/>
              </a:rPr>
              <a:t>của hộp </a:t>
            </a:r>
            <a:r>
              <a:rPr sz="900" dirty="0">
                <a:solidFill>
                  <a:srgbClr val="1F5281"/>
                </a:solidFill>
                <a:latin typeface="Verdana"/>
                <a:cs typeface="Verdana"/>
              </a:rPr>
              <a:t>soạn </a:t>
            </a:r>
            <a:r>
              <a:rPr sz="900" spc="-5" dirty="0">
                <a:solidFill>
                  <a:srgbClr val="1F5281"/>
                </a:solidFill>
                <a:latin typeface="Verdana"/>
                <a:cs typeface="Verdana"/>
              </a:rPr>
              <a:t>thư</a:t>
            </a:r>
            <a:r>
              <a:rPr sz="900" spc="-20" dirty="0">
                <a:solidFill>
                  <a:srgbClr val="1F5281"/>
                </a:solidFill>
                <a:latin typeface="Verdana"/>
                <a:cs typeface="Verdana"/>
              </a:rPr>
              <a:t> </a:t>
            </a:r>
            <a:r>
              <a:rPr sz="900" dirty="0">
                <a:solidFill>
                  <a:srgbClr val="1F5281"/>
                </a:solidFill>
                <a:latin typeface="Verdana"/>
                <a:cs typeface="Verdana"/>
              </a:rPr>
              <a:t>mới</a:t>
            </a:r>
            <a:endParaRPr sz="900">
              <a:latin typeface="Verdana"/>
              <a:cs typeface="Verdana"/>
            </a:endParaRPr>
          </a:p>
          <a:p>
            <a:pPr marR="756920" algn="r">
              <a:lnSpc>
                <a:spcPct val="100000"/>
              </a:lnSpc>
              <a:spcBef>
                <a:spcPts val="735"/>
              </a:spcBef>
            </a:pPr>
            <a:r>
              <a:rPr sz="700" dirty="0">
                <a:solidFill>
                  <a:srgbClr val="1F5281"/>
                </a:solidFill>
                <a:latin typeface="Verdana"/>
                <a:cs typeface="Verdana"/>
              </a:rPr>
              <a:t>C</a:t>
            </a:r>
            <a:r>
              <a:rPr sz="700" spc="-5" dirty="0">
                <a:solidFill>
                  <a:srgbClr val="1F5281"/>
                </a:solidFill>
                <a:latin typeface="Verdana"/>
                <a:cs typeface="Verdana"/>
              </a:rPr>
              <a:t>hèn</a:t>
            </a:r>
            <a:endParaRPr sz="700">
              <a:latin typeface="Verdana"/>
              <a:cs typeface="Verdana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1082344" y="1072895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1082039" y="8613647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1082039" y="5367527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1083627" y="5859048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4"/>
                </a:lnTo>
                <a:lnTo>
                  <a:pt x="1649076" y="4283"/>
                </a:lnTo>
                <a:lnTo>
                  <a:pt x="1398673" y="12387"/>
                </a:lnTo>
                <a:lnTo>
                  <a:pt x="1228848" y="21452"/>
                </a:lnTo>
                <a:lnTo>
                  <a:pt x="995202" y="37924"/>
                </a:lnTo>
                <a:lnTo>
                  <a:pt x="648774" y="68679"/>
                </a:lnTo>
                <a:lnTo>
                  <a:pt x="244812" y="112311"/>
                </a:lnTo>
                <a:lnTo>
                  <a:pt x="787" y="143479"/>
                </a:lnTo>
                <a:lnTo>
                  <a:pt x="0" y="220441"/>
                </a:lnTo>
                <a:lnTo>
                  <a:pt x="4570412" y="221203"/>
                </a:lnTo>
                <a:lnTo>
                  <a:pt x="4567237" y="136367"/>
                </a:lnTo>
                <a:lnTo>
                  <a:pt x="4509920" y="128846"/>
                </a:lnTo>
                <a:lnTo>
                  <a:pt x="4317535" y="107554"/>
                </a:lnTo>
                <a:lnTo>
                  <a:pt x="3904768" y="70534"/>
                </a:lnTo>
                <a:lnTo>
                  <a:pt x="3492721" y="41138"/>
                </a:lnTo>
                <a:lnTo>
                  <a:pt x="3200806" y="25268"/>
                </a:lnTo>
                <a:lnTo>
                  <a:pt x="2644565" y="7148"/>
                </a:lnTo>
                <a:lnTo>
                  <a:pt x="2168293" y="292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1203960" y="6070091"/>
            <a:ext cx="88391" cy="8839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 txBox="1"/>
          <p:nvPr/>
        </p:nvSpPr>
        <p:spPr>
          <a:xfrm>
            <a:off x="1128064" y="5351973"/>
            <a:ext cx="4473575" cy="851535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409"/>
              </a:spcBef>
              <a:tabLst>
                <a:tab pos="3180715" algn="l"/>
              </a:tabLst>
            </a:pPr>
            <a:r>
              <a:rPr lang="en-US" sz="550" b="1" spc="-40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spc="-5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spc="-5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650" dirty="0">
              <a:latin typeface="Times New Roman"/>
              <a:cs typeface="Times New Roman"/>
            </a:endParaRPr>
          </a:p>
          <a:p>
            <a:pPr marL="5715" algn="ctr">
              <a:lnSpc>
                <a:spcPct val="100000"/>
              </a:lnSpc>
            </a:pPr>
            <a:r>
              <a:rPr sz="1400" b="1" spc="-150" dirty="0">
                <a:solidFill>
                  <a:srgbClr val="FFFFFF"/>
                </a:solidFill>
                <a:latin typeface="Tahoma"/>
                <a:cs typeface="Tahoma"/>
              </a:rPr>
              <a:t>CẤU </a:t>
            </a: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HÌNH MAIL</a:t>
            </a:r>
            <a:r>
              <a:rPr sz="1400" b="1" spc="-16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b="1" spc="-5" dirty="0">
                <a:solidFill>
                  <a:srgbClr val="FFFFFF"/>
                </a:solidFill>
                <a:latin typeface="Tahoma"/>
                <a:cs typeface="Tahoma"/>
              </a:rPr>
              <a:t>CLIENT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600" dirty="0">
              <a:latin typeface="Times New Roman"/>
              <a:cs typeface="Times New Roman"/>
            </a:endParaRPr>
          </a:p>
          <a:p>
            <a:pPr marL="248285">
              <a:lnSpc>
                <a:spcPct val="100000"/>
              </a:lnSpc>
            </a:pPr>
            <a:r>
              <a:rPr sz="1000" b="1" spc="-105" dirty="0">
                <a:solidFill>
                  <a:srgbClr val="1381B8"/>
                </a:solidFill>
                <a:latin typeface="Tahoma"/>
                <a:cs typeface="Tahoma"/>
              </a:rPr>
              <a:t>Quản </a:t>
            </a:r>
            <a:r>
              <a:rPr sz="1000" b="1" spc="-5" dirty="0">
                <a:solidFill>
                  <a:srgbClr val="1381B8"/>
                </a:solidFill>
                <a:latin typeface="Tahoma"/>
                <a:cs typeface="Tahoma"/>
              </a:rPr>
              <a:t>lý </a:t>
            </a:r>
            <a:r>
              <a:rPr sz="1000" b="1" spc="-140" dirty="0">
                <a:solidFill>
                  <a:srgbClr val="1381B8"/>
                </a:solidFill>
                <a:latin typeface="Tahoma"/>
                <a:cs typeface="Tahoma"/>
              </a:rPr>
              <a:t>người </a:t>
            </a:r>
            <a:r>
              <a:rPr sz="1000" b="1" spc="-10" dirty="0">
                <a:solidFill>
                  <a:srgbClr val="1381B8"/>
                </a:solidFill>
                <a:latin typeface="Tahoma"/>
                <a:cs typeface="Tahoma"/>
              </a:rPr>
              <a:t>dùng trong Outlook Express</a:t>
            </a:r>
            <a:r>
              <a:rPr sz="1000" b="1" spc="15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1000" b="1" spc="-10" dirty="0">
                <a:solidFill>
                  <a:srgbClr val="1381B8"/>
                </a:solidFill>
                <a:latin typeface="Tahoma"/>
                <a:cs typeface="Tahoma"/>
              </a:rPr>
              <a:t>(Identities)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44" name="object 44"/>
          <p:cNvSpPr/>
          <p:nvPr/>
        </p:nvSpPr>
        <p:spPr>
          <a:xfrm>
            <a:off x="1501139" y="6205664"/>
            <a:ext cx="2171700" cy="121443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3558540" y="7344029"/>
            <a:ext cx="2000250" cy="1300099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3025139" y="7729728"/>
            <a:ext cx="1562100" cy="76200"/>
          </a:xfrm>
          <a:custGeom>
            <a:avLst/>
            <a:gdLst/>
            <a:ahLst/>
            <a:cxnLst/>
            <a:rect l="l" t="t" r="r" b="b"/>
            <a:pathLst>
              <a:path w="1562100" h="76200">
                <a:moveTo>
                  <a:pt x="0" y="57150"/>
                </a:moveTo>
                <a:lnTo>
                  <a:pt x="1533525" y="57150"/>
                </a:lnTo>
                <a:lnTo>
                  <a:pt x="1533525" y="19050"/>
                </a:lnTo>
                <a:lnTo>
                  <a:pt x="1524000" y="19050"/>
                </a:lnTo>
                <a:lnTo>
                  <a:pt x="1543050" y="0"/>
                </a:lnTo>
                <a:lnTo>
                  <a:pt x="1562100" y="19050"/>
                </a:lnTo>
                <a:lnTo>
                  <a:pt x="1552575" y="19050"/>
                </a:lnTo>
                <a:lnTo>
                  <a:pt x="1552575" y="76200"/>
                </a:lnTo>
                <a:lnTo>
                  <a:pt x="0" y="76200"/>
                </a:lnTo>
                <a:lnTo>
                  <a:pt x="0" y="57150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 txBox="1"/>
          <p:nvPr/>
        </p:nvSpPr>
        <p:spPr>
          <a:xfrm>
            <a:off x="1764792" y="7722869"/>
            <a:ext cx="1219200" cy="528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800" spc="-5" dirty="0">
                <a:solidFill>
                  <a:srgbClr val="1F5281"/>
                </a:solidFill>
                <a:latin typeface="Verdana"/>
                <a:cs typeface="Verdana"/>
              </a:rPr>
              <a:t>Đặt </a:t>
            </a:r>
            <a:r>
              <a:rPr sz="800" dirty="0">
                <a:solidFill>
                  <a:srgbClr val="1F5281"/>
                </a:solidFill>
                <a:latin typeface="Verdana"/>
                <a:cs typeface="Verdana"/>
              </a:rPr>
              <a:t>tên cho người</a:t>
            </a:r>
            <a:r>
              <a:rPr sz="800" spc="-100" dirty="0">
                <a:solidFill>
                  <a:srgbClr val="1F5281"/>
                </a:solidFill>
                <a:latin typeface="Verdana"/>
                <a:cs typeface="Verdana"/>
              </a:rPr>
              <a:t> </a:t>
            </a:r>
            <a:r>
              <a:rPr sz="800" dirty="0">
                <a:solidFill>
                  <a:srgbClr val="1F5281"/>
                </a:solidFill>
                <a:latin typeface="Verdana"/>
                <a:cs typeface="Verdana"/>
              </a:rPr>
              <a:t>dùng</a:t>
            </a:r>
            <a:endParaRPr sz="80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1000">
              <a:latin typeface="Times New Roman"/>
              <a:cs typeface="Times New Roman"/>
            </a:endParaRPr>
          </a:p>
          <a:p>
            <a:pPr marL="23495">
              <a:lnSpc>
                <a:spcPct val="100000"/>
              </a:lnSpc>
              <a:spcBef>
                <a:spcPts val="885"/>
              </a:spcBef>
            </a:pPr>
            <a:r>
              <a:rPr sz="800" dirty="0">
                <a:solidFill>
                  <a:srgbClr val="1F5281"/>
                </a:solidFill>
                <a:latin typeface="Verdana"/>
                <a:cs typeface="Verdana"/>
              </a:rPr>
              <a:t>Chọn </a:t>
            </a:r>
            <a:r>
              <a:rPr sz="800" spc="-5" dirty="0">
                <a:solidFill>
                  <a:srgbClr val="1F5281"/>
                </a:solidFill>
                <a:latin typeface="Verdana"/>
                <a:cs typeface="Verdana"/>
              </a:rPr>
              <a:t>thiết lập mật</a:t>
            </a:r>
            <a:r>
              <a:rPr sz="800" spc="-70" dirty="0">
                <a:solidFill>
                  <a:srgbClr val="1F5281"/>
                </a:solidFill>
                <a:latin typeface="Verdana"/>
                <a:cs typeface="Verdana"/>
              </a:rPr>
              <a:t> </a:t>
            </a:r>
            <a:r>
              <a:rPr sz="800" dirty="0">
                <a:solidFill>
                  <a:srgbClr val="1F5281"/>
                </a:solidFill>
                <a:latin typeface="Verdana"/>
                <a:cs typeface="Verdana"/>
              </a:rPr>
              <a:t>mã</a:t>
            </a:r>
            <a:endParaRPr sz="800">
              <a:latin typeface="Verdana"/>
              <a:cs typeface="Verdana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3139439" y="8144002"/>
            <a:ext cx="685800" cy="76200"/>
          </a:xfrm>
          <a:custGeom>
            <a:avLst/>
            <a:gdLst/>
            <a:ahLst/>
            <a:cxnLst/>
            <a:rect l="l" t="t" r="r" b="b"/>
            <a:pathLst>
              <a:path w="685800" h="76200">
                <a:moveTo>
                  <a:pt x="0" y="19050"/>
                </a:moveTo>
                <a:lnTo>
                  <a:pt x="647700" y="19050"/>
                </a:lnTo>
                <a:lnTo>
                  <a:pt x="647700" y="0"/>
                </a:lnTo>
                <a:lnTo>
                  <a:pt x="685800" y="38100"/>
                </a:lnTo>
                <a:lnTo>
                  <a:pt x="647700" y="76200"/>
                </a:lnTo>
                <a:lnTo>
                  <a:pt x="647700" y="57150"/>
                </a:lnTo>
                <a:lnTo>
                  <a:pt x="0" y="57150"/>
                </a:lnTo>
                <a:lnTo>
                  <a:pt x="0" y="19050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2567939" y="7424928"/>
            <a:ext cx="990600" cy="190500"/>
          </a:xfrm>
          <a:custGeom>
            <a:avLst/>
            <a:gdLst/>
            <a:ahLst/>
            <a:cxnLst/>
            <a:rect l="l" t="t" r="r" b="b"/>
            <a:pathLst>
              <a:path w="990600" h="190500">
                <a:moveTo>
                  <a:pt x="0" y="0"/>
                </a:moveTo>
                <a:lnTo>
                  <a:pt x="0" y="70485"/>
                </a:lnTo>
                <a:lnTo>
                  <a:pt x="6552" y="102971"/>
                </a:lnTo>
                <a:lnTo>
                  <a:pt x="24415" y="129492"/>
                </a:lnTo>
                <a:lnTo>
                  <a:pt x="50899" y="147369"/>
                </a:lnTo>
                <a:lnTo>
                  <a:pt x="83312" y="153924"/>
                </a:lnTo>
                <a:lnTo>
                  <a:pt x="942975" y="153924"/>
                </a:lnTo>
                <a:lnTo>
                  <a:pt x="942975" y="190500"/>
                </a:lnTo>
                <a:lnTo>
                  <a:pt x="990600" y="142875"/>
                </a:lnTo>
                <a:lnTo>
                  <a:pt x="942975" y="95250"/>
                </a:lnTo>
                <a:lnTo>
                  <a:pt x="942975" y="131826"/>
                </a:lnTo>
                <a:lnTo>
                  <a:pt x="83312" y="131826"/>
                </a:lnTo>
                <a:lnTo>
                  <a:pt x="59475" y="127009"/>
                </a:lnTo>
                <a:lnTo>
                  <a:pt x="39973" y="113871"/>
                </a:lnTo>
                <a:lnTo>
                  <a:pt x="26804" y="94374"/>
                </a:lnTo>
                <a:lnTo>
                  <a:pt x="21971" y="70485"/>
                </a:lnTo>
                <a:lnTo>
                  <a:pt x="21971" y="0"/>
                </a:lnTo>
                <a:lnTo>
                  <a:pt x="0" y="0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1082344" y="5368112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8</a:t>
            </a:fld>
            <a:endParaRPr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811773" y="32130"/>
            <a:ext cx="84391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Verdana"/>
                <a:cs typeface="Verdana"/>
              </a:rPr>
              <a:t>8/26/2009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82039" y="4319015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82039" y="1072895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83627" y="1564384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8"/>
                </a:lnTo>
                <a:lnTo>
                  <a:pt x="1649076" y="4310"/>
                </a:lnTo>
                <a:lnTo>
                  <a:pt x="1398673" y="12419"/>
                </a:lnTo>
                <a:lnTo>
                  <a:pt x="1228848" y="21484"/>
                </a:lnTo>
                <a:lnTo>
                  <a:pt x="995202" y="37956"/>
                </a:lnTo>
                <a:lnTo>
                  <a:pt x="648774" y="68711"/>
                </a:lnTo>
                <a:lnTo>
                  <a:pt x="244812" y="112343"/>
                </a:lnTo>
                <a:lnTo>
                  <a:pt x="787" y="143511"/>
                </a:lnTo>
                <a:lnTo>
                  <a:pt x="0" y="220473"/>
                </a:lnTo>
                <a:lnTo>
                  <a:pt x="4570412" y="221235"/>
                </a:lnTo>
                <a:lnTo>
                  <a:pt x="4567237" y="136399"/>
                </a:lnTo>
                <a:lnTo>
                  <a:pt x="4509920" y="128878"/>
                </a:lnTo>
                <a:lnTo>
                  <a:pt x="4317535" y="107586"/>
                </a:lnTo>
                <a:lnTo>
                  <a:pt x="3904768" y="70566"/>
                </a:lnTo>
                <a:lnTo>
                  <a:pt x="3492721" y="41170"/>
                </a:lnTo>
                <a:lnTo>
                  <a:pt x="3200806" y="25300"/>
                </a:lnTo>
                <a:lnTo>
                  <a:pt x="2644565" y="7124"/>
                </a:lnTo>
                <a:lnTo>
                  <a:pt x="2168293" y="285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203960" y="1775459"/>
            <a:ext cx="88391" cy="8839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432560" y="1958339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128064" y="1056706"/>
            <a:ext cx="4473575" cy="1034415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409"/>
              </a:spcBef>
              <a:tabLst>
                <a:tab pos="3180715" algn="l"/>
              </a:tabLst>
            </a:pP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650" dirty="0">
              <a:latin typeface="Times New Roman"/>
              <a:cs typeface="Times New Roman"/>
            </a:endParaRPr>
          </a:p>
          <a:p>
            <a:pPr marL="5715" algn="ctr">
              <a:lnSpc>
                <a:spcPct val="100000"/>
              </a:lnSpc>
            </a:pP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CẤU HÌNH MAIL CLIENT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600" dirty="0">
              <a:latin typeface="Times New Roman"/>
              <a:cs typeface="Times New Roman"/>
            </a:endParaRPr>
          </a:p>
          <a:p>
            <a:pPr marL="248285">
              <a:lnSpc>
                <a:spcPct val="100000"/>
              </a:lnSpc>
            </a:pPr>
            <a:r>
              <a:rPr sz="1000" b="1" dirty="0">
                <a:solidFill>
                  <a:srgbClr val="1381B8"/>
                </a:solidFill>
                <a:latin typeface="Tahoma"/>
                <a:cs typeface="Tahoma"/>
              </a:rPr>
              <a:t>Quản lý người dùng trong Outlook Express (Identities)</a:t>
            </a:r>
            <a:endParaRPr sz="1000" dirty="0">
              <a:latin typeface="Tahoma"/>
              <a:cs typeface="Tahoma"/>
            </a:endParaRPr>
          </a:p>
          <a:p>
            <a:pPr marL="447675">
              <a:lnSpc>
                <a:spcPct val="100000"/>
              </a:lnSpc>
              <a:spcBef>
                <a:spcPts val="240"/>
              </a:spcBef>
            </a:pPr>
            <a:r>
              <a:rPr sz="1000" dirty="0">
                <a:solidFill>
                  <a:srgbClr val="1F5281"/>
                </a:solidFill>
                <a:latin typeface="Tahoma"/>
                <a:cs typeface="Tahoma"/>
              </a:rPr>
              <a:t>Chọn người dùng để login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482340" y="2025395"/>
            <a:ext cx="1981200" cy="215341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961642" y="2856102"/>
            <a:ext cx="885190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1F5281"/>
                </a:solidFill>
                <a:latin typeface="Verdana"/>
                <a:cs typeface="Verdana"/>
              </a:rPr>
              <a:t>Chọn người dùng</a:t>
            </a:r>
            <a:endParaRPr sz="800">
              <a:latin typeface="Verdana"/>
              <a:cs typeface="Verdana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4168140" y="3874008"/>
            <a:ext cx="685800" cy="266700"/>
          </a:xfrm>
          <a:custGeom>
            <a:avLst/>
            <a:gdLst/>
            <a:ahLst/>
            <a:cxnLst/>
            <a:rect l="l" t="t" r="r" b="b"/>
            <a:pathLst>
              <a:path w="685800" h="266700">
                <a:moveTo>
                  <a:pt x="0" y="133350"/>
                </a:moveTo>
                <a:lnTo>
                  <a:pt x="26949" y="81438"/>
                </a:lnTo>
                <a:lnTo>
                  <a:pt x="58567" y="58787"/>
                </a:lnTo>
                <a:lnTo>
                  <a:pt x="100441" y="39052"/>
                </a:lnTo>
                <a:lnTo>
                  <a:pt x="151190" y="22770"/>
                </a:lnTo>
                <a:lnTo>
                  <a:pt x="209436" y="10477"/>
                </a:lnTo>
                <a:lnTo>
                  <a:pt x="273799" y="2708"/>
                </a:lnTo>
                <a:lnTo>
                  <a:pt x="342900" y="0"/>
                </a:lnTo>
                <a:lnTo>
                  <a:pt x="412000" y="2708"/>
                </a:lnTo>
                <a:lnTo>
                  <a:pt x="476363" y="10477"/>
                </a:lnTo>
                <a:lnTo>
                  <a:pt x="534609" y="22770"/>
                </a:lnTo>
                <a:lnTo>
                  <a:pt x="585358" y="39052"/>
                </a:lnTo>
                <a:lnTo>
                  <a:pt x="627232" y="58787"/>
                </a:lnTo>
                <a:lnTo>
                  <a:pt x="658850" y="81438"/>
                </a:lnTo>
                <a:lnTo>
                  <a:pt x="685800" y="133350"/>
                </a:lnTo>
                <a:lnTo>
                  <a:pt x="678832" y="160228"/>
                </a:lnTo>
                <a:lnTo>
                  <a:pt x="658850" y="185261"/>
                </a:lnTo>
                <a:lnTo>
                  <a:pt x="627232" y="207912"/>
                </a:lnTo>
                <a:lnTo>
                  <a:pt x="585358" y="227647"/>
                </a:lnTo>
                <a:lnTo>
                  <a:pt x="534609" y="243929"/>
                </a:lnTo>
                <a:lnTo>
                  <a:pt x="476363" y="256222"/>
                </a:lnTo>
                <a:lnTo>
                  <a:pt x="412000" y="263991"/>
                </a:lnTo>
                <a:lnTo>
                  <a:pt x="342900" y="266700"/>
                </a:lnTo>
                <a:lnTo>
                  <a:pt x="273799" y="263991"/>
                </a:lnTo>
                <a:lnTo>
                  <a:pt x="209436" y="256222"/>
                </a:lnTo>
                <a:lnTo>
                  <a:pt x="151190" y="243929"/>
                </a:lnTo>
                <a:lnTo>
                  <a:pt x="100441" y="227647"/>
                </a:lnTo>
                <a:lnTo>
                  <a:pt x="58567" y="207912"/>
                </a:lnTo>
                <a:lnTo>
                  <a:pt x="26949" y="185261"/>
                </a:lnTo>
                <a:lnTo>
                  <a:pt x="0" y="133350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063239" y="2901695"/>
            <a:ext cx="419100" cy="76200"/>
          </a:xfrm>
          <a:custGeom>
            <a:avLst/>
            <a:gdLst/>
            <a:ahLst/>
            <a:cxnLst/>
            <a:rect l="l" t="t" r="r" b="b"/>
            <a:pathLst>
              <a:path w="419100" h="76200">
                <a:moveTo>
                  <a:pt x="0" y="19050"/>
                </a:moveTo>
                <a:lnTo>
                  <a:pt x="381000" y="19050"/>
                </a:lnTo>
                <a:lnTo>
                  <a:pt x="381000" y="0"/>
                </a:lnTo>
                <a:lnTo>
                  <a:pt x="419100" y="38100"/>
                </a:lnTo>
                <a:lnTo>
                  <a:pt x="381000" y="76200"/>
                </a:lnTo>
                <a:lnTo>
                  <a:pt x="381000" y="57150"/>
                </a:lnTo>
                <a:lnTo>
                  <a:pt x="0" y="57150"/>
                </a:lnTo>
                <a:lnTo>
                  <a:pt x="0" y="19050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082344" y="1072895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082039" y="8613647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082039" y="5367527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083627" y="5859048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4"/>
                </a:lnTo>
                <a:lnTo>
                  <a:pt x="1649076" y="4283"/>
                </a:lnTo>
                <a:lnTo>
                  <a:pt x="1398673" y="12387"/>
                </a:lnTo>
                <a:lnTo>
                  <a:pt x="1228848" y="21452"/>
                </a:lnTo>
                <a:lnTo>
                  <a:pt x="995202" y="37924"/>
                </a:lnTo>
                <a:lnTo>
                  <a:pt x="648774" y="68679"/>
                </a:lnTo>
                <a:lnTo>
                  <a:pt x="244812" y="112311"/>
                </a:lnTo>
                <a:lnTo>
                  <a:pt x="787" y="143479"/>
                </a:lnTo>
                <a:lnTo>
                  <a:pt x="0" y="220441"/>
                </a:lnTo>
                <a:lnTo>
                  <a:pt x="4570412" y="221203"/>
                </a:lnTo>
                <a:lnTo>
                  <a:pt x="4567237" y="136367"/>
                </a:lnTo>
                <a:lnTo>
                  <a:pt x="4509920" y="128846"/>
                </a:lnTo>
                <a:lnTo>
                  <a:pt x="4317535" y="107554"/>
                </a:lnTo>
                <a:lnTo>
                  <a:pt x="3904768" y="70534"/>
                </a:lnTo>
                <a:lnTo>
                  <a:pt x="3492721" y="41138"/>
                </a:lnTo>
                <a:lnTo>
                  <a:pt x="3200806" y="25268"/>
                </a:lnTo>
                <a:lnTo>
                  <a:pt x="2644565" y="7148"/>
                </a:lnTo>
                <a:lnTo>
                  <a:pt x="2168293" y="292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1128064" y="5391150"/>
            <a:ext cx="4473575" cy="974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3180715" algn="l"/>
              </a:tabLst>
            </a:pP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1203960" y="6070091"/>
            <a:ext cx="88391" cy="8839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432560" y="6252971"/>
            <a:ext cx="88391" cy="8839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432560" y="6435852"/>
            <a:ext cx="88391" cy="8839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432560" y="6618731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1376425" y="5574919"/>
            <a:ext cx="3080385" cy="11772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915035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CẤU HÌNH MAIL CLIENT</a:t>
            </a:r>
            <a:endParaRPr sz="14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r>
              <a:rPr sz="1000" b="1" dirty="0">
                <a:solidFill>
                  <a:srgbClr val="1381B8"/>
                </a:solidFill>
                <a:latin typeface="Tahoma"/>
                <a:cs typeface="Tahoma"/>
              </a:rPr>
              <a:t>Lọc Mail trong Outlook Express</a:t>
            </a:r>
            <a:endParaRPr sz="1000">
              <a:latin typeface="Tahoma"/>
              <a:cs typeface="Tahoma"/>
            </a:endParaRPr>
          </a:p>
          <a:p>
            <a:pPr marL="199390">
              <a:lnSpc>
                <a:spcPct val="100000"/>
              </a:lnSpc>
              <a:spcBef>
                <a:spcPts val="240"/>
              </a:spcBef>
            </a:pPr>
            <a:r>
              <a:rPr sz="1000" dirty="0">
                <a:solidFill>
                  <a:srgbClr val="1F5281"/>
                </a:solidFill>
                <a:latin typeface="Tahoma"/>
                <a:cs typeface="Tahoma"/>
              </a:rPr>
              <a:t>Chống Spam mail</a:t>
            </a:r>
            <a:endParaRPr sz="1000">
              <a:latin typeface="Tahoma"/>
              <a:cs typeface="Tahoma"/>
            </a:endParaRPr>
          </a:p>
          <a:p>
            <a:pPr marL="199390" marR="1160145">
              <a:lnSpc>
                <a:spcPct val="120000"/>
              </a:lnSpc>
            </a:pPr>
            <a:r>
              <a:rPr sz="1000" dirty="0">
                <a:solidFill>
                  <a:srgbClr val="1F5281"/>
                </a:solidFill>
                <a:latin typeface="Tahoma"/>
                <a:cs typeface="Tahoma"/>
              </a:rPr>
              <a:t>Chuyển mail qua hộp thư khác  Tổ chức Email khoa học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1234439" y="6905752"/>
            <a:ext cx="1890649" cy="123825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3368040" y="6439090"/>
            <a:ext cx="2190750" cy="21717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196339" y="6853428"/>
            <a:ext cx="304800" cy="228600"/>
          </a:xfrm>
          <a:custGeom>
            <a:avLst/>
            <a:gdLst/>
            <a:ahLst/>
            <a:cxnLst/>
            <a:rect l="l" t="t" r="r" b="b"/>
            <a:pathLst>
              <a:path w="304800" h="228600">
                <a:moveTo>
                  <a:pt x="0" y="114300"/>
                </a:moveTo>
                <a:lnTo>
                  <a:pt x="29405" y="46798"/>
                </a:lnTo>
                <a:lnTo>
                  <a:pt x="62396" y="22055"/>
                </a:lnTo>
                <a:lnTo>
                  <a:pt x="104231" y="5827"/>
                </a:lnTo>
                <a:lnTo>
                  <a:pt x="152400" y="0"/>
                </a:lnTo>
                <a:lnTo>
                  <a:pt x="200582" y="5827"/>
                </a:lnTo>
                <a:lnTo>
                  <a:pt x="242419" y="22055"/>
                </a:lnTo>
                <a:lnTo>
                  <a:pt x="275405" y="46798"/>
                </a:lnTo>
                <a:lnTo>
                  <a:pt x="297033" y="78175"/>
                </a:lnTo>
                <a:lnTo>
                  <a:pt x="304800" y="114300"/>
                </a:lnTo>
                <a:lnTo>
                  <a:pt x="297033" y="150424"/>
                </a:lnTo>
                <a:lnTo>
                  <a:pt x="275405" y="181801"/>
                </a:lnTo>
                <a:lnTo>
                  <a:pt x="242419" y="206544"/>
                </a:lnTo>
                <a:lnTo>
                  <a:pt x="200582" y="222772"/>
                </a:lnTo>
                <a:lnTo>
                  <a:pt x="152400" y="228600"/>
                </a:lnTo>
                <a:lnTo>
                  <a:pt x="104231" y="222772"/>
                </a:lnTo>
                <a:lnTo>
                  <a:pt x="62396" y="206544"/>
                </a:lnTo>
                <a:lnTo>
                  <a:pt x="29405" y="181801"/>
                </a:lnTo>
                <a:lnTo>
                  <a:pt x="7769" y="150424"/>
                </a:lnTo>
                <a:lnTo>
                  <a:pt x="0" y="114300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196339" y="7577328"/>
            <a:ext cx="609600" cy="228600"/>
          </a:xfrm>
          <a:custGeom>
            <a:avLst/>
            <a:gdLst/>
            <a:ahLst/>
            <a:cxnLst/>
            <a:rect l="l" t="t" r="r" b="b"/>
            <a:pathLst>
              <a:path w="609600" h="228600">
                <a:moveTo>
                  <a:pt x="0" y="114300"/>
                </a:moveTo>
                <a:lnTo>
                  <a:pt x="30990" y="64036"/>
                </a:lnTo>
                <a:lnTo>
                  <a:pt x="66980" y="42814"/>
                </a:lnTo>
                <a:lnTo>
                  <a:pt x="114188" y="25112"/>
                </a:lnTo>
                <a:lnTo>
                  <a:pt x="170783" y="11618"/>
                </a:lnTo>
                <a:lnTo>
                  <a:pt x="234931" y="3019"/>
                </a:lnTo>
                <a:lnTo>
                  <a:pt x="304800" y="0"/>
                </a:lnTo>
                <a:lnTo>
                  <a:pt x="374668" y="3019"/>
                </a:lnTo>
                <a:lnTo>
                  <a:pt x="438816" y="11618"/>
                </a:lnTo>
                <a:lnTo>
                  <a:pt x="495411" y="25112"/>
                </a:lnTo>
                <a:lnTo>
                  <a:pt x="542619" y="42814"/>
                </a:lnTo>
                <a:lnTo>
                  <a:pt x="578609" y="64036"/>
                </a:lnTo>
                <a:lnTo>
                  <a:pt x="609599" y="114300"/>
                </a:lnTo>
                <a:lnTo>
                  <a:pt x="601546" y="140505"/>
                </a:lnTo>
                <a:lnTo>
                  <a:pt x="578609" y="164563"/>
                </a:lnTo>
                <a:lnTo>
                  <a:pt x="542619" y="185785"/>
                </a:lnTo>
                <a:lnTo>
                  <a:pt x="495411" y="203487"/>
                </a:lnTo>
                <a:lnTo>
                  <a:pt x="438816" y="216981"/>
                </a:lnTo>
                <a:lnTo>
                  <a:pt x="374668" y="225580"/>
                </a:lnTo>
                <a:lnTo>
                  <a:pt x="304800" y="228600"/>
                </a:lnTo>
                <a:lnTo>
                  <a:pt x="234931" y="225580"/>
                </a:lnTo>
                <a:lnTo>
                  <a:pt x="170783" y="216981"/>
                </a:lnTo>
                <a:lnTo>
                  <a:pt x="114188" y="203487"/>
                </a:lnTo>
                <a:lnTo>
                  <a:pt x="66980" y="185785"/>
                </a:lnTo>
                <a:lnTo>
                  <a:pt x="30990" y="164563"/>
                </a:lnTo>
                <a:lnTo>
                  <a:pt x="0" y="114300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2339339" y="7577328"/>
            <a:ext cx="381000" cy="190500"/>
          </a:xfrm>
          <a:custGeom>
            <a:avLst/>
            <a:gdLst/>
            <a:ahLst/>
            <a:cxnLst/>
            <a:rect l="l" t="t" r="r" b="b"/>
            <a:pathLst>
              <a:path w="381000" h="190500">
                <a:moveTo>
                  <a:pt x="0" y="95250"/>
                </a:moveTo>
                <a:lnTo>
                  <a:pt x="36771" y="39008"/>
                </a:lnTo>
                <a:lnTo>
                  <a:pt x="78016" y="18385"/>
                </a:lnTo>
                <a:lnTo>
                  <a:pt x="130308" y="4858"/>
                </a:lnTo>
                <a:lnTo>
                  <a:pt x="190500" y="0"/>
                </a:lnTo>
                <a:lnTo>
                  <a:pt x="250691" y="4858"/>
                </a:lnTo>
                <a:lnTo>
                  <a:pt x="302983" y="18385"/>
                </a:lnTo>
                <a:lnTo>
                  <a:pt x="344228" y="39008"/>
                </a:lnTo>
                <a:lnTo>
                  <a:pt x="381000" y="95250"/>
                </a:lnTo>
                <a:lnTo>
                  <a:pt x="371282" y="125345"/>
                </a:lnTo>
                <a:lnTo>
                  <a:pt x="344228" y="151491"/>
                </a:lnTo>
                <a:lnTo>
                  <a:pt x="302983" y="172114"/>
                </a:lnTo>
                <a:lnTo>
                  <a:pt x="250691" y="185641"/>
                </a:lnTo>
                <a:lnTo>
                  <a:pt x="190500" y="190500"/>
                </a:lnTo>
                <a:lnTo>
                  <a:pt x="130308" y="185641"/>
                </a:lnTo>
                <a:lnTo>
                  <a:pt x="78016" y="172114"/>
                </a:lnTo>
                <a:lnTo>
                  <a:pt x="36771" y="151491"/>
                </a:lnTo>
                <a:lnTo>
                  <a:pt x="9717" y="125345"/>
                </a:lnTo>
                <a:lnTo>
                  <a:pt x="0" y="95250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3901440" y="6472427"/>
            <a:ext cx="1638300" cy="196208"/>
          </a:xfrm>
          <a:prstGeom prst="rect">
            <a:avLst/>
          </a:prstGeom>
          <a:solidFill>
            <a:srgbClr val="FFFFFF"/>
          </a:solidFill>
          <a:ln w="12700">
            <a:solidFill>
              <a:srgbClr val="FF0000"/>
            </a:solidFill>
          </a:ln>
        </p:spPr>
        <p:txBody>
          <a:bodyPr vert="horz" wrap="square" lIns="0" tIns="72390" rIns="0" bIns="0" rtlCol="0">
            <a:spAutoFit/>
          </a:bodyPr>
          <a:lstStyle/>
          <a:p>
            <a:pPr marL="46355">
              <a:lnSpc>
                <a:spcPct val="100000"/>
              </a:lnSpc>
              <a:spcBef>
                <a:spcPts val="570"/>
              </a:spcBef>
            </a:pPr>
            <a:r>
              <a:rPr sz="800" dirty="0">
                <a:solidFill>
                  <a:srgbClr val="1F5281"/>
                </a:solidFill>
                <a:latin typeface="Verdana"/>
                <a:cs typeface="Verdana"/>
              </a:rPr>
              <a:t>Chọn điều kiện lọc mail</a:t>
            </a:r>
            <a:endParaRPr sz="800">
              <a:latin typeface="Verdana"/>
              <a:cs typeface="Verdana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3545840" y="6586728"/>
            <a:ext cx="342900" cy="190500"/>
          </a:xfrm>
          <a:custGeom>
            <a:avLst/>
            <a:gdLst/>
            <a:ahLst/>
            <a:cxnLst/>
            <a:rect l="l" t="t" r="r" b="b"/>
            <a:pathLst>
              <a:path w="342900" h="190500">
                <a:moveTo>
                  <a:pt x="342900" y="47625"/>
                </a:moveTo>
                <a:lnTo>
                  <a:pt x="71374" y="47625"/>
                </a:lnTo>
                <a:lnTo>
                  <a:pt x="71374" y="142875"/>
                </a:lnTo>
                <a:lnTo>
                  <a:pt x="95250" y="142875"/>
                </a:lnTo>
                <a:lnTo>
                  <a:pt x="47625" y="190500"/>
                </a:lnTo>
                <a:lnTo>
                  <a:pt x="0" y="142875"/>
                </a:lnTo>
                <a:lnTo>
                  <a:pt x="23749" y="142875"/>
                </a:lnTo>
                <a:lnTo>
                  <a:pt x="23749" y="0"/>
                </a:lnTo>
                <a:lnTo>
                  <a:pt x="342900" y="0"/>
                </a:lnTo>
                <a:lnTo>
                  <a:pt x="342900" y="47625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1929638" y="8455914"/>
            <a:ext cx="1404620" cy="1359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800" dirty="0">
                <a:solidFill>
                  <a:srgbClr val="1F5281"/>
                </a:solidFill>
                <a:latin typeface="Verdana"/>
                <a:cs typeface="Verdana"/>
              </a:rPr>
              <a:t>Chọn hành động cho bộ lọc</a:t>
            </a:r>
            <a:endParaRPr sz="800">
              <a:latin typeface="Verdana"/>
              <a:cs typeface="Verdana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3177539" y="7463028"/>
            <a:ext cx="190500" cy="990600"/>
          </a:xfrm>
          <a:custGeom>
            <a:avLst/>
            <a:gdLst/>
            <a:ahLst/>
            <a:cxnLst/>
            <a:rect l="l" t="t" r="r" b="b"/>
            <a:pathLst>
              <a:path w="190500" h="990600">
                <a:moveTo>
                  <a:pt x="47625" y="990600"/>
                </a:moveTo>
                <a:lnTo>
                  <a:pt x="47625" y="71374"/>
                </a:lnTo>
                <a:lnTo>
                  <a:pt x="142875" y="71374"/>
                </a:lnTo>
                <a:lnTo>
                  <a:pt x="142875" y="95250"/>
                </a:lnTo>
                <a:lnTo>
                  <a:pt x="190500" y="47625"/>
                </a:lnTo>
                <a:lnTo>
                  <a:pt x="142875" y="0"/>
                </a:lnTo>
                <a:lnTo>
                  <a:pt x="142875" y="23749"/>
                </a:lnTo>
                <a:lnTo>
                  <a:pt x="0" y="23749"/>
                </a:lnTo>
                <a:lnTo>
                  <a:pt x="0" y="990600"/>
                </a:lnTo>
                <a:lnTo>
                  <a:pt x="47625" y="990600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/>
          <p:nvPr/>
        </p:nvSpPr>
        <p:spPr>
          <a:xfrm>
            <a:off x="3939540" y="8034528"/>
            <a:ext cx="1028700" cy="157735"/>
          </a:xfrm>
          <a:prstGeom prst="rect">
            <a:avLst/>
          </a:prstGeom>
          <a:ln w="12700">
            <a:solidFill>
              <a:srgbClr val="FF0000"/>
            </a:solidFill>
          </a:ln>
        </p:spPr>
        <p:txBody>
          <a:bodyPr vert="horz" wrap="square" lIns="0" tIns="34290" rIns="0" bIns="0" rtlCol="0">
            <a:spAutoFit/>
          </a:bodyPr>
          <a:lstStyle/>
          <a:p>
            <a:pPr marL="198755">
              <a:lnSpc>
                <a:spcPct val="100000"/>
              </a:lnSpc>
              <a:spcBef>
                <a:spcPts val="270"/>
              </a:spcBef>
            </a:pPr>
            <a:r>
              <a:rPr sz="800" dirty="0">
                <a:solidFill>
                  <a:srgbClr val="1F5281"/>
                </a:solidFill>
                <a:latin typeface="Verdana"/>
                <a:cs typeface="Verdana"/>
              </a:rPr>
              <a:t>Nhập địa chỉ</a:t>
            </a:r>
            <a:endParaRPr sz="800">
              <a:latin typeface="Verdana"/>
              <a:cs typeface="Verdana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3977640" y="7729728"/>
            <a:ext cx="76200" cy="304800"/>
          </a:xfrm>
          <a:custGeom>
            <a:avLst/>
            <a:gdLst/>
            <a:ahLst/>
            <a:cxnLst/>
            <a:rect l="l" t="t" r="r" b="b"/>
            <a:pathLst>
              <a:path w="76200" h="304800">
                <a:moveTo>
                  <a:pt x="0" y="38100"/>
                </a:moveTo>
                <a:lnTo>
                  <a:pt x="19050" y="38100"/>
                </a:lnTo>
                <a:lnTo>
                  <a:pt x="19050" y="304800"/>
                </a:lnTo>
                <a:lnTo>
                  <a:pt x="57150" y="304800"/>
                </a:lnTo>
                <a:lnTo>
                  <a:pt x="57150" y="38100"/>
                </a:lnTo>
                <a:lnTo>
                  <a:pt x="76200" y="38100"/>
                </a:lnTo>
                <a:lnTo>
                  <a:pt x="38100" y="0"/>
                </a:lnTo>
                <a:lnTo>
                  <a:pt x="0" y="38100"/>
                </a:lnTo>
                <a:close/>
              </a:path>
            </a:pathLst>
          </a:custGeom>
          <a:ln w="12700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1082344" y="5368112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 txBox="1">
            <a:spLocks noGrp="1"/>
          </p:cNvSpPr>
          <p:nvPr>
            <p:ph type="sldNum" sz="quarter" idx="7"/>
          </p:nvPr>
        </p:nvSpPr>
        <p:spPr>
          <a:xfrm>
            <a:off x="6423914" y="9625171"/>
            <a:ext cx="246379" cy="19813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9</a:t>
            </a:fld>
            <a:endParaRPr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Words>475</Words>
  <Application>Microsoft Office PowerPoint</Application>
  <PresentationFormat>Custom</PresentationFormat>
  <Paragraphs>280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Calibri</vt:lpstr>
      <vt:lpstr>Tahoma</vt:lpstr>
      <vt:lpstr>Times New Roman</vt:lpstr>
      <vt:lpstr>Verdana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tannv</dc:creator>
  <cp:lastModifiedBy>newwalls.net Network</cp:lastModifiedBy>
  <cp:revision>1</cp:revision>
  <dcterms:created xsi:type="dcterms:W3CDTF">2019-04-10T12:44:54Z</dcterms:created>
  <dcterms:modified xsi:type="dcterms:W3CDTF">2019-04-10T13:09:58Z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2009-08-26T00:00:00Z</vt:filetime>
  </property>
  <property fmtid="{D5CDD505-2E9C-101B-9397-08002B2CF9AE}" pid="3" name="Creator">
    <vt:lpwstr>Microsoft® Office PowerPoint® 2007</vt:lpwstr>
  </property>
  <property fmtid="{D5CDD505-2E9C-101B-9397-08002B2CF9AE}" pid="4" name="LastSaved">
    <vt:filetime>2019-04-10T00:00:00Z</vt:filetime>
  </property>
</Properties>
</file>