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6743700" cy="9874250"/>
  <p:notesSz cx="6743700" cy="9874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237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05777" y="3061017"/>
            <a:ext cx="5732145" cy="20735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11555" y="5529580"/>
            <a:ext cx="4720590" cy="24685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3718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473005" y="2271077"/>
            <a:ext cx="2933509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37185" y="394970"/>
            <a:ext cx="6069330" cy="157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37185" y="2271077"/>
            <a:ext cx="6069330" cy="65170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292858" y="9183053"/>
            <a:ext cx="2157984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37185" y="9183053"/>
            <a:ext cx="1551051" cy="4937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10/4/2019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2108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g"/><Relationship Id="rId3" Type="http://schemas.openxmlformats.org/officeDocument/2006/relationships/image" Target="../media/image2.png"/><Relationship Id="rId7" Type="http://schemas.openxmlformats.org/officeDocument/2006/relationships/image" Target="../media/image7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77.jpg"/><Relationship Id="rId12" Type="http://schemas.openxmlformats.org/officeDocument/2006/relationships/image" Target="../media/image7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11" Type="http://schemas.openxmlformats.org/officeDocument/2006/relationships/image" Target="../media/image48.png"/><Relationship Id="rId5" Type="http://schemas.openxmlformats.org/officeDocument/2006/relationships/image" Target="../media/image28.png"/><Relationship Id="rId10" Type="http://schemas.openxmlformats.org/officeDocument/2006/relationships/image" Target="../media/image78.png"/><Relationship Id="rId4" Type="http://schemas.openxmlformats.org/officeDocument/2006/relationships/image" Target="../media/image4.png"/><Relationship Id="rId9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g"/><Relationship Id="rId3" Type="http://schemas.openxmlformats.org/officeDocument/2006/relationships/image" Target="../media/image2.png"/><Relationship Id="rId7" Type="http://schemas.openxmlformats.org/officeDocument/2006/relationships/image" Target="../media/image81.png"/><Relationship Id="rId12" Type="http://schemas.openxmlformats.org/officeDocument/2006/relationships/image" Target="../media/image8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0.png"/><Relationship Id="rId11" Type="http://schemas.openxmlformats.org/officeDocument/2006/relationships/image" Target="../media/image85.png"/><Relationship Id="rId5" Type="http://schemas.openxmlformats.org/officeDocument/2006/relationships/image" Target="../media/image28.png"/><Relationship Id="rId10" Type="http://schemas.openxmlformats.org/officeDocument/2006/relationships/image" Target="../media/image84.png"/><Relationship Id="rId4" Type="http://schemas.openxmlformats.org/officeDocument/2006/relationships/image" Target="../media/image4.png"/><Relationship Id="rId9" Type="http://schemas.openxmlformats.org/officeDocument/2006/relationships/image" Target="../media/image8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2.png"/><Relationship Id="rId21" Type="http://schemas.openxmlformats.org/officeDocument/2006/relationships/image" Target="../media/image27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" Type="http://schemas.openxmlformats.org/officeDocument/2006/relationships/image" Target="../media/image6.pn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jp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4" Type="http://schemas.openxmlformats.org/officeDocument/2006/relationships/image" Target="../media/image4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2.png"/><Relationship Id="rId7" Type="http://schemas.openxmlformats.org/officeDocument/2006/relationships/image" Target="../media/image2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openxmlformats.org/officeDocument/2006/relationships/image" Target="../media/image33.jpg"/><Relationship Id="rId5" Type="http://schemas.openxmlformats.org/officeDocument/2006/relationships/image" Target="../media/image4.png"/><Relationship Id="rId10" Type="http://schemas.openxmlformats.org/officeDocument/2006/relationships/image" Target="../media/image32.jpg"/><Relationship Id="rId4" Type="http://schemas.openxmlformats.org/officeDocument/2006/relationships/image" Target="../media/image3.png"/><Relationship Id="rId9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.png"/><Relationship Id="rId7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openxmlformats.org/officeDocument/2006/relationships/image" Target="../media/image37.jpg"/><Relationship Id="rId5" Type="http://schemas.openxmlformats.org/officeDocument/2006/relationships/image" Target="../media/image4.png"/><Relationship Id="rId10" Type="http://schemas.openxmlformats.org/officeDocument/2006/relationships/image" Target="../media/image36.jpg"/><Relationship Id="rId4" Type="http://schemas.openxmlformats.org/officeDocument/2006/relationships/image" Target="../media/image3.png"/><Relationship Id="rId9" Type="http://schemas.openxmlformats.org/officeDocument/2006/relationships/image" Target="../media/image3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2.png"/><Relationship Id="rId7" Type="http://schemas.openxmlformats.org/officeDocument/2006/relationships/image" Target="../media/image38.png"/><Relationship Id="rId12" Type="http://schemas.openxmlformats.org/officeDocument/2006/relationships/image" Target="../media/image4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11" Type="http://schemas.openxmlformats.org/officeDocument/2006/relationships/image" Target="../media/image42.png"/><Relationship Id="rId5" Type="http://schemas.openxmlformats.org/officeDocument/2006/relationships/image" Target="../media/image4.png"/><Relationship Id="rId10" Type="http://schemas.openxmlformats.org/officeDocument/2006/relationships/image" Target="../media/image41.jpg"/><Relationship Id="rId4" Type="http://schemas.openxmlformats.org/officeDocument/2006/relationships/image" Target="../media/image3.png"/><Relationship Id="rId9" Type="http://schemas.openxmlformats.org/officeDocument/2006/relationships/image" Target="../media/image4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" Type="http://schemas.openxmlformats.org/officeDocument/2006/relationships/image" Target="../media/image2.png"/><Relationship Id="rId21" Type="http://schemas.openxmlformats.org/officeDocument/2006/relationships/image" Target="../media/image58.png"/><Relationship Id="rId7" Type="http://schemas.openxmlformats.org/officeDocument/2006/relationships/image" Target="../media/image45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2" Type="http://schemas.openxmlformats.org/officeDocument/2006/relationships/image" Target="../media/image6.png"/><Relationship Id="rId16" Type="http://schemas.openxmlformats.org/officeDocument/2006/relationships/image" Target="../media/image53.png"/><Relationship Id="rId20" Type="http://schemas.openxmlformats.org/officeDocument/2006/relationships/image" Target="../media/image57.png"/><Relationship Id="rId29" Type="http://schemas.openxmlformats.org/officeDocument/2006/relationships/image" Target="../media/image6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4.pn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5" Type="http://schemas.openxmlformats.org/officeDocument/2006/relationships/image" Target="../media/image28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28" Type="http://schemas.openxmlformats.org/officeDocument/2006/relationships/image" Target="../media/image65.png"/><Relationship Id="rId10" Type="http://schemas.openxmlformats.org/officeDocument/2006/relationships/image" Target="../media/image47.png"/><Relationship Id="rId19" Type="http://schemas.openxmlformats.org/officeDocument/2006/relationships/image" Target="../media/image56.png"/><Relationship Id="rId31" Type="http://schemas.openxmlformats.org/officeDocument/2006/relationships/image" Target="../media/image68.jpg"/><Relationship Id="rId4" Type="http://schemas.openxmlformats.org/officeDocument/2006/relationships/image" Target="../media/image4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6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png"/><Relationship Id="rId7" Type="http://schemas.openxmlformats.org/officeDocument/2006/relationships/image" Target="../media/image6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10" Type="http://schemas.openxmlformats.org/officeDocument/2006/relationships/image" Target="../media/image71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2.png"/><Relationship Id="rId7" Type="http://schemas.openxmlformats.org/officeDocument/2006/relationships/image" Target="../media/image7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image" Target="../media/image4.png"/><Relationship Id="rId9" Type="http://schemas.openxmlformats.org/officeDocument/2006/relationships/image" Target="../media/image7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28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581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5" dirty="0">
                <a:latin typeface="Verdana"/>
                <a:cs typeface="Verdana"/>
              </a:rPr>
              <a:t>8</a:t>
            </a:r>
            <a:r>
              <a:rPr sz="1200" spc="-5" dirty="0">
                <a:latin typeface="Verdana"/>
                <a:cs typeface="Verdana"/>
              </a:rPr>
              <a:t>/</a:t>
            </a:r>
            <a:r>
              <a:rPr sz="1200" spc="5" dirty="0">
                <a:latin typeface="Verdana"/>
                <a:cs typeface="Verdana"/>
              </a:rPr>
              <a:t>26</a:t>
            </a:r>
            <a:r>
              <a:rPr sz="1200" spc="-5" dirty="0">
                <a:latin typeface="Verdana"/>
                <a:cs typeface="Verdana"/>
              </a:rPr>
              <a:t>/</a:t>
            </a:r>
            <a:r>
              <a:rPr sz="1200" spc="5" dirty="0">
                <a:latin typeface="Verdana"/>
                <a:cs typeface="Verdana"/>
              </a:rPr>
              <a:t>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81355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203960" y="19964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203960" y="217931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03960" y="2362200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03960" y="254507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03960" y="272795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203960" y="291083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203960" y="3093719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203960" y="3276600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203960" y="3459479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128064" y="1056706"/>
            <a:ext cx="4473575" cy="2536190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648970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MÔN 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HỌC: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15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165" dirty="0">
                <a:solidFill>
                  <a:srgbClr val="FFFFFF"/>
                </a:solidFill>
                <a:latin typeface="Tahoma"/>
                <a:cs typeface="Tahoma"/>
              </a:rPr>
              <a:t>CỐ </a:t>
            </a:r>
            <a:r>
              <a:rPr sz="1400" b="1" spc="-114" dirty="0">
                <a:solidFill>
                  <a:srgbClr val="FFFFFF"/>
                </a:solidFill>
                <a:latin typeface="Tahoma"/>
                <a:cs typeface="Tahoma"/>
              </a:rPr>
              <a:t>PHẦN</a:t>
            </a:r>
            <a:r>
              <a:rPr sz="1400" b="1" spc="-5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185" dirty="0">
                <a:solidFill>
                  <a:srgbClr val="FFFFFF"/>
                </a:solidFill>
                <a:latin typeface="Tahoma"/>
                <a:cs typeface="Tahoma"/>
              </a:rPr>
              <a:t>MỀM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L="248285" marR="1706245">
              <a:lnSpc>
                <a:spcPct val="120000"/>
              </a:lnSpc>
            </a:pPr>
            <a:r>
              <a:rPr sz="1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1 : Quy trình xử lý sự cố phần mềm.  </a:t>
            </a:r>
            <a:endParaRPr lang="en-US" sz="10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706245">
              <a:lnSpc>
                <a:spcPct val="120000"/>
              </a:lnSpc>
            </a:pPr>
            <a:r>
              <a:rPr sz="1000" b="1" dirty="0" err="1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sz="1000" b="1" dirty="0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: Xử lý sự cố hệ điều hành.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622425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3 : Xử lý sự cố phần mềm văn phòng.  </a:t>
            </a:r>
            <a:endParaRPr lang="en-US" sz="1000" b="1" dirty="0" smtClean="0">
              <a:solidFill>
                <a:srgbClr val="1381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622425">
              <a:lnSpc>
                <a:spcPct val="120000"/>
              </a:lnSpc>
            </a:pPr>
            <a:r>
              <a:rPr sz="1000" b="1" dirty="0" err="1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sz="1000" b="1" dirty="0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: Xử lý sự cố sử dụng Internet.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5 : Xử lý sự cố Email.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967864">
              <a:lnSpc>
                <a:spcPct val="120000"/>
              </a:lnSpc>
            </a:pP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6 : An toàn hệ thống máy tính</a:t>
            </a:r>
            <a:r>
              <a:rPr sz="1000" b="1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en-US" sz="1000" b="1" smtClean="0">
              <a:solidFill>
                <a:srgbClr val="1381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967864">
              <a:lnSpc>
                <a:spcPct val="120000"/>
              </a:lnSpc>
            </a:pPr>
            <a:r>
              <a:rPr sz="1000" b="1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sz="1000" b="1" dirty="0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: Những tiện ích và ứng dụng.  </a:t>
            </a:r>
            <a:endParaRPr lang="en-US" sz="1000" b="1" dirty="0" smtClean="0">
              <a:solidFill>
                <a:srgbClr val="1381B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 marR="1967864">
              <a:lnSpc>
                <a:spcPct val="120000"/>
              </a:lnSpc>
            </a:pPr>
            <a:r>
              <a:rPr sz="1000" b="1" dirty="0" err="1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sz="1000" b="1" dirty="0" smtClean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: Tối ưu hóa máy tính.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 CUỐI MÔN.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48285">
              <a:lnSpc>
                <a:spcPct val="100000"/>
              </a:lnSpc>
              <a:spcBef>
                <a:spcPts val="240"/>
              </a:spcBef>
            </a:pPr>
            <a:r>
              <a:rPr sz="1000" b="1" dirty="0">
                <a:solidFill>
                  <a:srgbClr val="1381B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BÁO CÁO ĐỒ ÁN CUỐI MÔN.</a:t>
            </a:r>
            <a:endParaRPr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910839" y="3587495"/>
            <a:ext cx="894562" cy="72390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318260" y="6527292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18260" y="6710171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18260" y="689305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208532" y="5998464"/>
            <a:ext cx="4357116" cy="43433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208532" y="6003035"/>
            <a:ext cx="4119372" cy="37337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234439" y="6015227"/>
            <a:ext cx="4305300" cy="3810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234439" y="6015227"/>
            <a:ext cx="4305300" cy="381000"/>
          </a:xfrm>
          <a:custGeom>
            <a:avLst/>
            <a:gdLst/>
            <a:ahLst/>
            <a:cxnLst/>
            <a:rect l="l" t="t" r="r" b="b"/>
            <a:pathLst>
              <a:path w="4305300" h="381000">
                <a:moveTo>
                  <a:pt x="0" y="96012"/>
                </a:moveTo>
                <a:lnTo>
                  <a:pt x="7536" y="58614"/>
                </a:lnTo>
                <a:lnTo>
                  <a:pt x="28098" y="28098"/>
                </a:lnTo>
                <a:lnTo>
                  <a:pt x="58614" y="7536"/>
                </a:lnTo>
                <a:lnTo>
                  <a:pt x="96012" y="0"/>
                </a:lnTo>
                <a:lnTo>
                  <a:pt x="4209288" y="0"/>
                </a:lnTo>
                <a:lnTo>
                  <a:pt x="4246685" y="7536"/>
                </a:lnTo>
                <a:lnTo>
                  <a:pt x="4277201" y="28098"/>
                </a:lnTo>
                <a:lnTo>
                  <a:pt x="4297763" y="58614"/>
                </a:lnTo>
                <a:lnTo>
                  <a:pt x="4305300" y="96012"/>
                </a:lnTo>
                <a:lnTo>
                  <a:pt x="4305300" y="284988"/>
                </a:lnTo>
                <a:lnTo>
                  <a:pt x="4297763" y="322385"/>
                </a:lnTo>
                <a:lnTo>
                  <a:pt x="4277201" y="352901"/>
                </a:lnTo>
                <a:lnTo>
                  <a:pt x="4246685" y="373463"/>
                </a:lnTo>
                <a:lnTo>
                  <a:pt x="4209288" y="381000"/>
                </a:lnTo>
                <a:lnTo>
                  <a:pt x="96012" y="381000"/>
                </a:lnTo>
                <a:lnTo>
                  <a:pt x="58614" y="373463"/>
                </a:lnTo>
                <a:lnTo>
                  <a:pt x="28098" y="352901"/>
                </a:lnTo>
                <a:lnTo>
                  <a:pt x="7536" y="322385"/>
                </a:lnTo>
                <a:lnTo>
                  <a:pt x="0" y="284988"/>
                </a:lnTo>
                <a:lnTo>
                  <a:pt x="0" y="96012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128064" y="5351973"/>
            <a:ext cx="4473575" cy="1701747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29591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BÀI 1: QUY TRÌNH XỬ LÝ SỰ CỐ PHẦN MỀM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180340" marR="407034">
              <a:lnSpc>
                <a:spcPts val="1080"/>
              </a:lnSpc>
              <a:spcBef>
                <a:spcPts val="5"/>
              </a:spcBef>
            </a:pPr>
            <a:r>
              <a:rPr sz="1000" dirty="0">
                <a:solidFill>
                  <a:srgbClr val="C00000"/>
                </a:solidFill>
                <a:latin typeface="Tahoma"/>
                <a:cs typeface="Tahoma"/>
              </a:rPr>
              <a:t>Phương pháp xác định lỗi, đề ra các giải pháp và khắc phục lỗi tối ưu  nhất trong từng trường hợp cụ thể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 dirty="0">
              <a:latin typeface="Times New Roman"/>
              <a:cs typeface="Times New Roman"/>
            </a:endParaRPr>
          </a:p>
          <a:p>
            <a:pPr marL="362585"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Mô hình xử lý sự cố máy tính</a:t>
            </a:r>
            <a:endParaRPr sz="1000" dirty="0">
              <a:latin typeface="Tahoma"/>
              <a:cs typeface="Tahoma"/>
            </a:endParaRPr>
          </a:p>
          <a:p>
            <a:pPr marL="362585" marR="1289685">
              <a:lnSpc>
                <a:spcPct val="12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Quy trình xử lý sự cố phần mềm máy tính (PMMT)  Nguyên tắc xử lý sự cố PMMT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910839" y="7729728"/>
            <a:ext cx="894562" cy="8001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</a:t>
            </a:fld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039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32560" y="227228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61160" y="266090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61160" y="2884931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432560" y="309524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28064" y="1095883"/>
            <a:ext cx="4473575" cy="216636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127000" algn="ctr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7: Ghi nhận và thông báo tình trạng máy, nêu</a:t>
            </a:r>
            <a:endParaRPr sz="1200" dirty="0">
              <a:latin typeface="Tahoma"/>
              <a:cs typeface="Tahoma"/>
            </a:endParaRPr>
          </a:p>
          <a:p>
            <a:pPr marL="212725">
              <a:lnSpc>
                <a:spcPct val="100000"/>
              </a:lnSpc>
              <a:spcBef>
                <a:spcPts val="21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giải pháp khắc phục cho khách hàng</a:t>
            </a:r>
            <a:endParaRPr sz="1200" dirty="0">
              <a:latin typeface="Tahoma"/>
              <a:cs typeface="Tahoma"/>
            </a:endParaRPr>
          </a:p>
          <a:p>
            <a:pPr marL="479425" marR="13716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Tổng hợp thông tin và tìm ra tình trạng hiện tại của máy, nguyên  nhân và cách khắc phục tối ưu.</a:t>
            </a:r>
            <a:endParaRPr sz="1000" dirty="0">
              <a:latin typeface="Tahoma"/>
              <a:cs typeface="Tahoma"/>
            </a:endParaRPr>
          </a:p>
          <a:p>
            <a:pPr marL="680720" marR="1421765" indent="4445">
              <a:lnSpc>
                <a:spcPct val="157800"/>
              </a:lnSpc>
              <a:spcBef>
                <a:spcPts val="7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Căn cứ vào thông tin do khách hàng cung cấp.  Căn cứ vào sự kiểm tra và xác định lỗi.</a:t>
            </a:r>
            <a:endParaRPr sz="9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59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Thông báo cho khách hàng các vấn đề liên quan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4358640" y="2444495"/>
            <a:ext cx="1219200" cy="97155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2039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4325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661160" y="6585204"/>
            <a:ext cx="88392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661160" y="6810755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432560" y="702716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661160" y="7255764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61160" y="7481316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661160" y="7706867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32560" y="792632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661160" y="81549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1128064" y="5391150"/>
            <a:ext cx="4473575" cy="293157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127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8: Tối ưu hóa hệ thống và chạy thử</a:t>
            </a:r>
            <a:endParaRPr sz="12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Tối ưu hóa phần cứng</a:t>
            </a:r>
            <a:endParaRPr sz="10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Nâng cấp phần cứng.</a:t>
            </a:r>
            <a:endParaRPr sz="900" dirty="0">
              <a:latin typeface="Tahoma"/>
              <a:cs typeface="Tahoma"/>
            </a:endParaRPr>
          </a:p>
          <a:p>
            <a:pPr marL="680720">
              <a:lnSpc>
                <a:spcPct val="100000"/>
              </a:lnSpc>
              <a:spcBef>
                <a:spcPts val="62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Hiệu chỉnh thông số kỹ thuật.</a:t>
            </a:r>
            <a:endParaRPr sz="9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59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Tối ưu hóa phần mềm.</a:t>
            </a:r>
            <a:endParaRPr sz="10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Tối ưu hóa hệ điều hành (Tắt các dịch vụ không cần thiết)</a:t>
            </a:r>
            <a:endParaRPr sz="900" dirty="0">
              <a:latin typeface="Tahoma"/>
              <a:cs typeface="Tahoma"/>
            </a:endParaRPr>
          </a:p>
          <a:p>
            <a:pPr marL="680720" marR="207645">
              <a:lnSpc>
                <a:spcPts val="1780"/>
              </a:lnSpc>
              <a:spcBef>
                <a:spcPts val="1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Sử dụng công cụ chống phân mảnh dữ liệu, công cụ dọn dẹp hệ thống  Sử dụng các chương trình phòng, chống virus</a:t>
            </a:r>
            <a:endParaRPr sz="900" dirty="0">
              <a:latin typeface="Tahoma"/>
              <a:cs typeface="Tahoma"/>
            </a:endParaRPr>
          </a:p>
          <a:p>
            <a:pPr marL="479425">
              <a:lnSpc>
                <a:spcPct val="100000"/>
              </a:lnSpc>
              <a:spcBef>
                <a:spcPts val="44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Chạy kiểm tra</a:t>
            </a:r>
            <a:endParaRPr sz="10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Các yêu cầu của KH (Cài đặt phần mềm, kiểm tra lỗi đã khắc phục)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4358640" y="6243764"/>
            <a:ext cx="1295400" cy="95726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10</a:t>
            </a:fld>
            <a:endParaRPr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654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31800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56946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99260" y="28209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99260" y="307238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470660" y="3323844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699260" y="3575303"/>
            <a:ext cx="88392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99260" y="3835908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128064" y="1095883"/>
            <a:ext cx="4473575" cy="290592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1000125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9: Bàn giao - Khách hàng kiểm tra máy</a:t>
            </a:r>
            <a:endParaRPr sz="1200" dirty="0">
              <a:latin typeface="Tahoma"/>
              <a:cs typeface="Tahoma"/>
            </a:endParaRPr>
          </a:p>
          <a:p>
            <a:pPr marL="517525" marR="1843405">
              <a:lnSpc>
                <a:spcPct val="165000"/>
              </a:lnSpc>
              <a:spcBef>
                <a:spcPts val="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Bật máy cho khách hàng kiểm tra  Bàn giao các tài liệu, thiết bị (nếu có)</a:t>
            </a:r>
            <a:endParaRPr sz="10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8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Hướng dẫn, giải thích cho khách hàng các vấn đề liên quan</a:t>
            </a:r>
            <a:endParaRPr sz="1000" dirty="0">
              <a:latin typeface="Tahoma"/>
              <a:cs typeface="Tahoma"/>
            </a:endParaRPr>
          </a:p>
          <a:p>
            <a:pPr marL="723265" marR="2213610">
              <a:lnSpc>
                <a:spcPts val="1980"/>
              </a:lnSpc>
              <a:spcBef>
                <a:spcPts val="19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Nguyên nhân các lỗi đã xảy ra  Cách phòng tránh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58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Ký nhận bàn giao với khách hàng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88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Dựa trên phiếu biên nhận</a:t>
            </a:r>
            <a:endParaRPr sz="9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9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Dựa trên các thỏa thuận phát sinh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825240" y="2901695"/>
            <a:ext cx="1666875" cy="115252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242060" y="6455664"/>
            <a:ext cx="88391" cy="883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242060" y="6745223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242060" y="7034783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242060" y="7324343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132332" y="6036564"/>
            <a:ext cx="4357116" cy="3200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124711" y="6051803"/>
            <a:ext cx="3642360" cy="2362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158239" y="6053327"/>
            <a:ext cx="4305300" cy="2667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158239" y="6053327"/>
            <a:ext cx="4305300" cy="266700"/>
          </a:xfrm>
          <a:custGeom>
            <a:avLst/>
            <a:gdLst/>
            <a:ahLst/>
            <a:cxnLst/>
            <a:rect l="l" t="t" r="r" b="b"/>
            <a:pathLst>
              <a:path w="4305300" h="266700">
                <a:moveTo>
                  <a:pt x="0" y="67183"/>
                </a:moveTo>
                <a:lnTo>
                  <a:pt x="5278" y="41040"/>
                </a:lnTo>
                <a:lnTo>
                  <a:pt x="19675" y="19685"/>
                </a:lnTo>
                <a:lnTo>
                  <a:pt x="41030" y="5282"/>
                </a:lnTo>
                <a:lnTo>
                  <a:pt x="67182" y="0"/>
                </a:lnTo>
                <a:lnTo>
                  <a:pt x="4238117" y="0"/>
                </a:lnTo>
                <a:lnTo>
                  <a:pt x="4264259" y="5282"/>
                </a:lnTo>
                <a:lnTo>
                  <a:pt x="4285615" y="19685"/>
                </a:lnTo>
                <a:lnTo>
                  <a:pt x="4300017" y="41040"/>
                </a:lnTo>
                <a:lnTo>
                  <a:pt x="4305300" y="67183"/>
                </a:lnTo>
                <a:lnTo>
                  <a:pt x="4305300" y="199517"/>
                </a:lnTo>
                <a:lnTo>
                  <a:pt x="4300017" y="225659"/>
                </a:lnTo>
                <a:lnTo>
                  <a:pt x="4285615" y="247014"/>
                </a:lnTo>
                <a:lnTo>
                  <a:pt x="4264259" y="261417"/>
                </a:lnTo>
                <a:lnTo>
                  <a:pt x="4238117" y="266700"/>
                </a:lnTo>
                <a:lnTo>
                  <a:pt x="67182" y="266700"/>
                </a:lnTo>
                <a:lnTo>
                  <a:pt x="41030" y="261417"/>
                </a:lnTo>
                <a:lnTo>
                  <a:pt x="19675" y="247015"/>
                </a:lnTo>
                <a:lnTo>
                  <a:pt x="5278" y="225659"/>
                </a:lnTo>
                <a:lnTo>
                  <a:pt x="0" y="199517"/>
                </a:lnTo>
                <a:lnTo>
                  <a:pt x="0" y="67183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128064" y="5391150"/>
            <a:ext cx="4473575" cy="20903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8890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Nguyên </a:t>
            </a:r>
            <a:r>
              <a:rPr sz="1400" b="1" spc="-190" dirty="0">
                <a:solidFill>
                  <a:srgbClr val="FFFFFF"/>
                </a:solidFill>
                <a:latin typeface="Tahoma"/>
                <a:cs typeface="Tahoma"/>
              </a:rPr>
              <a:t>tắc 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135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800" dirty="0">
              <a:latin typeface="Times New Roman"/>
              <a:cs typeface="Times New Roman"/>
            </a:endParaRPr>
          </a:p>
          <a:p>
            <a:pPr marL="95250">
              <a:lnSpc>
                <a:spcPct val="100000"/>
              </a:lnSpc>
            </a:pP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Các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nguyên </a:t>
            </a:r>
            <a:r>
              <a:rPr sz="1050" i="1" spc="-190" dirty="0">
                <a:solidFill>
                  <a:srgbClr val="C00000"/>
                </a:solidFill>
                <a:latin typeface="Tahoma"/>
                <a:cs typeface="Tahoma"/>
              </a:rPr>
              <a:t>tắc  </a:t>
            </a:r>
            <a:r>
              <a:rPr sz="1050" i="1" spc="-200" dirty="0">
                <a:solidFill>
                  <a:srgbClr val="C00000"/>
                </a:solidFill>
                <a:latin typeface="Tahoma"/>
                <a:cs typeface="Tahoma"/>
              </a:rPr>
              <a:t>cần  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tuân </a:t>
            </a:r>
            <a:r>
              <a:rPr sz="1050" i="1" spc="-285" dirty="0">
                <a:solidFill>
                  <a:srgbClr val="C00000"/>
                </a:solidFill>
                <a:latin typeface="Tahoma"/>
                <a:cs typeface="Tahoma"/>
              </a:rPr>
              <a:t>thủ       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trong quá trình </a:t>
            </a:r>
            <a:r>
              <a:rPr sz="1050" i="1" spc="-145" dirty="0">
                <a:solidFill>
                  <a:srgbClr val="C00000"/>
                </a:solidFill>
                <a:latin typeface="Tahoma"/>
                <a:cs typeface="Tahoma"/>
              </a:rPr>
              <a:t>điều  </a:t>
            </a:r>
            <a:r>
              <a:rPr sz="1050" i="1" spc="-290" dirty="0">
                <a:solidFill>
                  <a:srgbClr val="C00000"/>
                </a:solidFill>
                <a:latin typeface="Tahoma"/>
                <a:cs typeface="Tahoma"/>
              </a:rPr>
              <a:t>trị        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cho</a:t>
            </a:r>
            <a:r>
              <a:rPr sz="1050" i="1" spc="-40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máy</a:t>
            </a:r>
            <a:endParaRPr sz="1050" dirty="0">
              <a:latin typeface="Tahoma"/>
              <a:cs typeface="Tahoma"/>
            </a:endParaRPr>
          </a:p>
          <a:p>
            <a:pPr marL="250825" marR="1510030" algn="just">
              <a:lnSpc>
                <a:spcPct val="190000"/>
              </a:lnSpc>
              <a:spcBef>
                <a:spcPts val="240"/>
              </a:spcBef>
            </a:pPr>
            <a:r>
              <a:rPr sz="1000" b="1" spc="-254" dirty="0">
                <a:solidFill>
                  <a:srgbClr val="1381B8"/>
                </a:solidFill>
                <a:latin typeface="Tahoma"/>
                <a:cs typeface="Tahoma"/>
              </a:rPr>
              <a:t>Đảm bảo </a:t>
            </a:r>
            <a:r>
              <a:rPr sz="1000" b="1" spc="-90" dirty="0">
                <a:solidFill>
                  <a:srgbClr val="1381B8"/>
                </a:solidFill>
                <a:latin typeface="Tahoma"/>
                <a:cs typeface="Tahoma"/>
              </a:rPr>
              <a:t>tuyệt </a:t>
            </a:r>
            <a:r>
              <a:rPr sz="1000" b="1" spc="-130" dirty="0">
                <a:solidFill>
                  <a:srgbClr val="1381B8"/>
                </a:solidFill>
                <a:latin typeface="Tahoma"/>
                <a:cs typeface="Tahoma"/>
              </a:rPr>
              <a:t>đối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an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toàn </a:t>
            </a:r>
            <a:r>
              <a:rPr sz="1000" b="1" spc="-210" dirty="0">
                <a:solidFill>
                  <a:srgbClr val="1381B8"/>
                </a:solidFill>
                <a:latin typeface="Tahoma"/>
                <a:cs typeface="Tahoma"/>
              </a:rPr>
              <a:t>về </a:t>
            </a:r>
            <a:r>
              <a:rPr sz="1000" b="1" spc="-85" dirty="0">
                <a:solidFill>
                  <a:srgbClr val="1381B8"/>
                </a:solidFill>
                <a:latin typeface="Tahoma"/>
                <a:cs typeface="Tahoma"/>
              </a:rPr>
              <a:t>điện, </a:t>
            </a:r>
            <a:r>
              <a:rPr sz="1000" b="1" spc="-150" dirty="0">
                <a:solidFill>
                  <a:srgbClr val="1381B8"/>
                </a:solidFill>
                <a:latin typeface="Tahoma"/>
                <a:cs typeface="Tahoma"/>
              </a:rPr>
              <a:t>dữ </a:t>
            </a: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liệu  </a:t>
            </a:r>
            <a:r>
              <a:rPr sz="1000" b="1" spc="-254" dirty="0">
                <a:solidFill>
                  <a:srgbClr val="1381B8"/>
                </a:solidFill>
                <a:latin typeface="Tahoma"/>
                <a:cs typeface="Tahoma"/>
              </a:rPr>
              <a:t>Bảo </a:t>
            </a:r>
            <a:r>
              <a:rPr sz="1000" b="1" spc="-140" dirty="0">
                <a:solidFill>
                  <a:srgbClr val="1381B8"/>
                </a:solidFill>
                <a:latin typeface="Tahoma"/>
                <a:cs typeface="Tahoma"/>
              </a:rPr>
              <a:t>mật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thông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tin, </a:t>
            </a:r>
            <a:r>
              <a:rPr sz="1000" b="1" spc="-150" dirty="0">
                <a:solidFill>
                  <a:srgbClr val="1381B8"/>
                </a:solidFill>
                <a:latin typeface="Tahoma"/>
                <a:cs typeface="Tahoma"/>
              </a:rPr>
              <a:t>dữ </a:t>
            </a: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liệu </a:t>
            </a:r>
            <a:r>
              <a:rPr sz="1000" b="1" spc="-125" dirty="0">
                <a:solidFill>
                  <a:srgbClr val="1381B8"/>
                </a:solidFill>
                <a:latin typeface="Tahoma"/>
                <a:cs typeface="Tahoma"/>
              </a:rPr>
              <a:t>của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khách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hàng  </a:t>
            </a: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Nhận </a:t>
            </a:r>
            <a:r>
              <a:rPr sz="1000" b="1" spc="-110" dirty="0">
                <a:solidFill>
                  <a:srgbClr val="1381B8"/>
                </a:solidFill>
                <a:latin typeface="Tahoma"/>
                <a:cs typeface="Tahoma"/>
              </a:rPr>
              <a:t>diện </a:t>
            </a:r>
            <a:r>
              <a:rPr sz="1000" b="1" spc="-10" dirty="0">
                <a:solidFill>
                  <a:srgbClr val="1381B8"/>
                </a:solidFill>
                <a:latin typeface="Tahoma"/>
                <a:cs typeface="Tahoma"/>
              </a:rPr>
              <a:t>chính </a:t>
            </a: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xác, </a:t>
            </a:r>
            <a:r>
              <a:rPr sz="1000" b="1" spc="-105" dirty="0">
                <a:solidFill>
                  <a:srgbClr val="1381B8"/>
                </a:solidFill>
                <a:latin typeface="Tahoma"/>
                <a:cs typeface="Tahoma"/>
              </a:rPr>
              <a:t>điều </a:t>
            </a:r>
            <a:r>
              <a:rPr sz="1000" b="1" spc="-240" dirty="0">
                <a:solidFill>
                  <a:srgbClr val="1381B8"/>
                </a:solidFill>
                <a:latin typeface="Tahoma"/>
                <a:cs typeface="Tahoma"/>
              </a:rPr>
              <a:t>trị </a:t>
            </a:r>
            <a:r>
              <a:rPr sz="1000" b="1" spc="-110" dirty="0">
                <a:solidFill>
                  <a:srgbClr val="1381B8"/>
                </a:solidFill>
                <a:latin typeface="Tahoma"/>
                <a:cs typeface="Tahoma"/>
              </a:rPr>
              <a:t>hiệu</a:t>
            </a:r>
            <a:r>
              <a:rPr sz="1000" b="1" spc="-7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spc="-254" dirty="0">
                <a:solidFill>
                  <a:srgbClr val="1381B8"/>
                </a:solidFill>
                <a:latin typeface="Tahoma"/>
                <a:cs typeface="Tahoma"/>
              </a:rPr>
              <a:t>quả</a:t>
            </a:r>
            <a:endParaRPr sz="10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 dirty="0">
              <a:latin typeface="Times New Roman"/>
              <a:cs typeface="Times New Roman"/>
            </a:endParaRPr>
          </a:p>
          <a:p>
            <a:pPr marL="250825" algn="just">
              <a:lnSpc>
                <a:spcPct val="100000"/>
              </a:lnSpc>
            </a:pPr>
            <a:r>
              <a:rPr sz="1000" b="1" spc="-5" dirty="0">
                <a:solidFill>
                  <a:srgbClr val="1381B8"/>
                </a:solidFill>
                <a:latin typeface="Tahoma"/>
                <a:cs typeface="Tahoma"/>
              </a:rPr>
              <a:t>Báo cáo ngay khi có phát</a:t>
            </a:r>
            <a:r>
              <a:rPr sz="1000" b="1" spc="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b="1" dirty="0">
                <a:solidFill>
                  <a:srgbClr val="1381B8"/>
                </a:solidFill>
                <a:latin typeface="Tahoma"/>
                <a:cs typeface="Tahoma"/>
              </a:rPr>
              <a:t>sinh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206240" y="6662864"/>
            <a:ext cx="1242225" cy="1071562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11</a:t>
            </a:fld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8272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1000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3286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379219" y="1775205"/>
            <a:ext cx="4127500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Ôn tập</a:t>
            </a:r>
            <a:endParaRPr sz="12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Hãy nêu và giải thích qui trình xử lý sự cố PMMT.</a:t>
            </a:r>
            <a:endParaRPr sz="1000" dirty="0">
              <a:latin typeface="Tahoma"/>
              <a:cs typeface="Tahoma"/>
            </a:endParaRPr>
          </a:p>
          <a:p>
            <a:pPr marL="266700" marR="508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Hãy nêu vai trò và tầm quan trọng của việc đảm bảo  các nguyên  tắc trong quá trình xử lý sự cố PMMT.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73575" cy="4629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Quy 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242060" y="61219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470660" y="63947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470660" y="67757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379219" y="6070472"/>
            <a:ext cx="4128135" cy="9912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Bài </a:t>
            </a:r>
            <a:r>
              <a:rPr sz="1200" b="1" u="heavy" spc="-16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tập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tình</a:t>
            </a:r>
            <a:r>
              <a:rPr sz="1200" b="1" u="heavy" spc="-5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1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huống</a:t>
            </a:r>
            <a:endParaRPr sz="1200">
              <a:latin typeface="Tahoma"/>
              <a:cs typeface="Tahoma"/>
            </a:endParaRPr>
          </a:p>
          <a:p>
            <a:pPr marL="266700" marR="5080">
              <a:lnSpc>
                <a:spcPct val="100000"/>
              </a:lnSpc>
              <a:spcBef>
                <a:spcPts val="76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Khách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hàng </a:t>
            </a:r>
            <a:r>
              <a:rPr sz="1000" spc="-130" dirty="0">
                <a:solidFill>
                  <a:srgbClr val="1381B8"/>
                </a:solidFill>
                <a:latin typeface="Tahoma"/>
                <a:cs typeface="Tahoma"/>
              </a:rPr>
              <a:t>đưa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sửa</a:t>
            </a:r>
            <a:r>
              <a:rPr sz="1000" spc="4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285" dirty="0">
                <a:solidFill>
                  <a:srgbClr val="1381B8"/>
                </a:solidFill>
                <a:latin typeface="Tahoma"/>
                <a:cs typeface="Tahoma"/>
              </a:rPr>
              <a:t>chữa </a:t>
            </a:r>
            <a:r>
              <a:rPr sz="1000" spc="-365" dirty="0">
                <a:solidFill>
                  <a:srgbClr val="1381B8"/>
                </a:solidFill>
                <a:latin typeface="Tahoma"/>
                <a:cs typeface="Tahoma"/>
              </a:rPr>
              <a:t>với</a:t>
            </a:r>
            <a:r>
              <a:rPr sz="1000" spc="13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thông tin: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“bật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 màn hình 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không </a:t>
            </a:r>
            <a:r>
              <a:rPr sz="1000" spc="-25" dirty="0">
                <a:solidFill>
                  <a:srgbClr val="1381B8"/>
                </a:solidFill>
                <a:latin typeface="Tahoma"/>
                <a:cs typeface="Tahoma"/>
              </a:rPr>
              <a:t>lên”.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Hãy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đặt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ra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câu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hỏi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giúp tìm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ra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trạng</a:t>
            </a:r>
            <a:r>
              <a:rPr sz="1000" spc="-6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</a:t>
            </a:r>
            <a:endParaRPr sz="1000">
              <a:latin typeface="Tahoma"/>
              <a:cs typeface="Tahoma"/>
            </a:endParaRPr>
          </a:p>
          <a:p>
            <a:pPr marL="266700" marR="5715">
              <a:lnSpc>
                <a:spcPct val="100000"/>
              </a:lnSpc>
              <a:spcBef>
                <a:spcPts val="600"/>
              </a:spcBef>
            </a:pP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Trưởng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phòng nhân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sự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thông báo máy tính cá nhân (laptop) không  </a:t>
            </a:r>
            <a:r>
              <a:rPr sz="1000" spc="-125" dirty="0">
                <a:solidFill>
                  <a:srgbClr val="1381B8"/>
                </a:solidFill>
                <a:latin typeface="Tahoma"/>
                <a:cs typeface="Tahoma"/>
              </a:rPr>
              <a:t>hoạt </a:t>
            </a:r>
            <a:r>
              <a:rPr sz="1000" spc="-90" dirty="0">
                <a:solidFill>
                  <a:srgbClr val="1381B8"/>
                </a:solidFill>
                <a:latin typeface="Tahoma"/>
                <a:cs typeface="Tahoma"/>
              </a:rPr>
              <a:t>động.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Là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nhân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viên phòng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kỹ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thuật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bạn 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sẽ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xử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lý </a:t>
            </a:r>
            <a:r>
              <a:rPr sz="1000" spc="-140" dirty="0">
                <a:solidFill>
                  <a:srgbClr val="1381B8"/>
                </a:solidFill>
                <a:latin typeface="Tahoma"/>
                <a:cs typeface="Tahoma"/>
              </a:rPr>
              <a:t>như </a:t>
            </a:r>
            <a:r>
              <a:rPr sz="1000" spc="-254" dirty="0">
                <a:solidFill>
                  <a:srgbClr val="1381B8"/>
                </a:solidFill>
                <a:latin typeface="Tahoma"/>
                <a:cs typeface="Tahoma"/>
              </a:rPr>
              <a:t>thế</a:t>
            </a:r>
            <a:r>
              <a:rPr sz="1000" spc="-2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nào?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128064" y="5351973"/>
            <a:ext cx="4473575" cy="4629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Quy 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12</a:t>
            </a:fld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8272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1000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70660" y="23286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379219" y="1775205"/>
            <a:ext cx="4128135" cy="838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Chủ đề thảo luận</a:t>
            </a:r>
            <a:endParaRPr sz="1200" dirty="0">
              <a:latin typeface="Tahoma"/>
              <a:cs typeface="Tahoma"/>
            </a:endParaRPr>
          </a:p>
          <a:p>
            <a:pPr marL="266700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Nội dung và mục tiêu của môn học</a:t>
            </a:r>
            <a:endParaRPr sz="1000" dirty="0">
              <a:latin typeface="Tahoma"/>
              <a:cs typeface="Tahoma"/>
            </a:endParaRPr>
          </a:p>
          <a:p>
            <a:pPr marL="266700" marR="5080">
              <a:lnSpc>
                <a:spcPct val="100000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Điều kiện và phương pháp giúp học  tốt môn “Xử lý sự cố phần  mềm”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128064" y="1056706"/>
            <a:ext cx="4473575" cy="46291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L="762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Quy 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039" y="5367527"/>
            <a:ext cx="4572000" cy="1473200"/>
          </a:xfrm>
          <a:custGeom>
            <a:avLst/>
            <a:gdLst/>
            <a:ahLst/>
            <a:cxnLst/>
            <a:rect l="l" t="t" r="r" b="b"/>
            <a:pathLst>
              <a:path w="4572000" h="1473200">
                <a:moveTo>
                  <a:pt x="0" y="1473200"/>
                </a:moveTo>
                <a:lnTo>
                  <a:pt x="4572000" y="1473200"/>
                </a:lnTo>
                <a:lnTo>
                  <a:pt x="4572000" y="0"/>
                </a:lnTo>
                <a:lnTo>
                  <a:pt x="0" y="0"/>
                </a:lnTo>
                <a:lnTo>
                  <a:pt x="0" y="147320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6347143"/>
            <a:ext cx="4572000" cy="1240155"/>
          </a:xfrm>
          <a:custGeom>
            <a:avLst/>
            <a:gdLst/>
            <a:ahLst/>
            <a:cxnLst/>
            <a:rect l="l" t="t" r="r" b="b"/>
            <a:pathLst>
              <a:path w="4572000" h="1240154">
                <a:moveTo>
                  <a:pt x="2435853" y="0"/>
                </a:moveTo>
                <a:lnTo>
                  <a:pt x="2371735" y="57"/>
                </a:lnTo>
                <a:lnTo>
                  <a:pt x="2243443" y="1819"/>
                </a:lnTo>
                <a:lnTo>
                  <a:pt x="2055297" y="7474"/>
                </a:lnTo>
                <a:lnTo>
                  <a:pt x="1872955" y="16429"/>
                </a:lnTo>
                <a:lnTo>
                  <a:pt x="1696334" y="28512"/>
                </a:lnTo>
                <a:lnTo>
                  <a:pt x="1525350" y="43553"/>
                </a:lnTo>
                <a:lnTo>
                  <a:pt x="1359922" y="61382"/>
                </a:lnTo>
                <a:lnTo>
                  <a:pt x="1252681" y="74733"/>
                </a:lnTo>
                <a:lnTo>
                  <a:pt x="1147847" y="89197"/>
                </a:lnTo>
                <a:lnTo>
                  <a:pt x="1045396" y="104723"/>
                </a:lnTo>
                <a:lnTo>
                  <a:pt x="945302" y="121262"/>
                </a:lnTo>
                <a:lnTo>
                  <a:pt x="847542" y="138761"/>
                </a:lnTo>
                <a:lnTo>
                  <a:pt x="752090" y="157172"/>
                </a:lnTo>
                <a:lnTo>
                  <a:pt x="658923" y="176443"/>
                </a:lnTo>
                <a:lnTo>
                  <a:pt x="568014" y="196525"/>
                </a:lnTo>
                <a:lnTo>
                  <a:pt x="479341" y="217366"/>
                </a:lnTo>
                <a:lnTo>
                  <a:pt x="392877" y="238915"/>
                </a:lnTo>
                <a:lnTo>
                  <a:pt x="308599" y="261124"/>
                </a:lnTo>
                <a:lnTo>
                  <a:pt x="226482" y="283941"/>
                </a:lnTo>
                <a:lnTo>
                  <a:pt x="146501" y="307315"/>
                </a:lnTo>
                <a:lnTo>
                  <a:pt x="68632" y="331196"/>
                </a:lnTo>
                <a:lnTo>
                  <a:pt x="0" y="353212"/>
                </a:lnTo>
                <a:lnTo>
                  <a:pt x="0" y="1239708"/>
                </a:lnTo>
                <a:lnTo>
                  <a:pt x="4569587" y="1239708"/>
                </a:lnTo>
                <a:lnTo>
                  <a:pt x="4572000" y="363408"/>
                </a:lnTo>
                <a:lnTo>
                  <a:pt x="4549349" y="351587"/>
                </a:lnTo>
                <a:lnTo>
                  <a:pt x="4499002" y="327870"/>
                </a:lnTo>
                <a:lnTo>
                  <a:pt x="4442159" y="304149"/>
                </a:lnTo>
                <a:lnTo>
                  <a:pt x="4379099" y="280534"/>
                </a:lnTo>
                <a:lnTo>
                  <a:pt x="4310102" y="257138"/>
                </a:lnTo>
                <a:lnTo>
                  <a:pt x="4273465" y="245556"/>
                </a:lnTo>
                <a:lnTo>
                  <a:pt x="4235448" y="234070"/>
                </a:lnTo>
                <a:lnTo>
                  <a:pt x="4196087" y="222695"/>
                </a:lnTo>
                <a:lnTo>
                  <a:pt x="4155416" y="211443"/>
                </a:lnTo>
                <a:lnTo>
                  <a:pt x="4113471" y="200329"/>
                </a:lnTo>
                <a:lnTo>
                  <a:pt x="4070286" y="189367"/>
                </a:lnTo>
                <a:lnTo>
                  <a:pt x="4025897" y="178571"/>
                </a:lnTo>
                <a:lnTo>
                  <a:pt x="3933645" y="157532"/>
                </a:lnTo>
                <a:lnTo>
                  <a:pt x="3836994" y="137321"/>
                </a:lnTo>
                <a:lnTo>
                  <a:pt x="3736223" y="118052"/>
                </a:lnTo>
                <a:lnTo>
                  <a:pt x="3631613" y="99835"/>
                </a:lnTo>
                <a:lnTo>
                  <a:pt x="3523443" y="82781"/>
                </a:lnTo>
                <a:lnTo>
                  <a:pt x="3468110" y="74725"/>
                </a:lnTo>
                <a:lnTo>
                  <a:pt x="3355125" y="59625"/>
                </a:lnTo>
                <a:lnTo>
                  <a:pt x="3239278" y="45966"/>
                </a:lnTo>
                <a:lnTo>
                  <a:pt x="3120850" y="33860"/>
                </a:lnTo>
                <a:lnTo>
                  <a:pt x="3000120" y="23418"/>
                </a:lnTo>
                <a:lnTo>
                  <a:pt x="2877369" y="14750"/>
                </a:lnTo>
                <a:lnTo>
                  <a:pt x="2752875" y="7969"/>
                </a:lnTo>
                <a:lnTo>
                  <a:pt x="2626918" y="3186"/>
                </a:lnTo>
                <a:lnTo>
                  <a:pt x="2499779" y="511"/>
                </a:lnTo>
                <a:lnTo>
                  <a:pt x="2435853" y="0"/>
                </a:lnTo>
                <a:close/>
              </a:path>
            </a:pathLst>
          </a:custGeom>
          <a:solidFill>
            <a:srgbClr val="1F52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7811261"/>
            <a:ext cx="4572000" cy="98526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79652" y="6404457"/>
            <a:ext cx="4574387" cy="1380007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5367527"/>
            <a:ext cx="2514536" cy="3048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329940" y="5367527"/>
            <a:ext cx="2324100" cy="29921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094536" y="5508116"/>
            <a:ext cx="454723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030605">
              <a:lnSpc>
                <a:spcPct val="100000"/>
              </a:lnSpc>
              <a:spcBef>
                <a:spcPts val="95"/>
              </a:spcBef>
            </a:pPr>
            <a:r>
              <a:rPr sz="1000" b="1" spc="-70" dirty="0">
                <a:solidFill>
                  <a:srgbClr val="FFFFFF"/>
                </a:solidFill>
                <a:latin typeface="Tahoma"/>
                <a:cs typeface="Tahoma"/>
              </a:rPr>
              <a:t>TRƯỜNG </a:t>
            </a: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CAO </a:t>
            </a:r>
            <a:r>
              <a:rPr sz="1000" b="1" spc="-85" dirty="0">
                <a:solidFill>
                  <a:srgbClr val="FFFFFF"/>
                </a:solidFill>
                <a:latin typeface="Tahoma"/>
                <a:cs typeface="Tahoma"/>
              </a:rPr>
              <a:t>ĐẲNG </a:t>
            </a:r>
            <a:r>
              <a:rPr sz="1000" b="1" spc="-100" dirty="0">
                <a:solidFill>
                  <a:srgbClr val="FFFFFF"/>
                </a:solidFill>
                <a:latin typeface="Tahoma"/>
                <a:cs typeface="Tahoma"/>
              </a:rPr>
              <a:t>NGHỀ </a:t>
            </a:r>
            <a:r>
              <a:rPr sz="1000" b="1" spc="-5" dirty="0">
                <a:solidFill>
                  <a:srgbClr val="FFFFFF"/>
                </a:solidFill>
                <a:latin typeface="Tahoma"/>
                <a:cs typeface="Tahoma"/>
              </a:rPr>
              <a:t>CÔNG </a:t>
            </a:r>
            <a:r>
              <a:rPr sz="1000" b="1" spc="-100" dirty="0">
                <a:solidFill>
                  <a:srgbClr val="FFFFFF"/>
                </a:solidFill>
                <a:latin typeface="Tahoma"/>
                <a:cs typeface="Tahoma"/>
              </a:rPr>
              <a:t>NGHỆ </a:t>
            </a:r>
            <a:r>
              <a:rPr sz="1000" b="1" spc="-10" dirty="0">
                <a:solidFill>
                  <a:srgbClr val="FFFFFF"/>
                </a:solidFill>
                <a:latin typeface="Tahoma"/>
                <a:cs typeface="Tahoma"/>
              </a:rPr>
              <a:t>THÔNG</a:t>
            </a:r>
            <a:r>
              <a:rPr sz="1000" b="1" spc="-204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000" b="1" spc="-10" dirty="0">
                <a:solidFill>
                  <a:srgbClr val="FFFFFF"/>
                </a:solidFill>
                <a:latin typeface="Tahoma"/>
                <a:cs typeface="Tahoma"/>
              </a:rPr>
              <a:t>TIN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110739" y="6510528"/>
            <a:ext cx="624776" cy="72390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3222117" y="6853428"/>
            <a:ext cx="612368" cy="4191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4254880" y="6662928"/>
            <a:ext cx="637197" cy="7239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13</a:t>
            </a:fld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5819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128064" y="1095883"/>
            <a:ext cx="142303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TRƯỜNG CAO ĐẲNG NGHỀ CNTT iSPACE</a:t>
            </a:r>
            <a:endParaRPr sz="55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09441" y="1095883"/>
            <a:ext cx="1292225" cy="97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242060" y="181355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242060" y="214883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242060" y="2331719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242060" y="2514600"/>
            <a:ext cx="88391" cy="8839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414525" y="1279651"/>
            <a:ext cx="3994785" cy="1367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092835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MỤC TIÊU BÀI HỌC</a:t>
            </a:r>
            <a:endParaRPr sz="14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850">
              <a:latin typeface="Times New Roman"/>
              <a:cs typeface="Times New Roman"/>
            </a:endParaRPr>
          </a:p>
          <a:p>
            <a:pPr marR="5080">
              <a:lnSpc>
                <a:spcPct val="10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Hiểu được phuơng thức nhận diện và khắc phục các sự cố có liên quan  đến PMMT</a:t>
            </a:r>
            <a:endParaRPr sz="1000">
              <a:latin typeface="Tahoma"/>
              <a:cs typeface="Tahoma"/>
            </a:endParaRPr>
          </a:p>
          <a:p>
            <a:pPr marR="233045">
              <a:lnSpc>
                <a:spcPct val="120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Định hướng và đưa ra giải pháp chẩn đoán điều trị PMMT hiệu quả  Nắm vững và vận dụng hiệu quả qui trình xử lý sự cố PMMT</a:t>
            </a:r>
            <a:endParaRPr sz="10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Hiểu và tuân thủ các nguyên tắc xử lý sự cố PMMT</a:t>
            </a:r>
            <a:endParaRPr sz="100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941124" y="2977895"/>
            <a:ext cx="1074615" cy="121920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32332" y="6036564"/>
            <a:ext cx="4357116" cy="47243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35380" y="6059423"/>
            <a:ext cx="4172712" cy="37337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58239" y="6053327"/>
            <a:ext cx="4305300" cy="4191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58239" y="6053327"/>
            <a:ext cx="4305300" cy="419100"/>
          </a:xfrm>
          <a:custGeom>
            <a:avLst/>
            <a:gdLst/>
            <a:ahLst/>
            <a:cxnLst/>
            <a:rect l="l" t="t" r="r" b="b"/>
            <a:pathLst>
              <a:path w="4305300" h="419100">
                <a:moveTo>
                  <a:pt x="0" y="105537"/>
                </a:moveTo>
                <a:lnTo>
                  <a:pt x="8296" y="64454"/>
                </a:lnTo>
                <a:lnTo>
                  <a:pt x="30922" y="30908"/>
                </a:lnTo>
                <a:lnTo>
                  <a:pt x="64481" y="8292"/>
                </a:lnTo>
                <a:lnTo>
                  <a:pt x="105575" y="0"/>
                </a:lnTo>
                <a:lnTo>
                  <a:pt x="4199763" y="0"/>
                </a:lnTo>
                <a:lnTo>
                  <a:pt x="4240845" y="8292"/>
                </a:lnTo>
                <a:lnTo>
                  <a:pt x="4274391" y="30908"/>
                </a:lnTo>
                <a:lnTo>
                  <a:pt x="4297007" y="64454"/>
                </a:lnTo>
                <a:lnTo>
                  <a:pt x="4305300" y="105537"/>
                </a:lnTo>
                <a:lnTo>
                  <a:pt x="4305300" y="313563"/>
                </a:lnTo>
                <a:lnTo>
                  <a:pt x="4297007" y="354645"/>
                </a:lnTo>
                <a:lnTo>
                  <a:pt x="4274391" y="388191"/>
                </a:lnTo>
                <a:lnTo>
                  <a:pt x="4240845" y="410807"/>
                </a:lnTo>
                <a:lnTo>
                  <a:pt x="4199763" y="419100"/>
                </a:lnTo>
                <a:lnTo>
                  <a:pt x="105575" y="419100"/>
                </a:lnTo>
                <a:lnTo>
                  <a:pt x="64481" y="410807"/>
                </a:lnTo>
                <a:lnTo>
                  <a:pt x="30922" y="388191"/>
                </a:lnTo>
                <a:lnTo>
                  <a:pt x="8296" y="354645"/>
                </a:lnTo>
                <a:lnTo>
                  <a:pt x="0" y="313563"/>
                </a:lnTo>
                <a:lnTo>
                  <a:pt x="0" y="105537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91150"/>
            <a:ext cx="4473575" cy="45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3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 hình xử lý sự cố máy tính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856232" y="6533388"/>
            <a:ext cx="1423416" cy="2819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869948" y="6550152"/>
            <a:ext cx="760476" cy="21640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882139" y="65486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882139" y="65486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122932" y="6838188"/>
            <a:ext cx="1423416" cy="2819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136648" y="6854952"/>
            <a:ext cx="1249679" cy="21640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2148839" y="68534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2148839" y="68534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2465832" y="7142988"/>
            <a:ext cx="1423416" cy="2819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479548" y="7159752"/>
            <a:ext cx="947927" cy="21640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2491739" y="71582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2491739" y="71582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770632" y="7447788"/>
            <a:ext cx="1423416" cy="2819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784348" y="7464552"/>
            <a:ext cx="847344" cy="21640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796539" y="74630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2796539" y="74630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075432" y="7752588"/>
            <a:ext cx="1423416" cy="2819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089148" y="7769352"/>
            <a:ext cx="656844" cy="2164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101339" y="77678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101339" y="77678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80232" y="8057388"/>
            <a:ext cx="1423415" cy="28194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393947" y="8074152"/>
            <a:ext cx="783336" cy="21640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406140" y="80726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1257300" y="0"/>
                </a:moveTo>
                <a:lnTo>
                  <a:pt x="114300" y="0"/>
                </a:lnTo>
                <a:lnTo>
                  <a:pt x="69812" y="8983"/>
                </a:lnTo>
                <a:lnTo>
                  <a:pt x="33480" y="33480"/>
                </a:lnTo>
                <a:lnTo>
                  <a:pt x="8983" y="69812"/>
                </a:lnTo>
                <a:lnTo>
                  <a:pt x="0" y="114300"/>
                </a:lnTo>
                <a:lnTo>
                  <a:pt x="8983" y="158787"/>
                </a:lnTo>
                <a:lnTo>
                  <a:pt x="33480" y="195119"/>
                </a:lnTo>
                <a:lnTo>
                  <a:pt x="69812" y="219616"/>
                </a:lnTo>
                <a:lnTo>
                  <a:pt x="114300" y="228600"/>
                </a:lnTo>
                <a:lnTo>
                  <a:pt x="1257300" y="228600"/>
                </a:lnTo>
                <a:lnTo>
                  <a:pt x="1301787" y="219616"/>
                </a:lnTo>
                <a:lnTo>
                  <a:pt x="1338119" y="195119"/>
                </a:lnTo>
                <a:lnTo>
                  <a:pt x="1362616" y="158787"/>
                </a:lnTo>
                <a:lnTo>
                  <a:pt x="1371600" y="114300"/>
                </a:lnTo>
                <a:lnTo>
                  <a:pt x="1362616" y="69812"/>
                </a:lnTo>
                <a:lnTo>
                  <a:pt x="1338119" y="33480"/>
                </a:lnTo>
                <a:lnTo>
                  <a:pt x="1301787" y="8983"/>
                </a:lnTo>
                <a:lnTo>
                  <a:pt x="1257300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406140" y="8072628"/>
            <a:ext cx="1371600" cy="228600"/>
          </a:xfrm>
          <a:custGeom>
            <a:avLst/>
            <a:gdLst/>
            <a:ahLst/>
            <a:cxnLst/>
            <a:rect l="l" t="t" r="r" b="b"/>
            <a:pathLst>
              <a:path w="1371600" h="228600">
                <a:moveTo>
                  <a:pt x="0" y="114300"/>
                </a:moveTo>
                <a:lnTo>
                  <a:pt x="8983" y="69812"/>
                </a:lnTo>
                <a:lnTo>
                  <a:pt x="33480" y="33480"/>
                </a:lnTo>
                <a:lnTo>
                  <a:pt x="69812" y="8983"/>
                </a:lnTo>
                <a:lnTo>
                  <a:pt x="114300" y="0"/>
                </a:lnTo>
                <a:lnTo>
                  <a:pt x="1257300" y="0"/>
                </a:lnTo>
                <a:lnTo>
                  <a:pt x="1301787" y="8983"/>
                </a:lnTo>
                <a:lnTo>
                  <a:pt x="1338119" y="33480"/>
                </a:lnTo>
                <a:lnTo>
                  <a:pt x="1362616" y="69812"/>
                </a:lnTo>
                <a:lnTo>
                  <a:pt x="1371600" y="114300"/>
                </a:lnTo>
                <a:lnTo>
                  <a:pt x="1362616" y="158787"/>
                </a:lnTo>
                <a:lnTo>
                  <a:pt x="1338119" y="195119"/>
                </a:lnTo>
                <a:lnTo>
                  <a:pt x="1301787" y="219616"/>
                </a:lnTo>
                <a:lnTo>
                  <a:pt x="1257300" y="228600"/>
                </a:lnTo>
                <a:lnTo>
                  <a:pt x="114300" y="228600"/>
                </a:lnTo>
                <a:lnTo>
                  <a:pt x="69812" y="219616"/>
                </a:lnTo>
                <a:lnTo>
                  <a:pt x="33480" y="195119"/>
                </a:lnTo>
                <a:lnTo>
                  <a:pt x="8983" y="158787"/>
                </a:lnTo>
                <a:lnTo>
                  <a:pt x="0" y="114300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235049" y="6091699"/>
            <a:ext cx="3943985" cy="2255105"/>
          </a:xfrm>
          <a:prstGeom prst="rect">
            <a:avLst/>
          </a:prstGeom>
        </p:spPr>
        <p:txBody>
          <a:bodyPr vert="horz" wrap="square" lIns="0" tIns="36195" rIns="0" bIns="0" rtlCol="0">
            <a:spAutoFit/>
          </a:bodyPr>
          <a:lstStyle/>
          <a:p>
            <a:pPr marR="5080">
              <a:lnSpc>
                <a:spcPts val="1080"/>
              </a:lnSpc>
              <a:spcBef>
                <a:spcPts val="285"/>
              </a:spcBef>
            </a:pPr>
            <a:r>
              <a:rPr sz="1050" i="1" dirty="0">
                <a:solidFill>
                  <a:srgbClr val="C00000"/>
                </a:solidFill>
                <a:latin typeface="Tahoma"/>
                <a:cs typeface="Tahoma"/>
              </a:rPr>
              <a:t>Phương pháp tổng quát giúp nhận diện chính xác và khắc phục nhanh  các sự cố của máy tính</a:t>
            </a:r>
            <a:endParaRPr sz="105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Times New Roman"/>
              <a:cs typeface="Times New Roman"/>
            </a:endParaRPr>
          </a:p>
          <a:p>
            <a:pPr marL="726440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Nhận máy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993140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Thu thập thông tin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R="497840" algn="ctr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Kiểm  tra máy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2540" algn="ctr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Xác định  lỗi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endParaRPr sz="1150">
              <a:latin typeface="Times New Roman"/>
              <a:cs typeface="Times New Roman"/>
            </a:endParaRPr>
          </a:p>
          <a:p>
            <a:pPr marL="422275" algn="ctr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Trợ giúp</a:t>
            </a:r>
            <a:endParaRPr sz="9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Times New Roman"/>
              <a:cs typeface="Times New Roman"/>
            </a:endParaRPr>
          </a:p>
          <a:p>
            <a:pPr marL="2250440">
              <a:lnSpc>
                <a:spcPct val="100000"/>
              </a:lnSpc>
            </a:pP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Thông báo</a:t>
            </a:r>
            <a:endParaRPr sz="900">
              <a:latin typeface="Tahoma"/>
              <a:cs typeface="Tahoma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3278885" y="6640830"/>
            <a:ext cx="402336" cy="452628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854707" y="8357616"/>
            <a:ext cx="2985516" cy="281178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955292" y="6974585"/>
            <a:ext cx="429768" cy="43205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774947" y="7216902"/>
            <a:ext cx="397763" cy="45491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2602229" y="7582661"/>
            <a:ext cx="429768" cy="434339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4383023" y="7827264"/>
            <a:ext cx="400050" cy="452628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2848101" y="8162290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178435" y="95249"/>
                </a:moveTo>
                <a:lnTo>
                  <a:pt x="0" y="95249"/>
                </a:lnTo>
                <a:lnTo>
                  <a:pt x="89281" y="190499"/>
                </a:lnTo>
                <a:lnTo>
                  <a:pt x="178435" y="95249"/>
                </a:lnTo>
                <a:close/>
              </a:path>
              <a:path w="533400" h="190500">
                <a:moveTo>
                  <a:pt x="533400" y="0"/>
                </a:moveTo>
                <a:lnTo>
                  <a:pt x="41656" y="0"/>
                </a:lnTo>
                <a:lnTo>
                  <a:pt x="41656" y="95249"/>
                </a:lnTo>
                <a:lnTo>
                  <a:pt x="533400" y="95249"/>
                </a:lnTo>
                <a:lnTo>
                  <a:pt x="533400" y="0"/>
                </a:lnTo>
                <a:close/>
              </a:path>
            </a:pathLst>
          </a:custGeom>
          <a:solidFill>
            <a:srgbClr val="ACCFC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2848101" y="8162290"/>
            <a:ext cx="533400" cy="190500"/>
          </a:xfrm>
          <a:custGeom>
            <a:avLst/>
            <a:gdLst/>
            <a:ahLst/>
            <a:cxnLst/>
            <a:rect l="l" t="t" r="r" b="b"/>
            <a:pathLst>
              <a:path w="533400" h="190500">
                <a:moveTo>
                  <a:pt x="533400" y="95249"/>
                </a:moveTo>
                <a:lnTo>
                  <a:pt x="136906" y="95249"/>
                </a:lnTo>
                <a:lnTo>
                  <a:pt x="178435" y="95249"/>
                </a:lnTo>
                <a:lnTo>
                  <a:pt x="89281" y="190499"/>
                </a:lnTo>
                <a:lnTo>
                  <a:pt x="0" y="95249"/>
                </a:lnTo>
                <a:lnTo>
                  <a:pt x="41656" y="95249"/>
                </a:lnTo>
                <a:lnTo>
                  <a:pt x="41656" y="0"/>
                </a:lnTo>
                <a:lnTo>
                  <a:pt x="533400" y="0"/>
                </a:lnTo>
                <a:lnTo>
                  <a:pt x="533400" y="95249"/>
                </a:lnTo>
                <a:close/>
              </a:path>
            </a:pathLst>
          </a:custGeom>
          <a:ln w="12700">
            <a:solidFill>
              <a:srgbClr val="7D978D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>
            <a:spLocks noGrp="1"/>
          </p:cNvSpPr>
          <p:nvPr>
            <p:ph type="sldNum" sz="quarter" idx="7"/>
          </p:nvPr>
        </p:nvSpPr>
        <p:spPr>
          <a:xfrm>
            <a:off x="6423914" y="9625171"/>
            <a:ext cx="246379" cy="19813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2</a:t>
            </a:fld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654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31800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95883"/>
            <a:ext cx="4473575" cy="13721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914400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Mô hình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máy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Nhận</a:t>
            </a:r>
            <a:r>
              <a:rPr sz="1200" b="1" u="heavy" spc="-2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máy:</a:t>
            </a:r>
            <a:endParaRPr sz="1200" dirty="0">
              <a:latin typeface="Tahoma"/>
              <a:cs typeface="Tahoma"/>
            </a:endParaRPr>
          </a:p>
          <a:p>
            <a:pPr marL="555625" marR="1943100">
              <a:lnSpc>
                <a:spcPct val="165000"/>
              </a:lnSpc>
              <a:spcBef>
                <a:spcPts val="2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Quy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tắc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3C: </a:t>
            </a:r>
            <a:r>
              <a:rPr sz="1000" spc="-210" dirty="0">
                <a:solidFill>
                  <a:srgbClr val="1381B8"/>
                </a:solidFill>
                <a:latin typeface="Tahoma"/>
                <a:cs typeface="Tahoma"/>
              </a:rPr>
              <a:t>Cười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– Chào –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Cảm 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ơn 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Nhận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 </a:t>
            </a:r>
            <a:r>
              <a:rPr sz="1000" spc="-200" dirty="0">
                <a:solidFill>
                  <a:srgbClr val="1381B8"/>
                </a:solidFill>
                <a:latin typeface="Tahoma"/>
                <a:cs typeface="Tahoma"/>
              </a:rPr>
              <a:t>từ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khách</a:t>
            </a:r>
            <a:r>
              <a:rPr sz="1000" spc="-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hàng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030027" y="2863595"/>
            <a:ext cx="1090612" cy="11049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67839" y="2520695"/>
            <a:ext cx="1885950" cy="175729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1277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356360" y="6361176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84960" y="6594347"/>
            <a:ext cx="76200" cy="8077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56360" y="6777228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84960" y="7028688"/>
            <a:ext cx="88391" cy="8839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56360" y="7280147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91150"/>
            <a:ext cx="4473575" cy="20518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3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 hình xử lý sự cố máy 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Nhận diện – thu thập thông tin:</a:t>
            </a:r>
            <a:endParaRPr sz="12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8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Ghi nhận tình trạng máy.</a:t>
            </a:r>
            <a:endParaRPr sz="1000" dirty="0">
              <a:latin typeface="Tahoma"/>
              <a:cs typeface="Tahoma"/>
            </a:endParaRPr>
          </a:p>
          <a:p>
            <a:pPr marL="604520">
              <a:lnSpc>
                <a:spcPct val="100000"/>
              </a:lnSpc>
              <a:spcBef>
                <a:spcPts val="66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Tiếp nhận thông tin do khách hàng cung cấp.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33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Tìm hiểu nguyên nhân.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88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Các thông tin liên quan dẫn đến sự cố.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8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Đặt các câu hỏi liên quan đến tình trạng máy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765337" y="7532504"/>
            <a:ext cx="1251653" cy="1035423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434840" y="6205664"/>
            <a:ext cx="981075" cy="928687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3</a:t>
            </a:fld>
            <a:endParaRPr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654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37360" y="2321051"/>
            <a:ext cx="76200" cy="807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737360" y="2554223"/>
            <a:ext cx="76200" cy="8077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08760" y="2785872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37360" y="3044951"/>
            <a:ext cx="88392" cy="883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28064" y="1095883"/>
            <a:ext cx="4473575" cy="21021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325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Mô hình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máy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Kiểm</a:t>
            </a:r>
            <a:r>
              <a:rPr sz="1200" b="1" u="heavy" spc="-1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tra: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800"/>
              </a:spcBef>
            </a:pP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Kiểm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tra 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sơ </a:t>
            </a:r>
            <a:r>
              <a:rPr sz="1000" spc="-235" dirty="0">
                <a:solidFill>
                  <a:srgbClr val="1381B8"/>
                </a:solidFill>
                <a:latin typeface="Tahoma"/>
                <a:cs typeface="Tahoma"/>
              </a:rPr>
              <a:t>bộ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</a:t>
            </a:r>
            <a:r>
              <a:rPr sz="1000" spc="-1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tính</a:t>
            </a:r>
            <a:endParaRPr sz="1000" dirty="0">
              <a:latin typeface="Tahoma"/>
              <a:cs typeface="Tahoma"/>
            </a:endParaRPr>
          </a:p>
          <a:p>
            <a:pPr marL="723265" marR="2611755">
              <a:lnSpc>
                <a:spcPct val="170000"/>
              </a:lnSpc>
              <a:spcBef>
                <a:spcPts val="25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900" spc="-90" dirty="0">
                <a:solidFill>
                  <a:srgbClr val="1381B8"/>
                </a:solidFill>
                <a:latin typeface="Tahoma"/>
                <a:cs typeface="Tahoma"/>
              </a:rPr>
              <a:t>trạng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900" spc="-75" dirty="0">
                <a:solidFill>
                  <a:srgbClr val="1381B8"/>
                </a:solidFill>
                <a:latin typeface="Tahoma"/>
                <a:cs typeface="Tahoma"/>
              </a:rPr>
              <a:t>cứng. 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900" spc="-90" dirty="0">
                <a:solidFill>
                  <a:srgbClr val="1381B8"/>
                </a:solidFill>
                <a:latin typeface="Tahoma"/>
                <a:cs typeface="Tahoma"/>
              </a:rPr>
              <a:t>trạng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phần</a:t>
            </a: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mềm.</a:t>
            </a:r>
            <a:endParaRPr sz="9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765"/>
              </a:spcBef>
            </a:pP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Ghi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nhận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cấu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hình và tình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trạng</a:t>
            </a:r>
            <a:r>
              <a:rPr sz="1000" spc="7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25" dirty="0">
                <a:solidFill>
                  <a:srgbClr val="1381B8"/>
                </a:solidFill>
                <a:latin typeface="Tahoma"/>
                <a:cs typeface="Tahoma"/>
              </a:rPr>
              <a:t>máy.</a:t>
            </a:r>
            <a:endParaRPr sz="1000" dirty="0">
              <a:latin typeface="Tahoma"/>
              <a:cs typeface="Tahoma"/>
            </a:endParaRPr>
          </a:p>
          <a:p>
            <a:pPr marL="761365">
              <a:lnSpc>
                <a:spcPct val="100000"/>
              </a:lnSpc>
              <a:spcBef>
                <a:spcPts val="880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Theo </a:t>
            </a: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mẫu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phiếu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quy</a:t>
            </a:r>
            <a:r>
              <a:rPr sz="900" spc="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75" dirty="0">
                <a:solidFill>
                  <a:srgbClr val="1381B8"/>
                </a:solidFill>
                <a:latin typeface="Tahoma"/>
                <a:cs typeface="Tahoma"/>
              </a:rPr>
              <a:t>định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472940" y="2063495"/>
            <a:ext cx="1042987" cy="11049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4472940" y="3320732"/>
            <a:ext cx="976312" cy="87153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01139" y="3211080"/>
            <a:ext cx="2705100" cy="1081976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2801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08760" y="6361176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08760" y="6612635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128064" y="5391150"/>
            <a:ext cx="4473575" cy="155170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325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 hình xử lý sự cố máy 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Xác định lỗi:</a:t>
            </a:r>
            <a:endParaRPr sz="1200" dirty="0">
              <a:latin typeface="Tahoma"/>
              <a:cs typeface="Tahoma"/>
            </a:endParaRPr>
          </a:p>
          <a:p>
            <a:pPr marL="555625">
              <a:lnSpc>
                <a:spcPct val="100000"/>
              </a:lnSpc>
              <a:spcBef>
                <a:spcPts val="8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Lỗi phần cứng máy tính </a:t>
            </a:r>
            <a:r>
              <a:rPr sz="1000" dirty="0">
                <a:solidFill>
                  <a:srgbClr val="1381B8"/>
                </a:solidFill>
                <a:latin typeface="Wingdings"/>
                <a:cs typeface="Wingdings"/>
              </a:rPr>
              <a:t></a:t>
            </a:r>
            <a:r>
              <a:rPr sz="1000" dirty="0">
                <a:solidFill>
                  <a:srgbClr val="1381B8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Kiểm tra lỗi của các thiết bị phần cứng.</a:t>
            </a:r>
            <a:endParaRPr sz="1000" dirty="0">
              <a:latin typeface="Tahoma"/>
              <a:cs typeface="Tahoma"/>
            </a:endParaRPr>
          </a:p>
          <a:p>
            <a:pPr marL="555625" marR="60960">
              <a:lnSpc>
                <a:spcPct val="114999"/>
              </a:lnSpc>
              <a:spcBef>
                <a:spcPts val="60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Lỗi phần mềm máy tính </a:t>
            </a:r>
            <a:r>
              <a:rPr sz="1000" dirty="0">
                <a:solidFill>
                  <a:srgbClr val="1381B8"/>
                </a:solidFill>
                <a:latin typeface="Wingdings"/>
                <a:cs typeface="Wingdings"/>
              </a:rPr>
              <a:t></a:t>
            </a:r>
            <a:r>
              <a:rPr sz="1000" dirty="0">
                <a:solidFill>
                  <a:srgbClr val="1381B8"/>
                </a:solidFill>
                <a:latin typeface="Times New Roman"/>
                <a:cs typeface="Times New Roman"/>
              </a:rPr>
              <a:t> 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Kiểm tra lỗi của Hệ điều hành, trình điều  khiển, ứng dụng, virus.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644139" y="7158228"/>
            <a:ext cx="1398524" cy="14097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4</a:t>
            </a:fld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1515" y="4331208"/>
            <a:ext cx="382524" cy="17068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6544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31800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128064" y="1095883"/>
            <a:ext cx="4473575" cy="13721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914400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Mô hình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máy</a:t>
            </a:r>
            <a:r>
              <a:rPr sz="1400" b="1" spc="-8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15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Trợ</a:t>
            </a:r>
            <a:r>
              <a:rPr sz="1200" b="1" u="heavy" spc="-2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giúp:</a:t>
            </a:r>
            <a:endParaRPr sz="1200" dirty="0">
              <a:latin typeface="Tahoma"/>
              <a:cs typeface="Tahoma"/>
            </a:endParaRPr>
          </a:p>
          <a:p>
            <a:pPr marL="555625" marR="500380">
              <a:lnSpc>
                <a:spcPct val="165000"/>
              </a:lnSpc>
              <a:spcBef>
                <a:spcPts val="20"/>
              </a:spcBef>
            </a:pP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Sử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dụng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tài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liệu </a:t>
            </a:r>
            <a:r>
              <a:rPr sz="1000" spc="-340" dirty="0">
                <a:solidFill>
                  <a:srgbClr val="1381B8"/>
                </a:solidFill>
                <a:latin typeface="Tahoma"/>
                <a:cs typeface="Tahoma"/>
              </a:rPr>
              <a:t>có</a:t>
            </a:r>
            <a:r>
              <a:rPr sz="1000" spc="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liên quan: User Guide, User manual… 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Tìm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kiếm sự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giúp </a:t>
            </a:r>
            <a:r>
              <a:rPr sz="1000" spc="-210" dirty="0">
                <a:solidFill>
                  <a:srgbClr val="1381B8"/>
                </a:solidFill>
                <a:latin typeface="Tahoma"/>
                <a:cs typeface="Tahoma"/>
              </a:rPr>
              <a:t>đỡ </a:t>
            </a:r>
            <a:r>
              <a:rPr sz="1000" spc="-200" dirty="0">
                <a:solidFill>
                  <a:srgbClr val="1381B8"/>
                </a:solidFill>
                <a:latin typeface="Tahoma"/>
                <a:cs typeface="Tahoma"/>
              </a:rPr>
              <a:t>từ </a:t>
            </a:r>
            <a:r>
              <a:rPr sz="1000" spc="-160" dirty="0">
                <a:solidFill>
                  <a:srgbClr val="1381B8"/>
                </a:solidFill>
                <a:latin typeface="Tahoma"/>
                <a:cs typeface="Tahoma"/>
              </a:rPr>
              <a:t>bạn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bè, </a:t>
            </a:r>
            <a:r>
              <a:rPr sz="1000" spc="-114" dirty="0">
                <a:solidFill>
                  <a:srgbClr val="1381B8"/>
                </a:solidFill>
                <a:latin typeface="Tahoma"/>
                <a:cs typeface="Tahoma"/>
              </a:rPr>
              <a:t>đồng </a:t>
            </a:r>
            <a:r>
              <a:rPr sz="1000" spc="-130" dirty="0">
                <a:solidFill>
                  <a:srgbClr val="1381B8"/>
                </a:solidFill>
                <a:latin typeface="Tahoma"/>
                <a:cs typeface="Tahoma"/>
              </a:rPr>
              <a:t>nghiệp,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cấp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trên…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576828" y="2575559"/>
            <a:ext cx="1618488" cy="141427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674364" y="2673095"/>
            <a:ext cx="1423924" cy="121920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32204" y="2575559"/>
            <a:ext cx="1911095" cy="141427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31772" y="2675267"/>
            <a:ext cx="1714119" cy="1217028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280160" y="6083808"/>
            <a:ext cx="102108" cy="10667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08760" y="6361176"/>
            <a:ext cx="88391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08760" y="6612635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1128064" y="5391150"/>
            <a:ext cx="4473575" cy="158896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9144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 hình xử lý sự cố máy 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Thông báo:</a:t>
            </a:r>
            <a:endParaRPr sz="1200" dirty="0">
              <a:latin typeface="Tahoma"/>
              <a:cs typeface="Tahoma"/>
            </a:endParaRPr>
          </a:p>
          <a:p>
            <a:pPr marL="555625" marR="161290">
              <a:lnSpc>
                <a:spcPct val="165000"/>
              </a:lnSpc>
              <a:spcBef>
                <a:spcPts val="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Báo cáo cấp trên khi có sự cố phát sinh để có hướng giải quyết  Thông báo cho khách hàng khi có sự thay đổi hoặc phát sinh thêm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767839" y="7016983"/>
            <a:ext cx="1669941" cy="1334938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3596640" y="7043928"/>
            <a:ext cx="1619250" cy="1295400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5</a:t>
            </a:fld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801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508760" y="206654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08760" y="231800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08760" y="256946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508760" y="2820923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128064" y="1095883"/>
            <a:ext cx="4473575" cy="18800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L="914400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Mô hình xử lý sự cố máy tính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Bàn giao máy:</a:t>
            </a:r>
            <a:endParaRPr sz="1200" dirty="0">
              <a:latin typeface="Tahoma"/>
              <a:cs typeface="Tahoma"/>
            </a:endParaRPr>
          </a:p>
          <a:p>
            <a:pPr marL="555625" marR="1805305">
              <a:lnSpc>
                <a:spcPct val="165000"/>
              </a:lnSpc>
              <a:spcBef>
                <a:spcPts val="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Bật máy cho khách hàng kiểm tra  Bàn giao các tài liệu, thiết bị (nếu có)</a:t>
            </a:r>
            <a:endParaRPr sz="1000" dirty="0">
              <a:latin typeface="Tahoma"/>
              <a:cs typeface="Tahoma"/>
            </a:endParaRPr>
          </a:p>
          <a:p>
            <a:pPr marL="555625" marR="581025">
              <a:lnSpc>
                <a:spcPct val="165000"/>
              </a:lnSpc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Hướng dẫn, giải thích cho khách hàng các vấn đề liên quan  Ký nhận bàn giao với khách hàng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863340" y="3123945"/>
            <a:ext cx="1181100" cy="111125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805939" y="3130295"/>
            <a:ext cx="1828800" cy="10668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32332" y="6036564"/>
            <a:ext cx="4357116" cy="320039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124711" y="6051803"/>
            <a:ext cx="3258312" cy="23622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58239" y="6053327"/>
            <a:ext cx="4305300" cy="266700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58239" y="6053327"/>
            <a:ext cx="4305300" cy="266700"/>
          </a:xfrm>
          <a:custGeom>
            <a:avLst/>
            <a:gdLst/>
            <a:ahLst/>
            <a:cxnLst/>
            <a:rect l="l" t="t" r="r" b="b"/>
            <a:pathLst>
              <a:path w="4305300" h="266700">
                <a:moveTo>
                  <a:pt x="0" y="67183"/>
                </a:moveTo>
                <a:lnTo>
                  <a:pt x="5278" y="41040"/>
                </a:lnTo>
                <a:lnTo>
                  <a:pt x="19675" y="19685"/>
                </a:lnTo>
                <a:lnTo>
                  <a:pt x="41030" y="5282"/>
                </a:lnTo>
                <a:lnTo>
                  <a:pt x="67182" y="0"/>
                </a:lnTo>
                <a:lnTo>
                  <a:pt x="4238117" y="0"/>
                </a:lnTo>
                <a:lnTo>
                  <a:pt x="4264259" y="5282"/>
                </a:lnTo>
                <a:lnTo>
                  <a:pt x="4285615" y="19685"/>
                </a:lnTo>
                <a:lnTo>
                  <a:pt x="4300017" y="41040"/>
                </a:lnTo>
                <a:lnTo>
                  <a:pt x="4305300" y="67183"/>
                </a:lnTo>
                <a:lnTo>
                  <a:pt x="4305300" y="199517"/>
                </a:lnTo>
                <a:lnTo>
                  <a:pt x="4300017" y="225659"/>
                </a:lnTo>
                <a:lnTo>
                  <a:pt x="4285615" y="247014"/>
                </a:lnTo>
                <a:lnTo>
                  <a:pt x="4264259" y="261417"/>
                </a:lnTo>
                <a:lnTo>
                  <a:pt x="4238117" y="266700"/>
                </a:lnTo>
                <a:lnTo>
                  <a:pt x="67182" y="266700"/>
                </a:lnTo>
                <a:lnTo>
                  <a:pt x="41030" y="261417"/>
                </a:lnTo>
                <a:lnTo>
                  <a:pt x="19675" y="247015"/>
                </a:lnTo>
                <a:lnTo>
                  <a:pt x="5278" y="225659"/>
                </a:lnTo>
                <a:lnTo>
                  <a:pt x="0" y="199517"/>
                </a:lnTo>
                <a:lnTo>
                  <a:pt x="0" y="67183"/>
                </a:lnTo>
                <a:close/>
              </a:path>
            </a:pathLst>
          </a:custGeom>
          <a:ln w="6350">
            <a:solidFill>
              <a:srgbClr val="B888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128064" y="5391150"/>
            <a:ext cx="4473575" cy="4540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Qui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399032" y="6419088"/>
            <a:ext cx="2337816" cy="23469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85900" y="6411467"/>
            <a:ext cx="2164079" cy="216408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424939" y="6434327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2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5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2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24939" y="6434327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2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2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5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2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399032" y="6647688"/>
            <a:ext cx="2337816" cy="2346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2004060" y="6640067"/>
            <a:ext cx="1127760" cy="21640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424939" y="66629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424939" y="66629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399032" y="6876288"/>
            <a:ext cx="2337816" cy="2346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2016251" y="6868667"/>
            <a:ext cx="1103376" cy="216407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1424939" y="68915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424939" y="68915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99032" y="7104888"/>
            <a:ext cx="2337816" cy="2346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2045207" y="7097267"/>
            <a:ext cx="1046988" cy="21640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424939" y="71201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424939" y="71201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1399032" y="7333488"/>
            <a:ext cx="2337816" cy="2346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1837944" y="7325867"/>
            <a:ext cx="1461516" cy="21640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424939" y="73487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424939" y="73487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1399032" y="8308847"/>
            <a:ext cx="2337816" cy="233172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2089404" y="8301228"/>
            <a:ext cx="957071" cy="21640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1424965" y="8322691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61" y="0"/>
                </a:moveTo>
                <a:lnTo>
                  <a:pt x="91287" y="0"/>
                </a:lnTo>
                <a:lnTo>
                  <a:pt x="55749" y="7177"/>
                </a:lnTo>
                <a:lnTo>
                  <a:pt x="26723" y="26749"/>
                </a:lnTo>
                <a:lnTo>
                  <a:pt x="7151" y="55774"/>
                </a:lnTo>
                <a:lnTo>
                  <a:pt x="0" y="91185"/>
                </a:lnTo>
                <a:lnTo>
                  <a:pt x="0" y="91312"/>
                </a:lnTo>
                <a:lnTo>
                  <a:pt x="7151" y="126724"/>
                </a:lnTo>
                <a:lnTo>
                  <a:pt x="26747" y="155765"/>
                </a:lnTo>
                <a:lnTo>
                  <a:pt x="55759" y="175323"/>
                </a:lnTo>
                <a:lnTo>
                  <a:pt x="91287" y="182498"/>
                </a:lnTo>
                <a:lnTo>
                  <a:pt x="2194661" y="182498"/>
                </a:lnTo>
                <a:lnTo>
                  <a:pt x="2230202" y="175321"/>
                </a:lnTo>
                <a:lnTo>
                  <a:pt x="2259235" y="155749"/>
                </a:lnTo>
                <a:lnTo>
                  <a:pt x="2278796" y="126777"/>
                </a:lnTo>
                <a:lnTo>
                  <a:pt x="2285974" y="91312"/>
                </a:lnTo>
                <a:lnTo>
                  <a:pt x="2278796" y="55774"/>
                </a:lnTo>
                <a:lnTo>
                  <a:pt x="2259224" y="26749"/>
                </a:lnTo>
                <a:lnTo>
                  <a:pt x="2230199" y="7177"/>
                </a:lnTo>
                <a:lnTo>
                  <a:pt x="219466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1424939" y="8322691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2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2"/>
                </a:lnTo>
                <a:lnTo>
                  <a:pt x="2278822" y="126777"/>
                </a:lnTo>
                <a:lnTo>
                  <a:pt x="2259250" y="155765"/>
                </a:lnTo>
                <a:lnTo>
                  <a:pt x="2230225" y="175323"/>
                </a:lnTo>
                <a:lnTo>
                  <a:pt x="2194687" y="182498"/>
                </a:lnTo>
                <a:lnTo>
                  <a:pt x="91312" y="182498"/>
                </a:lnTo>
                <a:lnTo>
                  <a:pt x="55774" y="175321"/>
                </a:lnTo>
                <a:lnTo>
                  <a:pt x="26749" y="155749"/>
                </a:lnTo>
                <a:lnTo>
                  <a:pt x="7177" y="126724"/>
                </a:lnTo>
                <a:lnTo>
                  <a:pt x="0" y="91185"/>
                </a:lnTo>
                <a:lnTo>
                  <a:pt x="0" y="91312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532632" y="6505955"/>
            <a:ext cx="297179" cy="32689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1466088" y="6704838"/>
            <a:ext cx="274319" cy="356616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1399032" y="7562088"/>
            <a:ext cx="2337816" cy="234695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1751076" y="7554467"/>
            <a:ext cx="1633727" cy="216407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424939" y="75773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24939" y="75773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399032" y="8057388"/>
            <a:ext cx="2337816" cy="234696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1901951" y="8049767"/>
            <a:ext cx="1331976" cy="216408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1424939" y="80726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90" y="126851"/>
                </a:lnTo>
                <a:lnTo>
                  <a:pt x="26749" y="155813"/>
                </a:lnTo>
                <a:lnTo>
                  <a:pt x="55774" y="175341"/>
                </a:lnTo>
                <a:lnTo>
                  <a:pt x="91312" y="182499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6" y="12683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1424939" y="8072628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499"/>
                </a:lnTo>
                <a:lnTo>
                  <a:pt x="55774" y="175341"/>
                </a:lnTo>
                <a:lnTo>
                  <a:pt x="26749" y="155813"/>
                </a:lnTo>
                <a:lnTo>
                  <a:pt x="7177" y="126831"/>
                </a:lnTo>
                <a:lnTo>
                  <a:pt x="0" y="91313"/>
                </a:lnTo>
                <a:close/>
              </a:path>
            </a:pathLst>
          </a:custGeom>
          <a:ln w="6349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1399032" y="7799831"/>
            <a:ext cx="2337816" cy="23469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011679" y="7792211"/>
            <a:ext cx="1112520" cy="216407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1424939" y="7813802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2194687" y="0"/>
                </a:moveTo>
                <a:lnTo>
                  <a:pt x="91312" y="0"/>
                </a:lnTo>
                <a:lnTo>
                  <a:pt x="55774" y="7177"/>
                </a:lnTo>
                <a:lnTo>
                  <a:pt x="26749" y="26749"/>
                </a:lnTo>
                <a:lnTo>
                  <a:pt x="7177" y="55774"/>
                </a:lnTo>
                <a:lnTo>
                  <a:pt x="0" y="91313"/>
                </a:lnTo>
                <a:lnTo>
                  <a:pt x="7177" y="126851"/>
                </a:lnTo>
                <a:lnTo>
                  <a:pt x="26749" y="155876"/>
                </a:lnTo>
                <a:lnTo>
                  <a:pt x="55774" y="175448"/>
                </a:lnTo>
                <a:lnTo>
                  <a:pt x="91312" y="182626"/>
                </a:lnTo>
                <a:lnTo>
                  <a:pt x="2194687" y="182626"/>
                </a:lnTo>
                <a:lnTo>
                  <a:pt x="2230225" y="175448"/>
                </a:lnTo>
                <a:lnTo>
                  <a:pt x="2259250" y="155876"/>
                </a:lnTo>
                <a:lnTo>
                  <a:pt x="2278822" y="126851"/>
                </a:lnTo>
                <a:lnTo>
                  <a:pt x="2286000" y="91313"/>
                </a:lnTo>
                <a:lnTo>
                  <a:pt x="2278822" y="55774"/>
                </a:lnTo>
                <a:lnTo>
                  <a:pt x="2259250" y="26749"/>
                </a:lnTo>
                <a:lnTo>
                  <a:pt x="2230225" y="7177"/>
                </a:lnTo>
                <a:lnTo>
                  <a:pt x="219468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1424939" y="7813802"/>
            <a:ext cx="2286000" cy="182880"/>
          </a:xfrm>
          <a:custGeom>
            <a:avLst/>
            <a:gdLst/>
            <a:ahLst/>
            <a:cxnLst/>
            <a:rect l="l" t="t" r="r" b="b"/>
            <a:pathLst>
              <a:path w="2286000" h="182879">
                <a:moveTo>
                  <a:pt x="0" y="91313"/>
                </a:moveTo>
                <a:lnTo>
                  <a:pt x="7177" y="55774"/>
                </a:lnTo>
                <a:lnTo>
                  <a:pt x="26749" y="26749"/>
                </a:lnTo>
                <a:lnTo>
                  <a:pt x="55774" y="7177"/>
                </a:lnTo>
                <a:lnTo>
                  <a:pt x="91312" y="0"/>
                </a:lnTo>
                <a:lnTo>
                  <a:pt x="2194687" y="0"/>
                </a:lnTo>
                <a:lnTo>
                  <a:pt x="2230225" y="7177"/>
                </a:lnTo>
                <a:lnTo>
                  <a:pt x="2259250" y="26749"/>
                </a:lnTo>
                <a:lnTo>
                  <a:pt x="2278822" y="55774"/>
                </a:lnTo>
                <a:lnTo>
                  <a:pt x="2286000" y="91313"/>
                </a:lnTo>
                <a:lnTo>
                  <a:pt x="2278822" y="126851"/>
                </a:lnTo>
                <a:lnTo>
                  <a:pt x="2259250" y="155876"/>
                </a:lnTo>
                <a:lnTo>
                  <a:pt x="2230225" y="175448"/>
                </a:lnTo>
                <a:lnTo>
                  <a:pt x="2194687" y="182626"/>
                </a:lnTo>
                <a:lnTo>
                  <a:pt x="91312" y="182626"/>
                </a:lnTo>
                <a:lnTo>
                  <a:pt x="55774" y="175448"/>
                </a:lnTo>
                <a:lnTo>
                  <a:pt x="26749" y="155876"/>
                </a:lnTo>
                <a:lnTo>
                  <a:pt x="7177" y="126851"/>
                </a:lnTo>
                <a:lnTo>
                  <a:pt x="0" y="91313"/>
                </a:lnTo>
                <a:close/>
              </a:path>
            </a:pathLst>
          </a:custGeom>
          <a:ln w="6350">
            <a:solidFill>
              <a:srgbClr val="F8F8F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 txBox="1"/>
          <p:nvPr/>
        </p:nvSpPr>
        <p:spPr>
          <a:xfrm>
            <a:off x="1223772" y="6084079"/>
            <a:ext cx="3072130" cy="2413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050" i="1" spc="-180" dirty="0">
                <a:solidFill>
                  <a:srgbClr val="C00000"/>
                </a:solidFill>
                <a:latin typeface="Tahoma"/>
                <a:cs typeface="Tahoma"/>
              </a:rPr>
              <a:t>Phương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pháp </a:t>
            </a:r>
            <a:r>
              <a:rPr sz="1050" i="1" spc="-240" dirty="0">
                <a:solidFill>
                  <a:srgbClr val="C00000"/>
                </a:solidFill>
                <a:latin typeface="Tahoma"/>
                <a:cs typeface="Tahoma"/>
              </a:rPr>
              <a:t>nhận </a:t>
            </a:r>
            <a:r>
              <a:rPr sz="1050" i="1" spc="-229" dirty="0">
                <a:solidFill>
                  <a:srgbClr val="C00000"/>
                </a:solidFill>
                <a:latin typeface="Tahoma"/>
                <a:cs typeface="Tahoma"/>
              </a:rPr>
              <a:t>diện </a:t>
            </a:r>
            <a:r>
              <a:rPr sz="1050" i="1" spc="-35" dirty="0">
                <a:solidFill>
                  <a:srgbClr val="C00000"/>
                </a:solidFill>
                <a:latin typeface="Tahoma"/>
                <a:cs typeface="Tahoma"/>
              </a:rPr>
              <a:t>và </a:t>
            </a:r>
            <a:r>
              <a:rPr sz="1050" i="1" spc="-155" dirty="0">
                <a:solidFill>
                  <a:srgbClr val="C00000"/>
                </a:solidFill>
                <a:latin typeface="Tahoma"/>
                <a:cs typeface="Tahoma"/>
              </a:rPr>
              <a:t>khắc </a:t>
            </a:r>
            <a:r>
              <a:rPr sz="1050" i="1" spc="-150" dirty="0">
                <a:solidFill>
                  <a:srgbClr val="C00000"/>
                </a:solidFill>
                <a:latin typeface="Tahoma"/>
                <a:cs typeface="Tahoma"/>
              </a:rPr>
              <a:t>phục </a:t>
            </a:r>
            <a:r>
              <a:rPr sz="1050" i="1" spc="-30" dirty="0">
                <a:solidFill>
                  <a:srgbClr val="C00000"/>
                </a:solidFill>
                <a:latin typeface="Tahoma"/>
                <a:cs typeface="Tahoma"/>
              </a:rPr>
              <a:t>các </a:t>
            </a:r>
            <a:r>
              <a:rPr sz="1050" i="1" spc="-240" dirty="0">
                <a:solidFill>
                  <a:srgbClr val="C00000"/>
                </a:solidFill>
                <a:latin typeface="Tahoma"/>
                <a:cs typeface="Tahoma"/>
              </a:rPr>
              <a:t>sự </a:t>
            </a:r>
            <a:r>
              <a:rPr sz="1050" i="1" spc="-270" dirty="0">
                <a:solidFill>
                  <a:srgbClr val="C00000"/>
                </a:solidFill>
                <a:latin typeface="Tahoma"/>
                <a:cs typeface="Tahoma"/>
              </a:rPr>
              <a:t>cố</a:t>
            </a:r>
            <a:r>
              <a:rPr sz="1050" i="1" spc="-260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1050" i="1" spc="-40" dirty="0">
                <a:solidFill>
                  <a:srgbClr val="C00000"/>
                </a:solidFill>
                <a:latin typeface="Tahoma"/>
                <a:cs typeface="Tahoma"/>
              </a:rPr>
              <a:t>PMMT</a:t>
            </a:r>
            <a:endParaRPr sz="1050">
              <a:latin typeface="Tahoma"/>
              <a:cs typeface="Tahoma"/>
            </a:endParaRPr>
          </a:p>
          <a:p>
            <a:pPr marL="353060" marR="729615" algn="ctr">
              <a:lnSpc>
                <a:spcPct val="166900"/>
              </a:lnSpc>
              <a:spcBef>
                <a:spcPts val="860"/>
              </a:spcBef>
            </a:pP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Tiếp nhận </a:t>
            </a: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thông tin </a:t>
            </a:r>
            <a:r>
              <a:rPr sz="900" b="1" spc="-130" dirty="0">
                <a:solidFill>
                  <a:srgbClr val="C00000"/>
                </a:solidFill>
                <a:latin typeface="Tahoma"/>
                <a:cs typeface="Tahoma"/>
              </a:rPr>
              <a:t>từ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khách </a:t>
            </a: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hàng  </a:t>
            </a: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Chẩn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đoán </a:t>
            </a:r>
            <a:r>
              <a:rPr sz="900" b="1" spc="-170" dirty="0">
                <a:solidFill>
                  <a:srgbClr val="C00000"/>
                </a:solidFill>
                <a:latin typeface="Tahoma"/>
                <a:cs typeface="Tahoma"/>
              </a:rPr>
              <a:t>sơ</a:t>
            </a:r>
            <a:r>
              <a:rPr sz="900" b="1" spc="-120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900" b="1" spc="-175" dirty="0">
                <a:solidFill>
                  <a:srgbClr val="C00000"/>
                </a:solidFill>
                <a:latin typeface="Tahoma"/>
                <a:cs typeface="Tahoma"/>
              </a:rPr>
              <a:t>bộ</a:t>
            </a:r>
            <a:endParaRPr sz="900">
              <a:latin typeface="Tahoma"/>
              <a:cs typeface="Tahoma"/>
            </a:endParaRPr>
          </a:p>
          <a:p>
            <a:pPr marL="883285" marR="1259840" algn="ctr">
              <a:lnSpc>
                <a:spcPct val="166700"/>
              </a:lnSpc>
            </a:pP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Nhận diện </a:t>
            </a:r>
            <a:r>
              <a:rPr sz="900" b="1" spc="-130" dirty="0">
                <a:solidFill>
                  <a:srgbClr val="C00000"/>
                </a:solidFill>
                <a:latin typeface="Tahoma"/>
                <a:cs typeface="Tahoma"/>
              </a:rPr>
              <a:t>sự </a:t>
            </a:r>
            <a:r>
              <a:rPr sz="900" b="1" spc="-175" dirty="0">
                <a:solidFill>
                  <a:srgbClr val="C00000"/>
                </a:solidFill>
                <a:latin typeface="Tahoma"/>
                <a:cs typeface="Tahoma"/>
              </a:rPr>
              <a:t>cố 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Sao </a:t>
            </a:r>
            <a:r>
              <a:rPr sz="900" b="1" spc="-85" dirty="0">
                <a:solidFill>
                  <a:srgbClr val="C00000"/>
                </a:solidFill>
                <a:latin typeface="Tahoma"/>
                <a:cs typeface="Tahoma"/>
              </a:rPr>
              <a:t>lưu </a:t>
            </a:r>
            <a:r>
              <a:rPr sz="900" b="1" spc="-135" dirty="0">
                <a:solidFill>
                  <a:srgbClr val="C00000"/>
                </a:solidFill>
                <a:latin typeface="Tahoma"/>
                <a:cs typeface="Tahoma"/>
              </a:rPr>
              <a:t>dữ</a:t>
            </a:r>
            <a:r>
              <a:rPr sz="900" b="1" spc="-15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liệu</a:t>
            </a:r>
            <a:endParaRPr sz="900">
              <a:latin typeface="Tahoma"/>
              <a:cs typeface="Tahoma"/>
            </a:endParaRPr>
          </a:p>
          <a:p>
            <a:pPr marL="617855" marR="995044" indent="1270" algn="ctr">
              <a:lnSpc>
                <a:spcPct val="166700"/>
              </a:lnSpc>
            </a:pP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Kiểm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tra </a:t>
            </a:r>
            <a:r>
              <a:rPr sz="900" b="1" spc="-190" dirty="0">
                <a:solidFill>
                  <a:srgbClr val="C00000"/>
                </a:solidFill>
                <a:latin typeface="Tahoma"/>
                <a:cs typeface="Tahoma"/>
              </a:rPr>
              <a:t>Hệ </a:t>
            </a: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điều </a:t>
            </a: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hành  </a:t>
            </a: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Kiểm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tra tính </a:t>
            </a:r>
            <a:r>
              <a:rPr sz="900" b="1" spc="-120" dirty="0">
                <a:solidFill>
                  <a:srgbClr val="C00000"/>
                </a:solidFill>
                <a:latin typeface="Tahoma"/>
                <a:cs typeface="Tahoma"/>
              </a:rPr>
              <a:t>tương</a:t>
            </a:r>
            <a:r>
              <a:rPr sz="900" b="1" spc="-190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thích</a:t>
            </a:r>
            <a:endParaRPr sz="900">
              <a:latin typeface="Tahoma"/>
              <a:cs typeface="Tahoma"/>
            </a:endParaRPr>
          </a:p>
          <a:p>
            <a:pPr marL="768985" marR="1145540" indent="109855">
              <a:lnSpc>
                <a:spcPts val="2039"/>
              </a:lnSpc>
              <a:spcBef>
                <a:spcPts val="50"/>
              </a:spcBef>
            </a:pPr>
            <a:r>
              <a:rPr sz="900" b="1" spc="-95" dirty="0">
                <a:solidFill>
                  <a:srgbClr val="C00000"/>
                </a:solidFill>
                <a:latin typeface="Tahoma"/>
                <a:cs typeface="Tahoma"/>
              </a:rPr>
              <a:t>Khắc </a:t>
            </a:r>
            <a:r>
              <a:rPr sz="900" b="1" spc="-85" dirty="0">
                <a:solidFill>
                  <a:srgbClr val="C00000"/>
                </a:solidFill>
                <a:latin typeface="Tahoma"/>
                <a:cs typeface="Tahoma"/>
              </a:rPr>
              <a:t>phục </a:t>
            </a:r>
            <a:r>
              <a:rPr sz="900" b="1" spc="-130" dirty="0">
                <a:solidFill>
                  <a:srgbClr val="C00000"/>
                </a:solidFill>
                <a:latin typeface="Tahoma"/>
                <a:cs typeface="Tahoma"/>
              </a:rPr>
              <a:t>sự </a:t>
            </a:r>
            <a:r>
              <a:rPr sz="900" b="1" spc="-175" dirty="0">
                <a:solidFill>
                  <a:srgbClr val="C00000"/>
                </a:solidFill>
                <a:latin typeface="Tahoma"/>
                <a:cs typeface="Tahoma"/>
              </a:rPr>
              <a:t>cố  </a:t>
            </a:r>
            <a:r>
              <a:rPr sz="900" b="1" spc="-120" dirty="0">
                <a:solidFill>
                  <a:srgbClr val="C00000"/>
                </a:solidFill>
                <a:latin typeface="Tahoma"/>
                <a:cs typeface="Tahoma"/>
              </a:rPr>
              <a:t>Tối </a:t>
            </a:r>
            <a:r>
              <a:rPr sz="900" b="1" spc="-130" dirty="0">
                <a:solidFill>
                  <a:srgbClr val="C00000"/>
                </a:solidFill>
                <a:latin typeface="Tahoma"/>
                <a:cs typeface="Tahoma"/>
              </a:rPr>
              <a:t>ưu </a:t>
            </a: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hóa </a:t>
            </a:r>
            <a:r>
              <a:rPr sz="900" b="1" spc="-190" dirty="0">
                <a:solidFill>
                  <a:srgbClr val="C00000"/>
                </a:solidFill>
                <a:latin typeface="Tahoma"/>
                <a:cs typeface="Tahoma"/>
              </a:rPr>
              <a:t>hệ</a:t>
            </a:r>
            <a:r>
              <a:rPr sz="900" b="1" spc="-120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900" b="1" spc="-75" dirty="0">
                <a:solidFill>
                  <a:srgbClr val="C00000"/>
                </a:solidFill>
                <a:latin typeface="Tahoma"/>
                <a:cs typeface="Tahoma"/>
              </a:rPr>
              <a:t>thống</a:t>
            </a:r>
            <a:endParaRPr sz="900">
              <a:latin typeface="Tahoma"/>
              <a:cs typeface="Tahoma"/>
            </a:endParaRPr>
          </a:p>
          <a:p>
            <a:pPr marR="375920" algn="ctr">
              <a:lnSpc>
                <a:spcPct val="100000"/>
              </a:lnSpc>
              <a:spcBef>
                <a:spcPts val="660"/>
              </a:spcBef>
            </a:pPr>
            <a:r>
              <a:rPr sz="900" b="1" spc="-5" dirty="0">
                <a:solidFill>
                  <a:srgbClr val="C00000"/>
                </a:solidFill>
                <a:latin typeface="Tahoma"/>
                <a:cs typeface="Tahoma"/>
              </a:rPr>
              <a:t>Bàn giao</a:t>
            </a:r>
            <a:r>
              <a:rPr sz="900" b="1" spc="-25" dirty="0">
                <a:solidFill>
                  <a:srgbClr val="C00000"/>
                </a:solidFill>
                <a:latin typeface="Tahoma"/>
                <a:cs typeface="Tahoma"/>
              </a:rPr>
              <a:t> </a:t>
            </a:r>
            <a:r>
              <a:rPr sz="900" b="1" dirty="0">
                <a:solidFill>
                  <a:srgbClr val="C00000"/>
                </a:solidFill>
                <a:latin typeface="Tahoma"/>
                <a:cs typeface="Tahoma"/>
              </a:rPr>
              <a:t>máy</a:t>
            </a:r>
            <a:endParaRPr sz="900">
              <a:latin typeface="Tahoma"/>
              <a:cs typeface="Tahoma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3534917" y="6963155"/>
            <a:ext cx="299465" cy="326898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528059" y="7420355"/>
            <a:ext cx="299465" cy="326898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528059" y="7916417"/>
            <a:ext cx="299465" cy="326898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1466088" y="7162038"/>
            <a:ext cx="274319" cy="358901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1466088" y="7655814"/>
            <a:ext cx="274319" cy="356616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1466088" y="8151876"/>
            <a:ext cx="274319" cy="35890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4053840" y="6472427"/>
            <a:ext cx="1295400" cy="2014474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6</a:t>
            </a:fld>
            <a:endParaRPr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9260" y="229361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9260" y="250697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99260" y="272033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470660" y="2930651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28064" y="1095883"/>
            <a:ext cx="4473575" cy="1999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 1: Tiếp  nhận  thông tin từ  khách hàng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Đặt  các câu hỏi  liên quan để    tìm hiểu  tình trạng máy.</a:t>
            </a:r>
            <a:endParaRPr sz="1000" dirty="0">
              <a:latin typeface="Tahoma"/>
              <a:cs typeface="Tahoma"/>
            </a:endParaRPr>
          </a:p>
          <a:p>
            <a:pPr marL="685165">
              <a:lnSpc>
                <a:spcPct val="100000"/>
              </a:lnSpc>
              <a:spcBef>
                <a:spcPts val="60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Dấu hiệu xảy ra sự cố.</a:t>
            </a:r>
            <a:endParaRPr sz="900" dirty="0">
              <a:latin typeface="Tahoma"/>
              <a:cs typeface="Tahoma"/>
            </a:endParaRPr>
          </a:p>
          <a:p>
            <a:pPr marL="685165" marR="969010">
              <a:lnSpc>
                <a:spcPct val="155600"/>
              </a:lnSpc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Thời gian xảy ra sự cố (Thỉnh thoảng, thường xuyên…).  Tình trạng xảy ra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595"/>
              </a:spcBef>
            </a:pPr>
            <a:r>
              <a:rPr sz="10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000" u="sng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Lưu ý: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Tránh đặt các câu hỏi trực tiếp.</a:t>
            </a:r>
            <a:endParaRPr sz="1000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617214" y="3054095"/>
            <a:ext cx="1133475" cy="11811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2110739" y="3211017"/>
            <a:ext cx="1239837" cy="82402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2420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4706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699260" y="65928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470660" y="68138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699260" y="70500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470660" y="72710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699260" y="75072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470660" y="77282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699260" y="7964423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699260" y="8188452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1128064" y="5391150"/>
            <a:ext cx="4473575" cy="294862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Qui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250825">
              <a:lnSpc>
                <a:spcPct val="100000"/>
              </a:lnSpc>
              <a:spcBef>
                <a:spcPts val="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20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2: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Kiểm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tra,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ghi </a:t>
            </a:r>
            <a:r>
              <a:rPr sz="1200" b="1" u="heavy" spc="-1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nhận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thông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tin và </a:t>
            </a:r>
            <a:r>
              <a:rPr sz="1200" b="1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cấu</a:t>
            </a:r>
            <a:r>
              <a:rPr sz="1200" b="1" u="heavy" spc="-26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hình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Xác </a:t>
            </a:r>
            <a:r>
              <a:rPr sz="1000" spc="-195" dirty="0">
                <a:solidFill>
                  <a:srgbClr val="1381B8"/>
                </a:solidFill>
                <a:latin typeface="Tahoma"/>
                <a:cs typeface="Tahoma"/>
              </a:rPr>
              <a:t>định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145" dirty="0">
                <a:solidFill>
                  <a:srgbClr val="1381B8"/>
                </a:solidFill>
                <a:latin typeface="Tahoma"/>
                <a:cs typeface="Tahoma"/>
              </a:rPr>
              <a:t>chương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trình </a:t>
            </a:r>
            <a:r>
              <a:rPr sz="1000" spc="-210" dirty="0">
                <a:solidFill>
                  <a:srgbClr val="1381B8"/>
                </a:solidFill>
                <a:latin typeface="Tahoma"/>
                <a:cs typeface="Tahoma"/>
              </a:rPr>
              <a:t>được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cài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đặt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trên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700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Thông tin </a:t>
            </a:r>
            <a:r>
              <a:rPr sz="900" spc="-220" dirty="0">
                <a:solidFill>
                  <a:srgbClr val="1381B8"/>
                </a:solidFill>
                <a:latin typeface="Tahoma"/>
                <a:cs typeface="Tahoma"/>
              </a:rPr>
              <a:t>về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900" spc="-150" dirty="0">
                <a:solidFill>
                  <a:srgbClr val="1381B8"/>
                </a:solidFill>
                <a:latin typeface="Tahoma"/>
                <a:cs typeface="Tahoma"/>
              </a:rPr>
              <a:t>mềm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(Bản </a:t>
            </a:r>
            <a:r>
              <a:rPr sz="900" spc="-95" dirty="0">
                <a:solidFill>
                  <a:srgbClr val="1381B8"/>
                </a:solidFill>
                <a:latin typeface="Tahoma"/>
                <a:cs typeface="Tahoma"/>
              </a:rPr>
              <a:t>quyền,ứng</a:t>
            </a:r>
            <a:r>
              <a:rPr sz="900" spc="-70" dirty="0">
                <a:solidFill>
                  <a:srgbClr val="1381B8"/>
                </a:solidFill>
                <a:latin typeface="Tahoma"/>
                <a:cs typeface="Tahoma"/>
              </a:rPr>
              <a:t> dụng).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2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Xác </a:t>
            </a:r>
            <a:r>
              <a:rPr sz="1000" spc="-195" dirty="0">
                <a:solidFill>
                  <a:srgbClr val="1381B8"/>
                </a:solidFill>
                <a:latin typeface="Tahoma"/>
                <a:cs typeface="Tahoma"/>
              </a:rPr>
              <a:t>định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các </a:t>
            </a:r>
            <a:r>
              <a:rPr sz="1000" spc="-470" dirty="0">
                <a:solidFill>
                  <a:srgbClr val="1381B8"/>
                </a:solidFill>
                <a:latin typeface="Tahoma"/>
                <a:cs typeface="Tahoma"/>
              </a:rPr>
              <a:t>dữ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204" dirty="0">
                <a:solidFill>
                  <a:srgbClr val="1381B8"/>
                </a:solidFill>
                <a:latin typeface="Tahoma"/>
                <a:cs typeface="Tahoma"/>
              </a:rPr>
              <a:t>liệu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khách</a:t>
            </a: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hàng.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700"/>
              </a:spcBef>
            </a:pPr>
            <a:r>
              <a:rPr sz="900" spc="-350" dirty="0">
                <a:solidFill>
                  <a:srgbClr val="1381B8"/>
                </a:solidFill>
                <a:latin typeface="Tahoma"/>
                <a:cs typeface="Tahoma"/>
              </a:rPr>
              <a:t>Vị</a:t>
            </a:r>
            <a:r>
              <a:rPr sz="900" spc="-1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trí </a:t>
            </a:r>
            <a:r>
              <a:rPr sz="900" spc="-125" dirty="0">
                <a:solidFill>
                  <a:srgbClr val="1381B8"/>
                </a:solidFill>
                <a:latin typeface="Tahoma"/>
                <a:cs typeface="Tahoma"/>
              </a:rPr>
              <a:t>lưu</a:t>
            </a:r>
            <a:r>
              <a:rPr sz="900" spc="1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320" dirty="0">
                <a:solidFill>
                  <a:srgbClr val="1381B8"/>
                </a:solidFill>
                <a:latin typeface="Tahoma"/>
                <a:cs typeface="Tahoma"/>
              </a:rPr>
              <a:t>trữ</a:t>
            </a: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425" dirty="0">
                <a:solidFill>
                  <a:srgbClr val="1381B8"/>
                </a:solidFill>
                <a:latin typeface="Tahoma"/>
                <a:cs typeface="Tahoma"/>
              </a:rPr>
              <a:t>dữ</a:t>
            </a: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85" dirty="0">
                <a:solidFill>
                  <a:srgbClr val="1381B8"/>
                </a:solidFill>
                <a:latin typeface="Tahoma"/>
                <a:cs typeface="Tahoma"/>
              </a:rPr>
              <a:t>liệu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20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Xác </a:t>
            </a:r>
            <a:r>
              <a:rPr sz="1000" spc="-195" dirty="0">
                <a:solidFill>
                  <a:srgbClr val="1381B8"/>
                </a:solidFill>
                <a:latin typeface="Tahoma"/>
                <a:cs typeface="Tahoma"/>
              </a:rPr>
              <a:t>định </a:t>
            </a:r>
            <a:r>
              <a:rPr sz="1000" spc="-165" dirty="0">
                <a:solidFill>
                  <a:srgbClr val="1381B8"/>
                </a:solidFill>
                <a:latin typeface="Tahoma"/>
                <a:cs typeface="Tahoma"/>
              </a:rPr>
              <a:t>cấu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hình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máy tính và các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thiết </a:t>
            </a:r>
            <a:r>
              <a:rPr sz="1000" spc="-390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10" dirty="0">
                <a:solidFill>
                  <a:srgbClr val="1381B8"/>
                </a:solidFill>
                <a:latin typeface="Tahoma"/>
                <a:cs typeface="Tahoma"/>
              </a:rPr>
              <a:t>đi</a:t>
            </a:r>
            <a:r>
              <a:rPr sz="1000" spc="-3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kèm.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700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Thông tin chi </a:t>
            </a:r>
            <a:r>
              <a:rPr sz="900" spc="-185" dirty="0">
                <a:solidFill>
                  <a:srgbClr val="1381B8"/>
                </a:solidFill>
                <a:latin typeface="Tahoma"/>
                <a:cs typeface="Tahoma"/>
              </a:rPr>
              <a:t>tiết </a:t>
            </a:r>
            <a:r>
              <a:rPr sz="900" spc="-220" dirty="0">
                <a:solidFill>
                  <a:srgbClr val="1381B8"/>
                </a:solidFill>
                <a:latin typeface="Tahoma"/>
                <a:cs typeface="Tahoma"/>
              </a:rPr>
              <a:t>về </a:t>
            </a: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cấu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hình và </a:t>
            </a:r>
            <a:r>
              <a:rPr sz="900" spc="-140" dirty="0">
                <a:solidFill>
                  <a:srgbClr val="1381B8"/>
                </a:solidFill>
                <a:latin typeface="Tahoma"/>
                <a:cs typeface="Tahoma"/>
              </a:rPr>
              <a:t>phụ</a:t>
            </a:r>
            <a:r>
              <a:rPr sz="900" spc="-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kiện.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25"/>
              </a:spcBef>
            </a:pP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Xác </a:t>
            </a:r>
            <a:r>
              <a:rPr sz="1000" spc="-195" dirty="0">
                <a:solidFill>
                  <a:srgbClr val="1381B8"/>
                </a:solidFill>
                <a:latin typeface="Tahoma"/>
                <a:cs typeface="Tahoma"/>
              </a:rPr>
              <a:t>định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trạng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ban </a:t>
            </a:r>
            <a:r>
              <a:rPr sz="1000" spc="-155" dirty="0">
                <a:solidFill>
                  <a:srgbClr val="1381B8"/>
                </a:solidFill>
                <a:latin typeface="Tahoma"/>
                <a:cs typeface="Tahoma"/>
              </a:rPr>
              <a:t>đầu </a:t>
            </a:r>
            <a:r>
              <a:rPr sz="1000" spc="-260" dirty="0">
                <a:solidFill>
                  <a:srgbClr val="1381B8"/>
                </a:solidFill>
                <a:latin typeface="Tahoma"/>
                <a:cs typeface="Tahoma"/>
              </a:rPr>
              <a:t>của</a:t>
            </a:r>
            <a:r>
              <a:rPr sz="1000" spc="-22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25" dirty="0">
                <a:solidFill>
                  <a:srgbClr val="1381B8"/>
                </a:solidFill>
                <a:latin typeface="Tahoma"/>
                <a:cs typeface="Tahoma"/>
              </a:rPr>
              <a:t>máy.</a:t>
            </a:r>
            <a:endParaRPr sz="1000" dirty="0">
              <a:latin typeface="Tahoma"/>
              <a:cs typeface="Tahoma"/>
            </a:endParaRPr>
          </a:p>
          <a:p>
            <a:pPr marL="718820" marR="2613660" indent="4445">
              <a:lnSpc>
                <a:spcPct val="157800"/>
              </a:lnSpc>
              <a:spcBef>
                <a:spcPts val="75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900" spc="-90" dirty="0">
                <a:solidFill>
                  <a:srgbClr val="1381B8"/>
                </a:solidFill>
                <a:latin typeface="Tahoma"/>
                <a:cs typeface="Tahoma"/>
              </a:rPr>
              <a:t>trạng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phần </a:t>
            </a:r>
            <a:r>
              <a:rPr sz="900" spc="-75" dirty="0">
                <a:solidFill>
                  <a:srgbClr val="1381B8"/>
                </a:solidFill>
                <a:latin typeface="Tahoma"/>
                <a:cs typeface="Tahoma"/>
              </a:rPr>
              <a:t>cứng. 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Tình </a:t>
            </a:r>
            <a:r>
              <a:rPr sz="900" spc="-90" dirty="0">
                <a:solidFill>
                  <a:srgbClr val="1381B8"/>
                </a:solidFill>
                <a:latin typeface="Tahoma"/>
                <a:cs typeface="Tahoma"/>
              </a:rPr>
              <a:t>trạng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phần</a:t>
            </a:r>
            <a:r>
              <a:rPr sz="900" spc="-1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mềm.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282440" y="7386828"/>
            <a:ext cx="1295400" cy="120015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7</a:t>
            </a:fld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277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3563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584960" y="2298191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84960" y="2526791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356360" y="27477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584960" y="2983991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128064" y="1095883"/>
            <a:ext cx="4473575" cy="20415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3: Khởi động và nhận diện sự cố máy tính</a:t>
            </a:r>
            <a:endParaRPr sz="12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Kiểm tra tổng quát máy tính</a:t>
            </a:r>
            <a:endParaRPr sz="1000" dirty="0">
              <a:latin typeface="Tahoma"/>
              <a:cs typeface="Tahoma"/>
            </a:endParaRPr>
          </a:p>
          <a:p>
            <a:pPr marL="608965" marR="2823845">
              <a:lnSpc>
                <a:spcPts val="1800"/>
              </a:lnSpc>
              <a:spcBef>
                <a:spcPts val="16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Kiểm tra phần cứng.  Kiểm tra phần mềm.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44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Ngắt ổ cứng khỏi máy và khởi động để kiểm tra các thiết bị phần cứng.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Mục đích đảm bảo an toàn cho dự liệu nếu có sự cố về phần cứng.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682239" y="3473195"/>
            <a:ext cx="1028700" cy="8382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271515" y="8625840"/>
            <a:ext cx="382524" cy="170687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1277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3563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84960" y="65928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356360" y="68138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84960" y="70500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356360" y="72710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584960" y="75072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1128064" y="5391150"/>
            <a:ext cx="4473575" cy="22672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spc="-40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spc="-5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spc="-5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Qui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trình </a:t>
            </a:r>
            <a:r>
              <a:rPr sz="1400" b="1" spc="-204" dirty="0">
                <a:solidFill>
                  <a:srgbClr val="FFFFFF"/>
                </a:solidFill>
                <a:latin typeface="Tahoma"/>
                <a:cs typeface="Tahoma"/>
              </a:rPr>
              <a:t>xử </a:t>
            </a: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lý </a:t>
            </a:r>
            <a:r>
              <a:rPr sz="1400" b="1" spc="-200" dirty="0">
                <a:solidFill>
                  <a:srgbClr val="FFFFFF"/>
                </a:solidFill>
                <a:latin typeface="Tahoma"/>
                <a:cs typeface="Tahoma"/>
              </a:rPr>
              <a:t>sự </a:t>
            </a:r>
            <a:r>
              <a:rPr sz="1400" b="1" spc="-270" dirty="0">
                <a:solidFill>
                  <a:srgbClr val="FFFFFF"/>
                </a:solidFill>
                <a:latin typeface="Tahoma"/>
                <a:cs typeface="Tahoma"/>
              </a:rPr>
              <a:t>cố</a:t>
            </a:r>
            <a:r>
              <a:rPr sz="1400" b="1" spc="-220" dirty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Tahoma"/>
                <a:cs typeface="Tahoma"/>
              </a:rPr>
              <a:t>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L="136525">
              <a:lnSpc>
                <a:spcPct val="100000"/>
              </a:lnSpc>
              <a:spcBef>
                <a:spcPts val="5"/>
              </a:spcBef>
            </a:pPr>
            <a:r>
              <a:rPr sz="1200" u="heavy" spc="-30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spc="-204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4: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Sao </a:t>
            </a:r>
            <a:r>
              <a:rPr sz="1200" b="1" u="heavy" spc="-12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lưu </a:t>
            </a:r>
            <a:r>
              <a:rPr sz="1200" b="1" u="heavy" spc="-25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hệ </a:t>
            </a:r>
            <a:r>
              <a:rPr sz="1200" b="1" u="heavy" spc="-9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thống </a:t>
            </a:r>
            <a:r>
              <a:rPr sz="1200" b="1" u="heavy" spc="-160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trước </a:t>
            </a:r>
            <a:r>
              <a:rPr sz="1200" b="1" u="heavy" spc="-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khi thao</a:t>
            </a:r>
            <a:r>
              <a:rPr sz="1200" b="1" u="heavy" spc="-225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tác</a:t>
            </a:r>
            <a:endParaRPr sz="12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760"/>
              </a:spcBef>
            </a:pP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Sao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</a:t>
            </a:r>
            <a:r>
              <a:rPr sz="1000" spc="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470" dirty="0">
                <a:solidFill>
                  <a:srgbClr val="1381B8"/>
                </a:solidFill>
                <a:latin typeface="Tahoma"/>
                <a:cs typeface="Tahoma"/>
              </a:rPr>
              <a:t>dữ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70" dirty="0">
                <a:solidFill>
                  <a:srgbClr val="1381B8"/>
                </a:solidFill>
                <a:latin typeface="Tahoma"/>
                <a:cs typeface="Tahoma"/>
              </a:rPr>
              <a:t>liệu.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Thông tin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dùng, </a:t>
            </a:r>
            <a:r>
              <a:rPr sz="900" spc="-425" dirty="0">
                <a:solidFill>
                  <a:srgbClr val="1381B8"/>
                </a:solidFill>
                <a:latin typeface="Tahoma"/>
                <a:cs typeface="Tahoma"/>
              </a:rPr>
              <a:t>dữ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85" dirty="0">
                <a:solidFill>
                  <a:srgbClr val="1381B8"/>
                </a:solidFill>
                <a:latin typeface="Tahoma"/>
                <a:cs typeface="Tahoma"/>
              </a:rPr>
              <a:t>liệu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người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dùng : Profile, Email,</a:t>
            </a:r>
            <a:r>
              <a:rPr sz="900" spc="-12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Data…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620"/>
              </a:spcBef>
            </a:pP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Sao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trình </a:t>
            </a:r>
            <a:r>
              <a:rPr sz="1000" spc="-120" dirty="0">
                <a:solidFill>
                  <a:srgbClr val="1381B8"/>
                </a:solidFill>
                <a:latin typeface="Tahoma"/>
                <a:cs typeface="Tahoma"/>
              </a:rPr>
              <a:t>điều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khiển</a:t>
            </a:r>
            <a:r>
              <a:rPr sz="1000" spc="-7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(driver).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spc="-135" dirty="0">
                <a:solidFill>
                  <a:srgbClr val="1381B8"/>
                </a:solidFill>
                <a:latin typeface="Tahoma"/>
                <a:cs typeface="Tahoma"/>
              </a:rPr>
              <a:t>Đối </a:t>
            </a:r>
            <a:r>
              <a:rPr sz="900" spc="-330" dirty="0">
                <a:solidFill>
                  <a:srgbClr val="1381B8"/>
                </a:solidFill>
                <a:latin typeface="Tahoma"/>
                <a:cs typeface="Tahoma"/>
              </a:rPr>
              <a:t>với</a:t>
            </a:r>
            <a:r>
              <a:rPr sz="900" spc="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máy </a:t>
            </a: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bộ,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nguyên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chiếc </a:t>
            </a:r>
            <a:r>
              <a:rPr sz="900" spc="-110" dirty="0">
                <a:solidFill>
                  <a:srgbClr val="1381B8"/>
                </a:solidFill>
                <a:latin typeface="Tahoma"/>
                <a:cs typeface="Tahoma"/>
              </a:rPr>
              <a:t>hoặc </a:t>
            </a:r>
            <a:r>
              <a:rPr sz="900" spc="-155" dirty="0">
                <a:solidFill>
                  <a:srgbClr val="1381B8"/>
                </a:solidFill>
                <a:latin typeface="Tahoma"/>
                <a:cs typeface="Tahoma"/>
              </a:rPr>
              <a:t>thiết </a:t>
            </a:r>
            <a:r>
              <a:rPr sz="900" spc="-355" dirty="0">
                <a:solidFill>
                  <a:srgbClr val="1381B8"/>
                </a:solidFill>
                <a:latin typeface="Tahoma"/>
                <a:cs typeface="Tahoma"/>
              </a:rPr>
              <a:t>bị</a:t>
            </a:r>
            <a:r>
              <a:rPr sz="900" spc="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không </a:t>
            </a: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phổ</a:t>
            </a:r>
            <a:r>
              <a:rPr sz="900" spc="-10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85" dirty="0">
                <a:solidFill>
                  <a:srgbClr val="1381B8"/>
                </a:solidFill>
                <a:latin typeface="Tahoma"/>
                <a:cs typeface="Tahoma"/>
              </a:rPr>
              <a:t>biến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620"/>
              </a:spcBef>
            </a:pPr>
            <a:r>
              <a:rPr sz="1000" spc="-10" dirty="0">
                <a:solidFill>
                  <a:srgbClr val="1381B8"/>
                </a:solidFill>
                <a:latin typeface="Tahoma"/>
                <a:cs typeface="Tahoma"/>
              </a:rPr>
              <a:t>Sao </a:t>
            </a:r>
            <a:r>
              <a:rPr sz="1000" spc="-135" dirty="0">
                <a:solidFill>
                  <a:srgbClr val="1381B8"/>
                </a:solidFill>
                <a:latin typeface="Tahoma"/>
                <a:cs typeface="Tahoma"/>
              </a:rPr>
              <a:t>lưu  </a:t>
            </a:r>
            <a:r>
              <a:rPr sz="1000" spc="-340" dirty="0">
                <a:solidFill>
                  <a:srgbClr val="1381B8"/>
                </a:solidFill>
                <a:latin typeface="Tahoma"/>
                <a:cs typeface="Tahoma"/>
              </a:rPr>
              <a:t>hệ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100" dirty="0">
                <a:solidFill>
                  <a:srgbClr val="1381B8"/>
                </a:solidFill>
                <a:latin typeface="Tahoma"/>
                <a:cs typeface="Tahoma"/>
              </a:rPr>
              <a:t>thống</a:t>
            </a:r>
            <a:r>
              <a:rPr sz="1000" spc="-45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1000" spc="-5" dirty="0">
                <a:solidFill>
                  <a:srgbClr val="1381B8"/>
                </a:solidFill>
                <a:latin typeface="Tahoma"/>
                <a:cs typeface="Tahoma"/>
              </a:rPr>
              <a:t>(GHOST)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spc="-145" dirty="0">
                <a:solidFill>
                  <a:srgbClr val="1381B8"/>
                </a:solidFill>
                <a:latin typeface="Tahoma"/>
                <a:cs typeface="Tahoma"/>
              </a:rPr>
              <a:t>Tạo  </a:t>
            </a:r>
            <a:r>
              <a:rPr sz="900" spc="-150" dirty="0">
                <a:solidFill>
                  <a:srgbClr val="1381B8"/>
                </a:solidFill>
                <a:latin typeface="Tahoma"/>
                <a:cs typeface="Tahoma"/>
              </a:rPr>
              <a:t>bản  </a:t>
            </a:r>
            <a:r>
              <a:rPr sz="900" spc="-125" dirty="0">
                <a:solidFill>
                  <a:srgbClr val="1381B8"/>
                </a:solidFill>
                <a:latin typeface="Tahoma"/>
                <a:cs typeface="Tahoma"/>
              </a:rPr>
              <a:t>lưu  </a:t>
            </a:r>
            <a:r>
              <a:rPr sz="900" spc="-320" dirty="0">
                <a:solidFill>
                  <a:srgbClr val="1381B8"/>
                </a:solidFill>
                <a:latin typeface="Tahoma"/>
                <a:cs typeface="Tahoma"/>
              </a:rPr>
              <a:t>trữ</a:t>
            </a:r>
            <a:r>
              <a:rPr sz="900" spc="-10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185" dirty="0">
                <a:solidFill>
                  <a:srgbClr val="1381B8"/>
                </a:solidFill>
                <a:latin typeface="Tahoma"/>
                <a:cs typeface="Tahoma"/>
              </a:rPr>
              <a:t>dự </a:t>
            </a:r>
            <a:r>
              <a:rPr sz="900" spc="-114" dirty="0">
                <a:solidFill>
                  <a:srgbClr val="1381B8"/>
                </a:solidFill>
                <a:latin typeface="Tahoma"/>
                <a:cs typeface="Tahoma"/>
              </a:rPr>
              <a:t> </a:t>
            </a:r>
            <a:r>
              <a:rPr sz="900" spc="-5" dirty="0">
                <a:solidFill>
                  <a:srgbClr val="1381B8"/>
                </a:solidFill>
                <a:latin typeface="Tahoma"/>
                <a:cs typeface="Tahoma"/>
              </a:rPr>
              <a:t>phòng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3787140" y="7234428"/>
            <a:ext cx="1790700" cy="13088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8</a:t>
            </a:fld>
            <a:endParaRPr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811773" y="32130"/>
            <a:ext cx="8439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Verdana"/>
                <a:cs typeface="Verdana"/>
              </a:rPr>
              <a:t>8/26/2009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82039" y="4319015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82039" y="1072895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83627" y="1564384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8"/>
                </a:lnTo>
                <a:lnTo>
                  <a:pt x="1649076" y="4310"/>
                </a:lnTo>
                <a:lnTo>
                  <a:pt x="1398673" y="12419"/>
                </a:lnTo>
                <a:lnTo>
                  <a:pt x="1228848" y="21484"/>
                </a:lnTo>
                <a:lnTo>
                  <a:pt x="995202" y="37956"/>
                </a:lnTo>
                <a:lnTo>
                  <a:pt x="648774" y="68711"/>
                </a:lnTo>
                <a:lnTo>
                  <a:pt x="244812" y="112343"/>
                </a:lnTo>
                <a:lnTo>
                  <a:pt x="787" y="143511"/>
                </a:lnTo>
                <a:lnTo>
                  <a:pt x="0" y="220473"/>
                </a:lnTo>
                <a:lnTo>
                  <a:pt x="4570412" y="221235"/>
                </a:lnTo>
                <a:lnTo>
                  <a:pt x="4567237" y="136399"/>
                </a:lnTo>
                <a:lnTo>
                  <a:pt x="4509920" y="128878"/>
                </a:lnTo>
                <a:lnTo>
                  <a:pt x="4317535" y="107586"/>
                </a:lnTo>
                <a:lnTo>
                  <a:pt x="3904768" y="70566"/>
                </a:lnTo>
                <a:lnTo>
                  <a:pt x="3492721" y="41170"/>
                </a:lnTo>
                <a:lnTo>
                  <a:pt x="3200806" y="25300"/>
                </a:lnTo>
                <a:lnTo>
                  <a:pt x="2644565" y="7124"/>
                </a:lnTo>
                <a:lnTo>
                  <a:pt x="2168293" y="285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242060" y="1789175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470660" y="20619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9260" y="2298191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" y="2519172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699260" y="2755391"/>
            <a:ext cx="88392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699260" y="297941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699260" y="319277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70660" y="3403091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699260" y="3639311"/>
            <a:ext cx="88392" cy="8839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699260" y="3863339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99260" y="4076700"/>
            <a:ext cx="76200" cy="8077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128064" y="1095883"/>
            <a:ext cx="4473575" cy="313714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ctr">
              <a:lnSpc>
                <a:spcPct val="100000"/>
              </a:lnSpc>
              <a:spcBef>
                <a:spcPts val="100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 dirty="0">
              <a:latin typeface="Times New Roman"/>
              <a:cs typeface="Times New Roman"/>
            </a:endParaRPr>
          </a:p>
          <a:p>
            <a:pPr marR="6096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 dirty="0">
              <a:latin typeface="Times New Roman"/>
              <a:cs typeface="Times New Roman"/>
            </a:endParaRPr>
          </a:p>
          <a:p>
            <a:pPr marR="1174750" algn="ctr">
              <a:lnSpc>
                <a:spcPct val="100000"/>
              </a:lnSpc>
              <a:spcBef>
                <a:spcPts val="5"/>
              </a:spcBef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5: Kiểm tra sự cố Hệ điều hành</a:t>
            </a:r>
            <a:endParaRPr sz="12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76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Không khởi động.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Mất tập tin khởi động.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Không đăng nhập vào window</a:t>
            </a:r>
            <a:endParaRPr sz="1000" dirty="0">
              <a:latin typeface="Tahoma"/>
              <a:cs typeface="Tahoma"/>
            </a:endParaRPr>
          </a:p>
          <a:p>
            <a:pPr marL="718820" marR="2721610" indent="4445">
              <a:lnSpc>
                <a:spcPct val="157800"/>
              </a:lnSpc>
              <a:spcBef>
                <a:spcPts val="7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Tài khoản bị Disable  Quên passworrd</a:t>
            </a:r>
            <a:endParaRPr sz="900" dirty="0">
              <a:latin typeface="Tahoma"/>
              <a:cs typeface="Tahoma"/>
            </a:endParaRPr>
          </a:p>
          <a:p>
            <a:pPr marL="718820">
              <a:lnSpc>
                <a:spcPct val="100000"/>
              </a:lnSpc>
              <a:spcBef>
                <a:spcPts val="60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Do virus thay đổi thông số hệ thống</a:t>
            </a:r>
            <a:endParaRPr sz="900" dirty="0">
              <a:latin typeface="Tahoma"/>
              <a:cs typeface="Tahoma"/>
            </a:endParaRPr>
          </a:p>
          <a:p>
            <a:pPr marL="517525">
              <a:lnSpc>
                <a:spcPct val="100000"/>
              </a:lnSpc>
              <a:spcBef>
                <a:spcPts val="59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Windows chạy chậm, hay xuất hiện lỗi.</a:t>
            </a:r>
            <a:endParaRPr sz="1000" dirty="0">
              <a:latin typeface="Tahoma"/>
              <a:cs typeface="Tahoma"/>
            </a:endParaRPr>
          </a:p>
          <a:p>
            <a:pPr marL="7232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Kiểm tra tình trạng do virus.</a:t>
            </a:r>
            <a:endParaRPr sz="900" dirty="0">
              <a:latin typeface="Tahoma"/>
              <a:cs typeface="Tahoma"/>
            </a:endParaRPr>
          </a:p>
          <a:p>
            <a:pPr marL="718820" marR="967105">
              <a:lnSpc>
                <a:spcPct val="155600"/>
              </a:lnSpc>
              <a:spcBef>
                <a:spcPts val="2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Kiểm tra tài nguyên hệ thống (Phần cứng, phần mềm).  Kiểm tra tối ưu hóa hệ thống (Phần cứng, phần mềm).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076288" y="2444495"/>
            <a:ext cx="1577751" cy="1371600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082344" y="1072895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082039" y="8613647"/>
            <a:ext cx="4572000" cy="1828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082039" y="5367527"/>
            <a:ext cx="4572000" cy="7016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083627" y="5859048"/>
            <a:ext cx="4570730" cy="221615"/>
          </a:xfrm>
          <a:custGeom>
            <a:avLst/>
            <a:gdLst/>
            <a:ahLst/>
            <a:cxnLst/>
            <a:rect l="l" t="t" r="r" b="b"/>
            <a:pathLst>
              <a:path w="4570730" h="221614">
                <a:moveTo>
                  <a:pt x="2062363" y="0"/>
                </a:moveTo>
                <a:lnTo>
                  <a:pt x="2009640" y="44"/>
                </a:lnTo>
                <a:lnTo>
                  <a:pt x="1649076" y="4283"/>
                </a:lnTo>
                <a:lnTo>
                  <a:pt x="1398673" y="12387"/>
                </a:lnTo>
                <a:lnTo>
                  <a:pt x="1228848" y="21452"/>
                </a:lnTo>
                <a:lnTo>
                  <a:pt x="995202" y="37924"/>
                </a:lnTo>
                <a:lnTo>
                  <a:pt x="648774" y="68679"/>
                </a:lnTo>
                <a:lnTo>
                  <a:pt x="244812" y="112311"/>
                </a:lnTo>
                <a:lnTo>
                  <a:pt x="787" y="143479"/>
                </a:lnTo>
                <a:lnTo>
                  <a:pt x="0" y="220441"/>
                </a:lnTo>
                <a:lnTo>
                  <a:pt x="4570412" y="221203"/>
                </a:lnTo>
                <a:lnTo>
                  <a:pt x="4567237" y="136367"/>
                </a:lnTo>
                <a:lnTo>
                  <a:pt x="4509920" y="128846"/>
                </a:lnTo>
                <a:lnTo>
                  <a:pt x="4317535" y="107554"/>
                </a:lnTo>
                <a:lnTo>
                  <a:pt x="3904768" y="70534"/>
                </a:lnTo>
                <a:lnTo>
                  <a:pt x="3492721" y="41138"/>
                </a:lnTo>
                <a:lnTo>
                  <a:pt x="3200806" y="25268"/>
                </a:lnTo>
                <a:lnTo>
                  <a:pt x="2644565" y="7148"/>
                </a:lnTo>
                <a:lnTo>
                  <a:pt x="2168293" y="292"/>
                </a:lnTo>
                <a:lnTo>
                  <a:pt x="206236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127760" y="6083808"/>
            <a:ext cx="102108" cy="10667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1356360" y="6356603"/>
            <a:ext cx="88391" cy="8839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84960" y="65928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1356360" y="68138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1584960" y="70500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1356360" y="727100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584960" y="750722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1356360" y="7865364"/>
            <a:ext cx="88391" cy="8839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584960" y="8101583"/>
            <a:ext cx="88391" cy="8839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128064" y="5351973"/>
            <a:ext cx="4492625" cy="2873375"/>
          </a:xfrm>
          <a:prstGeom prst="rect">
            <a:avLst/>
          </a:prstGeom>
        </p:spPr>
        <p:txBody>
          <a:bodyPr vert="horz" wrap="square" lIns="0" tIns="52069" rIns="0" bIns="0" rtlCol="0">
            <a:spAutoFit/>
          </a:bodyPr>
          <a:lstStyle/>
          <a:p>
            <a:pPr marR="24130" algn="ctr">
              <a:lnSpc>
                <a:spcPct val="100000"/>
              </a:lnSpc>
              <a:spcBef>
                <a:spcPts val="409"/>
              </a:spcBef>
              <a:tabLst>
                <a:tab pos="3180715" algn="l"/>
              </a:tabLst>
            </a:pP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sz="550" b="1" dirty="0">
                <a:solidFill>
                  <a:srgbClr val="FFFFFF"/>
                </a:solidFill>
                <a:latin typeface="Tahoma"/>
                <a:cs typeface="Tahoma"/>
              </a:rPr>
              <a:t>	</a:t>
            </a:r>
            <a:r>
              <a:rPr lang="en-US" sz="550" b="1" dirty="0" smtClean="0">
                <a:solidFill>
                  <a:srgbClr val="FFFFFF"/>
                </a:solidFill>
                <a:latin typeface="Tahoma"/>
                <a:cs typeface="Tahoma"/>
              </a:rPr>
              <a:t> </a:t>
            </a:r>
            <a:endParaRPr sz="55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650" dirty="0">
              <a:latin typeface="Times New Roman"/>
              <a:cs typeface="Times New Roman"/>
            </a:endParaRPr>
          </a:p>
          <a:p>
            <a:pPr marR="3810" algn="ctr">
              <a:lnSpc>
                <a:spcPct val="100000"/>
              </a:lnSpc>
            </a:pPr>
            <a:r>
              <a:rPr sz="1400" b="1" dirty="0">
                <a:solidFill>
                  <a:srgbClr val="FFFFFF"/>
                </a:solidFill>
                <a:latin typeface="Tahoma"/>
                <a:cs typeface="Tahoma"/>
              </a:rPr>
              <a:t>Qui trình xử lý sự cố PMMT</a:t>
            </a:r>
            <a:endParaRPr sz="1400" dirty="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50" dirty="0">
              <a:latin typeface="Times New Roman"/>
              <a:cs typeface="Times New Roman"/>
            </a:endParaRPr>
          </a:p>
          <a:p>
            <a:pPr marR="1644014" algn="ctr">
              <a:lnSpc>
                <a:spcPct val="100000"/>
              </a:lnSpc>
            </a:pPr>
            <a:r>
              <a:rPr sz="1200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200" b="1" u="heavy" dirty="0">
                <a:solidFill>
                  <a:srgbClr val="1381B8"/>
                </a:solidFill>
                <a:uFill>
                  <a:solidFill>
                    <a:srgbClr val="1381B8"/>
                  </a:solidFill>
                </a:uFill>
                <a:latin typeface="Tahoma"/>
                <a:cs typeface="Tahoma"/>
              </a:rPr>
              <a:t>Bước 6: Kiểm tra tính tương thích</a:t>
            </a:r>
            <a:endParaRPr sz="1200" dirty="0">
              <a:latin typeface="Tahoma"/>
              <a:cs typeface="Tahoma"/>
            </a:endParaRPr>
          </a:p>
          <a:p>
            <a:pPr marL="26034" algn="ctr">
              <a:lnSpc>
                <a:spcPct val="100000"/>
              </a:lnSpc>
              <a:spcBef>
                <a:spcPts val="76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Cấu hình máy theo yêu cầu của Hệ điều hành và các chương trình</a:t>
            </a:r>
            <a:endParaRPr sz="1000" dirty="0">
              <a:latin typeface="Tahoma"/>
              <a:cs typeface="Tahoma"/>
            </a:endParaRPr>
          </a:p>
          <a:p>
            <a:pPr marL="3810" algn="ctr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Mỗi HĐH đếu có yêu cầu riêng với các chương trình chạy trên đó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Xung đột giữa Hệ điều hành và các ứng dụng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Đụng chạm giữa các file .dll của hệ thống và chương trình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Xung đột giữa các trình điều khiển</a:t>
            </a:r>
            <a:endParaRPr sz="1000" dirty="0">
              <a:latin typeface="Tahoma"/>
              <a:cs typeface="Tahoma"/>
            </a:endParaRPr>
          </a:p>
          <a:p>
            <a:pPr marL="570865" marR="5080" indent="39370">
              <a:lnSpc>
                <a:spcPct val="102499"/>
              </a:lnSpc>
              <a:spcBef>
                <a:spcPts val="675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Xảy ra tranh chấp giữa trình điều khiển mới và trình điều khiển cũ khi tiến  hành nâng cấp thiết bị ( Không gỡ bỏ driver của thiết bị cũ )</a:t>
            </a:r>
            <a:endParaRPr sz="900" dirty="0">
              <a:latin typeface="Tahoma"/>
              <a:cs typeface="Tahoma"/>
            </a:endParaRPr>
          </a:p>
          <a:p>
            <a:pPr marL="403225">
              <a:lnSpc>
                <a:spcPct val="100000"/>
              </a:lnSpc>
              <a:spcBef>
                <a:spcPts val="595"/>
              </a:spcBef>
            </a:pPr>
            <a:r>
              <a:rPr sz="1000" dirty="0">
                <a:solidFill>
                  <a:srgbClr val="1381B8"/>
                </a:solidFill>
                <a:latin typeface="Tahoma"/>
                <a:cs typeface="Tahoma"/>
              </a:rPr>
              <a:t>Xung đột giữa các chương trình ứng dụng</a:t>
            </a:r>
            <a:endParaRPr sz="1000" dirty="0">
              <a:latin typeface="Tahoma"/>
              <a:cs typeface="Tahoma"/>
            </a:endParaRPr>
          </a:p>
          <a:p>
            <a:pPr marL="608965">
              <a:lnSpc>
                <a:spcPct val="100000"/>
              </a:lnSpc>
              <a:spcBef>
                <a:spcPts val="700"/>
              </a:spcBef>
            </a:pPr>
            <a:r>
              <a:rPr sz="900" dirty="0">
                <a:solidFill>
                  <a:srgbClr val="1381B8"/>
                </a:solidFill>
                <a:latin typeface="Tahoma"/>
                <a:cs typeface="Tahoma"/>
              </a:rPr>
              <a:t>Đụng chạm giữa các file.dll giữa ứng dụng này với ứng dụng khác.</a:t>
            </a:r>
            <a:endParaRPr sz="900" dirty="0">
              <a:latin typeface="Tahoma"/>
              <a:cs typeface="Tahoma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082344" y="5368112"/>
            <a:ext cx="4571365" cy="3428365"/>
          </a:xfrm>
          <a:custGeom>
            <a:avLst/>
            <a:gdLst/>
            <a:ahLst/>
            <a:cxnLst/>
            <a:rect l="l" t="t" r="r" b="b"/>
            <a:pathLst>
              <a:path w="4571365" h="3428365">
                <a:moveTo>
                  <a:pt x="0" y="3428111"/>
                </a:moveTo>
                <a:lnTo>
                  <a:pt x="4571365" y="3428111"/>
                </a:lnTo>
                <a:lnTo>
                  <a:pt x="4571365" y="0"/>
                </a:lnTo>
                <a:lnTo>
                  <a:pt x="0" y="0"/>
                </a:lnTo>
                <a:lnTo>
                  <a:pt x="0" y="3428111"/>
                </a:lnTo>
                <a:close/>
              </a:path>
            </a:pathLst>
          </a:custGeom>
          <a:ln w="2438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fld id="{81D60167-4931-47E6-BA6A-407CBD079E47}" type="slidenum">
              <a:rPr dirty="0"/>
              <a:t>9</a:t>
            </a:fld>
            <a:endParaRPr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348</Words>
  <Application>Microsoft Office PowerPoint</Application>
  <PresentationFormat>Custom</PresentationFormat>
  <Paragraphs>259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Calibri</vt:lpstr>
      <vt:lpstr>Tahoma</vt:lpstr>
      <vt:lpstr>Times New Roman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tannv</dc:creator>
  <cp:lastModifiedBy>newwalls.net Network</cp:lastModifiedBy>
  <cp:revision>4</cp:revision>
  <dcterms:created xsi:type="dcterms:W3CDTF">2019-04-10T12:35:22Z</dcterms:created>
  <dcterms:modified xsi:type="dcterms:W3CDTF">2019-04-10T13:12:42Z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2009-08-26T00:00:00Z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2019-04-10T00:00:00Z</vt:filetime>
  </property>
</Properties>
</file>