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516" y="11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645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654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49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1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3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924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77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09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2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42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818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B1BCB-1A69-4B10-B651-3138FA5F8A78}" type="datetimeFigureOut">
              <a:rPr lang="en-US" smtClean="0"/>
              <a:t>4/13/2021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AEF23-5347-4076-8391-0953C54FFB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6629400" cy="4191000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AND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OR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NOT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NAND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NOR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EX-OR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8.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</p:txBody>
      </p:sp>
    </p:spTree>
    <p:extLst>
      <p:ext uri="{BB962C8B-B14F-4D97-AF65-F5344CB8AC3E}">
        <p14:creationId xmlns:p14="http://schemas.microsoft.com/office/powerpoint/2010/main" val="32933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8382000" cy="190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NOR</a:t>
            </a:r>
          </a:p>
          <a:p>
            <a:endParaRPr lang="en-US" dirty="0" smtClean="0"/>
          </a:p>
          <a:p>
            <a:pPr lvl="4"/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		</a:t>
            </a:r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710" y="2758965"/>
            <a:ext cx="6019800" cy="397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998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2286000" cy="8382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NOR</a:t>
            </a:r>
          </a:p>
          <a:p>
            <a:endParaRPr lang="en-US" dirty="0" smtClean="0"/>
          </a:p>
        </p:txBody>
      </p:sp>
      <p:sp>
        <p:nvSpPr>
          <p:cNvPr id="5" name="Text Placeholder 6"/>
          <p:cNvSpPr>
            <a:spLocks noGrp="1"/>
          </p:cNvSpPr>
          <p:nvPr>
            <p:ph type="body" idx="1"/>
          </p:nvPr>
        </p:nvSpPr>
        <p:spPr>
          <a:xfrm>
            <a:off x="685800" y="2438400"/>
            <a:ext cx="7696200" cy="12954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NOR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biết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003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724400" cy="5334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EX-OR (Exclusive OR)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57400"/>
            <a:ext cx="8153400" cy="307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423040" y="5486400"/>
            <a:ext cx="8187559" cy="977462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b="0" i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Ex-Or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 bit</a:t>
            </a:r>
            <a:endParaRPr lang="en-US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13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6934200" cy="5334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 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Logic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470337" y="2254469"/>
            <a:ext cx="2044264" cy="1174532"/>
          </a:xfrm>
        </p:spPr>
        <p:txBody>
          <a:bodyPr>
            <a:normAutofit fontScale="92500" lnSpcReduction="10000"/>
          </a:bodyPr>
          <a:lstStyle/>
          <a:p>
            <a:r>
              <a:rPr lang="en-US" b="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0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AND</a:t>
            </a:r>
          </a:p>
          <a:p>
            <a:endParaRPr lang="en-US" b="0" i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0" i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OR</a:t>
            </a:r>
            <a:endParaRPr lang="en-US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810000"/>
            <a:ext cx="685021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6"/>
          <p:cNvSpPr>
            <a:spLocks noGrp="1"/>
          </p:cNvSpPr>
          <p:nvPr>
            <p:ph type="body" idx="1"/>
          </p:nvPr>
        </p:nvSpPr>
        <p:spPr>
          <a:xfrm>
            <a:off x="533400" y="5715000"/>
            <a:ext cx="8153400" cy="685800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49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uiExpand="1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69342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IC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TTL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1600200" y="2438400"/>
            <a:ext cx="6096000" cy="3810000"/>
          </a:xfrm>
        </p:spPr>
        <p:txBody>
          <a:bodyPr>
            <a:normAutofit lnSpcReduction="1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7400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7402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NOR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7404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7408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7410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NAND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7411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7427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NOR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7432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OR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IC 7486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EX-OR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...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4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69342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IC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TTL</a:t>
            </a:r>
          </a:p>
        </p:txBody>
      </p:sp>
      <p:sp>
        <p:nvSpPr>
          <p:cNvPr id="9" name="Text Placeholder 6"/>
          <p:cNvSpPr>
            <a:spLocks noGrp="1"/>
          </p:cNvSpPr>
          <p:nvPr>
            <p:ph type="body" idx="1"/>
          </p:nvPr>
        </p:nvSpPr>
        <p:spPr>
          <a:xfrm>
            <a:off x="685800" y="2057400"/>
            <a:ext cx="8229600" cy="37338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u="sng" dirty="0" err="1">
                <a:solidFill>
                  <a:srgbClr val="C00000"/>
                </a:solidFill>
              </a:rPr>
              <a:t>Bài</a:t>
            </a:r>
            <a:r>
              <a:rPr lang="en-US" u="sng" dirty="0">
                <a:solidFill>
                  <a:srgbClr val="C00000"/>
                </a:solidFill>
              </a:rPr>
              <a:t> </a:t>
            </a:r>
            <a:r>
              <a:rPr lang="en-US" u="sng" dirty="0" err="1">
                <a:solidFill>
                  <a:srgbClr val="C00000"/>
                </a:solidFill>
              </a:rPr>
              <a:t>tập</a:t>
            </a:r>
            <a:r>
              <a:rPr lang="en-US" dirty="0"/>
              <a:t>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2.1)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2.2)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2.1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2.3)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Logic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	a. 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=(A+BC). (AB+C).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	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2.4)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giám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ũy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2.5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A,B,C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899" y="5257800"/>
            <a:ext cx="2181225" cy="1515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122126"/>
            <a:ext cx="2895600" cy="2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6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24200" y="381000"/>
            <a:ext cx="1905000" cy="685800"/>
          </a:xfrm>
        </p:spPr>
        <p:txBody>
          <a:bodyPr>
            <a:normAutofit fontScale="90000"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114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MẠCH MÃ HÓA – GIẢI MÃ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33650"/>
            <a:ext cx="23050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048000" y="2032020"/>
            <a:ext cx="5715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 smtClean="0">
                <a:solidFill>
                  <a:srgbClr val="FF0000"/>
                </a:solidFill>
                <a:latin typeface="+mj-lt"/>
              </a:rPr>
              <a:t>Ví </a:t>
            </a:r>
            <a:r>
              <a:rPr lang="vi-VN" b="1" dirty="0">
                <a:solidFill>
                  <a:srgbClr val="FF0000"/>
                </a:solidFill>
                <a:latin typeface="+mj-lt"/>
              </a:rPr>
              <a:t>dụ</a:t>
            </a:r>
            <a:r>
              <a:rPr lang="vi-VN" dirty="0" smtClean="0">
                <a:solidFill>
                  <a:srgbClr val="FF0000"/>
                </a:solidFill>
                <a:latin typeface="+mj-lt"/>
              </a:rPr>
              <a:t>:</a:t>
            </a:r>
            <a:endParaRPr lang="vi-VN" dirty="0">
              <a:solidFill>
                <a:srgbClr val="FF0000"/>
              </a:solidFill>
              <a:latin typeface="+mj-lt"/>
            </a:endParaRPr>
          </a:p>
          <a:p>
            <a:r>
              <a:rPr lang="vi-VN" dirty="0">
                <a:latin typeface="+mj-lt"/>
              </a:rPr>
              <a:t>91.  Cho mạch giải mã DECODER 2 – 4 như hình, trong đó G là ngõ vào </a:t>
            </a:r>
          </a:p>
          <a:p>
            <a:r>
              <a:rPr lang="vi-VN" dirty="0">
                <a:latin typeface="+mj-lt"/>
              </a:rPr>
              <a:t>cho phép, B,A là 2 ngõ vào điều khiển, Y0 đến Y3 là các ngõ ra.  </a:t>
            </a:r>
          </a:p>
          <a:p>
            <a:r>
              <a:rPr lang="vi-VN" dirty="0">
                <a:latin typeface="+mj-lt"/>
              </a:rPr>
              <a:t>+ Xác định điều kiện để Y2 ở mức tích cực và Y0, Y1, Y3 ở mức không </a:t>
            </a:r>
            <a:r>
              <a:rPr lang="vi-VN" dirty="0" smtClean="0">
                <a:latin typeface="+mj-lt"/>
              </a:rPr>
              <a:t>tích </a:t>
            </a:r>
            <a:r>
              <a:rPr lang="vi-VN" dirty="0">
                <a:latin typeface="+mj-lt"/>
              </a:rPr>
              <a:t>cực? </a:t>
            </a:r>
          </a:p>
          <a:p>
            <a:r>
              <a:rPr lang="vi-VN" dirty="0">
                <a:latin typeface="+mj-lt"/>
              </a:rPr>
              <a:t>+ Xác định trạng thái của các ngõ ra nếu G=0; BA=00? </a:t>
            </a:r>
          </a:p>
          <a:p>
            <a:r>
              <a:rPr lang="vi-VN" dirty="0">
                <a:latin typeface="+mj-lt"/>
              </a:rPr>
              <a:t>+ Xác định biểu thức đại số logic của các ngõ ra Y0?  </a:t>
            </a:r>
          </a:p>
          <a:p>
            <a:r>
              <a:rPr lang="vi-VN" dirty="0">
                <a:latin typeface="+mj-lt"/>
              </a:rPr>
              <a:t> </a:t>
            </a:r>
            <a:endParaRPr lang="en-US" dirty="0">
              <a:latin typeface="+mj-lt"/>
            </a:endParaRPr>
          </a:p>
        </p:txBody>
      </p:sp>
      <p:sp>
        <p:nvSpPr>
          <p:cNvPr id="10" name="Text Placeholder 6"/>
          <p:cNvSpPr>
            <a:spLocks noGrp="1"/>
          </p:cNvSpPr>
          <p:nvPr>
            <p:ph type="body" idx="1"/>
          </p:nvPr>
        </p:nvSpPr>
        <p:spPr>
          <a:xfrm>
            <a:off x="381000" y="4724400"/>
            <a:ext cx="21336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G=A=0; B=1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Placeholder 6"/>
          <p:cNvSpPr>
            <a:spLocks noGrp="1"/>
          </p:cNvSpPr>
          <p:nvPr>
            <p:ph type="body" idx="1"/>
          </p:nvPr>
        </p:nvSpPr>
        <p:spPr>
          <a:xfrm>
            <a:off x="3048000" y="5257800"/>
            <a:ext cx="28956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Y0=0; Y1=Y2=Y3=1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6477000" y="5867400"/>
            <a:ext cx="1828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Y0=G+A+B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13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24200" y="381000"/>
            <a:ext cx="1905000" cy="685800"/>
          </a:xfrm>
        </p:spPr>
        <p:txBody>
          <a:bodyPr>
            <a:normAutofit fontScale="90000"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114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MẠCH MÃ HÓA – GIẢI MÃ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76800" y="2388275"/>
            <a:ext cx="4114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dirty="0">
                <a:latin typeface="+mj-lt"/>
              </a:rPr>
              <a:t>92. Mạch giải mã BCD sang 7 </a:t>
            </a:r>
          </a:p>
          <a:p>
            <a:r>
              <a:rPr lang="vi-VN" dirty="0">
                <a:latin typeface="+mj-lt"/>
              </a:rPr>
              <a:t>đoạn loại Anode / Cathode </a:t>
            </a:r>
          </a:p>
          <a:p>
            <a:r>
              <a:rPr lang="vi-VN" dirty="0">
                <a:latin typeface="+mj-lt"/>
              </a:rPr>
              <a:t>chung như hình, trong đó </a:t>
            </a:r>
          </a:p>
          <a:p>
            <a:r>
              <a:rPr lang="vi-VN" dirty="0">
                <a:latin typeface="+mj-lt"/>
              </a:rPr>
              <a:t>D,C,B,A là 4 ngõ vào dữ </a:t>
            </a:r>
          </a:p>
          <a:p>
            <a:r>
              <a:rPr lang="vi-VN" dirty="0">
                <a:latin typeface="+mj-lt"/>
              </a:rPr>
              <a:t>liệu với A là LSB, a đến g là 7 ngõ ra. Xác định trạng thái ngõ ra a đến g khi DCBA=0011?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" y="2438400"/>
            <a:ext cx="4623302" cy="173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Placeholder 6"/>
          <p:cNvSpPr>
            <a:spLocks noGrp="1"/>
          </p:cNvSpPr>
          <p:nvPr>
            <p:ph type="body" idx="1"/>
          </p:nvPr>
        </p:nvSpPr>
        <p:spPr>
          <a:xfrm>
            <a:off x="304800" y="4876800"/>
            <a:ext cx="35052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Chung: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a,b,c,d,g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 0;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e,f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=1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 Placeholder 6"/>
          <p:cNvSpPr>
            <a:spLocks noGrp="1"/>
          </p:cNvSpPr>
          <p:nvPr>
            <p:ph type="body" idx="1"/>
          </p:nvPr>
        </p:nvSpPr>
        <p:spPr>
          <a:xfrm>
            <a:off x="304800" y="5562600"/>
            <a:ext cx="3505200" cy="533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 Chung: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a,b,c,d,g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 1;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e,f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=0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92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24200" y="381000"/>
            <a:ext cx="1905000" cy="685800"/>
          </a:xfrm>
        </p:spPr>
        <p:txBody>
          <a:bodyPr>
            <a:normAutofit fontScale="90000"/>
          </a:bodyPr>
          <a:lstStyle/>
          <a:p>
            <a:r>
              <a:rPr lang="en-US" sz="3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TẬP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114800" cy="533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MẠCH MÃ HÓA – GIẢI MÃ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6180992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000249"/>
            <a:ext cx="1666875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Placeholder 6"/>
          <p:cNvSpPr>
            <a:spLocks noGrp="1"/>
          </p:cNvSpPr>
          <p:nvPr>
            <p:ph type="body" idx="1"/>
          </p:nvPr>
        </p:nvSpPr>
        <p:spPr>
          <a:xfrm>
            <a:off x="1109296" y="5105400"/>
            <a:ext cx="2209800" cy="3810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E=1;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=7</a:t>
            </a:r>
            <a:endPara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5638800"/>
            <a:ext cx="79343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084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83820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AND</a:t>
            </a:r>
          </a:p>
          <a:p>
            <a:endParaRPr lang="en-US" dirty="0" smtClean="0"/>
          </a:p>
          <a:p>
            <a:pPr lvl="4"/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		</a:t>
            </a:r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885090"/>
            <a:ext cx="5856179" cy="356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38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2133600" cy="609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AND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685800" y="2819400"/>
            <a:ext cx="8077200" cy="2667000"/>
          </a:xfrm>
        </p:spPr>
        <p:txBody>
          <a:bodyPr>
            <a:normAutofit/>
          </a:bodyPr>
          <a:lstStyle/>
          <a:p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A,B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Y=A.B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A,B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3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4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. 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thấy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1.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51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2133600" cy="60960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AND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685800" y="2819400"/>
            <a:ext cx="8077200" cy="3429000"/>
          </a:xfrm>
        </p:spPr>
        <p:txBody>
          <a:bodyPr>
            <a:normAutofit fontScale="92500" lnSpcReduction="20000"/>
          </a:bodyPr>
          <a:lstStyle/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i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b="0" i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AND.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1,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(ở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tắt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AB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 Ở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, Y=1 (5v)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Diode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ngưng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dẩn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A=B=1=5v.</a:t>
            </a:r>
          </a:p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A=0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Y=0 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VB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>
                <a:latin typeface="Times New Roman" pitchFamily="18" charset="0"/>
                <a:cs typeface="Times New Roman" pitchFamily="18" charset="0"/>
              </a:rPr>
              <a:t>A=1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Y=B.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30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8382000" cy="1600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OR</a:t>
            </a:r>
          </a:p>
          <a:p>
            <a:endParaRPr lang="en-US" dirty="0" smtClean="0"/>
          </a:p>
          <a:p>
            <a:pPr lvl="4"/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		</a:t>
            </a:r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Logic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895600"/>
            <a:ext cx="6351389" cy="339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79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85800" y="1371600"/>
            <a:ext cx="2133600" cy="609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OR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idx="1"/>
          </p:nvPr>
        </p:nvSpPr>
        <p:spPr>
          <a:xfrm>
            <a:off x="685800" y="2514600"/>
            <a:ext cx="8077200" cy="3870434"/>
          </a:xfrm>
        </p:spPr>
        <p:txBody>
          <a:bodyPr>
            <a:normAutofit/>
          </a:bodyPr>
          <a:lstStyle/>
          <a:p>
            <a:r>
              <a:rPr lang="en-US" b="0" i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b="0" i="1" u="sng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i="1" u="sng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b="0" u="sng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1000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0.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ngõ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0" i="1" u="sng" dirty="0" err="1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b="0" i="1" u="sng" dirty="0">
                <a:latin typeface="Times New Roman" pitchFamily="18" charset="0"/>
                <a:cs typeface="Times New Roman" pitchFamily="18" charset="0"/>
              </a:rPr>
              <a:t> ý</a:t>
            </a:r>
            <a:r>
              <a:rPr lang="en-US" b="0" u="sng" dirty="0">
                <a:latin typeface="Times New Roman" pitchFamily="18" charset="0"/>
                <a:cs typeface="Times New Roman" pitchFamily="18" charset="0"/>
              </a:rPr>
              <a:t> :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A=1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Y=1 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  <a:sym typeface="SymbolProp BT"/>
              </a:rPr>
              <a:t>V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en-US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A=0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Y=B .</a:t>
            </a:r>
          </a:p>
          <a:p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diển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OR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01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8382000" cy="190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NOT (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đảo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dirty="0" smtClean="0"/>
          </a:p>
          <a:p>
            <a:pPr lvl="4"/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		</a:t>
            </a:r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819400"/>
            <a:ext cx="6167437" cy="3579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970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295400"/>
            <a:ext cx="8382000" cy="1905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NAND</a:t>
            </a:r>
          </a:p>
          <a:p>
            <a:endParaRPr lang="en-US" dirty="0" smtClean="0"/>
          </a:p>
          <a:p>
            <a:pPr lvl="4"/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0" i="1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b="0" dirty="0">
                <a:latin typeface="Times New Roman" pitchFamily="18" charset="0"/>
                <a:cs typeface="Times New Roman" pitchFamily="18" charset="0"/>
              </a:rPr>
              <a:t>:		</a:t>
            </a:r>
            <a:r>
              <a:rPr lang="en-US" sz="2400" b="0" i="1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400" b="0" i="1" dirty="0" smtClean="0">
                <a:latin typeface="Times New Roman" pitchFamily="18" charset="0"/>
                <a:cs typeface="Times New Roman" pitchFamily="18" charset="0"/>
              </a:rPr>
              <a:t> Logic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71800"/>
            <a:ext cx="6187966" cy="348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18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 HÀM - CỔNG LOGIC CĂN BẢN</a:t>
            </a:r>
            <a:endParaRPr lang="en-US" sz="3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609600" y="1371600"/>
            <a:ext cx="2286000" cy="83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NAND</a:t>
            </a:r>
          </a:p>
          <a:p>
            <a:endParaRPr lang="en-US" dirty="0" smtClean="0"/>
          </a:p>
        </p:txBody>
      </p:sp>
      <p:sp>
        <p:nvSpPr>
          <p:cNvPr id="5" name="Text Placeholder 6"/>
          <p:cNvSpPr>
            <a:spLocks noGrp="1"/>
          </p:cNvSpPr>
          <p:nvPr>
            <p:ph type="body" idx="1"/>
          </p:nvPr>
        </p:nvSpPr>
        <p:spPr>
          <a:xfrm>
            <a:off x="685800" y="2438400"/>
            <a:ext cx="7696200" cy="1295400"/>
          </a:xfrm>
        </p:spPr>
        <p:txBody>
          <a:bodyPr>
            <a:normAutofit/>
          </a:bodyPr>
          <a:lstStyle/>
          <a:p>
            <a:r>
              <a:rPr lang="en-US" b="0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NAND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NOT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0" dirty="0" err="1">
                <a:latin typeface="Times New Roman" pitchFamily="18" charset="0"/>
                <a:cs typeface="Times New Roman" pitchFamily="18" charset="0"/>
              </a:rPr>
              <a:t>biết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49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</TotalTime>
  <Words>1019</Words>
  <Application>Microsoft Office PowerPoint</Application>
  <PresentationFormat>On-screen Show (4:3)</PresentationFormat>
  <Paragraphs>115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CÁC HÀM - CỔNG LOGIC CĂN BẢN</vt:lpstr>
      <vt:lpstr>BÀI TẬP</vt:lpstr>
      <vt:lpstr>BÀI TẬP</vt:lpstr>
      <vt:lpstr>BÀI TẬP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KỸ THUẬT SỐ</dc:title>
  <dc:creator>dientu1</dc:creator>
  <cp:lastModifiedBy>dientu1</cp:lastModifiedBy>
  <cp:revision>117</cp:revision>
  <dcterms:created xsi:type="dcterms:W3CDTF">2021-03-30T02:31:38Z</dcterms:created>
  <dcterms:modified xsi:type="dcterms:W3CDTF">2021-04-13T04:40:40Z</dcterms:modified>
</cp:coreProperties>
</file>