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1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6" r:id="rId28"/>
    <p:sldId id="285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18E8"/>
    <a:srgbClr val="7F76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82" autoAdjust="0"/>
    <p:restoredTop sz="94671" autoAdjust="0"/>
  </p:normalViewPr>
  <p:slideViewPr>
    <p:cSldViewPr>
      <p:cViewPr>
        <p:scale>
          <a:sx n="75" d="100"/>
          <a:sy n="75" d="100"/>
        </p:scale>
        <p:origin x="-84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D0B329-F95D-4220-8E81-3768E6918BD5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A4F27-8248-498C-86C0-90787E034E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121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43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A4F27-8248-498C-86C0-90787E034EC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66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645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54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4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1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2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77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09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720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342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818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3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676400" y="1447800"/>
            <a:ext cx="6629400" cy="243840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Logic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3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762000" y="2971800"/>
            <a:ext cx="3200400" cy="457200"/>
          </a:xfrm>
        </p:spPr>
        <p:txBody>
          <a:bodyPr>
            <a:normAutofit/>
          </a:bodyPr>
          <a:lstStyle/>
          <a:p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b="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Demorgan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732882"/>
            <a:ext cx="3581400" cy="2183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62000" y="25146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762000" y="20574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25112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304800" y="1981200"/>
            <a:ext cx="8610600" cy="1828800"/>
          </a:xfrm>
        </p:spPr>
        <p:txBody>
          <a:bodyPr>
            <a:normAutofit/>
          </a:bodyPr>
          <a:lstStyle/>
          <a:p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1000" b="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ráp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nữa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tốn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kém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900" b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038600"/>
            <a:ext cx="3971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381000" y="4724400"/>
            <a:ext cx="2971800" cy="609600"/>
          </a:xfrm>
        </p:spPr>
        <p:txBody>
          <a:bodyPr>
            <a:normAutofit/>
          </a:bodyPr>
          <a:lstStyle/>
          <a:p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endParaRPr lang="en-US" b="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425377"/>
            <a:ext cx="314325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334000"/>
            <a:ext cx="2181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82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304800" y="2133600"/>
            <a:ext cx="8610600" cy="1371600"/>
          </a:xfrm>
        </p:spPr>
        <p:txBody>
          <a:bodyPr>
            <a:normAutofit/>
          </a:bodyPr>
          <a:lstStyle/>
          <a:p>
            <a:pPr algn="ctr"/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000" b="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mắc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mắc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. So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900" b="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733800"/>
            <a:ext cx="3810000" cy="243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73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304800" y="2667000"/>
            <a:ext cx="8610600" cy="3429000"/>
          </a:xfrm>
        </p:spPr>
        <p:txBody>
          <a:bodyPr>
            <a:normAutofit fontScale="92500" lnSpcReduction="20000"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K,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lưới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= 4 ô,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= 8 ô,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= 16 ô,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= 32 ô ...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b="0" baseline="30000" dirty="0">
                <a:latin typeface="Times New Roman" pitchFamily="18" charset="0"/>
                <a:cs typeface="Times New Roman" pitchFamily="18" charset="0"/>
              </a:rPr>
              <a:t>n - 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n: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  p: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Gray.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kề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kia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17526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10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304800" y="2667000"/>
            <a:ext cx="8610600" cy="266700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b="0" i="1" dirty="0" err="1" smtClean="0"/>
              <a:t>Cách</a:t>
            </a:r>
            <a:r>
              <a:rPr lang="en-US" b="0" i="1" dirty="0" smtClean="0"/>
              <a:t> </a:t>
            </a:r>
            <a:r>
              <a:rPr lang="en-US" b="0" i="1" dirty="0" err="1"/>
              <a:t>đơn</a:t>
            </a:r>
            <a:r>
              <a:rPr lang="en-US" b="0" i="1" dirty="0"/>
              <a:t> </a:t>
            </a:r>
            <a:r>
              <a:rPr lang="en-US" b="0" i="1" dirty="0" err="1"/>
              <a:t>giản</a:t>
            </a:r>
            <a:r>
              <a:rPr lang="en-US" b="0" i="1" dirty="0"/>
              <a:t> </a:t>
            </a:r>
            <a:r>
              <a:rPr lang="en-US" b="0" i="1" dirty="0" err="1"/>
              <a:t>biểu</a:t>
            </a:r>
            <a:r>
              <a:rPr lang="en-US" b="0" i="1" dirty="0"/>
              <a:t> </a:t>
            </a:r>
            <a:r>
              <a:rPr lang="en-US" b="0" i="1" dirty="0" err="1"/>
              <a:t>thức</a:t>
            </a:r>
            <a:r>
              <a:rPr lang="en-US" b="0" dirty="0" smtClean="0"/>
              <a:t>:</a:t>
            </a:r>
          </a:p>
          <a:p>
            <a:endParaRPr lang="en-US" dirty="0"/>
          </a:p>
          <a:p>
            <a:r>
              <a:rPr lang="en-US" b="0" dirty="0"/>
              <a:t>Ta </a:t>
            </a:r>
            <a:r>
              <a:rPr lang="en-US" b="0" dirty="0" err="1"/>
              <a:t>khoanh</a:t>
            </a:r>
            <a:r>
              <a:rPr lang="en-US" b="0" dirty="0"/>
              <a:t> </a:t>
            </a:r>
            <a:r>
              <a:rPr lang="en-US" b="0" dirty="0" err="1"/>
              <a:t>một</a:t>
            </a:r>
            <a:r>
              <a:rPr lang="en-US" b="0" dirty="0"/>
              <a:t> </a:t>
            </a:r>
            <a:r>
              <a:rPr lang="en-US" b="0" dirty="0" err="1"/>
              <a:t>vòng</a:t>
            </a:r>
            <a:r>
              <a:rPr lang="en-US" b="0" dirty="0"/>
              <a:t> </a:t>
            </a:r>
            <a:r>
              <a:rPr lang="en-US" b="0" dirty="0" err="1"/>
              <a:t>lớn</a:t>
            </a:r>
            <a:r>
              <a:rPr lang="en-US" b="0" dirty="0"/>
              <a:t> </a:t>
            </a:r>
            <a:r>
              <a:rPr lang="en-US" b="0" dirty="0" err="1"/>
              <a:t>nhất</a:t>
            </a:r>
            <a:r>
              <a:rPr lang="en-US" b="0" dirty="0"/>
              <a:t> </a:t>
            </a:r>
            <a:r>
              <a:rPr lang="en-US" b="0" dirty="0" err="1"/>
              <a:t>với</a:t>
            </a:r>
            <a:r>
              <a:rPr lang="en-US" b="0" dirty="0"/>
              <a:t> </a:t>
            </a:r>
            <a:r>
              <a:rPr lang="en-US" b="0" dirty="0" err="1"/>
              <a:t>điều</a:t>
            </a:r>
            <a:r>
              <a:rPr lang="en-US" b="0" dirty="0"/>
              <a:t> </a:t>
            </a:r>
            <a:r>
              <a:rPr lang="en-US" b="0" dirty="0" err="1"/>
              <a:t>kiện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ô </a:t>
            </a:r>
            <a:r>
              <a:rPr lang="en-US" b="0" dirty="0" err="1"/>
              <a:t>được</a:t>
            </a:r>
            <a:r>
              <a:rPr lang="en-US" b="0" dirty="0"/>
              <a:t> </a:t>
            </a:r>
            <a:r>
              <a:rPr lang="en-US" b="0" dirty="0" err="1"/>
              <a:t>khoanh</a:t>
            </a:r>
            <a:r>
              <a:rPr lang="en-US" b="0" dirty="0"/>
              <a:t> </a:t>
            </a:r>
            <a:r>
              <a:rPr lang="en-US" b="0" dirty="0" err="1"/>
              <a:t>phải</a:t>
            </a:r>
            <a:r>
              <a:rPr lang="en-US" b="0" dirty="0"/>
              <a:t> </a:t>
            </a:r>
            <a:r>
              <a:rPr lang="en-US" b="0" dirty="0" err="1"/>
              <a:t>kề</a:t>
            </a:r>
            <a:r>
              <a:rPr lang="en-US" b="0" dirty="0"/>
              <a:t> </a:t>
            </a:r>
            <a:r>
              <a:rPr lang="en-US" b="0" dirty="0" err="1"/>
              <a:t>nhau</a:t>
            </a:r>
            <a:r>
              <a:rPr lang="en-US" b="0" dirty="0"/>
              <a:t> (</a:t>
            </a:r>
            <a:r>
              <a:rPr lang="en-US" b="0" dirty="0" err="1"/>
              <a:t>các</a:t>
            </a:r>
            <a:r>
              <a:rPr lang="en-US" b="0" dirty="0"/>
              <a:t> ô </a:t>
            </a:r>
            <a:r>
              <a:rPr lang="en-US" b="0" dirty="0" err="1"/>
              <a:t>kề</a:t>
            </a:r>
            <a:r>
              <a:rPr lang="en-US" b="0" dirty="0"/>
              <a:t> </a:t>
            </a:r>
            <a:r>
              <a:rPr lang="en-US" b="0" dirty="0" err="1"/>
              <a:t>là</a:t>
            </a:r>
            <a:r>
              <a:rPr lang="en-US" b="0" dirty="0"/>
              <a:t> 2, 4, 8, 16,...). </a:t>
            </a:r>
            <a:r>
              <a:rPr lang="en-US" b="0" dirty="0" err="1"/>
              <a:t>Với</a:t>
            </a:r>
            <a:r>
              <a:rPr lang="en-US" b="0" dirty="0"/>
              <a:t> 2 ô </a:t>
            </a:r>
            <a:r>
              <a:rPr lang="en-US" b="0" dirty="0" err="1"/>
              <a:t>sẽ</a:t>
            </a:r>
            <a:r>
              <a:rPr lang="en-US" b="0" dirty="0"/>
              <a:t> </a:t>
            </a:r>
            <a:r>
              <a:rPr lang="en-US" b="0" dirty="0" err="1"/>
              <a:t>mất</a:t>
            </a:r>
            <a:r>
              <a:rPr lang="en-US" b="0" dirty="0"/>
              <a:t> </a:t>
            </a:r>
            <a:r>
              <a:rPr lang="en-US" b="0" dirty="0" err="1"/>
              <a:t>đi</a:t>
            </a:r>
            <a:r>
              <a:rPr lang="en-US" b="0" dirty="0"/>
              <a:t> </a:t>
            </a:r>
            <a:r>
              <a:rPr lang="en-US" b="0" dirty="0" err="1"/>
              <a:t>một</a:t>
            </a:r>
            <a:r>
              <a:rPr lang="en-US" b="0" dirty="0"/>
              <a:t> </a:t>
            </a:r>
            <a:r>
              <a:rPr lang="en-US" b="0" dirty="0" err="1"/>
              <a:t>biến</a:t>
            </a:r>
            <a:r>
              <a:rPr lang="en-US" b="0" dirty="0"/>
              <a:t>, </a:t>
            </a:r>
            <a:r>
              <a:rPr lang="en-US" b="0" dirty="0" err="1"/>
              <a:t>với</a:t>
            </a:r>
            <a:r>
              <a:rPr lang="en-US" b="0" dirty="0"/>
              <a:t> 4 ô </a:t>
            </a:r>
            <a:r>
              <a:rPr lang="en-US" b="0" dirty="0" err="1"/>
              <a:t>sẽ</a:t>
            </a:r>
            <a:r>
              <a:rPr lang="en-US" b="0" dirty="0"/>
              <a:t> </a:t>
            </a:r>
            <a:r>
              <a:rPr lang="en-US" b="0" dirty="0" err="1"/>
              <a:t>mất</a:t>
            </a:r>
            <a:r>
              <a:rPr lang="en-US" b="0" dirty="0"/>
              <a:t> </a:t>
            </a:r>
            <a:r>
              <a:rPr lang="en-US" b="0" dirty="0" err="1"/>
              <a:t>đi</a:t>
            </a:r>
            <a:r>
              <a:rPr lang="en-US" b="0" dirty="0"/>
              <a:t> 2 </a:t>
            </a:r>
            <a:r>
              <a:rPr lang="en-US" b="0" dirty="0" err="1"/>
              <a:t>biến</a:t>
            </a:r>
            <a:r>
              <a:rPr lang="en-US" b="0" dirty="0"/>
              <a:t>, </a:t>
            </a:r>
            <a:r>
              <a:rPr lang="en-US" b="0" dirty="0" err="1"/>
              <a:t>với</a:t>
            </a:r>
            <a:r>
              <a:rPr lang="en-US" b="0" dirty="0"/>
              <a:t> 8 ô </a:t>
            </a:r>
            <a:r>
              <a:rPr lang="en-US" b="0" dirty="0" err="1"/>
              <a:t>sẽ</a:t>
            </a:r>
            <a:r>
              <a:rPr lang="en-US" b="0" dirty="0"/>
              <a:t> </a:t>
            </a:r>
            <a:r>
              <a:rPr lang="en-US" b="0" dirty="0" err="1"/>
              <a:t>mất</a:t>
            </a:r>
            <a:r>
              <a:rPr lang="en-US" b="0" dirty="0"/>
              <a:t> </a:t>
            </a:r>
            <a:r>
              <a:rPr lang="en-US" b="0" dirty="0" err="1"/>
              <a:t>đi</a:t>
            </a:r>
            <a:r>
              <a:rPr lang="en-US" b="0" dirty="0"/>
              <a:t> 3 </a:t>
            </a:r>
            <a:r>
              <a:rPr lang="en-US" b="0" dirty="0" err="1"/>
              <a:t>biến</a:t>
            </a:r>
            <a:r>
              <a:rPr lang="en-US" b="0" dirty="0"/>
              <a:t>,... </a:t>
            </a:r>
            <a:r>
              <a:rPr lang="en-US" b="0" dirty="0" err="1"/>
              <a:t>Biến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bị</a:t>
            </a:r>
            <a:r>
              <a:rPr lang="en-US" b="0" dirty="0"/>
              <a:t> </a:t>
            </a:r>
            <a:r>
              <a:rPr lang="en-US" b="0" dirty="0" err="1"/>
              <a:t>mất</a:t>
            </a:r>
            <a:r>
              <a:rPr lang="en-US" b="0" dirty="0"/>
              <a:t> </a:t>
            </a:r>
            <a:r>
              <a:rPr lang="en-US" b="0" dirty="0" err="1"/>
              <a:t>là</a:t>
            </a:r>
            <a:r>
              <a:rPr lang="en-US" b="0" dirty="0"/>
              <a:t> </a:t>
            </a:r>
            <a:r>
              <a:rPr lang="en-US" b="0" dirty="0" err="1"/>
              <a:t>biến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thay</a:t>
            </a:r>
            <a:r>
              <a:rPr lang="en-US" b="0" dirty="0"/>
              <a:t> </a:t>
            </a:r>
            <a:r>
              <a:rPr lang="en-US" b="0" dirty="0" err="1"/>
              <a:t>đổi</a:t>
            </a:r>
            <a:r>
              <a:rPr lang="en-US" b="0" dirty="0"/>
              <a:t> </a:t>
            </a:r>
            <a:r>
              <a:rPr lang="en-US" b="0" dirty="0" err="1"/>
              <a:t>giữa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ô </a:t>
            </a:r>
            <a:r>
              <a:rPr lang="en-US" b="0" dirty="0" err="1"/>
              <a:t>kề</a:t>
            </a:r>
            <a:r>
              <a:rPr lang="en-US" b="0" dirty="0"/>
              <a:t>, </a:t>
            </a:r>
            <a:r>
              <a:rPr lang="en-US" b="0" dirty="0" err="1"/>
              <a:t>biến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không</a:t>
            </a:r>
            <a:r>
              <a:rPr lang="en-US" b="0" dirty="0"/>
              <a:t> </a:t>
            </a:r>
            <a:r>
              <a:rPr lang="en-US" b="0" dirty="0" err="1"/>
              <a:t>bị</a:t>
            </a:r>
            <a:r>
              <a:rPr lang="en-US" b="0" dirty="0"/>
              <a:t> </a:t>
            </a:r>
            <a:r>
              <a:rPr lang="en-US" b="0" dirty="0" err="1"/>
              <a:t>mất</a:t>
            </a:r>
            <a:r>
              <a:rPr lang="en-US" b="0" dirty="0"/>
              <a:t> </a:t>
            </a:r>
            <a:r>
              <a:rPr lang="en-US" b="0" dirty="0" err="1"/>
              <a:t>là</a:t>
            </a:r>
            <a:r>
              <a:rPr lang="en-US" b="0" dirty="0"/>
              <a:t> </a:t>
            </a:r>
            <a:r>
              <a:rPr lang="en-US" b="0" dirty="0" err="1"/>
              <a:t>biến</a:t>
            </a:r>
            <a:r>
              <a:rPr lang="en-US" b="0" dirty="0"/>
              <a:t> </a:t>
            </a:r>
            <a:r>
              <a:rPr lang="en-US" b="0" dirty="0" err="1"/>
              <a:t>số</a:t>
            </a:r>
            <a:r>
              <a:rPr lang="en-US" b="0" dirty="0"/>
              <a:t> </a:t>
            </a:r>
            <a:r>
              <a:rPr lang="en-US" b="0" dirty="0" err="1"/>
              <a:t>không</a:t>
            </a:r>
            <a:r>
              <a:rPr lang="en-US" b="0" dirty="0"/>
              <a:t> </a:t>
            </a:r>
            <a:r>
              <a:rPr lang="en-US" b="0" dirty="0" err="1"/>
              <a:t>thay</a:t>
            </a:r>
            <a:r>
              <a:rPr lang="en-US" b="0" dirty="0"/>
              <a:t> </a:t>
            </a:r>
            <a:r>
              <a:rPr lang="en-US" b="0" dirty="0" err="1"/>
              <a:t>đổi</a:t>
            </a:r>
            <a:r>
              <a:rPr lang="en-US" b="0" dirty="0"/>
              <a:t>.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17526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9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17526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4724400" y="19050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K 2,3,4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506108"/>
            <a:ext cx="7162800" cy="407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19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17526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1676400" y="2362200"/>
            <a:ext cx="5943600" cy="533400"/>
          </a:xfrm>
        </p:spPr>
        <p:txBody>
          <a:bodyPr>
            <a:normAutofit/>
          </a:bodyPr>
          <a:lstStyle/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0"/>
            <a:ext cx="8181022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537148" y="5791200"/>
            <a:ext cx="8330784" cy="838200"/>
          </a:xfrm>
        </p:spPr>
        <p:txBody>
          <a:bodyPr>
            <a:normAutofit/>
          </a:bodyPr>
          <a:lstStyle/>
          <a:p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8 ô,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9807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17526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1676400" y="2362200"/>
            <a:ext cx="5943600" cy="533400"/>
          </a:xfrm>
        </p:spPr>
        <p:txBody>
          <a:bodyPr>
            <a:normAutofit/>
          </a:bodyPr>
          <a:lstStyle/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352800"/>
            <a:ext cx="791992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840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17526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1676400" y="2362200"/>
            <a:ext cx="5943600" cy="533400"/>
          </a:xfrm>
        </p:spPr>
        <p:txBody>
          <a:bodyPr>
            <a:normAutofit/>
          </a:bodyPr>
          <a:lstStyle/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471282"/>
            <a:ext cx="8454452" cy="239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292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17526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1676400" y="2362200"/>
            <a:ext cx="5943600" cy="533400"/>
          </a:xfrm>
        </p:spPr>
        <p:txBody>
          <a:bodyPr>
            <a:normAutofit/>
          </a:bodyPr>
          <a:lstStyle/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/>
              <a:t>f (A,B,C,D) = 0,2,3,6,7,8,10,11,14,15.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72" y="3124200"/>
            <a:ext cx="846066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83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762000" y="2286000"/>
            <a:ext cx="8153400" cy="1219200"/>
          </a:xfrm>
        </p:spPr>
        <p:txBody>
          <a:bodyPr>
            <a:normAutofit fontScale="92500"/>
          </a:bodyPr>
          <a:lstStyle/>
          <a:p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Boole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(Or),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(And),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(Not).</a:t>
            </a: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105400"/>
            <a:ext cx="611965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62000" y="3733800"/>
            <a:ext cx="8153400" cy="1219200"/>
          </a:xfrm>
        </p:spPr>
        <p:txBody>
          <a:bodyPr>
            <a:normAutofit/>
          </a:bodyPr>
          <a:lstStyle/>
          <a:p>
            <a:r>
              <a:rPr lang="en-US" sz="2200" b="0" i="1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200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i="1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 Y= A+B.C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B And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Not.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743200" y="3810000"/>
            <a:ext cx="68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43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  <p:bldP spid="8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17526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2895600" y="2362200"/>
            <a:ext cx="2209800" cy="533400"/>
          </a:xfrm>
        </p:spPr>
        <p:txBody>
          <a:bodyPr>
            <a:normAutofit/>
          </a:bodyPr>
          <a:lstStyle/>
          <a:p>
            <a:pPr algn="ctr"/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tâp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09600" y="3276600"/>
            <a:ext cx="7772400" cy="3200400"/>
          </a:xfrm>
        </p:spPr>
        <p:txBody>
          <a:bodyPr>
            <a:normAutofit fontScale="85000" lnSpcReduction="20000"/>
          </a:bodyPr>
          <a:lstStyle/>
          <a:p>
            <a:r>
              <a:rPr lang="en-US" b="0" dirty="0"/>
              <a:t>3.1) </a:t>
            </a:r>
            <a:r>
              <a:rPr lang="en-US" b="0" dirty="0" err="1"/>
              <a:t>Dùng</a:t>
            </a:r>
            <a:r>
              <a:rPr lang="en-US" b="0" dirty="0"/>
              <a:t> </a:t>
            </a:r>
            <a:r>
              <a:rPr lang="en-US" b="0" dirty="0" err="1"/>
              <a:t>cổng</a:t>
            </a:r>
            <a:r>
              <a:rPr lang="en-US" b="0" dirty="0"/>
              <a:t> NAND </a:t>
            </a:r>
            <a:r>
              <a:rPr lang="en-US" b="0" dirty="0" err="1"/>
              <a:t>để</a:t>
            </a:r>
            <a:r>
              <a:rPr lang="en-US" b="0" dirty="0"/>
              <a:t> </a:t>
            </a:r>
            <a:r>
              <a:rPr lang="en-US" b="0" dirty="0" err="1"/>
              <a:t>tạo</a:t>
            </a:r>
            <a:r>
              <a:rPr lang="en-US" b="0" dirty="0"/>
              <a:t> </a:t>
            </a:r>
            <a:r>
              <a:rPr lang="en-US" b="0" dirty="0" err="1"/>
              <a:t>ra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cổng</a:t>
            </a:r>
            <a:r>
              <a:rPr lang="en-US" b="0" dirty="0"/>
              <a:t> Logic </a:t>
            </a:r>
            <a:r>
              <a:rPr lang="en-US" b="0" dirty="0" err="1"/>
              <a:t>đã</a:t>
            </a:r>
            <a:r>
              <a:rPr lang="en-US" b="0" dirty="0"/>
              <a:t> </a:t>
            </a:r>
            <a:r>
              <a:rPr lang="en-US" b="0" dirty="0" err="1"/>
              <a:t>học</a:t>
            </a:r>
            <a:r>
              <a:rPr lang="en-US" b="0" dirty="0"/>
              <a:t>.</a:t>
            </a:r>
            <a:endParaRPr lang="en-US" dirty="0"/>
          </a:p>
          <a:p>
            <a:r>
              <a:rPr lang="en-US" b="0" dirty="0"/>
              <a:t>3.2) </a:t>
            </a:r>
            <a:r>
              <a:rPr lang="en-US" b="0" dirty="0" err="1"/>
              <a:t>Hãy</a:t>
            </a:r>
            <a:r>
              <a:rPr lang="en-US" b="0" dirty="0"/>
              <a:t> </a:t>
            </a:r>
            <a:r>
              <a:rPr lang="en-US" b="0" dirty="0" err="1"/>
              <a:t>đơn</a:t>
            </a:r>
            <a:r>
              <a:rPr lang="en-US" b="0" dirty="0"/>
              <a:t> </a:t>
            </a:r>
            <a:r>
              <a:rPr lang="en-US" b="0" dirty="0" err="1"/>
              <a:t>giản</a:t>
            </a:r>
            <a:r>
              <a:rPr lang="en-US" b="0" dirty="0"/>
              <a:t> </a:t>
            </a:r>
            <a:r>
              <a:rPr lang="en-US" b="0" dirty="0" err="1"/>
              <a:t>các</a:t>
            </a:r>
            <a:r>
              <a:rPr lang="en-US" b="0" dirty="0"/>
              <a:t> </a:t>
            </a:r>
            <a:r>
              <a:rPr lang="en-US" b="0" dirty="0" err="1"/>
              <a:t>biểu</a:t>
            </a:r>
            <a:r>
              <a:rPr lang="en-US" b="0" dirty="0"/>
              <a:t> </a:t>
            </a:r>
            <a:r>
              <a:rPr lang="en-US" b="0" dirty="0" err="1"/>
              <a:t>thức</a:t>
            </a:r>
            <a:r>
              <a:rPr lang="en-US" b="0" dirty="0"/>
              <a:t> </a:t>
            </a:r>
            <a:r>
              <a:rPr lang="en-US" b="0" dirty="0" err="1"/>
              <a:t>sau</a:t>
            </a:r>
            <a:r>
              <a:rPr lang="en-US" b="0" dirty="0"/>
              <a:t>:</a:t>
            </a:r>
            <a:endParaRPr lang="en-US" dirty="0"/>
          </a:p>
          <a:p>
            <a:r>
              <a:rPr lang="en-US" b="0" dirty="0"/>
              <a:t> </a:t>
            </a:r>
            <a:endParaRPr lang="en-US" b="0" dirty="0" smtClean="0"/>
          </a:p>
          <a:p>
            <a:endParaRPr lang="en-US" b="0" dirty="0"/>
          </a:p>
          <a:p>
            <a:endParaRPr lang="en-US" dirty="0"/>
          </a:p>
          <a:p>
            <a:r>
              <a:rPr lang="en-US" b="0" dirty="0" smtClean="0"/>
              <a:t>3.3</a:t>
            </a:r>
            <a:r>
              <a:rPr lang="en-US" b="0" dirty="0"/>
              <a:t>) </a:t>
            </a:r>
            <a:r>
              <a:rPr lang="en-US" b="0" dirty="0" err="1"/>
              <a:t>Thiết</a:t>
            </a:r>
            <a:r>
              <a:rPr lang="en-US" b="0" dirty="0"/>
              <a:t> </a:t>
            </a:r>
            <a:r>
              <a:rPr lang="en-US" b="0" dirty="0" err="1"/>
              <a:t>kế</a:t>
            </a:r>
            <a:r>
              <a:rPr lang="en-US" b="0" dirty="0"/>
              <a:t> </a:t>
            </a:r>
            <a:r>
              <a:rPr lang="en-US" b="0" dirty="0" err="1"/>
              <a:t>mạch</a:t>
            </a:r>
            <a:r>
              <a:rPr lang="en-US" b="0" dirty="0"/>
              <a:t> </a:t>
            </a:r>
            <a:r>
              <a:rPr lang="en-US" b="0" dirty="0" err="1"/>
              <a:t>đèn</a:t>
            </a:r>
            <a:r>
              <a:rPr lang="en-US" b="0" dirty="0"/>
              <a:t> </a:t>
            </a:r>
            <a:r>
              <a:rPr lang="en-US" b="0" dirty="0" err="1"/>
              <a:t>cầu</a:t>
            </a:r>
            <a:r>
              <a:rPr lang="en-US" b="0" dirty="0"/>
              <a:t> </a:t>
            </a:r>
            <a:r>
              <a:rPr lang="en-US" b="0" dirty="0" err="1"/>
              <a:t>thang</a:t>
            </a:r>
            <a:r>
              <a:rPr lang="en-US" b="0" dirty="0"/>
              <a:t> </a:t>
            </a:r>
            <a:r>
              <a:rPr lang="en-US" b="0" dirty="0" err="1"/>
              <a:t>điều</a:t>
            </a:r>
            <a:r>
              <a:rPr lang="en-US" b="0" dirty="0"/>
              <a:t> </a:t>
            </a:r>
            <a:r>
              <a:rPr lang="en-US" b="0" dirty="0" err="1"/>
              <a:t>khiển</a:t>
            </a:r>
            <a:r>
              <a:rPr lang="en-US" b="0" dirty="0"/>
              <a:t> 3 </a:t>
            </a:r>
            <a:r>
              <a:rPr lang="en-US" b="0" dirty="0" err="1"/>
              <a:t>nơi</a:t>
            </a:r>
            <a:r>
              <a:rPr lang="en-US" b="0" dirty="0"/>
              <a:t> </a:t>
            </a:r>
            <a:r>
              <a:rPr lang="en-US" b="0" dirty="0" err="1"/>
              <a:t>dùng</a:t>
            </a:r>
            <a:r>
              <a:rPr lang="en-US" b="0" dirty="0"/>
              <a:t> </a:t>
            </a:r>
            <a:r>
              <a:rPr lang="en-US" b="0" dirty="0" err="1"/>
              <a:t>cổng</a:t>
            </a:r>
            <a:r>
              <a:rPr lang="en-US" b="0" dirty="0"/>
              <a:t> Logic.</a:t>
            </a:r>
            <a:endParaRPr lang="en-US" dirty="0"/>
          </a:p>
          <a:p>
            <a:r>
              <a:rPr lang="en-US" b="0" dirty="0"/>
              <a:t>3.4*) </a:t>
            </a:r>
            <a:r>
              <a:rPr lang="en-US" b="0" dirty="0" err="1"/>
              <a:t>Dùng</a:t>
            </a:r>
            <a:r>
              <a:rPr lang="en-US" b="0" dirty="0"/>
              <a:t> </a:t>
            </a:r>
            <a:r>
              <a:rPr lang="en-US" b="0" dirty="0" err="1"/>
              <a:t>cổng</a:t>
            </a:r>
            <a:r>
              <a:rPr lang="en-US" b="0" dirty="0"/>
              <a:t> Logic </a:t>
            </a:r>
            <a:r>
              <a:rPr lang="en-US" b="0" dirty="0" err="1"/>
              <a:t>thiết</a:t>
            </a:r>
            <a:r>
              <a:rPr lang="en-US" b="0" dirty="0"/>
              <a:t> </a:t>
            </a:r>
            <a:r>
              <a:rPr lang="en-US" b="0" dirty="0" err="1"/>
              <a:t>kế</a:t>
            </a:r>
            <a:r>
              <a:rPr lang="en-US" b="0" dirty="0"/>
              <a:t> </a:t>
            </a:r>
            <a:r>
              <a:rPr lang="en-US" b="0" dirty="0" err="1"/>
              <a:t>mạch</a:t>
            </a:r>
            <a:r>
              <a:rPr lang="en-US" b="0" dirty="0"/>
              <a:t> </a:t>
            </a:r>
            <a:r>
              <a:rPr lang="en-US" b="0" dirty="0" err="1"/>
              <a:t>điều</a:t>
            </a:r>
            <a:r>
              <a:rPr lang="en-US" b="0" dirty="0"/>
              <a:t> </a:t>
            </a:r>
            <a:r>
              <a:rPr lang="en-US" b="0" dirty="0" err="1"/>
              <a:t>khiển</a:t>
            </a:r>
            <a:r>
              <a:rPr lang="en-US" b="0" dirty="0"/>
              <a:t> 4 </a:t>
            </a:r>
            <a:r>
              <a:rPr lang="en-US" b="0" dirty="0" err="1"/>
              <a:t>đèn</a:t>
            </a:r>
            <a:r>
              <a:rPr lang="en-US" b="0" dirty="0"/>
              <a:t> </a:t>
            </a:r>
            <a:r>
              <a:rPr lang="en-US" b="0" dirty="0" err="1"/>
              <a:t>sáng</a:t>
            </a:r>
            <a:r>
              <a:rPr lang="en-US" b="0" dirty="0"/>
              <a:t> </a:t>
            </a:r>
            <a:r>
              <a:rPr lang="en-US" b="0" dirty="0" err="1"/>
              <a:t>dần</a:t>
            </a:r>
            <a:r>
              <a:rPr lang="en-US" b="0" dirty="0"/>
              <a:t>, </a:t>
            </a:r>
            <a:r>
              <a:rPr lang="en-US" b="0" dirty="0" err="1"/>
              <a:t>tắt</a:t>
            </a:r>
            <a:r>
              <a:rPr lang="en-US" b="0" dirty="0"/>
              <a:t> </a:t>
            </a:r>
            <a:r>
              <a:rPr lang="en-US" b="0" dirty="0" err="1"/>
              <a:t>dần</a:t>
            </a:r>
            <a:r>
              <a:rPr lang="en-US" b="0" dirty="0"/>
              <a:t>.</a:t>
            </a:r>
            <a:endParaRPr lang="en-US" dirty="0"/>
          </a:p>
          <a:p>
            <a:r>
              <a:rPr lang="en-US" b="0" dirty="0"/>
              <a:t>3.5*) </a:t>
            </a:r>
            <a:r>
              <a:rPr lang="en-US" b="0" dirty="0" err="1"/>
              <a:t>Dùng</a:t>
            </a:r>
            <a:r>
              <a:rPr lang="en-US" b="0" dirty="0"/>
              <a:t> </a:t>
            </a:r>
            <a:r>
              <a:rPr lang="en-US" b="0" dirty="0" err="1"/>
              <a:t>cổng</a:t>
            </a:r>
            <a:r>
              <a:rPr lang="en-US" b="0" dirty="0"/>
              <a:t> Logic </a:t>
            </a:r>
            <a:r>
              <a:rPr lang="en-US" b="0" dirty="0" err="1"/>
              <a:t>thiết</a:t>
            </a:r>
            <a:r>
              <a:rPr lang="en-US" b="0" dirty="0"/>
              <a:t> </a:t>
            </a:r>
            <a:r>
              <a:rPr lang="en-US" b="0" dirty="0" err="1"/>
              <a:t>kế</a:t>
            </a:r>
            <a:r>
              <a:rPr lang="en-US" b="0" dirty="0"/>
              <a:t> 4 </a:t>
            </a:r>
            <a:r>
              <a:rPr lang="en-US" b="0" dirty="0" err="1"/>
              <a:t>đèn</a:t>
            </a:r>
            <a:r>
              <a:rPr lang="en-US" b="0" dirty="0"/>
              <a:t> </a:t>
            </a:r>
            <a:r>
              <a:rPr lang="en-US" b="0" dirty="0" err="1"/>
              <a:t>chạy</a:t>
            </a:r>
            <a:r>
              <a:rPr lang="en-US" b="0" dirty="0"/>
              <a:t> qua </a:t>
            </a:r>
            <a:r>
              <a:rPr lang="en-US" b="0" dirty="0" err="1"/>
              <a:t>chạy</a:t>
            </a:r>
            <a:r>
              <a:rPr lang="en-US" b="0" dirty="0"/>
              <a:t> </a:t>
            </a:r>
            <a:r>
              <a:rPr lang="en-US" b="0" dirty="0" err="1"/>
              <a:t>lại</a:t>
            </a:r>
            <a:r>
              <a:rPr lang="en-US" b="0" dirty="0"/>
              <a:t>.</a:t>
            </a:r>
            <a:endParaRPr lang="en-US" dirty="0"/>
          </a:p>
          <a:p>
            <a:r>
              <a:rPr lang="en-US" b="0" dirty="0"/>
              <a:t>3.5**) </a:t>
            </a:r>
            <a:r>
              <a:rPr lang="en-US" b="0" dirty="0" err="1"/>
              <a:t>Chỉ</a:t>
            </a:r>
            <a:r>
              <a:rPr lang="en-US" b="0" dirty="0"/>
              <a:t> </a:t>
            </a:r>
            <a:r>
              <a:rPr lang="en-US" b="0" dirty="0" err="1"/>
              <a:t>dùng</a:t>
            </a:r>
            <a:r>
              <a:rPr lang="en-US" b="0" dirty="0"/>
              <a:t> 1 IC </a:t>
            </a:r>
            <a:r>
              <a:rPr lang="en-US" b="0" dirty="0" err="1"/>
              <a:t>mắc</a:t>
            </a:r>
            <a:r>
              <a:rPr lang="en-US" b="0" dirty="0"/>
              <a:t> </a:t>
            </a:r>
            <a:r>
              <a:rPr lang="en-US" b="0" dirty="0" err="1"/>
              <a:t>mạch</a:t>
            </a:r>
            <a:r>
              <a:rPr lang="en-US" b="0" dirty="0"/>
              <a:t> </a:t>
            </a:r>
            <a:r>
              <a:rPr lang="en-US" b="0" dirty="0" err="1"/>
              <a:t>diển</a:t>
            </a:r>
            <a:r>
              <a:rPr lang="en-US" b="0" dirty="0"/>
              <a:t> </a:t>
            </a:r>
            <a:r>
              <a:rPr lang="en-US" b="0" dirty="0" err="1"/>
              <a:t>tả</a:t>
            </a:r>
            <a:r>
              <a:rPr lang="en-US" b="0" dirty="0"/>
              <a:t> </a:t>
            </a:r>
            <a:r>
              <a:rPr lang="en-US" b="0" dirty="0" err="1"/>
              <a:t>bằng</a:t>
            </a:r>
            <a:r>
              <a:rPr lang="en-US" b="0" dirty="0"/>
              <a:t> </a:t>
            </a:r>
            <a:r>
              <a:rPr lang="en-US" b="0" dirty="0" err="1"/>
              <a:t>hàm</a:t>
            </a:r>
            <a:r>
              <a:rPr lang="en-US" b="0" dirty="0"/>
              <a:t> Logic </a:t>
            </a:r>
            <a:r>
              <a:rPr lang="en-US" b="0" dirty="0" err="1"/>
              <a:t>sau</a:t>
            </a:r>
            <a:r>
              <a:rPr lang="en-US" b="0" dirty="0"/>
              <a:t>:</a:t>
            </a:r>
            <a:endParaRPr lang="en-US" dirty="0"/>
          </a:p>
          <a:p>
            <a:r>
              <a:rPr lang="en-US" dirty="0"/>
              <a:t> 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114800"/>
            <a:ext cx="366712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6262758"/>
            <a:ext cx="2616954" cy="313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695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1430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15240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27432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>
            <a:spLocks noGrp="1"/>
          </p:cNvSpPr>
          <p:nvPr>
            <p:ph type="body" idx="1"/>
          </p:nvPr>
        </p:nvSpPr>
        <p:spPr>
          <a:xfrm>
            <a:off x="1219200" y="3657600"/>
            <a:ext cx="5181600" cy="2514600"/>
          </a:xfrm>
        </p:spPr>
        <p:txBody>
          <a:bodyPr>
            <a:normAutofit/>
          </a:bodyPr>
          <a:lstStyle/>
          <a:p>
            <a:pPr lvl="1"/>
            <a:r>
              <a:rPr lang="en-US" sz="2200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sz="22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2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ý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sz="2200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Logic.</a:t>
            </a:r>
          </a:p>
          <a:p>
            <a:pPr lvl="1"/>
            <a:r>
              <a:rPr lang="en-US" sz="22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2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Logic.</a:t>
            </a:r>
          </a:p>
          <a:p>
            <a:pPr lvl="1"/>
            <a:r>
              <a:rPr lang="en-US" sz="2200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0" dirty="0" err="1" smtClean="0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sz="2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Logic.</a:t>
            </a:r>
          </a:p>
          <a:p>
            <a:pPr lvl="1"/>
            <a:r>
              <a:rPr lang="en-US" sz="22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200" b="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2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IC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ráp</a:t>
            </a:r>
            <a:r>
              <a:rPr lang="en-US" sz="2200" b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2749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 build="p"/>
      <p:bldP spid="1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>
            <a:spLocks noGrp="1"/>
          </p:cNvSpPr>
          <p:nvPr>
            <p:ph type="body" idx="1"/>
          </p:nvPr>
        </p:nvSpPr>
        <p:spPr>
          <a:xfrm>
            <a:off x="304800" y="2971800"/>
            <a:ext cx="8458200" cy="2514600"/>
          </a:xfrm>
        </p:spPr>
        <p:txBody>
          <a:bodyPr>
            <a:normAutofit/>
          </a:bodyPr>
          <a:lstStyle/>
          <a:p>
            <a:pPr lvl="1"/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bấy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ứng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9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>
            <a:spLocks noGrp="1"/>
          </p:cNvSpPr>
          <p:nvPr>
            <p:ph type="body" idx="1"/>
          </p:nvPr>
        </p:nvSpPr>
        <p:spPr>
          <a:xfrm>
            <a:off x="304800" y="2819400"/>
            <a:ext cx="5943600" cy="457200"/>
          </a:xfrm>
        </p:spPr>
        <p:txBody>
          <a:bodyPr>
            <a:normAutofit/>
          </a:bodyPr>
          <a:lstStyle/>
          <a:p>
            <a:pPr lvl="1"/>
            <a:r>
              <a:rPr lang="en-US" sz="2400" b="0" u="sng" dirty="0">
                <a:latin typeface="Times New Roman" pitchFamily="18" charset="0"/>
                <a:cs typeface="Times New Roman" pitchFamily="18" charset="0"/>
              </a:rPr>
              <a:t>VD1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Ex-OR: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BTT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sau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2" y="3886200"/>
            <a:ext cx="3581400" cy="214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Placeholder 6"/>
          <p:cNvSpPr>
            <a:spLocks noGrp="1"/>
          </p:cNvSpPr>
          <p:nvPr>
            <p:ph type="body" idx="1"/>
          </p:nvPr>
        </p:nvSpPr>
        <p:spPr>
          <a:xfrm>
            <a:off x="3352800" y="3429000"/>
            <a:ext cx="5638800" cy="2895600"/>
          </a:xfrm>
        </p:spPr>
        <p:txBody>
          <a:bodyPr>
            <a:normAutofit/>
          </a:bodyPr>
          <a:lstStyle/>
          <a:p>
            <a:pPr lvl="1"/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BTT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,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Y= AB + AB.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A=0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BTT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     ,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      .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5" y="5638800"/>
            <a:ext cx="409575" cy="21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474" y="5996011"/>
            <a:ext cx="466725" cy="239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986950"/>
            <a:ext cx="1514475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28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0" grpId="0" build="p"/>
      <p:bldP spid="1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>
            <a:spLocks noGrp="1"/>
          </p:cNvSpPr>
          <p:nvPr>
            <p:ph type="body" idx="1"/>
          </p:nvPr>
        </p:nvSpPr>
        <p:spPr>
          <a:xfrm>
            <a:off x="304800" y="2819400"/>
            <a:ext cx="5943600" cy="457200"/>
          </a:xfrm>
        </p:spPr>
        <p:txBody>
          <a:bodyPr>
            <a:normAutofit/>
          </a:bodyPr>
          <a:lstStyle/>
          <a:p>
            <a:pPr lvl="1"/>
            <a:r>
              <a:rPr lang="en-US" sz="2400" b="0" u="sng" dirty="0" smtClean="0">
                <a:latin typeface="Times New Roman" pitchFamily="18" charset="0"/>
                <a:cs typeface="Times New Roman" pitchFamily="18" charset="0"/>
              </a:rPr>
              <a:t>VD2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BTT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sau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10000"/>
            <a:ext cx="396049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Placeholder 6"/>
          <p:cNvSpPr>
            <a:spLocks noGrp="1"/>
          </p:cNvSpPr>
          <p:nvPr>
            <p:ph type="body" idx="1"/>
          </p:nvPr>
        </p:nvSpPr>
        <p:spPr>
          <a:xfrm>
            <a:off x="4189094" y="3581400"/>
            <a:ext cx="4650105" cy="3048000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, Y= A.B + A.B + A.B. Theo qui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endParaRPr lang="en-US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sz="2400" b="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Bool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 Y=A+B.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biết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891087"/>
            <a:ext cx="2362200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440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6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>
            <a:spLocks noGrp="1"/>
          </p:cNvSpPr>
          <p:nvPr>
            <p:ph type="body" idx="1"/>
          </p:nvPr>
        </p:nvSpPr>
        <p:spPr>
          <a:xfrm>
            <a:off x="21770" y="2438400"/>
            <a:ext cx="8665029" cy="2133600"/>
          </a:xfrm>
        </p:spPr>
        <p:txBody>
          <a:bodyPr>
            <a:normAutofit/>
          </a:bodyPr>
          <a:lstStyle/>
          <a:p>
            <a:pPr lvl="1"/>
            <a:r>
              <a:rPr lang="en-US" sz="2400" b="0" u="sng" dirty="0" smtClean="0">
                <a:latin typeface="Times New Roman" pitchFamily="18" charset="0"/>
                <a:cs typeface="Times New Roman" pitchFamily="18" charset="0"/>
              </a:rPr>
              <a:t>VD3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khiển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S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qui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S=0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Y,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S=1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truyền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675" y="4724400"/>
            <a:ext cx="366712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Placeholder 6"/>
          <p:cNvSpPr>
            <a:spLocks noGrp="1"/>
          </p:cNvSpPr>
          <p:nvPr>
            <p:ph type="body" idx="1"/>
          </p:nvPr>
        </p:nvSpPr>
        <p:spPr>
          <a:xfrm>
            <a:off x="-381000" y="5600700"/>
            <a:ext cx="4550229" cy="457200"/>
          </a:xfrm>
        </p:spPr>
        <p:txBody>
          <a:bodyPr>
            <a:normAutofit/>
          </a:bodyPr>
          <a:lstStyle/>
          <a:p>
            <a:pPr lvl="1"/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BTT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35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>
            <a:spLocks noGrp="1"/>
          </p:cNvSpPr>
          <p:nvPr>
            <p:ph type="body" idx="1"/>
          </p:nvPr>
        </p:nvSpPr>
        <p:spPr>
          <a:xfrm>
            <a:off x="762000" y="2819400"/>
            <a:ext cx="4550229" cy="457200"/>
          </a:xfrm>
        </p:spPr>
        <p:txBody>
          <a:bodyPr>
            <a:normAutofit/>
          </a:bodyPr>
          <a:lstStyle/>
          <a:p>
            <a:pPr lvl="1"/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BTT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819400"/>
            <a:ext cx="3352800" cy="3792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 Placeholder 6"/>
          <p:cNvSpPr>
            <a:spLocks noGrp="1"/>
          </p:cNvSpPr>
          <p:nvPr>
            <p:ph type="body" idx="1"/>
          </p:nvPr>
        </p:nvSpPr>
        <p:spPr>
          <a:xfrm>
            <a:off x="457200" y="3581400"/>
            <a:ext cx="4724400" cy="457200"/>
          </a:xfrm>
        </p:spPr>
        <p:txBody>
          <a:bodyPr>
            <a:normAutofit fontScale="92500"/>
          </a:bodyPr>
          <a:lstStyle/>
          <a:p>
            <a:pPr lvl="1"/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BTT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01886"/>
            <a:ext cx="4419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Placeholder 6"/>
          <p:cNvSpPr>
            <a:spLocks noGrp="1"/>
          </p:cNvSpPr>
          <p:nvPr>
            <p:ph type="body" idx="1"/>
          </p:nvPr>
        </p:nvSpPr>
        <p:spPr>
          <a:xfrm>
            <a:off x="25400" y="4715415"/>
            <a:ext cx="5410200" cy="838200"/>
          </a:xfrm>
        </p:spPr>
        <p:txBody>
          <a:bodyPr>
            <a:normAutofit/>
          </a:bodyPr>
          <a:lstStyle/>
          <a:p>
            <a:pPr lvl="1"/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Bool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Karnaugh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 smtClean="0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24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2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595938"/>
            <a:ext cx="18288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68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819400"/>
            <a:ext cx="18288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Placeholder 6"/>
          <p:cNvSpPr>
            <a:spLocks noGrp="1"/>
          </p:cNvSpPr>
          <p:nvPr>
            <p:ph type="body" idx="1"/>
          </p:nvPr>
        </p:nvSpPr>
        <p:spPr>
          <a:xfrm>
            <a:off x="609600" y="3352800"/>
            <a:ext cx="7848600" cy="838200"/>
          </a:xfrm>
        </p:spPr>
        <p:txBody>
          <a:bodyPr>
            <a:normAutofit/>
          </a:bodyPr>
          <a:lstStyle/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OR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NOT (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IC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19600"/>
            <a:ext cx="333375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500743" y="5181600"/>
            <a:ext cx="4419600" cy="476249"/>
          </a:xfrm>
        </p:spPr>
        <p:txBody>
          <a:bodyPr>
            <a:normAutofit/>
          </a:bodyPr>
          <a:lstStyle/>
          <a:p>
            <a:pPr algn="ctr"/>
            <a:r>
              <a:rPr lang="en-US" b="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Bây</a:t>
            </a:r>
            <a:r>
              <a:rPr lang="en-US" b="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b="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b="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b="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10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304800" y="3352800"/>
            <a:ext cx="8229600" cy="2057400"/>
          </a:xfrm>
        </p:spPr>
        <p:txBody>
          <a:bodyPr>
            <a:normAutofit/>
          </a:bodyPr>
          <a:lstStyle/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ráp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tốn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).</a:t>
            </a:r>
            <a:endParaRPr lang="en-US" b="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Placeholder 6"/>
          <p:cNvSpPr>
            <a:spLocks noGrp="1"/>
          </p:cNvSpPr>
          <p:nvPr>
            <p:ph type="body" idx="1"/>
          </p:nvPr>
        </p:nvSpPr>
        <p:spPr>
          <a:xfrm>
            <a:off x="685800" y="2514600"/>
            <a:ext cx="2057400" cy="457200"/>
          </a:xfrm>
        </p:spPr>
        <p:txBody>
          <a:bodyPr>
            <a:normAutofit/>
          </a:bodyPr>
          <a:lstStyle/>
          <a:p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838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1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304800" y="3048000"/>
            <a:ext cx="8610600" cy="1371600"/>
          </a:xfrm>
        </p:spPr>
        <p:txBody>
          <a:bodyPr>
            <a:normAutofit fontScale="85000" lnSpcReduction="20000"/>
          </a:bodyPr>
          <a:lstStyle/>
          <a:p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800" b="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endParaRPr lang="en-US" sz="2800" b="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8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lphaLcPeriod"/>
            </a:pP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NOT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b="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NOT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A=B)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NOT.</a:t>
            </a:r>
            <a:endParaRPr lang="en-US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Placeholder 6"/>
          <p:cNvSpPr>
            <a:spLocks noGrp="1"/>
          </p:cNvSpPr>
          <p:nvPr>
            <p:ph type="body" idx="1"/>
          </p:nvPr>
        </p:nvSpPr>
        <p:spPr>
          <a:xfrm>
            <a:off x="685800" y="2514600"/>
            <a:ext cx="2057400" cy="457200"/>
          </a:xfrm>
        </p:spPr>
        <p:txBody>
          <a:bodyPr>
            <a:normAutofit/>
          </a:bodyPr>
          <a:lstStyle/>
          <a:p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876800"/>
            <a:ext cx="68199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88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762000" y="2743200"/>
            <a:ext cx="8153400" cy="17526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900" b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phù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do 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…).</a:t>
            </a:r>
            <a:endParaRPr lang="en-US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762000" y="4572000"/>
            <a:ext cx="5486400" cy="68580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b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5486400"/>
            <a:ext cx="3971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762000" y="22098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59229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10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304800" y="2514600"/>
            <a:ext cx="8610600" cy="3581400"/>
          </a:xfrm>
        </p:spPr>
        <p:txBody>
          <a:bodyPr>
            <a:normAutofit/>
          </a:bodyPr>
          <a:lstStyle/>
          <a:p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800" b="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endParaRPr lang="en-US" sz="2800" b="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8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AND.</a:t>
            </a:r>
            <a:endParaRPr lang="en-US" b="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NAND,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NAND) hay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    (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NOT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NAND).</a:t>
            </a: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AND: Y= A.B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Y= 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              .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Placeholder 6"/>
          <p:cNvSpPr>
            <a:spLocks noGrp="1"/>
          </p:cNvSpPr>
          <p:nvPr>
            <p:ph type="body" idx="1"/>
          </p:nvPr>
        </p:nvSpPr>
        <p:spPr>
          <a:xfrm>
            <a:off x="685800" y="2514600"/>
            <a:ext cx="2057400" cy="457200"/>
          </a:xfrm>
        </p:spPr>
        <p:txBody>
          <a:bodyPr>
            <a:normAutofit/>
          </a:bodyPr>
          <a:lstStyle/>
          <a:p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13792"/>
            <a:ext cx="609600" cy="37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681" y="4552420"/>
            <a:ext cx="276225" cy="29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669" y="5181600"/>
            <a:ext cx="100012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568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304800" y="2514600"/>
            <a:ext cx="8610600" cy="1524000"/>
          </a:xfrm>
        </p:spPr>
        <p:txBody>
          <a:bodyPr>
            <a:normAutofit/>
          </a:bodyPr>
          <a:lstStyle/>
          <a:p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800" b="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endParaRPr lang="en-US" sz="2800" b="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8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AND.</a:t>
            </a:r>
            <a:endParaRPr lang="en-US" b="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Placeholder 6"/>
          <p:cNvSpPr>
            <a:spLocks noGrp="1"/>
          </p:cNvSpPr>
          <p:nvPr>
            <p:ph type="body" idx="1"/>
          </p:nvPr>
        </p:nvSpPr>
        <p:spPr>
          <a:xfrm>
            <a:off x="685800" y="2514600"/>
            <a:ext cx="2057400" cy="457200"/>
          </a:xfrm>
        </p:spPr>
        <p:txBody>
          <a:bodyPr>
            <a:normAutofit/>
          </a:bodyPr>
          <a:lstStyle/>
          <a:p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198202"/>
            <a:ext cx="4800600" cy="878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Placeholder 6"/>
          <p:cNvSpPr>
            <a:spLocks noGrp="1"/>
          </p:cNvSpPr>
          <p:nvPr>
            <p:ph type="body" idx="1"/>
          </p:nvPr>
        </p:nvSpPr>
        <p:spPr>
          <a:xfrm>
            <a:off x="228600" y="5410200"/>
            <a:ext cx="8763000" cy="1295400"/>
          </a:xfrm>
        </p:spPr>
        <p:txBody>
          <a:bodyPr>
            <a:normAutofit/>
          </a:bodyPr>
          <a:lstStyle/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OR. Y=A+B,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ĐL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Demorgan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NAND.</a:t>
            </a:r>
          </a:p>
        </p:txBody>
      </p:sp>
    </p:spTree>
    <p:extLst>
      <p:ext uri="{BB962C8B-B14F-4D97-AF65-F5344CB8AC3E}">
        <p14:creationId xmlns:p14="http://schemas.microsoft.com/office/powerpoint/2010/main" val="332700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  <p:bldP spid="1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304800" y="2514600"/>
            <a:ext cx="8610600" cy="1524000"/>
          </a:xfrm>
        </p:spPr>
        <p:txBody>
          <a:bodyPr>
            <a:normAutofit/>
          </a:bodyPr>
          <a:lstStyle/>
          <a:p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2800" b="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800" b="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endParaRPr lang="en-US" sz="2800" b="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8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i="1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 OR.</a:t>
            </a:r>
            <a:endParaRPr lang="en-US" b="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Placeholder 6"/>
          <p:cNvSpPr>
            <a:spLocks noGrp="1"/>
          </p:cNvSpPr>
          <p:nvPr>
            <p:ph type="body" idx="1"/>
          </p:nvPr>
        </p:nvSpPr>
        <p:spPr>
          <a:xfrm>
            <a:off x="685800" y="2514600"/>
            <a:ext cx="2057400" cy="457200"/>
          </a:xfrm>
        </p:spPr>
        <p:txBody>
          <a:bodyPr>
            <a:normAutofit/>
          </a:bodyPr>
          <a:lstStyle/>
          <a:p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223656"/>
            <a:ext cx="3794891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Placeholder 6"/>
          <p:cNvSpPr>
            <a:spLocks noGrp="1"/>
          </p:cNvSpPr>
          <p:nvPr>
            <p:ph type="body" idx="1"/>
          </p:nvPr>
        </p:nvSpPr>
        <p:spPr>
          <a:xfrm>
            <a:off x="685800" y="4876800"/>
            <a:ext cx="5105400" cy="457200"/>
          </a:xfrm>
        </p:spPr>
        <p:txBody>
          <a:bodyPr>
            <a:normAutofit fontScale="92500"/>
          </a:bodyPr>
          <a:lstStyle/>
          <a:p>
            <a:pPr algn="ctr"/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045" y="5486400"/>
            <a:ext cx="445600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375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  <p:bldP spid="1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Placeholder 6"/>
          <p:cNvSpPr>
            <a:spLocks noGrp="1"/>
          </p:cNvSpPr>
          <p:nvPr>
            <p:ph type="body" idx="1"/>
          </p:nvPr>
        </p:nvSpPr>
        <p:spPr>
          <a:xfrm>
            <a:off x="685800" y="2514600"/>
            <a:ext cx="2057400" cy="457200"/>
          </a:xfrm>
        </p:spPr>
        <p:txBody>
          <a:bodyPr>
            <a:normAutofit/>
          </a:bodyPr>
          <a:lstStyle/>
          <a:p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Placeholder 6"/>
          <p:cNvSpPr>
            <a:spLocks noGrp="1"/>
          </p:cNvSpPr>
          <p:nvPr>
            <p:ph type="body" idx="1"/>
          </p:nvPr>
        </p:nvSpPr>
        <p:spPr>
          <a:xfrm>
            <a:off x="914400" y="3048000"/>
            <a:ext cx="8001000" cy="3429000"/>
          </a:xfrm>
        </p:spPr>
        <p:txBody>
          <a:bodyPr>
            <a:normAutofit/>
          </a:bodyPr>
          <a:lstStyle/>
          <a:p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au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chút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2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tốn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kém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IC 7400.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137428"/>
            <a:ext cx="2743200" cy="43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229" y="4274940"/>
            <a:ext cx="1828800" cy="357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73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14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609600"/>
            <a:ext cx="2590800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02039" y="914400"/>
            <a:ext cx="2726962" cy="5334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latin typeface="Times New Roman" pitchFamily="18" charset="0"/>
                <a:cs typeface="Times New Roman" pitchFamily="18" charset="0"/>
              </a:rPr>
              <a:t>Karnaugh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3429000" cy="457200"/>
          </a:xfrm>
        </p:spPr>
        <p:txBody>
          <a:bodyPr>
            <a:normAutofit/>
          </a:bodyPr>
          <a:lstStyle/>
          <a:p>
            <a:pPr algn="ctr"/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2726962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685800" y="2133600"/>
            <a:ext cx="4724400" cy="457200"/>
          </a:xfrm>
        </p:spPr>
        <p:txBody>
          <a:bodyPr>
            <a:normAutofit/>
          </a:bodyPr>
          <a:lstStyle/>
          <a:p>
            <a:r>
              <a:rPr lang="en-US" b="0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TT ta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i="1" u="sng" dirty="0" smtClean="0">
                <a:latin typeface="Times New Roman" pitchFamily="18" charset="0"/>
                <a:cs typeface="Times New Roman" pitchFamily="18" charset="0"/>
              </a:rPr>
              <a:t> Logic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 Placeholder 6"/>
          <p:cNvSpPr>
            <a:spLocks noGrp="1"/>
          </p:cNvSpPr>
          <p:nvPr>
            <p:ph type="body" idx="1"/>
          </p:nvPr>
        </p:nvSpPr>
        <p:spPr>
          <a:xfrm>
            <a:off x="685800" y="2514600"/>
            <a:ext cx="2057400" cy="457200"/>
          </a:xfrm>
        </p:spPr>
        <p:txBody>
          <a:bodyPr>
            <a:normAutofit/>
          </a:bodyPr>
          <a:lstStyle/>
          <a:p>
            <a:r>
              <a:rPr lang="en-US" b="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b="0" i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endParaRPr lang="en-US" b="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577582"/>
            <a:ext cx="2743200" cy="43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31110"/>
            <a:ext cx="6705600" cy="3312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42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489857" y="914400"/>
            <a:ext cx="3701144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ĐƠN GIẢN HÀM LOGIC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1828800"/>
            <a:ext cx="46958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2266845"/>
            <a:ext cx="5791199" cy="316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1" y="2647950"/>
            <a:ext cx="51435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74" y="3114414"/>
            <a:ext cx="3041651" cy="1956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114414"/>
            <a:ext cx="3703057" cy="243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062" y="5943600"/>
            <a:ext cx="3048000" cy="340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679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489857" y="914400"/>
            <a:ext cx="3701144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ĐƠN GIẢN HÀM LOGIC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76400"/>
            <a:ext cx="260032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971800"/>
            <a:ext cx="357187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25" y="2438400"/>
            <a:ext cx="9048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443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489856" y="914400"/>
            <a:ext cx="3853543" cy="533400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VIẾT HÀM LOGIC TỪ BTT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52600"/>
            <a:ext cx="25527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0" y="2365535"/>
            <a:ext cx="2997200" cy="2739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0"/>
            <a:ext cx="8239125" cy="52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225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489856" y="914400"/>
            <a:ext cx="5606144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VIẾT HÀM LOGIC TỪ MẠCH LOGIC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7" y="1676400"/>
            <a:ext cx="7896225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475" y="5238750"/>
            <a:ext cx="44799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91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Placeholder 6"/>
          <p:cNvSpPr>
            <a:spLocks noGrp="1"/>
          </p:cNvSpPr>
          <p:nvPr>
            <p:ph type="body" idx="1"/>
          </p:nvPr>
        </p:nvSpPr>
        <p:spPr>
          <a:xfrm>
            <a:off x="489856" y="914400"/>
            <a:ext cx="4844144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VIẾT HÀM LOGIC TỪ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BẢNG K</a:t>
            </a: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81200"/>
            <a:ext cx="3752850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925" y="1905000"/>
            <a:ext cx="3800475" cy="279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678680"/>
            <a:ext cx="457200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81600" y="4606925"/>
            <a:ext cx="457200" cy="502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012" y="4652645"/>
            <a:ext cx="114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806775" y="5212834"/>
            <a:ext cx="442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7F76FA"/>
                </a:solidFill>
              </a:rPr>
              <a:t>AB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412787" y="5110877"/>
            <a:ext cx="433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E818E8"/>
                </a:solidFill>
              </a:rPr>
              <a:t>BC</a:t>
            </a:r>
            <a:endParaRPr lang="en-US" dirty="0">
              <a:solidFill>
                <a:srgbClr val="E818E8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12" y="5152668"/>
            <a:ext cx="25717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582166"/>
            <a:ext cx="358342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733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5" y="2084794"/>
            <a:ext cx="3971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762" y="2541994"/>
            <a:ext cx="5710238" cy="3563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762000" y="22098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08415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1066800" y="2667000"/>
            <a:ext cx="5638800" cy="1066800"/>
          </a:xfrm>
        </p:spPr>
        <p:txBody>
          <a:bodyPr>
            <a:norm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Logic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Cho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b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65" y="3733800"/>
            <a:ext cx="715383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762000" y="22098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72265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304800" y="2438400"/>
            <a:ext cx="8610600" cy="3505200"/>
          </a:xfrm>
        </p:spPr>
        <p:txBody>
          <a:bodyPr>
            <a:normAutofit/>
          </a:bodyPr>
          <a:lstStyle/>
          <a:p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Logic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1000" b="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200" b="0" cap="all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ừ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A, B, C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giản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. Ta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dể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dàng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Chẳn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200" b="0" dirty="0">
                <a:latin typeface="Times New Roman" pitchFamily="18" charset="0"/>
                <a:cs typeface="Times New Roman" pitchFamily="18" charset="0"/>
              </a:rPr>
              <a:t> Y1, Y2, Y3, Y4</a:t>
            </a:r>
            <a:endParaRPr lang="en-US" sz="2200" b="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b="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762000" y="22098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94365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1" y="1524000"/>
            <a:ext cx="3644292" cy="2662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6" y="3030802"/>
            <a:ext cx="5182784" cy="323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762000" y="22098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0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261" y="1905000"/>
            <a:ext cx="1331383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4238625"/>
            <a:ext cx="2162175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934" y="4858170"/>
            <a:ext cx="640066" cy="380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493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762000" y="26670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408" y="2819400"/>
            <a:ext cx="4562392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762000" y="22098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0025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boolean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cap="all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3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762000" y="1600200"/>
            <a:ext cx="2590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Boolean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762000" y="26670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762000" y="2209800"/>
            <a:ext cx="1981200" cy="457200"/>
          </a:xfrm>
        </p:spPr>
        <p:txBody>
          <a:bodyPr>
            <a:normAutofit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u="sng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184161"/>
            <a:ext cx="8669867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437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1137</TotalTime>
  <Words>2530</Words>
  <Application>Microsoft Office PowerPoint</Application>
  <PresentationFormat>On-screen Show (4:3)</PresentationFormat>
  <Paragraphs>281</Paragraphs>
  <Slides>39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  <vt:lpstr>đại số boolean và thiết kế logic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KỸ THUẬT SỐ</dc:title>
  <dc:creator>dientu1</dc:creator>
  <cp:lastModifiedBy>dientu1</cp:lastModifiedBy>
  <cp:revision>225</cp:revision>
  <dcterms:created xsi:type="dcterms:W3CDTF">2021-03-30T02:31:38Z</dcterms:created>
  <dcterms:modified xsi:type="dcterms:W3CDTF">2021-04-13T03:57:57Z</dcterms:modified>
</cp:coreProperties>
</file>