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60" r:id="rId21"/>
    <p:sldId id="277" r:id="rId22"/>
    <p:sldId id="279" r:id="rId23"/>
    <p:sldId id="280" r:id="rId24"/>
    <p:sldId id="278" r:id="rId25"/>
    <p:sldId id="284" r:id="rId26"/>
    <p:sldId id="283" r:id="rId27"/>
    <p:sldId id="285" r:id="rId28"/>
    <p:sldId id="281" r:id="rId29"/>
    <p:sldId id="282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4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54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4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1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7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2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4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81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B1BCB-1A69-4B10-B651-3138FA5F8A78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600200" y="1676400"/>
            <a:ext cx="6629400" cy="41910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hàm-cổng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FLIP-FLOP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đếm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mã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idx="1"/>
          </p:nvPr>
        </p:nvSpPr>
        <p:spPr>
          <a:xfrm>
            <a:off x="365918" y="2667000"/>
            <a:ext cx="7330282" cy="1371600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101101</a:t>
            </a:r>
          </a:p>
          <a:p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Bit (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inary dig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it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Bit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354012" y="4419600"/>
            <a:ext cx="7330282" cy="4572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11010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idx="1"/>
          </p:nvPr>
        </p:nvSpPr>
        <p:spPr>
          <a:xfrm>
            <a:off x="379412" y="5334000"/>
            <a:ext cx="7545388" cy="9144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nó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11010</a:t>
            </a:r>
            <a:r>
              <a:rPr lang="en-US" sz="1400" b="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=  26</a:t>
            </a:r>
            <a:r>
              <a:rPr lang="en-US" sz="1400" b="0" dirty="0" smtClean="0"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1297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 build="p"/>
      <p:bldP spid="1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idx="1"/>
          </p:nvPr>
        </p:nvSpPr>
        <p:spPr>
          <a:xfrm>
            <a:off x="914400" y="2590800"/>
            <a:ext cx="53340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endParaRPr lang="en-US" sz="14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idx="1"/>
          </p:nvPr>
        </p:nvSpPr>
        <p:spPr>
          <a:xfrm>
            <a:off x="914400" y="3200400"/>
            <a:ext cx="5334000" cy="457200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18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endParaRPr lang="en-US" sz="14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09" y="3816877"/>
            <a:ext cx="3251994" cy="273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Placeholder 4"/>
          <p:cNvSpPr>
            <a:spLocks noGrp="1"/>
          </p:cNvSpPr>
          <p:nvPr>
            <p:ph type="body" idx="1"/>
          </p:nvPr>
        </p:nvSpPr>
        <p:spPr>
          <a:xfrm>
            <a:off x="4064000" y="3962400"/>
            <a:ext cx="2743200" cy="457200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C00000"/>
                </a:solidFill>
              </a:rPr>
              <a:t>Vậy</a:t>
            </a:r>
            <a:r>
              <a:rPr lang="en-US" b="0" dirty="0">
                <a:solidFill>
                  <a:srgbClr val="C00000"/>
                </a:solidFill>
              </a:rPr>
              <a:t> </a:t>
            </a:r>
            <a:r>
              <a:rPr lang="en-US" b="0" dirty="0" err="1">
                <a:solidFill>
                  <a:srgbClr val="C00000"/>
                </a:solidFill>
              </a:rPr>
              <a:t>số</a:t>
            </a:r>
            <a:r>
              <a:rPr lang="en-US" b="0" dirty="0">
                <a:solidFill>
                  <a:srgbClr val="C00000"/>
                </a:solidFill>
              </a:rPr>
              <a:t>  18</a:t>
            </a:r>
            <a:r>
              <a:rPr lang="en-US" b="0" baseline="-25000" dirty="0">
                <a:solidFill>
                  <a:srgbClr val="C00000"/>
                </a:solidFill>
              </a:rPr>
              <a:t>D</a:t>
            </a:r>
            <a:r>
              <a:rPr lang="en-US" b="0" dirty="0">
                <a:solidFill>
                  <a:srgbClr val="C00000"/>
                </a:solidFill>
              </a:rPr>
              <a:t> = 10010</a:t>
            </a:r>
            <a:r>
              <a:rPr lang="en-US" b="0" baseline="-25000" dirty="0">
                <a:solidFill>
                  <a:srgbClr val="C00000"/>
                </a:solidFill>
              </a:rPr>
              <a:t>B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20" name="Picture 5" descr="Hệ thống số nhị phâ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719631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06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1" grpId="0" build="p"/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Placeholder 4"/>
          <p:cNvSpPr>
            <a:spLocks noGrp="1"/>
          </p:cNvSpPr>
          <p:nvPr>
            <p:ph type="body" idx="1"/>
          </p:nvPr>
        </p:nvSpPr>
        <p:spPr>
          <a:xfrm>
            <a:off x="914400" y="2590800"/>
            <a:ext cx="53340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endParaRPr lang="en-US" sz="14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532606" y="3352800"/>
            <a:ext cx="7773988" cy="2057400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42 = 32+8+2 =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 + 2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5,3,1.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0</a:t>
            </a:r>
            <a:endParaRPr lang="en-US" sz="1400" b="0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idx="1"/>
          </p:nvPr>
        </p:nvSpPr>
        <p:spPr>
          <a:xfrm>
            <a:off x="2399506" y="5562600"/>
            <a:ext cx="2971800" cy="457200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42</a:t>
            </a:r>
            <a:r>
              <a:rPr lang="en-US" b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101010</a:t>
            </a:r>
            <a:r>
              <a:rPr lang="en-US" b="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en-US" sz="1400" b="0" baseline="-25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19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4"/>
          <p:cNvSpPr>
            <a:spLocks noGrp="1"/>
          </p:cNvSpPr>
          <p:nvPr>
            <p:ph type="body" idx="1"/>
          </p:nvPr>
        </p:nvSpPr>
        <p:spPr>
          <a:xfrm>
            <a:off x="228600" y="2895600"/>
            <a:ext cx="8001000" cy="1981200"/>
          </a:xfrm>
        </p:spPr>
        <p:txBody>
          <a:bodyPr>
            <a:normAutofit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16 con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A,B,C,D,E,F.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Placeholder 4"/>
          <p:cNvSpPr>
            <a:spLocks noGrp="1"/>
          </p:cNvSpPr>
          <p:nvPr>
            <p:ph type="body" idx="1"/>
          </p:nvPr>
        </p:nvSpPr>
        <p:spPr>
          <a:xfrm>
            <a:off x="379412" y="5181600"/>
            <a:ext cx="7772400" cy="1066800"/>
          </a:xfrm>
        </p:spPr>
        <p:txBody>
          <a:bodyPr>
            <a:normAutofit fontScale="92500" lnSpcReduction="20000"/>
          </a:bodyPr>
          <a:lstStyle/>
          <a:p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7AC2 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=7*16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+ 10*16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+12*16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+ 2*16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		=28672 +2560 +192 +2 = 31426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D</a:t>
            </a:r>
            <a:endParaRPr lang="en-US" b="0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09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9" grpId="0" build="p"/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Placeholder 4"/>
          <p:cNvSpPr>
            <a:spLocks noGrp="1"/>
          </p:cNvSpPr>
          <p:nvPr>
            <p:ph type="body" idx="1"/>
          </p:nvPr>
        </p:nvSpPr>
        <p:spPr>
          <a:xfrm>
            <a:off x="533400" y="2895600"/>
            <a:ext cx="4495800" cy="457200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endParaRPr lang="en-US" b="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379412" y="3429000"/>
            <a:ext cx="7848600" cy="2819400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6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0110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12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1100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4*n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b="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61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  <p:bldP spid="10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 Placeholder 4"/>
          <p:cNvSpPr>
            <a:spLocks noGrp="1"/>
          </p:cNvSpPr>
          <p:nvPr>
            <p:ph type="body" idx="1"/>
          </p:nvPr>
        </p:nvSpPr>
        <p:spPr>
          <a:xfrm>
            <a:off x="533400" y="2895600"/>
            <a:ext cx="4495800" cy="457200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endParaRPr lang="en-US" b="0" baseline="-25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2399506" y="4191000"/>
            <a:ext cx="3887788" cy="762000"/>
          </a:xfrm>
        </p:spPr>
        <p:txBody>
          <a:bodyPr>
            <a:normAutofit fontScale="92500" lnSpcReduction="10000"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7AC2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111 1010 1100 0010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B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0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366712" y="2971800"/>
            <a:ext cx="8078788" cy="1981200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Hex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chia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Hex.</a:t>
            </a:r>
            <a:endParaRPr lang="en-US" b="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idx="1"/>
          </p:nvPr>
        </p:nvSpPr>
        <p:spPr>
          <a:xfrm>
            <a:off x="2057400" y="5181600"/>
            <a:ext cx="3200400" cy="990600"/>
          </a:xfrm>
        </p:spPr>
        <p:txBody>
          <a:bodyPr>
            <a:normAutofit/>
          </a:bodyPr>
          <a:lstStyle/>
          <a:p>
            <a:r>
              <a:rPr lang="en-US" b="0" u="sng" dirty="0" err="1"/>
              <a:t>Ví</a:t>
            </a:r>
            <a:r>
              <a:rPr lang="en-US" b="0" u="sng" dirty="0"/>
              <a:t> </a:t>
            </a:r>
            <a:r>
              <a:rPr lang="en-US" b="0" u="sng" dirty="0" err="1"/>
              <a:t>dụ</a:t>
            </a:r>
            <a:r>
              <a:rPr lang="en-US" b="0" u="sng" dirty="0"/>
              <a:t>:</a:t>
            </a:r>
            <a:endParaRPr lang="en-US" dirty="0"/>
          </a:p>
          <a:p>
            <a:r>
              <a:rPr lang="en-US" dirty="0"/>
              <a:t>101.1010.0111</a:t>
            </a:r>
            <a:r>
              <a:rPr lang="en-US" baseline="-25000" dirty="0"/>
              <a:t>B</a:t>
            </a:r>
            <a:r>
              <a:rPr lang="en-US" dirty="0"/>
              <a:t> = 5A7</a:t>
            </a:r>
            <a:r>
              <a:rPr lang="en-US" baseline="-25000" dirty="0"/>
              <a:t>H</a:t>
            </a:r>
            <a:endParaRPr lang="en-US" b="0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366712" y="2971800"/>
            <a:ext cx="8078788" cy="2286000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sang </a:t>
            </a:r>
            <a:r>
              <a:rPr lang="en-US" b="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Hex</a:t>
            </a:r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D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D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D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lấy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D chia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16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dừng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Hex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lên</a:t>
            </a:r>
            <a:endParaRPr lang="en-US" b="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idx="1"/>
          </p:nvPr>
        </p:nvSpPr>
        <p:spPr>
          <a:xfrm>
            <a:off x="3429000" y="5273674"/>
            <a:ext cx="1943100" cy="990600"/>
          </a:xfrm>
        </p:spPr>
        <p:txBody>
          <a:bodyPr>
            <a:normAutofit/>
          </a:bodyPr>
          <a:lstStyle/>
          <a:p>
            <a:r>
              <a:rPr lang="en-US" b="0" i="1" u="sng" dirty="0" err="1"/>
              <a:t>Ví</a:t>
            </a:r>
            <a:r>
              <a:rPr lang="en-US" b="0" i="1" u="sng" dirty="0"/>
              <a:t> </a:t>
            </a:r>
            <a:r>
              <a:rPr lang="en-US" b="0" i="1" u="sng" dirty="0" err="1"/>
              <a:t>dụ</a:t>
            </a:r>
            <a:r>
              <a:rPr lang="en-US" b="0" u="sng" dirty="0"/>
              <a:t>:</a:t>
            </a:r>
            <a:endParaRPr lang="en-US" dirty="0"/>
          </a:p>
          <a:p>
            <a:r>
              <a:rPr lang="en-US" b="0" dirty="0"/>
              <a:t>1782</a:t>
            </a:r>
            <a:r>
              <a:rPr lang="en-US" b="0" baseline="-25000" dirty="0"/>
              <a:t>D</a:t>
            </a:r>
            <a:r>
              <a:rPr lang="en-US" b="0" dirty="0"/>
              <a:t> = 6F6</a:t>
            </a:r>
            <a:r>
              <a:rPr lang="en-US" b="0" baseline="-25000" dirty="0"/>
              <a:t>H</a:t>
            </a:r>
            <a:endParaRPr lang="en-US" baseline="-25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056" y="5414962"/>
            <a:ext cx="16906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Tìm Hiểu Hệ Cơ Số 16 – Hexadecimal — STD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5125901"/>
            <a:ext cx="1543050" cy="122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14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152400" y="28194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(Octal: O)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4"/>
          <p:cNvSpPr>
            <a:spLocks noGrp="1"/>
          </p:cNvSpPr>
          <p:nvPr>
            <p:ph type="body" idx="1"/>
          </p:nvPr>
        </p:nvSpPr>
        <p:spPr>
          <a:xfrm>
            <a:off x="417512" y="3429000"/>
            <a:ext cx="7964488" cy="3200400"/>
          </a:xfrm>
        </p:spPr>
        <p:txBody>
          <a:bodyPr>
            <a:normAutofit fontScale="85000" lnSpcReduction="10000"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7. Ý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137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1X8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+ 3X8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+7X8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64+24+7 = 95</a:t>
            </a:r>
            <a:r>
              <a:rPr lang="en-US" b="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bit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nữa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85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152400" y="28194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(Octal: O)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152400" y="32766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4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905000"/>
            <a:ext cx="7696200" cy="44958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 &amp; 2 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1986.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 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Mai , 1998.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1992.</a:t>
            </a:r>
          </a:p>
          <a:p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4. DIGITAL 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SYSTEM RONALD 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J. 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TOCCI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CĐLTT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1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"/>
            <a:ext cx="8227194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55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04800"/>
            <a:ext cx="6926851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743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152400" y="28194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(Octal: O)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152400" y="32766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4"/>
          <p:cNvSpPr>
            <a:spLocks noGrp="1"/>
          </p:cNvSpPr>
          <p:nvPr>
            <p:ph type="body" idx="1"/>
          </p:nvPr>
        </p:nvSpPr>
        <p:spPr>
          <a:xfrm>
            <a:off x="113506" y="3657600"/>
            <a:ext cx="4572000" cy="411162"/>
          </a:xfrm>
        </p:spPr>
        <p:txBody>
          <a:bodyPr>
            <a:normAutofit fontScale="850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idx="1"/>
          </p:nvPr>
        </p:nvSpPr>
        <p:spPr>
          <a:xfrm>
            <a:off x="401020" y="4191000"/>
            <a:ext cx="8361979" cy="20574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ệ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baseline="-25000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= 2.x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+ 3.x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+ 5.x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+ 4.x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+ 1.x</a:t>
            </a:r>
            <a:r>
              <a:rPr lang="en-US" b="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en-US" b="0" baseline="30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04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4"/>
          <p:cNvSpPr>
            <a:spLocks noGrp="1"/>
          </p:cNvSpPr>
          <p:nvPr>
            <p:ph type="body" idx="1"/>
          </p:nvPr>
        </p:nvSpPr>
        <p:spPr>
          <a:xfrm>
            <a:off x="152400" y="2362200"/>
            <a:ext cx="63246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lục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Hexa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Decimal: H)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152400" y="28194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bát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(Octal: O)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4"/>
          <p:cNvSpPr>
            <a:spLocks noGrp="1"/>
          </p:cNvSpPr>
          <p:nvPr>
            <p:ph type="body" idx="1"/>
          </p:nvPr>
        </p:nvSpPr>
        <p:spPr>
          <a:xfrm>
            <a:off x="152400" y="3276600"/>
            <a:ext cx="4572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4"/>
          <p:cNvSpPr>
            <a:spLocks noGrp="1"/>
          </p:cNvSpPr>
          <p:nvPr>
            <p:ph type="body" idx="1"/>
          </p:nvPr>
        </p:nvSpPr>
        <p:spPr>
          <a:xfrm>
            <a:off x="113506" y="3657600"/>
            <a:ext cx="4572000" cy="411162"/>
          </a:xfrm>
        </p:spPr>
        <p:txBody>
          <a:bodyPr>
            <a:normAutofit fontScale="850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4"/>
          <p:cNvSpPr>
            <a:spLocks noGrp="1"/>
          </p:cNvSpPr>
          <p:nvPr>
            <p:ph type="body" idx="1"/>
          </p:nvPr>
        </p:nvSpPr>
        <p:spPr>
          <a:xfrm>
            <a:off x="401020" y="4191000"/>
            <a:ext cx="8361979" cy="20574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hê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x</a:t>
            </a:r>
          </a:p>
          <a:p>
            <a:endParaRPr lang="en-US" sz="8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chia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x. hay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gián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H; DBH; DO; DBO</a:t>
            </a:r>
            <a:endParaRPr lang="en-US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45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838200"/>
            <a:ext cx="8686800" cy="3097847"/>
          </a:xfrm>
        </p:spPr>
        <p:txBody>
          <a:bodyPr>
            <a:normAutofit fontScale="85000" lnSpcReduction="20000"/>
          </a:bodyPr>
          <a:lstStyle/>
          <a:p>
            <a:r>
              <a:rPr lang="en-US" b="0" dirty="0"/>
              <a:t>1.1) </a:t>
            </a:r>
            <a:r>
              <a:rPr lang="en-US" b="0" dirty="0" err="1"/>
              <a:t>Đổi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từ</a:t>
            </a:r>
            <a:r>
              <a:rPr lang="en-US" b="0" dirty="0"/>
              <a:t>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sang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,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lục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:</a:t>
            </a:r>
            <a:endParaRPr lang="en-US" dirty="0"/>
          </a:p>
          <a:p>
            <a:r>
              <a:rPr lang="en-US" b="0" dirty="0"/>
              <a:t>31d, 1023d, 149d, 207d.</a:t>
            </a:r>
            <a:endParaRPr lang="en-US" dirty="0"/>
          </a:p>
          <a:p>
            <a:r>
              <a:rPr lang="en-US" b="0" dirty="0"/>
              <a:t>1.2) </a:t>
            </a:r>
            <a:r>
              <a:rPr lang="en-US" b="0" dirty="0" err="1"/>
              <a:t>Đổi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từ</a:t>
            </a:r>
            <a:r>
              <a:rPr lang="en-US" b="0" dirty="0"/>
              <a:t>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sang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,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lục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:</a:t>
            </a:r>
            <a:endParaRPr lang="en-US" dirty="0"/>
          </a:p>
          <a:p>
            <a:r>
              <a:rPr lang="en-US" b="0" dirty="0"/>
              <a:t>1000100011010010 ; 1101110010 ; 1011011.</a:t>
            </a:r>
            <a:endParaRPr lang="en-US" dirty="0"/>
          </a:p>
          <a:p>
            <a:r>
              <a:rPr lang="en-US" b="0" dirty="0"/>
              <a:t>1.3) </a:t>
            </a:r>
            <a:r>
              <a:rPr lang="en-US" b="0" dirty="0" err="1"/>
              <a:t>Phải</a:t>
            </a:r>
            <a:r>
              <a:rPr lang="en-US" b="0" dirty="0"/>
              <a:t>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một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bao</a:t>
            </a:r>
            <a:r>
              <a:rPr lang="en-US" b="0" dirty="0"/>
              <a:t> </a:t>
            </a:r>
            <a:r>
              <a:rPr lang="en-US" b="0" dirty="0" err="1"/>
              <a:t>nhiêu</a:t>
            </a:r>
            <a:r>
              <a:rPr lang="en-US" b="0" dirty="0"/>
              <a:t> bit </a:t>
            </a:r>
            <a:r>
              <a:rPr lang="en-US" b="0" dirty="0" err="1"/>
              <a:t>để</a:t>
            </a:r>
            <a:r>
              <a:rPr lang="en-US" b="0" dirty="0"/>
              <a:t> </a:t>
            </a:r>
            <a:r>
              <a:rPr lang="en-US" b="0" dirty="0" err="1"/>
              <a:t>biểu</a:t>
            </a:r>
            <a:r>
              <a:rPr lang="en-US" b="0" dirty="0"/>
              <a:t> </a:t>
            </a:r>
            <a:r>
              <a:rPr lang="en-US" b="0" dirty="0" err="1"/>
              <a:t>diển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từ</a:t>
            </a:r>
            <a:r>
              <a:rPr lang="en-US" b="0" dirty="0"/>
              <a:t> 0 </a:t>
            </a:r>
            <a:r>
              <a:rPr lang="en-US" b="0" dirty="0" err="1"/>
              <a:t>đến</a:t>
            </a:r>
            <a:r>
              <a:rPr lang="en-US" b="0" dirty="0"/>
              <a:t> 521;1000.</a:t>
            </a:r>
          </a:p>
          <a:p>
            <a:r>
              <a:rPr lang="en-US" b="0" dirty="0"/>
              <a:t>1.4)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lượng</a:t>
            </a:r>
            <a:r>
              <a:rPr lang="en-US" b="0" dirty="0"/>
              <a:t>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là</a:t>
            </a:r>
            <a:r>
              <a:rPr lang="en-US" b="0" dirty="0"/>
              <a:t> </a:t>
            </a:r>
            <a:r>
              <a:rPr lang="en-US" b="0" dirty="0" err="1"/>
              <a:t>bao</a:t>
            </a:r>
            <a:r>
              <a:rPr lang="en-US" b="0" dirty="0"/>
              <a:t> </a:t>
            </a:r>
            <a:r>
              <a:rPr lang="en-US" b="0" dirty="0" err="1"/>
              <a:t>nhiêu</a:t>
            </a:r>
            <a:r>
              <a:rPr lang="en-US" b="0" dirty="0"/>
              <a:t> </a:t>
            </a:r>
            <a:r>
              <a:rPr lang="en-US" b="0" dirty="0" err="1"/>
              <a:t>khi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là</a:t>
            </a:r>
            <a:r>
              <a:rPr lang="en-US" b="0" dirty="0"/>
              <a:t> :</a:t>
            </a:r>
          </a:p>
          <a:p>
            <a:r>
              <a:rPr lang="en-US" b="0" dirty="0"/>
              <a:t>1k, 4k, 8k, 1M, 4M. 8bit, 16bit, 20bit, 24bit, 32bit.</a:t>
            </a:r>
          </a:p>
          <a:p>
            <a:r>
              <a:rPr lang="en-US" b="0" dirty="0"/>
              <a:t>1.5)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thống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thực</a:t>
            </a:r>
            <a:r>
              <a:rPr lang="en-US" b="0" dirty="0"/>
              <a:t> </a:t>
            </a:r>
            <a:r>
              <a:rPr lang="en-US" b="0" dirty="0" err="1"/>
              <a:t>hiện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phép</a:t>
            </a:r>
            <a:r>
              <a:rPr lang="en-US" b="0" dirty="0"/>
              <a:t> </a:t>
            </a:r>
            <a:r>
              <a:rPr lang="en-US" b="0" dirty="0" err="1"/>
              <a:t>cộng</a:t>
            </a:r>
            <a:r>
              <a:rPr lang="en-US" b="0" dirty="0"/>
              <a:t> </a:t>
            </a:r>
            <a:r>
              <a:rPr lang="en-US" b="0" dirty="0" err="1"/>
              <a:t>và</a:t>
            </a:r>
            <a:r>
              <a:rPr lang="en-US" b="0" dirty="0"/>
              <a:t> </a:t>
            </a:r>
            <a:r>
              <a:rPr lang="en-US" b="0" dirty="0" err="1"/>
              <a:t>trừ</a:t>
            </a:r>
            <a:r>
              <a:rPr lang="en-US" b="0" dirty="0"/>
              <a:t> </a:t>
            </a:r>
            <a:r>
              <a:rPr lang="en-US" b="0" dirty="0" err="1"/>
              <a:t>để</a:t>
            </a:r>
            <a:r>
              <a:rPr lang="en-US" b="0" dirty="0"/>
              <a:t> </a:t>
            </a:r>
            <a:r>
              <a:rPr lang="en-US" b="0" dirty="0" err="1"/>
              <a:t>kiểm</a:t>
            </a:r>
            <a:r>
              <a:rPr lang="en-US" b="0" dirty="0"/>
              <a:t> </a:t>
            </a:r>
            <a:r>
              <a:rPr lang="en-US" b="0" dirty="0" err="1"/>
              <a:t>tra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kết</a:t>
            </a:r>
            <a:r>
              <a:rPr lang="en-US" b="0" dirty="0"/>
              <a:t> </a:t>
            </a:r>
            <a:r>
              <a:rPr lang="en-US" b="0" dirty="0" err="1"/>
              <a:t>quả</a:t>
            </a:r>
            <a:r>
              <a:rPr lang="en-US" b="0" dirty="0"/>
              <a:t> </a:t>
            </a:r>
            <a:r>
              <a:rPr lang="en-US" b="0" dirty="0" err="1"/>
              <a:t>sau</a:t>
            </a:r>
            <a:r>
              <a:rPr lang="en-US" b="0" dirty="0"/>
              <a:t>: 35+20=55 ; 18-6=12.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idx="1"/>
          </p:nvPr>
        </p:nvSpPr>
        <p:spPr>
          <a:xfrm>
            <a:off x="228600" y="4267200"/>
            <a:ext cx="8382000" cy="2209800"/>
          </a:xfrm>
        </p:spPr>
        <p:txBody>
          <a:bodyPr>
            <a:normAutofit fontScale="85000" lnSpcReduction="10000"/>
          </a:bodyPr>
          <a:lstStyle/>
          <a:p>
            <a:r>
              <a:rPr lang="en-US" b="0" dirty="0"/>
              <a:t>1.6) </a:t>
            </a:r>
            <a:r>
              <a:rPr lang="en-US" b="0" dirty="0" err="1"/>
              <a:t>Đổi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Hex </a:t>
            </a:r>
            <a:r>
              <a:rPr lang="en-US" b="0" dirty="0" err="1"/>
              <a:t>thành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Bin </a:t>
            </a:r>
            <a:r>
              <a:rPr lang="en-US" b="0" dirty="0" err="1"/>
              <a:t>và</a:t>
            </a:r>
            <a:r>
              <a:rPr lang="en-US" b="0" dirty="0"/>
              <a:t> Dec:</a:t>
            </a:r>
            <a:endParaRPr lang="en-US" dirty="0"/>
          </a:p>
          <a:p>
            <a:r>
              <a:rPr lang="en-US" b="0" dirty="0"/>
              <a:t>20, FE, BFF,2FFF.</a:t>
            </a:r>
            <a:endParaRPr lang="en-US" dirty="0"/>
          </a:p>
          <a:p>
            <a:r>
              <a:rPr lang="en-US" b="0" dirty="0"/>
              <a:t>1.7) </a:t>
            </a:r>
            <a:r>
              <a:rPr lang="en-US" b="0" dirty="0" err="1"/>
              <a:t>Hãy</a:t>
            </a:r>
            <a:r>
              <a:rPr lang="en-US" b="0" dirty="0"/>
              <a:t> </a:t>
            </a:r>
            <a:r>
              <a:rPr lang="en-US" b="0" dirty="0" err="1"/>
              <a:t>viết</a:t>
            </a:r>
            <a:r>
              <a:rPr lang="en-US" b="0" dirty="0"/>
              <a:t> </a:t>
            </a:r>
            <a:r>
              <a:rPr lang="en-US" b="0" dirty="0" err="1"/>
              <a:t>mã</a:t>
            </a:r>
            <a:r>
              <a:rPr lang="en-US" b="0" dirty="0"/>
              <a:t> </a:t>
            </a:r>
            <a:r>
              <a:rPr lang="en-US" b="0" dirty="0" err="1"/>
              <a:t>nhị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,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, </a:t>
            </a:r>
            <a:r>
              <a:rPr lang="en-US" b="0" dirty="0" err="1"/>
              <a:t>thập</a:t>
            </a:r>
            <a:r>
              <a:rPr lang="en-US" b="0" dirty="0"/>
              <a:t> </a:t>
            </a:r>
            <a:r>
              <a:rPr lang="en-US" b="0" dirty="0" err="1"/>
              <a:t>lục</a:t>
            </a:r>
            <a:r>
              <a:rPr lang="en-US" b="0" dirty="0"/>
              <a:t> </a:t>
            </a:r>
            <a:r>
              <a:rPr lang="en-US" b="0" dirty="0" err="1"/>
              <a:t>phân</a:t>
            </a:r>
            <a:r>
              <a:rPr lang="en-US" b="0" dirty="0"/>
              <a:t> </a:t>
            </a:r>
            <a:r>
              <a:rPr lang="en-US" b="0" dirty="0" err="1"/>
              <a:t>để</a:t>
            </a:r>
            <a:r>
              <a:rPr lang="en-US" b="0" dirty="0"/>
              <a:t> </a:t>
            </a:r>
            <a:r>
              <a:rPr lang="en-US" b="0" dirty="0" err="1"/>
              <a:t>nạp</a:t>
            </a:r>
            <a:r>
              <a:rPr lang="en-US" b="0" dirty="0"/>
              <a:t> </a:t>
            </a:r>
            <a:r>
              <a:rPr lang="en-US" b="0" dirty="0" err="1"/>
              <a:t>vào</a:t>
            </a:r>
            <a:r>
              <a:rPr lang="en-US" b="0" dirty="0"/>
              <a:t> EPROM </a:t>
            </a:r>
            <a:r>
              <a:rPr lang="en-US" b="0" dirty="0" err="1"/>
              <a:t>cho</a:t>
            </a:r>
            <a:r>
              <a:rPr lang="en-US" b="0" dirty="0"/>
              <a:t> </a:t>
            </a:r>
            <a:r>
              <a:rPr lang="en-US" b="0" dirty="0" err="1"/>
              <a:t>mạch</a:t>
            </a:r>
            <a:r>
              <a:rPr lang="en-US" b="0" dirty="0"/>
              <a:t> </a:t>
            </a:r>
            <a:r>
              <a:rPr lang="en-US" b="0" dirty="0" err="1"/>
              <a:t>đèn</a:t>
            </a:r>
            <a:r>
              <a:rPr lang="en-US" b="0" dirty="0"/>
              <a:t> </a:t>
            </a:r>
            <a:r>
              <a:rPr lang="en-US" b="0" dirty="0" err="1"/>
              <a:t>quảng</a:t>
            </a:r>
            <a:r>
              <a:rPr lang="en-US" b="0" dirty="0"/>
              <a:t> </a:t>
            </a:r>
            <a:r>
              <a:rPr lang="en-US" b="0" dirty="0" err="1"/>
              <a:t>cáo</a:t>
            </a:r>
            <a:r>
              <a:rPr lang="en-US" b="0" dirty="0"/>
              <a:t> </a:t>
            </a:r>
            <a:r>
              <a:rPr lang="en-US" b="0" dirty="0" err="1"/>
              <a:t>có</a:t>
            </a:r>
            <a:r>
              <a:rPr lang="en-US" b="0" dirty="0"/>
              <a:t> 8 </a:t>
            </a:r>
            <a:r>
              <a:rPr lang="en-US" b="0" dirty="0" err="1"/>
              <a:t>ngõ</a:t>
            </a:r>
            <a:r>
              <a:rPr lang="en-US" b="0" dirty="0"/>
              <a:t> </a:t>
            </a:r>
            <a:r>
              <a:rPr lang="en-US" b="0" dirty="0" err="1"/>
              <a:t>ra</a:t>
            </a:r>
            <a:r>
              <a:rPr lang="en-US" b="0" dirty="0"/>
              <a:t> </a:t>
            </a:r>
            <a:r>
              <a:rPr lang="en-US" b="0" dirty="0" err="1"/>
              <a:t>chạy</a:t>
            </a:r>
            <a:r>
              <a:rPr lang="en-US" b="0" dirty="0"/>
              <a:t> </a:t>
            </a:r>
            <a:r>
              <a:rPr lang="en-US" b="0" dirty="0" err="1"/>
              <a:t>theo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kiểu</a:t>
            </a:r>
            <a:r>
              <a:rPr lang="en-US" b="0" dirty="0"/>
              <a:t> </a:t>
            </a:r>
            <a:r>
              <a:rPr lang="en-US" b="0" dirty="0" err="1"/>
              <a:t>sau</a:t>
            </a:r>
            <a:r>
              <a:rPr lang="en-US" b="0" dirty="0"/>
              <a:t>: </a:t>
            </a:r>
            <a:r>
              <a:rPr lang="en-US" b="0" dirty="0" err="1"/>
              <a:t>Sáng</a:t>
            </a:r>
            <a:r>
              <a:rPr lang="en-US" b="0" dirty="0"/>
              <a:t> </a:t>
            </a:r>
            <a:r>
              <a:rPr lang="en-US" b="0" dirty="0" err="1"/>
              <a:t>chạy</a:t>
            </a:r>
            <a:r>
              <a:rPr lang="en-US" b="0" dirty="0"/>
              <a:t> qua </a:t>
            </a:r>
            <a:r>
              <a:rPr lang="en-US" b="0" dirty="0" err="1"/>
              <a:t>phải</a:t>
            </a:r>
            <a:r>
              <a:rPr lang="en-US" b="0" dirty="0"/>
              <a:t>, </a:t>
            </a:r>
            <a:r>
              <a:rPr lang="en-US" b="0" dirty="0" err="1"/>
              <a:t>chạy</a:t>
            </a:r>
            <a:r>
              <a:rPr lang="en-US" b="0" dirty="0"/>
              <a:t> qua </a:t>
            </a:r>
            <a:r>
              <a:rPr lang="en-US" b="0" dirty="0" err="1"/>
              <a:t>trái</a:t>
            </a:r>
            <a:r>
              <a:rPr lang="en-US" b="0" dirty="0"/>
              <a:t>; </a:t>
            </a:r>
            <a:r>
              <a:rPr lang="en-US" b="0" dirty="0" err="1"/>
              <a:t>Sáng</a:t>
            </a:r>
            <a:r>
              <a:rPr lang="en-US" b="0" dirty="0"/>
              <a:t> </a:t>
            </a:r>
            <a:r>
              <a:rPr lang="en-US" b="0" dirty="0" err="1"/>
              <a:t>dần</a:t>
            </a:r>
            <a:r>
              <a:rPr lang="en-US" b="0" dirty="0"/>
              <a:t> </a:t>
            </a:r>
            <a:r>
              <a:rPr lang="en-US" b="0" dirty="0" err="1"/>
              <a:t>tắt</a:t>
            </a:r>
            <a:r>
              <a:rPr lang="en-US" b="0" dirty="0"/>
              <a:t> </a:t>
            </a:r>
            <a:r>
              <a:rPr lang="en-US" b="0" dirty="0" err="1"/>
              <a:t>dần</a:t>
            </a:r>
            <a:r>
              <a:rPr lang="en-US" b="0" dirty="0"/>
              <a:t>; </a:t>
            </a:r>
            <a:r>
              <a:rPr lang="en-US" b="0" dirty="0" err="1"/>
              <a:t>sáng</a:t>
            </a:r>
            <a:r>
              <a:rPr lang="en-US" b="0" dirty="0"/>
              <a:t> </a:t>
            </a:r>
            <a:r>
              <a:rPr lang="en-US" b="0" dirty="0" err="1"/>
              <a:t>dồn</a:t>
            </a:r>
            <a:r>
              <a:rPr lang="en-US" b="0" dirty="0"/>
              <a:t>.</a:t>
            </a:r>
            <a:endParaRPr lang="en-US" dirty="0"/>
          </a:p>
          <a:p>
            <a:r>
              <a:rPr lang="en-US" b="0" dirty="0"/>
              <a:t>1.8) </a:t>
            </a:r>
            <a:r>
              <a:rPr lang="en-US" b="0" dirty="0" err="1"/>
              <a:t>Một</a:t>
            </a:r>
            <a:r>
              <a:rPr lang="en-US" b="0" dirty="0"/>
              <a:t> </a:t>
            </a:r>
            <a:r>
              <a:rPr lang="en-US" b="0" dirty="0" err="1"/>
              <a:t>bộ</a:t>
            </a:r>
            <a:r>
              <a:rPr lang="en-US" b="0" dirty="0"/>
              <a:t> </a:t>
            </a:r>
            <a:r>
              <a:rPr lang="en-US" b="0" dirty="0" err="1"/>
              <a:t>tộc</a:t>
            </a:r>
            <a:r>
              <a:rPr lang="en-US" b="0" dirty="0"/>
              <a:t> da </a:t>
            </a:r>
            <a:r>
              <a:rPr lang="en-US" b="0" dirty="0" err="1"/>
              <a:t>đỏ</a:t>
            </a:r>
            <a:r>
              <a:rPr lang="en-US" b="0" dirty="0"/>
              <a:t> </a:t>
            </a:r>
            <a:r>
              <a:rPr lang="en-US" b="0" dirty="0" err="1"/>
              <a:t>sau</a:t>
            </a:r>
            <a:r>
              <a:rPr lang="en-US" b="0" dirty="0"/>
              <a:t> </a:t>
            </a:r>
            <a:r>
              <a:rPr lang="en-US" b="0" dirty="0" err="1"/>
              <a:t>mùa</a:t>
            </a:r>
            <a:r>
              <a:rPr lang="en-US" b="0" dirty="0"/>
              <a:t> </a:t>
            </a:r>
            <a:r>
              <a:rPr lang="en-US" b="0" dirty="0" err="1"/>
              <a:t>thu</a:t>
            </a:r>
            <a:r>
              <a:rPr lang="en-US" b="0" dirty="0"/>
              <a:t> </a:t>
            </a:r>
            <a:r>
              <a:rPr lang="en-US" b="0" dirty="0" err="1"/>
              <a:t>hoạch</a:t>
            </a:r>
            <a:r>
              <a:rPr lang="en-US" b="0" dirty="0"/>
              <a:t> </a:t>
            </a:r>
            <a:r>
              <a:rPr lang="en-US" b="0" dirty="0" err="1"/>
              <a:t>lúa</a:t>
            </a:r>
            <a:r>
              <a:rPr lang="en-US" b="0" dirty="0"/>
              <a:t> </a:t>
            </a:r>
            <a:r>
              <a:rPr lang="en-US" b="0" dirty="0" err="1"/>
              <a:t>mì</a:t>
            </a:r>
            <a:r>
              <a:rPr lang="en-US" b="0" dirty="0"/>
              <a:t> </a:t>
            </a:r>
            <a:r>
              <a:rPr lang="en-US" b="0" dirty="0" err="1"/>
              <a:t>cân</a:t>
            </a:r>
            <a:r>
              <a:rPr lang="en-US" b="0" dirty="0"/>
              <a:t> </a:t>
            </a:r>
            <a:r>
              <a:rPr lang="en-US" b="0" dirty="0" err="1"/>
              <a:t>nặng</a:t>
            </a:r>
            <a:r>
              <a:rPr lang="en-US" b="0" dirty="0"/>
              <a:t> 443kg, </a:t>
            </a:r>
            <a:r>
              <a:rPr lang="en-US" b="0" dirty="0" err="1"/>
              <a:t>sau</a:t>
            </a:r>
            <a:r>
              <a:rPr lang="en-US" b="0" dirty="0"/>
              <a:t> </a:t>
            </a:r>
            <a:r>
              <a:rPr lang="en-US" b="0" dirty="0" err="1"/>
              <a:t>khi</a:t>
            </a:r>
            <a:r>
              <a:rPr lang="en-US" b="0" dirty="0"/>
              <a:t> </a:t>
            </a:r>
            <a:r>
              <a:rPr lang="en-US" b="0" dirty="0" err="1"/>
              <a:t>bán</a:t>
            </a:r>
            <a:r>
              <a:rPr lang="en-US" b="0" dirty="0"/>
              <a:t> </a:t>
            </a:r>
            <a:r>
              <a:rPr lang="en-US" b="0" dirty="0" err="1"/>
              <a:t>đi</a:t>
            </a:r>
            <a:r>
              <a:rPr lang="en-US" b="0" dirty="0"/>
              <a:t>  156kg </a:t>
            </a:r>
            <a:r>
              <a:rPr lang="en-US" b="0" dirty="0" err="1"/>
              <a:t>thì</a:t>
            </a:r>
            <a:r>
              <a:rPr lang="en-US" b="0" dirty="0"/>
              <a:t> </a:t>
            </a:r>
            <a:r>
              <a:rPr lang="en-US" b="0" dirty="0" err="1"/>
              <a:t>đem</a:t>
            </a:r>
            <a:r>
              <a:rPr lang="en-US" b="0" dirty="0"/>
              <a:t> </a:t>
            </a:r>
            <a:r>
              <a:rPr lang="en-US" b="0" dirty="0" err="1"/>
              <a:t>về</a:t>
            </a:r>
            <a:r>
              <a:rPr lang="en-US" b="0" dirty="0"/>
              <a:t> </a:t>
            </a:r>
            <a:r>
              <a:rPr lang="en-US" b="0" dirty="0" err="1"/>
              <a:t>cân</a:t>
            </a:r>
            <a:r>
              <a:rPr lang="en-US" b="0" dirty="0"/>
              <a:t> </a:t>
            </a:r>
            <a:r>
              <a:rPr lang="en-US" b="0" dirty="0" err="1"/>
              <a:t>lại</a:t>
            </a:r>
            <a:r>
              <a:rPr lang="en-US" b="0" dirty="0"/>
              <a:t> </a:t>
            </a:r>
            <a:r>
              <a:rPr lang="en-US" b="0" dirty="0" err="1"/>
              <a:t>còn</a:t>
            </a:r>
            <a:r>
              <a:rPr lang="en-US" b="0" dirty="0"/>
              <a:t> 265kg. </a:t>
            </a:r>
            <a:r>
              <a:rPr lang="en-US" b="0" dirty="0" err="1"/>
              <a:t>Hỏi</a:t>
            </a:r>
            <a:r>
              <a:rPr lang="en-US" b="0" dirty="0"/>
              <a:t> </a:t>
            </a:r>
            <a:r>
              <a:rPr lang="en-US" b="0" dirty="0" err="1"/>
              <a:t>bộ</a:t>
            </a:r>
            <a:r>
              <a:rPr lang="en-US" b="0" dirty="0"/>
              <a:t> </a:t>
            </a:r>
            <a:r>
              <a:rPr lang="en-US" b="0" dirty="0" err="1"/>
              <a:t>tộc</a:t>
            </a:r>
            <a:r>
              <a:rPr lang="en-US" b="0" dirty="0"/>
              <a:t> </a:t>
            </a:r>
            <a:r>
              <a:rPr lang="en-US" b="0" dirty="0" err="1"/>
              <a:t>ấy</a:t>
            </a:r>
            <a:r>
              <a:rPr lang="en-US" b="0" dirty="0"/>
              <a:t> </a:t>
            </a:r>
            <a:r>
              <a:rPr lang="en-US" b="0" dirty="0" err="1"/>
              <a:t>sử</a:t>
            </a:r>
            <a:r>
              <a:rPr lang="en-US" b="0" dirty="0"/>
              <a:t> </a:t>
            </a:r>
            <a:r>
              <a:rPr lang="en-US" b="0" dirty="0" err="1"/>
              <a:t>dụng</a:t>
            </a:r>
            <a:r>
              <a:rPr lang="en-US" b="0" dirty="0"/>
              <a:t> </a:t>
            </a:r>
            <a:r>
              <a:rPr lang="en-US" b="0" dirty="0" err="1"/>
              <a:t>hệ</a:t>
            </a:r>
            <a:r>
              <a:rPr lang="en-US" b="0" dirty="0"/>
              <a:t> </a:t>
            </a:r>
            <a:r>
              <a:rPr lang="en-US" b="0" dirty="0" err="1"/>
              <a:t>thống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gì</a:t>
            </a:r>
            <a:r>
              <a:rPr lang="en-US" b="0" dirty="0"/>
              <a:t> ?.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63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64" y="1066800"/>
            <a:ext cx="8715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392101"/>
            <a:ext cx="8648700" cy="41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5000625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836" y="4876800"/>
            <a:ext cx="4160516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384" y="5593444"/>
            <a:ext cx="1585415" cy="369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6378819"/>
            <a:ext cx="1600200" cy="307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26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78" y="838200"/>
            <a:ext cx="8715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9" y="3411713"/>
            <a:ext cx="4822778" cy="348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6677" y="3411713"/>
            <a:ext cx="3190875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085229"/>
            <a:ext cx="3742997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510" y="4772222"/>
            <a:ext cx="1311890" cy="3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5842494"/>
            <a:ext cx="2533650" cy="301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978" y="5842494"/>
            <a:ext cx="1790700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79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78" y="838200"/>
            <a:ext cx="8715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15896"/>
            <a:ext cx="46291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206371"/>
            <a:ext cx="30956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575" y="3962400"/>
            <a:ext cx="37528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425" y="3943350"/>
            <a:ext cx="16383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" y="4724400"/>
            <a:ext cx="86772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886200" y="5562599"/>
            <a:ext cx="2133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= </a:t>
            </a:r>
            <a:r>
              <a:rPr lang="en-US" sz="2400" dirty="0" smtClean="0"/>
              <a:t>4790,0625 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800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64" y="1066800"/>
            <a:ext cx="8715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429000"/>
            <a:ext cx="36671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600450"/>
            <a:ext cx="42100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267200"/>
            <a:ext cx="38100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953000"/>
            <a:ext cx="15621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719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3810000" y="228600"/>
            <a:ext cx="1219200" cy="487362"/>
          </a:xfrm>
        </p:spPr>
        <p:txBody>
          <a:bodyPr>
            <a:normAutofit/>
          </a:bodyPr>
          <a:lstStyle/>
          <a:p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78" y="838200"/>
            <a:ext cx="871537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78" y="3364173"/>
            <a:ext cx="33051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809875"/>
            <a:ext cx="4162425" cy="90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678" y="3978748"/>
            <a:ext cx="124777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724400"/>
            <a:ext cx="736282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6096000"/>
            <a:ext cx="14859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540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76869" y="2115995"/>
            <a:ext cx="2060575" cy="6397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encrypted-tbn0.gstatic.com/images?q=tbn:ANd9GcQh5V3RR10Zxk2KJdtNbeD9ReN7aj5RsvQy86TGyoNP4U49Qq9yq7e8ZbPvzKtBPX12rTRnOR6u&amp;usqp=CA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319711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257800"/>
            <a:ext cx="1891201" cy="1219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13" y="3242809"/>
            <a:ext cx="1410586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100" y="5257800"/>
            <a:ext cx="2390775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397" y="3207657"/>
            <a:ext cx="1950136" cy="131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794" y="3032125"/>
            <a:ext cx="2943225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4610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76869" y="2115995"/>
            <a:ext cx="2060575" cy="639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876869" y="2537641"/>
            <a:ext cx="25908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3505200" y="2537641"/>
            <a:ext cx="16002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 txBox="1">
            <a:spLocks/>
          </p:cNvSpPr>
          <p:nvPr/>
        </p:nvSpPr>
        <p:spPr>
          <a:xfrm>
            <a:off x="2057400" y="3581400"/>
            <a:ext cx="6858000" cy="228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nhiễu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méo</a:t>
            </a:r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IC.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sửa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83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76869" y="1800082"/>
            <a:ext cx="2060575" cy="639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876869" y="2221728"/>
            <a:ext cx="25908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6"/>
          <p:cNvSpPr txBox="1">
            <a:spLocks/>
          </p:cNvSpPr>
          <p:nvPr/>
        </p:nvSpPr>
        <p:spPr>
          <a:xfrm>
            <a:off x="3505200" y="2221728"/>
            <a:ext cx="16002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6"/>
          <p:cNvSpPr txBox="1">
            <a:spLocks/>
          </p:cNvSpPr>
          <p:nvPr/>
        </p:nvSpPr>
        <p:spPr>
          <a:xfrm>
            <a:off x="3467669" y="2655887"/>
            <a:ext cx="20605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 txBox="1">
            <a:spLocks/>
          </p:cNvSpPr>
          <p:nvPr/>
        </p:nvSpPr>
        <p:spPr>
          <a:xfrm>
            <a:off x="6324600" y="2861490"/>
            <a:ext cx="2060575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ADC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DAC </a:t>
            </a:r>
          </a:p>
        </p:txBody>
      </p:sp>
      <p:sp>
        <p:nvSpPr>
          <p:cNvPr id="13" name="Text Placeholder 6"/>
          <p:cNvSpPr txBox="1">
            <a:spLocks/>
          </p:cNvSpPr>
          <p:nvPr/>
        </p:nvSpPr>
        <p:spPr>
          <a:xfrm>
            <a:off x="5528244" y="3271630"/>
            <a:ext cx="3437618" cy="95964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Analog to Digital converter, Digital to Analog converter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46" y="4256673"/>
            <a:ext cx="8109454" cy="237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445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76869" y="1800082"/>
            <a:ext cx="2060575" cy="639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876869" y="2221728"/>
            <a:ext cx="25908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Placeholder 6"/>
          <p:cNvSpPr txBox="1">
            <a:spLocks/>
          </p:cNvSpPr>
          <p:nvPr/>
        </p:nvSpPr>
        <p:spPr>
          <a:xfrm>
            <a:off x="914400" y="2636838"/>
            <a:ext cx="38862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73817"/>
            <a:ext cx="2571181" cy="1402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305175"/>
            <a:ext cx="4572000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76800"/>
            <a:ext cx="3867150" cy="16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Placeholder 6"/>
          <p:cNvSpPr txBox="1">
            <a:spLocks/>
          </p:cNvSpPr>
          <p:nvPr/>
        </p:nvSpPr>
        <p:spPr>
          <a:xfrm>
            <a:off x="457200" y="5242646"/>
            <a:ext cx="3657600" cy="153915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sóng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48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KỸ THUẬT SỐ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876869" y="1800082"/>
            <a:ext cx="2060575" cy="639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876869" y="2221728"/>
            <a:ext cx="25908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Placeholder 6"/>
          <p:cNvSpPr txBox="1">
            <a:spLocks/>
          </p:cNvSpPr>
          <p:nvPr/>
        </p:nvSpPr>
        <p:spPr>
          <a:xfrm>
            <a:off x="914400" y="2636838"/>
            <a:ext cx="3886200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657600"/>
            <a:ext cx="3867150" cy="1676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6"/>
          <p:cNvSpPr txBox="1">
            <a:spLocks/>
          </p:cNvSpPr>
          <p:nvPr/>
        </p:nvSpPr>
        <p:spPr>
          <a:xfrm>
            <a:off x="5029200" y="3295650"/>
            <a:ext cx="3962400" cy="3352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tục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i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TTL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2,4v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5v.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TTL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tầm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0v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0,8v.</a:t>
            </a:r>
          </a:p>
        </p:txBody>
      </p:sp>
    </p:spTree>
    <p:extLst>
      <p:ext uri="{BB962C8B-B14F-4D97-AF65-F5344CB8AC3E}">
        <p14:creationId xmlns:p14="http://schemas.microsoft.com/office/powerpoint/2010/main" val="191828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idx="1"/>
          </p:nvPr>
        </p:nvSpPr>
        <p:spPr>
          <a:xfrm>
            <a:off x="956481" y="1828800"/>
            <a:ext cx="7848600" cy="1752600"/>
          </a:xfrm>
        </p:spPr>
        <p:txBody>
          <a:bodyPr>
            <a:normAutofit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10.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10 con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9.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191000"/>
            <a:ext cx="622935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7" y="5257800"/>
            <a:ext cx="33432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8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 build="p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4"/>
          <p:cNvSpPr>
            <a:spLocks noGrp="1"/>
          </p:cNvSpPr>
          <p:nvPr>
            <p:ph type="body" idx="1"/>
          </p:nvPr>
        </p:nvSpPr>
        <p:spPr>
          <a:xfrm>
            <a:off x="457200" y="381000"/>
            <a:ext cx="4040188" cy="639762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cap="all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latin typeface="Times New Roman" pitchFamily="18" charset="0"/>
                <a:cs typeface="Times New Roman" pitchFamily="18" charset="0"/>
              </a:rPr>
              <a:t>bản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Placeholder 4"/>
          <p:cNvSpPr txBox="1">
            <a:spLocks/>
          </p:cNvSpPr>
          <p:nvPr/>
        </p:nvSpPr>
        <p:spPr>
          <a:xfrm>
            <a:off x="379412" y="838200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cap="all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cap="all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516062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Thập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(Decimal: D)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idx="1"/>
          </p:nvPr>
        </p:nvSpPr>
        <p:spPr>
          <a:xfrm>
            <a:off x="685800" y="2438400"/>
            <a:ext cx="8153400" cy="1752600"/>
          </a:xfrm>
        </p:spPr>
        <p:txBody>
          <a:bodyPr>
            <a:normAutofit lnSpcReduction="10000"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ở 10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cậy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Transistor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Led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nghĩ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4"/>
          <p:cNvSpPr>
            <a:spLocks noGrp="1"/>
          </p:cNvSpPr>
          <p:nvPr>
            <p:ph type="body" idx="1"/>
          </p:nvPr>
        </p:nvSpPr>
        <p:spPr>
          <a:xfrm>
            <a:off x="152400" y="1905000"/>
            <a:ext cx="4953000" cy="411162"/>
          </a:xfrm>
        </p:spPr>
        <p:txBody>
          <a:bodyPr>
            <a:normAutofit fontScale="92500" lnSpcReduction="10000"/>
          </a:bodyPr>
          <a:lstStyle/>
          <a:p>
            <a:r>
              <a:rPr lang="en-US" b="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(Binary: B)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4"/>
          <p:cNvSpPr>
            <a:spLocks noGrp="1"/>
          </p:cNvSpPr>
          <p:nvPr>
            <p:ph type="body" idx="1"/>
          </p:nvPr>
        </p:nvSpPr>
        <p:spPr>
          <a:xfrm>
            <a:off x="609600" y="4419600"/>
            <a:ext cx="8153400" cy="457200"/>
          </a:xfrm>
        </p:spPr>
        <p:txBody>
          <a:bodyPr>
            <a:normAutofit/>
          </a:bodyPr>
          <a:lstStyle/>
          <a:p>
            <a:r>
              <a:rPr lang="en-US" dirty="0" err="1"/>
              <a:t>Xét</a:t>
            </a:r>
            <a:r>
              <a:rPr lang="en-US" dirty="0"/>
              <a:t> </a:t>
            </a:r>
            <a:r>
              <a:rPr lang="en-US" dirty="0" err="1"/>
              <a:t>số</a:t>
            </a:r>
            <a:r>
              <a:rPr lang="en-US" dirty="0"/>
              <a:t> </a:t>
            </a:r>
            <a:r>
              <a:rPr lang="en-US" dirty="0" err="1"/>
              <a:t>nhị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ở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thập</a:t>
            </a:r>
            <a:r>
              <a:rPr lang="en-US" dirty="0"/>
              <a:t> </a:t>
            </a:r>
            <a:r>
              <a:rPr lang="en-US" dirty="0" err="1"/>
              <a:t>phân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" y="5071216"/>
            <a:ext cx="7629525" cy="70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6172200"/>
            <a:ext cx="24098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153150"/>
            <a:ext cx="10287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1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</TotalTime>
  <Words>2422</Words>
  <Application>Microsoft Office PowerPoint</Application>
  <PresentationFormat>On-screen Show (4:3)</PresentationFormat>
  <Paragraphs>198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KỸ THUẬT SỐ</vt:lpstr>
      <vt:lpstr>KỸ THUẬT SỐ</vt:lpstr>
      <vt:lpstr>KỸ THUẬT SỐ</vt:lpstr>
      <vt:lpstr>KỸ THUẬT SỐ</vt:lpstr>
      <vt:lpstr>KỸ THUẬT SỐ</vt:lpstr>
      <vt:lpstr>KỸ THUẬT SỐ</vt:lpstr>
      <vt:lpstr>KỸ THUẬT SỐ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KỸ THUẬT SỐ</dc:title>
  <dc:creator>dientu1</dc:creator>
  <cp:lastModifiedBy>dientu1</cp:lastModifiedBy>
  <cp:revision>91</cp:revision>
  <dcterms:created xsi:type="dcterms:W3CDTF">2021-03-30T02:31:38Z</dcterms:created>
  <dcterms:modified xsi:type="dcterms:W3CDTF">2021-04-09T05:59:21Z</dcterms:modified>
</cp:coreProperties>
</file>