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sldIdLst>
    <p:sldId id="256" r:id="rId2"/>
    <p:sldId id="257" r:id="rId3"/>
    <p:sldId id="265" r:id="rId4"/>
    <p:sldId id="280" r:id="rId5"/>
    <p:sldId id="281" r:id="rId6"/>
    <p:sldId id="282" r:id="rId7"/>
    <p:sldId id="283" r:id="rId8"/>
    <p:sldId id="284" r:id="rId9"/>
    <p:sldId id="28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p:scale>
          <a:sx n="70" d="100"/>
          <a:sy n="70" d="100"/>
        </p:scale>
        <p:origin x="-402" y="-1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910080" y="359898"/>
            <a:ext cx="987552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910080" y="1850064"/>
            <a:ext cx="987552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83AB3AD3-1EE5-412D-87BF-62CA0F3DF539}" type="slidenum">
              <a:rPr lang="en-US" smtClean="0"/>
              <a:t>‹#›</a:t>
            </a:fld>
            <a:endParaRPr lang="en-US"/>
          </a:p>
        </p:txBody>
      </p:sp>
      <p:sp>
        <p:nvSpPr>
          <p:cNvPr id="8" name="Oval 7"/>
          <p:cNvSpPr/>
          <p:nvPr/>
        </p:nvSpPr>
        <p:spPr>
          <a:xfrm>
            <a:off x="1228577" y="1413802"/>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542901" y="1345016"/>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274639"/>
            <a:ext cx="24384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524000" y="274640"/>
            <a:ext cx="7416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043853" y="-54"/>
            <a:ext cx="9144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3437856" y="2600325"/>
            <a:ext cx="85344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437856" y="1066800"/>
            <a:ext cx="85344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t>‹#›</a:t>
            </a:fld>
            <a:endParaRPr lang="en-US"/>
          </a:p>
        </p:txBody>
      </p:sp>
      <p:sp>
        <p:nvSpPr>
          <p:cNvPr id="10" name="Rectangle 9"/>
          <p:cNvSpPr/>
          <p:nvPr/>
        </p:nvSpPr>
        <p:spPr bwMode="invGray">
          <a:xfrm>
            <a:off x="3048000" y="0"/>
            <a:ext cx="1016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896428" y="2814656"/>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3210752" y="2745870"/>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91414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703478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5160336"/>
            <a:ext cx="109728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21792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21792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353312" y="0"/>
            <a:ext cx="10838688"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3AB3AD3-1EE5-412D-87BF-62CA0F3DF539}" type="slidenum">
              <a:rPr lang="en-US" smtClean="0"/>
              <a:t>‹#›</a:t>
            </a:fld>
            <a:endParaRPr lang="en-US"/>
          </a:p>
        </p:txBody>
      </p:sp>
      <p:sp>
        <p:nvSpPr>
          <p:cNvPr id="6" name="Rectangle 5"/>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16778"/>
            <a:ext cx="508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09600" y="1406964"/>
            <a:ext cx="508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609600" y="2133601"/>
            <a:ext cx="108712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849195" y="1066800"/>
            <a:ext cx="36576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3AB3AD3-1EE5-412D-87BF-62CA0F3DF539}" type="slidenum">
              <a:rPr lang="en-US" smtClean="0"/>
              <a:t>‹#›</a:t>
            </a:fld>
            <a:endParaRPr lang="en-US"/>
          </a:p>
        </p:txBody>
      </p:sp>
      <p:sp>
        <p:nvSpPr>
          <p:cNvPr id="8" name="Rectangle 7"/>
          <p:cNvSpPr/>
          <p:nvPr/>
        </p:nvSpPr>
        <p:spPr>
          <a:xfrm>
            <a:off x="1016000" y="1066800"/>
            <a:ext cx="6096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1117600" y="1143004"/>
            <a:ext cx="58928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528967" y="954341"/>
            <a:ext cx="9144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6671556" y="936786"/>
            <a:ext cx="865632"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1117600" y="4800600"/>
            <a:ext cx="58928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1087902" y="-815922"/>
            <a:ext cx="2185183"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25089" y="21103"/>
            <a:ext cx="2269588"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243842" y="1055077"/>
            <a:ext cx="1500956"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350498" y="-54"/>
            <a:ext cx="10841503"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914144" y="274638"/>
            <a:ext cx="999744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914144" y="1447800"/>
            <a:ext cx="999744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4775200" y="6305550"/>
            <a:ext cx="28448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48359D27-69B9-409B-B578-067B6C62D91C}" type="datetimeFigureOut">
              <a:rPr lang="en-US" smtClean="0"/>
              <a:t>7/31/2021</a:t>
            </a:fld>
            <a:endParaRPr lang="en-US"/>
          </a:p>
        </p:txBody>
      </p:sp>
      <p:sp>
        <p:nvSpPr>
          <p:cNvPr id="10" name="Footer Placeholder 9"/>
          <p:cNvSpPr>
            <a:spLocks noGrp="1"/>
          </p:cNvSpPr>
          <p:nvPr>
            <p:ph type="ftr" sz="quarter" idx="3"/>
          </p:nvPr>
        </p:nvSpPr>
        <p:spPr>
          <a:xfrm>
            <a:off x="7620000" y="6305550"/>
            <a:ext cx="38608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11484864" y="6305550"/>
            <a:ext cx="6096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3AB3AD3-1EE5-412D-87BF-62CA0F3DF539}" type="slidenum">
              <a:rPr lang="en-US" smtClean="0"/>
              <a:t>‹#›</a:t>
            </a:fld>
            <a:endParaRPr lang="en-US"/>
          </a:p>
        </p:txBody>
      </p:sp>
      <p:sp>
        <p:nvSpPr>
          <p:cNvPr id="15" name="Rectangle 14"/>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D58A869-5F08-450D-95DA-E0D449FC4140}"/>
              </a:ext>
            </a:extLst>
          </p:cNvPr>
          <p:cNvSpPr>
            <a:spLocks noGrp="1"/>
          </p:cNvSpPr>
          <p:nvPr>
            <p:ph type="ctrTitle"/>
          </p:nvPr>
        </p:nvSpPr>
        <p:spPr>
          <a:xfrm>
            <a:off x="1351128" y="336373"/>
            <a:ext cx="10840871" cy="2393164"/>
          </a:xfrm>
        </p:spPr>
        <p:txBody>
          <a:bodyPr>
            <a:normAutofit fontScale="90000"/>
          </a:bodyPr>
          <a:lstStyle/>
          <a:p>
            <a:pPr algn="ctr"/>
            <a:r>
              <a:rPr lang="de-DE" sz="5400" dirty="0">
                <a:solidFill>
                  <a:srgbClr val="0000FF"/>
                </a:solidFill>
                <a:effectLst/>
                <a:latin typeface="Times New Roman" panose="02020603050405020304" pitchFamily="18" charset="0"/>
                <a:ea typeface="Calibri" panose="020F0502020204030204" pitchFamily="34" charset="0"/>
              </a:rPr>
              <a:t>BÀI </a:t>
            </a:r>
            <a:r>
              <a:rPr lang="de-DE" sz="5400" dirty="0" smtClean="0">
                <a:solidFill>
                  <a:srgbClr val="0000FF"/>
                </a:solidFill>
                <a:effectLst/>
                <a:latin typeface="Times New Roman" panose="02020603050405020304" pitchFamily="18" charset="0"/>
                <a:ea typeface="Calibri" panose="020F0502020204030204" pitchFamily="34" charset="0"/>
              </a:rPr>
              <a:t>2 </a:t>
            </a:r>
            <a:r>
              <a:rPr lang="de-DE" sz="5400" dirty="0">
                <a:solidFill>
                  <a:srgbClr val="0000FF"/>
                </a:solidFill>
                <a:effectLst/>
                <a:latin typeface="Times New Roman" panose="02020603050405020304" pitchFamily="18" charset="0"/>
                <a:ea typeface="Calibri" panose="020F0502020204030204" pitchFamily="34" charset="0"/>
              </a:rPr>
              <a:t/>
            </a:r>
            <a:br>
              <a:rPr lang="de-DE" sz="5400" dirty="0">
                <a:solidFill>
                  <a:srgbClr val="0000FF"/>
                </a:solidFill>
                <a:effectLst/>
                <a:latin typeface="Times New Roman" panose="02020603050405020304" pitchFamily="18" charset="0"/>
                <a:ea typeface="Calibri" panose="020F0502020204030204" pitchFamily="34" charset="0"/>
              </a:rPr>
            </a:br>
            <a:r>
              <a:rPr lang="vi-VN" sz="5400" b="1" dirty="0" smtClean="0">
                <a:solidFill>
                  <a:srgbClr val="FF0000"/>
                </a:solidFill>
                <a:effectLst/>
                <a:latin typeface="Times New Roman"/>
                <a:ea typeface="Calibri"/>
              </a:rPr>
              <a:t>H</a:t>
            </a:r>
            <a:r>
              <a:rPr lang="en-US" sz="5400" b="1" dirty="0" err="1">
                <a:solidFill>
                  <a:srgbClr val="FF0000"/>
                </a:solidFill>
                <a:effectLst/>
                <a:latin typeface="Times New Roman"/>
                <a:ea typeface="Calibri"/>
              </a:rPr>
              <a:t>ƯỚNG</a:t>
            </a:r>
            <a:r>
              <a:rPr lang="vi-VN" sz="5400" b="1" dirty="0">
                <a:solidFill>
                  <a:srgbClr val="FF0000"/>
                </a:solidFill>
                <a:effectLst/>
                <a:latin typeface="Times New Roman"/>
                <a:ea typeface="Calibri"/>
              </a:rPr>
              <a:t> DẪN SỬ DỤNG THIẾT BỊ </a:t>
            </a:r>
            <a:r>
              <a:rPr lang="en-US" sz="5400" b="1" dirty="0">
                <a:solidFill>
                  <a:srgbClr val="FF0000"/>
                </a:solidFill>
                <a:effectLst/>
                <a:latin typeface="Times New Roman"/>
                <a:ea typeface="Calibri"/>
              </a:rPr>
              <a:t>- </a:t>
            </a:r>
            <a:r>
              <a:rPr lang="vi-VN" sz="5400" b="1" dirty="0">
                <a:solidFill>
                  <a:srgbClr val="FF0000"/>
                </a:solidFill>
                <a:effectLst/>
                <a:latin typeface="Times New Roman"/>
                <a:ea typeface="Calibri"/>
              </a:rPr>
              <a:t>DỤNG CỤ GÒ</a:t>
            </a:r>
            <a:endParaRPr lang="en-US" sz="5400" b="1" dirty="0">
              <a:solidFill>
                <a:srgbClr val="FF0000"/>
              </a:solidFill>
            </a:endParaRPr>
          </a:p>
        </p:txBody>
      </p:sp>
    </p:spTree>
    <p:extLst>
      <p:ext uri="{BB962C8B-B14F-4D97-AF65-F5344CB8AC3E}">
        <p14:creationId xmlns:p14="http://schemas.microsoft.com/office/powerpoint/2010/main" val="25094546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403DCF0E-85D5-4E5C-8C5D-B3792F9F878C}"/>
              </a:ext>
            </a:extLst>
          </p:cNvPr>
          <p:cNvSpPr txBox="1"/>
          <p:nvPr/>
        </p:nvSpPr>
        <p:spPr>
          <a:xfrm>
            <a:off x="1323832" y="976869"/>
            <a:ext cx="10868167" cy="553998"/>
          </a:xfrm>
          <a:prstGeom prst="rect">
            <a:avLst/>
          </a:prstGeom>
          <a:noFill/>
        </p:spPr>
        <p:txBody>
          <a:bodyPr wrap="square">
            <a:spAutoFit/>
          </a:bodyPr>
          <a:lstStyle/>
          <a:p>
            <a:pPr algn="ctr" hangingPunct="1">
              <a:spcBef>
                <a:spcPts val="600"/>
              </a:spcBef>
              <a:spcAft>
                <a:spcPts val="6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 </a:t>
            </a:r>
            <a:r>
              <a:rPr lang="en-US" sz="30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MỤC</a:t>
            </a: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0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TIÊU</a:t>
            </a:r>
            <a:endParaRPr lang="en-US" sz="3000" dirty="0">
              <a:solidFill>
                <a:srgbClr val="FF0000"/>
              </a:solidFill>
              <a:effectLst/>
              <a:latin typeface="VNI-Times" pitchFamily="2" charset="0"/>
              <a:ea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 xmlns:a16="http://schemas.microsoft.com/office/drawing/2014/main" id="{C98F21AC-83BB-4E67-9984-CAB06E254BE5}"/>
              </a:ext>
            </a:extLst>
          </p:cNvPr>
          <p:cNvSpPr txBox="1"/>
          <p:nvPr/>
        </p:nvSpPr>
        <p:spPr>
          <a:xfrm>
            <a:off x="1323832" y="1782694"/>
            <a:ext cx="10868167" cy="1485150"/>
          </a:xfrm>
          <a:prstGeom prst="rect">
            <a:avLst/>
          </a:prstGeom>
          <a:noFill/>
        </p:spPr>
        <p:txBody>
          <a:bodyPr wrap="square">
            <a:spAutoFit/>
          </a:bodyPr>
          <a:lstStyle/>
          <a:p>
            <a:pPr marL="173355" indent="457200" hangingPunct="0">
              <a:lnSpc>
                <a:spcPct val="110000"/>
              </a:lnSpc>
              <a:spcBef>
                <a:spcPts val="600"/>
              </a:spcBef>
              <a:spcAft>
                <a:spcPts val="600"/>
              </a:spcAft>
              <a:buFont typeface="Times New Roman"/>
              <a:buChar char="-"/>
            </a:pPr>
            <a:r>
              <a:rPr lang="en-US" sz="2500" i="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500" i="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viên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hiểu</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bày</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cấu</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tạo</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dụng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từng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loại</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dụng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cụ</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173355" indent="457200" hangingPunct="0">
              <a:lnSpc>
                <a:spcPct val="110000"/>
              </a:lnSpc>
              <a:spcBef>
                <a:spcPts val="600"/>
              </a:spcBef>
              <a:spcAft>
                <a:spcPts val="600"/>
              </a:spcAft>
              <a:buFont typeface="Times New Roman"/>
              <a:buChar char="-"/>
            </a:pPr>
            <a:r>
              <a:rPr lang="en-US" sz="2500" i="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500" i="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viên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bày</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biện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pháp</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nguyên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tắc</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an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lao</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xưởng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4195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2B0198-215A-4720-99B9-8806615E5FD4}"/>
              </a:ext>
            </a:extLst>
          </p:cNvPr>
          <p:cNvSpPr>
            <a:spLocks noGrp="1"/>
          </p:cNvSpPr>
          <p:nvPr>
            <p:ph type="title"/>
          </p:nvPr>
        </p:nvSpPr>
        <p:spPr>
          <a:xfrm>
            <a:off x="1323833" y="11875"/>
            <a:ext cx="10868166" cy="546270"/>
          </a:xfrm>
        </p:spPr>
        <p:txBody>
          <a:bodyPr>
            <a:no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
        <p:nvSpPr>
          <p:cNvPr id="3" name="Content Placeholder 2">
            <a:extLst>
              <a:ext uri="{FF2B5EF4-FFF2-40B4-BE49-F238E27FC236}">
                <a16:creationId xmlns="" xmlns:a16="http://schemas.microsoft.com/office/drawing/2014/main" id="{70FC116F-6F20-4967-84B1-00331AF239B3}"/>
              </a:ext>
            </a:extLst>
          </p:cNvPr>
          <p:cNvSpPr>
            <a:spLocks noGrp="1"/>
          </p:cNvSpPr>
          <p:nvPr>
            <p:ph idx="1"/>
          </p:nvPr>
        </p:nvSpPr>
        <p:spPr>
          <a:xfrm>
            <a:off x="1337480" y="604170"/>
            <a:ext cx="10854519" cy="6322070"/>
          </a:xfrm>
        </p:spPr>
        <p:txBody>
          <a:bodyPr>
            <a:normAutofit/>
          </a:bodyPr>
          <a:lstStyle/>
          <a:p>
            <a:pPr marL="0" marR="17780" indent="0">
              <a:buNone/>
            </a:pPr>
            <a:r>
              <a:rPr lang="en-US" sz="28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vi-VN" sz="2800" b="1" dirty="0" smtClean="0">
                <a:solidFill>
                  <a:srgbClr val="0000FF"/>
                </a:solidFill>
                <a:latin typeface="Times New Roman" pitchFamily="18" charset="0"/>
                <a:ea typeface="Calibri"/>
                <a:cs typeface="Times New Roman" pitchFamily="18" charset="0"/>
              </a:rPr>
              <a:t>Dụng </a:t>
            </a:r>
            <a:r>
              <a:rPr lang="vi-VN" sz="2800" b="1" dirty="0">
                <a:solidFill>
                  <a:srgbClr val="0000FF"/>
                </a:solidFill>
                <a:latin typeface="Times New Roman" pitchFamily="18" charset="0"/>
                <a:ea typeface="Calibri"/>
                <a:cs typeface="Times New Roman" pitchFamily="18" charset="0"/>
              </a:rPr>
              <a:t>cụ vạch lấy dấu</a:t>
            </a:r>
            <a:r>
              <a:rPr lang="vi-VN" sz="2800" b="1" dirty="0" smtClean="0">
                <a:solidFill>
                  <a:srgbClr val="0000FF"/>
                </a:solidFill>
                <a:latin typeface="Times New Roman" pitchFamily="18" charset="0"/>
                <a:ea typeface="Calibri"/>
                <a:cs typeface="Times New Roman" pitchFamily="18" charset="0"/>
              </a:rPr>
              <a:t>:</a:t>
            </a:r>
          </a:p>
          <a:p>
            <a:pPr marL="457200" marR="17780" indent="-457200">
              <a:buFont typeface="Wingdings" pitchFamily="2" charset="2"/>
              <a:buChar char="v"/>
            </a:pPr>
            <a:r>
              <a:rPr lang="vi-VN" sz="2500" dirty="0" smtClean="0">
                <a:latin typeface="Times New Roman" pitchFamily="18" charset="0"/>
                <a:ea typeface="Calibri"/>
                <a:cs typeface="Times New Roman" pitchFamily="18" charset="0"/>
              </a:rPr>
              <a:t>Được </a:t>
            </a:r>
            <a:r>
              <a:rPr lang="vi-VN" sz="2500" dirty="0">
                <a:latin typeface="Times New Roman" pitchFamily="18" charset="0"/>
                <a:ea typeface="Calibri"/>
                <a:cs typeface="Times New Roman" pitchFamily="18" charset="0"/>
              </a:rPr>
              <a:t>chế tạo bằng thép, thường dùng để lấy dấu</a:t>
            </a:r>
            <a:r>
              <a:rPr lang="en-US" sz="2500" dirty="0" smtClean="0">
                <a:latin typeface="Times New Roman" pitchFamily="18" charset="0"/>
                <a:ea typeface="Calibri"/>
                <a:cs typeface="Times New Roman" pitchFamily="18" charset="0"/>
              </a:rPr>
              <a:t>.</a:t>
            </a:r>
            <a:endParaRPr lang="vi-VN" sz="2500" dirty="0">
              <a:latin typeface="Times New Roman" pitchFamily="18" charset="0"/>
              <a:ea typeface="Calibri"/>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0447" y="1847040"/>
            <a:ext cx="6051534" cy="402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6237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barn(inVertical)">
                                      <p:cBhvr>
                                        <p:cTn id="1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2B0198-215A-4720-99B9-8806615E5FD4}"/>
              </a:ext>
            </a:extLst>
          </p:cNvPr>
          <p:cNvSpPr>
            <a:spLocks noGrp="1"/>
          </p:cNvSpPr>
          <p:nvPr>
            <p:ph type="title"/>
          </p:nvPr>
        </p:nvSpPr>
        <p:spPr>
          <a:xfrm>
            <a:off x="1323833" y="11875"/>
            <a:ext cx="10868166" cy="546270"/>
          </a:xfrm>
        </p:spPr>
        <p:txBody>
          <a:bodyPr>
            <a:no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
        <p:nvSpPr>
          <p:cNvPr id="3" name="Content Placeholder 2">
            <a:extLst>
              <a:ext uri="{FF2B5EF4-FFF2-40B4-BE49-F238E27FC236}">
                <a16:creationId xmlns="" xmlns:a16="http://schemas.microsoft.com/office/drawing/2014/main" id="{70FC116F-6F20-4967-84B1-00331AF239B3}"/>
              </a:ext>
            </a:extLst>
          </p:cNvPr>
          <p:cNvSpPr>
            <a:spLocks noGrp="1"/>
          </p:cNvSpPr>
          <p:nvPr>
            <p:ph idx="1"/>
          </p:nvPr>
        </p:nvSpPr>
        <p:spPr>
          <a:xfrm>
            <a:off x="1337480" y="604170"/>
            <a:ext cx="10854519" cy="6322070"/>
          </a:xfrm>
        </p:spPr>
        <p:txBody>
          <a:bodyPr>
            <a:normAutofit/>
          </a:bodyPr>
          <a:lstStyle/>
          <a:p>
            <a:pPr marL="0" marR="17780" indent="0">
              <a:buNone/>
            </a:pP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28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Các </a:t>
            </a:r>
            <a:r>
              <a:rPr lang="vi-VN"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loại kéo cắt</a:t>
            </a:r>
            <a:r>
              <a:rPr lang="vi-VN"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a:t>
            </a:r>
          </a:p>
          <a:p>
            <a:pPr marL="457200" marR="17780" indent="-457200">
              <a:buFont typeface="Wingdings" pitchFamily="2" charset="2"/>
              <a:buChar char="v"/>
            </a:pPr>
            <a:r>
              <a:rPr lang="vi-VN" sz="2500" dirty="0" smtClean="0">
                <a:latin typeface="Times New Roman" panose="02020603050405020304" pitchFamily="18" charset="0"/>
                <a:ea typeface="Times New Roman" panose="02020603050405020304" pitchFamily="18" charset="0"/>
                <a:cs typeface="Times New Roman" panose="02020603050405020304" pitchFamily="18" charset="0"/>
              </a:rPr>
              <a:t>Dùng </a:t>
            </a:r>
            <a:r>
              <a:rPr lang="vi-VN" sz="2500" dirty="0">
                <a:latin typeface="Times New Roman" panose="02020603050405020304" pitchFamily="18" charset="0"/>
                <a:ea typeface="Times New Roman" panose="02020603050405020304" pitchFamily="18" charset="0"/>
                <a:cs typeface="Times New Roman" panose="02020603050405020304" pitchFamily="18" charset="0"/>
              </a:rPr>
              <a:t>để cắt các đường thẳng và đường cong ngoài có độ cong lớn với chiều dày kim loại không quá 1.5 mm đối với thép hoặc không quá 2.0 mm đối với hợp kim đồng và nhôm, </a:t>
            </a:r>
            <a:r>
              <a:rPr lang="vi-VN" sz="25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marL="457200" marR="17780" indent="-457200">
              <a:buFont typeface="Wingdings" pitchFamily="2" charset="2"/>
              <a:buChar char="v"/>
            </a:pPr>
            <a:endParaRPr lang="vi-VN" sz="2500"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0680" y="2548268"/>
            <a:ext cx="7709888" cy="256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232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barn(inVertical)">
                                      <p:cBhvr>
                                        <p:cTn id="1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2B0198-215A-4720-99B9-8806615E5FD4}"/>
              </a:ext>
            </a:extLst>
          </p:cNvPr>
          <p:cNvSpPr>
            <a:spLocks noGrp="1"/>
          </p:cNvSpPr>
          <p:nvPr>
            <p:ph type="title"/>
          </p:nvPr>
        </p:nvSpPr>
        <p:spPr>
          <a:xfrm>
            <a:off x="1323833" y="11875"/>
            <a:ext cx="10868166" cy="546270"/>
          </a:xfrm>
        </p:spPr>
        <p:txBody>
          <a:bodyPr>
            <a:no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
        <p:nvSpPr>
          <p:cNvPr id="3" name="Content Placeholder 2">
            <a:extLst>
              <a:ext uri="{FF2B5EF4-FFF2-40B4-BE49-F238E27FC236}">
                <a16:creationId xmlns="" xmlns:a16="http://schemas.microsoft.com/office/drawing/2014/main" id="{70FC116F-6F20-4967-84B1-00331AF239B3}"/>
              </a:ext>
            </a:extLst>
          </p:cNvPr>
          <p:cNvSpPr>
            <a:spLocks noGrp="1"/>
          </p:cNvSpPr>
          <p:nvPr>
            <p:ph idx="1"/>
          </p:nvPr>
        </p:nvSpPr>
        <p:spPr>
          <a:xfrm>
            <a:off x="1337480" y="604170"/>
            <a:ext cx="10854519" cy="6322070"/>
          </a:xfrm>
        </p:spPr>
        <p:txBody>
          <a:bodyPr>
            <a:normAutofit/>
          </a:bodyPr>
          <a:lstStyle/>
          <a:p>
            <a:pPr marL="0" marR="17780" indent="0">
              <a:buNone/>
            </a:pP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3</a:t>
            </a:r>
            <a:r>
              <a:rPr lang="en-US" sz="28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loại</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búa</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a:t>
            </a:r>
          </a:p>
          <a:p>
            <a:pPr marL="457200" marR="17780" indent="-457200">
              <a:buFont typeface="Wingdings" pitchFamily="2" charset="2"/>
              <a:buChar char="v"/>
            </a:pP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cs typeface="Times New Roman" panose="02020603050405020304" pitchFamily="18" charset="0"/>
              </a:rPr>
              <a:t>Búa</a:t>
            </a:r>
            <a:r>
              <a:rPr 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cs typeface="Times New Roman" panose="02020603050405020304" pitchFamily="18" charset="0"/>
              </a:rPr>
              <a:t>thợ</a:t>
            </a:r>
            <a:r>
              <a:rPr 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cs typeface="Times New Roman" panose="02020603050405020304" pitchFamily="18" charset="0"/>
              </a:rPr>
              <a:t>gò</a:t>
            </a:r>
            <a:r>
              <a:rPr lang="en-US" sz="2500" dirty="0">
                <a:latin typeface="Times New Roman" panose="02020603050405020304" pitchFamily="18" charset="0"/>
                <a:ea typeface="Times New Roman" panose="02020603050405020304" pitchFamily="18" charset="0"/>
                <a:cs typeface="Times New Roman" panose="02020603050405020304" pitchFamily="18" charset="0"/>
              </a:rPr>
              <a:t> chia </a:t>
            </a:r>
            <a:r>
              <a:rPr lang="en-US" sz="2500" dirty="0" err="1">
                <a:latin typeface="Times New Roman" panose="02020603050405020304" pitchFamily="18" charset="0"/>
                <a:ea typeface="Times New Roman" panose="02020603050405020304" pitchFamily="18" charset="0"/>
                <a:cs typeface="Times New Roman" panose="02020603050405020304" pitchFamily="18" charset="0"/>
              </a:rPr>
              <a:t>làm</a:t>
            </a:r>
            <a:r>
              <a:rPr 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cs typeface="Times New Roman" panose="02020603050405020304" pitchFamily="18" charset="0"/>
              </a:rPr>
              <a:t>hai</a:t>
            </a:r>
            <a:r>
              <a:rPr 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cs typeface="Times New Roman" panose="02020603050405020304" pitchFamily="18" charset="0"/>
              </a:rPr>
              <a:t>loại</a:t>
            </a:r>
            <a:endParaRPr lang="vi-VN" sz="2500" dirty="0">
              <a:latin typeface="Times New Roman" panose="02020603050405020304" pitchFamily="18" charset="0"/>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r>
              <a:rPr lang="en-US" sz="2500" dirty="0" err="1">
                <a:latin typeface="Times New Roman"/>
                <a:ea typeface="Calibri"/>
              </a:rPr>
              <a:t>Búa</a:t>
            </a:r>
            <a:r>
              <a:rPr lang="en-US" sz="2500" dirty="0">
                <a:latin typeface="Times New Roman"/>
                <a:ea typeface="Calibri"/>
              </a:rPr>
              <a:t> </a:t>
            </a:r>
            <a:r>
              <a:rPr lang="en-US" sz="2500" dirty="0" err="1">
                <a:latin typeface="Times New Roman"/>
                <a:ea typeface="Calibri"/>
              </a:rPr>
              <a:t>mặt</a:t>
            </a:r>
            <a:r>
              <a:rPr lang="en-US" sz="2500" dirty="0">
                <a:latin typeface="Times New Roman"/>
                <a:ea typeface="Calibri"/>
              </a:rPr>
              <a:t> </a:t>
            </a:r>
            <a:r>
              <a:rPr lang="en-US" sz="2500" dirty="0" err="1">
                <a:latin typeface="Times New Roman"/>
                <a:ea typeface="Calibri"/>
              </a:rPr>
              <a:t>cứng</a:t>
            </a:r>
            <a:r>
              <a:rPr lang="en-US" sz="2500" dirty="0" smtClean="0">
                <a:latin typeface="Times New Roman"/>
                <a:ea typeface="Calibri"/>
              </a:rPr>
              <a:t>:</a:t>
            </a:r>
          </a:p>
          <a:p>
            <a:pPr marL="457200" marR="17780" indent="-457200">
              <a:buFont typeface="Wingdings" pitchFamily="2" charset="2"/>
              <a:buChar char="Ø"/>
            </a:pPr>
            <a:endParaRPr lang="en-US" sz="2500" dirty="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smtClean="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smtClean="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r>
              <a:rPr lang="en-US" sz="2500" dirty="0" err="1" smtClean="0">
                <a:latin typeface="Times New Roman"/>
                <a:ea typeface="Times New Roman" panose="02020603050405020304" pitchFamily="18" charset="0"/>
                <a:cs typeface="Times New Roman" panose="02020603050405020304" pitchFamily="18" charset="0"/>
              </a:rPr>
              <a:t>Búa</a:t>
            </a:r>
            <a:r>
              <a:rPr lang="en-US" sz="2500" dirty="0" smtClean="0">
                <a:latin typeface="Times New Roman"/>
                <a:ea typeface="Times New Roman" panose="02020603050405020304" pitchFamily="18" charset="0"/>
                <a:cs typeface="Times New Roman" panose="02020603050405020304" pitchFamily="18" charset="0"/>
              </a:rPr>
              <a:t> </a:t>
            </a:r>
            <a:r>
              <a:rPr lang="en-US" sz="2500" dirty="0" err="1" smtClean="0">
                <a:latin typeface="Times New Roman"/>
                <a:ea typeface="Times New Roman" panose="02020603050405020304" pitchFamily="18" charset="0"/>
                <a:cs typeface="Times New Roman" panose="02020603050405020304" pitchFamily="18" charset="0"/>
              </a:rPr>
              <a:t>mặt</a:t>
            </a:r>
            <a:r>
              <a:rPr lang="en-US" sz="2500" dirty="0" smtClean="0">
                <a:latin typeface="Times New Roman"/>
                <a:ea typeface="Times New Roman" panose="02020603050405020304" pitchFamily="18" charset="0"/>
                <a:cs typeface="Times New Roman" panose="02020603050405020304" pitchFamily="18" charset="0"/>
              </a:rPr>
              <a:t> </a:t>
            </a:r>
            <a:r>
              <a:rPr lang="en-US" sz="2500" dirty="0" err="1" smtClean="0">
                <a:latin typeface="Times New Roman"/>
                <a:ea typeface="Times New Roman" panose="02020603050405020304" pitchFamily="18" charset="0"/>
                <a:cs typeface="Times New Roman" panose="02020603050405020304" pitchFamily="18" charset="0"/>
              </a:rPr>
              <a:t>mềm</a:t>
            </a:r>
            <a:r>
              <a:rPr lang="en-US" sz="2500" dirty="0" smtClean="0">
                <a:latin typeface="Times New Roman"/>
                <a:ea typeface="Times New Roman" panose="02020603050405020304" pitchFamily="18" charset="0"/>
                <a:cs typeface="Times New Roman" panose="02020603050405020304" pitchFamily="18" charset="0"/>
              </a:rPr>
              <a:t>:</a:t>
            </a:r>
            <a:endParaRPr lang="vi-VN" sz="2500"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0000"/>
          <a:stretch/>
        </p:blipFill>
        <p:spPr bwMode="auto">
          <a:xfrm>
            <a:off x="5367865" y="1679404"/>
            <a:ext cx="2438908" cy="246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a:stretch/>
        </p:blipFill>
        <p:spPr bwMode="auto">
          <a:xfrm>
            <a:off x="5424057" y="4181517"/>
            <a:ext cx="2525908" cy="256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986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fade">
                                      <p:cBhvr>
                                        <p:cTn id="18" dur="500"/>
                                        <p:tgtEl>
                                          <p:spTgt spid="307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barn(inVertical)">
                                      <p:cBhvr>
                                        <p:cTn id="23" dur="500"/>
                                        <p:tgtEl>
                                          <p:spTgt spid="3">
                                            <p:txEl>
                                              <p:pRg st="8" end="8"/>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075"/>
                                        </p:tgtEl>
                                        <p:attrNameLst>
                                          <p:attrName>style.visibility</p:attrName>
                                        </p:attrNameLst>
                                      </p:cBhvr>
                                      <p:to>
                                        <p:strVal val="visible"/>
                                      </p:to>
                                    </p:set>
                                    <p:animEffect transition="in" filter="fade">
                                      <p:cBhvr>
                                        <p:cTn id="28"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2B0198-215A-4720-99B9-8806615E5FD4}"/>
              </a:ext>
            </a:extLst>
          </p:cNvPr>
          <p:cNvSpPr>
            <a:spLocks noGrp="1"/>
          </p:cNvSpPr>
          <p:nvPr>
            <p:ph type="title"/>
          </p:nvPr>
        </p:nvSpPr>
        <p:spPr>
          <a:xfrm>
            <a:off x="1323833" y="11875"/>
            <a:ext cx="10868166" cy="546270"/>
          </a:xfrm>
        </p:spPr>
        <p:txBody>
          <a:bodyPr>
            <a:no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
        <p:nvSpPr>
          <p:cNvPr id="3" name="Content Placeholder 2">
            <a:extLst>
              <a:ext uri="{FF2B5EF4-FFF2-40B4-BE49-F238E27FC236}">
                <a16:creationId xmlns="" xmlns:a16="http://schemas.microsoft.com/office/drawing/2014/main" id="{70FC116F-6F20-4967-84B1-00331AF239B3}"/>
              </a:ext>
            </a:extLst>
          </p:cNvPr>
          <p:cNvSpPr>
            <a:spLocks noGrp="1"/>
          </p:cNvSpPr>
          <p:nvPr>
            <p:ph idx="1"/>
          </p:nvPr>
        </p:nvSpPr>
        <p:spPr>
          <a:xfrm>
            <a:off x="1337480" y="604170"/>
            <a:ext cx="10854519" cy="6322070"/>
          </a:xfrm>
        </p:spPr>
        <p:txBody>
          <a:bodyPr>
            <a:normAutofit/>
          </a:bodyPr>
          <a:lstStyle/>
          <a:p>
            <a:pPr marL="0" marR="17780" indent="0">
              <a:buNone/>
            </a:pP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4</a:t>
            </a:r>
            <a:r>
              <a:rPr lang="en-US" sz="28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Dụng </a:t>
            </a:r>
            <a:r>
              <a:rPr lang="vi-VN"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cụ kê</a:t>
            </a:r>
            <a:r>
              <a:rPr lang="vi-VN"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marR="17780" indent="-457200">
              <a:buFont typeface="Wingdings" pitchFamily="2" charset="2"/>
              <a:buChar char="v"/>
            </a:pP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500" dirty="0">
                <a:latin typeface="Times New Roman"/>
                <a:ea typeface="Calibri"/>
              </a:rPr>
              <a:t>Dụng cụ kê được chia làm hai nhóm.</a:t>
            </a:r>
            <a:endParaRPr lang="vi-VN" sz="25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r>
              <a:rPr lang="vi-VN" sz="2500" dirty="0" smtClean="0">
                <a:latin typeface="Times New Roman"/>
                <a:ea typeface="Calibri"/>
              </a:rPr>
              <a:t>Dụng </a:t>
            </a:r>
            <a:r>
              <a:rPr lang="vi-VN" sz="2500" dirty="0">
                <a:latin typeface="Times New Roman"/>
                <a:ea typeface="Calibri"/>
              </a:rPr>
              <a:t>cụ kê đa </a:t>
            </a:r>
            <a:r>
              <a:rPr lang="vi-VN" sz="2500" dirty="0" smtClean="0">
                <a:latin typeface="Times New Roman"/>
                <a:ea typeface="Calibri"/>
              </a:rPr>
              <a:t>năng: </a:t>
            </a:r>
            <a:r>
              <a:rPr lang="vi-VN" sz="2500" dirty="0">
                <a:latin typeface="Times New Roman"/>
                <a:ea typeface="Calibri"/>
              </a:rPr>
              <a:t>thường là các đe bằng thép, hợp kim đồng</a:t>
            </a:r>
            <a:r>
              <a:rPr lang="vi-VN" sz="2500" dirty="0" smtClean="0">
                <a:latin typeface="Times New Roman"/>
                <a:ea typeface="Calibri"/>
              </a:rPr>
              <a:t>.</a:t>
            </a:r>
            <a:endParaRPr lang="en-US" sz="2500" dirty="0" smtClean="0">
              <a:latin typeface="Times New Roman"/>
              <a:ea typeface="Calibri"/>
            </a:endParaRPr>
          </a:p>
          <a:p>
            <a:pPr marL="457200" marR="17780" indent="-457200">
              <a:buFont typeface="Wingdings" pitchFamily="2" charset="2"/>
              <a:buChar char="Ø"/>
            </a:pPr>
            <a:endParaRPr lang="en-US" sz="2500" dirty="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smtClean="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smtClean="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r>
              <a:rPr lang="vi-VN" sz="2500" dirty="0" smtClean="0">
                <a:latin typeface="Times New Roman"/>
                <a:ea typeface="Times New Roman" panose="02020603050405020304" pitchFamily="18" charset="0"/>
                <a:cs typeface="Times New Roman" panose="02020603050405020304" pitchFamily="18" charset="0"/>
              </a:rPr>
              <a:t>Dụng </a:t>
            </a:r>
            <a:r>
              <a:rPr lang="vi-VN" sz="2500" dirty="0">
                <a:latin typeface="Times New Roman"/>
                <a:ea typeface="Times New Roman" panose="02020603050405020304" pitchFamily="18" charset="0"/>
                <a:cs typeface="Times New Roman" panose="02020603050405020304" pitchFamily="18" charset="0"/>
              </a:rPr>
              <a:t>cụ kê địng </a:t>
            </a:r>
            <a:r>
              <a:rPr lang="vi-VN" sz="2500" dirty="0" smtClean="0">
                <a:latin typeface="Times New Roman"/>
                <a:ea typeface="Times New Roman" panose="02020603050405020304" pitchFamily="18" charset="0"/>
                <a:cs typeface="Times New Roman" panose="02020603050405020304" pitchFamily="18" charset="0"/>
              </a:rPr>
              <a:t>hình: </a:t>
            </a:r>
            <a:r>
              <a:rPr lang="vi-VN" sz="2500" dirty="0">
                <a:latin typeface="Times New Roman"/>
                <a:ea typeface="Times New Roman" panose="02020603050405020304" pitchFamily="18" charset="0"/>
                <a:cs typeface="Times New Roman" panose="02020603050405020304" pitchFamily="18" charset="0"/>
              </a:rPr>
              <a:t>thường có biên dạng đặc biệt, dùng để kê gia công biên dạng đặc biệt, dùng để kê khi gia công biến dạng nhằm đạt được hình dạng mong muốn</a:t>
            </a:r>
            <a:r>
              <a:rPr lang="vi-VN" sz="2500" dirty="0" smtClean="0">
                <a:latin typeface="Times New Roman"/>
                <a:ea typeface="Times New Roman" panose="02020603050405020304" pitchFamily="18" charset="0"/>
                <a:cs typeface="Times New Roman" panose="02020603050405020304" pitchFamily="18" charset="0"/>
              </a:rPr>
              <a:t>.</a:t>
            </a:r>
            <a:endParaRPr lang="vi-VN" sz="2500" dirty="0">
              <a:latin typeface="Times New Roman"/>
              <a:ea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3444" r="50000"/>
          <a:stretch/>
        </p:blipFill>
        <p:spPr bwMode="auto">
          <a:xfrm>
            <a:off x="5458240" y="2129044"/>
            <a:ext cx="3214929" cy="1737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50000" b="44712"/>
          <a:stretch/>
        </p:blipFill>
        <p:spPr bwMode="auto">
          <a:xfrm>
            <a:off x="5634250" y="4896955"/>
            <a:ext cx="2849643"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6228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fade">
                                      <p:cBhvr>
                                        <p:cTn id="18" dur="500"/>
                                        <p:tgtEl>
                                          <p:spTgt spid="409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barn(inVertical)">
                                      <p:cBhvr>
                                        <p:cTn id="23" dur="500"/>
                                        <p:tgtEl>
                                          <p:spTgt spid="3">
                                            <p:txEl>
                                              <p:pRg st="7" end="7"/>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fade">
                                      <p:cBhvr>
                                        <p:cTn id="28"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2B0198-215A-4720-99B9-8806615E5FD4}"/>
              </a:ext>
            </a:extLst>
          </p:cNvPr>
          <p:cNvSpPr>
            <a:spLocks noGrp="1"/>
          </p:cNvSpPr>
          <p:nvPr>
            <p:ph type="title"/>
          </p:nvPr>
        </p:nvSpPr>
        <p:spPr>
          <a:xfrm>
            <a:off x="1323833" y="11875"/>
            <a:ext cx="10868166" cy="546270"/>
          </a:xfrm>
        </p:spPr>
        <p:txBody>
          <a:bodyPr>
            <a:no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
        <p:nvSpPr>
          <p:cNvPr id="3" name="Content Placeholder 2">
            <a:extLst>
              <a:ext uri="{FF2B5EF4-FFF2-40B4-BE49-F238E27FC236}">
                <a16:creationId xmlns="" xmlns:a16="http://schemas.microsoft.com/office/drawing/2014/main" id="{70FC116F-6F20-4967-84B1-00331AF239B3}"/>
              </a:ext>
            </a:extLst>
          </p:cNvPr>
          <p:cNvSpPr>
            <a:spLocks noGrp="1"/>
          </p:cNvSpPr>
          <p:nvPr>
            <p:ph idx="1"/>
          </p:nvPr>
        </p:nvSpPr>
        <p:spPr>
          <a:xfrm>
            <a:off x="1337480" y="604170"/>
            <a:ext cx="10854519" cy="6322070"/>
          </a:xfrm>
        </p:spPr>
        <p:txBody>
          <a:bodyPr>
            <a:normAutofit/>
          </a:bodyPr>
          <a:lstStyle/>
          <a:p>
            <a:pPr marL="0" marR="17780" indent="0">
              <a:buNone/>
            </a:pP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5</a:t>
            </a:r>
            <a:r>
              <a:rPr lang="en-US" sz="28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Cưa </a:t>
            </a:r>
            <a:r>
              <a:rPr lang="vi-VN"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tay</a:t>
            </a:r>
            <a:r>
              <a:rPr lang="vi-VN"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marR="17780" indent="-457200">
              <a:buFont typeface="Wingdings" pitchFamily="2" charset="2"/>
              <a:buChar char="v"/>
            </a:pP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a:ea typeface="Calibri"/>
              </a:rPr>
              <a:t>Cơ bản giống các cưa trong nghề nguội</a:t>
            </a:r>
            <a:r>
              <a:rPr lang="vi-VN" sz="2800" dirty="0" smtClean="0">
                <a:latin typeface="Times New Roman"/>
                <a:ea typeface="Calibri"/>
              </a:rPr>
              <a:t>.</a:t>
            </a:r>
            <a:endParaRPr lang="vi-VN" sz="2800" dirty="0">
              <a:latin typeface="Times New Roman"/>
              <a:ea typeface="Calibri"/>
            </a:endParaRPr>
          </a:p>
          <a:p>
            <a:pPr marL="457200" marR="17780" indent="-457200">
              <a:buFont typeface="Wingdings" pitchFamily="2" charset="2"/>
              <a:buChar char="Ø"/>
            </a:pPr>
            <a:endParaRPr lang="en-US" sz="2500" dirty="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smtClean="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smtClean="0">
              <a:latin typeface="Times New Roman"/>
              <a:ea typeface="Times New Roman" panose="02020603050405020304" pitchFamily="18" charset="0"/>
              <a:cs typeface="Times New Roman" panose="02020603050405020304"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8261" y="2372110"/>
            <a:ext cx="5504394" cy="2194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457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5122"/>
                                        </p:tgtEl>
                                        <p:attrNameLst>
                                          <p:attrName>style.visibility</p:attrName>
                                        </p:attrNameLst>
                                      </p:cBhvr>
                                      <p:to>
                                        <p:strVal val="visible"/>
                                      </p:to>
                                    </p:set>
                                    <p:animEffect transition="in" filter="barn(inVertical)">
                                      <p:cBhvr>
                                        <p:cTn id="13"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2B0198-215A-4720-99B9-8806615E5FD4}"/>
              </a:ext>
            </a:extLst>
          </p:cNvPr>
          <p:cNvSpPr>
            <a:spLocks noGrp="1"/>
          </p:cNvSpPr>
          <p:nvPr>
            <p:ph type="title"/>
          </p:nvPr>
        </p:nvSpPr>
        <p:spPr>
          <a:xfrm>
            <a:off x="1323833" y="11875"/>
            <a:ext cx="10868166" cy="546270"/>
          </a:xfrm>
        </p:spPr>
        <p:txBody>
          <a:bodyPr>
            <a:no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
        <p:nvSpPr>
          <p:cNvPr id="3" name="Content Placeholder 2">
            <a:extLst>
              <a:ext uri="{FF2B5EF4-FFF2-40B4-BE49-F238E27FC236}">
                <a16:creationId xmlns="" xmlns:a16="http://schemas.microsoft.com/office/drawing/2014/main" id="{70FC116F-6F20-4967-84B1-00331AF239B3}"/>
              </a:ext>
            </a:extLst>
          </p:cNvPr>
          <p:cNvSpPr>
            <a:spLocks noGrp="1"/>
          </p:cNvSpPr>
          <p:nvPr>
            <p:ph idx="1"/>
          </p:nvPr>
        </p:nvSpPr>
        <p:spPr>
          <a:xfrm>
            <a:off x="1337480" y="604170"/>
            <a:ext cx="10854519" cy="6322070"/>
          </a:xfrm>
        </p:spPr>
        <p:txBody>
          <a:bodyPr>
            <a:normAutofit/>
          </a:bodyPr>
          <a:lstStyle/>
          <a:p>
            <a:pPr marL="0" marR="17780" indent="0">
              <a:buNone/>
            </a:pP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6</a:t>
            </a:r>
            <a:r>
              <a:rPr lang="en-US" sz="28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Các </a:t>
            </a:r>
            <a:r>
              <a:rPr lang="vi-VN"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loại giũa:</a:t>
            </a:r>
            <a:endPar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0" marR="17780" indent="0">
              <a:buNone/>
            </a:pPr>
            <a:endParaRPr lang="en-US" sz="2500" dirty="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smtClean="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a:latin typeface="Times New Roman"/>
              <a:ea typeface="Times New Roman" panose="02020603050405020304" pitchFamily="18" charset="0"/>
              <a:cs typeface="Times New Roman" panose="02020603050405020304" pitchFamily="18" charset="0"/>
            </a:endParaRPr>
          </a:p>
          <a:p>
            <a:pPr marL="457200" marR="17780" indent="-457200">
              <a:buFont typeface="Wingdings" pitchFamily="2" charset="2"/>
              <a:buChar char="Ø"/>
            </a:pPr>
            <a:endParaRPr lang="en-US" sz="2500" dirty="0" smtClean="0">
              <a:latin typeface="Times New Roman"/>
              <a:ea typeface="Times New Roman" panose="02020603050405020304" pitchFamily="18" charset="0"/>
              <a:cs typeface="Times New Roman" panose="02020603050405020304" pitchFamily="18" charset="0"/>
            </a:endParaRPr>
          </a:p>
        </p:txBody>
      </p:sp>
      <p:pic>
        <p:nvPicPr>
          <p:cNvPr id="6146"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540746" y="1146731"/>
            <a:ext cx="7777977"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6831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050" name="Picture 2" descr="35+ mẫu slide cảm ơn powerpoint đẹp cho bài thuyết trình chuyên nghiệp">
            <a:extLst>
              <a:ext uri="{FF2B5EF4-FFF2-40B4-BE49-F238E27FC236}">
                <a16:creationId xmlns:a16="http://schemas.microsoft.com/office/drawing/2014/main" xmlns="" id="{FB988A58-5FE0-4D17-B490-D15F38F3432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44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2922770"/>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Override1.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docProps/app.xml><?xml version="1.0" encoding="utf-8"?>
<Properties xmlns="http://schemas.openxmlformats.org/officeDocument/2006/extended-properties" xmlns:vt="http://schemas.openxmlformats.org/officeDocument/2006/docPropsVTypes">
  <Template/>
  <TotalTime>850</TotalTime>
  <Words>248</Words>
  <Application>Microsoft Office PowerPoint</Application>
  <PresentationFormat>Custom</PresentationFormat>
  <Paragraphs>38</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Solstice</vt:lpstr>
      <vt:lpstr>BÀI 2  HƯỚNG DẪN SỬ DỤNG THIẾT BỊ - DỤNG CỤ GÒ</vt:lpstr>
      <vt:lpstr>PowerPoint Presentation</vt:lpstr>
      <vt:lpstr>II. NỘI DUNG</vt:lpstr>
      <vt:lpstr>II. NỘI DUNG</vt:lpstr>
      <vt:lpstr>II. NỘI DUNG</vt:lpstr>
      <vt:lpstr>II. NỘI DUNG</vt:lpstr>
      <vt:lpstr>II. NỘI DUNG</vt:lpstr>
      <vt:lpstr>II. NỘI DUNG</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3. TIỆN TRỤ TRƠN NGẮN</dc:title>
  <dc:creator>ADMIN</dc:creator>
  <cp:lastModifiedBy>Lenovo</cp:lastModifiedBy>
  <cp:revision>50</cp:revision>
  <dcterms:created xsi:type="dcterms:W3CDTF">2020-10-10T07:29:28Z</dcterms:created>
  <dcterms:modified xsi:type="dcterms:W3CDTF">2021-07-31T07:52:39Z</dcterms:modified>
</cp:coreProperties>
</file>