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713" r:id="rId2"/>
    <p:sldMasterId id="2147483725" r:id="rId3"/>
  </p:sldMasterIdLst>
  <p:sldIdLst>
    <p:sldId id="256" r:id="rId4"/>
    <p:sldId id="257" r:id="rId5"/>
    <p:sldId id="291" r:id="rId6"/>
    <p:sldId id="265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289" r:id="rId19"/>
    <p:sldId id="290" r:id="rId20"/>
    <p:sldId id="30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>
        <p:scale>
          <a:sx n="70" d="100"/>
          <a:sy n="70" d="100"/>
        </p:scale>
        <p:origin x="-40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280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69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484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8206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2426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4498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829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14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4424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6753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5835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926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80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9445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5210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2831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780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75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3417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322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9858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011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677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7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58A869-5F08-450D-95DA-E0D449FC4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1128" y="368490"/>
            <a:ext cx="10840871" cy="3220871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 </a:t>
            </a:r>
            <a:r>
              <a:rPr lang="de-DE" sz="540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6 </a:t>
            </a:r>
            <a: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ĐÁNH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MỐI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GHÉP</a:t>
            </a:r>
            <a:r>
              <a:rPr lang="vi-VN" sz="3600" dirty="0">
                <a:effectLst/>
                <a:latin typeface="Times New Roman"/>
                <a:ea typeface="Calibri"/>
              </a:rPr>
              <a:t/>
            </a:r>
            <a:br>
              <a:rPr lang="vi-VN" sz="3600" dirty="0">
                <a:effectLst/>
                <a:latin typeface="Times New Roman"/>
                <a:ea typeface="Calibri"/>
              </a:rPr>
            </a:b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(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Ứng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dụng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mối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ghép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thẳng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,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ghép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góc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,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ghép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ống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)</a:t>
            </a:r>
            <a:endParaRPr 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45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17780" lvl="0" indent="-342900">
              <a:buClr>
                <a:srgbClr val="3891A7"/>
              </a:buClr>
              <a:buFont typeface="Wingdings" pitchFamily="2" charset="2"/>
              <a:buChar char="v"/>
            </a:pP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endParaRPr lang="en-US" sz="2500" b="1" dirty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809595"/>
              </p:ext>
            </p:extLst>
          </p:nvPr>
        </p:nvGraphicFramePr>
        <p:xfrm>
          <a:off x="1446660" y="2903335"/>
          <a:ext cx="10745340" cy="2609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71976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58586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Ghép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mí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tấm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Lồng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tấm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1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2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như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Lòng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mí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13"/>
          <a:stretch/>
        </p:blipFill>
        <p:spPr bwMode="auto">
          <a:xfrm>
            <a:off x="5677658" y="707670"/>
            <a:ext cx="1814963" cy="200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95"/>
          <a:stretch/>
        </p:blipFill>
        <p:spPr bwMode="auto">
          <a:xfrm>
            <a:off x="9594564" y="4490611"/>
            <a:ext cx="2394864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694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17780" lvl="0" indent="-342900">
              <a:buClr>
                <a:srgbClr val="3891A7"/>
              </a:buClr>
              <a:buFont typeface="Wingdings" pitchFamily="2" charset="2"/>
              <a:buChar char="v"/>
            </a:pP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endParaRPr lang="en-US" sz="2500" b="1" dirty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82908"/>
              </p:ext>
            </p:extLst>
          </p:nvPr>
        </p:nvGraphicFramePr>
        <p:xfrm>
          <a:off x="1446660" y="2903334"/>
          <a:ext cx="10745340" cy="2692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81475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77488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Đập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mối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ghép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búa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đập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xuống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hoàn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thanh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Đập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sao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kỹ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thuật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13"/>
          <a:stretch/>
        </p:blipFill>
        <p:spPr bwMode="auto">
          <a:xfrm>
            <a:off x="5677658" y="707670"/>
            <a:ext cx="1814963" cy="200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10003808" y="3821372"/>
            <a:ext cx="1645920" cy="1554480"/>
            <a:chOff x="7761" y="3217"/>
            <a:chExt cx="2065" cy="1965"/>
          </a:xfrm>
        </p:grpSpPr>
        <p:sp>
          <p:nvSpPr>
            <p:cNvPr id="6" name="Rectangle 35"/>
            <p:cNvSpPr>
              <a:spLocks noChangeArrowheads="1"/>
            </p:cNvSpPr>
            <p:nvPr/>
          </p:nvSpPr>
          <p:spPr bwMode="auto">
            <a:xfrm>
              <a:off x="7761" y="3573"/>
              <a:ext cx="705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TẤM 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34"/>
            <p:cNvSpPr>
              <a:spLocks noChangeArrowheads="1"/>
            </p:cNvSpPr>
            <p:nvPr/>
          </p:nvSpPr>
          <p:spPr bwMode="auto">
            <a:xfrm>
              <a:off x="9031" y="4785"/>
              <a:ext cx="705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TẤM 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Line 33"/>
            <p:cNvSpPr>
              <a:spLocks noChangeShapeType="1"/>
            </p:cNvSpPr>
            <p:nvPr/>
          </p:nvSpPr>
          <p:spPr bwMode="auto">
            <a:xfrm flipH="1">
              <a:off x="8464" y="5182"/>
              <a:ext cx="136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10" name="Line 32"/>
            <p:cNvSpPr>
              <a:spLocks noChangeShapeType="1"/>
            </p:cNvSpPr>
            <p:nvPr/>
          </p:nvSpPr>
          <p:spPr bwMode="auto">
            <a:xfrm flipH="1">
              <a:off x="8464" y="5094"/>
              <a:ext cx="136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11" name="Freeform 31"/>
            <p:cNvSpPr>
              <a:spLocks/>
            </p:cNvSpPr>
            <p:nvPr/>
          </p:nvSpPr>
          <p:spPr bwMode="auto">
            <a:xfrm>
              <a:off x="8267" y="4201"/>
              <a:ext cx="101" cy="101"/>
            </a:xfrm>
            <a:custGeom>
              <a:avLst/>
              <a:gdLst>
                <a:gd name="T0" fmla="*/ 101 w 101"/>
                <a:gd name="T1" fmla="*/ 0 h 101"/>
                <a:gd name="T2" fmla="*/ 83 w 101"/>
                <a:gd name="T3" fmla="*/ 1 h 101"/>
                <a:gd name="T4" fmla="*/ 66 w 101"/>
                <a:gd name="T5" fmla="*/ 6 h 101"/>
                <a:gd name="T6" fmla="*/ 50 w 101"/>
                <a:gd name="T7" fmla="*/ 13 h 101"/>
                <a:gd name="T8" fmla="*/ 36 w 101"/>
                <a:gd name="T9" fmla="*/ 23 h 101"/>
                <a:gd name="T10" fmla="*/ 23 w 101"/>
                <a:gd name="T11" fmla="*/ 36 h 101"/>
                <a:gd name="T12" fmla="*/ 13 w 101"/>
                <a:gd name="T13" fmla="*/ 50 h 101"/>
                <a:gd name="T14" fmla="*/ 6 w 101"/>
                <a:gd name="T15" fmla="*/ 66 h 101"/>
                <a:gd name="T16" fmla="*/ 1 w 101"/>
                <a:gd name="T17" fmla="*/ 83 h 101"/>
                <a:gd name="T18" fmla="*/ 0 w 101"/>
                <a:gd name="T1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101" y="0"/>
                  </a:moveTo>
                  <a:lnTo>
                    <a:pt x="83" y="1"/>
                  </a:lnTo>
                  <a:lnTo>
                    <a:pt x="66" y="6"/>
                  </a:lnTo>
                  <a:lnTo>
                    <a:pt x="50" y="13"/>
                  </a:lnTo>
                  <a:lnTo>
                    <a:pt x="36" y="23"/>
                  </a:lnTo>
                  <a:lnTo>
                    <a:pt x="23" y="36"/>
                  </a:lnTo>
                  <a:lnTo>
                    <a:pt x="13" y="50"/>
                  </a:lnTo>
                  <a:lnTo>
                    <a:pt x="6" y="66"/>
                  </a:lnTo>
                  <a:lnTo>
                    <a:pt x="1" y="83"/>
                  </a:lnTo>
                  <a:lnTo>
                    <a:pt x="0" y="10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>
              <a:off x="8444" y="4201"/>
              <a:ext cx="100" cy="101"/>
            </a:xfrm>
            <a:custGeom>
              <a:avLst/>
              <a:gdLst>
                <a:gd name="T0" fmla="*/ 100 w 100"/>
                <a:gd name="T1" fmla="*/ 101 h 101"/>
                <a:gd name="T2" fmla="*/ 99 w 100"/>
                <a:gd name="T3" fmla="*/ 83 h 101"/>
                <a:gd name="T4" fmla="*/ 94 w 100"/>
                <a:gd name="T5" fmla="*/ 66 h 101"/>
                <a:gd name="T6" fmla="*/ 87 w 100"/>
                <a:gd name="T7" fmla="*/ 50 h 101"/>
                <a:gd name="T8" fmla="*/ 77 w 100"/>
                <a:gd name="T9" fmla="*/ 36 h 101"/>
                <a:gd name="T10" fmla="*/ 64 w 100"/>
                <a:gd name="T11" fmla="*/ 23 h 101"/>
                <a:gd name="T12" fmla="*/ 50 w 100"/>
                <a:gd name="T13" fmla="*/ 13 h 101"/>
                <a:gd name="T14" fmla="*/ 34 w 100"/>
                <a:gd name="T15" fmla="*/ 6 h 101"/>
                <a:gd name="T16" fmla="*/ 17 w 100"/>
                <a:gd name="T17" fmla="*/ 1 h 101"/>
                <a:gd name="T18" fmla="*/ 0 w 100"/>
                <a:gd name="T1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01">
                  <a:moveTo>
                    <a:pt x="100" y="101"/>
                  </a:moveTo>
                  <a:lnTo>
                    <a:pt x="99" y="83"/>
                  </a:lnTo>
                  <a:lnTo>
                    <a:pt x="94" y="66"/>
                  </a:lnTo>
                  <a:lnTo>
                    <a:pt x="87" y="50"/>
                  </a:lnTo>
                  <a:lnTo>
                    <a:pt x="77" y="36"/>
                  </a:lnTo>
                  <a:lnTo>
                    <a:pt x="64" y="23"/>
                  </a:lnTo>
                  <a:lnTo>
                    <a:pt x="50" y="13"/>
                  </a:lnTo>
                  <a:lnTo>
                    <a:pt x="34" y="6"/>
                  </a:lnTo>
                  <a:lnTo>
                    <a:pt x="17" y="1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13" name="Freeform 29"/>
            <p:cNvSpPr>
              <a:spLocks/>
            </p:cNvSpPr>
            <p:nvPr/>
          </p:nvSpPr>
          <p:spPr bwMode="auto">
            <a:xfrm>
              <a:off x="8444" y="4289"/>
              <a:ext cx="13" cy="13"/>
            </a:xfrm>
            <a:custGeom>
              <a:avLst/>
              <a:gdLst>
                <a:gd name="T0" fmla="*/ 13 w 13"/>
                <a:gd name="T1" fmla="*/ 13 h 13"/>
                <a:gd name="T2" fmla="*/ 11 w 13"/>
                <a:gd name="T3" fmla="*/ 6 h 13"/>
                <a:gd name="T4" fmla="*/ 6 w 13"/>
                <a:gd name="T5" fmla="*/ 1 h 13"/>
                <a:gd name="T6" fmla="*/ 0 w 1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1" y="6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14" name="Line 28"/>
            <p:cNvSpPr>
              <a:spLocks noChangeShapeType="1"/>
            </p:cNvSpPr>
            <p:nvPr/>
          </p:nvSpPr>
          <p:spPr bwMode="auto">
            <a:xfrm flipH="1">
              <a:off x="8368" y="4201"/>
              <a:ext cx="7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15" name="Freeform 27"/>
            <p:cNvSpPr>
              <a:spLocks/>
            </p:cNvSpPr>
            <p:nvPr/>
          </p:nvSpPr>
          <p:spPr bwMode="auto">
            <a:xfrm>
              <a:off x="8267" y="4985"/>
              <a:ext cx="197" cy="197"/>
            </a:xfrm>
            <a:custGeom>
              <a:avLst/>
              <a:gdLst>
                <a:gd name="T0" fmla="*/ 0 w 197"/>
                <a:gd name="T1" fmla="*/ 0 h 197"/>
                <a:gd name="T2" fmla="*/ 1 w 197"/>
                <a:gd name="T3" fmla="*/ 23 h 197"/>
                <a:gd name="T4" fmla="*/ 6 w 197"/>
                <a:gd name="T5" fmla="*/ 47 h 197"/>
                <a:gd name="T6" fmla="*/ 12 w 197"/>
                <a:gd name="T7" fmla="*/ 69 h 197"/>
                <a:gd name="T8" fmla="*/ 22 w 197"/>
                <a:gd name="T9" fmla="*/ 91 h 197"/>
                <a:gd name="T10" fmla="*/ 35 w 197"/>
                <a:gd name="T11" fmla="*/ 112 h 197"/>
                <a:gd name="T12" fmla="*/ 49 w 197"/>
                <a:gd name="T13" fmla="*/ 131 h 197"/>
                <a:gd name="T14" fmla="*/ 66 w 197"/>
                <a:gd name="T15" fmla="*/ 148 h 197"/>
                <a:gd name="T16" fmla="*/ 85 w 197"/>
                <a:gd name="T17" fmla="*/ 162 h 197"/>
                <a:gd name="T18" fmla="*/ 105 w 197"/>
                <a:gd name="T19" fmla="*/ 175 h 197"/>
                <a:gd name="T20" fmla="*/ 127 w 197"/>
                <a:gd name="T21" fmla="*/ 184 h 197"/>
                <a:gd name="T22" fmla="*/ 150 w 197"/>
                <a:gd name="T23" fmla="*/ 191 h 197"/>
                <a:gd name="T24" fmla="*/ 174 w 197"/>
                <a:gd name="T25" fmla="*/ 196 h 197"/>
                <a:gd name="T26" fmla="*/ 197 w 197"/>
                <a:gd name="T2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197">
                  <a:moveTo>
                    <a:pt x="0" y="0"/>
                  </a:moveTo>
                  <a:lnTo>
                    <a:pt x="1" y="23"/>
                  </a:lnTo>
                  <a:lnTo>
                    <a:pt x="6" y="47"/>
                  </a:lnTo>
                  <a:lnTo>
                    <a:pt x="12" y="69"/>
                  </a:lnTo>
                  <a:lnTo>
                    <a:pt x="22" y="91"/>
                  </a:lnTo>
                  <a:lnTo>
                    <a:pt x="35" y="112"/>
                  </a:lnTo>
                  <a:lnTo>
                    <a:pt x="49" y="131"/>
                  </a:lnTo>
                  <a:lnTo>
                    <a:pt x="66" y="148"/>
                  </a:lnTo>
                  <a:lnTo>
                    <a:pt x="85" y="162"/>
                  </a:lnTo>
                  <a:lnTo>
                    <a:pt x="105" y="175"/>
                  </a:lnTo>
                  <a:lnTo>
                    <a:pt x="127" y="184"/>
                  </a:lnTo>
                  <a:lnTo>
                    <a:pt x="150" y="191"/>
                  </a:lnTo>
                  <a:lnTo>
                    <a:pt x="174" y="196"/>
                  </a:lnTo>
                  <a:lnTo>
                    <a:pt x="197" y="19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16" name="Line 26"/>
            <p:cNvSpPr>
              <a:spLocks noChangeShapeType="1"/>
            </p:cNvSpPr>
            <p:nvPr/>
          </p:nvSpPr>
          <p:spPr bwMode="auto">
            <a:xfrm>
              <a:off x="8267" y="4302"/>
              <a:ext cx="0" cy="68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17" name="Freeform 25"/>
            <p:cNvSpPr>
              <a:spLocks/>
            </p:cNvSpPr>
            <p:nvPr/>
          </p:nvSpPr>
          <p:spPr bwMode="auto">
            <a:xfrm>
              <a:off x="8354" y="4985"/>
              <a:ext cx="110" cy="109"/>
            </a:xfrm>
            <a:custGeom>
              <a:avLst/>
              <a:gdLst>
                <a:gd name="T0" fmla="*/ 0 w 110"/>
                <a:gd name="T1" fmla="*/ 0 h 109"/>
                <a:gd name="T2" fmla="*/ 2 w 110"/>
                <a:gd name="T3" fmla="*/ 17 h 109"/>
                <a:gd name="T4" fmla="*/ 6 w 110"/>
                <a:gd name="T5" fmla="*/ 33 h 109"/>
                <a:gd name="T6" fmla="*/ 13 w 110"/>
                <a:gd name="T7" fmla="*/ 50 h 109"/>
                <a:gd name="T8" fmla="*/ 22 w 110"/>
                <a:gd name="T9" fmla="*/ 64 h 109"/>
                <a:gd name="T10" fmla="*/ 32 w 110"/>
                <a:gd name="T11" fmla="*/ 77 h 109"/>
                <a:gd name="T12" fmla="*/ 46 w 110"/>
                <a:gd name="T13" fmla="*/ 88 h 109"/>
                <a:gd name="T14" fmla="*/ 60 w 110"/>
                <a:gd name="T15" fmla="*/ 97 h 109"/>
                <a:gd name="T16" fmla="*/ 76 w 110"/>
                <a:gd name="T17" fmla="*/ 104 h 109"/>
                <a:gd name="T18" fmla="*/ 93 w 110"/>
                <a:gd name="T19" fmla="*/ 108 h 109"/>
                <a:gd name="T20" fmla="*/ 110 w 110"/>
                <a:gd name="T2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9">
                  <a:moveTo>
                    <a:pt x="0" y="0"/>
                  </a:moveTo>
                  <a:lnTo>
                    <a:pt x="2" y="17"/>
                  </a:lnTo>
                  <a:lnTo>
                    <a:pt x="6" y="33"/>
                  </a:lnTo>
                  <a:lnTo>
                    <a:pt x="13" y="50"/>
                  </a:lnTo>
                  <a:lnTo>
                    <a:pt x="22" y="64"/>
                  </a:lnTo>
                  <a:lnTo>
                    <a:pt x="32" y="77"/>
                  </a:lnTo>
                  <a:lnTo>
                    <a:pt x="46" y="88"/>
                  </a:lnTo>
                  <a:lnTo>
                    <a:pt x="60" y="97"/>
                  </a:lnTo>
                  <a:lnTo>
                    <a:pt x="76" y="104"/>
                  </a:lnTo>
                  <a:lnTo>
                    <a:pt x="93" y="108"/>
                  </a:lnTo>
                  <a:lnTo>
                    <a:pt x="110" y="10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18" name="Freeform 24"/>
            <p:cNvSpPr>
              <a:spLocks/>
            </p:cNvSpPr>
            <p:nvPr/>
          </p:nvSpPr>
          <p:spPr bwMode="auto">
            <a:xfrm>
              <a:off x="8354" y="4289"/>
              <a:ext cx="14" cy="13"/>
            </a:xfrm>
            <a:custGeom>
              <a:avLst/>
              <a:gdLst>
                <a:gd name="T0" fmla="*/ 14 w 14"/>
                <a:gd name="T1" fmla="*/ 0 h 13"/>
                <a:gd name="T2" fmla="*/ 7 w 14"/>
                <a:gd name="T3" fmla="*/ 1 h 13"/>
                <a:gd name="T4" fmla="*/ 2 w 14"/>
                <a:gd name="T5" fmla="*/ 6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4" y="0"/>
                  </a:moveTo>
                  <a:lnTo>
                    <a:pt x="7" y="1"/>
                  </a:lnTo>
                  <a:lnTo>
                    <a:pt x="2" y="6"/>
                  </a:lnTo>
                  <a:lnTo>
                    <a:pt x="0" y="1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19" name="Line 23"/>
            <p:cNvSpPr>
              <a:spLocks noChangeShapeType="1"/>
            </p:cNvSpPr>
            <p:nvPr/>
          </p:nvSpPr>
          <p:spPr bwMode="auto">
            <a:xfrm>
              <a:off x="8354" y="4302"/>
              <a:ext cx="0" cy="68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8444" y="4296"/>
              <a:ext cx="6" cy="6"/>
            </a:xfrm>
            <a:custGeom>
              <a:avLst/>
              <a:gdLst>
                <a:gd name="T0" fmla="*/ 6 w 6"/>
                <a:gd name="T1" fmla="*/ 6 h 6"/>
                <a:gd name="T2" fmla="*/ 4 w 6"/>
                <a:gd name="T3" fmla="*/ 2 h 6"/>
                <a:gd name="T4" fmla="*/ 0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8362" y="4296"/>
              <a:ext cx="6" cy="6"/>
            </a:xfrm>
            <a:custGeom>
              <a:avLst/>
              <a:gdLst>
                <a:gd name="T0" fmla="*/ 6 w 6"/>
                <a:gd name="T1" fmla="*/ 0 h 6"/>
                <a:gd name="T2" fmla="*/ 1 w 6"/>
                <a:gd name="T3" fmla="*/ 2 h 6"/>
                <a:gd name="T4" fmla="*/ 0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1" y="2"/>
                  </a:lnTo>
                  <a:lnTo>
                    <a:pt x="0" y="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 flipH="1">
              <a:off x="8368" y="4296"/>
              <a:ext cx="7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23" name="Line 19"/>
            <p:cNvSpPr>
              <a:spLocks noChangeShapeType="1"/>
            </p:cNvSpPr>
            <p:nvPr/>
          </p:nvSpPr>
          <p:spPr bwMode="auto">
            <a:xfrm flipH="1">
              <a:off x="8368" y="4289"/>
              <a:ext cx="7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8537" y="4985"/>
              <a:ext cx="7" cy="7"/>
            </a:xfrm>
            <a:custGeom>
              <a:avLst/>
              <a:gdLst>
                <a:gd name="T0" fmla="*/ 0 w 7"/>
                <a:gd name="T1" fmla="*/ 7 h 7"/>
                <a:gd name="T2" fmla="*/ 4 w 7"/>
                <a:gd name="T3" fmla="*/ 6 h 7"/>
                <a:gd name="T4" fmla="*/ 6 w 7"/>
                <a:gd name="T5" fmla="*/ 3 h 7"/>
                <a:gd name="T6" fmla="*/ 7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lnTo>
                    <a:pt x="4" y="6"/>
                  </a:lnTo>
                  <a:lnTo>
                    <a:pt x="6" y="3"/>
                  </a:lnTo>
                  <a:lnTo>
                    <a:pt x="7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8457" y="4985"/>
              <a:ext cx="7" cy="7"/>
            </a:xfrm>
            <a:custGeom>
              <a:avLst/>
              <a:gdLst>
                <a:gd name="T0" fmla="*/ 0 w 7"/>
                <a:gd name="T1" fmla="*/ 0 h 7"/>
                <a:gd name="T2" fmla="*/ 1 w 7"/>
                <a:gd name="T3" fmla="*/ 3 h 7"/>
                <a:gd name="T4" fmla="*/ 3 w 7"/>
                <a:gd name="T5" fmla="*/ 6 h 7"/>
                <a:gd name="T6" fmla="*/ 7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1" y="3"/>
                  </a:lnTo>
                  <a:lnTo>
                    <a:pt x="3" y="6"/>
                  </a:lnTo>
                  <a:lnTo>
                    <a:pt x="7" y="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26" name="Line 16"/>
            <p:cNvSpPr>
              <a:spLocks noChangeShapeType="1"/>
            </p:cNvSpPr>
            <p:nvPr/>
          </p:nvSpPr>
          <p:spPr bwMode="auto">
            <a:xfrm flipH="1">
              <a:off x="8464" y="4992"/>
              <a:ext cx="7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27" name="Line 15"/>
            <p:cNvSpPr>
              <a:spLocks noChangeShapeType="1"/>
            </p:cNvSpPr>
            <p:nvPr/>
          </p:nvSpPr>
          <p:spPr bwMode="auto">
            <a:xfrm>
              <a:off x="8544" y="4302"/>
              <a:ext cx="0" cy="68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>
              <a:off x="8457" y="4302"/>
              <a:ext cx="0" cy="68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8537" y="4985"/>
              <a:ext cx="103" cy="102"/>
            </a:xfrm>
            <a:custGeom>
              <a:avLst/>
              <a:gdLst>
                <a:gd name="T0" fmla="*/ 0 w 103"/>
                <a:gd name="T1" fmla="*/ 102 h 102"/>
                <a:gd name="T2" fmla="*/ 18 w 103"/>
                <a:gd name="T3" fmla="*/ 100 h 102"/>
                <a:gd name="T4" fmla="*/ 35 w 103"/>
                <a:gd name="T5" fmla="*/ 96 h 102"/>
                <a:gd name="T6" fmla="*/ 51 w 103"/>
                <a:gd name="T7" fmla="*/ 88 h 102"/>
                <a:gd name="T8" fmla="*/ 66 w 103"/>
                <a:gd name="T9" fmla="*/ 78 h 102"/>
                <a:gd name="T10" fmla="*/ 78 w 103"/>
                <a:gd name="T11" fmla="*/ 65 h 102"/>
                <a:gd name="T12" fmla="*/ 89 w 103"/>
                <a:gd name="T13" fmla="*/ 51 h 102"/>
                <a:gd name="T14" fmla="*/ 96 w 103"/>
                <a:gd name="T15" fmla="*/ 35 h 102"/>
                <a:gd name="T16" fmla="*/ 101 w 103"/>
                <a:gd name="T17" fmla="*/ 17 h 102"/>
                <a:gd name="T18" fmla="*/ 103 w 103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2">
                  <a:moveTo>
                    <a:pt x="0" y="102"/>
                  </a:moveTo>
                  <a:lnTo>
                    <a:pt x="18" y="100"/>
                  </a:lnTo>
                  <a:lnTo>
                    <a:pt x="35" y="96"/>
                  </a:lnTo>
                  <a:lnTo>
                    <a:pt x="51" y="88"/>
                  </a:lnTo>
                  <a:lnTo>
                    <a:pt x="66" y="78"/>
                  </a:lnTo>
                  <a:lnTo>
                    <a:pt x="78" y="65"/>
                  </a:lnTo>
                  <a:lnTo>
                    <a:pt x="89" y="51"/>
                  </a:lnTo>
                  <a:lnTo>
                    <a:pt x="96" y="35"/>
                  </a:lnTo>
                  <a:lnTo>
                    <a:pt x="101" y="17"/>
                  </a:lnTo>
                  <a:lnTo>
                    <a:pt x="10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auto">
            <a:xfrm>
              <a:off x="8537" y="4985"/>
              <a:ext cx="15" cy="14"/>
            </a:xfrm>
            <a:custGeom>
              <a:avLst/>
              <a:gdLst>
                <a:gd name="T0" fmla="*/ 0 w 15"/>
                <a:gd name="T1" fmla="*/ 14 h 14"/>
                <a:gd name="T2" fmla="*/ 6 w 15"/>
                <a:gd name="T3" fmla="*/ 13 h 14"/>
                <a:gd name="T4" fmla="*/ 11 w 15"/>
                <a:gd name="T5" fmla="*/ 10 h 14"/>
                <a:gd name="T6" fmla="*/ 13 w 15"/>
                <a:gd name="T7" fmla="*/ 5 h 14"/>
                <a:gd name="T8" fmla="*/ 15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0" y="14"/>
                  </a:moveTo>
                  <a:lnTo>
                    <a:pt x="6" y="13"/>
                  </a:lnTo>
                  <a:lnTo>
                    <a:pt x="11" y="10"/>
                  </a:lnTo>
                  <a:lnTo>
                    <a:pt x="13" y="5"/>
                  </a:lnTo>
                  <a:lnTo>
                    <a:pt x="15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8362" y="4985"/>
              <a:ext cx="102" cy="102"/>
            </a:xfrm>
            <a:custGeom>
              <a:avLst/>
              <a:gdLst>
                <a:gd name="T0" fmla="*/ 0 w 102"/>
                <a:gd name="T1" fmla="*/ 0 h 102"/>
                <a:gd name="T2" fmla="*/ 1 w 102"/>
                <a:gd name="T3" fmla="*/ 17 h 102"/>
                <a:gd name="T4" fmla="*/ 6 w 102"/>
                <a:gd name="T5" fmla="*/ 35 h 102"/>
                <a:gd name="T6" fmla="*/ 14 w 102"/>
                <a:gd name="T7" fmla="*/ 51 h 102"/>
                <a:gd name="T8" fmla="*/ 24 w 102"/>
                <a:gd name="T9" fmla="*/ 65 h 102"/>
                <a:gd name="T10" fmla="*/ 36 w 102"/>
                <a:gd name="T11" fmla="*/ 78 h 102"/>
                <a:gd name="T12" fmla="*/ 51 w 102"/>
                <a:gd name="T13" fmla="*/ 88 h 102"/>
                <a:gd name="T14" fmla="*/ 67 w 102"/>
                <a:gd name="T15" fmla="*/ 96 h 102"/>
                <a:gd name="T16" fmla="*/ 84 w 102"/>
                <a:gd name="T17" fmla="*/ 100 h 102"/>
                <a:gd name="T18" fmla="*/ 102 w 102"/>
                <a:gd name="T1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2">
                  <a:moveTo>
                    <a:pt x="0" y="0"/>
                  </a:moveTo>
                  <a:lnTo>
                    <a:pt x="1" y="17"/>
                  </a:lnTo>
                  <a:lnTo>
                    <a:pt x="6" y="35"/>
                  </a:lnTo>
                  <a:lnTo>
                    <a:pt x="14" y="51"/>
                  </a:lnTo>
                  <a:lnTo>
                    <a:pt x="24" y="65"/>
                  </a:lnTo>
                  <a:lnTo>
                    <a:pt x="36" y="78"/>
                  </a:lnTo>
                  <a:lnTo>
                    <a:pt x="51" y="88"/>
                  </a:lnTo>
                  <a:lnTo>
                    <a:pt x="67" y="96"/>
                  </a:lnTo>
                  <a:lnTo>
                    <a:pt x="84" y="100"/>
                  </a:lnTo>
                  <a:lnTo>
                    <a:pt x="102" y="10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6144" name="Freeform 10"/>
            <p:cNvSpPr>
              <a:spLocks/>
            </p:cNvSpPr>
            <p:nvPr/>
          </p:nvSpPr>
          <p:spPr bwMode="auto">
            <a:xfrm>
              <a:off x="8450" y="4985"/>
              <a:ext cx="14" cy="14"/>
            </a:xfrm>
            <a:custGeom>
              <a:avLst/>
              <a:gdLst>
                <a:gd name="T0" fmla="*/ 0 w 14"/>
                <a:gd name="T1" fmla="*/ 0 h 14"/>
                <a:gd name="T2" fmla="*/ 0 w 14"/>
                <a:gd name="T3" fmla="*/ 5 h 14"/>
                <a:gd name="T4" fmla="*/ 4 w 14"/>
                <a:gd name="T5" fmla="*/ 10 h 14"/>
                <a:gd name="T6" fmla="*/ 9 w 14"/>
                <a:gd name="T7" fmla="*/ 13 h 14"/>
                <a:gd name="T8" fmla="*/ 14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0" y="5"/>
                  </a:lnTo>
                  <a:lnTo>
                    <a:pt x="4" y="10"/>
                  </a:lnTo>
                  <a:lnTo>
                    <a:pt x="9" y="13"/>
                  </a:lnTo>
                  <a:lnTo>
                    <a:pt x="14" y="1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6145" name="Line 9"/>
            <p:cNvSpPr>
              <a:spLocks noChangeShapeType="1"/>
            </p:cNvSpPr>
            <p:nvPr/>
          </p:nvSpPr>
          <p:spPr bwMode="auto">
            <a:xfrm>
              <a:off x="8450" y="4302"/>
              <a:ext cx="0" cy="68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6147" name="Line 8"/>
            <p:cNvSpPr>
              <a:spLocks noChangeShapeType="1"/>
            </p:cNvSpPr>
            <p:nvPr/>
          </p:nvSpPr>
          <p:spPr bwMode="auto">
            <a:xfrm>
              <a:off x="8362" y="4302"/>
              <a:ext cx="0" cy="68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6148" name="Line 7"/>
            <p:cNvSpPr>
              <a:spLocks noChangeShapeType="1"/>
            </p:cNvSpPr>
            <p:nvPr/>
          </p:nvSpPr>
          <p:spPr bwMode="auto">
            <a:xfrm flipH="1">
              <a:off x="8464" y="5087"/>
              <a:ext cx="7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6149" name="Line 6"/>
            <p:cNvSpPr>
              <a:spLocks noChangeShapeType="1"/>
            </p:cNvSpPr>
            <p:nvPr/>
          </p:nvSpPr>
          <p:spPr bwMode="auto">
            <a:xfrm flipH="1">
              <a:off x="8464" y="4999"/>
              <a:ext cx="7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6150" name="Line 5"/>
            <p:cNvSpPr>
              <a:spLocks noChangeShapeType="1"/>
            </p:cNvSpPr>
            <p:nvPr/>
          </p:nvSpPr>
          <p:spPr bwMode="auto">
            <a:xfrm>
              <a:off x="8552" y="3217"/>
              <a:ext cx="8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6151" name="Line 4"/>
            <p:cNvSpPr>
              <a:spLocks noChangeShapeType="1"/>
            </p:cNvSpPr>
            <p:nvPr/>
          </p:nvSpPr>
          <p:spPr bwMode="auto">
            <a:xfrm>
              <a:off x="8552" y="3217"/>
              <a:ext cx="0" cy="176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6152" name="Line 3"/>
            <p:cNvSpPr>
              <a:spLocks noChangeShapeType="1"/>
            </p:cNvSpPr>
            <p:nvPr/>
          </p:nvSpPr>
          <p:spPr bwMode="auto">
            <a:xfrm>
              <a:off x="8640" y="3217"/>
              <a:ext cx="0" cy="176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  <p:sp>
          <p:nvSpPr>
            <p:cNvPr id="6153" name="Line 2"/>
            <p:cNvSpPr>
              <a:spLocks noChangeShapeType="1"/>
            </p:cNvSpPr>
            <p:nvPr/>
          </p:nvSpPr>
          <p:spPr bwMode="auto">
            <a:xfrm>
              <a:off x="9826" y="5094"/>
              <a:ext cx="0" cy="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/>
            </a:p>
          </p:txBody>
        </p:sp>
      </p:grpSp>
    </p:spTree>
    <p:extLst>
      <p:ext uri="{BB962C8B-B14F-4D97-AF65-F5344CB8AC3E}">
        <p14:creationId xmlns:p14="http://schemas.microsoft.com/office/powerpoint/2010/main" val="384730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17780" lvl="0" indent="-342900">
              <a:buClr>
                <a:srgbClr val="3891A7"/>
              </a:buClr>
              <a:buFont typeface="Wingdings" pitchFamily="2" charset="2"/>
              <a:buChar char="v"/>
            </a:pP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endParaRPr lang="en-US" sz="2500" b="1" dirty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245015"/>
              </p:ext>
            </p:extLst>
          </p:nvPr>
        </p:nvGraphicFramePr>
        <p:xfrm>
          <a:off x="1446660" y="2903334"/>
          <a:ext cx="10745340" cy="3688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81475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73776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Vạch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dấu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tâm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1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2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chính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xác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>
              <a:solidFill>
                <a:prstClr val="black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29"/>
          <a:stretch/>
        </p:blipFill>
        <p:spPr bwMode="auto">
          <a:xfrm>
            <a:off x="6096000" y="649880"/>
            <a:ext cx="1896849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154" name="Group 6153"/>
          <p:cNvGrpSpPr/>
          <p:nvPr/>
        </p:nvGrpSpPr>
        <p:grpSpPr>
          <a:xfrm>
            <a:off x="9417150" y="3843907"/>
            <a:ext cx="2808766" cy="2432032"/>
            <a:chOff x="9417150" y="3843907"/>
            <a:chExt cx="2808766" cy="2432032"/>
          </a:xfrm>
        </p:grpSpPr>
        <p:pic>
          <p:nvPicPr>
            <p:cNvPr id="10243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243"/>
            <a:stretch/>
          </p:blipFill>
          <p:spPr bwMode="auto">
            <a:xfrm>
              <a:off x="9417150" y="3843907"/>
              <a:ext cx="2759322" cy="11887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44" name="Picture 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654"/>
            <a:stretch/>
          </p:blipFill>
          <p:spPr bwMode="auto">
            <a:xfrm>
              <a:off x="9419824" y="5087219"/>
              <a:ext cx="2806092" cy="11887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9160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17780" lvl="0" indent="-342900">
              <a:buClr>
                <a:srgbClr val="3891A7"/>
              </a:buClr>
              <a:buFont typeface="Wingdings" pitchFamily="2" charset="2"/>
              <a:buChar char="v"/>
            </a:pP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endParaRPr lang="en-US" sz="2500" b="1" dirty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679482"/>
              </p:ext>
            </p:extLst>
          </p:nvPr>
        </p:nvGraphicFramePr>
        <p:xfrm>
          <a:off x="1446660" y="2903334"/>
          <a:ext cx="10745340" cy="3688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81475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73776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Gấp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mép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Áp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dụng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kiến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thức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học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để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tấm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1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2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đúng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>
              <a:solidFill>
                <a:prstClr val="black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29"/>
          <a:stretch/>
        </p:blipFill>
        <p:spPr bwMode="auto">
          <a:xfrm>
            <a:off x="6096000" y="649880"/>
            <a:ext cx="1896849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9512679" y="3930366"/>
            <a:ext cx="2811249" cy="1536036"/>
            <a:chOff x="9512679" y="3930366"/>
            <a:chExt cx="2811249" cy="1536036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933"/>
            <a:stretch/>
          </p:blipFill>
          <p:spPr bwMode="auto">
            <a:xfrm>
              <a:off x="9608213" y="3930366"/>
              <a:ext cx="2415464" cy="641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267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661"/>
            <a:stretch/>
          </p:blipFill>
          <p:spPr bwMode="auto">
            <a:xfrm>
              <a:off x="9512679" y="5026665"/>
              <a:ext cx="2811249" cy="439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7995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17780" lvl="0" indent="-342900">
              <a:buClr>
                <a:srgbClr val="3891A7"/>
              </a:buClr>
              <a:buFont typeface="Wingdings" pitchFamily="2" charset="2"/>
              <a:buChar char="v"/>
            </a:pP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endParaRPr lang="en-US" sz="2500" b="1" dirty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348391"/>
              </p:ext>
            </p:extLst>
          </p:nvPr>
        </p:nvGraphicFramePr>
        <p:xfrm>
          <a:off x="1446660" y="2903334"/>
          <a:ext cx="10745340" cy="3688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81475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73776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Ghép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mí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tấm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Lồng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tấm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1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2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như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Lòng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mí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>
              <a:solidFill>
                <a:prstClr val="black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29"/>
          <a:stretch/>
        </p:blipFill>
        <p:spPr bwMode="auto">
          <a:xfrm>
            <a:off x="6096000" y="649880"/>
            <a:ext cx="1896849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31"/>
          <a:stretch/>
        </p:blipFill>
        <p:spPr bwMode="auto">
          <a:xfrm>
            <a:off x="9499026" y="4193700"/>
            <a:ext cx="2618067" cy="146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426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17780" lvl="0" indent="-342900">
              <a:buClr>
                <a:srgbClr val="3891A7"/>
              </a:buClr>
              <a:buFont typeface="Wingdings" pitchFamily="2" charset="2"/>
              <a:buChar char="v"/>
            </a:pP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endParaRPr lang="en-US" sz="2500" b="1" dirty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578656"/>
              </p:ext>
            </p:extLst>
          </p:nvPr>
        </p:nvGraphicFramePr>
        <p:xfrm>
          <a:off x="1446660" y="2903334"/>
          <a:ext cx="10745340" cy="3688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81475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73776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Đập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mối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ghép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búa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đập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xuống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hoàn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thanh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Đập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sao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kỹ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thuật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>
              <a:solidFill>
                <a:prstClr val="black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29"/>
          <a:stretch/>
        </p:blipFill>
        <p:spPr bwMode="auto">
          <a:xfrm>
            <a:off x="6096000" y="649880"/>
            <a:ext cx="1896849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7987" y="3884399"/>
            <a:ext cx="1848363" cy="256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93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554480" y="13062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818619" y="46026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alt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17365"/>
              </p:ext>
            </p:extLst>
          </p:nvPr>
        </p:nvGraphicFramePr>
        <p:xfrm>
          <a:off x="1857829" y="1051727"/>
          <a:ext cx="9901555" cy="242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:a16="http://schemas.microsoft.com/office/drawing/2014/main" xmlns="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:a16="http://schemas.microsoft.com/office/drawing/2014/main" xmlns="" val="2532401883"/>
                    </a:ext>
                  </a:extLst>
                </a:gridCol>
              </a:tblGrid>
              <a:tr h="47372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Kích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thước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endParaRPr lang="en-US" sz="20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6623882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Lấy dấu sai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kumimoji="0" lang="nl-NL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Lấy dấu chính xác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:a16="http://schemas.microsoft.com/office/drawing/2014/main" xmlns="" val="3075106930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Đo kiểm không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Đo kiểm cẩn thận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:a16="http://schemas.microsoft.com/office/drawing/2014/main" xmlns="" val="2225019088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000" dirty="0" smtClean="0">
                          <a:effectLst/>
                          <a:latin typeface="Times New Roman"/>
                          <a:ea typeface="Calibri"/>
                        </a:rPr>
                        <a:t>- Thao tác khi cắt tôn không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000" dirty="0" smtClean="0">
                          <a:effectLst/>
                          <a:latin typeface="Times New Roman"/>
                          <a:ea typeface="Calibri"/>
                        </a:rPr>
                        <a:t>- Thao tác cắt tôn cẩn thận,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 txBox="1">
            <a:spLocks/>
          </p:cNvSpPr>
          <p:nvPr/>
        </p:nvSpPr>
        <p:spPr>
          <a:xfrm>
            <a:off x="2" y="11875"/>
            <a:ext cx="12191999" cy="5462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3000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016406"/>
              </p:ext>
            </p:extLst>
          </p:nvPr>
        </p:nvGraphicFramePr>
        <p:xfrm>
          <a:off x="1860101" y="3715357"/>
          <a:ext cx="9901555" cy="17995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:a16="http://schemas.microsoft.com/office/drawing/2014/main" xmlns="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:a16="http://schemas.microsoft.com/office/drawing/2014/main" xmlns="" val="2532401883"/>
                    </a:ext>
                  </a:extLst>
                </a:gridCol>
              </a:tblGrid>
              <a:tr h="28343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Vết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endParaRPr lang="en-US" sz="20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6623882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91320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luôn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luôn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:a16="http://schemas.microsoft.com/office/drawing/2014/main" xmlns="" val="3075106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5459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554480" y="13062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 txBox="1">
            <a:spLocks/>
          </p:cNvSpPr>
          <p:nvPr/>
        </p:nvSpPr>
        <p:spPr>
          <a:xfrm>
            <a:off x="2" y="11875"/>
            <a:ext cx="12191999" cy="5462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3000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893463"/>
              </p:ext>
            </p:extLst>
          </p:nvPr>
        </p:nvGraphicFramePr>
        <p:xfrm>
          <a:off x="1860101" y="1176829"/>
          <a:ext cx="9901555" cy="150130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:a16="http://schemas.microsoft.com/office/drawing/2014/main" xmlns="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:a16="http://schemas.microsoft.com/office/drawing/2014/main" xmlns="" val="2532401883"/>
                    </a:ext>
                  </a:extLst>
                </a:gridCol>
              </a:tblGrid>
              <a:tr h="28343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Vết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bị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biến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dạng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trầy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sước</a:t>
                      </a:r>
                      <a:endParaRPr lang="en-US" sz="20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6623882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91320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do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gõ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mạnh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gõ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vừa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phải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:a16="http://schemas.microsoft.com/office/drawing/2014/main" xmlns="" val="3075106930"/>
                  </a:ext>
                </a:extLst>
              </a:tr>
            </a:tbl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818619" y="46026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alt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982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="" xmlns:a16="http://schemas.microsoft.com/office/drawing/2014/main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998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03DCF0E-85D5-4E5C-8C5D-B3792F9F878C}"/>
              </a:ext>
            </a:extLst>
          </p:cNvPr>
          <p:cNvSpPr txBox="1"/>
          <p:nvPr/>
        </p:nvSpPr>
        <p:spPr>
          <a:xfrm>
            <a:off x="1323832" y="976869"/>
            <a:ext cx="1086816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1"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3000" dirty="0">
              <a:solidFill>
                <a:srgbClr val="FF0000"/>
              </a:solidFill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98F21AC-83BB-4E67-9984-CAB06E254BE5}"/>
              </a:ext>
            </a:extLst>
          </p:cNvPr>
          <p:cNvSpPr txBox="1"/>
          <p:nvPr/>
        </p:nvSpPr>
        <p:spPr>
          <a:xfrm>
            <a:off x="1323831" y="1782694"/>
            <a:ext cx="10868167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lvl="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5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mép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vạch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19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98F21AC-83BB-4E67-9984-CAB06E254BE5}"/>
              </a:ext>
            </a:extLst>
          </p:cNvPr>
          <p:cNvSpPr txBox="1"/>
          <p:nvPr/>
        </p:nvSpPr>
        <p:spPr>
          <a:xfrm>
            <a:off x="1323831" y="718150"/>
            <a:ext cx="10868167" cy="5370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7780" defTabSz="914400">
              <a:spcBef>
                <a:spcPts val="300"/>
              </a:spcBef>
              <a:spcAft>
                <a:spcPts val="300"/>
              </a:spcAft>
              <a:buClr>
                <a:srgbClr val="3891A7"/>
              </a:buClr>
              <a:buSzPct val="80000"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Thiết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bị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Đe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phẳng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endParaRPr lang="vi-VN" sz="25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Vật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liệu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Tôn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tấm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dày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0.6÷1mm</a:t>
            </a:r>
            <a:endParaRPr lang="vi-VN" sz="25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Dụng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cụ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Búa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gỗ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(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phẳng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hai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đầu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),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búa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nguội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búa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nhỏ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kéo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cắt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tôn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thước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lá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compa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vạch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dấu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endParaRPr lang="en-US" sz="25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C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hi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tiết</a:t>
            </a:r>
            <a:endParaRPr lang="en-US" sz="25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85800" algn="just">
              <a:spcBef>
                <a:spcPts val="600"/>
              </a:spcBef>
              <a:spcAft>
                <a:spcPts val="600"/>
              </a:spcAft>
            </a:pPr>
            <a:r>
              <a:rPr lang="en-US" sz="2500" i="1" dirty="0" err="1" smtClean="0">
                <a:latin typeface="Times New Roman"/>
                <a:ea typeface="Calibri"/>
              </a:rPr>
              <a:t>Yêu</a:t>
            </a:r>
            <a:r>
              <a:rPr lang="en-US" sz="2500" i="1" dirty="0" smtClean="0">
                <a:latin typeface="Times New Roman"/>
                <a:ea typeface="Calibri"/>
              </a:rPr>
              <a:t> </a:t>
            </a:r>
            <a:r>
              <a:rPr lang="en-US" sz="2500" i="1" dirty="0" err="1">
                <a:latin typeface="Times New Roman"/>
                <a:ea typeface="Calibri"/>
              </a:rPr>
              <a:t>cầu</a:t>
            </a:r>
            <a:r>
              <a:rPr lang="en-US" sz="2500" i="1" dirty="0">
                <a:latin typeface="Times New Roman"/>
                <a:ea typeface="Calibri"/>
              </a:rPr>
              <a:t> </a:t>
            </a:r>
            <a:r>
              <a:rPr lang="en-US" sz="2500" i="1" dirty="0" err="1">
                <a:latin typeface="Times New Roman"/>
                <a:ea typeface="Calibri"/>
              </a:rPr>
              <a:t>kỹ</a:t>
            </a:r>
            <a:r>
              <a:rPr lang="en-US" sz="2500" i="1" dirty="0">
                <a:latin typeface="Times New Roman"/>
                <a:ea typeface="Calibri"/>
              </a:rPr>
              <a:t> </a:t>
            </a:r>
            <a:r>
              <a:rPr lang="en-US" sz="2500" i="1" dirty="0" err="1">
                <a:latin typeface="Times New Roman"/>
                <a:ea typeface="Calibri"/>
              </a:rPr>
              <a:t>thuật</a:t>
            </a:r>
            <a:r>
              <a:rPr lang="en-US" sz="2500" dirty="0">
                <a:latin typeface="Times New Roman"/>
                <a:ea typeface="Calibri"/>
              </a:rPr>
              <a:t>:</a:t>
            </a:r>
            <a:endParaRPr lang="vi-VN" sz="2500" dirty="0">
              <a:latin typeface="Times New Roman"/>
              <a:ea typeface="Calibri"/>
            </a:endParaRPr>
          </a:p>
          <a:p>
            <a:pPr marL="804863" indent="4508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tabLst>
                <a:tab pos="804863" algn="l"/>
              </a:tabLst>
            </a:pPr>
            <a:r>
              <a:rPr lang="en-US" sz="2500" dirty="0" err="1" smtClean="0">
                <a:latin typeface="Times New Roman"/>
                <a:ea typeface="Times New Roman"/>
              </a:rPr>
              <a:t>Mối</a:t>
            </a:r>
            <a:r>
              <a:rPr lang="en-US" sz="2500" dirty="0" smtClean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ghép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đều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va</a:t>
            </a:r>
            <a:r>
              <a:rPr lang="en-US" sz="2500" dirty="0">
                <a:latin typeface="Times New Roman"/>
                <a:ea typeface="Times New Roman"/>
              </a:rPr>
              <a:t>̀ </a:t>
            </a:r>
            <a:r>
              <a:rPr lang="en-US" sz="2500" dirty="0" err="1">
                <a:latin typeface="Times New Roman"/>
                <a:ea typeface="Times New Roman"/>
              </a:rPr>
              <a:t>thẳng</a:t>
            </a:r>
            <a:r>
              <a:rPr lang="en-US" sz="2500" dirty="0">
                <a:latin typeface="Times New Roman"/>
                <a:ea typeface="Times New Roman"/>
              </a:rPr>
              <a:t>.</a:t>
            </a:r>
            <a:endParaRPr lang="vi-VN" sz="2500" dirty="0">
              <a:latin typeface="Times New Roman"/>
              <a:ea typeface="Times New Roman"/>
            </a:endParaRPr>
          </a:p>
          <a:p>
            <a:pPr marL="804863" indent="4508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tabLst>
                <a:tab pos="804863" algn="l"/>
              </a:tabLst>
            </a:pPr>
            <a:r>
              <a:rPr lang="en-US" sz="2500" dirty="0" err="1">
                <a:latin typeface="Times New Roman"/>
                <a:ea typeface="Times New Roman"/>
              </a:rPr>
              <a:t>Mặt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dưới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tấm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tôn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ghép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phải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phẳng</a:t>
            </a:r>
            <a:r>
              <a:rPr lang="en-US" sz="2500" dirty="0">
                <a:latin typeface="Times New Roman"/>
                <a:ea typeface="Times New Roman"/>
              </a:rPr>
              <a:t>.</a:t>
            </a:r>
            <a:endParaRPr lang="vi-VN" sz="2500" dirty="0">
              <a:latin typeface="Times New Roman"/>
              <a:ea typeface="Times New Roman"/>
            </a:endParaRPr>
          </a:p>
          <a:p>
            <a:pPr marL="804863" indent="4508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tabLst>
                <a:tab pos="804863" algn="l"/>
              </a:tabLst>
            </a:pPr>
            <a:r>
              <a:rPr lang="en-US" sz="2500" dirty="0" err="1">
                <a:latin typeface="Times New Roman"/>
                <a:ea typeface="Times New Roman"/>
              </a:rPr>
              <a:t>Không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được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gập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ghềnh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tránh</a:t>
            </a:r>
            <a:r>
              <a:rPr lang="en-US" sz="2500" dirty="0">
                <a:latin typeface="Times New Roman"/>
                <a:ea typeface="Times New Roman"/>
              </a:rPr>
              <a:t> bị </a:t>
            </a:r>
            <a:r>
              <a:rPr lang="en-US" sz="2500" dirty="0" err="1">
                <a:latin typeface="Times New Roman"/>
                <a:ea typeface="Times New Roman"/>
              </a:rPr>
              <a:t>thụng</a:t>
            </a:r>
            <a:r>
              <a:rPr lang="en-US" sz="2500" dirty="0">
                <a:latin typeface="Times New Roman"/>
                <a:ea typeface="Times New Roman"/>
              </a:rPr>
              <a:t> mí </a:t>
            </a:r>
            <a:r>
              <a:rPr lang="en-US" sz="2500" dirty="0" err="1">
                <a:latin typeface="Times New Roman"/>
                <a:ea typeface="Times New Roman"/>
              </a:rPr>
              <a:t>va</a:t>
            </a:r>
            <a:r>
              <a:rPr lang="en-US" sz="2500" dirty="0">
                <a:latin typeface="Times New Roman"/>
                <a:ea typeface="Times New Roman"/>
              </a:rPr>
              <a:t>̀ bị </a:t>
            </a:r>
            <a:r>
              <a:rPr lang="en-US" sz="2500" dirty="0" err="1">
                <a:latin typeface="Times New Roman"/>
                <a:ea typeface="Times New Roman"/>
              </a:rPr>
              <a:t>cấn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dấu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endParaRPr lang="vi-VN" sz="2500" dirty="0">
              <a:latin typeface="Times New Roman"/>
              <a:ea typeface="Times New Roman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Thời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gian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và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số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lượng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1SV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/chi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tiết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/6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tiết</a:t>
            </a:r>
            <a:endParaRPr lang="en-US" sz="25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59"/>
          <a:stretch/>
        </p:blipFill>
        <p:spPr bwMode="auto">
          <a:xfrm>
            <a:off x="5928282" y="2835726"/>
            <a:ext cx="4772622" cy="164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05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17780" lvl="0" indent="-342900">
              <a:buClr>
                <a:srgbClr val="3891A7"/>
              </a:buClr>
              <a:buFont typeface="Wingdings" pitchFamily="2" charset="2"/>
              <a:buChar char="v"/>
            </a:pP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b="1" dirty="0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b="1" dirty="0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endParaRPr lang="en-US" sz="2500" b="1" dirty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402985"/>
              </p:ext>
            </p:extLst>
          </p:nvPr>
        </p:nvGraphicFramePr>
        <p:xfrm>
          <a:off x="1446660" y="2903335"/>
          <a:ext cx="10745340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Vạch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dấu</a:t>
                      </a:r>
                      <a:endParaRPr lang="vi-VN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tâm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1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tâm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2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(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chú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ý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4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nét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đứt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lấy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ở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diện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10)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chính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xác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74"/>
          <a:stretch/>
        </p:blipFill>
        <p:spPr bwMode="auto">
          <a:xfrm>
            <a:off x="4353818" y="1168332"/>
            <a:ext cx="3137829" cy="155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9394407" y="3693781"/>
            <a:ext cx="2901463" cy="2429075"/>
            <a:chOff x="9394407" y="3693781"/>
            <a:chExt cx="2901463" cy="2429075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793"/>
            <a:stretch/>
          </p:blipFill>
          <p:spPr bwMode="auto">
            <a:xfrm>
              <a:off x="9476286" y="3693781"/>
              <a:ext cx="2715714" cy="11887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801"/>
            <a:stretch/>
          </p:blipFill>
          <p:spPr bwMode="auto">
            <a:xfrm>
              <a:off x="9394407" y="5025576"/>
              <a:ext cx="2901463" cy="1097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2623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17780" lvl="0" indent="-342900">
              <a:buClr>
                <a:srgbClr val="3891A7"/>
              </a:buClr>
              <a:buFont typeface="Wingdings" pitchFamily="2" charset="2"/>
              <a:buChar char="v"/>
            </a:pP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b="1" dirty="0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b="1" dirty="0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endParaRPr lang="en-US" sz="2500" b="1" dirty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263322"/>
              </p:ext>
            </p:extLst>
          </p:nvPr>
        </p:nvGraphicFramePr>
        <p:xfrm>
          <a:off x="1446660" y="2903334"/>
          <a:ext cx="10745340" cy="3374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102127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53364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Gấp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mép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Áp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dụng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kiến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thức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học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để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tấm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1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2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đúng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74"/>
          <a:stretch/>
        </p:blipFill>
        <p:spPr bwMode="auto">
          <a:xfrm>
            <a:off x="4353818" y="1168332"/>
            <a:ext cx="3137829" cy="155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9567270" y="4235095"/>
            <a:ext cx="2743010" cy="1469385"/>
            <a:chOff x="9567270" y="4235095"/>
            <a:chExt cx="2743010" cy="1469385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0398"/>
            <a:stretch/>
          </p:blipFill>
          <p:spPr bwMode="auto">
            <a:xfrm>
              <a:off x="9567270" y="4235095"/>
              <a:ext cx="2743010" cy="439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343"/>
            <a:stretch/>
          </p:blipFill>
          <p:spPr bwMode="auto">
            <a:xfrm>
              <a:off x="9567270" y="5063130"/>
              <a:ext cx="2470055" cy="641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6055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17780" lvl="0" indent="-342900">
              <a:buClr>
                <a:srgbClr val="3891A7"/>
              </a:buClr>
              <a:buFont typeface="Wingdings" pitchFamily="2" charset="2"/>
              <a:buChar char="v"/>
            </a:pP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b="1" dirty="0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b="1" dirty="0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endParaRPr lang="en-US" sz="2500" b="1" dirty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080777"/>
              </p:ext>
            </p:extLst>
          </p:nvPr>
        </p:nvGraphicFramePr>
        <p:xfrm>
          <a:off x="1446660" y="2903334"/>
          <a:ext cx="10745340" cy="3374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102127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53364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Ghép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mí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tấm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Lồng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tấm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1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2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như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Lòng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mí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74"/>
          <a:stretch/>
        </p:blipFill>
        <p:spPr bwMode="auto">
          <a:xfrm>
            <a:off x="4353818" y="1168332"/>
            <a:ext cx="3137829" cy="155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43"/>
          <a:stretch/>
        </p:blipFill>
        <p:spPr bwMode="auto">
          <a:xfrm>
            <a:off x="9417140" y="4311865"/>
            <a:ext cx="2715716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211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17780" lvl="0" indent="-342900">
              <a:buClr>
                <a:srgbClr val="3891A7"/>
              </a:buClr>
              <a:buFont typeface="Wingdings" pitchFamily="2" charset="2"/>
              <a:buChar char="v"/>
            </a:pP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b="1" dirty="0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b="1" dirty="0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endParaRPr lang="en-US" sz="2500" b="1" dirty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262468"/>
              </p:ext>
            </p:extLst>
          </p:nvPr>
        </p:nvGraphicFramePr>
        <p:xfrm>
          <a:off x="1446660" y="2903334"/>
          <a:ext cx="10745340" cy="3374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102127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53364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Đập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mối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ghép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búa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đập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một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đoạn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20mm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để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định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vị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.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Sau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đó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xuống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hoàn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thanh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Đập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sao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kỹ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thuật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74"/>
          <a:stretch/>
        </p:blipFill>
        <p:spPr bwMode="auto">
          <a:xfrm>
            <a:off x="4353818" y="1168332"/>
            <a:ext cx="3137829" cy="155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49"/>
          <a:stretch/>
        </p:blipFill>
        <p:spPr bwMode="auto">
          <a:xfrm>
            <a:off x="9485384" y="4729612"/>
            <a:ext cx="2307709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1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17780" lvl="0" indent="-342900">
              <a:buClr>
                <a:srgbClr val="3891A7"/>
              </a:buClr>
              <a:buFont typeface="Wingdings" pitchFamily="2" charset="2"/>
              <a:buChar char="v"/>
            </a:pP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endParaRPr lang="en-US" sz="2500" b="1" dirty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322159"/>
              </p:ext>
            </p:extLst>
          </p:nvPr>
        </p:nvGraphicFramePr>
        <p:xfrm>
          <a:off x="1446660" y="2903334"/>
          <a:ext cx="10745340" cy="352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102127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53364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Vạch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dấu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tâm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1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2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chính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xác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13"/>
          <a:stretch/>
        </p:blipFill>
        <p:spPr bwMode="auto">
          <a:xfrm>
            <a:off x="5677658" y="707670"/>
            <a:ext cx="1814963" cy="200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9390943" y="3855966"/>
            <a:ext cx="2920175" cy="2560320"/>
            <a:chOff x="9390943" y="3855966"/>
            <a:chExt cx="2920175" cy="2560320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90943" y="3855966"/>
              <a:ext cx="2779525" cy="1280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9"/>
            <a:stretch/>
          </p:blipFill>
          <p:spPr bwMode="auto">
            <a:xfrm>
              <a:off x="9402502" y="5136126"/>
              <a:ext cx="2908616" cy="1280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3226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17780" lvl="0" indent="-342900">
              <a:buClr>
                <a:srgbClr val="3891A7"/>
              </a:buClr>
              <a:buFont typeface="Wingdings" pitchFamily="2" charset="2"/>
              <a:buChar char="v"/>
            </a:pP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500" b="1" dirty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endParaRPr lang="en-US" sz="2500" b="1" dirty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929319"/>
              </p:ext>
            </p:extLst>
          </p:nvPr>
        </p:nvGraphicFramePr>
        <p:xfrm>
          <a:off x="1446660" y="2903334"/>
          <a:ext cx="10745340" cy="352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102127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53364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Gấp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mép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Áp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dụng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kiến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thức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học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để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tấm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1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2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đúng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13"/>
          <a:stretch/>
        </p:blipFill>
        <p:spPr bwMode="auto">
          <a:xfrm>
            <a:off x="5677658" y="707670"/>
            <a:ext cx="1814963" cy="200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9621861" y="4057318"/>
            <a:ext cx="2159679" cy="2037611"/>
            <a:chOff x="9621861" y="4057318"/>
            <a:chExt cx="2159679" cy="2037611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444"/>
            <a:stretch/>
          </p:blipFill>
          <p:spPr bwMode="auto">
            <a:xfrm>
              <a:off x="9621861" y="4057318"/>
              <a:ext cx="2142672" cy="822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297"/>
            <a:stretch/>
          </p:blipFill>
          <p:spPr bwMode="auto">
            <a:xfrm>
              <a:off x="9621861" y="5271969"/>
              <a:ext cx="2159679" cy="822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9206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3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1101</TotalTime>
  <Words>1075</Words>
  <Application>Microsoft Office PowerPoint</Application>
  <PresentationFormat>Custom</PresentationFormat>
  <Paragraphs>173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Solstice</vt:lpstr>
      <vt:lpstr>1_Solstice</vt:lpstr>
      <vt:lpstr>2_Solstice</vt:lpstr>
      <vt:lpstr>BÀI 6  ĐÁNH MỐI GHÉP (Ứng dụng mối ghép thẳng, ghép góc, ghép ống)</vt:lpstr>
      <vt:lpstr>PowerPoint Presentation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3. TIỆN TRỤ TRƠN NGẮN</dc:title>
  <dc:creator>ADMIN</dc:creator>
  <cp:lastModifiedBy>Lenovo</cp:lastModifiedBy>
  <cp:revision>75</cp:revision>
  <dcterms:created xsi:type="dcterms:W3CDTF">2020-10-10T07:29:28Z</dcterms:created>
  <dcterms:modified xsi:type="dcterms:W3CDTF">2021-07-31T06:33:15Z</dcterms:modified>
</cp:coreProperties>
</file>