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0" r:id="rId1"/>
  </p:sldMasterIdLst>
  <p:notesMasterIdLst>
    <p:notesMasterId r:id="rId71"/>
  </p:notesMasterIdLst>
  <p:sldIdLst>
    <p:sldId id="527" r:id="rId2"/>
    <p:sldId id="569" r:id="rId3"/>
    <p:sldId id="570" r:id="rId4"/>
    <p:sldId id="571" r:id="rId5"/>
    <p:sldId id="572" r:id="rId6"/>
    <p:sldId id="573" r:id="rId7"/>
    <p:sldId id="528" r:id="rId8"/>
    <p:sldId id="574" r:id="rId9"/>
    <p:sldId id="529" r:id="rId10"/>
    <p:sldId id="591" r:id="rId11"/>
    <p:sldId id="575" r:id="rId12"/>
    <p:sldId id="576" r:id="rId13"/>
    <p:sldId id="577" r:id="rId14"/>
    <p:sldId id="578" r:id="rId15"/>
    <p:sldId id="579" r:id="rId16"/>
    <p:sldId id="580" r:id="rId17"/>
    <p:sldId id="581" r:id="rId18"/>
    <p:sldId id="583" r:id="rId19"/>
    <p:sldId id="592" r:id="rId20"/>
    <p:sldId id="584" r:id="rId21"/>
    <p:sldId id="585" r:id="rId22"/>
    <p:sldId id="593" r:id="rId23"/>
    <p:sldId id="594" r:id="rId24"/>
    <p:sldId id="600" r:id="rId25"/>
    <p:sldId id="601" r:id="rId26"/>
    <p:sldId id="602" r:id="rId27"/>
    <p:sldId id="588" r:id="rId28"/>
    <p:sldId id="589" r:id="rId29"/>
    <p:sldId id="590" r:id="rId30"/>
    <p:sldId id="537" r:id="rId31"/>
    <p:sldId id="538" r:id="rId32"/>
    <p:sldId id="541" r:id="rId33"/>
    <p:sldId id="542" r:id="rId34"/>
    <p:sldId id="543" r:id="rId35"/>
    <p:sldId id="544" r:id="rId36"/>
    <p:sldId id="545" r:id="rId37"/>
    <p:sldId id="546" r:id="rId38"/>
    <p:sldId id="547" r:id="rId39"/>
    <p:sldId id="548" r:id="rId40"/>
    <p:sldId id="549" r:id="rId41"/>
    <p:sldId id="550" r:id="rId42"/>
    <p:sldId id="551" r:id="rId43"/>
    <p:sldId id="552" r:id="rId44"/>
    <p:sldId id="553" r:id="rId45"/>
    <p:sldId id="554" r:id="rId46"/>
    <p:sldId id="555" r:id="rId47"/>
    <p:sldId id="556" r:id="rId48"/>
    <p:sldId id="558" r:id="rId49"/>
    <p:sldId id="559" r:id="rId50"/>
    <p:sldId id="560" r:id="rId51"/>
    <p:sldId id="561" r:id="rId52"/>
    <p:sldId id="603" r:id="rId53"/>
    <p:sldId id="562" r:id="rId54"/>
    <p:sldId id="605" r:id="rId55"/>
    <p:sldId id="606" r:id="rId56"/>
    <p:sldId id="604" r:id="rId57"/>
    <p:sldId id="563" r:id="rId58"/>
    <p:sldId id="564" r:id="rId59"/>
    <p:sldId id="565" r:id="rId60"/>
    <p:sldId id="566" r:id="rId61"/>
    <p:sldId id="568" r:id="rId62"/>
    <p:sldId id="567" r:id="rId63"/>
    <p:sldId id="607" r:id="rId64"/>
    <p:sldId id="595" r:id="rId65"/>
    <p:sldId id="596" r:id="rId66"/>
    <p:sldId id="597" r:id="rId67"/>
    <p:sldId id="598" r:id="rId68"/>
    <p:sldId id="599" r:id="rId69"/>
    <p:sldId id="608" r:id="rId70"/>
  </p:sldIdLst>
  <p:sldSz cx="9144000" cy="6858000" type="screen4x3"/>
  <p:notesSz cx="6858000" cy="9144000"/>
  <p:defaultTextStyle>
    <a:defPPr>
      <a:defRPr lang="en-US"/>
    </a:defPPr>
    <a:lvl1pPr algn="l" rtl="0" fontAlgn="base">
      <a:spcBef>
        <a:spcPct val="0"/>
      </a:spcBef>
      <a:spcAft>
        <a:spcPct val="0"/>
      </a:spcAft>
      <a:defRPr sz="2600" kern="1200">
        <a:solidFill>
          <a:schemeClr val="tx1"/>
        </a:solidFill>
        <a:latin typeface="Arial" charset="0"/>
        <a:ea typeface="+mn-ea"/>
        <a:cs typeface="+mn-cs"/>
      </a:defRPr>
    </a:lvl1pPr>
    <a:lvl2pPr marL="457200" algn="l" rtl="0" fontAlgn="base">
      <a:spcBef>
        <a:spcPct val="0"/>
      </a:spcBef>
      <a:spcAft>
        <a:spcPct val="0"/>
      </a:spcAft>
      <a:defRPr sz="2600" kern="1200">
        <a:solidFill>
          <a:schemeClr val="tx1"/>
        </a:solidFill>
        <a:latin typeface="Arial" charset="0"/>
        <a:ea typeface="+mn-ea"/>
        <a:cs typeface="+mn-cs"/>
      </a:defRPr>
    </a:lvl2pPr>
    <a:lvl3pPr marL="914400" algn="l" rtl="0" fontAlgn="base">
      <a:spcBef>
        <a:spcPct val="0"/>
      </a:spcBef>
      <a:spcAft>
        <a:spcPct val="0"/>
      </a:spcAft>
      <a:defRPr sz="2600" kern="1200">
        <a:solidFill>
          <a:schemeClr val="tx1"/>
        </a:solidFill>
        <a:latin typeface="Arial" charset="0"/>
        <a:ea typeface="+mn-ea"/>
        <a:cs typeface="+mn-cs"/>
      </a:defRPr>
    </a:lvl3pPr>
    <a:lvl4pPr marL="1371600" algn="l" rtl="0" fontAlgn="base">
      <a:spcBef>
        <a:spcPct val="0"/>
      </a:spcBef>
      <a:spcAft>
        <a:spcPct val="0"/>
      </a:spcAft>
      <a:defRPr sz="2600" kern="1200">
        <a:solidFill>
          <a:schemeClr val="tx1"/>
        </a:solidFill>
        <a:latin typeface="Arial" charset="0"/>
        <a:ea typeface="+mn-ea"/>
        <a:cs typeface="+mn-cs"/>
      </a:defRPr>
    </a:lvl4pPr>
    <a:lvl5pPr marL="1828800" algn="l" rtl="0" fontAlgn="base">
      <a:spcBef>
        <a:spcPct val="0"/>
      </a:spcBef>
      <a:spcAft>
        <a:spcPct val="0"/>
      </a:spcAft>
      <a:defRPr sz="2600" kern="1200">
        <a:solidFill>
          <a:schemeClr val="tx1"/>
        </a:solidFill>
        <a:latin typeface="Arial" charset="0"/>
        <a:ea typeface="+mn-ea"/>
        <a:cs typeface="+mn-cs"/>
      </a:defRPr>
    </a:lvl5pPr>
    <a:lvl6pPr marL="2286000" algn="l" defTabSz="914400" rtl="0" eaLnBrk="1" latinLnBrk="0" hangingPunct="1">
      <a:defRPr sz="2600" kern="1200">
        <a:solidFill>
          <a:schemeClr val="tx1"/>
        </a:solidFill>
        <a:latin typeface="Arial" charset="0"/>
        <a:ea typeface="+mn-ea"/>
        <a:cs typeface="+mn-cs"/>
      </a:defRPr>
    </a:lvl6pPr>
    <a:lvl7pPr marL="2743200" algn="l" defTabSz="914400" rtl="0" eaLnBrk="1" latinLnBrk="0" hangingPunct="1">
      <a:defRPr sz="2600" kern="1200">
        <a:solidFill>
          <a:schemeClr val="tx1"/>
        </a:solidFill>
        <a:latin typeface="Arial" charset="0"/>
        <a:ea typeface="+mn-ea"/>
        <a:cs typeface="+mn-cs"/>
      </a:defRPr>
    </a:lvl7pPr>
    <a:lvl8pPr marL="3200400" algn="l" defTabSz="914400" rtl="0" eaLnBrk="1" latinLnBrk="0" hangingPunct="1">
      <a:defRPr sz="2600" kern="1200">
        <a:solidFill>
          <a:schemeClr val="tx1"/>
        </a:solidFill>
        <a:latin typeface="Arial" charset="0"/>
        <a:ea typeface="+mn-ea"/>
        <a:cs typeface="+mn-cs"/>
      </a:defRPr>
    </a:lvl8pPr>
    <a:lvl9pPr marL="3657600" algn="l" defTabSz="914400" rtl="0" eaLnBrk="1" latinLnBrk="0" hangingPunct="1">
      <a:defRPr sz="2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CC00CC"/>
    <a:srgbClr val="6699FF"/>
    <a:srgbClr val="005C00"/>
    <a:srgbClr val="FFFF00"/>
    <a:srgbClr val="0066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05" autoAdjust="0"/>
    <p:restoredTop sz="94660"/>
  </p:normalViewPr>
  <p:slideViewPr>
    <p:cSldViewPr>
      <p:cViewPr varScale="1">
        <p:scale>
          <a:sx n="62" d="100"/>
          <a:sy n="62" d="100"/>
        </p:scale>
        <p:origin x="-117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5.wmf"/><Relationship Id="rId7" Type="http://schemas.openxmlformats.org/officeDocument/2006/relationships/image" Target="../media/image49.wmf"/><Relationship Id="rId2" Type="http://schemas.openxmlformats.org/officeDocument/2006/relationships/image" Target="../media/image44.wmf"/><Relationship Id="rId1" Type="http://schemas.openxmlformats.org/officeDocument/2006/relationships/image" Target="../media/image43.wmf"/><Relationship Id="rId6" Type="http://schemas.openxmlformats.org/officeDocument/2006/relationships/image" Target="../media/image48.wmf"/><Relationship Id="rId5" Type="http://schemas.openxmlformats.org/officeDocument/2006/relationships/image" Target="../media/image47.wmf"/><Relationship Id="rId4" Type="http://schemas.openxmlformats.org/officeDocument/2006/relationships/image" Target="../media/image46.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image" Target="../media/image45.wmf"/><Relationship Id="rId7" Type="http://schemas.openxmlformats.org/officeDocument/2006/relationships/image" Target="../media/image43.wmf"/><Relationship Id="rId2" Type="http://schemas.openxmlformats.org/officeDocument/2006/relationships/image" Target="../media/image46.wmf"/><Relationship Id="rId1" Type="http://schemas.openxmlformats.org/officeDocument/2006/relationships/image" Target="../media/image50.wmf"/><Relationship Id="rId6" Type="http://schemas.openxmlformats.org/officeDocument/2006/relationships/image" Target="../media/image53.wmf"/><Relationship Id="rId5" Type="http://schemas.openxmlformats.org/officeDocument/2006/relationships/image" Target="../media/image52.wmf"/><Relationship Id="rId4" Type="http://schemas.openxmlformats.org/officeDocument/2006/relationships/image" Target="../media/image5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 Id="rId5" Type="http://schemas.openxmlformats.org/officeDocument/2006/relationships/image" Target="../media/image59.wmf"/><Relationship Id="rId4" Type="http://schemas.openxmlformats.org/officeDocument/2006/relationships/image" Target="../media/image58.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62.wmf"/><Relationship Id="rId13" Type="http://schemas.openxmlformats.org/officeDocument/2006/relationships/image" Target="../media/image67.wmf"/><Relationship Id="rId18" Type="http://schemas.openxmlformats.org/officeDocument/2006/relationships/image" Target="../media/image72.wmf"/><Relationship Id="rId3" Type="http://schemas.openxmlformats.org/officeDocument/2006/relationships/image" Target="../media/image57.wmf"/><Relationship Id="rId21" Type="http://schemas.openxmlformats.org/officeDocument/2006/relationships/image" Target="../media/image75.wmf"/><Relationship Id="rId7" Type="http://schemas.openxmlformats.org/officeDocument/2006/relationships/image" Target="../media/image61.wmf"/><Relationship Id="rId12" Type="http://schemas.openxmlformats.org/officeDocument/2006/relationships/image" Target="../media/image66.wmf"/><Relationship Id="rId17" Type="http://schemas.openxmlformats.org/officeDocument/2006/relationships/image" Target="../media/image71.wmf"/><Relationship Id="rId2" Type="http://schemas.openxmlformats.org/officeDocument/2006/relationships/image" Target="../media/image56.wmf"/><Relationship Id="rId16" Type="http://schemas.openxmlformats.org/officeDocument/2006/relationships/image" Target="../media/image70.wmf"/><Relationship Id="rId20" Type="http://schemas.openxmlformats.org/officeDocument/2006/relationships/image" Target="../media/image74.wmf"/><Relationship Id="rId1" Type="http://schemas.openxmlformats.org/officeDocument/2006/relationships/image" Target="../media/image55.wmf"/><Relationship Id="rId6" Type="http://schemas.openxmlformats.org/officeDocument/2006/relationships/image" Target="../media/image60.wmf"/><Relationship Id="rId11" Type="http://schemas.openxmlformats.org/officeDocument/2006/relationships/image" Target="../media/image65.wmf"/><Relationship Id="rId5" Type="http://schemas.openxmlformats.org/officeDocument/2006/relationships/image" Target="../media/image59.wmf"/><Relationship Id="rId15" Type="http://schemas.openxmlformats.org/officeDocument/2006/relationships/image" Target="../media/image69.wmf"/><Relationship Id="rId10" Type="http://schemas.openxmlformats.org/officeDocument/2006/relationships/image" Target="../media/image64.wmf"/><Relationship Id="rId19" Type="http://schemas.openxmlformats.org/officeDocument/2006/relationships/image" Target="../media/image73.wmf"/><Relationship Id="rId4" Type="http://schemas.openxmlformats.org/officeDocument/2006/relationships/image" Target="../media/image58.wmf"/><Relationship Id="rId9" Type="http://schemas.openxmlformats.org/officeDocument/2006/relationships/image" Target="../media/image63.wmf"/><Relationship Id="rId14" Type="http://schemas.openxmlformats.org/officeDocument/2006/relationships/image" Target="../media/image68.wmf"/><Relationship Id="rId22" Type="http://schemas.openxmlformats.org/officeDocument/2006/relationships/image" Target="../media/image76.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66.wmf"/><Relationship Id="rId13" Type="http://schemas.openxmlformats.org/officeDocument/2006/relationships/image" Target="../media/image69.wmf"/><Relationship Id="rId18" Type="http://schemas.openxmlformats.org/officeDocument/2006/relationships/image" Target="../media/image85.wmf"/><Relationship Id="rId3" Type="http://schemas.openxmlformats.org/officeDocument/2006/relationships/image" Target="../media/image58.wmf"/><Relationship Id="rId7" Type="http://schemas.openxmlformats.org/officeDocument/2006/relationships/image" Target="../media/image79.wmf"/><Relationship Id="rId12" Type="http://schemas.openxmlformats.org/officeDocument/2006/relationships/image" Target="../media/image68.wmf"/><Relationship Id="rId17" Type="http://schemas.openxmlformats.org/officeDocument/2006/relationships/image" Target="../media/image84.wmf"/><Relationship Id="rId2" Type="http://schemas.openxmlformats.org/officeDocument/2006/relationships/image" Target="../media/image63.wmf"/><Relationship Id="rId16" Type="http://schemas.openxmlformats.org/officeDocument/2006/relationships/image" Target="../media/image83.wmf"/><Relationship Id="rId1" Type="http://schemas.openxmlformats.org/officeDocument/2006/relationships/image" Target="../media/image77.wmf"/><Relationship Id="rId6" Type="http://schemas.openxmlformats.org/officeDocument/2006/relationships/image" Target="../media/image56.wmf"/><Relationship Id="rId11" Type="http://schemas.openxmlformats.org/officeDocument/2006/relationships/image" Target="../media/image82.wmf"/><Relationship Id="rId5" Type="http://schemas.openxmlformats.org/officeDocument/2006/relationships/image" Target="../media/image65.wmf"/><Relationship Id="rId15" Type="http://schemas.openxmlformats.org/officeDocument/2006/relationships/image" Target="../media/image72.wmf"/><Relationship Id="rId10" Type="http://schemas.openxmlformats.org/officeDocument/2006/relationships/image" Target="../media/image81.wmf"/><Relationship Id="rId4" Type="http://schemas.openxmlformats.org/officeDocument/2006/relationships/image" Target="../media/image78.wmf"/><Relationship Id="rId9" Type="http://schemas.openxmlformats.org/officeDocument/2006/relationships/image" Target="../media/image80.wmf"/><Relationship Id="rId14" Type="http://schemas.openxmlformats.org/officeDocument/2006/relationships/image" Target="../media/image70.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81.wmf"/><Relationship Id="rId13" Type="http://schemas.openxmlformats.org/officeDocument/2006/relationships/image" Target="../media/image83.wmf"/><Relationship Id="rId3" Type="http://schemas.openxmlformats.org/officeDocument/2006/relationships/image" Target="../media/image78.wmf"/><Relationship Id="rId7" Type="http://schemas.openxmlformats.org/officeDocument/2006/relationships/image" Target="../media/image80.wmf"/><Relationship Id="rId12" Type="http://schemas.openxmlformats.org/officeDocument/2006/relationships/image" Target="../media/image72.wmf"/><Relationship Id="rId17" Type="http://schemas.openxmlformats.org/officeDocument/2006/relationships/image" Target="../media/image77.wmf"/><Relationship Id="rId2" Type="http://schemas.openxmlformats.org/officeDocument/2006/relationships/image" Target="../media/image58.wmf"/><Relationship Id="rId16" Type="http://schemas.openxmlformats.org/officeDocument/2006/relationships/image" Target="../media/image87.wmf"/><Relationship Id="rId1" Type="http://schemas.openxmlformats.org/officeDocument/2006/relationships/image" Target="../media/image63.wmf"/><Relationship Id="rId6" Type="http://schemas.openxmlformats.org/officeDocument/2006/relationships/image" Target="../media/image66.wmf"/><Relationship Id="rId11" Type="http://schemas.openxmlformats.org/officeDocument/2006/relationships/image" Target="../media/image70.wmf"/><Relationship Id="rId5" Type="http://schemas.openxmlformats.org/officeDocument/2006/relationships/image" Target="../media/image56.wmf"/><Relationship Id="rId15" Type="http://schemas.openxmlformats.org/officeDocument/2006/relationships/image" Target="../media/image86.wmf"/><Relationship Id="rId10" Type="http://schemas.openxmlformats.org/officeDocument/2006/relationships/image" Target="../media/image69.wmf"/><Relationship Id="rId4" Type="http://schemas.openxmlformats.org/officeDocument/2006/relationships/image" Target="../media/image65.wmf"/><Relationship Id="rId9" Type="http://schemas.openxmlformats.org/officeDocument/2006/relationships/image" Target="../media/image68.wmf"/><Relationship Id="rId14" Type="http://schemas.openxmlformats.org/officeDocument/2006/relationships/image" Target="../media/image84.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1.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94.wmf"/><Relationship Id="rId1" Type="http://schemas.openxmlformats.org/officeDocument/2006/relationships/image" Target="../media/image93.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image" Target="../media/image9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97.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97.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9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9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00.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02.wmf"/><Relationship Id="rId1" Type="http://schemas.openxmlformats.org/officeDocument/2006/relationships/image" Target="../media/image10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0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6.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image" Target="../media/image40.wmf"/><Relationship Id="rId7" Type="http://schemas.openxmlformats.org/officeDocument/2006/relationships/image" Target="../media/image33.w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32.wmf"/><Relationship Id="rId5" Type="http://schemas.openxmlformats.org/officeDocument/2006/relationships/image" Target="../media/image42.wmf"/><Relationship Id="rId4" Type="http://schemas.openxmlformats.org/officeDocument/2006/relationships/image" Target="../media/image4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atin typeface="Times"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atin typeface="Times" charset="0"/>
              </a:defRPr>
            </a:lvl1pPr>
          </a:lstStyle>
          <a:p>
            <a:pPr>
              <a:defRPr/>
            </a:pPr>
            <a:endParaRPr lang="en-US"/>
          </a:p>
        </p:txBody>
      </p:sp>
      <p:sp>
        <p:nvSpPr>
          <p:cNvPr id="1617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atin typeface="Times"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atin typeface="Times" charset="0"/>
              </a:defRPr>
            </a:lvl1pPr>
          </a:lstStyle>
          <a:p>
            <a:pPr>
              <a:defRPr/>
            </a:pPr>
            <a:fld id="{E1698D67-3884-416F-8C2D-C45962F4057D}" type="slidenum">
              <a:rPr lang="en-US"/>
              <a:pPr>
                <a:defRPr/>
              </a:pPr>
              <a:t>‹#›</a:t>
            </a:fld>
            <a:endParaRPr lang="en-US"/>
          </a:p>
        </p:txBody>
      </p:sp>
    </p:spTree>
    <p:extLst>
      <p:ext uri="{BB962C8B-B14F-4D97-AF65-F5344CB8AC3E}">
        <p14:creationId xmlns:p14="http://schemas.microsoft.com/office/powerpoint/2010/main" val="29585830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6"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478463" y="0"/>
            <a:ext cx="36655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6"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77827"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7" name="Rectangle 4"/>
          <p:cNvSpPr>
            <a:spLocks noGrp="1" noChangeArrowheads="1"/>
          </p:cNvSpPr>
          <p:nvPr>
            <p:ph type="dt" sz="half" idx="10"/>
          </p:nvPr>
        </p:nvSpPr>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defRPr/>
            </a:lvl1pPr>
          </a:lstStyle>
          <a:p>
            <a:pPr>
              <a:defRPr/>
            </a:pPr>
            <a:fld id="{1C333C23-665C-4BF8-B56F-36252896C5F6}" type="slidenum">
              <a:rPr lang="en-US" altLang="en-US"/>
              <a:pPr>
                <a:defRPr/>
              </a:pPr>
              <a:t>‹#›</a:t>
            </a:fld>
            <a:endParaRPr lang="en-US" altLang="en-US"/>
          </a:p>
        </p:txBody>
      </p:sp>
    </p:spTree>
    <p:extLst>
      <p:ext uri="{BB962C8B-B14F-4D97-AF65-F5344CB8AC3E}">
        <p14:creationId xmlns:p14="http://schemas.microsoft.com/office/powerpoint/2010/main" val="3712672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6DF7D68-34E8-466C-A855-5EC13805F41D}" type="slidenum">
              <a:rPr lang="en-US" altLang="en-US"/>
              <a:pPr>
                <a:defRPr/>
              </a:pPr>
              <a:t>‹#›</a:t>
            </a:fld>
            <a:endParaRPr lang="en-US" altLang="en-US"/>
          </a:p>
        </p:txBody>
      </p:sp>
    </p:spTree>
    <p:extLst>
      <p:ext uri="{BB962C8B-B14F-4D97-AF65-F5344CB8AC3E}">
        <p14:creationId xmlns:p14="http://schemas.microsoft.com/office/powerpoint/2010/main" val="4276934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5663AA3-14BE-478C-AFFA-0CD6E8F407D7}" type="slidenum">
              <a:rPr lang="en-US" altLang="en-US"/>
              <a:pPr>
                <a:defRPr/>
              </a:pPr>
              <a:t>‹#›</a:t>
            </a:fld>
            <a:endParaRPr lang="en-US" altLang="en-US"/>
          </a:p>
        </p:txBody>
      </p:sp>
    </p:spTree>
    <p:extLst>
      <p:ext uri="{BB962C8B-B14F-4D97-AF65-F5344CB8AC3E}">
        <p14:creationId xmlns:p14="http://schemas.microsoft.com/office/powerpoint/2010/main" val="4275497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BAB57B02-3ECB-4AB8-A789-231128A5292A}" type="slidenum">
              <a:rPr lang="en-US" altLang="en-US"/>
              <a:pPr>
                <a:defRPr/>
              </a:pPr>
              <a:t>‹#›</a:t>
            </a:fld>
            <a:endParaRPr lang="en-US" altLang="en-US"/>
          </a:p>
        </p:txBody>
      </p:sp>
    </p:spTree>
    <p:extLst>
      <p:ext uri="{BB962C8B-B14F-4D97-AF65-F5344CB8AC3E}">
        <p14:creationId xmlns:p14="http://schemas.microsoft.com/office/powerpoint/2010/main" val="2898457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a:ln/>
        </p:spPr>
        <p:txBody>
          <a:bodyPr/>
          <a:lstStyle>
            <a:lvl1pPr>
              <a:defRPr/>
            </a:lvl1pPr>
          </a:lstStyle>
          <a:p>
            <a:pPr>
              <a:defRPr/>
            </a:pPr>
            <a:fld id="{C3ECA203-CBDA-42B7-AEAA-8D2840ECD90D}" type="slidenum">
              <a:rPr lang="en-US" altLang="en-US"/>
              <a:pPr>
                <a:defRPr/>
              </a:pPr>
              <a:t>‹#›</a:t>
            </a:fld>
            <a:endParaRPr lang="en-US" altLang="en-US"/>
          </a:p>
        </p:txBody>
      </p:sp>
    </p:spTree>
    <p:extLst>
      <p:ext uri="{BB962C8B-B14F-4D97-AF65-F5344CB8AC3E}">
        <p14:creationId xmlns:p14="http://schemas.microsoft.com/office/powerpoint/2010/main" val="1668067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E074FBE-F17C-47A3-847A-B926C6DA2FA8}" type="slidenum">
              <a:rPr lang="en-US" altLang="en-US"/>
              <a:pPr>
                <a:defRPr/>
              </a:pPr>
              <a:t>‹#›</a:t>
            </a:fld>
            <a:endParaRPr lang="en-US" altLang="en-US"/>
          </a:p>
        </p:txBody>
      </p:sp>
    </p:spTree>
    <p:extLst>
      <p:ext uri="{BB962C8B-B14F-4D97-AF65-F5344CB8AC3E}">
        <p14:creationId xmlns:p14="http://schemas.microsoft.com/office/powerpoint/2010/main" val="37403758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CF5C06F5-0A2C-432D-99A6-B27DF0FF9751}" type="slidenum">
              <a:rPr lang="en-US" altLang="en-US"/>
              <a:pPr>
                <a:defRPr/>
              </a:pPr>
              <a:t>‹#›</a:t>
            </a:fld>
            <a:endParaRPr lang="en-US" altLang="en-US"/>
          </a:p>
        </p:txBody>
      </p:sp>
    </p:spTree>
    <p:extLst>
      <p:ext uri="{BB962C8B-B14F-4D97-AF65-F5344CB8AC3E}">
        <p14:creationId xmlns:p14="http://schemas.microsoft.com/office/powerpoint/2010/main" val="4197086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B089012-C7C2-4357-BF26-FBBA9FCDE319}" type="slidenum">
              <a:rPr lang="en-US" altLang="en-US"/>
              <a:pPr>
                <a:defRPr/>
              </a:pPr>
              <a:t>‹#›</a:t>
            </a:fld>
            <a:endParaRPr lang="en-US" altLang="en-US"/>
          </a:p>
        </p:txBody>
      </p:sp>
    </p:spTree>
    <p:extLst>
      <p:ext uri="{BB962C8B-B14F-4D97-AF65-F5344CB8AC3E}">
        <p14:creationId xmlns:p14="http://schemas.microsoft.com/office/powerpoint/2010/main" val="2259657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E165F97-C1D7-4551-80BA-5A07D1FA92F4}" type="slidenum">
              <a:rPr lang="en-US" altLang="en-US"/>
              <a:pPr>
                <a:defRPr/>
              </a:pPr>
              <a:t>‹#›</a:t>
            </a:fld>
            <a:endParaRPr lang="en-US" altLang="en-US"/>
          </a:p>
        </p:txBody>
      </p:sp>
    </p:spTree>
    <p:extLst>
      <p:ext uri="{BB962C8B-B14F-4D97-AF65-F5344CB8AC3E}">
        <p14:creationId xmlns:p14="http://schemas.microsoft.com/office/powerpoint/2010/main" val="4119378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A7EB09F-5687-4F75-8621-9A473EAB7454}" type="slidenum">
              <a:rPr lang="en-US" altLang="en-US"/>
              <a:pPr>
                <a:defRPr/>
              </a:pPr>
              <a:t>‹#›</a:t>
            </a:fld>
            <a:endParaRPr lang="en-US" altLang="en-US"/>
          </a:p>
        </p:txBody>
      </p:sp>
    </p:spTree>
    <p:extLst>
      <p:ext uri="{BB962C8B-B14F-4D97-AF65-F5344CB8AC3E}">
        <p14:creationId xmlns:p14="http://schemas.microsoft.com/office/powerpoint/2010/main" val="122508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E0ABF42-5C2E-4BD7-B32A-E7406C3EF498}" type="slidenum">
              <a:rPr lang="en-US" altLang="en-US"/>
              <a:pPr>
                <a:defRPr/>
              </a:pPr>
              <a:t>‹#›</a:t>
            </a:fld>
            <a:endParaRPr lang="en-US" altLang="en-US"/>
          </a:p>
        </p:txBody>
      </p:sp>
    </p:spTree>
    <p:extLst>
      <p:ext uri="{BB962C8B-B14F-4D97-AF65-F5344CB8AC3E}">
        <p14:creationId xmlns:p14="http://schemas.microsoft.com/office/powerpoint/2010/main" val="1926392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EC72DF1A-955C-4AB3-8C57-D1E29ADE64D8}" type="slidenum">
              <a:rPr lang="en-US" altLang="en-US"/>
              <a:pPr>
                <a:defRPr/>
              </a:pPr>
              <a:t>‹#›</a:t>
            </a:fld>
            <a:endParaRPr lang="en-US" altLang="en-US"/>
          </a:p>
        </p:txBody>
      </p:sp>
    </p:spTree>
    <p:extLst>
      <p:ext uri="{BB962C8B-B14F-4D97-AF65-F5344CB8AC3E}">
        <p14:creationId xmlns:p14="http://schemas.microsoft.com/office/powerpoint/2010/main" val="560377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315F6466-21C6-4496-8318-39E8F6D766B5}" type="slidenum">
              <a:rPr lang="en-US" altLang="en-US"/>
              <a:pPr>
                <a:defRPr/>
              </a:pPr>
              <a:t>‹#›</a:t>
            </a:fld>
            <a:endParaRPr lang="en-US" altLang="en-US"/>
          </a:p>
        </p:txBody>
      </p:sp>
    </p:spTree>
    <p:extLst>
      <p:ext uri="{BB962C8B-B14F-4D97-AF65-F5344CB8AC3E}">
        <p14:creationId xmlns:p14="http://schemas.microsoft.com/office/powerpoint/2010/main" val="2257178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2156540-11EC-42C5-8DE8-D250C3365F1D}" type="slidenum">
              <a:rPr lang="en-US" altLang="en-US"/>
              <a:pPr>
                <a:defRPr/>
              </a:pPr>
              <a:t>‹#›</a:t>
            </a:fld>
            <a:endParaRPr lang="en-US" altLang="en-US"/>
          </a:p>
        </p:txBody>
      </p:sp>
    </p:spTree>
    <p:extLst>
      <p:ext uri="{BB962C8B-B14F-4D97-AF65-F5344CB8AC3E}">
        <p14:creationId xmlns:p14="http://schemas.microsoft.com/office/powerpoint/2010/main" val="1964327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98E5D84-FC59-4E4A-ADBB-8B150BF2776E}" type="slidenum">
              <a:rPr lang="en-US" altLang="en-US"/>
              <a:pPr>
                <a:defRPr/>
              </a:pPr>
              <a:t>‹#›</a:t>
            </a:fld>
            <a:endParaRPr lang="en-US" altLang="en-US"/>
          </a:p>
        </p:txBody>
      </p:sp>
    </p:spTree>
    <p:extLst>
      <p:ext uri="{BB962C8B-B14F-4D97-AF65-F5344CB8AC3E}">
        <p14:creationId xmlns:p14="http://schemas.microsoft.com/office/powerpoint/2010/main" val="310051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6804"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a:defRPr/>
            </a:pPr>
            <a:endParaRPr lang="en-US" altLang="en-US"/>
          </a:p>
        </p:txBody>
      </p:sp>
      <p:sp>
        <p:nvSpPr>
          <p:cNvPr id="76805"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a:defRPr/>
            </a:pPr>
            <a:endParaRPr lang="en-US" altLang="en-US"/>
          </a:p>
        </p:txBody>
      </p:sp>
      <p:sp>
        <p:nvSpPr>
          <p:cNvPr id="76806"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a:defRPr/>
            </a:pPr>
            <a:fld id="{45FFF6F3-02EF-4A9B-A5D1-AC5A612C72F8}" type="slidenum">
              <a:rPr lang="en-US" altLang="en-US"/>
              <a:pPr>
                <a:defRPr/>
              </a:pPr>
              <a:t>‹#›</a:t>
            </a:fld>
            <a:endParaRPr lang="en-US" altLang="en-US"/>
          </a:p>
        </p:txBody>
      </p:sp>
      <p:sp>
        <p:nvSpPr>
          <p:cNvPr id="1031" name="Freeform 7"/>
          <p:cNvSpPr>
            <a:spLocks noChangeArrowheads="1"/>
          </p:cNvSpPr>
          <p:nvPr/>
        </p:nvSpPr>
        <p:spPr bwMode="auto">
          <a:xfrm>
            <a:off x="381000" y="228600"/>
            <a:ext cx="8229600" cy="609600"/>
          </a:xfrm>
          <a:custGeom>
            <a:avLst/>
            <a:gdLst>
              <a:gd name="T0" fmla="*/ 0 w 1000"/>
              <a:gd name="T1" fmla="*/ 3716121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033" name="Picture 9"/>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615238" y="0"/>
            <a:ext cx="1524000"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620000" y="5757863"/>
            <a:ext cx="1524000"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Text Box 11"/>
          <p:cNvSpPr txBox="1">
            <a:spLocks noChangeArrowheads="1"/>
          </p:cNvSpPr>
          <p:nvPr userDrawn="1"/>
        </p:nvSpPr>
        <p:spPr bwMode="auto">
          <a:xfrm>
            <a:off x="8077200" y="6172200"/>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defRPr/>
            </a:pPr>
            <a:r>
              <a:rPr lang="en-US" sz="2400" smtClean="0">
                <a:latin typeface="Times" charset="0"/>
              </a:rPr>
              <a:t>#</a:t>
            </a:r>
          </a:p>
        </p:txBody>
      </p:sp>
    </p:spTree>
  </p:cSld>
  <p:clrMap bg1="lt1" tx1="dk1" bg2="lt2" tx2="dk2" accent1="accent1" accent2="accent2" accent3="accent3" accent4="accent4" accent5="accent5" accent6="accent6" hlink="hlink" folHlink="folHlink"/>
  <p:sldLayoutIdLst>
    <p:sldLayoutId id="2147483727"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Lst>
  <p:timing>
    <p:tnLst>
      <p:par>
        <p:cTn id="1" dur="indefinite" restart="never" nodeType="tmRoot"/>
      </p:par>
    </p:tnLst>
  </p:timing>
  <p:hf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image" Target="../media/image34.png"/><Relationship Id="rId7" Type="http://schemas.openxmlformats.org/officeDocument/2006/relationships/image" Target="../media/image15.wmf"/><Relationship Id="rId12" Type="http://schemas.openxmlformats.org/officeDocument/2006/relationships/image" Target="../media/image36.png"/><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oleObject" Target="../embeddings/oleObject14.bin"/><Relationship Id="rId11" Type="http://schemas.openxmlformats.org/officeDocument/2006/relationships/image" Target="../media/image35.png"/><Relationship Id="rId5" Type="http://schemas.openxmlformats.org/officeDocument/2006/relationships/image" Target="../media/image14.wmf"/><Relationship Id="rId10" Type="http://schemas.openxmlformats.org/officeDocument/2006/relationships/image" Target="../media/image340.png"/><Relationship Id="rId4" Type="http://schemas.openxmlformats.org/officeDocument/2006/relationships/oleObject" Target="../embeddings/oleObject13.bin"/><Relationship Id="rId9" Type="http://schemas.openxmlformats.org/officeDocument/2006/relationships/image" Target="../media/image16.wmf"/></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oleObject" Target="../embeddings/oleObject16.bin"/><Relationship Id="rId7"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6.wmf"/><Relationship Id="rId9" Type="http://schemas.openxmlformats.org/officeDocument/2006/relationships/image" Target="../media/image15.wmf"/></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240.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40.png"/></Relationships>
</file>

<file path=ppt/slides/_rels/slide1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2" Type="http://schemas.openxmlformats.org/officeDocument/2006/relationships/image" Target="../media/image520.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4.xml"/><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530.png"/><Relationship Id="rId7"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7.wmf"/><Relationship Id="rId5" Type="http://schemas.openxmlformats.org/officeDocument/2006/relationships/oleObject" Target="../embeddings/oleObject18.bin"/><Relationship Id="rId10" Type="http://schemas.openxmlformats.org/officeDocument/2006/relationships/image" Target="../media/image19.wmf"/><Relationship Id="rId4" Type="http://schemas.openxmlformats.org/officeDocument/2006/relationships/image" Target="../media/image20.jpeg"/><Relationship Id="rId9" Type="http://schemas.openxmlformats.org/officeDocument/2006/relationships/oleObject" Target="../embeddings/oleObject20.bin"/></Relationships>
</file>

<file path=ppt/slides/_rels/slide2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2.xml"/><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6.bin"/><Relationship Id="rId18" Type="http://schemas.openxmlformats.org/officeDocument/2006/relationships/image" Target="../media/image11.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8.wmf"/><Relationship Id="rId17" Type="http://schemas.openxmlformats.org/officeDocument/2006/relationships/oleObject" Target="../embeddings/oleObject8.bin"/><Relationship Id="rId2" Type="http://schemas.openxmlformats.org/officeDocument/2006/relationships/slideLayout" Target="../slideLayouts/slideLayout2.xml"/><Relationship Id="rId16" Type="http://schemas.openxmlformats.org/officeDocument/2006/relationships/image" Target="../media/image10.wmf"/><Relationship Id="rId1" Type="http://schemas.openxmlformats.org/officeDocument/2006/relationships/vmlDrawing" Target="../drawings/vmlDrawing1.vml"/><Relationship Id="rId6" Type="http://schemas.openxmlformats.org/officeDocument/2006/relationships/image" Target="../media/image5.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7.wmf"/><Relationship Id="rId19" Type="http://schemas.openxmlformats.org/officeDocument/2006/relationships/oleObject" Target="../embeddings/oleObject9.bin"/><Relationship Id="rId4" Type="http://schemas.openxmlformats.org/officeDocument/2006/relationships/image" Target="../media/image4.wmf"/><Relationship Id="rId9" Type="http://schemas.openxmlformats.org/officeDocument/2006/relationships/oleObject" Target="../embeddings/oleObject4.bin"/><Relationship Id="rId14" Type="http://schemas.openxmlformats.org/officeDocument/2006/relationships/image" Target="../media/image9.wmf"/></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31.png"/><Relationship Id="rId1" Type="http://schemas.openxmlformats.org/officeDocument/2006/relationships/slideLayout" Target="../slideLayouts/slideLayout12.xml"/><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oleObject" Target="../embeddings/oleObject26.bin"/><Relationship Id="rId3" Type="http://schemas.openxmlformats.org/officeDocument/2006/relationships/oleObject" Target="../embeddings/oleObject21.bin"/><Relationship Id="rId7" Type="http://schemas.openxmlformats.org/officeDocument/2006/relationships/oleObject" Target="../embeddings/oleObject23.bin"/><Relationship Id="rId12" Type="http://schemas.openxmlformats.org/officeDocument/2006/relationships/image" Target="../media/image36.w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33.wmf"/><Relationship Id="rId11" Type="http://schemas.openxmlformats.org/officeDocument/2006/relationships/oleObject" Target="../embeddings/oleObject25.bin"/><Relationship Id="rId5" Type="http://schemas.openxmlformats.org/officeDocument/2006/relationships/oleObject" Target="../embeddings/oleObject22.bin"/><Relationship Id="rId15" Type="http://schemas.openxmlformats.org/officeDocument/2006/relationships/image" Target="../media/image74.png"/><Relationship Id="rId10" Type="http://schemas.openxmlformats.org/officeDocument/2006/relationships/image" Target="../media/image35.wmf"/><Relationship Id="rId4" Type="http://schemas.openxmlformats.org/officeDocument/2006/relationships/image" Target="../media/image32.wmf"/><Relationship Id="rId9" Type="http://schemas.openxmlformats.org/officeDocument/2006/relationships/oleObject" Target="../embeddings/oleObject24.bin"/><Relationship Id="rId14" Type="http://schemas.openxmlformats.org/officeDocument/2006/relationships/image" Target="../media/image37.wmf"/></Relationships>
</file>

<file path=ppt/slides/_rels/slide34.xml.rels><?xml version="1.0" encoding="UTF-8" standalone="yes"?>
<Relationships xmlns="http://schemas.openxmlformats.org/package/2006/relationships"><Relationship Id="rId8" Type="http://schemas.openxmlformats.org/officeDocument/2006/relationships/image" Target="../media/image40.wmf"/><Relationship Id="rId13" Type="http://schemas.openxmlformats.org/officeDocument/2006/relationships/oleObject" Target="../embeddings/oleObject32.bin"/><Relationship Id="rId18" Type="http://schemas.openxmlformats.org/officeDocument/2006/relationships/image" Target="../media/image34.wmf"/><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42.wmf"/><Relationship Id="rId17" Type="http://schemas.openxmlformats.org/officeDocument/2006/relationships/oleObject" Target="../embeddings/oleObject34.bin"/><Relationship Id="rId2" Type="http://schemas.openxmlformats.org/officeDocument/2006/relationships/slideLayout" Target="../slideLayouts/slideLayout2.xml"/><Relationship Id="rId16" Type="http://schemas.openxmlformats.org/officeDocument/2006/relationships/image" Target="../media/image33.wmf"/><Relationship Id="rId20" Type="http://schemas.openxmlformats.org/officeDocument/2006/relationships/image" Target="../media/image81.png"/><Relationship Id="rId1" Type="http://schemas.openxmlformats.org/officeDocument/2006/relationships/vmlDrawing" Target="../drawings/vmlDrawing9.vml"/><Relationship Id="rId6" Type="http://schemas.openxmlformats.org/officeDocument/2006/relationships/image" Target="../media/image39.wmf"/><Relationship Id="rId11" Type="http://schemas.openxmlformats.org/officeDocument/2006/relationships/oleObject" Target="../embeddings/oleObject31.bin"/><Relationship Id="rId5" Type="http://schemas.openxmlformats.org/officeDocument/2006/relationships/oleObject" Target="../embeddings/oleObject28.bin"/><Relationship Id="rId15" Type="http://schemas.openxmlformats.org/officeDocument/2006/relationships/oleObject" Target="../embeddings/oleObject33.bin"/><Relationship Id="rId10" Type="http://schemas.openxmlformats.org/officeDocument/2006/relationships/image" Target="../media/image41.wmf"/><Relationship Id="rId19" Type="http://schemas.openxmlformats.org/officeDocument/2006/relationships/image" Target="../media/image80.png"/><Relationship Id="rId4" Type="http://schemas.openxmlformats.org/officeDocument/2006/relationships/image" Target="../media/image38.wmf"/><Relationship Id="rId9" Type="http://schemas.openxmlformats.org/officeDocument/2006/relationships/oleObject" Target="../embeddings/oleObject30.bin"/><Relationship Id="rId14" Type="http://schemas.openxmlformats.org/officeDocument/2006/relationships/image" Target="../media/image32.wmf"/></Relationships>
</file>

<file path=ppt/slides/_rels/slide35.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40.bin"/><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47.wmf"/><Relationship Id="rId2" Type="http://schemas.openxmlformats.org/officeDocument/2006/relationships/slideLayout" Target="../slideLayouts/slideLayout15.xml"/><Relationship Id="rId16" Type="http://schemas.openxmlformats.org/officeDocument/2006/relationships/image" Target="../media/image49.wmf"/><Relationship Id="rId1" Type="http://schemas.openxmlformats.org/officeDocument/2006/relationships/vmlDrawing" Target="../drawings/vmlDrawing10.vml"/><Relationship Id="rId6" Type="http://schemas.openxmlformats.org/officeDocument/2006/relationships/image" Target="../media/image44.wmf"/><Relationship Id="rId11" Type="http://schemas.openxmlformats.org/officeDocument/2006/relationships/oleObject" Target="../embeddings/oleObject39.bin"/><Relationship Id="rId5" Type="http://schemas.openxmlformats.org/officeDocument/2006/relationships/oleObject" Target="../embeddings/oleObject36.bin"/><Relationship Id="rId15" Type="http://schemas.openxmlformats.org/officeDocument/2006/relationships/oleObject" Target="../embeddings/oleObject41.bin"/><Relationship Id="rId10" Type="http://schemas.openxmlformats.org/officeDocument/2006/relationships/image" Target="../media/image46.wmf"/><Relationship Id="rId4" Type="http://schemas.openxmlformats.org/officeDocument/2006/relationships/image" Target="../media/image43.wmf"/><Relationship Id="rId9" Type="http://schemas.openxmlformats.org/officeDocument/2006/relationships/oleObject" Target="../embeddings/oleObject38.bin"/><Relationship Id="rId14" Type="http://schemas.openxmlformats.org/officeDocument/2006/relationships/image" Target="../media/image48.wmf"/></Relationships>
</file>

<file path=ppt/slides/_rels/slide36.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47.bin"/><Relationship Id="rId18" Type="http://schemas.openxmlformats.org/officeDocument/2006/relationships/oleObject" Target="../embeddings/oleObject50.bin"/><Relationship Id="rId3" Type="http://schemas.openxmlformats.org/officeDocument/2006/relationships/oleObject" Target="../embeddings/oleObject42.bin"/><Relationship Id="rId7" Type="http://schemas.openxmlformats.org/officeDocument/2006/relationships/oleObject" Target="../embeddings/oleObject44.bin"/><Relationship Id="rId12" Type="http://schemas.openxmlformats.org/officeDocument/2006/relationships/image" Target="../media/image52.wmf"/><Relationship Id="rId17" Type="http://schemas.openxmlformats.org/officeDocument/2006/relationships/image" Target="../media/image43.wmf"/><Relationship Id="rId2" Type="http://schemas.openxmlformats.org/officeDocument/2006/relationships/slideLayout" Target="../slideLayouts/slideLayout2.xml"/><Relationship Id="rId16" Type="http://schemas.openxmlformats.org/officeDocument/2006/relationships/oleObject" Target="../embeddings/oleObject49.bin"/><Relationship Id="rId1" Type="http://schemas.openxmlformats.org/officeDocument/2006/relationships/vmlDrawing" Target="../drawings/vmlDrawing11.vml"/><Relationship Id="rId6" Type="http://schemas.openxmlformats.org/officeDocument/2006/relationships/image" Target="../media/image46.wmf"/><Relationship Id="rId11" Type="http://schemas.openxmlformats.org/officeDocument/2006/relationships/oleObject" Target="../embeddings/oleObject46.bin"/><Relationship Id="rId5" Type="http://schemas.openxmlformats.org/officeDocument/2006/relationships/oleObject" Target="../embeddings/oleObject43.bin"/><Relationship Id="rId15" Type="http://schemas.openxmlformats.org/officeDocument/2006/relationships/image" Target="../media/image53.wmf"/><Relationship Id="rId10" Type="http://schemas.openxmlformats.org/officeDocument/2006/relationships/image" Target="../media/image51.wmf"/><Relationship Id="rId19" Type="http://schemas.openxmlformats.org/officeDocument/2006/relationships/image" Target="../media/image54.wmf"/><Relationship Id="rId4" Type="http://schemas.openxmlformats.org/officeDocument/2006/relationships/image" Target="../media/image50.wmf"/><Relationship Id="rId9" Type="http://schemas.openxmlformats.org/officeDocument/2006/relationships/oleObject" Target="../embeddings/oleObject45.bin"/><Relationship Id="rId14" Type="http://schemas.openxmlformats.org/officeDocument/2006/relationships/oleObject" Target="../embeddings/oleObject48.bin"/></Relationships>
</file>

<file path=ppt/slides/_rels/slide37.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oleObject" Target="../embeddings/oleObject51.bin"/><Relationship Id="rId7" Type="http://schemas.openxmlformats.org/officeDocument/2006/relationships/oleObject" Target="../embeddings/oleObject53.bin"/><Relationship Id="rId12" Type="http://schemas.openxmlformats.org/officeDocument/2006/relationships/image" Target="../media/image59.wmf"/><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56.wmf"/><Relationship Id="rId11" Type="http://schemas.openxmlformats.org/officeDocument/2006/relationships/oleObject" Target="../embeddings/oleObject55.bin"/><Relationship Id="rId5" Type="http://schemas.openxmlformats.org/officeDocument/2006/relationships/oleObject" Target="../embeddings/oleObject52.bin"/><Relationship Id="rId10" Type="http://schemas.openxmlformats.org/officeDocument/2006/relationships/image" Target="../media/image58.wmf"/><Relationship Id="rId4" Type="http://schemas.openxmlformats.org/officeDocument/2006/relationships/image" Target="../media/image55.wmf"/><Relationship Id="rId9" Type="http://schemas.openxmlformats.org/officeDocument/2006/relationships/oleObject" Target="../embeddings/oleObject54.bin"/></Relationships>
</file>

<file path=ppt/slides/_rels/slide38.xml.rels><?xml version="1.0" encoding="UTF-8" standalone="yes"?>
<Relationships xmlns="http://schemas.openxmlformats.org/package/2006/relationships"><Relationship Id="rId13" Type="http://schemas.openxmlformats.org/officeDocument/2006/relationships/oleObject" Target="../embeddings/oleObject61.bin"/><Relationship Id="rId18" Type="http://schemas.openxmlformats.org/officeDocument/2006/relationships/oleObject" Target="../embeddings/oleObject66.bin"/><Relationship Id="rId26" Type="http://schemas.openxmlformats.org/officeDocument/2006/relationships/oleObject" Target="../embeddings/oleObject70.bin"/><Relationship Id="rId39" Type="http://schemas.openxmlformats.org/officeDocument/2006/relationships/oleObject" Target="../embeddings/oleObject78.bin"/><Relationship Id="rId3" Type="http://schemas.openxmlformats.org/officeDocument/2006/relationships/oleObject" Target="../embeddings/oleObject56.bin"/><Relationship Id="rId21" Type="http://schemas.openxmlformats.org/officeDocument/2006/relationships/image" Target="../media/image61.wmf"/><Relationship Id="rId34" Type="http://schemas.openxmlformats.org/officeDocument/2006/relationships/oleObject" Target="../embeddings/oleObject75.bin"/><Relationship Id="rId42" Type="http://schemas.openxmlformats.org/officeDocument/2006/relationships/image" Target="../media/image70.wmf"/><Relationship Id="rId47" Type="http://schemas.openxmlformats.org/officeDocument/2006/relationships/oleObject" Target="../embeddings/oleObject82.bin"/><Relationship Id="rId50" Type="http://schemas.openxmlformats.org/officeDocument/2006/relationships/image" Target="../media/image74.wmf"/><Relationship Id="rId7" Type="http://schemas.openxmlformats.org/officeDocument/2006/relationships/oleObject" Target="../embeddings/oleObject58.bin"/><Relationship Id="rId12" Type="http://schemas.openxmlformats.org/officeDocument/2006/relationships/image" Target="../media/image59.wmf"/><Relationship Id="rId17" Type="http://schemas.openxmlformats.org/officeDocument/2006/relationships/oleObject" Target="../embeddings/oleObject65.bin"/><Relationship Id="rId25" Type="http://schemas.openxmlformats.org/officeDocument/2006/relationships/image" Target="../media/image63.wmf"/><Relationship Id="rId33" Type="http://schemas.openxmlformats.org/officeDocument/2006/relationships/image" Target="../media/image66.wmf"/><Relationship Id="rId38" Type="http://schemas.openxmlformats.org/officeDocument/2006/relationships/image" Target="../media/image68.wmf"/><Relationship Id="rId46" Type="http://schemas.openxmlformats.org/officeDocument/2006/relationships/image" Target="../media/image72.wmf"/><Relationship Id="rId2" Type="http://schemas.openxmlformats.org/officeDocument/2006/relationships/slideLayout" Target="../slideLayouts/slideLayout4.xml"/><Relationship Id="rId16" Type="http://schemas.openxmlformats.org/officeDocument/2006/relationships/oleObject" Target="../embeddings/oleObject64.bin"/><Relationship Id="rId20" Type="http://schemas.openxmlformats.org/officeDocument/2006/relationships/oleObject" Target="../embeddings/oleObject67.bin"/><Relationship Id="rId29" Type="http://schemas.openxmlformats.org/officeDocument/2006/relationships/oleObject" Target="../embeddings/oleObject72.bin"/><Relationship Id="rId41" Type="http://schemas.openxmlformats.org/officeDocument/2006/relationships/oleObject" Target="../embeddings/oleObject79.bin"/><Relationship Id="rId54" Type="http://schemas.openxmlformats.org/officeDocument/2006/relationships/image" Target="../media/image76.wmf"/><Relationship Id="rId1" Type="http://schemas.openxmlformats.org/officeDocument/2006/relationships/vmlDrawing" Target="../drawings/vmlDrawing13.vml"/><Relationship Id="rId6" Type="http://schemas.openxmlformats.org/officeDocument/2006/relationships/image" Target="../media/image56.wmf"/><Relationship Id="rId11" Type="http://schemas.openxmlformats.org/officeDocument/2006/relationships/oleObject" Target="../embeddings/oleObject60.bin"/><Relationship Id="rId24" Type="http://schemas.openxmlformats.org/officeDocument/2006/relationships/oleObject" Target="../embeddings/oleObject69.bin"/><Relationship Id="rId32" Type="http://schemas.openxmlformats.org/officeDocument/2006/relationships/oleObject" Target="../embeddings/oleObject74.bin"/><Relationship Id="rId37" Type="http://schemas.openxmlformats.org/officeDocument/2006/relationships/oleObject" Target="../embeddings/oleObject77.bin"/><Relationship Id="rId40" Type="http://schemas.openxmlformats.org/officeDocument/2006/relationships/image" Target="../media/image69.wmf"/><Relationship Id="rId45" Type="http://schemas.openxmlformats.org/officeDocument/2006/relationships/oleObject" Target="../embeddings/oleObject81.bin"/><Relationship Id="rId53" Type="http://schemas.openxmlformats.org/officeDocument/2006/relationships/oleObject" Target="../embeddings/oleObject85.bin"/><Relationship Id="rId5" Type="http://schemas.openxmlformats.org/officeDocument/2006/relationships/oleObject" Target="../embeddings/oleObject57.bin"/><Relationship Id="rId15" Type="http://schemas.openxmlformats.org/officeDocument/2006/relationships/oleObject" Target="../embeddings/oleObject63.bin"/><Relationship Id="rId23" Type="http://schemas.openxmlformats.org/officeDocument/2006/relationships/image" Target="../media/image62.wmf"/><Relationship Id="rId28" Type="http://schemas.openxmlformats.org/officeDocument/2006/relationships/image" Target="../media/image64.wmf"/><Relationship Id="rId36" Type="http://schemas.openxmlformats.org/officeDocument/2006/relationships/image" Target="../media/image67.wmf"/><Relationship Id="rId49" Type="http://schemas.openxmlformats.org/officeDocument/2006/relationships/oleObject" Target="../embeddings/oleObject83.bin"/><Relationship Id="rId10" Type="http://schemas.openxmlformats.org/officeDocument/2006/relationships/image" Target="../media/image58.wmf"/><Relationship Id="rId19" Type="http://schemas.openxmlformats.org/officeDocument/2006/relationships/image" Target="../media/image60.wmf"/><Relationship Id="rId31" Type="http://schemas.openxmlformats.org/officeDocument/2006/relationships/oleObject" Target="../embeddings/oleObject73.bin"/><Relationship Id="rId44" Type="http://schemas.openxmlformats.org/officeDocument/2006/relationships/image" Target="../media/image71.wmf"/><Relationship Id="rId52" Type="http://schemas.openxmlformats.org/officeDocument/2006/relationships/image" Target="../media/image75.wmf"/><Relationship Id="rId4" Type="http://schemas.openxmlformats.org/officeDocument/2006/relationships/image" Target="../media/image55.wmf"/><Relationship Id="rId9" Type="http://schemas.openxmlformats.org/officeDocument/2006/relationships/oleObject" Target="../embeddings/oleObject59.bin"/><Relationship Id="rId14" Type="http://schemas.openxmlformats.org/officeDocument/2006/relationships/oleObject" Target="../embeddings/oleObject62.bin"/><Relationship Id="rId22" Type="http://schemas.openxmlformats.org/officeDocument/2006/relationships/oleObject" Target="../embeddings/oleObject68.bin"/><Relationship Id="rId27" Type="http://schemas.openxmlformats.org/officeDocument/2006/relationships/oleObject" Target="../embeddings/oleObject71.bin"/><Relationship Id="rId30" Type="http://schemas.openxmlformats.org/officeDocument/2006/relationships/image" Target="../media/image65.wmf"/><Relationship Id="rId35" Type="http://schemas.openxmlformats.org/officeDocument/2006/relationships/oleObject" Target="../embeddings/oleObject76.bin"/><Relationship Id="rId43" Type="http://schemas.openxmlformats.org/officeDocument/2006/relationships/oleObject" Target="../embeddings/oleObject80.bin"/><Relationship Id="rId48" Type="http://schemas.openxmlformats.org/officeDocument/2006/relationships/image" Target="../media/image73.wmf"/><Relationship Id="rId8" Type="http://schemas.openxmlformats.org/officeDocument/2006/relationships/image" Target="../media/image57.wmf"/><Relationship Id="rId51" Type="http://schemas.openxmlformats.org/officeDocument/2006/relationships/oleObject" Target="../embeddings/oleObject84.bin"/></Relationships>
</file>

<file path=ppt/slides/_rels/slide39.xml.rels><?xml version="1.0" encoding="UTF-8" standalone="yes"?>
<Relationships xmlns="http://schemas.openxmlformats.org/package/2006/relationships"><Relationship Id="rId8" Type="http://schemas.openxmlformats.org/officeDocument/2006/relationships/image" Target="../media/image58.wmf"/><Relationship Id="rId13" Type="http://schemas.openxmlformats.org/officeDocument/2006/relationships/oleObject" Target="../embeddings/oleObject91.bin"/><Relationship Id="rId18" Type="http://schemas.openxmlformats.org/officeDocument/2006/relationships/image" Target="../media/image66.wmf"/><Relationship Id="rId26" Type="http://schemas.openxmlformats.org/officeDocument/2006/relationships/oleObject" Target="../embeddings/oleObject98.bin"/><Relationship Id="rId39" Type="http://schemas.openxmlformats.org/officeDocument/2006/relationships/image" Target="../media/image85.wmf"/><Relationship Id="rId3" Type="http://schemas.openxmlformats.org/officeDocument/2006/relationships/oleObject" Target="../embeddings/oleObject86.bin"/><Relationship Id="rId21" Type="http://schemas.openxmlformats.org/officeDocument/2006/relationships/image" Target="../media/image80.wmf"/><Relationship Id="rId34" Type="http://schemas.openxmlformats.org/officeDocument/2006/relationships/oleObject" Target="../embeddings/oleObject102.bin"/><Relationship Id="rId7" Type="http://schemas.openxmlformats.org/officeDocument/2006/relationships/oleObject" Target="../embeddings/oleObject88.bin"/><Relationship Id="rId12" Type="http://schemas.openxmlformats.org/officeDocument/2006/relationships/image" Target="../media/image65.wmf"/><Relationship Id="rId17" Type="http://schemas.openxmlformats.org/officeDocument/2006/relationships/oleObject" Target="../embeddings/oleObject93.bin"/><Relationship Id="rId25" Type="http://schemas.openxmlformats.org/officeDocument/2006/relationships/image" Target="../media/image82.wmf"/><Relationship Id="rId33" Type="http://schemas.openxmlformats.org/officeDocument/2006/relationships/image" Target="../media/image72.wmf"/><Relationship Id="rId38" Type="http://schemas.openxmlformats.org/officeDocument/2006/relationships/oleObject" Target="../embeddings/oleObject104.bin"/><Relationship Id="rId2" Type="http://schemas.openxmlformats.org/officeDocument/2006/relationships/slideLayout" Target="../slideLayouts/slideLayout2.xml"/><Relationship Id="rId16" Type="http://schemas.openxmlformats.org/officeDocument/2006/relationships/image" Target="../media/image79.wmf"/><Relationship Id="rId20" Type="http://schemas.openxmlformats.org/officeDocument/2006/relationships/oleObject" Target="../embeddings/oleObject95.bin"/><Relationship Id="rId29" Type="http://schemas.openxmlformats.org/officeDocument/2006/relationships/image" Target="../media/image69.wmf"/><Relationship Id="rId1" Type="http://schemas.openxmlformats.org/officeDocument/2006/relationships/vmlDrawing" Target="../drawings/vmlDrawing14.vml"/><Relationship Id="rId6" Type="http://schemas.openxmlformats.org/officeDocument/2006/relationships/image" Target="../media/image63.wmf"/><Relationship Id="rId11" Type="http://schemas.openxmlformats.org/officeDocument/2006/relationships/oleObject" Target="../embeddings/oleObject90.bin"/><Relationship Id="rId24" Type="http://schemas.openxmlformats.org/officeDocument/2006/relationships/oleObject" Target="../embeddings/oleObject97.bin"/><Relationship Id="rId32" Type="http://schemas.openxmlformats.org/officeDocument/2006/relationships/oleObject" Target="../embeddings/oleObject101.bin"/><Relationship Id="rId37" Type="http://schemas.openxmlformats.org/officeDocument/2006/relationships/image" Target="../media/image84.wmf"/><Relationship Id="rId5" Type="http://schemas.openxmlformats.org/officeDocument/2006/relationships/oleObject" Target="../embeddings/oleObject87.bin"/><Relationship Id="rId15" Type="http://schemas.openxmlformats.org/officeDocument/2006/relationships/oleObject" Target="../embeddings/oleObject92.bin"/><Relationship Id="rId23" Type="http://schemas.openxmlformats.org/officeDocument/2006/relationships/image" Target="../media/image81.wmf"/><Relationship Id="rId28" Type="http://schemas.openxmlformats.org/officeDocument/2006/relationships/oleObject" Target="../embeddings/oleObject99.bin"/><Relationship Id="rId36" Type="http://schemas.openxmlformats.org/officeDocument/2006/relationships/oleObject" Target="../embeddings/oleObject103.bin"/><Relationship Id="rId10" Type="http://schemas.openxmlformats.org/officeDocument/2006/relationships/image" Target="../media/image78.wmf"/><Relationship Id="rId19" Type="http://schemas.openxmlformats.org/officeDocument/2006/relationships/oleObject" Target="../embeddings/oleObject94.bin"/><Relationship Id="rId31" Type="http://schemas.openxmlformats.org/officeDocument/2006/relationships/image" Target="../media/image70.wmf"/><Relationship Id="rId4" Type="http://schemas.openxmlformats.org/officeDocument/2006/relationships/image" Target="../media/image77.wmf"/><Relationship Id="rId9" Type="http://schemas.openxmlformats.org/officeDocument/2006/relationships/oleObject" Target="../embeddings/oleObject89.bin"/><Relationship Id="rId14" Type="http://schemas.openxmlformats.org/officeDocument/2006/relationships/image" Target="../media/image56.wmf"/><Relationship Id="rId22" Type="http://schemas.openxmlformats.org/officeDocument/2006/relationships/oleObject" Target="../embeddings/oleObject96.bin"/><Relationship Id="rId27" Type="http://schemas.openxmlformats.org/officeDocument/2006/relationships/image" Target="../media/image68.wmf"/><Relationship Id="rId30" Type="http://schemas.openxmlformats.org/officeDocument/2006/relationships/oleObject" Target="../embeddings/oleObject100.bin"/><Relationship Id="rId35" Type="http://schemas.openxmlformats.org/officeDocument/2006/relationships/image" Target="../media/image83.wmf"/></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oleObject" Target="../embeddings/oleObject10.bin"/><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wmf"/><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8" Type="http://schemas.openxmlformats.org/officeDocument/2006/relationships/image" Target="../media/image78.wmf"/><Relationship Id="rId13" Type="http://schemas.openxmlformats.org/officeDocument/2006/relationships/oleObject" Target="../embeddings/oleObject110.bin"/><Relationship Id="rId18" Type="http://schemas.openxmlformats.org/officeDocument/2006/relationships/oleObject" Target="../embeddings/oleObject113.bin"/><Relationship Id="rId26" Type="http://schemas.openxmlformats.org/officeDocument/2006/relationships/oleObject" Target="../embeddings/oleObject117.bin"/><Relationship Id="rId3" Type="http://schemas.openxmlformats.org/officeDocument/2006/relationships/oleObject" Target="../embeddings/oleObject105.bin"/><Relationship Id="rId21" Type="http://schemas.openxmlformats.org/officeDocument/2006/relationships/image" Target="../media/image68.wmf"/><Relationship Id="rId34" Type="http://schemas.openxmlformats.org/officeDocument/2006/relationships/oleObject" Target="../embeddings/oleObject121.bin"/><Relationship Id="rId7" Type="http://schemas.openxmlformats.org/officeDocument/2006/relationships/oleObject" Target="../embeddings/oleObject107.bin"/><Relationship Id="rId12" Type="http://schemas.openxmlformats.org/officeDocument/2006/relationships/image" Target="../media/image56.wmf"/><Relationship Id="rId17" Type="http://schemas.openxmlformats.org/officeDocument/2006/relationships/image" Target="../media/image80.wmf"/><Relationship Id="rId25" Type="http://schemas.openxmlformats.org/officeDocument/2006/relationships/image" Target="../media/image70.wmf"/><Relationship Id="rId33" Type="http://schemas.openxmlformats.org/officeDocument/2006/relationships/image" Target="../media/image86.wmf"/><Relationship Id="rId2" Type="http://schemas.openxmlformats.org/officeDocument/2006/relationships/slideLayout" Target="../slideLayouts/slideLayout2.xml"/><Relationship Id="rId16" Type="http://schemas.openxmlformats.org/officeDocument/2006/relationships/oleObject" Target="../embeddings/oleObject112.bin"/><Relationship Id="rId20" Type="http://schemas.openxmlformats.org/officeDocument/2006/relationships/oleObject" Target="../embeddings/oleObject114.bin"/><Relationship Id="rId29" Type="http://schemas.openxmlformats.org/officeDocument/2006/relationships/image" Target="../media/image83.wmf"/><Relationship Id="rId1" Type="http://schemas.openxmlformats.org/officeDocument/2006/relationships/vmlDrawing" Target="../drawings/vmlDrawing15.vml"/><Relationship Id="rId6" Type="http://schemas.openxmlformats.org/officeDocument/2006/relationships/image" Target="../media/image58.wmf"/><Relationship Id="rId11" Type="http://schemas.openxmlformats.org/officeDocument/2006/relationships/oleObject" Target="../embeddings/oleObject109.bin"/><Relationship Id="rId24" Type="http://schemas.openxmlformats.org/officeDocument/2006/relationships/oleObject" Target="../embeddings/oleObject116.bin"/><Relationship Id="rId32" Type="http://schemas.openxmlformats.org/officeDocument/2006/relationships/oleObject" Target="../embeddings/oleObject120.bin"/><Relationship Id="rId37" Type="http://schemas.openxmlformats.org/officeDocument/2006/relationships/image" Target="../media/image77.wmf"/><Relationship Id="rId5" Type="http://schemas.openxmlformats.org/officeDocument/2006/relationships/oleObject" Target="../embeddings/oleObject106.bin"/><Relationship Id="rId15" Type="http://schemas.openxmlformats.org/officeDocument/2006/relationships/oleObject" Target="../embeddings/oleObject111.bin"/><Relationship Id="rId23" Type="http://schemas.openxmlformats.org/officeDocument/2006/relationships/image" Target="../media/image69.wmf"/><Relationship Id="rId28" Type="http://schemas.openxmlformats.org/officeDocument/2006/relationships/oleObject" Target="../embeddings/oleObject118.bin"/><Relationship Id="rId36" Type="http://schemas.openxmlformats.org/officeDocument/2006/relationships/oleObject" Target="../embeddings/oleObject122.bin"/><Relationship Id="rId10" Type="http://schemas.openxmlformats.org/officeDocument/2006/relationships/image" Target="../media/image65.wmf"/><Relationship Id="rId19" Type="http://schemas.openxmlformats.org/officeDocument/2006/relationships/image" Target="../media/image81.wmf"/><Relationship Id="rId31" Type="http://schemas.openxmlformats.org/officeDocument/2006/relationships/image" Target="../media/image84.wmf"/><Relationship Id="rId4" Type="http://schemas.openxmlformats.org/officeDocument/2006/relationships/image" Target="../media/image63.wmf"/><Relationship Id="rId9" Type="http://schemas.openxmlformats.org/officeDocument/2006/relationships/oleObject" Target="../embeddings/oleObject108.bin"/><Relationship Id="rId14" Type="http://schemas.openxmlformats.org/officeDocument/2006/relationships/image" Target="../media/image66.wmf"/><Relationship Id="rId22" Type="http://schemas.openxmlformats.org/officeDocument/2006/relationships/oleObject" Target="../embeddings/oleObject115.bin"/><Relationship Id="rId27" Type="http://schemas.openxmlformats.org/officeDocument/2006/relationships/image" Target="../media/image72.wmf"/><Relationship Id="rId30" Type="http://schemas.openxmlformats.org/officeDocument/2006/relationships/oleObject" Target="../embeddings/oleObject119.bin"/><Relationship Id="rId35" Type="http://schemas.openxmlformats.org/officeDocument/2006/relationships/image" Target="../media/image87.w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23.bin"/><Relationship Id="rId2" Type="http://schemas.openxmlformats.org/officeDocument/2006/relationships/slideLayout" Target="../slideLayouts/slideLayout12.xml"/><Relationship Id="rId1" Type="http://schemas.openxmlformats.org/officeDocument/2006/relationships/vmlDrawing" Target="../drawings/vmlDrawing16.vml"/><Relationship Id="rId4" Type="http://schemas.openxmlformats.org/officeDocument/2006/relationships/image" Target="../media/image88.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40.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150.png"/><Relationship Id="rId2" Type="http://schemas.openxmlformats.org/officeDocument/2006/relationships/image" Target="../media/image90.png"/><Relationship Id="rId1" Type="http://schemas.openxmlformats.org/officeDocument/2006/relationships/slideLayout" Target="../slideLayouts/slideLayout12.xml"/><Relationship Id="rId4" Type="http://schemas.openxmlformats.org/officeDocument/2006/relationships/image" Target="../media/image116.png"/></Relationships>
</file>

<file path=ppt/slides/_rels/slide4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90.png"/><Relationship Id="rId1" Type="http://schemas.openxmlformats.org/officeDocument/2006/relationships/slideLayout" Target="../slideLayouts/slideLayout12.xml"/><Relationship Id="rId4" Type="http://schemas.openxmlformats.org/officeDocument/2006/relationships/image" Target="../media/image11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4.png"/></Relationships>
</file>

<file path=ppt/slides/_rels/slide5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91.wmf"/><Relationship Id="rId4" Type="http://schemas.openxmlformats.org/officeDocument/2006/relationships/oleObject" Target="../embeddings/oleObject124.bin"/></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25.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94.wmf"/><Relationship Id="rId5" Type="http://schemas.openxmlformats.org/officeDocument/2006/relationships/oleObject" Target="../embeddings/oleObject126.bin"/><Relationship Id="rId4" Type="http://schemas.openxmlformats.org/officeDocument/2006/relationships/image" Target="../media/image93.wmf"/></Relationships>
</file>

<file path=ppt/slides/_rels/slide6.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10.png"/><Relationship Id="rId1" Type="http://schemas.openxmlformats.org/officeDocument/2006/relationships/slideLayout" Target="../slideLayouts/slideLayout7.xml"/><Relationship Id="rId4" Type="http://schemas.openxmlformats.org/officeDocument/2006/relationships/image" Target="../media/image230.png"/></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27.bin"/><Relationship Id="rId2" Type="http://schemas.openxmlformats.org/officeDocument/2006/relationships/slideLayout" Target="../slideLayouts/slideLayout4.xml"/><Relationship Id="rId1" Type="http://schemas.openxmlformats.org/officeDocument/2006/relationships/vmlDrawing" Target="../drawings/vmlDrawing19.vml"/><Relationship Id="rId6" Type="http://schemas.openxmlformats.org/officeDocument/2006/relationships/image" Target="../media/image96.emf"/><Relationship Id="rId5" Type="http://schemas.openxmlformats.org/officeDocument/2006/relationships/oleObject" Target="../embeddings/oleObject128.bin"/><Relationship Id="rId4" Type="http://schemas.openxmlformats.org/officeDocument/2006/relationships/image" Target="../media/image95.w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29.bin"/><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image" Target="../media/image97.w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30.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image" Target="../media/image97.w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131.bin"/><Relationship Id="rId2" Type="http://schemas.openxmlformats.org/officeDocument/2006/relationships/slideLayout" Target="../slideLayouts/slideLayout15.xml"/><Relationship Id="rId1" Type="http://schemas.openxmlformats.org/officeDocument/2006/relationships/vmlDrawing" Target="../drawings/vmlDrawing22.v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98.emf"/></Relationships>
</file>

<file path=ppt/slides/_rels/slide65.xml.rels><?xml version="1.0" encoding="UTF-8" standalone="yes"?>
<Relationships xmlns="http://schemas.openxmlformats.org/package/2006/relationships"><Relationship Id="rId8" Type="http://schemas.openxmlformats.org/officeDocument/2006/relationships/oleObject" Target="../embeddings/oleObject132.bin"/><Relationship Id="rId3" Type="http://schemas.openxmlformats.org/officeDocument/2006/relationships/image" Target="../media/image136.png"/><Relationship Id="rId7" Type="http://schemas.openxmlformats.org/officeDocument/2006/relationships/image" Target="../media/image138.png"/><Relationship Id="rId2" Type="http://schemas.openxmlformats.org/officeDocument/2006/relationships/slideLayout" Target="../slideLayouts/slideLayout15.xml"/><Relationship Id="rId1" Type="http://schemas.openxmlformats.org/officeDocument/2006/relationships/vmlDrawing" Target="../drawings/vmlDrawing23.vml"/><Relationship Id="rId6" Type="http://schemas.openxmlformats.org/officeDocument/2006/relationships/slide" Target="slide12.xml"/><Relationship Id="rId5" Type="http://schemas.openxmlformats.org/officeDocument/2006/relationships/slide" Target="slide12.xml"/><Relationship Id="rId4" Type="http://schemas.openxmlformats.org/officeDocument/2006/relationships/image" Target="../media/image137.png"/><Relationship Id="rId9" Type="http://schemas.openxmlformats.org/officeDocument/2006/relationships/image" Target="../media/image99.emf"/></Relationships>
</file>

<file path=ppt/slides/_rels/slide66.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slide" Target="slide12.xml"/><Relationship Id="rId7" Type="http://schemas.openxmlformats.org/officeDocument/2006/relationships/image" Target="../media/image100.emf"/><Relationship Id="rId2" Type="http://schemas.openxmlformats.org/officeDocument/2006/relationships/slideLayout" Target="../slideLayouts/slideLayout15.xml"/><Relationship Id="rId1" Type="http://schemas.openxmlformats.org/officeDocument/2006/relationships/vmlDrawing" Target="../drawings/vmlDrawing24.vml"/><Relationship Id="rId6" Type="http://schemas.openxmlformats.org/officeDocument/2006/relationships/oleObject" Target="../embeddings/oleObject133.bin"/><Relationship Id="rId5" Type="http://schemas.openxmlformats.org/officeDocument/2006/relationships/image" Target="../media/image140.png"/><Relationship Id="rId4" Type="http://schemas.openxmlformats.org/officeDocument/2006/relationships/slide" Target="slide12.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134.bin"/><Relationship Id="rId2" Type="http://schemas.openxmlformats.org/officeDocument/2006/relationships/slideLayout" Target="../slideLayouts/slideLayout4.xml"/><Relationship Id="rId1" Type="http://schemas.openxmlformats.org/officeDocument/2006/relationships/vmlDrawing" Target="../drawings/vmlDrawing25.vml"/><Relationship Id="rId6" Type="http://schemas.openxmlformats.org/officeDocument/2006/relationships/image" Target="../media/image102.wmf"/><Relationship Id="rId5" Type="http://schemas.openxmlformats.org/officeDocument/2006/relationships/oleObject" Target="../embeddings/oleObject135.bin"/><Relationship Id="rId4" Type="http://schemas.openxmlformats.org/officeDocument/2006/relationships/image" Target="../media/image101.emf"/></Relationships>
</file>

<file path=ppt/slides/_rels/slide68.xml.rels><?xml version="1.0" encoding="UTF-8" standalone="yes"?>
<Relationships xmlns="http://schemas.openxmlformats.org/package/2006/relationships"><Relationship Id="rId3" Type="http://schemas.openxmlformats.org/officeDocument/2006/relationships/image" Target="../media/image145.png"/><Relationship Id="rId7" Type="http://schemas.openxmlformats.org/officeDocument/2006/relationships/image" Target="../media/image147.png"/><Relationship Id="rId2" Type="http://schemas.openxmlformats.org/officeDocument/2006/relationships/slideLayout" Target="../slideLayouts/slideLayout12.xml"/><Relationship Id="rId1" Type="http://schemas.openxmlformats.org/officeDocument/2006/relationships/vmlDrawing" Target="../drawings/vmlDrawing26.vml"/><Relationship Id="rId6" Type="http://schemas.openxmlformats.org/officeDocument/2006/relationships/image" Target="../media/image103.wmf"/><Relationship Id="rId5" Type="http://schemas.openxmlformats.org/officeDocument/2006/relationships/oleObject" Target="../embeddings/oleObject136.bin"/><Relationship Id="rId4" Type="http://schemas.openxmlformats.org/officeDocument/2006/relationships/image" Target="../media/image10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3.wmf"/><Relationship Id="rId5" Type="http://schemas.openxmlformats.org/officeDocument/2006/relationships/oleObject" Target="../embeddings/oleObject11.bin"/><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3.wmf"/><Relationship Id="rId4" Type="http://schemas.openxmlformats.org/officeDocument/2006/relationships/oleObject" Target="../embeddings/oleObject12.bin"/></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pPr>
              <a:defRPr/>
            </a:pPr>
            <a:fld id="{FBA95C97-4002-41EA-A4F7-C0A35A35D94D}" type="slidenum">
              <a:rPr lang="en-US" altLang="en-US"/>
              <a:pPr>
                <a:defRPr/>
              </a:pPr>
              <a:t>1</a:t>
            </a:fld>
            <a:endParaRPr lang="en-US" altLang="en-US"/>
          </a:p>
        </p:txBody>
      </p:sp>
      <p:sp>
        <p:nvSpPr>
          <p:cNvPr id="93187" name="Text Box 2"/>
          <p:cNvSpPr txBox="1">
            <a:spLocks noChangeArrowheads="1"/>
          </p:cNvSpPr>
          <p:nvPr/>
        </p:nvSpPr>
        <p:spPr bwMode="auto">
          <a:xfrm>
            <a:off x="3155156" y="369888"/>
            <a:ext cx="26876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sz="2800" b="1">
                <a:solidFill>
                  <a:srgbClr val="0000FF"/>
                </a:solidFill>
              </a:rPr>
              <a:t>Chương </a:t>
            </a:r>
            <a:r>
              <a:rPr lang="en-US" sz="2800" b="1" smtClean="0">
                <a:solidFill>
                  <a:srgbClr val="0000FF"/>
                </a:solidFill>
              </a:rPr>
              <a:t>2</a:t>
            </a:r>
            <a:endParaRPr lang="en-US" sz="2800" b="1">
              <a:solidFill>
                <a:srgbClr val="0000FF"/>
              </a:solidFill>
            </a:endParaRPr>
          </a:p>
        </p:txBody>
      </p:sp>
      <p:sp>
        <p:nvSpPr>
          <p:cNvPr id="93188" name="Text Box 3"/>
          <p:cNvSpPr txBox="1">
            <a:spLocks noChangeArrowheads="1"/>
          </p:cNvSpPr>
          <p:nvPr/>
        </p:nvSpPr>
        <p:spPr bwMode="auto">
          <a:xfrm>
            <a:off x="935038" y="873125"/>
            <a:ext cx="71278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sz="2800" b="1" smtClean="0">
                <a:solidFill>
                  <a:srgbClr val="0000FF"/>
                </a:solidFill>
              </a:rPr>
              <a:t>HỆ </a:t>
            </a:r>
            <a:r>
              <a:rPr lang="en-US" sz="2800" b="1">
                <a:solidFill>
                  <a:srgbClr val="0000FF"/>
                </a:solidFill>
              </a:rPr>
              <a:t>LỰC PHẲNG</a:t>
            </a:r>
          </a:p>
        </p:txBody>
      </p:sp>
      <p:sp>
        <p:nvSpPr>
          <p:cNvPr id="381956" name="Text Box 4"/>
          <p:cNvSpPr txBox="1">
            <a:spLocks noChangeArrowheads="1"/>
          </p:cNvSpPr>
          <p:nvPr/>
        </p:nvSpPr>
        <p:spPr bwMode="auto">
          <a:xfrm>
            <a:off x="1192212" y="1892300"/>
            <a:ext cx="748424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a:solidFill>
                  <a:srgbClr val="006600"/>
                </a:solidFill>
                <a:cs typeface="Times New Roman" pitchFamily="18" charset="0"/>
              </a:rPr>
              <a:t>1. </a:t>
            </a:r>
            <a:r>
              <a:rPr lang="vi-VN" sz="2400" b="1">
                <a:solidFill>
                  <a:srgbClr val="006600"/>
                </a:solidFill>
                <a:cs typeface="Times New Roman" pitchFamily="18" charset="0"/>
              </a:rPr>
              <a:t>Vectơ chính và mômen chính của hệ lực phẳng </a:t>
            </a:r>
            <a:endParaRPr lang="en-US" sz="2400" b="1">
              <a:solidFill>
                <a:srgbClr val="006600"/>
              </a:solidFill>
              <a:cs typeface="Times New Roman" pitchFamily="18" charset="0"/>
            </a:endParaRPr>
          </a:p>
        </p:txBody>
      </p:sp>
      <p:sp>
        <p:nvSpPr>
          <p:cNvPr id="381985" name="Rectangle 33"/>
          <p:cNvSpPr>
            <a:spLocks noChangeArrowheads="1"/>
          </p:cNvSpPr>
          <p:nvPr/>
        </p:nvSpPr>
        <p:spPr bwMode="auto">
          <a:xfrm>
            <a:off x="1223963" y="2474913"/>
            <a:ext cx="375134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a:solidFill>
                  <a:schemeClr val="tx2"/>
                </a:solidFill>
              </a:rPr>
              <a:t>2. </a:t>
            </a:r>
            <a:r>
              <a:rPr lang="vi-VN" sz="2400" b="1">
                <a:solidFill>
                  <a:schemeClr val="tx2"/>
                </a:solidFill>
              </a:rPr>
              <a:t>Thu gọn hệ lực phẳng</a:t>
            </a:r>
            <a:endParaRPr lang="en-US" sz="2400" b="1">
              <a:solidFill>
                <a:schemeClr val="tx2"/>
              </a:solidFill>
            </a:endParaRPr>
          </a:p>
        </p:txBody>
      </p:sp>
      <p:sp>
        <p:nvSpPr>
          <p:cNvPr id="381986" name="Text Box 34"/>
          <p:cNvSpPr txBox="1">
            <a:spLocks noChangeArrowheads="1"/>
          </p:cNvSpPr>
          <p:nvPr/>
        </p:nvSpPr>
        <p:spPr bwMode="auto">
          <a:xfrm>
            <a:off x="1223962" y="3116263"/>
            <a:ext cx="781253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a:solidFill>
                  <a:srgbClr val="006600"/>
                </a:solidFill>
                <a:cs typeface="Times New Roman" pitchFamily="18" charset="0"/>
              </a:rPr>
              <a:t>3. </a:t>
            </a:r>
            <a:r>
              <a:rPr lang="vi-VN" sz="2400" b="1">
                <a:solidFill>
                  <a:srgbClr val="006600"/>
                </a:solidFill>
                <a:cs typeface="Times New Roman" pitchFamily="18" charset="0"/>
              </a:rPr>
              <a:t>Điều kiện cân bằng và các phương trình cân bằng </a:t>
            </a:r>
            <a:endParaRPr lang="en-US" sz="2400" b="1">
              <a:solidFill>
                <a:srgbClr val="006600"/>
              </a:solidFill>
              <a:cs typeface="Times New Roman" pitchFamily="18" charset="0"/>
            </a:endParaRPr>
          </a:p>
        </p:txBody>
      </p:sp>
      <p:sp>
        <p:nvSpPr>
          <p:cNvPr id="381988" name="Text Box 36"/>
          <p:cNvSpPr txBox="1">
            <a:spLocks noChangeArrowheads="1"/>
          </p:cNvSpPr>
          <p:nvPr/>
        </p:nvSpPr>
        <p:spPr bwMode="auto">
          <a:xfrm>
            <a:off x="1223963" y="3692525"/>
            <a:ext cx="72723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a:solidFill>
                  <a:srgbClr val="005C00"/>
                </a:solidFill>
              </a:rPr>
              <a:t>4. Các bài toán ứng </a:t>
            </a:r>
            <a:r>
              <a:rPr lang="en-US" sz="2400" b="1" smtClean="0">
                <a:solidFill>
                  <a:srgbClr val="005C00"/>
                </a:solidFill>
              </a:rPr>
              <a:t>dụng</a:t>
            </a:r>
            <a:endParaRPr lang="en-US" sz="2400" b="1">
              <a:solidFill>
                <a:srgbClr val="005C00"/>
              </a:solidFill>
            </a:endParaRPr>
          </a:p>
        </p:txBody>
      </p:sp>
    </p:spTree>
    <p:extLst>
      <p:ext uri="{BB962C8B-B14F-4D97-AF65-F5344CB8AC3E}">
        <p14:creationId xmlns:p14="http://schemas.microsoft.com/office/powerpoint/2010/main" val="3835909593"/>
      </p:ext>
    </p:extLst>
  </p:cSld>
  <p:clrMapOvr>
    <a:overrideClrMapping bg1="lt1" tx1="dk1" bg2="lt2" tx2="dk2" accent1="accent1" accent2="accent2" accent3="accent3" accent4="accent4" accent5="accent5" accent6="accent6" hlink="hlink" folHlink="folHlink"/>
  </p:clrMapOvr>
  <p:transition spd="med">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381956">
                                            <p:txEl>
                                              <p:pRg st="0" end="0"/>
                                            </p:txEl>
                                          </p:spTgt>
                                        </p:tgtEl>
                                        <p:attrNameLst>
                                          <p:attrName>style.visibility</p:attrName>
                                        </p:attrNameLst>
                                      </p:cBhvr>
                                      <p:to>
                                        <p:strVal val="visible"/>
                                      </p:to>
                                    </p:set>
                                    <p:anim calcmode="lin" valueType="num">
                                      <p:cBhvr>
                                        <p:cTn id="7" dur="500" fill="hold"/>
                                        <p:tgtEl>
                                          <p:spTgt spid="38195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81956">
                                            <p:txEl>
                                              <p:pRg st="0" end="0"/>
                                            </p:txEl>
                                          </p:spTgt>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6" presetClass="entr" presetSubtype="26" fill="hold" nodeType="afterEffect">
                                  <p:stCondLst>
                                    <p:cond delay="0"/>
                                  </p:stCondLst>
                                  <p:childTnLst>
                                    <p:set>
                                      <p:cBhvr>
                                        <p:cTn id="11" dur="1" fill="hold">
                                          <p:stCondLst>
                                            <p:cond delay="0"/>
                                          </p:stCondLst>
                                        </p:cTn>
                                        <p:tgtEl>
                                          <p:spTgt spid="381985">
                                            <p:txEl>
                                              <p:pRg st="0" end="0"/>
                                            </p:txEl>
                                          </p:spTgt>
                                        </p:tgtEl>
                                        <p:attrNameLst>
                                          <p:attrName>style.visibility</p:attrName>
                                        </p:attrNameLst>
                                      </p:cBhvr>
                                      <p:to>
                                        <p:strVal val="visible"/>
                                      </p:to>
                                    </p:set>
                                    <p:animEffect transition="in" filter="barn(inHorizontal)">
                                      <p:cBhvr>
                                        <p:cTn id="12" dur="500"/>
                                        <p:tgtEl>
                                          <p:spTgt spid="381985">
                                            <p:txEl>
                                              <p:pRg st="0" end="0"/>
                                            </p:txEl>
                                          </p:spTgt>
                                        </p:tgtEl>
                                      </p:cBhvr>
                                    </p:animEffect>
                                  </p:childTnLst>
                                </p:cTn>
                              </p:par>
                            </p:childTnLst>
                          </p:cTn>
                        </p:par>
                        <p:par>
                          <p:cTn id="13" fill="hold" nodeType="afterGroup">
                            <p:stCondLst>
                              <p:cond delay="1000"/>
                            </p:stCondLst>
                            <p:childTnLst>
                              <p:par>
                                <p:cTn id="14" presetID="17" presetClass="entr" presetSubtype="10" fill="hold" nodeType="afterEffect">
                                  <p:stCondLst>
                                    <p:cond delay="0"/>
                                  </p:stCondLst>
                                  <p:childTnLst>
                                    <p:set>
                                      <p:cBhvr>
                                        <p:cTn id="15" dur="1" fill="hold">
                                          <p:stCondLst>
                                            <p:cond delay="0"/>
                                          </p:stCondLst>
                                        </p:cTn>
                                        <p:tgtEl>
                                          <p:spTgt spid="381986">
                                            <p:txEl>
                                              <p:pRg st="0" end="0"/>
                                            </p:txEl>
                                          </p:spTgt>
                                        </p:tgtEl>
                                        <p:attrNameLst>
                                          <p:attrName>style.visibility</p:attrName>
                                        </p:attrNameLst>
                                      </p:cBhvr>
                                      <p:to>
                                        <p:strVal val="visible"/>
                                      </p:to>
                                    </p:set>
                                    <p:anim calcmode="lin" valueType="num">
                                      <p:cBhvr>
                                        <p:cTn id="16" dur="500" fill="hold"/>
                                        <p:tgtEl>
                                          <p:spTgt spid="381986">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381986">
                                            <p:txEl>
                                              <p:pRg st="0" end="0"/>
                                            </p:txEl>
                                          </p:spTgt>
                                        </p:tgtEl>
                                        <p:attrNameLst>
                                          <p:attrName>ppt_h</p:attrName>
                                        </p:attrNameLst>
                                      </p:cBhvr>
                                      <p:tavLst>
                                        <p:tav tm="0">
                                          <p:val>
                                            <p:strVal val="#ppt_h"/>
                                          </p:val>
                                        </p:tav>
                                        <p:tav tm="100000">
                                          <p:val>
                                            <p:strVal val="#ppt_h"/>
                                          </p:val>
                                        </p:tav>
                                      </p:tavLst>
                                    </p:anim>
                                  </p:childTnLst>
                                </p:cTn>
                              </p:par>
                            </p:childTnLst>
                          </p:cTn>
                        </p:par>
                        <p:par>
                          <p:cTn id="18" fill="hold" nodeType="afterGroup">
                            <p:stCondLst>
                              <p:cond delay="1500"/>
                            </p:stCondLst>
                            <p:childTnLst>
                              <p:par>
                                <p:cTn id="19" presetID="17" presetClass="entr" presetSubtype="10" fill="hold" nodeType="afterEffect">
                                  <p:stCondLst>
                                    <p:cond delay="0"/>
                                  </p:stCondLst>
                                  <p:childTnLst>
                                    <p:set>
                                      <p:cBhvr>
                                        <p:cTn id="20" dur="1" fill="hold">
                                          <p:stCondLst>
                                            <p:cond delay="0"/>
                                          </p:stCondLst>
                                        </p:cTn>
                                        <p:tgtEl>
                                          <p:spTgt spid="381988">
                                            <p:txEl>
                                              <p:pRg st="0" end="0"/>
                                            </p:txEl>
                                          </p:spTgt>
                                        </p:tgtEl>
                                        <p:attrNameLst>
                                          <p:attrName>style.visibility</p:attrName>
                                        </p:attrNameLst>
                                      </p:cBhvr>
                                      <p:to>
                                        <p:strVal val="visible"/>
                                      </p:to>
                                    </p:set>
                                    <p:anim calcmode="lin" valueType="num">
                                      <p:cBhvr>
                                        <p:cTn id="21" dur="500" fill="hold"/>
                                        <p:tgtEl>
                                          <p:spTgt spid="381988">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381988">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5"/>
          <p:cNvSpPr>
            <a:spLocks noGrp="1"/>
          </p:cNvSpPr>
          <p:nvPr>
            <p:ph type="sldNum" sz="quarter" idx="12"/>
          </p:nvPr>
        </p:nvSpPr>
        <p:spPr/>
        <p:txBody>
          <a:bodyPr/>
          <a:lstStyle/>
          <a:p>
            <a:pPr>
              <a:defRPr/>
            </a:pPr>
            <a:fld id="{A6E800F7-A466-4C20-AA17-B427BF15082C}" type="slidenum">
              <a:rPr lang="en-US" altLang="en-US"/>
              <a:pPr>
                <a:defRPr/>
              </a:pPr>
              <a:t>10</a:t>
            </a:fld>
            <a:endParaRPr lang="en-US" altLang="en-US"/>
          </a:p>
        </p:txBody>
      </p:sp>
      <p:sp>
        <p:nvSpPr>
          <p:cNvPr id="246790" name="Text Box 6"/>
          <p:cNvSpPr txBox="1">
            <a:spLocks noChangeArrowheads="1"/>
          </p:cNvSpPr>
          <p:nvPr/>
        </p:nvSpPr>
        <p:spPr bwMode="auto">
          <a:xfrm>
            <a:off x="504000" y="216000"/>
            <a:ext cx="6011863"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b="1" smtClean="0">
                <a:solidFill>
                  <a:srgbClr val="006600"/>
                </a:solidFill>
                <a:cs typeface="Times New Roman" pitchFamily="18" charset="0"/>
              </a:rPr>
              <a:t>1.2 MÔMEN CHÍNH CỦA HỆ LỰC</a:t>
            </a:r>
          </a:p>
          <a:p>
            <a:pPr eaLnBrk="1" hangingPunct="1"/>
            <a:r>
              <a:rPr lang="en-US" b="1">
                <a:solidFill>
                  <a:srgbClr val="006600"/>
                </a:solidFill>
                <a:cs typeface="Times New Roman" pitchFamily="18" charset="0"/>
              </a:rPr>
              <a:t> </a:t>
            </a:r>
            <a:r>
              <a:rPr lang="en-US" b="1" smtClean="0">
                <a:solidFill>
                  <a:srgbClr val="006600"/>
                </a:solidFill>
                <a:cs typeface="Times New Roman" pitchFamily="18" charset="0"/>
              </a:rPr>
              <a:t>     PHẲNG ĐỐI VỚI MỘT ĐIỂM</a:t>
            </a:r>
            <a:endParaRPr lang="en-US" b="1">
              <a:solidFill>
                <a:srgbClr val="006600"/>
              </a:solidFill>
              <a:cs typeface="Times New Roman" pitchFamily="18" charset="0"/>
            </a:endParaRPr>
          </a:p>
        </p:txBody>
      </p:sp>
      <p:sp>
        <p:nvSpPr>
          <p:cNvPr id="94213" name="Rectangle 11"/>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4214" name="Rectangle 13"/>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46793" name="Text Box 9"/>
          <p:cNvSpPr txBox="1">
            <a:spLocks noChangeArrowheads="1"/>
          </p:cNvSpPr>
          <p:nvPr/>
        </p:nvSpPr>
        <p:spPr bwMode="auto">
          <a:xfrm>
            <a:off x="313190" y="1653359"/>
            <a:ext cx="8748972" cy="4001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ts val="600"/>
              </a:spcBef>
              <a:spcAft>
                <a:spcPts val="600"/>
              </a:spcAft>
            </a:pPr>
            <a:r>
              <a:rPr lang="en-US" sz="2800" b="1" smtClean="0">
                <a:cs typeface="Times New Roman" pitchFamily="18" charset="0"/>
              </a:rPr>
              <a:t>Nhận </a:t>
            </a:r>
            <a:r>
              <a:rPr lang="en-US" sz="2800" b="1">
                <a:cs typeface="Times New Roman" pitchFamily="18" charset="0"/>
              </a:rPr>
              <a:t>xét́</a:t>
            </a:r>
            <a:r>
              <a:rPr lang="en-US" sz="2800">
                <a:cs typeface="Times New Roman" pitchFamily="18" charset="0"/>
              </a:rPr>
              <a:t>:</a:t>
            </a:r>
          </a:p>
          <a:p>
            <a:pPr algn="just" eaLnBrk="1" hangingPunct="1">
              <a:spcBef>
                <a:spcPts val="600"/>
              </a:spcBef>
              <a:spcAft>
                <a:spcPts val="600"/>
              </a:spcAft>
            </a:pPr>
            <a:r>
              <a:rPr lang="en-US" sz="2800" smtClean="0">
                <a:cs typeface="Times New Roman" pitchFamily="18" charset="0"/>
              </a:rPr>
              <a:t>- </a:t>
            </a:r>
            <a:r>
              <a:rPr lang="en-US" sz="2800" b="1" smtClean="0">
                <a:cs typeface="Times New Roman" pitchFamily="18" charset="0"/>
              </a:rPr>
              <a:t>Véc tơ chính</a:t>
            </a:r>
            <a:r>
              <a:rPr lang="en-US" sz="2800" smtClean="0">
                <a:cs typeface="Times New Roman" pitchFamily="18" charset="0"/>
              </a:rPr>
              <a:t> là </a:t>
            </a:r>
            <a:r>
              <a:rPr lang="en-US" sz="2800" b="1" smtClean="0">
                <a:cs typeface="Times New Roman" pitchFamily="18" charset="0"/>
              </a:rPr>
              <a:t>véc tơ tự do</a:t>
            </a:r>
            <a:r>
              <a:rPr lang="en-US" sz="2800" smtClean="0">
                <a:cs typeface="Times New Roman" pitchFamily="18" charset="0"/>
              </a:rPr>
              <a:t>, </a:t>
            </a:r>
            <a:r>
              <a:rPr lang="en-US" sz="2800" b="1" smtClean="0">
                <a:cs typeface="Times New Roman" pitchFamily="18" charset="0"/>
              </a:rPr>
              <a:t>mômen </a:t>
            </a:r>
            <a:r>
              <a:rPr lang="en-US" sz="2800" b="1">
                <a:cs typeface="Times New Roman" pitchFamily="18" charset="0"/>
              </a:rPr>
              <a:t>chính</a:t>
            </a:r>
            <a:r>
              <a:rPr lang="en-US" sz="2800">
                <a:cs typeface="Times New Roman" pitchFamily="18" charset="0"/>
              </a:rPr>
              <a:t> </a:t>
            </a:r>
            <a:r>
              <a:rPr lang="en-US" sz="2800" b="1" smtClean="0">
                <a:cs typeface="Times New Roman" pitchFamily="18" charset="0"/>
              </a:rPr>
              <a:t>phụ </a:t>
            </a:r>
            <a:r>
              <a:rPr lang="en-US" sz="2800" b="1">
                <a:cs typeface="Times New Roman" pitchFamily="18" charset="0"/>
              </a:rPr>
              <a:t>thuộc</a:t>
            </a:r>
            <a:r>
              <a:rPr lang="en-US" sz="2800">
                <a:cs typeface="Times New Roman" pitchFamily="18" charset="0"/>
              </a:rPr>
              <a:t> vào </a:t>
            </a:r>
            <a:r>
              <a:rPr lang="en-US" sz="2800" b="1">
                <a:cs typeface="Times New Roman" pitchFamily="18" charset="0"/>
              </a:rPr>
              <a:t>điểm</a:t>
            </a:r>
            <a:r>
              <a:rPr lang="en-US" sz="2800">
                <a:cs typeface="Times New Roman" pitchFamily="18" charset="0"/>
              </a:rPr>
              <a:t> lấy mômen.</a:t>
            </a:r>
          </a:p>
          <a:p>
            <a:pPr algn="just" eaLnBrk="1" hangingPunct="1">
              <a:spcBef>
                <a:spcPts val="600"/>
              </a:spcBef>
              <a:spcAft>
                <a:spcPts val="600"/>
              </a:spcAft>
            </a:pPr>
            <a:r>
              <a:rPr lang="en-US" sz="2800" smtClean="0">
                <a:cs typeface="Times New Roman" pitchFamily="18" charset="0"/>
              </a:rPr>
              <a:t>- </a:t>
            </a:r>
            <a:r>
              <a:rPr lang="en-US" sz="2800" b="1" smtClean="0">
                <a:cs typeface="Times New Roman" pitchFamily="18" charset="0"/>
              </a:rPr>
              <a:t>Mômen chính</a:t>
            </a:r>
            <a:r>
              <a:rPr lang="en-US" sz="2800" smtClean="0">
                <a:cs typeface="Times New Roman" pitchFamily="18" charset="0"/>
              </a:rPr>
              <a:t> của </a:t>
            </a:r>
            <a:r>
              <a:rPr lang="en-US" sz="2800" b="1" smtClean="0">
                <a:cs typeface="Times New Roman" pitchFamily="18" charset="0"/>
              </a:rPr>
              <a:t>hệ</a:t>
            </a:r>
            <a:r>
              <a:rPr lang="en-US" sz="2800" smtClean="0">
                <a:cs typeface="Times New Roman" pitchFamily="18" charset="0"/>
              </a:rPr>
              <a:t> </a:t>
            </a:r>
            <a:r>
              <a:rPr lang="en-US" sz="2800" b="1" smtClean="0">
                <a:cs typeface="Times New Roman" pitchFamily="18" charset="0"/>
              </a:rPr>
              <a:t>lực</a:t>
            </a:r>
            <a:r>
              <a:rPr lang="en-US" sz="2800" smtClean="0">
                <a:cs typeface="Times New Roman" pitchFamily="18" charset="0"/>
              </a:rPr>
              <a:t> </a:t>
            </a:r>
            <a:r>
              <a:rPr lang="en-US" sz="2800" b="1" smtClean="0">
                <a:cs typeface="Times New Roman" pitchFamily="18" charset="0"/>
              </a:rPr>
              <a:t>đồng qui bằng 0</a:t>
            </a:r>
            <a:r>
              <a:rPr lang="en-US" sz="2800" smtClean="0">
                <a:cs typeface="Times New Roman" pitchFamily="18" charset="0"/>
              </a:rPr>
              <a:t> tại điểm đồng qui.</a:t>
            </a:r>
          </a:p>
          <a:p>
            <a:pPr algn="just" eaLnBrk="1" hangingPunct="1">
              <a:spcBef>
                <a:spcPts val="600"/>
              </a:spcBef>
              <a:spcAft>
                <a:spcPts val="600"/>
              </a:spcAft>
            </a:pPr>
            <a:r>
              <a:rPr lang="en-US" sz="2800" smtClean="0">
                <a:cs typeface="Times New Roman" pitchFamily="18" charset="0"/>
              </a:rPr>
              <a:t>- </a:t>
            </a:r>
            <a:r>
              <a:rPr lang="en-US" sz="2800" b="1" smtClean="0">
                <a:cs typeface="Times New Roman" pitchFamily="18" charset="0"/>
              </a:rPr>
              <a:t>Mômen chính</a:t>
            </a:r>
            <a:r>
              <a:rPr lang="en-US" sz="2800" smtClean="0">
                <a:cs typeface="Times New Roman" pitchFamily="18" charset="0"/>
              </a:rPr>
              <a:t> </a:t>
            </a:r>
            <a:r>
              <a:rPr lang="en-US" sz="2800" b="1" smtClean="0">
                <a:cs typeface="Times New Roman" pitchFamily="18" charset="0"/>
              </a:rPr>
              <a:t>hệ</a:t>
            </a:r>
            <a:r>
              <a:rPr lang="en-US" sz="2800" smtClean="0">
                <a:cs typeface="Times New Roman" pitchFamily="18" charset="0"/>
              </a:rPr>
              <a:t> </a:t>
            </a:r>
            <a:r>
              <a:rPr lang="en-US" sz="2800" b="1" smtClean="0">
                <a:cs typeface="Times New Roman" pitchFamily="18" charset="0"/>
              </a:rPr>
              <a:t>ngẫu </a:t>
            </a:r>
            <a:r>
              <a:rPr lang="en-US" sz="2800" b="1">
                <a:cs typeface="Times New Roman" pitchFamily="18" charset="0"/>
              </a:rPr>
              <a:t>lực</a:t>
            </a:r>
            <a:r>
              <a:rPr lang="en-US" sz="2800">
                <a:cs typeface="Times New Roman" pitchFamily="18" charset="0"/>
              </a:rPr>
              <a:t> </a:t>
            </a:r>
            <a:r>
              <a:rPr lang="en-US" sz="2800" smtClean="0"/>
              <a:t>đối </a:t>
            </a:r>
            <a:r>
              <a:rPr lang="en-US" sz="2800"/>
              <a:t>với </a:t>
            </a:r>
            <a:r>
              <a:rPr lang="en-US" sz="2800" smtClean="0"/>
              <a:t>O bất kỳ bằng </a:t>
            </a:r>
            <a:r>
              <a:rPr lang="en-US" sz="2800" b="1" smtClean="0"/>
              <a:t>tổng </a:t>
            </a:r>
            <a:r>
              <a:rPr lang="en-US" sz="2800" b="1" smtClean="0">
                <a:cs typeface="Times New Roman" pitchFamily="18" charset="0"/>
              </a:rPr>
              <a:t>mômen</a:t>
            </a:r>
            <a:r>
              <a:rPr lang="en-US" sz="2800" smtClean="0">
                <a:cs typeface="Times New Roman" pitchFamily="18" charset="0"/>
              </a:rPr>
              <a:t> </a:t>
            </a:r>
            <a:r>
              <a:rPr lang="en-US" sz="2800" b="1" smtClean="0">
                <a:cs typeface="Times New Roman" pitchFamily="18" charset="0"/>
              </a:rPr>
              <a:t>các</a:t>
            </a:r>
            <a:r>
              <a:rPr lang="en-US" sz="2800" smtClean="0">
                <a:cs typeface="Times New Roman" pitchFamily="18" charset="0"/>
              </a:rPr>
              <a:t> </a:t>
            </a:r>
            <a:r>
              <a:rPr lang="en-US" sz="2800" b="1" smtClean="0">
                <a:cs typeface="Times New Roman" pitchFamily="18" charset="0"/>
              </a:rPr>
              <a:t>ngẫu lực</a:t>
            </a:r>
            <a:r>
              <a:rPr lang="en-US" sz="2800" smtClean="0">
                <a:cs typeface="Times New Roman" pitchFamily="18" charset="0"/>
              </a:rPr>
              <a:t> </a:t>
            </a:r>
            <a:r>
              <a:rPr lang="en-US" sz="2800" b="1" smtClean="0">
                <a:cs typeface="Times New Roman" pitchFamily="18" charset="0"/>
              </a:rPr>
              <a:t>thành phần</a:t>
            </a:r>
            <a:r>
              <a:rPr lang="en-US" sz="2800" smtClean="0">
                <a:cs typeface="Times New Roman" pitchFamily="18" charset="0"/>
              </a:rPr>
              <a:t>, </a:t>
            </a:r>
            <a:r>
              <a:rPr lang="en-US" sz="2800" b="1" smtClean="0">
                <a:cs typeface="Times New Roman" pitchFamily="18" charset="0"/>
              </a:rPr>
              <a:t>véc tơ chính</a:t>
            </a:r>
            <a:r>
              <a:rPr lang="en-US" sz="2800" smtClean="0">
                <a:cs typeface="Times New Roman" pitchFamily="18" charset="0"/>
              </a:rPr>
              <a:t> </a:t>
            </a:r>
            <a:r>
              <a:rPr lang="en-US" sz="2800" b="1" smtClean="0">
                <a:cs typeface="Times New Roman" pitchFamily="18" charset="0"/>
              </a:rPr>
              <a:t>hệ</a:t>
            </a:r>
            <a:r>
              <a:rPr lang="en-US" sz="2800" smtClean="0">
                <a:cs typeface="Times New Roman" pitchFamily="18" charset="0"/>
              </a:rPr>
              <a:t> </a:t>
            </a:r>
            <a:r>
              <a:rPr lang="en-US" sz="2800" b="1" smtClean="0">
                <a:cs typeface="Times New Roman" pitchFamily="18" charset="0"/>
              </a:rPr>
              <a:t>ngẫu lực bằng 0</a:t>
            </a:r>
            <a:r>
              <a:rPr lang="en-US" sz="2800" smtClean="0">
                <a:cs typeface="Times New Roman" pitchFamily="18" charset="0"/>
              </a:rPr>
              <a:t>.</a:t>
            </a:r>
          </a:p>
        </p:txBody>
      </p:sp>
      <p:sp>
        <p:nvSpPr>
          <p:cNvPr id="94218" name="Rectangle 15"/>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4222" name="Rectangle 37"/>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5" name="Text Box 69"/>
          <p:cNvSpPr txBox="1">
            <a:spLocks noChangeArrowheads="1"/>
          </p:cNvSpPr>
          <p:nvPr/>
        </p:nvSpPr>
        <p:spPr bwMode="auto">
          <a:xfrm>
            <a:off x="395536" y="1041400"/>
            <a:ext cx="874846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1.2.2 Mômen </a:t>
            </a:r>
            <a:r>
              <a:rPr lang="en-US" b="1"/>
              <a:t>chính của </a:t>
            </a:r>
            <a:r>
              <a:rPr lang="en-US" b="1" smtClean="0"/>
              <a:t>hệ lực phẳng đối với một điểm</a:t>
            </a:r>
            <a:endParaRPr lang="en-US" b="1"/>
          </a:p>
        </p:txBody>
      </p:sp>
    </p:spTree>
    <p:extLst>
      <p:ext uri="{BB962C8B-B14F-4D97-AF65-F5344CB8AC3E}">
        <p14:creationId xmlns:p14="http://schemas.microsoft.com/office/powerpoint/2010/main" val="1000120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46793">
                                            <p:txEl>
                                              <p:pRg st="0" end="0"/>
                                            </p:txEl>
                                          </p:spTgt>
                                        </p:tgtEl>
                                        <p:attrNameLst>
                                          <p:attrName>style.visibility</p:attrName>
                                        </p:attrNameLst>
                                      </p:cBhvr>
                                      <p:to>
                                        <p:strVal val="visible"/>
                                      </p:to>
                                    </p:set>
                                    <p:animEffect transition="in" filter="blinds(horizontal)">
                                      <p:cBhvr>
                                        <p:cTn id="7" dur="500"/>
                                        <p:tgtEl>
                                          <p:spTgt spid="2467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6793">
                                            <p:txEl>
                                              <p:pRg st="1" end="1"/>
                                            </p:txEl>
                                          </p:spTgt>
                                        </p:tgtEl>
                                        <p:attrNameLst>
                                          <p:attrName>style.visibility</p:attrName>
                                        </p:attrNameLst>
                                      </p:cBhvr>
                                      <p:to>
                                        <p:strVal val="visible"/>
                                      </p:to>
                                    </p:set>
                                    <p:animEffect transition="in" filter="blinds(horizontal)">
                                      <p:cBhvr>
                                        <p:cTn id="12" dur="500"/>
                                        <p:tgtEl>
                                          <p:spTgt spid="24679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6793">
                                            <p:txEl>
                                              <p:pRg st="2" end="2"/>
                                            </p:txEl>
                                          </p:spTgt>
                                        </p:tgtEl>
                                        <p:attrNameLst>
                                          <p:attrName>style.visibility</p:attrName>
                                        </p:attrNameLst>
                                      </p:cBhvr>
                                      <p:to>
                                        <p:strVal val="visible"/>
                                      </p:to>
                                    </p:set>
                                    <p:animEffect transition="in" filter="blinds(horizontal)">
                                      <p:cBhvr>
                                        <p:cTn id="17" dur="500"/>
                                        <p:tgtEl>
                                          <p:spTgt spid="24679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6793">
                                            <p:txEl>
                                              <p:pRg st="3" end="3"/>
                                            </p:txEl>
                                          </p:spTgt>
                                        </p:tgtEl>
                                        <p:attrNameLst>
                                          <p:attrName>style.visibility</p:attrName>
                                        </p:attrNameLst>
                                      </p:cBhvr>
                                      <p:to>
                                        <p:strVal val="visible"/>
                                      </p:to>
                                    </p:set>
                                    <p:animEffect transition="in" filter="blinds(horizontal)">
                                      <p:cBhvr>
                                        <p:cTn id="22" dur="500"/>
                                        <p:tgtEl>
                                          <p:spTgt spid="24679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9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548" name="Freeform 52"/>
          <p:cNvSpPr>
            <a:spLocks/>
          </p:cNvSpPr>
          <p:nvPr/>
        </p:nvSpPr>
        <p:spPr bwMode="auto">
          <a:xfrm rot="20281578">
            <a:off x="5233087" y="2600325"/>
            <a:ext cx="4062412" cy="3060700"/>
          </a:xfrm>
          <a:custGeom>
            <a:avLst/>
            <a:gdLst>
              <a:gd name="T0" fmla="*/ 1504532302 w 2559"/>
              <a:gd name="T1" fmla="*/ 1485172416 h 1186"/>
              <a:gd name="T2" fmla="*/ 534273059 w 2559"/>
              <a:gd name="T3" fmla="*/ 2091229727 h 1186"/>
              <a:gd name="T4" fmla="*/ 75604678 w 2559"/>
              <a:gd name="T5" fmla="*/ 2147483647 h 1186"/>
              <a:gd name="T6" fmla="*/ 990420491 w 2559"/>
              <a:gd name="T7" fmla="*/ 2147483647 h 1186"/>
              <a:gd name="T8" fmla="*/ 2147483647 w 2559"/>
              <a:gd name="T9" fmla="*/ 2147483647 h 1186"/>
              <a:gd name="T10" fmla="*/ 2147483647 w 2559"/>
              <a:gd name="T11" fmla="*/ 2147483647 h 1186"/>
              <a:gd name="T12" fmla="*/ 2147483647 w 2559"/>
              <a:gd name="T13" fmla="*/ 579416833 h 1186"/>
              <a:gd name="T14" fmla="*/ 2147483647 w 2559"/>
              <a:gd name="T15" fmla="*/ 426237314 h 1186"/>
              <a:gd name="T16" fmla="*/ 1504532302 w 2559"/>
              <a:gd name="T17" fmla="*/ 1485172416 h 1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9" h="1186">
                <a:moveTo>
                  <a:pt x="597" y="223"/>
                </a:moveTo>
                <a:cubicBezTo>
                  <a:pt x="427" y="265"/>
                  <a:pt x="307" y="235"/>
                  <a:pt x="212" y="314"/>
                </a:cubicBezTo>
                <a:cubicBezTo>
                  <a:pt x="117" y="393"/>
                  <a:pt x="0" y="574"/>
                  <a:pt x="30" y="699"/>
                </a:cubicBezTo>
                <a:cubicBezTo>
                  <a:pt x="60" y="824"/>
                  <a:pt x="110" y="994"/>
                  <a:pt x="393" y="1062"/>
                </a:cubicBezTo>
                <a:cubicBezTo>
                  <a:pt x="676" y="1130"/>
                  <a:pt x="1380" y="1186"/>
                  <a:pt x="1731" y="1107"/>
                </a:cubicBezTo>
                <a:cubicBezTo>
                  <a:pt x="2082" y="1028"/>
                  <a:pt x="2445" y="756"/>
                  <a:pt x="2502" y="586"/>
                </a:cubicBezTo>
                <a:cubicBezTo>
                  <a:pt x="2559" y="416"/>
                  <a:pt x="2283" y="174"/>
                  <a:pt x="2071" y="87"/>
                </a:cubicBezTo>
                <a:cubicBezTo>
                  <a:pt x="1859" y="0"/>
                  <a:pt x="1478" y="41"/>
                  <a:pt x="1232" y="64"/>
                </a:cubicBezTo>
                <a:cubicBezTo>
                  <a:pt x="986" y="87"/>
                  <a:pt x="767" y="181"/>
                  <a:pt x="597" y="223"/>
                </a:cubicBez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mc:AlternateContent xmlns:mc="http://schemas.openxmlformats.org/markup-compatibility/2006" xmlns:a14="http://schemas.microsoft.com/office/drawing/2010/main">
        <mc:Choice Requires="a14">
          <p:sp>
            <p:nvSpPr>
              <p:cNvPr id="68618" name="Rectangle 12"/>
              <p:cNvSpPr>
                <a:spLocks noChangeArrowheads="1"/>
              </p:cNvSpPr>
              <p:nvPr/>
            </p:nvSpPr>
            <p:spPr bwMode="auto">
              <a:xfrm>
                <a:off x="503238" y="1346567"/>
                <a:ext cx="8172450" cy="174631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nchor="ctr">
                <a:spAutoFit/>
              </a:bodyPr>
              <a:lstStyle/>
              <a:p>
                <a:pPr algn="just" eaLnBrk="0" hangingPunct="0">
                  <a:lnSpc>
                    <a:spcPct val="120000"/>
                  </a:lnSpc>
                </a:pPr>
                <a:r>
                  <a:rPr lang="en-US" b="1" i="1" smtClean="0">
                    <a:cs typeface="Times New Roman" pitchFamily="18" charset="0"/>
                  </a:rPr>
                  <a:t>L</a:t>
                </a:r>
                <a:r>
                  <a:rPr lang="en-US" b="1" i="1" smtClean="0"/>
                  <a:t>ực</a:t>
                </a:r>
                <a:r>
                  <a:rPr lang="en-US" i="1" smtClean="0">
                    <a:cs typeface="Times New Roman" pitchFamily="18" charset="0"/>
                  </a:rPr>
                  <a:t> </a:t>
                </a:r>
                <a14:m>
                  <m:oMath xmlns:m="http://schemas.openxmlformats.org/officeDocument/2006/math">
                    <m:sSub>
                      <m:sSubPr>
                        <m:ctrlPr>
                          <a:rPr lang="en-US" b="1" i="1" smtClean="0">
                            <a:solidFill>
                              <a:srgbClr val="FF0000"/>
                            </a:solidFill>
                            <a:latin typeface="Cambria Math"/>
                            <a:cs typeface="Times New Roman" pitchFamily="18" charset="0"/>
                          </a:rPr>
                        </m:ctrlPr>
                      </m:sSubPr>
                      <m:e>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𝑭</m:t>
                            </m:r>
                          </m:e>
                        </m:acc>
                      </m:e>
                      <m:sub>
                        <m:r>
                          <a:rPr lang="en-US" b="1" i="1">
                            <a:solidFill>
                              <a:srgbClr val="FF0000"/>
                            </a:solidFill>
                            <a:latin typeface="Cambria Math"/>
                            <a:cs typeface="Times New Roman" pitchFamily="18" charset="0"/>
                          </a:rPr>
                          <m:t>𝑨</m:t>
                        </m:r>
                      </m:sub>
                    </m:sSub>
                  </m:oMath>
                </a14:m>
                <a:r>
                  <a:rPr lang="en-US" i="1"/>
                  <a:t> đặt tại điểm A </a:t>
                </a:r>
                <a:r>
                  <a:rPr lang="en-US" b="1" i="1"/>
                  <a:t>tương đương</a:t>
                </a:r>
                <a:r>
                  <a:rPr lang="en-US" i="1"/>
                  <a:t> với </a:t>
                </a:r>
                <a:r>
                  <a:rPr lang="en-US" b="1" i="1"/>
                  <a:t>lực</a:t>
                </a:r>
                <a:r>
                  <a:rPr lang="en-US" i="1"/>
                  <a:t> </a:t>
                </a:r>
                <a14:m>
                  <m:oMath xmlns:m="http://schemas.openxmlformats.org/officeDocument/2006/math">
                    <m:sSub>
                      <m:sSubPr>
                        <m:ctrlPr>
                          <a:rPr lang="en-US" b="1" i="1" smtClean="0">
                            <a:solidFill>
                              <a:srgbClr val="0000FF"/>
                            </a:solidFill>
                            <a:latin typeface="Cambria Math"/>
                            <a:cs typeface="Times New Roman" pitchFamily="18" charset="0"/>
                          </a:rPr>
                        </m:ctrlPr>
                      </m:sSubPr>
                      <m:e>
                        <m:acc>
                          <m:accPr>
                            <m:chr m:val="⃗"/>
                            <m:ctrlPr>
                              <a:rPr lang="en-US" b="1" i="1">
                                <a:solidFill>
                                  <a:srgbClr val="0000FF"/>
                                </a:solidFill>
                                <a:latin typeface="Cambria Math"/>
                                <a:cs typeface="Times New Roman" pitchFamily="18" charset="0"/>
                              </a:rPr>
                            </m:ctrlPr>
                          </m:accPr>
                          <m:e>
                            <m:r>
                              <a:rPr lang="en-US" b="1" i="1">
                                <a:solidFill>
                                  <a:srgbClr val="0000FF"/>
                                </a:solidFill>
                                <a:latin typeface="Cambria Math"/>
                                <a:cs typeface="Times New Roman" pitchFamily="18" charset="0"/>
                              </a:rPr>
                              <m:t>𝑭</m:t>
                            </m:r>
                          </m:e>
                        </m:acc>
                      </m:e>
                      <m:sub>
                        <m:r>
                          <a:rPr lang="en-US" b="1" i="1">
                            <a:solidFill>
                              <a:srgbClr val="0000FF"/>
                            </a:solidFill>
                            <a:latin typeface="Cambria Math"/>
                            <a:cs typeface="Times New Roman" pitchFamily="18" charset="0"/>
                          </a:rPr>
                          <m:t>𝑩</m:t>
                        </m:r>
                      </m:sub>
                    </m:sSub>
                  </m:oMath>
                </a14:m>
                <a:r>
                  <a:rPr lang="en-US" i="1"/>
                  <a:t> </a:t>
                </a:r>
                <a14:m>
                  <m:oMath xmlns:m="http://schemas.openxmlformats.org/officeDocument/2006/math">
                    <m:d>
                      <m:dPr>
                        <m:ctrlPr>
                          <a:rPr lang="en-US" b="1" i="1">
                            <a:latin typeface="Cambria Math"/>
                          </a:rPr>
                        </m:ctrlPr>
                      </m:dPr>
                      <m:e>
                        <m:sSub>
                          <m:sSubPr>
                            <m:ctrlPr>
                              <a:rPr lang="en-US" b="1" i="1" smtClean="0">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𝑭</m:t>
                                </m:r>
                              </m:e>
                            </m:acc>
                          </m:e>
                          <m:sub>
                            <m:r>
                              <a:rPr lang="en-US" b="1" i="1">
                                <a:solidFill>
                                  <a:srgbClr val="0000FF"/>
                                </a:solidFill>
                                <a:latin typeface="Cambria Math"/>
                              </a:rPr>
                              <m:t>𝑩</m:t>
                            </m:r>
                          </m:sub>
                        </m:sSub>
                        <m:r>
                          <a:rPr lang="en-US" b="1" i="1">
                            <a:latin typeface="Cambria Math"/>
                          </a:rPr>
                          <m:t>=</m:t>
                        </m:r>
                        <m:sSub>
                          <m:sSubPr>
                            <m:ctrlPr>
                              <a:rPr lang="en-US" b="1" i="1" smtClean="0">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𝑨</m:t>
                            </m:r>
                          </m:sub>
                        </m:sSub>
                      </m:e>
                    </m:d>
                  </m:oMath>
                </a14:m>
                <a:r>
                  <a:rPr lang="en-US" i="1"/>
                  <a:t> đặt tại điểm B bất kỳ </a:t>
                </a:r>
                <a:r>
                  <a:rPr lang="en-US" b="1" i="1"/>
                  <a:t>và </a:t>
                </a:r>
                <a:r>
                  <a:rPr lang="en-US" i="1"/>
                  <a:t>ngẫu lực có mô men bằng </a:t>
                </a:r>
                <a:r>
                  <a:rPr lang="en-US" b="1" i="1"/>
                  <a:t>mô men của </a:t>
                </a:r>
                <a14:m>
                  <m:oMath xmlns:m="http://schemas.openxmlformats.org/officeDocument/2006/math">
                    <m:sSub>
                      <m:sSubPr>
                        <m:ctrlPr>
                          <a:rPr lang="en-US" b="1" i="1" smtClean="0">
                            <a:solidFill>
                              <a:srgbClr val="FF0000"/>
                            </a:solidFill>
                            <a:latin typeface="Cambria Math"/>
                            <a:cs typeface="Times New Roman" pitchFamily="18" charset="0"/>
                          </a:rPr>
                        </m:ctrlPr>
                      </m:sSubPr>
                      <m:e>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𝑭</m:t>
                            </m:r>
                          </m:e>
                        </m:acc>
                      </m:e>
                      <m:sub>
                        <m:r>
                          <a:rPr lang="en-US" b="1" i="1">
                            <a:solidFill>
                              <a:srgbClr val="FF0000"/>
                            </a:solidFill>
                            <a:latin typeface="Cambria Math"/>
                            <a:cs typeface="Times New Roman" pitchFamily="18" charset="0"/>
                          </a:rPr>
                          <m:t>𝑨</m:t>
                        </m:r>
                      </m:sub>
                    </m:sSub>
                  </m:oMath>
                </a14:m>
                <a:r>
                  <a:rPr lang="en-US" b="1" i="1"/>
                  <a:t> đối với điểm B</a:t>
                </a:r>
                <a:r>
                  <a:rPr lang="en-US" i="1"/>
                  <a:t>.</a:t>
                </a:r>
              </a:p>
            </p:txBody>
          </p:sp>
        </mc:Choice>
        <mc:Fallback xmlns="">
          <p:sp>
            <p:nvSpPr>
              <p:cNvPr id="68618" name="Rectangle 12"/>
              <p:cNvSpPr>
                <a:spLocks noRot="1" noChangeAspect="1" noMove="1" noResize="1" noEditPoints="1" noAdjustHandles="1" noChangeArrowheads="1" noChangeShapeType="1" noTextEdit="1"/>
              </p:cNvSpPr>
              <p:nvPr/>
            </p:nvSpPr>
            <p:spPr bwMode="auto">
              <a:xfrm>
                <a:off x="503238" y="1346567"/>
                <a:ext cx="8172450" cy="1746312"/>
              </a:xfrm>
              <a:prstGeom prst="rect">
                <a:avLst/>
              </a:prstGeom>
              <a:blipFill rotWithShape="1">
                <a:blip r:embed="rId3"/>
                <a:stretch>
                  <a:fillRect l="-1343" r="-1343" b="-489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45" name="Slide Number Placeholder 7"/>
          <p:cNvSpPr>
            <a:spLocks noGrp="1"/>
          </p:cNvSpPr>
          <p:nvPr>
            <p:ph type="sldNum" sz="quarter" idx="12"/>
          </p:nvPr>
        </p:nvSpPr>
        <p:spPr/>
        <p:txBody>
          <a:bodyPr/>
          <a:lstStyle/>
          <a:p>
            <a:pPr>
              <a:defRPr/>
            </a:pPr>
            <a:fld id="{8624DFA4-80F5-4EE4-80F4-39DDA4E9CEBA}" type="slidenum">
              <a:rPr lang="en-US" altLang="en-US"/>
              <a:pPr>
                <a:defRPr/>
              </a:pPr>
              <a:t>11</a:t>
            </a:fld>
            <a:endParaRPr lang="en-US" altLang="en-US"/>
          </a:p>
        </p:txBody>
      </p:sp>
      <p:sp>
        <p:nvSpPr>
          <p:cNvPr id="234519" name="Line 23"/>
          <p:cNvSpPr>
            <a:spLocks noChangeAspect="1" noChangeShapeType="1"/>
          </p:cNvSpPr>
          <p:nvPr/>
        </p:nvSpPr>
        <p:spPr bwMode="auto">
          <a:xfrm flipV="1">
            <a:off x="5963337" y="3768179"/>
            <a:ext cx="3067050" cy="2127250"/>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34520" name="Text Box 24"/>
          <p:cNvSpPr txBox="1">
            <a:spLocks noChangeAspect="1" noChangeArrowheads="1"/>
          </p:cNvSpPr>
          <p:nvPr/>
        </p:nvSpPr>
        <p:spPr bwMode="auto">
          <a:xfrm>
            <a:off x="6187174" y="4038054"/>
            <a:ext cx="3603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A</a:t>
            </a:r>
            <a:endParaRPr lang="en-US" sz="3600"/>
          </a:p>
        </p:txBody>
      </p:sp>
      <p:grpSp>
        <p:nvGrpSpPr>
          <p:cNvPr id="234546" name="Group 50"/>
          <p:cNvGrpSpPr>
            <a:grpSpLocks/>
          </p:cNvGrpSpPr>
          <p:nvPr/>
        </p:nvGrpSpPr>
        <p:grpSpPr bwMode="auto">
          <a:xfrm>
            <a:off x="7411137" y="4157117"/>
            <a:ext cx="1379537" cy="1300162"/>
            <a:chOff x="4309" y="2581"/>
            <a:chExt cx="869" cy="819"/>
          </a:xfrm>
        </p:grpSpPr>
        <p:sp>
          <p:nvSpPr>
            <p:cNvPr id="68650" name="Line 21"/>
            <p:cNvSpPr>
              <a:spLocks noChangeAspect="1" noChangeShapeType="1"/>
            </p:cNvSpPr>
            <p:nvPr/>
          </p:nvSpPr>
          <p:spPr bwMode="auto">
            <a:xfrm flipV="1">
              <a:off x="4355" y="2603"/>
              <a:ext cx="568" cy="401"/>
            </a:xfrm>
            <a:prstGeom prst="line">
              <a:avLst/>
            </a:prstGeom>
            <a:noFill/>
            <a:ln w="57150">
              <a:solidFill>
                <a:srgbClr val="CC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8651" name="Text Box 32"/>
            <p:cNvSpPr txBox="1">
              <a:spLocks noChangeAspect="1" noChangeArrowheads="1"/>
            </p:cNvSpPr>
            <p:nvPr/>
          </p:nvSpPr>
          <p:spPr bwMode="auto">
            <a:xfrm>
              <a:off x="4309" y="2999"/>
              <a:ext cx="227"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B</a:t>
              </a:r>
              <a:endParaRPr lang="en-US" sz="3600"/>
            </a:p>
          </p:txBody>
        </p:sp>
        <p:graphicFrame>
          <p:nvGraphicFramePr>
            <p:cNvPr id="68652" name="Object 33"/>
            <p:cNvGraphicFramePr>
              <a:graphicFrameLocks noChangeAspect="1"/>
            </p:cNvGraphicFramePr>
            <p:nvPr/>
          </p:nvGraphicFramePr>
          <p:xfrm>
            <a:off x="4787" y="2581"/>
            <a:ext cx="391" cy="477"/>
          </p:xfrm>
          <a:graphic>
            <a:graphicData uri="http://schemas.openxmlformats.org/presentationml/2006/ole">
              <mc:AlternateContent xmlns:mc="http://schemas.openxmlformats.org/markup-compatibility/2006">
                <mc:Choice xmlns:v="urn:schemas-microsoft-com:vml" Requires="v">
                  <p:oleObj spid="_x0000_s197228" name="Equation" r:id="rId4" imgW="228600" imgH="279400" progId="Equation.DSMT4">
                    <p:embed/>
                  </p:oleObj>
                </mc:Choice>
                <mc:Fallback>
                  <p:oleObj name="Equation" r:id="rId4" imgW="228600" imgH="2794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7" y="2581"/>
                          <a:ext cx="391" cy="4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34571" name="Group 75"/>
          <p:cNvGrpSpPr>
            <a:grpSpLocks/>
          </p:cNvGrpSpPr>
          <p:nvPr/>
        </p:nvGrpSpPr>
        <p:grpSpPr bwMode="auto">
          <a:xfrm>
            <a:off x="5645837" y="4090442"/>
            <a:ext cx="950912" cy="944562"/>
            <a:chOff x="3461" y="2319"/>
            <a:chExt cx="599" cy="595"/>
          </a:xfrm>
        </p:grpSpPr>
        <p:sp>
          <p:nvSpPr>
            <p:cNvPr id="68648" name="Line 20"/>
            <p:cNvSpPr>
              <a:spLocks noChangeAspect="1" noChangeShapeType="1"/>
            </p:cNvSpPr>
            <p:nvPr/>
          </p:nvSpPr>
          <p:spPr bwMode="auto">
            <a:xfrm flipV="1">
              <a:off x="3492" y="2513"/>
              <a:ext cx="568" cy="401"/>
            </a:xfrm>
            <a:prstGeom prst="line">
              <a:avLst/>
            </a:prstGeom>
            <a:noFill/>
            <a:ln w="57150">
              <a:solidFill>
                <a:srgbClr val="FF0000"/>
              </a:solidFill>
              <a:round/>
              <a:headEnd type="triangle" w="med" len="med"/>
              <a:tailEnd type="oval"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8649" name="Object 35"/>
            <p:cNvGraphicFramePr>
              <a:graphicFrameLocks noChangeAspect="1"/>
            </p:cNvGraphicFramePr>
            <p:nvPr/>
          </p:nvGraphicFramePr>
          <p:xfrm>
            <a:off x="3461" y="2319"/>
            <a:ext cx="326" cy="434"/>
          </p:xfrm>
          <a:graphic>
            <a:graphicData uri="http://schemas.openxmlformats.org/presentationml/2006/ole">
              <mc:AlternateContent xmlns:mc="http://schemas.openxmlformats.org/markup-compatibility/2006">
                <mc:Choice xmlns:v="urn:schemas-microsoft-com:vml" Requires="v">
                  <p:oleObj spid="_x0000_s197229" name="Equation" r:id="rId6" imgW="190417" imgH="253890" progId="Equation.DSMT4">
                    <p:embed/>
                  </p:oleObj>
                </mc:Choice>
                <mc:Fallback>
                  <p:oleObj name="Equation" r:id="rId6" imgW="190417" imgH="25389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61" y="2319"/>
                          <a:ext cx="326" cy="4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34544" name="Text Box 48"/>
          <p:cNvSpPr txBox="1">
            <a:spLocks noChangeArrowheads="1"/>
          </p:cNvSpPr>
          <p:nvPr/>
        </p:nvSpPr>
        <p:spPr bwMode="auto">
          <a:xfrm>
            <a:off x="503238" y="2990305"/>
            <a:ext cx="36734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Chứng minh:</a:t>
            </a:r>
          </a:p>
        </p:txBody>
      </p:sp>
      <p:grpSp>
        <p:nvGrpSpPr>
          <p:cNvPr id="234547" name="Group 51"/>
          <p:cNvGrpSpPr>
            <a:grpSpLocks/>
          </p:cNvGrpSpPr>
          <p:nvPr/>
        </p:nvGrpSpPr>
        <p:grpSpPr bwMode="auto">
          <a:xfrm>
            <a:off x="6582462" y="4828629"/>
            <a:ext cx="901700" cy="1144588"/>
            <a:chOff x="3787" y="3004"/>
            <a:chExt cx="568" cy="721"/>
          </a:xfrm>
        </p:grpSpPr>
        <p:graphicFrame>
          <p:nvGraphicFramePr>
            <p:cNvPr id="68646" name="Object 34"/>
            <p:cNvGraphicFramePr>
              <a:graphicFrameLocks noChangeAspect="1"/>
            </p:cNvGraphicFramePr>
            <p:nvPr/>
          </p:nvGraphicFramePr>
          <p:xfrm>
            <a:off x="3855" y="3291"/>
            <a:ext cx="327" cy="434"/>
          </p:xfrm>
          <a:graphic>
            <a:graphicData uri="http://schemas.openxmlformats.org/presentationml/2006/ole">
              <mc:AlternateContent xmlns:mc="http://schemas.openxmlformats.org/markup-compatibility/2006">
                <mc:Choice xmlns:v="urn:schemas-microsoft-com:vml" Requires="v">
                  <p:oleObj spid="_x0000_s197230" name="Equation" r:id="rId8" imgW="190417" imgH="253890" progId="Equation.DSMT4">
                    <p:embed/>
                  </p:oleObj>
                </mc:Choice>
                <mc:Fallback>
                  <p:oleObj name="Equation" r:id="rId8" imgW="190417" imgH="25389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55" y="3291"/>
                          <a:ext cx="327" cy="4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47" name="Line 22"/>
            <p:cNvSpPr>
              <a:spLocks noChangeAspect="1" noChangeShapeType="1"/>
            </p:cNvSpPr>
            <p:nvPr/>
          </p:nvSpPr>
          <p:spPr bwMode="auto">
            <a:xfrm rot="10800000" flipV="1">
              <a:off x="3787" y="3004"/>
              <a:ext cx="568" cy="403"/>
            </a:xfrm>
            <a:prstGeom prst="line">
              <a:avLst/>
            </a:prstGeom>
            <a:noFill/>
            <a:ln w="57150">
              <a:solidFill>
                <a:srgbClr val="00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grpSp>
      <mc:AlternateContent xmlns:mc="http://schemas.openxmlformats.org/markup-compatibility/2006" xmlns:a14="http://schemas.microsoft.com/office/drawing/2010/main">
        <mc:Choice Requires="a14">
          <p:sp>
            <p:nvSpPr>
              <p:cNvPr id="234550" name="Text Box 54"/>
              <p:cNvSpPr txBox="1">
                <a:spLocks noChangeArrowheads="1"/>
              </p:cNvSpPr>
              <p:nvPr/>
            </p:nvSpPr>
            <p:spPr bwMode="auto">
              <a:xfrm>
                <a:off x="143508" y="3467732"/>
                <a:ext cx="6372225" cy="57573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mtClean="0"/>
                  <a:t>Tại B đặt: </a:t>
                </a:r>
                <a14:m>
                  <m:oMath xmlns:m="http://schemas.openxmlformats.org/officeDocument/2006/math">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rPr>
                              <m:t>′</m:t>
                            </m:r>
                          </m:e>
                          <m:sub>
                            <m:r>
                              <a:rPr lang="en-US" b="1" i="1" smtClean="0">
                                <a:solidFill>
                                  <a:srgbClr val="FF0000"/>
                                </a:solidFill>
                                <a:latin typeface="Cambria Math"/>
                              </a:rPr>
                              <m:t>𝑩</m:t>
                            </m:r>
                          </m:sub>
                        </m:sSub>
                        <m:r>
                          <a:rPr lang="en-US" b="1" i="1" smtClean="0">
                            <a:solidFill>
                              <a:srgbClr val="FF0000"/>
                            </a:solidFill>
                            <a:latin typeface="Cambria Math"/>
                          </a:rPr>
                          <m:t>,</m:t>
                        </m:r>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𝑩</m:t>
                            </m:r>
                          </m:sub>
                        </m:sSub>
                      </m:e>
                    </m:d>
                    <m:r>
                      <a:rPr lang="en-US" b="1" i="1" smtClean="0">
                        <a:solidFill>
                          <a:srgbClr val="FF0000"/>
                        </a:solidFill>
                        <a:latin typeface="Cambria Math"/>
                        <a:ea typeface="Cambria Math"/>
                      </a:rPr>
                      <m:t>∼</m:t>
                    </m:r>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𝟎</m:t>
                        </m:r>
                      </m:e>
                    </m:acc>
                  </m:oMath>
                </a14:m>
                <a:r>
                  <a:rPr lang="en-US" smtClean="0"/>
                  <a:t>; </a:t>
                </a:r>
                <a14:m>
                  <m:oMath xmlns:m="http://schemas.openxmlformats.org/officeDocument/2006/math">
                    <m:d>
                      <m:dPr>
                        <m:ctrlPr>
                          <a:rPr lang="en-US" b="1" i="1" smtClean="0">
                            <a:solidFill>
                              <a:srgbClr val="FF0000"/>
                            </a:solidFill>
                            <a:latin typeface="Cambria Math"/>
                          </a:rPr>
                        </m:ctrlPr>
                      </m:dPr>
                      <m:e>
                        <m:sSub>
                          <m:sSubPr>
                            <m:ctrlPr>
                              <a:rPr lang="en-US" b="1" i="1" smtClean="0">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𝑭</m:t>
                                </m:r>
                              </m:e>
                            </m:acc>
                          </m:e>
                          <m:sub>
                            <m:r>
                              <a:rPr lang="en-US" b="1" i="1">
                                <a:solidFill>
                                  <a:srgbClr val="0000FF"/>
                                </a:solidFill>
                                <a:latin typeface="Cambria Math"/>
                              </a:rPr>
                              <m:t>𝑩</m:t>
                            </m:r>
                          </m:sub>
                        </m:sSub>
                        <m:r>
                          <a:rPr lang="en-US" b="1" i="1">
                            <a:solidFill>
                              <a:srgbClr val="FF0000"/>
                            </a:solidFill>
                            <a:latin typeface="Cambria Math"/>
                          </a:rPr>
                          <m:t>=</m:t>
                        </m:r>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𝑨</m:t>
                            </m:r>
                          </m:sub>
                        </m:sSub>
                      </m:e>
                    </m:d>
                  </m:oMath>
                </a14:m>
                <a:endParaRPr lang="en-US"/>
              </a:p>
            </p:txBody>
          </p:sp>
        </mc:Choice>
        <mc:Fallback xmlns="">
          <p:sp>
            <p:nvSpPr>
              <p:cNvPr id="234550" name="Text Box 54"/>
              <p:cNvSpPr txBox="1">
                <a:spLocks noRot="1" noChangeAspect="1" noMove="1" noResize="1" noEditPoints="1" noAdjustHandles="1" noChangeArrowheads="1" noChangeShapeType="1" noTextEdit="1"/>
              </p:cNvSpPr>
              <p:nvPr/>
            </p:nvSpPr>
            <p:spPr bwMode="auto">
              <a:xfrm>
                <a:off x="143508" y="3467732"/>
                <a:ext cx="6372225" cy="575735"/>
              </a:xfrm>
              <a:prstGeom prst="rect">
                <a:avLst/>
              </a:prstGeom>
              <a:blipFill rotWithShape="1">
                <a:blip r:embed="rId10"/>
                <a:stretch>
                  <a:fillRect l="-1722" t="-1064" b="-2021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1157186" y="4031944"/>
                <a:ext cx="3277820" cy="153484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𝑨</m:t>
                          </m:r>
                        </m:sub>
                      </m:sSub>
                      <m:r>
                        <a:rPr lang="en-US" b="1" i="1" smtClean="0">
                          <a:solidFill>
                            <a:srgbClr val="FF0000"/>
                          </a:solidFill>
                          <a:latin typeface="Cambria Math"/>
                          <a:ea typeface="Cambria Math"/>
                        </a:rPr>
                        <m:t>∼</m:t>
                      </m:r>
                      <m:d>
                        <m:dPr>
                          <m:ctrlPr>
                            <a:rPr lang="en-US" b="1" i="1">
                              <a:solidFill>
                                <a:srgbClr val="FF0000"/>
                              </a:solidFill>
                              <a:latin typeface="Cambria Math"/>
                            </a:rPr>
                          </m:ctrlPr>
                        </m:dPr>
                        <m:e>
                          <m:sSub>
                            <m:sSubPr>
                              <m:ctrlPr>
                                <a:rPr lang="en-US" b="1" i="1">
                                  <a:solidFill>
                                    <a:srgbClr val="FF0000"/>
                                  </a:solidFill>
                                  <a:latin typeface="Cambria Math"/>
                                </a:rPr>
                              </m:ctrlPr>
                            </m:sSub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𝑨</m:t>
                                  </m:r>
                                </m:sub>
                              </m:sSub>
                              <m:r>
                                <a:rPr lang="en-US" b="1" i="1" smtClean="0">
                                  <a:solidFill>
                                    <a:srgbClr val="FF0000"/>
                                  </a:solidFill>
                                  <a:latin typeface="Cambria Math"/>
                                </a:rPr>
                                <m:t>,</m:t>
                              </m:r>
                              <m:acc>
                                <m:accPr>
                                  <m:chr m:val="⃗"/>
                                  <m:ctrlPr>
                                    <a:rPr lang="en-US" b="1" i="1">
                                      <a:solidFill>
                                        <a:srgbClr val="FF0000"/>
                                      </a:solidFill>
                                      <a:latin typeface="Cambria Math"/>
                                    </a:rPr>
                                  </m:ctrlPr>
                                </m:accPr>
                                <m:e>
                                  <m:r>
                                    <a:rPr lang="en-US" b="1" i="1">
                                      <a:solidFill>
                                        <a:srgbClr val="FF0000"/>
                                      </a:solidFill>
                                      <a:latin typeface="Cambria Math"/>
                                    </a:rPr>
                                    <m:t>𝑭</m:t>
                                  </m:r>
                                </m:e>
                              </m:acc>
                              <m:r>
                                <a:rPr lang="en-US" b="1" i="1">
                                  <a:solidFill>
                                    <a:srgbClr val="FF0000"/>
                                  </a:solidFill>
                                  <a:latin typeface="Cambria Math"/>
                                </a:rPr>
                                <m:t>′</m:t>
                              </m:r>
                            </m:e>
                            <m:sub>
                              <m:r>
                                <a:rPr lang="en-US" b="1" i="1">
                                  <a:solidFill>
                                    <a:srgbClr val="FF0000"/>
                                  </a:solidFill>
                                  <a:latin typeface="Cambria Math"/>
                                </a:rPr>
                                <m:t>𝑩</m:t>
                              </m:r>
                            </m:sub>
                          </m:sSub>
                          <m:r>
                            <a:rPr lang="en-US" b="1" i="1">
                              <a:solidFill>
                                <a:srgbClr val="FF0000"/>
                              </a:solidFill>
                              <a:latin typeface="Cambria Math"/>
                            </a:rPr>
                            <m:t>,</m:t>
                          </m:r>
                          <m:sSub>
                            <m:sSubPr>
                              <m:ctrlPr>
                                <a:rPr lang="en-US" b="1" i="1" smtClean="0">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𝑭</m:t>
                                  </m:r>
                                </m:e>
                              </m:acc>
                            </m:e>
                            <m:sub>
                              <m:r>
                                <a:rPr lang="en-US" b="1" i="1">
                                  <a:solidFill>
                                    <a:srgbClr val="0000FF"/>
                                  </a:solidFill>
                                  <a:latin typeface="Cambria Math"/>
                                </a:rPr>
                                <m:t>𝑩</m:t>
                              </m:r>
                            </m:sub>
                          </m:sSub>
                        </m:e>
                      </m:d>
                    </m:oMath>
                  </m:oMathPara>
                </a14:m>
                <a:endParaRPr lang="en-US" smtClean="0"/>
              </a:p>
              <a:p>
                <a:pPr/>
                <a14:m>
                  <m:oMathPara xmlns:m="http://schemas.openxmlformats.org/officeDocument/2006/math">
                    <m:oMathParaPr>
                      <m:jc m:val="centerGroup"/>
                    </m:oMathParaPr>
                    <m:oMath xmlns:m="http://schemas.openxmlformats.org/officeDocument/2006/math">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𝑨</m:t>
                          </m:r>
                        </m:sub>
                      </m:sSub>
                      <m:r>
                        <a:rPr lang="en-US" b="1" i="1" smtClean="0">
                          <a:solidFill>
                            <a:srgbClr val="FF0000"/>
                          </a:solidFill>
                          <a:latin typeface="Cambria Math"/>
                          <a:ea typeface="Cambria Math"/>
                        </a:rPr>
                        <m:t>∼</m:t>
                      </m:r>
                      <m:d>
                        <m:dPr>
                          <m:ctrlPr>
                            <a:rPr lang="en-US" b="1" i="1">
                              <a:solidFill>
                                <a:srgbClr val="FF0000"/>
                              </a:solidFill>
                              <a:latin typeface="Cambria Math"/>
                            </a:rPr>
                          </m:ctrlPr>
                        </m:dPr>
                        <m:e>
                          <m:sSub>
                            <m:sSubPr>
                              <m:ctrlPr>
                                <a:rPr lang="en-US" b="1" i="1" smtClean="0">
                                  <a:solidFill>
                                    <a:srgbClr val="0000FF"/>
                                  </a:solidFill>
                                  <a:latin typeface="Cambria Math"/>
                                </a:rPr>
                              </m:ctrlPr>
                            </m:sSubPr>
                            <m:e>
                              <m:acc>
                                <m:accPr>
                                  <m:chr m:val="⃗"/>
                                  <m:ctrlPr>
                                    <a:rPr lang="en-US" b="1" i="1">
                                      <a:solidFill>
                                        <a:srgbClr val="0000FF"/>
                                      </a:solidFill>
                                      <a:latin typeface="Cambria Math"/>
                                    </a:rPr>
                                  </m:ctrlPr>
                                </m:accPr>
                                <m:e>
                                  <m:r>
                                    <a:rPr lang="en-US" b="1" i="1">
                                      <a:solidFill>
                                        <a:srgbClr val="0000FF"/>
                                      </a:solidFill>
                                      <a:latin typeface="Cambria Math"/>
                                    </a:rPr>
                                    <m:t>𝑭</m:t>
                                  </m:r>
                                </m:e>
                              </m:acc>
                            </m:e>
                            <m:sub>
                              <m:r>
                                <a:rPr lang="en-US" b="1" i="1">
                                  <a:solidFill>
                                    <a:srgbClr val="0000FF"/>
                                  </a:solidFill>
                                  <a:latin typeface="Cambria Math"/>
                                </a:rPr>
                                <m:t>𝑩</m:t>
                              </m:r>
                            </m:sub>
                          </m:sSub>
                          <m:r>
                            <a:rPr lang="en-US" b="1" i="1" smtClean="0">
                              <a:solidFill>
                                <a:srgbClr val="FF0000"/>
                              </a:solidFill>
                              <a:latin typeface="Cambria Math"/>
                            </a:rPr>
                            <m:t>,</m:t>
                          </m:r>
                          <m:d>
                            <m:dPr>
                              <m:ctrlPr>
                                <a:rPr lang="en-US" b="1" i="1" smtClean="0">
                                  <a:solidFill>
                                    <a:srgbClr val="FF0000"/>
                                  </a:solidFill>
                                  <a:latin typeface="Cambria Math"/>
                                </a:rPr>
                              </m:ctrlPr>
                            </m:dPr>
                            <m:e>
                              <m:sSub>
                                <m:sSubPr>
                                  <m:ctrlPr>
                                    <a:rPr lang="en-US" b="1" i="1">
                                      <a:solidFill>
                                        <a:srgbClr val="FF0000"/>
                                      </a:solidFill>
                                      <a:latin typeface="Cambria Math"/>
                                    </a:rPr>
                                  </m:ctrlPr>
                                </m:sSub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𝑨</m:t>
                                      </m:r>
                                    </m:sub>
                                  </m:sSub>
                                  <m:r>
                                    <a:rPr lang="en-US" b="1" i="1">
                                      <a:solidFill>
                                        <a:srgbClr val="FF0000"/>
                                      </a:solidFill>
                                      <a:latin typeface="Cambria Math"/>
                                    </a:rPr>
                                    <m:t>,</m:t>
                                  </m:r>
                                  <m:acc>
                                    <m:accPr>
                                      <m:chr m:val="⃗"/>
                                      <m:ctrlPr>
                                        <a:rPr lang="en-US" b="1" i="1">
                                          <a:solidFill>
                                            <a:srgbClr val="FF0000"/>
                                          </a:solidFill>
                                          <a:latin typeface="Cambria Math"/>
                                        </a:rPr>
                                      </m:ctrlPr>
                                    </m:accPr>
                                    <m:e>
                                      <m:r>
                                        <a:rPr lang="en-US" b="1" i="1">
                                          <a:solidFill>
                                            <a:srgbClr val="FF0000"/>
                                          </a:solidFill>
                                          <a:latin typeface="Cambria Math"/>
                                        </a:rPr>
                                        <m:t>𝑭</m:t>
                                      </m:r>
                                    </m:e>
                                  </m:acc>
                                  <m:r>
                                    <a:rPr lang="en-US" b="1" i="1">
                                      <a:solidFill>
                                        <a:srgbClr val="FF0000"/>
                                      </a:solidFill>
                                      <a:latin typeface="Cambria Math"/>
                                    </a:rPr>
                                    <m:t>′</m:t>
                                  </m:r>
                                </m:e>
                                <m:sub>
                                  <m:r>
                                    <a:rPr lang="en-US" b="1" i="1">
                                      <a:solidFill>
                                        <a:srgbClr val="FF0000"/>
                                      </a:solidFill>
                                      <a:latin typeface="Cambria Math"/>
                                    </a:rPr>
                                    <m:t>𝑩</m:t>
                                  </m:r>
                                </m:sub>
                              </m:sSub>
                            </m:e>
                          </m:d>
                        </m:e>
                      </m:d>
                    </m:oMath>
                  </m:oMathPara>
                </a14:m>
                <a:endParaRPr lang="en-US" smtClean="0"/>
              </a:p>
              <a:p>
                <a14:m>
                  <m:oMath xmlns:m="http://schemas.openxmlformats.org/officeDocument/2006/math">
                    <m:d>
                      <m:dPr>
                        <m:ctrlPr>
                          <a:rPr lang="en-US" b="1" i="1">
                            <a:solidFill>
                              <a:srgbClr val="FF0000"/>
                            </a:solidFill>
                            <a:latin typeface="Cambria Math"/>
                          </a:rPr>
                        </m:ctrlPr>
                      </m:dPr>
                      <m:e>
                        <m:sSub>
                          <m:sSubPr>
                            <m:ctrlPr>
                              <a:rPr lang="en-US" b="1" i="1">
                                <a:solidFill>
                                  <a:srgbClr val="FF0000"/>
                                </a:solidFill>
                                <a:latin typeface="Cambria Math"/>
                              </a:rPr>
                            </m:ctrlPr>
                          </m:sSub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𝑨</m:t>
                                </m:r>
                              </m:sub>
                            </m:sSub>
                            <m:r>
                              <a:rPr lang="en-US" b="1" i="1">
                                <a:solidFill>
                                  <a:srgbClr val="FF0000"/>
                                </a:solidFill>
                                <a:latin typeface="Cambria Math"/>
                              </a:rPr>
                              <m:t>,</m:t>
                            </m:r>
                            <m:acc>
                              <m:accPr>
                                <m:chr m:val="⃗"/>
                                <m:ctrlPr>
                                  <a:rPr lang="en-US" b="1" i="1">
                                    <a:solidFill>
                                      <a:srgbClr val="FF0000"/>
                                    </a:solidFill>
                                    <a:latin typeface="Cambria Math"/>
                                  </a:rPr>
                                </m:ctrlPr>
                              </m:accPr>
                              <m:e>
                                <m:r>
                                  <a:rPr lang="en-US" b="1" i="1">
                                    <a:solidFill>
                                      <a:srgbClr val="FF0000"/>
                                    </a:solidFill>
                                    <a:latin typeface="Cambria Math"/>
                                  </a:rPr>
                                  <m:t>𝑭</m:t>
                                </m:r>
                              </m:e>
                            </m:acc>
                            <m:r>
                              <a:rPr lang="en-US" b="1" i="1">
                                <a:solidFill>
                                  <a:srgbClr val="FF0000"/>
                                </a:solidFill>
                                <a:latin typeface="Cambria Math"/>
                              </a:rPr>
                              <m:t>′</m:t>
                            </m:r>
                          </m:e>
                          <m:sub>
                            <m:r>
                              <a:rPr lang="en-US" b="1" i="1">
                                <a:solidFill>
                                  <a:srgbClr val="FF0000"/>
                                </a:solidFill>
                                <a:latin typeface="Cambria Math"/>
                              </a:rPr>
                              <m:t>𝑩</m:t>
                            </m:r>
                          </m:sub>
                        </m:sSub>
                      </m:e>
                    </m:d>
                  </m:oMath>
                </a14:m>
                <a:r>
                  <a:rPr lang="en-US" smtClean="0"/>
                  <a:t> là ngẫu lực</a:t>
                </a:r>
                <a:endParaRPr lang="en-US"/>
              </a:p>
            </p:txBody>
          </p:sp>
        </mc:Choice>
        <mc:Fallback xmlns="">
          <p:sp>
            <p:nvSpPr>
              <p:cNvPr id="3" name="TextBox 2"/>
              <p:cNvSpPr txBox="1">
                <a:spLocks noRot="1" noChangeAspect="1" noMove="1" noResize="1" noEditPoints="1" noAdjustHandles="1" noChangeArrowheads="1" noChangeShapeType="1" noTextEdit="1"/>
              </p:cNvSpPr>
              <p:nvPr/>
            </p:nvSpPr>
            <p:spPr>
              <a:xfrm>
                <a:off x="1157186" y="4031944"/>
                <a:ext cx="3277820" cy="1534844"/>
              </a:xfrm>
              <a:prstGeom prst="rect">
                <a:avLst/>
              </a:prstGeom>
              <a:blipFill rotWithShape="1">
                <a:blip r:embed="rId11"/>
                <a:stretch>
                  <a:fillRect r="-929" b="-67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 Box 33"/>
              <p:cNvSpPr txBox="1">
                <a:spLocks noChangeArrowheads="1"/>
              </p:cNvSpPr>
              <p:nvPr/>
            </p:nvSpPr>
            <p:spPr bwMode="auto">
              <a:xfrm>
                <a:off x="1116012" y="5555265"/>
                <a:ext cx="8027988"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left"/>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𝑨</m:t>
                          </m:r>
                        </m:sub>
                      </m:sSub>
                      <m:r>
                        <a:rPr lang="en-US" sz="2800" b="1" i="1" smtClean="0">
                          <a:solidFill>
                            <a:srgbClr val="FF0000"/>
                          </a:solidFill>
                          <a:latin typeface="Cambria Math"/>
                          <a:ea typeface="Cambria Math"/>
                        </a:rPr>
                        <m:t>∼</m:t>
                      </m:r>
                      <m:d>
                        <m:dPr>
                          <m:ctrlPr>
                            <a:rPr lang="en-US" sz="2800" b="1" i="1" smtClean="0">
                              <a:solidFill>
                                <a:srgbClr val="FF0000"/>
                              </a:solidFill>
                              <a:latin typeface="Cambria Math"/>
                              <a:ea typeface="Cambria Math"/>
                            </a:rPr>
                          </m:ctrlPr>
                        </m:dPr>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e>
                            <m:sub>
                              <m:r>
                                <a:rPr lang="en-US" sz="2800" b="1" i="1" smtClean="0">
                                  <a:solidFill>
                                    <a:srgbClr val="0000FF"/>
                                  </a:solidFill>
                                  <a:latin typeface="Cambria Math"/>
                                  <a:ea typeface="Cambria Math"/>
                                </a:rPr>
                                <m:t>𝑩</m:t>
                              </m:r>
                            </m:sub>
                          </m:sSub>
                          <m:r>
                            <a:rPr lang="en-US" sz="2800" b="1" i="1" smtClean="0">
                              <a:solidFill>
                                <a:srgbClr val="FF0000"/>
                              </a:solidFill>
                              <a:latin typeface="Cambria Math"/>
                              <a:ea typeface="Cambria Math"/>
                            </a:rPr>
                            <m:t>,</m:t>
                          </m:r>
                          <m:sSub>
                            <m:sSubPr>
                              <m:ctrlPr>
                                <a:rPr lang="en-US" sz="2800" b="1" i="1">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a:solidFill>
                                        <a:srgbClr val="FF0000"/>
                                      </a:solidFill>
                                      <a:latin typeface="Cambria Math"/>
                                    </a:rPr>
                                    <m:t>𝒎</m:t>
                                  </m:r>
                                </m:e>
                              </m:acc>
                            </m:e>
                            <m:sub>
                              <m:r>
                                <a:rPr lang="en-US" sz="2800" b="1" i="1">
                                  <a:solidFill>
                                    <a:srgbClr val="FF0000"/>
                                  </a:solidFill>
                                  <a:latin typeface="Cambria Math"/>
                                </a:rPr>
                                <m:t>𝑩</m:t>
                              </m:r>
                            </m:sub>
                          </m:sSub>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a:solidFill>
                                        <a:srgbClr val="FF0000"/>
                                      </a:solidFill>
                                      <a:latin typeface="Cambria Math"/>
                                    </a:rPr>
                                    <m:t>𝑨</m:t>
                                  </m:r>
                                </m:sub>
                              </m:sSub>
                            </m:e>
                          </m:d>
                        </m:e>
                      </m:d>
                    </m:oMath>
                  </m:oMathPara>
                </a14:m>
                <a:endParaRPr lang="en-US" sz="2800" b="1">
                  <a:solidFill>
                    <a:srgbClr val="FF0000"/>
                  </a:solidFill>
                </a:endParaRPr>
              </a:p>
            </p:txBody>
          </p:sp>
        </mc:Choice>
        <mc:Fallback xmlns="">
          <p:sp>
            <p:nvSpPr>
              <p:cNvPr id="49" name="Text Box 33"/>
              <p:cNvSpPr txBox="1">
                <a:spLocks noRot="1" noChangeAspect="1" noMove="1" noResize="1" noEditPoints="1" noAdjustHandles="1" noChangeArrowheads="1" noChangeShapeType="1" noTextEdit="1"/>
              </p:cNvSpPr>
              <p:nvPr/>
            </p:nvSpPr>
            <p:spPr bwMode="auto">
              <a:xfrm>
                <a:off x="1116012" y="5555265"/>
                <a:ext cx="8027988" cy="610039"/>
              </a:xfrm>
              <a:prstGeom prst="rect">
                <a:avLst/>
              </a:prstGeom>
              <a:blipFill rotWithShape="1">
                <a:blip r:embed="rId12"/>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0" name="Text Box 3"/>
          <p:cNvSpPr txBox="1">
            <a:spLocks noChangeArrowheads="1"/>
          </p:cNvSpPr>
          <p:nvPr/>
        </p:nvSpPr>
        <p:spPr bwMode="auto">
          <a:xfrm>
            <a:off x="431800" y="925920"/>
            <a:ext cx="71278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chemeClr val="tx2"/>
                </a:solidFill>
              </a:rPr>
              <a:t>2.1</a:t>
            </a:r>
            <a:r>
              <a:rPr lang="en-US" sz="2800" b="1">
                <a:solidFill>
                  <a:schemeClr val="tx2"/>
                </a:solidFill>
              </a:rPr>
              <a:t>. Định lý dời lực song song.</a:t>
            </a:r>
          </a:p>
        </p:txBody>
      </p:sp>
      <p:sp>
        <p:nvSpPr>
          <p:cNvPr id="51"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a:t>
            </a:r>
            <a:r>
              <a:rPr lang="en-US" sz="2800" b="1" smtClean="0">
                <a:solidFill>
                  <a:srgbClr val="0000FF"/>
                </a:solidFill>
              </a:rPr>
              <a:t>PHẲNG</a:t>
            </a:r>
            <a:endParaRPr lang="en-US" sz="2800" b="1">
              <a:solidFill>
                <a:srgbClr val="0000FF"/>
              </a:solidFill>
            </a:endParaRPr>
          </a:p>
        </p:txBody>
      </p:sp>
      <p:sp>
        <p:nvSpPr>
          <p:cNvPr id="37" name="Arc 18"/>
          <p:cNvSpPr>
            <a:spLocks/>
          </p:cNvSpPr>
          <p:nvPr/>
        </p:nvSpPr>
        <p:spPr bwMode="auto">
          <a:xfrm rot="2507822">
            <a:off x="7297848" y="4403274"/>
            <a:ext cx="720000" cy="720000"/>
          </a:xfrm>
          <a:custGeom>
            <a:avLst/>
            <a:gdLst>
              <a:gd name="T0" fmla="*/ 0 w 21600"/>
              <a:gd name="T1" fmla="*/ 0 h 28997"/>
              <a:gd name="T2" fmla="*/ 4 w 21600"/>
              <a:gd name="T3" fmla="*/ 7 h 28997"/>
              <a:gd name="T4" fmla="*/ 0 w 21600"/>
              <a:gd name="T5" fmla="*/ 6 h 28997"/>
              <a:gd name="T6" fmla="*/ 0 60000 65536"/>
              <a:gd name="T7" fmla="*/ 0 60000 65536"/>
              <a:gd name="T8" fmla="*/ 0 60000 65536"/>
            </a:gdLst>
            <a:ahLst/>
            <a:cxnLst>
              <a:cxn ang="T6">
                <a:pos x="T0" y="T1"/>
              </a:cxn>
              <a:cxn ang="T7">
                <a:pos x="T2" y="T3"/>
              </a:cxn>
              <a:cxn ang="T8">
                <a:pos x="T4" y="T5"/>
              </a:cxn>
            </a:cxnLst>
            <a:rect l="0" t="0" r="r" b="b"/>
            <a:pathLst>
              <a:path w="21600" h="28997" fill="none" extrusionOk="0">
                <a:moveTo>
                  <a:pt x="-1" y="0"/>
                </a:moveTo>
                <a:cubicBezTo>
                  <a:pt x="11929" y="0"/>
                  <a:pt x="21600" y="9670"/>
                  <a:pt x="21600" y="21600"/>
                </a:cubicBezTo>
                <a:cubicBezTo>
                  <a:pt x="21600" y="24123"/>
                  <a:pt x="21157" y="26626"/>
                  <a:pt x="20293" y="28996"/>
                </a:cubicBezTo>
              </a:path>
              <a:path w="21600" h="28997" stroke="0" extrusionOk="0">
                <a:moveTo>
                  <a:pt x="-1" y="0"/>
                </a:moveTo>
                <a:cubicBezTo>
                  <a:pt x="11929" y="0"/>
                  <a:pt x="21600" y="9670"/>
                  <a:pt x="21600" y="21600"/>
                </a:cubicBezTo>
                <a:cubicBezTo>
                  <a:pt x="21600" y="24123"/>
                  <a:pt x="21157" y="26626"/>
                  <a:pt x="20293" y="28996"/>
                </a:cubicBezTo>
                <a:lnTo>
                  <a:pt x="0" y="21600"/>
                </a:lnTo>
                <a:lnTo>
                  <a:pt x="-1" y="0"/>
                </a:lnTo>
                <a:close/>
              </a:path>
            </a:pathLst>
          </a:custGeom>
          <a:noFill/>
          <a:ln w="57150">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9123968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8618"/>
                                        </p:tgtEl>
                                        <p:attrNameLst>
                                          <p:attrName>style.visibility</p:attrName>
                                        </p:attrNameLst>
                                      </p:cBhvr>
                                      <p:to>
                                        <p:strVal val="visible"/>
                                      </p:to>
                                    </p:set>
                                    <p:animEffect transition="in" filter="wipe(left)">
                                      <p:cBhvr>
                                        <p:cTn id="11" dur="500"/>
                                        <p:tgtEl>
                                          <p:spTgt spid="68618"/>
                                        </p:tgtEl>
                                      </p:cBhvr>
                                    </p:animEffect>
                                  </p:childTnLst>
                                </p:cTn>
                              </p:par>
                              <p:par>
                                <p:cTn id="12" presetID="4" presetClass="entr" presetSubtype="16" fill="hold" grpId="0" nodeType="withEffect">
                                  <p:stCondLst>
                                    <p:cond delay="0"/>
                                  </p:stCondLst>
                                  <p:childTnLst>
                                    <p:set>
                                      <p:cBhvr>
                                        <p:cTn id="13" dur="1" fill="hold">
                                          <p:stCondLst>
                                            <p:cond delay="0"/>
                                          </p:stCondLst>
                                        </p:cTn>
                                        <p:tgtEl>
                                          <p:spTgt spid="234548"/>
                                        </p:tgtEl>
                                        <p:attrNameLst>
                                          <p:attrName>style.visibility</p:attrName>
                                        </p:attrNameLst>
                                      </p:cBhvr>
                                      <p:to>
                                        <p:strVal val="visible"/>
                                      </p:to>
                                    </p:set>
                                    <p:animEffect transition="in" filter="box(in)">
                                      <p:cBhvr>
                                        <p:cTn id="14" dur="500"/>
                                        <p:tgtEl>
                                          <p:spTgt spid="234548"/>
                                        </p:tgtEl>
                                      </p:cBhvr>
                                    </p:animEffect>
                                  </p:childTnLst>
                                </p:cTn>
                              </p:par>
                            </p:childTnLst>
                          </p:cTn>
                        </p:par>
                        <p:par>
                          <p:cTn id="15" fill="hold">
                            <p:stCondLst>
                              <p:cond delay="1000"/>
                            </p:stCondLst>
                            <p:childTnLst>
                              <p:par>
                                <p:cTn id="16" presetID="4" presetClass="entr" presetSubtype="16" fill="hold" grpId="0" nodeType="afterEffect">
                                  <p:stCondLst>
                                    <p:cond delay="0"/>
                                  </p:stCondLst>
                                  <p:childTnLst>
                                    <p:set>
                                      <p:cBhvr>
                                        <p:cTn id="17" dur="1" fill="hold">
                                          <p:stCondLst>
                                            <p:cond delay="0"/>
                                          </p:stCondLst>
                                        </p:cTn>
                                        <p:tgtEl>
                                          <p:spTgt spid="234520"/>
                                        </p:tgtEl>
                                        <p:attrNameLst>
                                          <p:attrName>style.visibility</p:attrName>
                                        </p:attrNameLst>
                                      </p:cBhvr>
                                      <p:to>
                                        <p:strVal val="visible"/>
                                      </p:to>
                                    </p:set>
                                    <p:animEffect transition="in" filter="box(in)">
                                      <p:cBhvr>
                                        <p:cTn id="18" dur="500"/>
                                        <p:tgtEl>
                                          <p:spTgt spid="234520"/>
                                        </p:tgtEl>
                                      </p:cBhvr>
                                    </p:animEffect>
                                  </p:childTnLst>
                                </p:cTn>
                              </p:par>
                              <p:par>
                                <p:cTn id="19" presetID="4" presetClass="entr" presetSubtype="16" fill="hold" nodeType="withEffect">
                                  <p:stCondLst>
                                    <p:cond delay="0"/>
                                  </p:stCondLst>
                                  <p:childTnLst>
                                    <p:set>
                                      <p:cBhvr>
                                        <p:cTn id="20" dur="1" fill="hold">
                                          <p:stCondLst>
                                            <p:cond delay="0"/>
                                          </p:stCondLst>
                                        </p:cTn>
                                        <p:tgtEl>
                                          <p:spTgt spid="234571"/>
                                        </p:tgtEl>
                                        <p:attrNameLst>
                                          <p:attrName>style.visibility</p:attrName>
                                        </p:attrNameLst>
                                      </p:cBhvr>
                                      <p:to>
                                        <p:strVal val="visible"/>
                                      </p:to>
                                    </p:set>
                                    <p:animEffect transition="in" filter="box(in)">
                                      <p:cBhvr>
                                        <p:cTn id="21" dur="500"/>
                                        <p:tgtEl>
                                          <p:spTgt spid="234571"/>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34544"/>
                                        </p:tgtEl>
                                        <p:attrNameLst>
                                          <p:attrName>style.visibility</p:attrName>
                                        </p:attrNameLst>
                                      </p:cBhvr>
                                      <p:to>
                                        <p:strVal val="visible"/>
                                      </p:to>
                                    </p:set>
                                    <p:animEffect transition="in" filter="blinds(horizontal)">
                                      <p:cBhvr>
                                        <p:cTn id="26" dur="500"/>
                                        <p:tgtEl>
                                          <p:spTgt spid="23454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234550"/>
                                        </p:tgtEl>
                                        <p:attrNameLst>
                                          <p:attrName>style.visibility</p:attrName>
                                        </p:attrNameLst>
                                      </p:cBhvr>
                                      <p:to>
                                        <p:strVal val="visible"/>
                                      </p:to>
                                    </p:set>
                                    <p:anim calcmode="discrete" valueType="clr">
                                      <p:cBhvr override="childStyle">
                                        <p:cTn id="31" dur="80"/>
                                        <p:tgtEl>
                                          <p:spTgt spid="234550"/>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34550"/>
                                        </p:tgtEl>
                                        <p:attrNameLst>
                                          <p:attrName>fillcolor</p:attrName>
                                        </p:attrNameLst>
                                      </p:cBhvr>
                                      <p:tavLst>
                                        <p:tav tm="0">
                                          <p:val>
                                            <p:clrVal>
                                              <a:schemeClr val="accent2"/>
                                            </p:clrVal>
                                          </p:val>
                                        </p:tav>
                                        <p:tav tm="50000">
                                          <p:val>
                                            <p:clrVal>
                                              <a:schemeClr val="hlink"/>
                                            </p:clrVal>
                                          </p:val>
                                        </p:tav>
                                      </p:tavLst>
                                    </p:anim>
                                    <p:set>
                                      <p:cBhvr>
                                        <p:cTn id="33" dur="80"/>
                                        <p:tgtEl>
                                          <p:spTgt spid="234550"/>
                                        </p:tgtEl>
                                        <p:attrNameLst>
                                          <p:attrName>fill.type</p:attrName>
                                        </p:attrNameLst>
                                      </p:cBhvr>
                                      <p:to>
                                        <p:strVal val="solid"/>
                                      </p:to>
                                    </p:set>
                                  </p:childTnLst>
                                </p:cTn>
                              </p:par>
                            </p:childTnLst>
                          </p:cTn>
                        </p:par>
                        <p:par>
                          <p:cTn id="34" fill="hold" nodeType="afterGroup">
                            <p:stCondLst>
                              <p:cond delay="1960"/>
                            </p:stCondLst>
                            <p:childTnLst>
                              <p:par>
                                <p:cTn id="35" presetID="8" presetClass="entr" presetSubtype="16" fill="hold" nodeType="afterEffect">
                                  <p:stCondLst>
                                    <p:cond delay="0"/>
                                  </p:stCondLst>
                                  <p:childTnLst>
                                    <p:set>
                                      <p:cBhvr>
                                        <p:cTn id="36" dur="1" fill="hold">
                                          <p:stCondLst>
                                            <p:cond delay="0"/>
                                          </p:stCondLst>
                                        </p:cTn>
                                        <p:tgtEl>
                                          <p:spTgt spid="234546"/>
                                        </p:tgtEl>
                                        <p:attrNameLst>
                                          <p:attrName>style.visibility</p:attrName>
                                        </p:attrNameLst>
                                      </p:cBhvr>
                                      <p:to>
                                        <p:strVal val="visible"/>
                                      </p:to>
                                    </p:set>
                                    <p:animEffect transition="in" filter="diamond(in)">
                                      <p:cBhvr>
                                        <p:cTn id="37" dur="2000"/>
                                        <p:tgtEl>
                                          <p:spTgt spid="234546"/>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234519"/>
                                        </p:tgtEl>
                                        <p:attrNameLst>
                                          <p:attrName>style.visibility</p:attrName>
                                        </p:attrNameLst>
                                      </p:cBhvr>
                                      <p:to>
                                        <p:strVal val="visible"/>
                                      </p:to>
                                    </p:set>
                                    <p:animEffect transition="in" filter="diamond(in)">
                                      <p:cBhvr>
                                        <p:cTn id="40" dur="2000"/>
                                        <p:tgtEl>
                                          <p:spTgt spid="234519"/>
                                        </p:tgtEl>
                                      </p:cBhvr>
                                    </p:animEffect>
                                  </p:childTnLst>
                                </p:cTn>
                              </p:par>
                              <p:par>
                                <p:cTn id="41" presetID="8" presetClass="entr" presetSubtype="16" fill="hold" nodeType="withEffect">
                                  <p:stCondLst>
                                    <p:cond delay="0"/>
                                  </p:stCondLst>
                                  <p:childTnLst>
                                    <p:set>
                                      <p:cBhvr>
                                        <p:cTn id="42" dur="1" fill="hold">
                                          <p:stCondLst>
                                            <p:cond delay="0"/>
                                          </p:stCondLst>
                                        </p:cTn>
                                        <p:tgtEl>
                                          <p:spTgt spid="234547"/>
                                        </p:tgtEl>
                                        <p:attrNameLst>
                                          <p:attrName>style.visibility</p:attrName>
                                        </p:attrNameLst>
                                      </p:cBhvr>
                                      <p:to>
                                        <p:strVal val="visible"/>
                                      </p:to>
                                    </p:set>
                                    <p:animEffect transition="in" filter="diamond(in)">
                                      <p:cBhvr>
                                        <p:cTn id="43" dur="2000"/>
                                        <p:tgtEl>
                                          <p:spTgt spid="23454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
                                            <p:txEl>
                                              <p:pRg st="0" end="0"/>
                                            </p:txEl>
                                          </p:spTgt>
                                        </p:tgtEl>
                                        <p:attrNameLst>
                                          <p:attrName>style.visibility</p:attrName>
                                        </p:attrNameLst>
                                      </p:cBhvr>
                                      <p:to>
                                        <p:strVal val="visible"/>
                                      </p:to>
                                    </p:set>
                                    <p:animEffect transition="in" filter="wipe(left)">
                                      <p:cBhvr>
                                        <p:cTn id="48" dur="500"/>
                                        <p:tgtEl>
                                          <p:spTgt spid="3">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
                                            <p:txEl>
                                              <p:pRg st="1" end="1"/>
                                            </p:txEl>
                                          </p:spTgt>
                                        </p:tgtEl>
                                        <p:attrNameLst>
                                          <p:attrName>style.visibility</p:attrName>
                                        </p:attrNameLst>
                                      </p:cBhvr>
                                      <p:to>
                                        <p:strVal val="visible"/>
                                      </p:to>
                                    </p:set>
                                    <p:animEffect transition="in" filter="wipe(left)">
                                      <p:cBhvr>
                                        <p:cTn id="53" dur="500"/>
                                        <p:tgtEl>
                                          <p:spTgt spid="3">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
                                            <p:txEl>
                                              <p:pRg st="2" end="2"/>
                                            </p:txEl>
                                          </p:spTgt>
                                        </p:tgtEl>
                                        <p:attrNameLst>
                                          <p:attrName>style.visibility</p:attrName>
                                        </p:attrNameLst>
                                      </p:cBhvr>
                                      <p:to>
                                        <p:strVal val="visible"/>
                                      </p:to>
                                    </p:set>
                                    <p:animEffect transition="in" filter="wipe(left)">
                                      <p:cBhvr>
                                        <p:cTn id="58" dur="500"/>
                                        <p:tgtEl>
                                          <p:spTgt spid="3">
                                            <p:txEl>
                                              <p:pRg st="2" end="2"/>
                                            </p:txEl>
                                          </p:spTgt>
                                        </p:tgtEl>
                                      </p:cBhvr>
                                    </p:animEffect>
                                  </p:childTnLst>
                                </p:cTn>
                              </p:par>
                            </p:childTnLst>
                          </p:cTn>
                        </p:par>
                        <p:par>
                          <p:cTn id="59" fill="hold">
                            <p:stCondLst>
                              <p:cond delay="500"/>
                            </p:stCondLst>
                            <p:childTnLst>
                              <p:par>
                                <p:cTn id="60" presetID="21" presetClass="entr" presetSubtype="8"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heel(8)">
                                      <p:cBhvr>
                                        <p:cTn id="62" dur="2000"/>
                                        <p:tgtEl>
                                          <p:spTgt spid="37"/>
                                        </p:tgtEl>
                                      </p:cBhvr>
                                    </p:animEffect>
                                  </p:childTnLst>
                                </p:cTn>
                              </p:par>
                              <p:par>
                                <p:cTn id="63" presetID="10" presetClass="entr" presetSubtype="0" repeatCount="indefinite" nodeType="withEffect">
                                  <p:stCondLst>
                                    <p:cond delay="0"/>
                                  </p:stCondLst>
                                  <p:endCondLst>
                                    <p:cond evt="onNext" delay="0">
                                      <p:tgtEl>
                                        <p:sldTgt/>
                                      </p:tgtEl>
                                    </p:cond>
                                  </p:endCondLst>
                                  <p:childTnLst>
                                    <p:set>
                                      <p:cBhvr>
                                        <p:cTn id="64" dur="1" fill="hold">
                                          <p:stCondLst>
                                            <p:cond delay="0"/>
                                          </p:stCondLst>
                                        </p:cTn>
                                        <p:tgtEl>
                                          <p:spTgt spid="234571"/>
                                        </p:tgtEl>
                                        <p:attrNameLst>
                                          <p:attrName>style.visibility</p:attrName>
                                        </p:attrNameLst>
                                      </p:cBhvr>
                                      <p:to>
                                        <p:strVal val="visible"/>
                                      </p:to>
                                    </p:set>
                                    <p:animEffect transition="in" filter="fade">
                                      <p:cBhvr>
                                        <p:cTn id="65" dur="500"/>
                                        <p:tgtEl>
                                          <p:spTgt spid="234571"/>
                                        </p:tgtEl>
                                      </p:cBhvr>
                                    </p:animEffect>
                                  </p:childTnLst>
                                </p:cTn>
                              </p:par>
                              <p:par>
                                <p:cTn id="66" presetID="10" presetClass="entr" presetSubtype="0" repeatCount="indefinite" nodeType="withEffect">
                                  <p:stCondLst>
                                    <p:cond delay="0"/>
                                  </p:stCondLst>
                                  <p:endCondLst>
                                    <p:cond evt="onNext" delay="0">
                                      <p:tgtEl>
                                        <p:sldTgt/>
                                      </p:tgtEl>
                                    </p:cond>
                                  </p:endCondLst>
                                  <p:childTnLst>
                                    <p:set>
                                      <p:cBhvr>
                                        <p:cTn id="67" dur="1" fill="hold">
                                          <p:stCondLst>
                                            <p:cond delay="0"/>
                                          </p:stCondLst>
                                        </p:cTn>
                                        <p:tgtEl>
                                          <p:spTgt spid="234546"/>
                                        </p:tgtEl>
                                        <p:attrNameLst>
                                          <p:attrName>style.visibility</p:attrName>
                                        </p:attrNameLst>
                                      </p:cBhvr>
                                      <p:to>
                                        <p:strVal val="visible"/>
                                      </p:to>
                                    </p:set>
                                    <p:animEffect transition="in" filter="fade">
                                      <p:cBhvr>
                                        <p:cTn id="68" dur="500"/>
                                        <p:tgtEl>
                                          <p:spTgt spid="234546"/>
                                        </p:tgtEl>
                                      </p:cBhvr>
                                    </p:animEffect>
                                  </p:childTnLst>
                                </p:cTn>
                              </p:par>
                            </p:childTnLst>
                          </p:cTn>
                        </p:par>
                      </p:childTnLst>
                    </p:cTn>
                  </p:par>
                  <p:par>
                    <p:cTn id="69" fill="hold">
                      <p:stCondLst>
                        <p:cond delay="indefinite"/>
                      </p:stCondLst>
                      <p:childTnLst>
                        <p:par>
                          <p:cTn id="70" fill="hold">
                            <p:stCondLst>
                              <p:cond delay="0"/>
                            </p:stCondLst>
                            <p:childTnLst>
                              <p:par>
                                <p:cTn id="71" presetID="29" presetClass="entr" presetSubtype="0" fill="hold" grpId="0" nodeType="click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p:cTn id="73" dur="1000" fill="hold"/>
                                        <p:tgtEl>
                                          <p:spTgt spid="49"/>
                                        </p:tgtEl>
                                        <p:attrNameLst>
                                          <p:attrName>ppt_x</p:attrName>
                                        </p:attrNameLst>
                                      </p:cBhvr>
                                      <p:tavLst>
                                        <p:tav tm="0">
                                          <p:val>
                                            <p:strVal val="#ppt_x-.2"/>
                                          </p:val>
                                        </p:tav>
                                        <p:tav tm="100000">
                                          <p:val>
                                            <p:strVal val="#ppt_x"/>
                                          </p:val>
                                        </p:tav>
                                      </p:tavLst>
                                    </p:anim>
                                    <p:anim calcmode="lin" valueType="num">
                                      <p:cBhvr>
                                        <p:cTn id="74"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75" dur="1000"/>
                                        <p:tgtEl>
                                          <p:spTgt spid="49"/>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xit" presetSubtype="0" fill="hold" nodeType="clickEffect">
                                  <p:stCondLst>
                                    <p:cond delay="0"/>
                                  </p:stCondLst>
                                  <p:childTnLst>
                                    <p:set>
                                      <p:cBhvr>
                                        <p:cTn id="79" dur="1" fill="hold">
                                          <p:stCondLst>
                                            <p:cond delay="0"/>
                                          </p:stCondLst>
                                        </p:cTn>
                                        <p:tgtEl>
                                          <p:spTgt spid="234571"/>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2345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48" grpId="0" animBg="1"/>
      <p:bldP spid="68618" grpId="0"/>
      <p:bldP spid="234519" grpId="0" animBg="1"/>
      <p:bldP spid="234520" grpId="0"/>
      <p:bldP spid="234544" grpId="0"/>
      <p:bldP spid="234550" grpId="0"/>
      <p:bldP spid="3" grpId="0" uiExpand="1" build="p"/>
      <p:bldP spid="49" grpId="0"/>
      <p:bldP spid="50" grpId="0"/>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3"/>
          <p:cNvSpPr>
            <a:spLocks noGrp="1"/>
          </p:cNvSpPr>
          <p:nvPr>
            <p:ph type="sldNum" sz="quarter" idx="12"/>
          </p:nvPr>
        </p:nvSpPr>
        <p:spPr/>
        <p:txBody>
          <a:bodyPr/>
          <a:lstStyle/>
          <a:p>
            <a:pPr>
              <a:defRPr/>
            </a:pPr>
            <a:fld id="{D99980FA-7B42-470D-BF41-A8B055E4E3FB}" type="slidenum">
              <a:rPr lang="en-US" altLang="en-US"/>
              <a:pPr>
                <a:defRPr/>
              </a:pPr>
              <a:t>12</a:t>
            </a:fld>
            <a:endParaRPr lang="en-US" altLang="en-US"/>
          </a:p>
        </p:txBody>
      </p:sp>
      <p:grpSp>
        <p:nvGrpSpPr>
          <p:cNvPr id="69635" name="Group 30"/>
          <p:cNvGrpSpPr>
            <a:grpSpLocks/>
          </p:cNvGrpSpPr>
          <p:nvPr/>
        </p:nvGrpSpPr>
        <p:grpSpPr bwMode="auto">
          <a:xfrm>
            <a:off x="4865688" y="3032126"/>
            <a:ext cx="4062412" cy="3060700"/>
            <a:chOff x="2812" y="1570"/>
            <a:chExt cx="2559" cy="1928"/>
          </a:xfrm>
        </p:grpSpPr>
        <p:sp>
          <p:nvSpPr>
            <p:cNvPr id="69647" name="Freeform 4"/>
            <p:cNvSpPr>
              <a:spLocks/>
            </p:cNvSpPr>
            <p:nvPr/>
          </p:nvSpPr>
          <p:spPr bwMode="auto">
            <a:xfrm rot="-1318422">
              <a:off x="2812" y="1570"/>
              <a:ext cx="2559" cy="1928"/>
            </a:xfrm>
            <a:custGeom>
              <a:avLst/>
              <a:gdLst>
                <a:gd name="T0" fmla="*/ 597 w 2559"/>
                <a:gd name="T1" fmla="*/ 590 h 1186"/>
                <a:gd name="T2" fmla="*/ 212 w 2559"/>
                <a:gd name="T3" fmla="*/ 829 h 1186"/>
                <a:gd name="T4" fmla="*/ 30 w 2559"/>
                <a:gd name="T5" fmla="*/ 1847 h 1186"/>
                <a:gd name="T6" fmla="*/ 393 w 2559"/>
                <a:gd name="T7" fmla="*/ 2806 h 1186"/>
                <a:gd name="T8" fmla="*/ 1731 w 2559"/>
                <a:gd name="T9" fmla="*/ 2926 h 1186"/>
                <a:gd name="T10" fmla="*/ 2502 w 2559"/>
                <a:gd name="T11" fmla="*/ 1549 h 1186"/>
                <a:gd name="T12" fmla="*/ 2071 w 2559"/>
                <a:gd name="T13" fmla="*/ 229 h 1186"/>
                <a:gd name="T14" fmla="*/ 1232 w 2559"/>
                <a:gd name="T15" fmla="*/ 169 h 1186"/>
                <a:gd name="T16" fmla="*/ 597 w 2559"/>
                <a:gd name="T17" fmla="*/ 590 h 1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9" h="1186">
                  <a:moveTo>
                    <a:pt x="597" y="223"/>
                  </a:moveTo>
                  <a:cubicBezTo>
                    <a:pt x="427" y="265"/>
                    <a:pt x="307" y="235"/>
                    <a:pt x="212" y="314"/>
                  </a:cubicBezTo>
                  <a:cubicBezTo>
                    <a:pt x="117" y="393"/>
                    <a:pt x="0" y="574"/>
                    <a:pt x="30" y="699"/>
                  </a:cubicBezTo>
                  <a:cubicBezTo>
                    <a:pt x="60" y="824"/>
                    <a:pt x="110" y="994"/>
                    <a:pt x="393" y="1062"/>
                  </a:cubicBezTo>
                  <a:cubicBezTo>
                    <a:pt x="676" y="1130"/>
                    <a:pt x="1380" y="1186"/>
                    <a:pt x="1731" y="1107"/>
                  </a:cubicBezTo>
                  <a:cubicBezTo>
                    <a:pt x="2082" y="1028"/>
                    <a:pt x="2445" y="756"/>
                    <a:pt x="2502" y="586"/>
                  </a:cubicBezTo>
                  <a:cubicBezTo>
                    <a:pt x="2559" y="416"/>
                    <a:pt x="2283" y="174"/>
                    <a:pt x="2071" y="87"/>
                  </a:cubicBezTo>
                  <a:cubicBezTo>
                    <a:pt x="1859" y="0"/>
                    <a:pt x="1478" y="41"/>
                    <a:pt x="1232" y="64"/>
                  </a:cubicBezTo>
                  <a:cubicBezTo>
                    <a:pt x="986" y="87"/>
                    <a:pt x="767" y="181"/>
                    <a:pt x="597" y="223"/>
                  </a:cubicBez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8" name="Line 5"/>
            <p:cNvSpPr>
              <a:spLocks noChangeAspect="1" noChangeShapeType="1"/>
            </p:cNvSpPr>
            <p:nvPr/>
          </p:nvSpPr>
          <p:spPr bwMode="auto">
            <a:xfrm flipV="1">
              <a:off x="3272" y="2048"/>
              <a:ext cx="1932" cy="1340"/>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9649" name="Text Box 6"/>
            <p:cNvSpPr txBox="1">
              <a:spLocks noChangeAspect="1" noChangeArrowheads="1"/>
            </p:cNvSpPr>
            <p:nvPr/>
          </p:nvSpPr>
          <p:spPr bwMode="auto">
            <a:xfrm>
              <a:off x="4215" y="2650"/>
              <a:ext cx="227" cy="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B</a:t>
              </a:r>
              <a:endParaRPr lang="en-US" sz="3600"/>
            </a:p>
          </p:txBody>
        </p:sp>
        <p:graphicFrame>
          <p:nvGraphicFramePr>
            <p:cNvPr id="69650" name="Object 8"/>
            <p:cNvGraphicFramePr>
              <a:graphicFrameLocks noChangeAspect="1"/>
            </p:cNvGraphicFramePr>
            <p:nvPr/>
          </p:nvGraphicFramePr>
          <p:xfrm>
            <a:off x="3730" y="3003"/>
            <a:ext cx="327" cy="434"/>
          </p:xfrm>
          <a:graphic>
            <a:graphicData uri="http://schemas.openxmlformats.org/presentationml/2006/ole">
              <mc:AlternateContent xmlns:mc="http://schemas.openxmlformats.org/markup-compatibility/2006">
                <mc:Choice xmlns:v="urn:schemas-microsoft-com:vml" Requires="v">
                  <p:oleObj spid="_x0000_s198028" name="Equation" r:id="rId3" imgW="190417" imgH="253890" progId="Equation.DSMT4">
                    <p:embed/>
                  </p:oleObj>
                </mc:Choice>
                <mc:Fallback>
                  <p:oleObj name="Equation" r:id="rId3" imgW="190417" imgH="25389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0" y="3003"/>
                          <a:ext cx="327" cy="4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651" name="Line 9"/>
            <p:cNvSpPr>
              <a:spLocks noChangeAspect="1" noChangeShapeType="1"/>
            </p:cNvSpPr>
            <p:nvPr/>
          </p:nvSpPr>
          <p:spPr bwMode="auto">
            <a:xfrm rot="10800000" flipV="1">
              <a:off x="3662" y="2716"/>
              <a:ext cx="568" cy="403"/>
            </a:xfrm>
            <a:prstGeom prst="line">
              <a:avLst/>
            </a:prstGeom>
            <a:noFill/>
            <a:ln w="57150">
              <a:solidFill>
                <a:srgbClr val="00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52" name="Line 11"/>
            <p:cNvSpPr>
              <a:spLocks noChangeAspect="1" noChangeShapeType="1"/>
            </p:cNvSpPr>
            <p:nvPr/>
          </p:nvSpPr>
          <p:spPr bwMode="auto">
            <a:xfrm flipH="1" flipV="1">
              <a:off x="3662" y="2448"/>
              <a:ext cx="568" cy="26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round/>
                  <a:headEnd/>
                  <a:tailEnd/>
                </a14:hiddenLine>
              </a:ext>
            </a:extLst>
          </p:spPr>
          <p:txBody>
            <a:bodyPr/>
            <a:lstStyle/>
            <a:p>
              <a:endParaRPr lang="en-US"/>
            </a:p>
          </p:txBody>
        </p:sp>
        <p:grpSp>
          <p:nvGrpSpPr>
            <p:cNvPr id="69654" name="Group 14"/>
            <p:cNvGrpSpPr>
              <a:grpSpLocks/>
            </p:cNvGrpSpPr>
            <p:nvPr/>
          </p:nvGrpSpPr>
          <p:grpSpPr bwMode="auto">
            <a:xfrm>
              <a:off x="4101" y="2431"/>
              <a:ext cx="143" cy="225"/>
              <a:chOff x="4277" y="2876"/>
              <a:chExt cx="92" cy="92"/>
            </a:xfrm>
          </p:grpSpPr>
          <p:sp>
            <p:nvSpPr>
              <p:cNvPr id="69660" name="Line 15"/>
              <p:cNvSpPr>
                <a:spLocks noChangeAspect="1" noChangeShapeType="1"/>
              </p:cNvSpPr>
              <p:nvPr/>
            </p:nvSpPr>
            <p:spPr bwMode="auto">
              <a:xfrm flipH="1" flipV="1">
                <a:off x="4277" y="2876"/>
                <a:ext cx="92" cy="4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9050">
                    <a:solidFill>
                      <a:srgbClr val="000000"/>
                    </a:solidFill>
                    <a:round/>
                    <a:headEnd/>
                    <a:tailEnd/>
                  </a14:hiddenLine>
                </a:ext>
              </a:extLst>
            </p:spPr>
            <p:txBody>
              <a:bodyPr/>
              <a:lstStyle/>
              <a:p>
                <a:endParaRPr lang="en-US"/>
              </a:p>
            </p:txBody>
          </p:sp>
          <p:sp>
            <p:nvSpPr>
              <p:cNvPr id="69661" name="Line 16"/>
              <p:cNvSpPr>
                <a:spLocks noChangeShapeType="1"/>
              </p:cNvSpPr>
              <p:nvPr/>
            </p:nvSpPr>
            <p:spPr bwMode="auto">
              <a:xfrm>
                <a:off x="4278" y="2878"/>
                <a:ext cx="0" cy="9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905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69636" name="Text Box 22"/>
          <p:cNvSpPr txBox="1">
            <a:spLocks noChangeArrowheads="1"/>
          </p:cNvSpPr>
          <p:nvPr/>
        </p:nvSpPr>
        <p:spPr bwMode="auto">
          <a:xfrm>
            <a:off x="576263" y="1559105"/>
            <a:ext cx="36734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00FF"/>
                </a:solidFill>
              </a:rPr>
              <a:t>NHẬN XÉT:</a:t>
            </a:r>
          </a:p>
        </p:txBody>
      </p:sp>
      <mc:AlternateContent xmlns:mc="http://schemas.openxmlformats.org/markup-compatibility/2006" xmlns:a14="http://schemas.microsoft.com/office/drawing/2010/main">
        <mc:Choice Requires="a14">
          <p:sp>
            <p:nvSpPr>
              <p:cNvPr id="69637" name="Text Box 23"/>
              <p:cNvSpPr txBox="1">
                <a:spLocks noChangeArrowheads="1"/>
              </p:cNvSpPr>
              <p:nvPr/>
            </p:nvSpPr>
            <p:spPr bwMode="auto">
              <a:xfrm>
                <a:off x="611188" y="2158020"/>
                <a:ext cx="7777236" cy="109318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z="2800" smtClean="0"/>
                  <a:t>Nếu ta có: </a:t>
                </a:r>
                <a14:m>
                  <m:oMath xmlns:m="http://schemas.openxmlformats.org/officeDocument/2006/math">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e>
                      <m:sub>
                        <m:r>
                          <a:rPr lang="en-US" sz="2800" b="1" i="1" smtClean="0">
                            <a:solidFill>
                              <a:srgbClr val="0000FF"/>
                            </a:solidFill>
                            <a:latin typeface="Cambria Math"/>
                            <a:ea typeface="Cambria Math"/>
                          </a:rPr>
                          <m:t>𝑩</m:t>
                        </m:r>
                      </m:sub>
                    </m:sSub>
                  </m:oMath>
                </a14:m>
                <a:r>
                  <a:rPr lang="en-US" sz="2800" b="1" smtClean="0"/>
                  <a:t> </a:t>
                </a:r>
                <a:r>
                  <a:rPr lang="en-US" sz="2800" smtClean="0"/>
                  <a:t>đặt tại B và một mômen đại số </a:t>
                </a:r>
                <a:r>
                  <a:rPr lang="en-US" sz="2800" b="1" smtClean="0"/>
                  <a:t> </a:t>
                </a:r>
                <a14:m>
                  <m:oMath xmlns:m="http://schemas.openxmlformats.org/officeDocument/2006/math">
                    <m:acc>
                      <m:accPr>
                        <m:chr m:val="̅"/>
                        <m:ctrlPr>
                          <a:rPr lang="en-US" sz="2800" b="1" i="1" smtClean="0">
                            <a:solidFill>
                              <a:srgbClr val="0000FF"/>
                            </a:solidFill>
                            <a:latin typeface="Cambria Math"/>
                          </a:rPr>
                        </m:ctrlPr>
                      </m:accPr>
                      <m:e>
                        <m:r>
                          <a:rPr lang="en-US" sz="2800" b="1" i="1" smtClean="0">
                            <a:solidFill>
                              <a:srgbClr val="0000FF"/>
                            </a:solidFill>
                            <a:latin typeface="Cambria Math"/>
                          </a:rPr>
                          <m:t>𝒎</m:t>
                        </m:r>
                      </m:e>
                    </m:acc>
                  </m:oMath>
                </a14:m>
                <a:r>
                  <a:rPr lang="en-US" sz="2800" b="1" smtClean="0"/>
                  <a:t> </a:t>
                </a:r>
                <a:r>
                  <a:rPr lang="en-US" sz="2800" smtClean="0"/>
                  <a:t>thì: </a:t>
                </a:r>
                <a14:m>
                  <m:oMath xmlns:m="http://schemas.openxmlformats.org/officeDocument/2006/math">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r>
                          <a:rPr lang="en-US" sz="2800" b="1" i="1" smtClean="0">
                            <a:solidFill>
                              <a:srgbClr val="0000FF"/>
                            </a:solidFill>
                            <a:latin typeface="Cambria Math"/>
                          </a:rPr>
                          <m:t>,</m:t>
                        </m:r>
                        <m:acc>
                          <m:accPr>
                            <m:chr m:val="̅"/>
                            <m:ctrlPr>
                              <a:rPr lang="en-US" sz="2800" b="1" i="1">
                                <a:solidFill>
                                  <a:srgbClr val="0000FF"/>
                                </a:solidFill>
                                <a:latin typeface="Cambria Math"/>
                              </a:rPr>
                            </m:ctrlPr>
                          </m:accPr>
                          <m:e>
                            <m:r>
                              <a:rPr lang="en-US" sz="2800" b="1" i="1">
                                <a:solidFill>
                                  <a:srgbClr val="0000FF"/>
                                </a:solidFill>
                                <a:latin typeface="Cambria Math"/>
                              </a:rPr>
                              <m:t>𝒎</m:t>
                            </m:r>
                          </m:e>
                        </m:acc>
                      </m:e>
                    </m:d>
                    <m:r>
                      <a:rPr lang="en-US" sz="2800" b="1" i="1" smtClean="0">
                        <a:solidFill>
                          <a:srgbClr val="0000FF"/>
                        </a:solidFill>
                        <a:latin typeface="Cambria Math"/>
                        <a:ea typeface="Cambria Math"/>
                      </a:rPr>
                      <m:t>∼</m:t>
                    </m:r>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e>
                      <m:sub>
                        <m:r>
                          <a:rPr lang="en-US" sz="2800" b="1" i="1" smtClean="0">
                            <a:solidFill>
                              <a:srgbClr val="0000FF"/>
                            </a:solidFill>
                            <a:latin typeface="Cambria Math"/>
                            <a:ea typeface="Cambria Math"/>
                          </a:rPr>
                          <m:t>𝑨</m:t>
                        </m:r>
                      </m:sub>
                    </m:sSub>
                  </m:oMath>
                </a14:m>
                <a:r>
                  <a:rPr lang="en-US" sz="2800" b="1" smtClean="0"/>
                  <a:t> </a:t>
                </a:r>
                <a:endParaRPr lang="en-US" sz="2800" b="1"/>
              </a:p>
            </p:txBody>
          </p:sp>
        </mc:Choice>
        <mc:Fallback xmlns="">
          <p:sp>
            <p:nvSpPr>
              <p:cNvPr id="69637" name="Text Box 23"/>
              <p:cNvSpPr txBox="1">
                <a:spLocks noRot="1" noChangeAspect="1" noMove="1" noResize="1" noEditPoints="1" noAdjustHandles="1" noChangeArrowheads="1" noChangeShapeType="1" noTextEdit="1"/>
              </p:cNvSpPr>
              <p:nvPr/>
            </p:nvSpPr>
            <p:spPr bwMode="auto">
              <a:xfrm>
                <a:off x="611188" y="2158020"/>
                <a:ext cx="7777236" cy="1093184"/>
              </a:xfrm>
              <a:prstGeom prst="rect">
                <a:avLst/>
              </a:prstGeom>
              <a:blipFill rotWithShape="1">
                <a:blip r:embed="rId5"/>
                <a:stretch>
                  <a:fillRect l="-1567" t="-1117" b="-1173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5836" name="Text Box 28"/>
              <p:cNvSpPr txBox="1">
                <a:spLocks noChangeArrowheads="1"/>
              </p:cNvSpPr>
              <p:nvPr/>
            </p:nvSpPr>
            <p:spPr bwMode="auto">
              <a:xfrm>
                <a:off x="647700" y="3361169"/>
                <a:ext cx="5652492" cy="83843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z="2800" smtClean="0"/>
                  <a:t>với: </a:t>
                </a:r>
                <a14:m>
                  <m:oMath xmlns:m="http://schemas.openxmlformats.org/officeDocument/2006/math">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𝑨</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oMath>
                </a14:m>
                <a:r>
                  <a:rPr lang="en-US" sz="2800" b="1" smtClean="0"/>
                  <a:t>; </a:t>
                </a:r>
                <a14:m>
                  <m:oMath xmlns:m="http://schemas.openxmlformats.org/officeDocument/2006/math">
                    <m:sSub>
                      <m:sSubPr>
                        <m:ctrlPr>
                          <a:rPr lang="en-US" sz="2800" b="1" i="1" smtClean="0">
                            <a:solidFill>
                              <a:srgbClr val="0000FF"/>
                            </a:solidFill>
                            <a:latin typeface="Cambria Math"/>
                          </a:rPr>
                        </m:ctrlPr>
                      </m:sSubPr>
                      <m:e>
                        <m:r>
                          <a:rPr lang="en-US" sz="2800" b="1" i="1" smtClean="0">
                            <a:solidFill>
                              <a:srgbClr val="0000FF"/>
                            </a:solidFill>
                            <a:latin typeface="Cambria Math"/>
                          </a:rPr>
                          <m:t>𝒅</m:t>
                        </m:r>
                      </m:e>
                      <m:sub>
                        <m:r>
                          <a:rPr lang="en-US" sz="2800" b="1" i="1" smtClean="0">
                            <a:solidFill>
                              <a:srgbClr val="0000FF"/>
                            </a:solidFill>
                            <a:latin typeface="Cambria Math"/>
                          </a:rPr>
                          <m:t>𝑨</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sub>
                    </m:sSub>
                    <m:r>
                      <a:rPr lang="en-US" sz="2800" b="1" i="1" smtClean="0">
                        <a:solidFill>
                          <a:srgbClr val="0000FF"/>
                        </a:solidFill>
                        <a:latin typeface="Cambria Math"/>
                      </a:rPr>
                      <m:t>=</m:t>
                    </m:r>
                    <m:f>
                      <m:fPr>
                        <m:ctrlPr>
                          <a:rPr lang="en-US" sz="2800" b="1" i="1" smtClean="0">
                            <a:solidFill>
                              <a:srgbClr val="0000FF"/>
                            </a:solidFill>
                            <a:latin typeface="Cambria Math"/>
                          </a:rPr>
                        </m:ctrlPr>
                      </m:fPr>
                      <m:num>
                        <m:d>
                          <m:dPr>
                            <m:begChr m:val="|"/>
                            <m:endChr m:val="|"/>
                            <m:ctrlPr>
                              <a:rPr lang="en-US" sz="2800" b="1" i="1" smtClean="0">
                                <a:solidFill>
                                  <a:srgbClr val="0000FF"/>
                                </a:solidFill>
                                <a:latin typeface="Cambria Math"/>
                              </a:rPr>
                            </m:ctrlPr>
                          </m:d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d>
                      </m:num>
                      <m:den>
                        <m:d>
                          <m:dPr>
                            <m:begChr m:val="|"/>
                            <m:endChr m:val="|"/>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e>
                        </m:d>
                      </m:den>
                    </m:f>
                  </m:oMath>
                </a14:m>
                <a:endParaRPr lang="en-US" sz="2800" b="1"/>
              </a:p>
            </p:txBody>
          </p:sp>
        </mc:Choice>
        <mc:Fallback xmlns="">
          <p:sp>
            <p:nvSpPr>
              <p:cNvPr id="375836" name="Text Box 28"/>
              <p:cNvSpPr txBox="1">
                <a:spLocks noRot="1" noChangeAspect="1" noMove="1" noResize="1" noEditPoints="1" noAdjustHandles="1" noChangeArrowheads="1" noChangeShapeType="1" noTextEdit="1"/>
              </p:cNvSpPr>
              <p:nvPr/>
            </p:nvSpPr>
            <p:spPr bwMode="auto">
              <a:xfrm>
                <a:off x="647700" y="3361169"/>
                <a:ext cx="5652492" cy="838435"/>
              </a:xfrm>
              <a:prstGeom prst="rect">
                <a:avLst/>
              </a:prstGeom>
              <a:blipFill rotWithShape="1">
                <a:blip r:embed="rId6"/>
                <a:stretch>
                  <a:fillRect l="-215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5841" name="Text Box 33"/>
              <p:cNvSpPr txBox="1">
                <a:spLocks noChangeArrowheads="1"/>
              </p:cNvSpPr>
              <p:nvPr/>
            </p:nvSpPr>
            <p:spPr bwMode="auto">
              <a:xfrm>
                <a:off x="647700" y="4309569"/>
                <a:ext cx="3852863" cy="17477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b="1" smtClean="0"/>
                  <a:t>A có vị trí sao cho </a:t>
                </a:r>
                <a14:m>
                  <m:oMath xmlns:m="http://schemas.openxmlformats.org/officeDocument/2006/math">
                    <m:sSub>
                      <m:sSubPr>
                        <m:ctrlPr>
                          <a:rPr lang="en-US" sz="2800" b="1" i="1" smtClean="0">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sub>
                        <m:r>
                          <a:rPr lang="en-US" sz="2800" b="1" i="1" smtClean="0">
                            <a:solidFill>
                              <a:srgbClr val="0000FF"/>
                            </a:solidFill>
                            <a:latin typeface="Cambria Math"/>
                          </a:rPr>
                          <m:t>𝑨</m:t>
                        </m:r>
                      </m:sub>
                    </m:sSub>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𝑩</m:t>
                            </m:r>
                          </m:sub>
                        </m:sSub>
                      </m:e>
                    </m:d>
                  </m:oMath>
                </a14:m>
                <a:r>
                  <a:rPr lang="en-US" sz="2800" b="1" smtClean="0"/>
                  <a:t> ngược với chiều </a:t>
                </a:r>
                <a:r>
                  <a:rPr lang="en-US" sz="2800" b="1"/>
                  <a:t>của</a:t>
                </a:r>
                <a:r>
                  <a:rPr lang="en-US" sz="2800" b="1" smtClean="0"/>
                  <a:t> </a:t>
                </a:r>
                <a14:m>
                  <m:oMath xmlns:m="http://schemas.openxmlformats.org/officeDocument/2006/math">
                    <m:acc>
                      <m:accPr>
                        <m:chr m:val="̅"/>
                        <m:ctrlPr>
                          <a:rPr lang="en-US" sz="2800" b="1" i="1">
                            <a:solidFill>
                              <a:srgbClr val="0000FF"/>
                            </a:solidFill>
                            <a:latin typeface="Cambria Math"/>
                          </a:rPr>
                        </m:ctrlPr>
                      </m:accPr>
                      <m:e>
                        <m:r>
                          <a:rPr lang="en-US" sz="2800" b="1" i="1">
                            <a:solidFill>
                              <a:srgbClr val="0000FF"/>
                            </a:solidFill>
                            <a:latin typeface="Cambria Math"/>
                          </a:rPr>
                          <m:t>𝒎</m:t>
                        </m:r>
                      </m:e>
                    </m:acc>
                  </m:oMath>
                </a14:m>
                <a:endParaRPr lang="en-US" sz="2800" b="1"/>
              </a:p>
            </p:txBody>
          </p:sp>
        </mc:Choice>
        <mc:Fallback xmlns="">
          <p:sp>
            <p:nvSpPr>
              <p:cNvPr id="375841" name="Text Box 33"/>
              <p:cNvSpPr txBox="1">
                <a:spLocks noRot="1" noChangeAspect="1" noMove="1" noResize="1" noEditPoints="1" noAdjustHandles="1" noChangeArrowheads="1" noChangeShapeType="1" noTextEdit="1"/>
              </p:cNvSpPr>
              <p:nvPr/>
            </p:nvSpPr>
            <p:spPr bwMode="auto">
              <a:xfrm>
                <a:off x="647700" y="4309569"/>
                <a:ext cx="3852863" cy="1747723"/>
              </a:xfrm>
              <a:prstGeom prst="rect">
                <a:avLst/>
              </a:prstGeom>
              <a:blipFill rotWithShape="1">
                <a:blip r:embed="rId7"/>
                <a:stretch>
                  <a:fillRect l="-3165" t="-1394" r="-3323" b="-592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2" name="Text Box 3"/>
          <p:cNvSpPr txBox="1">
            <a:spLocks noChangeArrowheads="1"/>
          </p:cNvSpPr>
          <p:nvPr/>
        </p:nvSpPr>
        <p:spPr bwMode="auto">
          <a:xfrm>
            <a:off x="431800" y="925920"/>
            <a:ext cx="71278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chemeClr val="tx2"/>
                </a:solidFill>
              </a:rPr>
              <a:t>2.1</a:t>
            </a:r>
            <a:r>
              <a:rPr lang="en-US" sz="2800" b="1">
                <a:solidFill>
                  <a:schemeClr val="tx2"/>
                </a:solidFill>
              </a:rPr>
              <a:t>. Định lý dời lực song song.</a:t>
            </a:r>
          </a:p>
        </p:txBody>
      </p:sp>
      <p:sp>
        <p:nvSpPr>
          <p:cNvPr id="33"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a:t>
            </a:r>
            <a:r>
              <a:rPr lang="en-US" sz="2800" b="1" smtClean="0">
                <a:solidFill>
                  <a:srgbClr val="0000FF"/>
                </a:solidFill>
              </a:rPr>
              <a:t>PHẲNG</a:t>
            </a:r>
            <a:endParaRPr lang="en-US" sz="2800" b="1">
              <a:solidFill>
                <a:srgbClr val="0000FF"/>
              </a:solidFill>
            </a:endParaRPr>
          </a:p>
        </p:txBody>
      </p:sp>
      <p:grpSp>
        <p:nvGrpSpPr>
          <p:cNvPr id="25" name="Group 75"/>
          <p:cNvGrpSpPr>
            <a:grpSpLocks/>
          </p:cNvGrpSpPr>
          <p:nvPr/>
        </p:nvGrpSpPr>
        <p:grpSpPr bwMode="auto">
          <a:xfrm>
            <a:off x="5645837" y="4090442"/>
            <a:ext cx="950912" cy="944562"/>
            <a:chOff x="3461" y="2319"/>
            <a:chExt cx="599" cy="595"/>
          </a:xfrm>
        </p:grpSpPr>
        <p:sp>
          <p:nvSpPr>
            <p:cNvPr id="26" name="Line 20"/>
            <p:cNvSpPr>
              <a:spLocks noChangeAspect="1" noChangeShapeType="1"/>
            </p:cNvSpPr>
            <p:nvPr/>
          </p:nvSpPr>
          <p:spPr bwMode="auto">
            <a:xfrm flipV="1">
              <a:off x="3492" y="2513"/>
              <a:ext cx="568" cy="401"/>
            </a:xfrm>
            <a:prstGeom prst="line">
              <a:avLst/>
            </a:prstGeom>
            <a:noFill/>
            <a:ln w="57150">
              <a:solidFill>
                <a:srgbClr val="FF0000"/>
              </a:solidFill>
              <a:round/>
              <a:headEnd type="triangle" w="med" len="med"/>
              <a:tailEnd type="oval"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27" name="Object 35"/>
            <p:cNvGraphicFramePr>
              <a:graphicFrameLocks noChangeAspect="1"/>
            </p:cNvGraphicFramePr>
            <p:nvPr/>
          </p:nvGraphicFramePr>
          <p:xfrm>
            <a:off x="3461" y="2319"/>
            <a:ext cx="326" cy="434"/>
          </p:xfrm>
          <a:graphic>
            <a:graphicData uri="http://schemas.openxmlformats.org/presentationml/2006/ole">
              <mc:AlternateContent xmlns:mc="http://schemas.openxmlformats.org/markup-compatibility/2006">
                <mc:Choice xmlns:v="urn:schemas-microsoft-com:vml" Requires="v">
                  <p:oleObj spid="_x0000_s198029" name="Equation" r:id="rId8" imgW="190417" imgH="253890" progId="Equation.DSMT4">
                    <p:embed/>
                  </p:oleObj>
                </mc:Choice>
                <mc:Fallback>
                  <p:oleObj name="Equation" r:id="rId8" imgW="190417" imgH="25389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61" y="2319"/>
                          <a:ext cx="326" cy="4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8" name="Text Box 24"/>
          <p:cNvSpPr txBox="1">
            <a:spLocks noChangeAspect="1" noChangeArrowheads="1"/>
          </p:cNvSpPr>
          <p:nvPr/>
        </p:nvSpPr>
        <p:spPr bwMode="auto">
          <a:xfrm>
            <a:off x="6187174" y="4038054"/>
            <a:ext cx="3603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A</a:t>
            </a:r>
            <a:endParaRPr lang="en-US" sz="3600"/>
          </a:p>
        </p:txBody>
      </p:sp>
      <p:sp>
        <p:nvSpPr>
          <p:cNvPr id="29" name="Arc 18"/>
          <p:cNvSpPr>
            <a:spLocks/>
          </p:cNvSpPr>
          <p:nvPr/>
        </p:nvSpPr>
        <p:spPr bwMode="auto">
          <a:xfrm rot="2507822">
            <a:off x="7057232" y="4403274"/>
            <a:ext cx="720000" cy="720000"/>
          </a:xfrm>
          <a:custGeom>
            <a:avLst/>
            <a:gdLst>
              <a:gd name="T0" fmla="*/ 0 w 21600"/>
              <a:gd name="T1" fmla="*/ 0 h 28997"/>
              <a:gd name="T2" fmla="*/ 4 w 21600"/>
              <a:gd name="T3" fmla="*/ 7 h 28997"/>
              <a:gd name="T4" fmla="*/ 0 w 21600"/>
              <a:gd name="T5" fmla="*/ 6 h 28997"/>
              <a:gd name="T6" fmla="*/ 0 60000 65536"/>
              <a:gd name="T7" fmla="*/ 0 60000 65536"/>
              <a:gd name="T8" fmla="*/ 0 60000 65536"/>
            </a:gdLst>
            <a:ahLst/>
            <a:cxnLst>
              <a:cxn ang="T6">
                <a:pos x="T0" y="T1"/>
              </a:cxn>
              <a:cxn ang="T7">
                <a:pos x="T2" y="T3"/>
              </a:cxn>
              <a:cxn ang="T8">
                <a:pos x="T4" y="T5"/>
              </a:cxn>
            </a:cxnLst>
            <a:rect l="0" t="0" r="r" b="b"/>
            <a:pathLst>
              <a:path w="21600" h="28997" fill="none" extrusionOk="0">
                <a:moveTo>
                  <a:pt x="-1" y="0"/>
                </a:moveTo>
                <a:cubicBezTo>
                  <a:pt x="11929" y="0"/>
                  <a:pt x="21600" y="9670"/>
                  <a:pt x="21600" y="21600"/>
                </a:cubicBezTo>
                <a:cubicBezTo>
                  <a:pt x="21600" y="24123"/>
                  <a:pt x="21157" y="26626"/>
                  <a:pt x="20293" y="28996"/>
                </a:cubicBezTo>
              </a:path>
              <a:path w="21600" h="28997" stroke="0" extrusionOk="0">
                <a:moveTo>
                  <a:pt x="-1" y="0"/>
                </a:moveTo>
                <a:cubicBezTo>
                  <a:pt x="11929" y="0"/>
                  <a:pt x="21600" y="9670"/>
                  <a:pt x="21600" y="21600"/>
                </a:cubicBezTo>
                <a:cubicBezTo>
                  <a:pt x="21600" y="24123"/>
                  <a:pt x="21157" y="26626"/>
                  <a:pt x="20293" y="28996"/>
                </a:cubicBezTo>
                <a:lnTo>
                  <a:pt x="0" y="21600"/>
                </a:lnTo>
                <a:lnTo>
                  <a:pt x="-1" y="0"/>
                </a:lnTo>
                <a:close/>
              </a:path>
            </a:pathLst>
          </a:custGeom>
          <a:noFill/>
          <a:ln w="57150">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2075569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75836"/>
                                        </p:tgtEl>
                                        <p:attrNameLst>
                                          <p:attrName>style.visibility</p:attrName>
                                        </p:attrNameLst>
                                      </p:cBhvr>
                                      <p:to>
                                        <p:strVal val="visible"/>
                                      </p:to>
                                    </p:set>
                                    <p:animEffect transition="in" filter="box(in)">
                                      <p:cBhvr>
                                        <p:cTn id="7" dur="500"/>
                                        <p:tgtEl>
                                          <p:spTgt spid="3758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75841"/>
                                        </p:tgtEl>
                                        <p:attrNameLst>
                                          <p:attrName>style.visibility</p:attrName>
                                        </p:attrNameLst>
                                      </p:cBhvr>
                                      <p:to>
                                        <p:strVal val="visible"/>
                                      </p:to>
                                    </p:set>
                                    <p:animEffect transition="in" filter="diamond(in)">
                                      <p:cBhvr>
                                        <p:cTn id="12" dur="2000"/>
                                        <p:tgtEl>
                                          <p:spTgt spid="375841"/>
                                        </p:tgtEl>
                                      </p:cBhvr>
                                    </p:animEffect>
                                  </p:childTnLst>
                                </p:cTn>
                              </p:par>
                              <p:par>
                                <p:cTn id="13" presetID="4" presetClass="entr" presetSubtype="16"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ox(in)">
                                      <p:cBhvr>
                                        <p:cTn id="15" dur="500"/>
                                        <p:tgtEl>
                                          <p:spTgt spid="25"/>
                                        </p:tgtEl>
                                      </p:cBhvr>
                                    </p:animEffect>
                                  </p:childTnLst>
                                </p:cTn>
                              </p:par>
                            </p:childTnLst>
                          </p:cTn>
                        </p:par>
                        <p:par>
                          <p:cTn id="16" fill="hold">
                            <p:stCondLst>
                              <p:cond delay="2000"/>
                            </p:stCondLst>
                            <p:childTnLst>
                              <p:par>
                                <p:cTn id="17" presetID="4" presetClass="entr" presetSubtype="1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ox(in)">
                                      <p:cBhvr>
                                        <p:cTn id="19" dur="500"/>
                                        <p:tgtEl>
                                          <p:spTgt spid="28"/>
                                        </p:tgtEl>
                                      </p:cBhvr>
                                    </p:animEffect>
                                  </p:childTnLst>
                                </p:cTn>
                              </p:par>
                              <p:par>
                                <p:cTn id="20" presetID="10" presetClass="entr" presetSubtype="0" repeatCount="indefinite" nodeType="withEffect">
                                  <p:stCondLst>
                                    <p:cond delay="0"/>
                                  </p:stCondLst>
                                  <p:endCondLst>
                                    <p:cond evt="onNext" delay="0">
                                      <p:tgtEl>
                                        <p:sldTgt/>
                                      </p:tgtEl>
                                    </p:cond>
                                  </p:end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36" grpId="0"/>
      <p:bldP spid="375841"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p:cNvSpPr>
            <a:spLocks noGrp="1"/>
          </p:cNvSpPr>
          <p:nvPr>
            <p:ph type="sldNum" sz="quarter" idx="12"/>
          </p:nvPr>
        </p:nvSpPr>
        <p:spPr/>
        <p:txBody>
          <a:bodyPr/>
          <a:lstStyle/>
          <a:p>
            <a:pPr>
              <a:defRPr/>
            </a:pPr>
            <a:fld id="{CBD74909-E9BA-4EE6-BD34-35EAF20512B3}" type="slidenum">
              <a:rPr lang="en-US" altLang="en-US"/>
              <a:pPr>
                <a:defRPr/>
              </a:pPr>
              <a:t>13</a:t>
            </a:fld>
            <a:endParaRPr lang="en-US" altLang="en-US"/>
          </a:p>
        </p:txBody>
      </p:sp>
      <mc:AlternateContent xmlns:mc="http://schemas.openxmlformats.org/markup-compatibility/2006" xmlns:a14="http://schemas.microsoft.com/office/drawing/2010/main">
        <mc:Choice Requires="a14">
          <p:sp>
            <p:nvSpPr>
              <p:cNvPr id="235528" name="Text Box 8"/>
              <p:cNvSpPr txBox="1">
                <a:spLocks noChangeArrowheads="1"/>
              </p:cNvSpPr>
              <p:nvPr/>
            </p:nvSpPr>
            <p:spPr bwMode="auto">
              <a:xfrm>
                <a:off x="576262" y="1359950"/>
                <a:ext cx="7560133"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smtClean="0"/>
                  <a:t>Xét hệ lực phẳng: </a:t>
                </a:r>
                <a14:m>
                  <m:oMath xmlns:m="http://schemas.openxmlformats.org/officeDocument/2006/math">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𝟐</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𝒏</m:t>
                            </m:r>
                          </m:sub>
                        </m:sSub>
                      </m:e>
                    </m:d>
                  </m:oMath>
                </a14:m>
                <a:endParaRPr lang="en-US" sz="2800" b="1"/>
              </a:p>
            </p:txBody>
          </p:sp>
        </mc:Choice>
        <mc:Fallback xmlns="">
          <p:sp>
            <p:nvSpPr>
              <p:cNvPr id="235528" name="Text Box 8"/>
              <p:cNvSpPr txBox="1">
                <a:spLocks noRot="1" noChangeAspect="1" noMove="1" noResize="1" noEditPoints="1" noAdjustHandles="1" noChangeArrowheads="1" noChangeShapeType="1" noTextEdit="1"/>
              </p:cNvSpPr>
              <p:nvPr/>
            </p:nvSpPr>
            <p:spPr bwMode="auto">
              <a:xfrm>
                <a:off x="576262" y="1359950"/>
                <a:ext cx="7560133" cy="610039"/>
              </a:xfrm>
              <a:prstGeom prst="rect">
                <a:avLst/>
              </a:prstGeom>
              <a:blipFill rotWithShape="1">
                <a:blip r:embed="rId2"/>
                <a:stretch>
                  <a:fillRect l="-1694" t="-1000" b="-2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35529" name="Text Box 9"/>
          <p:cNvSpPr txBox="1">
            <a:spLocks noChangeArrowheads="1"/>
          </p:cNvSpPr>
          <p:nvPr/>
        </p:nvSpPr>
        <p:spPr bwMode="auto">
          <a:xfrm>
            <a:off x="539750" y="1917194"/>
            <a:ext cx="7848600" cy="112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spcBef>
                <a:spcPct val="50000"/>
              </a:spcBef>
            </a:pPr>
            <a:r>
              <a:rPr lang="en-US" sz="2800"/>
              <a:t>Áp dụng định lý dời lực song song ta dời từng lực về điểm O.</a:t>
            </a:r>
          </a:p>
        </p:txBody>
      </p:sp>
      <p:sp>
        <p:nvSpPr>
          <p:cNvPr id="235537" name="Text Box 17"/>
          <p:cNvSpPr txBox="1">
            <a:spLocks noChangeArrowheads="1"/>
          </p:cNvSpPr>
          <p:nvPr/>
        </p:nvSpPr>
        <p:spPr bwMode="auto">
          <a:xfrm>
            <a:off x="576263" y="4496698"/>
            <a:ext cx="16192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a:t>Hay</a:t>
            </a:r>
          </a:p>
        </p:txBody>
      </p:sp>
      <mc:AlternateContent xmlns:mc="http://schemas.openxmlformats.org/markup-compatibility/2006" xmlns:a14="http://schemas.microsoft.com/office/drawing/2010/main">
        <mc:Choice Requires="a14">
          <p:sp>
            <p:nvSpPr>
              <p:cNvPr id="2" name="TextBox 1"/>
              <p:cNvSpPr txBox="1"/>
              <p:nvPr/>
            </p:nvSpPr>
            <p:spPr>
              <a:xfrm>
                <a:off x="465137" y="2990861"/>
                <a:ext cx="7671257" cy="1558632"/>
              </a:xfrm>
              <a:prstGeom prst="rect">
                <a:avLst/>
              </a:prstGeom>
              <a:noFill/>
            </p:spPr>
            <p:txBody>
              <a:bodyPr wrap="square" rtlCol="0">
                <a:spAutoFit/>
              </a:bodyPr>
              <a:lstStyle/>
              <a:p>
                <a14:m>
                  <m:oMath xmlns:m="http://schemas.openxmlformats.org/officeDocument/2006/math">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r>
                      <a:rPr lang="en-US" sz="2800" b="1" i="1" smtClean="0">
                        <a:solidFill>
                          <a:srgbClr val="0000FF"/>
                        </a:solidFill>
                        <a:latin typeface="Cambria Math"/>
                        <a:ea typeface="Cambria Math"/>
                      </a:rPr>
                      <m:t>∼</m:t>
                    </m:r>
                    <m:d>
                      <m:dPr>
                        <m:ctrlPr>
                          <a:rPr lang="en-US" sz="2800" b="1" i="1" smtClean="0">
                            <a:solidFill>
                              <a:srgbClr val="0000FF"/>
                            </a:solidFill>
                            <a:latin typeface="Cambria Math"/>
                            <a:ea typeface="Cambria Math"/>
                          </a:rPr>
                        </m:ctrlPr>
                      </m:dPr>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r>
                              <a:rPr lang="en-US" sz="2800" b="1" i="1" smtClean="0">
                                <a:solidFill>
                                  <a:srgbClr val="0000FF"/>
                                </a:solidFill>
                                <a:latin typeface="Cambria Math"/>
                              </a:rPr>
                              <m:t>′</m:t>
                            </m:r>
                          </m:e>
                          <m:sub>
                            <m:r>
                              <a:rPr lang="en-US" sz="2800" b="1" i="1" smtClean="0">
                                <a:solidFill>
                                  <a:srgbClr val="0000FF"/>
                                </a:solidFill>
                                <a:latin typeface="Cambria Math"/>
                                <a:ea typeface="Cambria Math"/>
                              </a:rPr>
                              <m:t>𝟏</m:t>
                            </m:r>
                          </m:sub>
                        </m:sSub>
                        <m:r>
                          <a:rPr lang="en-US" sz="2800" b="1" i="1" smtClean="0">
                            <a:solidFill>
                              <a:srgbClr val="0000FF"/>
                            </a:solidFill>
                            <a:latin typeface="Cambria Math"/>
                            <a:ea typeface="Cambria Math"/>
                          </a:rPr>
                          <m:t>,</m:t>
                        </m:r>
                        <m:sSub>
                          <m:sSubPr>
                            <m:ctrlPr>
                              <a:rPr lang="en-US" sz="2800" b="1" i="1" smtClean="0">
                                <a:solidFill>
                                  <a:srgbClr val="0000FF"/>
                                </a:solidFill>
                                <a:latin typeface="Cambria Math"/>
                                <a:ea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sub>
                            <m:r>
                              <a:rPr lang="en-US" sz="2800" b="1" i="1" smtClean="0">
                                <a:solidFill>
                                  <a:srgbClr val="0000FF"/>
                                </a:solidFill>
                                <a:latin typeface="Cambria Math"/>
                                <a:ea typeface="Cambria Math"/>
                              </a:rPr>
                              <m:t>𝟏</m:t>
                            </m:r>
                          </m:sub>
                        </m:sSub>
                      </m:e>
                    </m:d>
                  </m:oMath>
                </a14:m>
                <a:r>
                  <a:rPr lang="en-US" sz="2800" smtClean="0"/>
                  <a:t> với </a:t>
                </a:r>
                <a14:m>
                  <m:oMath xmlns:m="http://schemas.openxmlformats.org/officeDocument/2006/math">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r>
                          <a:rPr lang="en-US" sz="2800" b="1" i="1" smtClean="0">
                            <a:solidFill>
                              <a:srgbClr val="0000FF"/>
                            </a:solidFill>
                            <a:latin typeface="Cambria Math"/>
                          </a:rPr>
                          <m:t>′</m:t>
                        </m:r>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oMath>
                </a14:m>
                <a:r>
                  <a:rPr lang="en-US" sz="2800" smtClean="0"/>
                  <a:t>, </a:t>
                </a:r>
                <a14:m>
                  <m:oMath xmlns:m="http://schemas.openxmlformats.org/officeDocument/2006/math">
                    <m:sSub>
                      <m:sSubPr>
                        <m:ctrlPr>
                          <a:rPr lang="en-US" sz="2800" b="1" i="1" smtClean="0">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sub>
                        <m:r>
                          <a:rPr lang="en-US" sz="2800" b="1" i="1" smtClean="0">
                            <a:solidFill>
                              <a:srgbClr val="0000FF"/>
                            </a:solidFill>
                            <a:latin typeface="Cambria Math"/>
                          </a:rPr>
                          <m:t>𝑶</m:t>
                        </m:r>
                      </m:sub>
                    </m:sSub>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r>
                              <a:rPr lang="en-US" sz="2800" b="1" i="1" smtClean="0">
                                <a:solidFill>
                                  <a:srgbClr val="0000FF"/>
                                </a:solidFill>
                                <a:latin typeface="Cambria Math"/>
                              </a:rPr>
                              <m:t>′</m:t>
                            </m:r>
                          </m:e>
                          <m:sub>
                            <m:r>
                              <a:rPr lang="en-US" sz="2800" b="1" i="1" smtClean="0">
                                <a:solidFill>
                                  <a:srgbClr val="0000FF"/>
                                </a:solidFill>
                                <a:latin typeface="Cambria Math"/>
                              </a:rPr>
                              <m:t>𝟏</m:t>
                            </m:r>
                          </m:sub>
                        </m:sSub>
                      </m:e>
                    </m:d>
                  </m:oMath>
                </a14:m>
                <a:endParaRPr lang="en-US" sz="2800" b="1" smtClean="0"/>
              </a:p>
              <a:p>
                <a:r>
                  <a:rPr lang="en-US" sz="2800" smtClean="0"/>
                  <a:t>… … …</a:t>
                </a:r>
              </a:p>
              <a:p>
                <a14:m>
                  <m:oMath xmlns:m="http://schemas.openxmlformats.org/officeDocument/2006/math">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smtClean="0">
                            <a:solidFill>
                              <a:srgbClr val="0000FF"/>
                            </a:solidFill>
                            <a:latin typeface="Cambria Math"/>
                          </a:rPr>
                          <m:t>𝒏</m:t>
                        </m:r>
                      </m:sub>
                    </m:sSub>
                    <m:r>
                      <a:rPr lang="en-US" sz="2800" b="1" i="1">
                        <a:solidFill>
                          <a:srgbClr val="0000FF"/>
                        </a:solidFill>
                        <a:latin typeface="Cambria Math"/>
                        <a:ea typeface="Cambria Math"/>
                      </a:rPr>
                      <m:t>∼</m:t>
                    </m:r>
                    <m:d>
                      <m:dPr>
                        <m:ctrlPr>
                          <a:rPr lang="en-US" sz="2800" b="1" i="1">
                            <a:solidFill>
                              <a:srgbClr val="0000FF"/>
                            </a:solidFill>
                            <a:latin typeface="Cambria Math"/>
                            <a:ea typeface="Cambria Math"/>
                          </a:rPr>
                        </m:ctrlPr>
                      </m:dPr>
                      <m:e>
                        <m:sSub>
                          <m:sSubPr>
                            <m:ctrlPr>
                              <a:rPr lang="en-US" sz="2800" b="1" i="1">
                                <a:solidFill>
                                  <a:srgbClr val="0000FF"/>
                                </a:solidFill>
                                <a:latin typeface="Cambria Math"/>
                                <a:ea typeface="Cambria Math"/>
                              </a:rPr>
                            </m:ctrlPr>
                          </m:sSubPr>
                          <m:e>
                            <m:acc>
                              <m:accPr>
                                <m:chr m:val="⃗"/>
                                <m:ctrlPr>
                                  <a:rPr lang="en-US" sz="2800" b="1" i="1">
                                    <a:solidFill>
                                      <a:srgbClr val="0000FF"/>
                                    </a:solidFill>
                                    <a:latin typeface="Cambria Math"/>
                                    <a:ea typeface="Cambria Math"/>
                                  </a:rPr>
                                </m:ctrlPr>
                              </m:accPr>
                              <m:e>
                                <m:r>
                                  <a:rPr lang="en-US" sz="2800" b="1" i="1">
                                    <a:solidFill>
                                      <a:srgbClr val="0000FF"/>
                                    </a:solidFill>
                                    <a:latin typeface="Cambria Math"/>
                                    <a:ea typeface="Cambria Math"/>
                                  </a:rPr>
                                  <m:t>𝑭</m:t>
                                </m:r>
                              </m:e>
                            </m:acc>
                            <m:r>
                              <a:rPr lang="en-US" sz="2800" b="1" i="1">
                                <a:solidFill>
                                  <a:srgbClr val="0000FF"/>
                                </a:solidFill>
                                <a:latin typeface="Cambria Math"/>
                              </a:rPr>
                              <m:t>′</m:t>
                            </m:r>
                          </m:e>
                          <m:sub>
                            <m:r>
                              <a:rPr lang="en-US" sz="2800" b="1" i="1" smtClean="0">
                                <a:solidFill>
                                  <a:srgbClr val="0000FF"/>
                                </a:solidFill>
                                <a:latin typeface="Cambria Math"/>
                                <a:ea typeface="Cambria Math"/>
                              </a:rPr>
                              <m:t>𝒏</m:t>
                            </m:r>
                          </m:sub>
                        </m:sSub>
                        <m:r>
                          <a:rPr lang="en-US" sz="2800" b="1" i="1">
                            <a:solidFill>
                              <a:srgbClr val="0000FF"/>
                            </a:solidFill>
                            <a:latin typeface="Cambria Math"/>
                            <a:ea typeface="Cambria Math"/>
                          </a:rPr>
                          <m:t>,</m:t>
                        </m:r>
                        <m:sSub>
                          <m:sSubPr>
                            <m:ctrlPr>
                              <a:rPr lang="en-US" sz="2800" b="1" i="1">
                                <a:solidFill>
                                  <a:srgbClr val="0000FF"/>
                                </a:solidFill>
                                <a:latin typeface="Cambria Math"/>
                                <a:ea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sub>
                            <m:r>
                              <a:rPr lang="en-US" sz="2800" b="1" i="1" smtClean="0">
                                <a:solidFill>
                                  <a:srgbClr val="0000FF"/>
                                </a:solidFill>
                                <a:latin typeface="Cambria Math"/>
                                <a:ea typeface="Cambria Math"/>
                              </a:rPr>
                              <m:t>𝒏</m:t>
                            </m:r>
                          </m:sub>
                        </m:sSub>
                      </m:e>
                    </m:d>
                  </m:oMath>
                </a14:m>
                <a:r>
                  <a:rPr lang="en-US" sz="2800"/>
                  <a:t> với </a:t>
                </a:r>
                <a14:m>
                  <m:oMath xmlns:m="http://schemas.openxmlformats.org/officeDocument/2006/math">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r>
                          <a:rPr lang="en-US" sz="2800" b="1" i="1">
                            <a:solidFill>
                              <a:srgbClr val="0000FF"/>
                            </a:solidFill>
                            <a:latin typeface="Cambria Math"/>
                          </a:rPr>
                          <m:t>′</m:t>
                        </m:r>
                      </m:e>
                      <m:sub>
                        <m:r>
                          <a:rPr lang="en-US" sz="2800" b="1" i="1" smtClean="0">
                            <a:solidFill>
                              <a:srgbClr val="0000FF"/>
                            </a:solidFill>
                            <a:latin typeface="Cambria Math"/>
                          </a:rPr>
                          <m:t>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smtClean="0">
                            <a:solidFill>
                              <a:srgbClr val="0000FF"/>
                            </a:solidFill>
                            <a:latin typeface="Cambria Math"/>
                          </a:rPr>
                          <m:t>𝒏</m:t>
                        </m:r>
                      </m:sub>
                    </m:sSub>
                  </m:oMath>
                </a14:m>
                <a:r>
                  <a:rPr lang="en-US" sz="2800"/>
                  <a:t>, </a:t>
                </a:r>
                <a14:m>
                  <m:oMath xmlns:m="http://schemas.openxmlformats.org/officeDocument/2006/math">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sub>
                        <m:r>
                          <a:rPr lang="en-US" sz="2800" b="1" i="1" smtClean="0">
                            <a:solidFill>
                              <a:srgbClr val="0000FF"/>
                            </a:solidFill>
                            <a:latin typeface="Cambria Math"/>
                          </a:rPr>
                          <m:t>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𝒎</m:t>
                            </m:r>
                          </m:e>
                        </m:acc>
                      </m:e>
                      <m:sub>
                        <m:r>
                          <a:rPr lang="en-US" sz="2800" b="1" i="1">
                            <a:solidFill>
                              <a:srgbClr val="0000FF"/>
                            </a:solidFill>
                            <a:latin typeface="Cambria Math"/>
                          </a:rPr>
                          <m:t>𝑶</m:t>
                        </m:r>
                      </m:sub>
                    </m:sSub>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r>
                              <a:rPr lang="en-US" sz="2800" b="1" i="1">
                                <a:solidFill>
                                  <a:srgbClr val="0000FF"/>
                                </a:solidFill>
                                <a:latin typeface="Cambria Math"/>
                              </a:rPr>
                              <m:t>′</m:t>
                            </m:r>
                          </m:e>
                          <m:sub>
                            <m:r>
                              <a:rPr lang="en-US" sz="2800" b="1" i="1" smtClean="0">
                                <a:solidFill>
                                  <a:srgbClr val="0000FF"/>
                                </a:solidFill>
                                <a:latin typeface="Cambria Math"/>
                              </a:rPr>
                              <m:t>𝒏</m:t>
                            </m:r>
                          </m:sub>
                        </m:sSub>
                      </m:e>
                    </m:d>
                  </m:oMath>
                </a14:m>
                <a:endParaRPr lang="en-US" sz="2800"/>
              </a:p>
            </p:txBody>
          </p:sp>
        </mc:Choice>
        <mc:Fallback xmlns="">
          <p:sp>
            <p:nvSpPr>
              <p:cNvPr id="2" name="TextBox 1"/>
              <p:cNvSpPr txBox="1">
                <a:spLocks noRot="1" noChangeAspect="1" noMove="1" noResize="1" noEditPoints="1" noAdjustHandles="1" noChangeArrowheads="1" noChangeShapeType="1" noTextEdit="1"/>
              </p:cNvSpPr>
              <p:nvPr/>
            </p:nvSpPr>
            <p:spPr>
              <a:xfrm>
                <a:off x="465137" y="2990861"/>
                <a:ext cx="7671257" cy="1558632"/>
              </a:xfrm>
              <a:prstGeom prst="rect">
                <a:avLst/>
              </a:prstGeom>
              <a:blipFill rotWithShape="1">
                <a:blip r:embed="rId3"/>
                <a:stretch>
                  <a:fillRect l="-1589" t="-392" b="-82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Box 8"/>
              <p:cNvSpPr txBox="1">
                <a:spLocks noChangeArrowheads="1"/>
              </p:cNvSpPr>
              <p:nvPr/>
            </p:nvSpPr>
            <p:spPr bwMode="auto">
              <a:xfrm>
                <a:off x="1" y="4963015"/>
                <a:ext cx="9144000" cy="64504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14:m>
                  <m:oMathPara xmlns:m="http://schemas.openxmlformats.org/officeDocument/2006/math">
                    <m:oMathParaPr>
                      <m:jc m:val="centerGroup"/>
                    </m:oMathParaPr>
                    <m:oMath xmlns:m="http://schemas.openxmlformats.org/officeDocument/2006/math">
                      <m:d>
                        <m:dPr>
                          <m:ctrlPr>
                            <a:rPr lang="en-US" sz="2400" b="1" i="1" smtClean="0">
                              <a:solidFill>
                                <a:srgbClr val="0000FF"/>
                              </a:solidFill>
                              <a:latin typeface="Cambria Math"/>
                            </a:rPr>
                          </m:ctrlPr>
                        </m:dPr>
                        <m:e>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𝑭</m:t>
                                  </m:r>
                                </m:e>
                              </m:acc>
                            </m:e>
                            <m:sub>
                              <m:r>
                                <a:rPr lang="en-US" sz="2400" b="1" i="1" smtClean="0">
                                  <a:solidFill>
                                    <a:srgbClr val="0000FF"/>
                                  </a:solidFill>
                                  <a:latin typeface="Cambria Math"/>
                                </a:rPr>
                                <m:t>𝟏</m:t>
                              </m:r>
                            </m:sub>
                          </m:sSub>
                          <m:r>
                            <a:rPr lang="en-US" sz="2400" b="1" i="1" smtClean="0">
                              <a:solidFill>
                                <a:srgbClr val="0000FF"/>
                              </a:solidFill>
                              <a:latin typeface="Cambria Math"/>
                            </a:rPr>
                            <m:t>,</m:t>
                          </m:r>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𝑭</m:t>
                                  </m:r>
                                </m:e>
                              </m:acc>
                            </m:e>
                            <m:sub>
                              <m:r>
                                <a:rPr lang="en-US" sz="2400" b="1" i="1" smtClean="0">
                                  <a:solidFill>
                                    <a:srgbClr val="0000FF"/>
                                  </a:solidFill>
                                  <a:latin typeface="Cambria Math"/>
                                </a:rPr>
                                <m:t>𝟐</m:t>
                              </m:r>
                            </m:sub>
                          </m:sSub>
                          <m:r>
                            <a:rPr lang="en-US" sz="2400" b="1" i="1" smtClean="0">
                              <a:solidFill>
                                <a:srgbClr val="0000FF"/>
                              </a:solidFill>
                              <a:latin typeface="Cambria Math"/>
                            </a:rPr>
                            <m:t>,…,</m:t>
                          </m:r>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𝑭</m:t>
                                  </m:r>
                                </m:e>
                              </m:acc>
                            </m:e>
                            <m:sub>
                              <m:r>
                                <a:rPr lang="en-US" sz="2400" b="1" i="1" smtClean="0">
                                  <a:solidFill>
                                    <a:srgbClr val="0000FF"/>
                                  </a:solidFill>
                                  <a:latin typeface="Cambria Math"/>
                                </a:rPr>
                                <m:t>𝒏</m:t>
                              </m:r>
                            </m:sub>
                          </m:sSub>
                        </m:e>
                      </m:d>
                      <m:r>
                        <a:rPr lang="en-US" sz="2400" b="1" i="1" smtClean="0">
                          <a:solidFill>
                            <a:srgbClr val="0000FF"/>
                          </a:solidFill>
                          <a:latin typeface="Cambria Math"/>
                          <a:ea typeface="Cambria Math"/>
                        </a:rPr>
                        <m:t>∼</m:t>
                      </m:r>
                      <m:d>
                        <m:dPr>
                          <m:ctrlPr>
                            <a:rPr lang="en-US" sz="2400" b="1" i="1" smtClean="0">
                              <a:solidFill>
                                <a:srgbClr val="0000FF"/>
                              </a:solidFill>
                              <a:latin typeface="Cambria Math"/>
                              <a:ea typeface="Cambria Math"/>
                            </a:rPr>
                          </m:ctrlPr>
                        </m:dPr>
                        <m:e>
                          <m:d>
                            <m:dPr>
                              <m:ctrlPr>
                                <a:rPr lang="en-US" sz="2400" b="1" i="1">
                                  <a:solidFill>
                                    <a:srgbClr val="0000FF"/>
                                  </a:solidFill>
                                  <a:latin typeface="Cambria Math"/>
                                </a:rPr>
                              </m:ctrlPr>
                            </m:dPr>
                            <m:e>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a:solidFill>
                                        <a:srgbClr val="0000FF"/>
                                      </a:solidFill>
                                      <a:latin typeface="Cambria Math"/>
                                    </a:rPr>
                                    <m:t>𝟏</m:t>
                                  </m:r>
                                </m:sub>
                              </m:sSub>
                              <m:r>
                                <a:rPr lang="en-US" sz="2400" b="1" i="1">
                                  <a:solidFill>
                                    <a:srgbClr val="0000FF"/>
                                  </a:solidFill>
                                  <a:latin typeface="Cambria Math"/>
                                </a:rPr>
                                <m:t>,</m:t>
                              </m:r>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a:solidFill>
                                        <a:srgbClr val="0000FF"/>
                                      </a:solidFill>
                                      <a:latin typeface="Cambria Math"/>
                                    </a:rPr>
                                    <m:t>𝟐</m:t>
                                  </m:r>
                                </m:sub>
                              </m:sSub>
                              <m:r>
                                <a:rPr lang="en-US" sz="2400" b="1" i="1">
                                  <a:solidFill>
                                    <a:srgbClr val="0000FF"/>
                                  </a:solidFill>
                                  <a:latin typeface="Cambria Math"/>
                                </a:rPr>
                                <m:t>,…,</m:t>
                              </m:r>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a:solidFill>
                                        <a:srgbClr val="0000FF"/>
                                      </a:solidFill>
                                      <a:latin typeface="Cambria Math"/>
                                    </a:rPr>
                                    <m:t>𝒏</m:t>
                                  </m:r>
                                </m:sub>
                              </m:sSub>
                            </m:e>
                          </m:d>
                          <m:r>
                            <m:rPr>
                              <m:nor/>
                            </m:rPr>
                            <a:rPr lang="en-US" sz="2400" b="1"/>
                            <m:t> </m:t>
                          </m:r>
                          <m:r>
                            <a:rPr lang="en-US" sz="2400" b="1" i="1" smtClean="0">
                              <a:latin typeface="Cambria Math"/>
                            </a:rPr>
                            <m:t>,</m:t>
                          </m:r>
                          <m:d>
                            <m:dPr>
                              <m:ctrlPr>
                                <a:rPr lang="en-US" sz="2400" b="1" i="1" smtClean="0">
                                  <a:solidFill>
                                    <a:srgbClr val="0000FF"/>
                                  </a:solidFill>
                                  <a:latin typeface="Cambria Math"/>
                                </a:rPr>
                              </m:ctrlPr>
                            </m:dPr>
                            <m:e>
                              <m:sSub>
                                <m:sSubPr>
                                  <m:ctrlPr>
                                    <a:rPr lang="en-US" sz="2400" b="1" i="1" smtClean="0">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𝒎</m:t>
                                      </m:r>
                                    </m:e>
                                  </m:acc>
                                </m:e>
                                <m:sub>
                                  <m:r>
                                    <a:rPr lang="en-US" sz="2400" b="1" i="1" smtClean="0">
                                      <a:solidFill>
                                        <a:srgbClr val="0000FF"/>
                                      </a:solidFill>
                                      <a:latin typeface="Cambria Math"/>
                                    </a:rPr>
                                    <m:t>𝑶</m:t>
                                  </m:r>
                                </m:sub>
                              </m:sSub>
                              <m:d>
                                <m:dPr>
                                  <m:ctrlPr>
                                    <a:rPr lang="en-US" sz="2400" b="1" i="1" smtClean="0">
                                      <a:solidFill>
                                        <a:srgbClr val="0000FF"/>
                                      </a:solidFill>
                                      <a:latin typeface="Cambria Math"/>
                                    </a:rPr>
                                  </m:ctrlPr>
                                </m:dPr>
                                <m:e>
                                  <m:sSub>
                                    <m:sSubPr>
                                      <m:ctrlPr>
                                        <a:rPr lang="en-US" sz="2400" b="1" i="1" smtClean="0">
                                          <a:solidFill>
                                            <a:srgbClr val="0000FF"/>
                                          </a:solidFill>
                                          <a:latin typeface="Cambria Math"/>
                                        </a:rPr>
                                      </m:ctrlPr>
                                    </m:sSubPr>
                                    <m:e>
                                      <m:acc>
                                        <m:accPr>
                                          <m:chr m:val="⃗"/>
                                          <m:ctrlPr>
                                            <a:rPr lang="en-US" sz="2400" b="1" i="1" smtClean="0">
                                              <a:solidFill>
                                                <a:srgbClr val="0000FF"/>
                                              </a:solidFill>
                                              <a:latin typeface="Cambria Math"/>
                                            </a:rPr>
                                          </m:ctrlPr>
                                        </m:accPr>
                                        <m:e>
                                          <m:r>
                                            <a:rPr lang="en-US" sz="2400" b="1" i="1" smtClean="0">
                                              <a:solidFill>
                                                <a:srgbClr val="0000FF"/>
                                              </a:solidFill>
                                              <a:latin typeface="Cambria Math"/>
                                            </a:rPr>
                                            <m:t>𝑭</m:t>
                                          </m:r>
                                        </m:e>
                                      </m:acc>
                                    </m:e>
                                    <m:sub>
                                      <m:r>
                                        <a:rPr lang="en-US" sz="2400" b="1" i="1" smtClean="0">
                                          <a:solidFill>
                                            <a:srgbClr val="0000FF"/>
                                          </a:solidFill>
                                          <a:latin typeface="Cambria Math"/>
                                        </a:rPr>
                                        <m:t>𝟏</m:t>
                                      </m:r>
                                    </m:sub>
                                  </m:sSub>
                                </m:e>
                              </m:d>
                              <m:r>
                                <a:rPr lang="en-US" sz="2400" b="1" i="1" smtClean="0">
                                  <a:solidFill>
                                    <a:srgbClr val="0000FF"/>
                                  </a:solidFill>
                                  <a:latin typeface="Cambria Math"/>
                                </a:rPr>
                                <m:t>,</m:t>
                              </m:r>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𝒎</m:t>
                                      </m:r>
                                    </m:e>
                                  </m:acc>
                                </m:e>
                                <m:sub>
                                  <m:r>
                                    <a:rPr lang="en-US" sz="2400" b="1" i="1">
                                      <a:solidFill>
                                        <a:srgbClr val="0000FF"/>
                                      </a:solidFill>
                                      <a:latin typeface="Cambria Math"/>
                                    </a:rPr>
                                    <m:t>𝑶</m:t>
                                  </m:r>
                                </m:sub>
                              </m:sSub>
                              <m:d>
                                <m:dPr>
                                  <m:ctrlPr>
                                    <a:rPr lang="en-US" sz="2400" b="1" i="1">
                                      <a:solidFill>
                                        <a:srgbClr val="0000FF"/>
                                      </a:solidFill>
                                      <a:latin typeface="Cambria Math"/>
                                    </a:rPr>
                                  </m:ctrlPr>
                                </m:dPr>
                                <m:e>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smtClean="0">
                                          <a:solidFill>
                                            <a:srgbClr val="0000FF"/>
                                          </a:solidFill>
                                          <a:latin typeface="Cambria Math"/>
                                        </a:rPr>
                                        <m:t>𝟐</m:t>
                                      </m:r>
                                    </m:sub>
                                  </m:sSub>
                                </m:e>
                              </m:d>
                              <m:r>
                                <a:rPr lang="en-US" sz="2400" b="1" i="1" smtClean="0">
                                  <a:solidFill>
                                    <a:srgbClr val="0000FF"/>
                                  </a:solidFill>
                                  <a:latin typeface="Cambria Math"/>
                                </a:rPr>
                                <m:t>,…,</m:t>
                              </m:r>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𝒎</m:t>
                                      </m:r>
                                    </m:e>
                                  </m:acc>
                                </m:e>
                                <m:sub>
                                  <m:r>
                                    <a:rPr lang="en-US" sz="2400" b="1" i="1">
                                      <a:solidFill>
                                        <a:srgbClr val="0000FF"/>
                                      </a:solidFill>
                                      <a:latin typeface="Cambria Math"/>
                                    </a:rPr>
                                    <m:t>𝑶</m:t>
                                  </m:r>
                                </m:sub>
                              </m:sSub>
                              <m:d>
                                <m:dPr>
                                  <m:ctrlPr>
                                    <a:rPr lang="en-US" sz="2400" b="1" i="1">
                                      <a:solidFill>
                                        <a:srgbClr val="0000FF"/>
                                      </a:solidFill>
                                      <a:latin typeface="Cambria Math"/>
                                    </a:rPr>
                                  </m:ctrlPr>
                                </m:dPr>
                                <m:e>
                                  <m:sSub>
                                    <m:sSubPr>
                                      <m:ctrlPr>
                                        <a:rPr lang="en-US" sz="2400" b="1" i="1">
                                          <a:solidFill>
                                            <a:srgbClr val="0000FF"/>
                                          </a:solidFill>
                                          <a:latin typeface="Cambria Math"/>
                                        </a:rPr>
                                      </m:ctrlPr>
                                    </m:sSubPr>
                                    <m:e>
                                      <m:acc>
                                        <m:accPr>
                                          <m:chr m:val="⃗"/>
                                          <m:ctrlPr>
                                            <a:rPr lang="en-US" sz="2400" b="1" i="1">
                                              <a:solidFill>
                                                <a:srgbClr val="0000FF"/>
                                              </a:solidFill>
                                              <a:latin typeface="Cambria Math"/>
                                            </a:rPr>
                                          </m:ctrlPr>
                                        </m:accPr>
                                        <m:e>
                                          <m:r>
                                            <a:rPr lang="en-US" sz="2400" b="1" i="1">
                                              <a:solidFill>
                                                <a:srgbClr val="0000FF"/>
                                              </a:solidFill>
                                              <a:latin typeface="Cambria Math"/>
                                            </a:rPr>
                                            <m:t>𝑭</m:t>
                                          </m:r>
                                        </m:e>
                                      </m:acc>
                                    </m:e>
                                    <m:sub>
                                      <m:r>
                                        <a:rPr lang="en-US" sz="2400" b="1" i="1" smtClean="0">
                                          <a:solidFill>
                                            <a:srgbClr val="0000FF"/>
                                          </a:solidFill>
                                          <a:latin typeface="Cambria Math"/>
                                        </a:rPr>
                                        <m:t>𝒏</m:t>
                                      </m:r>
                                    </m:sub>
                                  </m:sSub>
                                </m:e>
                              </m:d>
                            </m:e>
                          </m:d>
                        </m:e>
                      </m:d>
                    </m:oMath>
                  </m:oMathPara>
                </a14:m>
                <a:endParaRPr lang="en-US" sz="2400" b="1"/>
              </a:p>
            </p:txBody>
          </p:sp>
        </mc:Choice>
        <mc:Fallback xmlns="">
          <p:sp>
            <p:nvSpPr>
              <p:cNvPr id="15" name="Text Box 8"/>
              <p:cNvSpPr txBox="1">
                <a:spLocks noRot="1" noChangeAspect="1" noMove="1" noResize="1" noEditPoints="1" noAdjustHandles="1" noChangeArrowheads="1" noChangeShapeType="1" noTextEdit="1"/>
              </p:cNvSpPr>
              <p:nvPr/>
            </p:nvSpPr>
            <p:spPr bwMode="auto">
              <a:xfrm>
                <a:off x="1" y="4963015"/>
                <a:ext cx="9144000" cy="645048"/>
              </a:xfrm>
              <a:prstGeom prst="rect">
                <a:avLst/>
              </a:prstGeom>
              <a:blipFill rotWithShape="1">
                <a:blip r:embed="rId4"/>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 Box 8"/>
              <p:cNvSpPr txBox="1">
                <a:spLocks noChangeArrowheads="1"/>
              </p:cNvSpPr>
              <p:nvPr/>
            </p:nvSpPr>
            <p:spPr bwMode="auto">
              <a:xfrm>
                <a:off x="1" y="5555265"/>
                <a:ext cx="9144000"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14:m>
                  <m:oMathPara xmlns:m="http://schemas.openxmlformats.org/officeDocument/2006/math">
                    <m:oMathParaPr>
                      <m:jc m:val="centerGroup"/>
                    </m:oMathParaPr>
                    <m:oMath xmlns:m="http://schemas.openxmlformats.org/officeDocument/2006/math">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𝟐</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𝒏</m:t>
                              </m:r>
                            </m:sub>
                          </m:sSub>
                        </m:e>
                      </m:d>
                      <m:r>
                        <a:rPr lang="en-US" sz="2800" b="1" i="1" smtClean="0">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smtClean="0">
                                      <a:solidFill>
                                        <a:srgbClr val="0000FF"/>
                                      </a:solidFill>
                                      <a:latin typeface="Cambria Math"/>
                                    </a:rPr>
                                    <m:t>𝑹</m:t>
                                  </m:r>
                                </m:e>
                              </m:acc>
                            </m:e>
                            <m:sub>
                              <m:r>
                                <a:rPr lang="en-US" sz="2800" b="1" i="1" smtClean="0">
                                  <a:solidFill>
                                    <a:srgbClr val="0000FF"/>
                                  </a:solidFill>
                                  <a:latin typeface="Cambria Math"/>
                                </a:rPr>
                                <m:t>𝑶</m:t>
                              </m:r>
                            </m:sub>
                          </m:sSub>
                          <m:r>
                            <a:rPr lang="en-US" sz="2800" b="1" i="1">
                              <a:solidFill>
                                <a:srgbClr val="0000FF"/>
                              </a:solidFill>
                              <a:latin typeface="Cambria Math"/>
                            </a:rPr>
                            <m:t>,</m:t>
                          </m:r>
                          <m:r>
                            <a:rPr lang="en-US" sz="2800" b="1" i="1" smtClean="0">
                              <a:solidFill>
                                <a:srgbClr val="0000FF"/>
                              </a:solidFill>
                              <a:latin typeface="Cambria Math"/>
                            </a:rPr>
                            <m:t> </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smtClean="0">
                                      <a:solidFill>
                                        <a:srgbClr val="0000FF"/>
                                      </a:solidFill>
                                      <a:latin typeface="Cambria Math"/>
                                    </a:rPr>
                                    <m:t>𝑴</m:t>
                                  </m:r>
                                </m:e>
                              </m:acc>
                            </m:e>
                            <m:sub>
                              <m:r>
                                <a:rPr lang="en-US" sz="2800" b="1" i="1" smtClean="0">
                                  <a:solidFill>
                                    <a:srgbClr val="0000FF"/>
                                  </a:solidFill>
                                  <a:latin typeface="Cambria Math"/>
                                </a:rPr>
                                <m:t>𝑶</m:t>
                              </m:r>
                            </m:sub>
                          </m:sSub>
                        </m:e>
                      </m:d>
                    </m:oMath>
                  </m:oMathPara>
                </a14:m>
                <a:endParaRPr lang="en-US" sz="2800" b="1"/>
              </a:p>
            </p:txBody>
          </p:sp>
        </mc:Choice>
        <mc:Fallback xmlns="">
          <p:sp>
            <p:nvSpPr>
              <p:cNvPr id="16" name="Text Box 8"/>
              <p:cNvSpPr txBox="1">
                <a:spLocks noRot="1" noChangeAspect="1" noMove="1" noResize="1" noEditPoints="1" noAdjustHandles="1" noChangeArrowheads="1" noChangeShapeType="1" noTextEdit="1"/>
              </p:cNvSpPr>
              <p:nvPr/>
            </p:nvSpPr>
            <p:spPr bwMode="auto">
              <a:xfrm>
                <a:off x="1" y="5555265"/>
                <a:ext cx="9144000" cy="610039"/>
              </a:xfrm>
              <a:prstGeom prst="rect">
                <a:avLst/>
              </a:prstGeom>
              <a:blipFill rotWithShape="1">
                <a:blip r:embed="rId5"/>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7" name="Rectangle 13"/>
          <p:cNvSpPr>
            <a:spLocks noChangeArrowheads="1"/>
          </p:cNvSpPr>
          <p:nvPr/>
        </p:nvSpPr>
        <p:spPr bwMode="auto">
          <a:xfrm>
            <a:off x="436562" y="889525"/>
            <a:ext cx="665438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smtClean="0">
                <a:solidFill>
                  <a:srgbClr val="008000"/>
                </a:solidFill>
                <a:cs typeface="Times New Roman" pitchFamily="18" charset="0"/>
              </a:rPr>
              <a:t>2.2.Thu gọn hệ lực phẳng về một tâm</a:t>
            </a:r>
            <a:endParaRPr lang="en-US" sz="2800" b="1">
              <a:solidFill>
                <a:srgbClr val="008000"/>
              </a:solidFill>
              <a:cs typeface="Times New Roman" pitchFamily="18" charset="0"/>
            </a:endParaRPr>
          </a:p>
        </p:txBody>
      </p:sp>
      <p:sp>
        <p:nvSpPr>
          <p:cNvPr id="11"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a:t>
            </a:r>
            <a:r>
              <a:rPr lang="en-US" sz="2800" b="1" smtClean="0">
                <a:solidFill>
                  <a:srgbClr val="0000FF"/>
                </a:solidFill>
              </a:rPr>
              <a:t>PHẲNG</a:t>
            </a:r>
            <a:endParaRPr lang="en-US" sz="2800" b="1">
              <a:solidFill>
                <a:srgbClr val="0000FF"/>
              </a:solidFill>
            </a:endParaRPr>
          </a:p>
        </p:txBody>
      </p:sp>
    </p:spTree>
    <p:extLst>
      <p:ext uri="{BB962C8B-B14F-4D97-AF65-F5344CB8AC3E}">
        <p14:creationId xmlns:p14="http://schemas.microsoft.com/office/powerpoint/2010/main" val="1826229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checkerboard(across)">
                                      <p:cBhvr>
                                        <p:cTn id="7" dur="500"/>
                                        <p:tgtEl>
                                          <p:spTgt spid="17">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35528"/>
                                        </p:tgtEl>
                                        <p:attrNameLst>
                                          <p:attrName>style.visibility</p:attrName>
                                        </p:attrNameLst>
                                      </p:cBhvr>
                                      <p:to>
                                        <p:strVal val="visible"/>
                                      </p:to>
                                    </p:set>
                                    <p:animEffect transition="in" filter="blinds(horizontal)">
                                      <p:cBhvr>
                                        <p:cTn id="11" dur="500"/>
                                        <p:tgtEl>
                                          <p:spTgt spid="23552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235529"/>
                                        </p:tgtEl>
                                        <p:attrNameLst>
                                          <p:attrName>style.visibility</p:attrName>
                                        </p:attrNameLst>
                                      </p:cBhvr>
                                      <p:to>
                                        <p:strVal val="visible"/>
                                      </p:to>
                                    </p:set>
                                    <p:anim calcmode="discrete" valueType="clr">
                                      <p:cBhvr override="childStyle">
                                        <p:cTn id="16" dur="80"/>
                                        <p:tgtEl>
                                          <p:spTgt spid="235529"/>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235529"/>
                                        </p:tgtEl>
                                        <p:attrNameLst>
                                          <p:attrName>fillcolor</p:attrName>
                                        </p:attrNameLst>
                                      </p:cBhvr>
                                      <p:tavLst>
                                        <p:tav tm="0">
                                          <p:val>
                                            <p:clrVal>
                                              <a:schemeClr val="accent2"/>
                                            </p:clrVal>
                                          </p:val>
                                        </p:tav>
                                        <p:tav tm="50000">
                                          <p:val>
                                            <p:clrVal>
                                              <a:schemeClr val="hlink"/>
                                            </p:clrVal>
                                          </p:val>
                                        </p:tav>
                                      </p:tavLst>
                                    </p:anim>
                                    <p:set>
                                      <p:cBhvr>
                                        <p:cTn id="18" dur="80"/>
                                        <p:tgtEl>
                                          <p:spTgt spid="235529"/>
                                        </p:tgtEl>
                                        <p:attrNameLst>
                                          <p:attrName>fill.type</p:attrName>
                                        </p:attrNameLst>
                                      </p:cBhvr>
                                      <p:to>
                                        <p:strVal val="solid"/>
                                      </p:to>
                                    </p:set>
                                  </p:childTnLst>
                                </p:cTn>
                              </p:par>
                            </p:childTnLst>
                          </p:cTn>
                        </p:par>
                        <p:par>
                          <p:cTn id="19" fill="hold" nodeType="afterGroup">
                            <p:stCondLst>
                              <p:cond delay="1880"/>
                            </p:stCondLst>
                            <p:childTnLst>
                              <p:par>
                                <p:cTn id="20" presetID="2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35537"/>
                                        </p:tgtEl>
                                        <p:attrNameLst>
                                          <p:attrName>style.visibility</p:attrName>
                                        </p:attrNameLst>
                                      </p:cBhvr>
                                      <p:to>
                                        <p:strVal val="visible"/>
                                      </p:to>
                                    </p:set>
                                    <p:animEffect transition="in" filter="box(in)">
                                      <p:cBhvr>
                                        <p:cTn id="27" dur="500"/>
                                        <p:tgtEl>
                                          <p:spTgt spid="235537"/>
                                        </p:tgtEl>
                                      </p:cBhvr>
                                    </p:animEffect>
                                  </p:childTnLst>
                                </p:cTn>
                              </p:par>
                            </p:childTnLst>
                          </p:cTn>
                        </p:par>
                        <p:par>
                          <p:cTn id="28" fill="hold">
                            <p:stCondLst>
                              <p:cond delay="500"/>
                            </p:stCondLst>
                            <p:childTnLst>
                              <p:par>
                                <p:cTn id="29" presetID="3" presetClass="entr" presetSubtype="1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8" grpId="0"/>
      <p:bldP spid="235529" grpId="0"/>
      <p:bldP spid="235537" grpId="0"/>
      <p:bldP spid="2"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6"/>
          <p:cNvSpPr>
            <a:spLocks noGrp="1"/>
          </p:cNvSpPr>
          <p:nvPr>
            <p:ph type="sldNum" sz="quarter" idx="12"/>
          </p:nvPr>
        </p:nvSpPr>
        <p:spPr/>
        <p:txBody>
          <a:bodyPr/>
          <a:lstStyle/>
          <a:p>
            <a:pPr>
              <a:defRPr/>
            </a:pPr>
            <a:fld id="{2EAE477B-3250-4195-9DDC-E7FE21D0C02D}" type="slidenum">
              <a:rPr lang="en-US" altLang="en-US"/>
              <a:pPr>
                <a:defRPr/>
              </a:pPr>
              <a:t>14</a:t>
            </a:fld>
            <a:endParaRPr lang="en-US" altLang="en-US"/>
          </a:p>
        </p:txBody>
      </p:sp>
      <p:sp>
        <p:nvSpPr>
          <p:cNvPr id="71683"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6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71686" name="Text Box 10"/>
              <p:cNvSpPr txBox="1">
                <a:spLocks noChangeArrowheads="1"/>
              </p:cNvSpPr>
              <p:nvPr/>
            </p:nvSpPr>
            <p:spPr bwMode="auto">
              <a:xfrm>
                <a:off x="539750" y="1389045"/>
                <a:ext cx="8101013" cy="171591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30000"/>
                  </a:lnSpc>
                </a:pPr>
                <a:r>
                  <a:rPr lang="en-US" smtClean="0">
                    <a:sym typeface="Symbol"/>
                  </a:rPr>
                  <a:t> </a:t>
                </a:r>
                <a:r>
                  <a:rPr lang="en-US" b="1" smtClean="0"/>
                  <a:t>Hệ lực phẳng </a:t>
                </a:r>
                <a:r>
                  <a:rPr lang="en-US" smtClean="0"/>
                  <a:t>bất kỳ </a:t>
                </a:r>
                <a:r>
                  <a:rPr lang="en-US" b="1" smtClean="0"/>
                  <a:t>tương đương </a:t>
                </a:r>
                <a:r>
                  <a:rPr lang="en-US" smtClean="0"/>
                  <a:t>với</a:t>
                </a:r>
                <a:r>
                  <a:rPr lang="en-US" b="1" smtClean="0"/>
                  <a:t> </a:t>
                </a:r>
                <a:r>
                  <a:rPr lang="en-US" b="1"/>
                  <a:t>véctơ chính </a:t>
                </a:r>
                <a14:m>
                  <m:oMath xmlns:m="http://schemas.openxmlformats.org/officeDocument/2006/math">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𝑹</m:t>
                            </m:r>
                          </m:e>
                        </m:acc>
                      </m:e>
                      <m:sub>
                        <m:r>
                          <a:rPr lang="en-US" b="1" i="1" smtClean="0">
                            <a:solidFill>
                              <a:srgbClr val="0000FF"/>
                            </a:solidFill>
                            <a:latin typeface="Cambria Math"/>
                          </a:rPr>
                          <m:t>𝑶</m:t>
                        </m:r>
                      </m:sub>
                    </m:sSub>
                  </m:oMath>
                </a14:m>
                <a:r>
                  <a:rPr lang="en-US" b="1" smtClean="0"/>
                  <a:t> </a:t>
                </a:r>
                <a:r>
                  <a:rPr lang="en-US" smtClean="0"/>
                  <a:t>đặt </a:t>
                </a:r>
                <a:r>
                  <a:rPr lang="en-US"/>
                  <a:t>tại O </a:t>
                </a:r>
                <a:r>
                  <a:rPr lang="en-US" b="1"/>
                  <a:t>và một mômen chính</a:t>
                </a:r>
                <a:r>
                  <a:rPr lang="en-US"/>
                  <a:t> </a:t>
                </a:r>
                <a14:m>
                  <m:oMath xmlns:m="http://schemas.openxmlformats.org/officeDocument/2006/math">
                    <m:sSub>
                      <m:sSubPr>
                        <m:ctrlPr>
                          <a:rPr lang="en-US" b="1" i="1">
                            <a:solidFill>
                              <a:srgbClr val="0000FF"/>
                            </a:solidFill>
                            <a:latin typeface="Cambria Math"/>
                          </a:rPr>
                        </m:ctrlPr>
                      </m:sSubPr>
                      <m:e>
                        <m:r>
                          <a:rPr lang="en-US" b="1" i="1" smtClean="0">
                            <a:solidFill>
                              <a:srgbClr val="0000FF"/>
                            </a:solidFill>
                            <a:latin typeface="Cambria Math"/>
                          </a:rPr>
                          <m:t> </m:t>
                        </m:r>
                        <m:acc>
                          <m:accPr>
                            <m:chr m:val="̅"/>
                            <m:ctrlPr>
                              <a:rPr lang="en-US" sz="2800" b="1" i="1">
                                <a:solidFill>
                                  <a:srgbClr val="0000FF"/>
                                </a:solidFill>
                                <a:latin typeface="Cambria Math"/>
                              </a:rPr>
                            </m:ctrlPr>
                          </m:accPr>
                          <m:e>
                            <m:r>
                              <a:rPr lang="en-US" sz="2800" b="1" i="1">
                                <a:solidFill>
                                  <a:srgbClr val="0000FF"/>
                                </a:solidFill>
                                <a:latin typeface="Cambria Math"/>
                              </a:rPr>
                              <m:t>𝑴</m:t>
                            </m:r>
                          </m:e>
                        </m:acc>
                      </m:e>
                      <m:sub>
                        <m:r>
                          <a:rPr lang="en-US" b="1" i="1">
                            <a:solidFill>
                              <a:srgbClr val="0000FF"/>
                            </a:solidFill>
                            <a:latin typeface="Cambria Math"/>
                          </a:rPr>
                          <m:t>𝑶</m:t>
                        </m:r>
                      </m:sub>
                    </m:sSub>
                  </m:oMath>
                </a14:m>
                <a:r>
                  <a:rPr lang="en-US" smtClean="0"/>
                  <a:t> của </a:t>
                </a:r>
                <a:r>
                  <a:rPr lang="en-US"/>
                  <a:t>hệ đối với điểm O.</a:t>
                </a:r>
              </a:p>
            </p:txBody>
          </p:sp>
        </mc:Choice>
        <mc:Fallback xmlns="">
          <p:sp>
            <p:nvSpPr>
              <p:cNvPr id="71686" name="Text Box 10"/>
              <p:cNvSpPr txBox="1">
                <a:spLocks noRot="1" noChangeAspect="1" noMove="1" noResize="1" noEditPoints="1" noAdjustHandles="1" noChangeArrowheads="1" noChangeShapeType="1" noTextEdit="1"/>
              </p:cNvSpPr>
              <p:nvPr/>
            </p:nvSpPr>
            <p:spPr bwMode="auto">
              <a:xfrm>
                <a:off x="539750" y="1389045"/>
                <a:ext cx="8101013" cy="1715919"/>
              </a:xfrm>
              <a:prstGeom prst="rect">
                <a:avLst/>
              </a:prstGeom>
              <a:blipFill rotWithShape="1">
                <a:blip r:embed="rId2"/>
                <a:stretch>
                  <a:fillRect l="-1355" r="-2410" b="-498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Box 8"/>
              <p:cNvSpPr txBox="1">
                <a:spLocks noChangeArrowheads="1"/>
              </p:cNvSpPr>
              <p:nvPr/>
            </p:nvSpPr>
            <p:spPr bwMode="auto">
              <a:xfrm>
                <a:off x="18256" y="3211891"/>
                <a:ext cx="9144000" cy="57317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14:m>
                  <m:oMathPara xmlns:m="http://schemas.openxmlformats.org/officeDocument/2006/math">
                    <m:oMathParaPr>
                      <m:jc m:val="centerGroup"/>
                    </m:oMathParaPr>
                    <m:oMath xmlns:m="http://schemas.openxmlformats.org/officeDocument/2006/math">
                      <m:d>
                        <m:dPr>
                          <m:ctrlPr>
                            <a:rPr lang="en-US" b="1" i="1" smtClean="0">
                              <a:solidFill>
                                <a:srgbClr val="0000FF"/>
                              </a:solidFill>
                              <a:latin typeface="Cambria Math"/>
                            </a:rPr>
                          </m:ctrlPr>
                        </m:dPr>
                        <m:e>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𝟏</m:t>
                              </m:r>
                            </m:sub>
                          </m:sSub>
                          <m:r>
                            <a:rPr lang="en-US" b="1" i="1" smtClean="0">
                              <a:solidFill>
                                <a:srgbClr val="0000FF"/>
                              </a:solidFill>
                              <a:latin typeface="Cambria Math"/>
                            </a:rPr>
                            <m:t>,</m:t>
                          </m:r>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𝟐</m:t>
                              </m:r>
                            </m:sub>
                          </m:sSub>
                          <m:r>
                            <a:rPr lang="en-US" b="1" i="1" smtClean="0">
                              <a:solidFill>
                                <a:srgbClr val="0000FF"/>
                              </a:solidFill>
                              <a:latin typeface="Cambria Math"/>
                            </a:rPr>
                            <m:t>,…,</m:t>
                          </m:r>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𝒏</m:t>
                              </m:r>
                            </m:sub>
                          </m:sSub>
                        </m:e>
                      </m:d>
                      <m:r>
                        <a:rPr lang="en-US" b="1" i="1" smtClean="0">
                          <a:solidFill>
                            <a:srgbClr val="0000FF"/>
                          </a:solidFill>
                          <a:latin typeface="Cambria Math"/>
                          <a:ea typeface="Cambria Math"/>
                        </a:rPr>
                        <m:t>∼</m:t>
                      </m:r>
                      <m:d>
                        <m:dPr>
                          <m:ctrlPr>
                            <a:rPr lang="en-US" b="1" i="1">
                              <a:solidFill>
                                <a:srgbClr val="0000FF"/>
                              </a:solidFill>
                              <a:latin typeface="Cambria Math"/>
                            </a:rPr>
                          </m:ctrlPr>
                        </m:dPr>
                        <m:e>
                          <m:sSub>
                            <m:sSubPr>
                              <m:ctrlPr>
                                <a:rPr lang="en-US" b="1" i="1">
                                  <a:solidFill>
                                    <a:srgbClr val="0000FF"/>
                                  </a:solidFill>
                                  <a:latin typeface="Cambria Math"/>
                                </a:rPr>
                              </m:ctrlPr>
                            </m:sSubPr>
                            <m:e>
                              <m:acc>
                                <m:accPr>
                                  <m:chr m:val="⃗"/>
                                  <m:ctrlPr>
                                    <a:rPr lang="en-US" b="1" i="1">
                                      <a:solidFill>
                                        <a:srgbClr val="0000FF"/>
                                      </a:solidFill>
                                      <a:latin typeface="Cambria Math"/>
                                    </a:rPr>
                                  </m:ctrlPr>
                                </m:accPr>
                                <m:e>
                                  <m:r>
                                    <a:rPr lang="en-US" b="1" i="1" smtClean="0">
                                      <a:solidFill>
                                        <a:srgbClr val="0000FF"/>
                                      </a:solidFill>
                                      <a:latin typeface="Cambria Math"/>
                                    </a:rPr>
                                    <m:t>𝑹</m:t>
                                  </m:r>
                                </m:e>
                              </m:acc>
                            </m:e>
                            <m:sub>
                              <m:r>
                                <a:rPr lang="en-US" b="1" i="1" smtClean="0">
                                  <a:solidFill>
                                    <a:srgbClr val="0000FF"/>
                                  </a:solidFill>
                                  <a:latin typeface="Cambria Math"/>
                                </a:rPr>
                                <m:t>𝑶</m:t>
                              </m:r>
                            </m:sub>
                          </m:sSub>
                          <m:r>
                            <a:rPr lang="en-US" b="1" i="1">
                              <a:solidFill>
                                <a:srgbClr val="0000FF"/>
                              </a:solidFill>
                              <a:latin typeface="Cambria Math"/>
                            </a:rPr>
                            <m:t>,</m:t>
                          </m:r>
                          <m:r>
                            <a:rPr lang="en-US" b="1" i="1" smtClean="0">
                              <a:solidFill>
                                <a:srgbClr val="0000FF"/>
                              </a:solidFill>
                              <a:latin typeface="Cambria Math"/>
                            </a:rPr>
                            <m:t> </m:t>
                          </m:r>
                          <m:sSub>
                            <m:sSubPr>
                              <m:ctrlPr>
                                <a:rPr lang="en-US" b="1" i="1">
                                  <a:solidFill>
                                    <a:srgbClr val="0000FF"/>
                                  </a:solidFill>
                                  <a:latin typeface="Cambria Math"/>
                                </a:rPr>
                              </m:ctrlPr>
                            </m:sSubPr>
                            <m:e>
                              <m:acc>
                                <m:accPr>
                                  <m:chr m:val="̅"/>
                                  <m:ctrlPr>
                                    <a:rPr lang="en-US" sz="2400" b="1" i="1">
                                      <a:solidFill>
                                        <a:srgbClr val="0000FF"/>
                                      </a:solidFill>
                                      <a:latin typeface="Cambria Math"/>
                                    </a:rPr>
                                  </m:ctrlPr>
                                </m:accPr>
                                <m:e>
                                  <m:r>
                                    <a:rPr lang="en-US" sz="2400" b="1" i="1" smtClean="0">
                                      <a:solidFill>
                                        <a:srgbClr val="0000FF"/>
                                      </a:solidFill>
                                      <a:latin typeface="Cambria Math"/>
                                    </a:rPr>
                                    <m:t>𝑴</m:t>
                                  </m:r>
                                </m:e>
                              </m:acc>
                            </m:e>
                            <m:sub>
                              <m:r>
                                <a:rPr lang="en-US" b="1" i="1" smtClean="0">
                                  <a:solidFill>
                                    <a:srgbClr val="0000FF"/>
                                  </a:solidFill>
                                  <a:latin typeface="Cambria Math"/>
                                </a:rPr>
                                <m:t>𝑶</m:t>
                              </m:r>
                            </m:sub>
                          </m:sSub>
                        </m:e>
                      </m:d>
                    </m:oMath>
                  </m:oMathPara>
                </a14:m>
                <a:endParaRPr lang="en-US" b="1"/>
              </a:p>
            </p:txBody>
          </p:sp>
        </mc:Choice>
        <mc:Fallback xmlns="">
          <p:sp>
            <p:nvSpPr>
              <p:cNvPr id="15" name="Text Box 8"/>
              <p:cNvSpPr txBox="1">
                <a:spLocks noRot="1" noChangeAspect="1" noMove="1" noResize="1" noEditPoints="1" noAdjustHandles="1" noChangeArrowheads="1" noChangeShapeType="1" noTextEdit="1"/>
              </p:cNvSpPr>
              <p:nvPr/>
            </p:nvSpPr>
            <p:spPr bwMode="auto">
              <a:xfrm>
                <a:off x="18256" y="3211891"/>
                <a:ext cx="9144000" cy="573170"/>
              </a:xfrm>
              <a:prstGeom prst="rect">
                <a:avLst/>
              </a:prstGeom>
              <a:blipFill rotWithShape="1">
                <a:blip r:embed="rId3"/>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2642800" y="3891989"/>
                <a:ext cx="2911374" cy="227331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a:solidFill>
                                    <a:srgbClr val="FF0000"/>
                                  </a:solidFill>
                                  <a:latin typeface="Cambria Math"/>
                                </a:rPr>
                              </m:ctrlPr>
                            </m:accPr>
                            <m:e>
                              <m:r>
                                <a:rPr lang="en-US" b="1" i="1" smtClean="0">
                                  <a:solidFill>
                                    <a:srgbClr val="FF0000"/>
                                  </a:solidFill>
                                  <a:latin typeface="Cambria Math"/>
                                </a:rPr>
                                <m:t>𝑹</m:t>
                              </m:r>
                            </m:e>
                          </m:acc>
                        </m:e>
                        <m:sub>
                          <m:r>
                            <a:rPr lang="en-US" b="1" i="1">
                              <a:solidFill>
                                <a:srgbClr val="FF0000"/>
                              </a:solidFill>
                              <a:latin typeface="Cambria Math"/>
                            </a:rPr>
                            <m:t>𝑶</m:t>
                          </m:r>
                        </m:sub>
                      </m:sSub>
                      <m:r>
                        <a:rPr lang="en-US" b="1" i="1">
                          <a:solidFill>
                            <a:srgbClr val="FF0000"/>
                          </a:solidFill>
                          <a:latin typeface="Cambria Math"/>
                        </a:rPr>
                        <m:t>=</m:t>
                      </m:r>
                      <m:nary>
                        <m:naryPr>
                          <m:chr m:val="∑"/>
                          <m:ctrlPr>
                            <a:rPr lang="en-US" b="1" i="1">
                              <a:solidFill>
                                <a:srgbClr val="FF0000"/>
                              </a:solidFill>
                              <a:latin typeface="Cambria Math"/>
                            </a:rPr>
                          </m:ctrlPr>
                        </m:naryPr>
                        <m:sub>
                          <m:r>
                            <m:rPr>
                              <m:brk m:alnAt="23"/>
                            </m:rPr>
                            <a:rPr lang="en-US" b="1" i="1">
                              <a:solidFill>
                                <a:srgbClr val="FF0000"/>
                              </a:solidFill>
                              <a:latin typeface="Cambria Math"/>
                            </a:rPr>
                            <m:t>𝒌</m:t>
                          </m:r>
                          <m:r>
                            <m:rPr>
                              <m:brk m:alnAt="23"/>
                            </m:rPr>
                            <a:rPr lang="en-US" b="1" i="1">
                              <a:solidFill>
                                <a:srgbClr val="FF0000"/>
                              </a:solidFill>
                              <a:latin typeface="Cambria Math"/>
                            </a:rPr>
                            <m:t>=</m:t>
                          </m:r>
                          <m:r>
                            <m:rPr>
                              <m:brk m:alnAt="23"/>
                            </m:rPr>
                            <a:rPr lang="en-US" b="1" i="1">
                              <a:solidFill>
                                <a:srgbClr val="FF0000"/>
                              </a:solidFill>
                              <a:latin typeface="Cambria Math"/>
                            </a:rPr>
                            <m:t>𝟏</m:t>
                          </m:r>
                        </m:sub>
                        <m:sup>
                          <m:r>
                            <a:rPr lang="en-US" b="1" i="1">
                              <a:solidFill>
                                <a:srgbClr val="FF0000"/>
                              </a:solidFill>
                              <a:latin typeface="Cambria Math"/>
                            </a:rPr>
                            <m:t>𝒏</m:t>
                          </m:r>
                        </m:sup>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𝒌</m:t>
                              </m:r>
                            </m:sub>
                          </m:sSub>
                        </m:e>
                      </m:nary>
                    </m:oMath>
                  </m:oMathPara>
                </a14:m>
                <a:endParaRPr lang="en-US" b="1" smtClean="0">
                  <a:solidFill>
                    <a:srgbClr val="FF0000"/>
                  </a:solidFill>
                </a:endParaRPr>
              </a:p>
              <a:p>
                <a:pPr/>
                <a14:m>
                  <m:oMathPara xmlns:m="http://schemas.openxmlformats.org/officeDocument/2006/math">
                    <m:oMathParaPr>
                      <m:jc m:val="centerGroup"/>
                    </m:oMathParaPr>
                    <m:oMath xmlns:m="http://schemas.openxmlformats.org/officeDocument/2006/math">
                      <m:sSub>
                        <m:sSubPr>
                          <m:ctrlPr>
                            <a:rPr lang="en-US" b="1" i="1">
                              <a:solidFill>
                                <a:srgbClr val="FF0000"/>
                              </a:solidFill>
                              <a:latin typeface="Cambria Math"/>
                            </a:rPr>
                          </m:ctrlPr>
                        </m:sSubPr>
                        <m:e>
                          <m:acc>
                            <m:accPr>
                              <m:chr m:val="̅"/>
                              <m:ctrlPr>
                                <a:rPr lang="en-US" sz="2400" b="1" i="1">
                                  <a:solidFill>
                                    <a:srgbClr val="FF0000"/>
                                  </a:solidFill>
                                  <a:latin typeface="Cambria Math"/>
                                </a:rPr>
                              </m:ctrlPr>
                            </m:accPr>
                            <m:e>
                              <m:r>
                                <a:rPr lang="en-US" sz="2400" b="1" i="1" smtClean="0">
                                  <a:solidFill>
                                    <a:srgbClr val="FF0000"/>
                                  </a:solidFill>
                                  <a:latin typeface="Cambria Math"/>
                                </a:rPr>
                                <m:t>𝑴</m:t>
                              </m:r>
                            </m:e>
                          </m:acc>
                        </m:e>
                        <m:sub>
                          <m:r>
                            <a:rPr lang="en-US" b="1" i="1">
                              <a:solidFill>
                                <a:srgbClr val="FF0000"/>
                              </a:solidFill>
                              <a:latin typeface="Cambria Math"/>
                            </a:rPr>
                            <m:t>𝑶</m:t>
                          </m:r>
                        </m:sub>
                      </m:sSub>
                      <m:r>
                        <a:rPr lang="en-US" b="1" i="1">
                          <a:solidFill>
                            <a:srgbClr val="FF0000"/>
                          </a:solidFill>
                          <a:latin typeface="Cambria Math"/>
                        </a:rPr>
                        <m:t>=</m:t>
                      </m:r>
                      <m:nary>
                        <m:naryPr>
                          <m:chr m:val="∑"/>
                          <m:ctrlPr>
                            <a:rPr lang="en-US" b="1" i="1">
                              <a:solidFill>
                                <a:srgbClr val="FF0000"/>
                              </a:solidFill>
                              <a:latin typeface="Cambria Math"/>
                            </a:rPr>
                          </m:ctrlPr>
                        </m:naryPr>
                        <m:sub>
                          <m:r>
                            <m:rPr>
                              <m:brk m:alnAt="23"/>
                            </m:rPr>
                            <a:rPr lang="en-US" b="1" i="1">
                              <a:solidFill>
                                <a:srgbClr val="FF0000"/>
                              </a:solidFill>
                              <a:latin typeface="Cambria Math"/>
                            </a:rPr>
                            <m:t>𝒌</m:t>
                          </m:r>
                          <m:r>
                            <m:rPr>
                              <m:brk m:alnAt="23"/>
                            </m:rPr>
                            <a:rPr lang="en-US" b="1" i="1">
                              <a:solidFill>
                                <a:srgbClr val="FF0000"/>
                              </a:solidFill>
                              <a:latin typeface="Cambria Math"/>
                            </a:rPr>
                            <m:t>=</m:t>
                          </m:r>
                          <m:r>
                            <m:rPr>
                              <m:brk m:alnAt="23"/>
                            </m:rPr>
                            <a:rPr lang="en-US" b="1" i="1">
                              <a:solidFill>
                                <a:srgbClr val="FF0000"/>
                              </a:solidFill>
                              <a:latin typeface="Cambria Math"/>
                            </a:rPr>
                            <m:t>𝟏</m:t>
                          </m:r>
                        </m:sub>
                        <m:sup>
                          <m:r>
                            <a:rPr lang="en-US" b="1" i="1">
                              <a:solidFill>
                                <a:srgbClr val="FF0000"/>
                              </a:solidFill>
                              <a:latin typeface="Cambria Math"/>
                            </a:rPr>
                            <m:t>𝒏</m:t>
                          </m:r>
                        </m:sup>
                        <m:e>
                          <m:sSub>
                            <m:sSubPr>
                              <m:ctrlPr>
                                <a:rPr lang="en-US" b="1" i="1">
                                  <a:solidFill>
                                    <a:srgbClr val="FF0000"/>
                                  </a:solidFill>
                                  <a:latin typeface="Cambria Math"/>
                                </a:rPr>
                              </m:ctrlPr>
                            </m:sSubPr>
                            <m:e>
                              <m:acc>
                                <m:accPr>
                                  <m:chr m:val="̅"/>
                                  <m:ctrlPr>
                                    <a:rPr lang="en-US" sz="2000" b="1" i="1">
                                      <a:solidFill>
                                        <a:srgbClr val="FF0000"/>
                                      </a:solidFill>
                                      <a:latin typeface="Cambria Math"/>
                                    </a:rPr>
                                  </m:ctrlPr>
                                </m:accPr>
                                <m:e>
                                  <m:r>
                                    <a:rPr lang="en-US" sz="2000" b="1" i="1">
                                      <a:solidFill>
                                        <a:srgbClr val="FF0000"/>
                                      </a:solidFill>
                                      <a:latin typeface="Cambria Math"/>
                                    </a:rPr>
                                    <m:t>𝒎</m:t>
                                  </m:r>
                                </m:e>
                              </m:acc>
                            </m:e>
                            <m:sub>
                              <m:r>
                                <a:rPr lang="en-US" b="1" i="1">
                                  <a:solidFill>
                                    <a:srgbClr val="FF0000"/>
                                  </a:solidFill>
                                  <a:latin typeface="Cambria Math"/>
                                </a:rPr>
                                <m:t>𝑶</m:t>
                              </m:r>
                            </m:sub>
                          </m:sSub>
                          <m:d>
                            <m:dPr>
                              <m:ctrlPr>
                                <a:rPr lang="en-US" b="1" i="1">
                                  <a:solidFill>
                                    <a:srgbClr val="FF0000"/>
                                  </a:solidFill>
                                  <a:latin typeface="Cambria Math"/>
                                </a:rPr>
                              </m:ctrlPr>
                            </m:d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a:solidFill>
                                        <a:srgbClr val="FF0000"/>
                                      </a:solidFill>
                                      <a:latin typeface="Cambria Math"/>
                                    </a:rPr>
                                    <m:t>𝒌</m:t>
                                  </m:r>
                                </m:sub>
                              </m:sSub>
                            </m:e>
                          </m:d>
                        </m:e>
                      </m:nary>
                    </m:oMath>
                  </m:oMathPara>
                </a14:m>
                <a:endParaRPr lang="en-US" b="1">
                  <a:solidFill>
                    <a:srgbClr val="FF0000"/>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2642800" y="3891989"/>
                <a:ext cx="2911374" cy="2273315"/>
              </a:xfrm>
              <a:prstGeom prst="rect">
                <a:avLst/>
              </a:prstGeom>
              <a:blipFill rotWithShape="1">
                <a:blip r:embed="rId4"/>
                <a:stretch>
                  <a:fillRect/>
                </a:stretch>
              </a:blipFill>
            </p:spPr>
            <p:txBody>
              <a:bodyPr/>
              <a:lstStyle/>
              <a:p>
                <a:r>
                  <a:rPr lang="en-US">
                    <a:noFill/>
                  </a:rPr>
                  <a:t> </a:t>
                </a:r>
              </a:p>
            </p:txBody>
          </p:sp>
        </mc:Fallback>
      </mc:AlternateContent>
      <p:sp>
        <p:nvSpPr>
          <p:cNvPr id="11" name="Rectangle 13"/>
          <p:cNvSpPr>
            <a:spLocks noChangeArrowheads="1"/>
          </p:cNvSpPr>
          <p:nvPr/>
        </p:nvSpPr>
        <p:spPr bwMode="auto">
          <a:xfrm>
            <a:off x="436562" y="889525"/>
            <a:ext cx="665438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smtClean="0">
                <a:solidFill>
                  <a:srgbClr val="008000"/>
                </a:solidFill>
                <a:cs typeface="Times New Roman" pitchFamily="18" charset="0"/>
              </a:rPr>
              <a:t>2.2.Thu gọn hệ lực phẳng về một tâm</a:t>
            </a:r>
            <a:endParaRPr lang="en-US" sz="2800" b="1">
              <a:solidFill>
                <a:srgbClr val="008000"/>
              </a:solidFill>
              <a:cs typeface="Times New Roman" pitchFamily="18" charset="0"/>
            </a:endParaRPr>
          </a:p>
        </p:txBody>
      </p:sp>
      <p:sp>
        <p:nvSpPr>
          <p:cNvPr id="12"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a:t>
            </a:r>
            <a:r>
              <a:rPr lang="en-US" sz="2800" b="1" smtClean="0">
                <a:solidFill>
                  <a:srgbClr val="0000FF"/>
                </a:solidFill>
              </a:rPr>
              <a:t>PHẲNG</a:t>
            </a:r>
            <a:endParaRPr lang="en-US" sz="2800" b="1">
              <a:solidFill>
                <a:srgbClr val="0000FF"/>
              </a:solidFill>
            </a:endParaRPr>
          </a:p>
        </p:txBody>
      </p:sp>
    </p:spTree>
    <p:extLst>
      <p:ext uri="{BB962C8B-B14F-4D97-AF65-F5344CB8AC3E}">
        <p14:creationId xmlns:p14="http://schemas.microsoft.com/office/powerpoint/2010/main" val="38339304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686"/>
                                        </p:tgtEl>
                                        <p:attrNameLst>
                                          <p:attrName>style.visibility</p:attrName>
                                        </p:attrNameLst>
                                      </p:cBhvr>
                                      <p:to>
                                        <p:strVal val="visible"/>
                                      </p:to>
                                    </p:set>
                                    <p:animEffect transition="in" filter="checkerboard(across)">
                                      <p:cBhvr>
                                        <p:cTn id="7" dur="500"/>
                                        <p:tgtEl>
                                          <p:spTgt spid="716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6">
                                            <p:txEl>
                                              <p:pRg st="0" end="0"/>
                                            </p:txEl>
                                          </p:spTgt>
                                        </p:tgtEl>
                                        <p:attrNameLst>
                                          <p:attrName>style.visibility</p:attrName>
                                        </p:attrNameLst>
                                      </p:cBhvr>
                                      <p:to>
                                        <p:strVal val="visible"/>
                                      </p:to>
                                    </p:set>
                                    <p:animEffect transition="in" filter="wipe(left)">
                                      <p:cBhvr>
                                        <p:cTn id="16" dur="500"/>
                                        <p:tgtEl>
                                          <p:spTgt spid="16">
                                            <p:txEl>
                                              <p:pRg st="0" end="0"/>
                                            </p:tx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6">
                                            <p:txEl>
                                              <p:pRg st="1" end="1"/>
                                            </p:txEl>
                                          </p:spTgt>
                                        </p:tgtEl>
                                        <p:attrNameLst>
                                          <p:attrName>style.visibility</p:attrName>
                                        </p:attrNameLst>
                                      </p:cBhvr>
                                      <p:to>
                                        <p:strVal val="visible"/>
                                      </p:to>
                                    </p:set>
                                    <p:animEffect transition="in" filter="wipe(left)">
                                      <p:cBhvr>
                                        <p:cTn id="20"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p:bldP spid="15" grpId="0"/>
      <p:bldP spid="1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0E7C862D-1F32-4F48-B3BD-2CD4E76853B7}" type="slidenum">
              <a:rPr lang="en-US" altLang="en-US"/>
              <a:pPr>
                <a:defRPr/>
              </a:pPr>
              <a:t>15</a:t>
            </a:fld>
            <a:endParaRPr lang="en-US" altLang="en-US"/>
          </a:p>
        </p:txBody>
      </p:sp>
      <mc:AlternateContent xmlns:mc="http://schemas.openxmlformats.org/markup-compatibility/2006" xmlns:a14="http://schemas.microsoft.com/office/drawing/2010/main">
        <mc:Choice Requires="a14">
          <p:sp>
            <p:nvSpPr>
              <p:cNvPr id="236554" name="Text Box 10"/>
              <p:cNvSpPr txBox="1">
                <a:spLocks noChangeArrowheads="1"/>
              </p:cNvSpPr>
              <p:nvPr/>
            </p:nvSpPr>
            <p:spPr bwMode="auto">
              <a:xfrm>
                <a:off x="611188" y="1448472"/>
                <a:ext cx="7379034"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a:t>Xét </a:t>
                </a:r>
                <a:r>
                  <a:rPr lang="en-US" sz="2800" smtClean="0"/>
                  <a:t>hệ: </a:t>
                </a:r>
                <a14:m>
                  <m:oMath xmlns:m="http://schemas.openxmlformats.org/officeDocument/2006/math">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𝟐</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𝒏</m:t>
                            </m:r>
                          </m:sub>
                        </m:sSub>
                      </m:e>
                    </m:d>
                  </m:oMath>
                </a14:m>
                <a:endParaRPr lang="en-US" sz="2800"/>
              </a:p>
            </p:txBody>
          </p:sp>
        </mc:Choice>
        <mc:Fallback xmlns="">
          <p:sp>
            <p:nvSpPr>
              <p:cNvPr id="236554" name="Text Box 10"/>
              <p:cNvSpPr txBox="1">
                <a:spLocks noRot="1" noChangeAspect="1" noMove="1" noResize="1" noEditPoints="1" noAdjustHandles="1" noChangeArrowheads="1" noChangeShapeType="1" noTextEdit="1"/>
              </p:cNvSpPr>
              <p:nvPr/>
            </p:nvSpPr>
            <p:spPr bwMode="auto">
              <a:xfrm>
                <a:off x="611188" y="1448472"/>
                <a:ext cx="7379034" cy="610039"/>
              </a:xfrm>
              <a:prstGeom prst="rect">
                <a:avLst/>
              </a:prstGeom>
              <a:blipFill rotWithShape="1">
                <a:blip r:embed="rId2"/>
                <a:stretch>
                  <a:fillRect l="-1652" t="-1000" b="-2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36558" name="Text Box 14"/>
          <p:cNvSpPr txBox="1">
            <a:spLocks noChangeArrowheads="1"/>
          </p:cNvSpPr>
          <p:nvPr/>
        </p:nvSpPr>
        <p:spPr bwMode="auto">
          <a:xfrm>
            <a:off x="611188" y="2094238"/>
            <a:ext cx="75612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smtClean="0"/>
              <a:t>Thu gọn </a:t>
            </a:r>
            <a:r>
              <a:rPr lang="en-US" sz="2800"/>
              <a:t>hệ lực này </a:t>
            </a:r>
            <a:r>
              <a:rPr lang="en-US" sz="2800" smtClean="0"/>
              <a:t>về tâm </a:t>
            </a:r>
            <a:r>
              <a:rPr lang="en-US" sz="2800"/>
              <a:t>O và </a:t>
            </a:r>
            <a:r>
              <a:rPr lang="en-US" sz="2800" smtClean="0"/>
              <a:t>tâm O</a:t>
            </a:r>
            <a:r>
              <a:rPr lang="en-US" sz="2800"/>
              <a:t>':</a:t>
            </a:r>
          </a:p>
        </p:txBody>
      </p:sp>
      <mc:AlternateContent xmlns:mc="http://schemas.openxmlformats.org/markup-compatibility/2006" xmlns:a14="http://schemas.microsoft.com/office/drawing/2010/main">
        <mc:Choice Requires="a14">
          <p:sp>
            <p:nvSpPr>
              <p:cNvPr id="236561" name="Text Box 17"/>
              <p:cNvSpPr txBox="1">
                <a:spLocks noChangeArrowheads="1"/>
              </p:cNvSpPr>
              <p:nvPr/>
            </p:nvSpPr>
            <p:spPr bwMode="auto">
              <a:xfrm>
                <a:off x="611188" y="4442610"/>
                <a:ext cx="8533320" cy="10409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ts val="0"/>
                  </a:spcBef>
                </a:pPr>
                <a:r>
                  <a:rPr lang="en-US" sz="2800" smtClean="0"/>
                  <a:t>Mặt khác:</a:t>
                </a:r>
              </a:p>
              <a:p>
                <a:pPr eaLnBrk="1" hangingPunct="1">
                  <a:spcBef>
                    <a:spcPts val="0"/>
                  </a:spcBef>
                </a:pPr>
                <a14:m>
                  <m:oMath xmlns:m="http://schemas.openxmlformats.org/officeDocument/2006/math">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𝟐</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𝒏</m:t>
                            </m:r>
                          </m:sub>
                        </m:sSub>
                      </m:e>
                    </m:d>
                    <m:r>
                      <a:rPr lang="en-US" sz="2800" b="1" i="1">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𝑹</m:t>
                                </m:r>
                              </m:e>
                            </m:acc>
                          </m:e>
                          <m:sub>
                            <m:sSup>
                              <m:sSupPr>
                                <m:ctrlPr>
                                  <a:rPr lang="en-US" sz="2800" b="1" i="1" smtClean="0">
                                    <a:solidFill>
                                      <a:srgbClr val="0000FF"/>
                                    </a:solidFill>
                                    <a:latin typeface="Cambria Math"/>
                                  </a:rPr>
                                </m:ctrlPr>
                              </m:sSupPr>
                              <m:e>
                                <m:r>
                                  <a:rPr lang="en-US" sz="2800" b="1" i="1" smtClean="0">
                                    <a:solidFill>
                                      <a:srgbClr val="0000FF"/>
                                    </a:solidFill>
                                    <a:latin typeface="Cambria Math"/>
                                  </a:rPr>
                                  <m:t>𝑶</m:t>
                                </m:r>
                              </m:e>
                              <m:sup>
                                <m:r>
                                  <a:rPr lang="en-US" sz="2800" b="1" i="1" smtClean="0">
                                    <a:solidFill>
                                      <a:srgbClr val="0000FF"/>
                                    </a:solidFill>
                                    <a:latin typeface="Cambria Math"/>
                                  </a:rPr>
                                  <m:t>′</m:t>
                                </m:r>
                              </m:sup>
                            </m:sSup>
                          </m:sub>
                        </m:sSub>
                        <m:r>
                          <a:rPr lang="en-US" sz="2800" b="1" i="1">
                            <a:solidFill>
                              <a:srgbClr val="0000FF"/>
                            </a:solidFill>
                            <a:latin typeface="Cambria Math"/>
                          </a:rPr>
                          <m:t>, </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𝑴</m:t>
                                </m:r>
                              </m:e>
                            </m:acc>
                          </m:e>
                          <m:sub>
                            <m:sSup>
                              <m:sSupPr>
                                <m:ctrlPr>
                                  <a:rPr lang="en-US" sz="2800" b="1" i="1" smtClean="0">
                                    <a:solidFill>
                                      <a:srgbClr val="0000FF"/>
                                    </a:solidFill>
                                    <a:latin typeface="Cambria Math"/>
                                  </a:rPr>
                                </m:ctrlPr>
                              </m:sSupPr>
                              <m:e>
                                <m:r>
                                  <a:rPr lang="en-US" sz="2800" b="1" i="1" smtClean="0">
                                    <a:solidFill>
                                      <a:srgbClr val="0000FF"/>
                                    </a:solidFill>
                                    <a:latin typeface="Cambria Math"/>
                                  </a:rPr>
                                  <m:t>𝑶</m:t>
                                </m:r>
                              </m:e>
                              <m:sup>
                                <m:r>
                                  <a:rPr lang="en-US" sz="2800" b="1" i="1" smtClean="0">
                                    <a:solidFill>
                                      <a:srgbClr val="0000FF"/>
                                    </a:solidFill>
                                    <a:latin typeface="Cambria Math"/>
                                  </a:rPr>
                                  <m:t>′</m:t>
                                </m:r>
                              </m:sup>
                            </m:sSup>
                          </m:sub>
                        </m:sSub>
                      </m:e>
                    </m:d>
                  </m:oMath>
                </a14:m>
                <a:r>
                  <a:rPr lang="en-US" sz="2800" smtClean="0"/>
                  <a:t>; </a:t>
                </a: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sSup>
                          <m:sSupPr>
                            <m:ctrlPr>
                              <a:rPr lang="en-US" sz="2800" b="1" i="1" smtClean="0">
                                <a:solidFill>
                                  <a:srgbClr val="FF0000"/>
                                </a:solidFill>
                                <a:latin typeface="Cambria Math"/>
                              </a:rPr>
                            </m:ctrlPr>
                          </m:sSupPr>
                          <m:e>
                            <m:r>
                              <a:rPr lang="en-US" sz="2800" b="1" i="1" smtClean="0">
                                <a:solidFill>
                                  <a:srgbClr val="FF0000"/>
                                </a:solidFill>
                                <a:latin typeface="Cambria Math"/>
                              </a:rPr>
                              <m:t>𝑶</m:t>
                            </m:r>
                          </m:e>
                          <m:sup>
                            <m:r>
                              <a:rPr lang="en-US" sz="2800" b="1" i="1" smtClean="0">
                                <a:solidFill>
                                  <a:srgbClr val="FF0000"/>
                                </a:solidFill>
                                <a:latin typeface="Cambria Math"/>
                              </a:rPr>
                              <m:t>′</m:t>
                            </m:r>
                          </m:sup>
                        </m:sSup>
                      </m:sub>
                    </m:sSub>
                    <m:r>
                      <a:rPr lang="en-US" sz="2800" b="1" i="1" smtClean="0">
                        <a:solidFill>
                          <a:srgbClr val="FF0000"/>
                        </a:solidFill>
                        <a:latin typeface="Cambria Math"/>
                      </a:rPr>
                      <m:t>=</m:t>
                    </m:r>
                    <m:nary>
                      <m:naryPr>
                        <m:chr m:val="∑"/>
                        <m:ctrlPr>
                          <a:rPr lang="en-US" sz="2800" b="1" i="1" smtClean="0">
                            <a:solidFill>
                              <a:srgbClr val="FF0000"/>
                            </a:solidFill>
                            <a:latin typeface="Cambria Math"/>
                          </a:rPr>
                        </m:ctrlPr>
                      </m:naryPr>
                      <m:sub>
                        <m:r>
                          <m:rPr>
                            <m:brk m:alnAt="23"/>
                          </m:rPr>
                          <a:rPr lang="en-US" sz="2800" b="1" i="1" smtClean="0">
                            <a:solidFill>
                              <a:srgbClr val="FF0000"/>
                            </a:solidFill>
                            <a:latin typeface="Cambria Math"/>
                          </a:rPr>
                          <m:t>𝒌</m:t>
                        </m:r>
                        <m:r>
                          <m:rPr>
                            <m:brk m:alnAt="23"/>
                          </m:rPr>
                          <a:rPr lang="en-US" sz="2800" b="1" i="1" smtClean="0">
                            <a:solidFill>
                              <a:srgbClr val="FF0000"/>
                            </a:solidFill>
                            <a:latin typeface="Cambria Math"/>
                          </a:rPr>
                          <m:t>=</m:t>
                        </m:r>
                        <m:r>
                          <m:rPr>
                            <m:brk m:alnAt="23"/>
                          </m:rPr>
                          <a:rPr lang="en-US" sz="2800" b="1" i="1" smtClean="0">
                            <a:solidFill>
                              <a:srgbClr val="FF0000"/>
                            </a:solidFill>
                            <a:latin typeface="Cambria Math"/>
                          </a:rPr>
                          <m:t>𝟏</m:t>
                        </m:r>
                      </m:sub>
                      <m:sup>
                        <m:r>
                          <a:rPr lang="en-US" sz="2800" b="1" i="1" smtClean="0">
                            <a:solidFill>
                              <a:srgbClr val="FF0000"/>
                            </a:solidFill>
                            <a:latin typeface="Cambria Math"/>
                          </a:rPr>
                          <m:t>𝒏</m:t>
                        </m:r>
                      </m:sup>
                      <m:e>
                        <m:sSub>
                          <m:sSubPr>
                            <m:ctrlPr>
                              <a:rPr lang="en-US" sz="2800" b="1" i="1" smtClean="0">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𝒎</m:t>
                                </m:r>
                              </m:e>
                            </m:acc>
                          </m:e>
                          <m:sub>
                            <m:sSup>
                              <m:sSupPr>
                                <m:ctrlPr>
                                  <a:rPr lang="en-US" sz="2800" b="1" i="1" smtClean="0">
                                    <a:solidFill>
                                      <a:srgbClr val="FF0000"/>
                                    </a:solidFill>
                                    <a:latin typeface="Cambria Math"/>
                                  </a:rPr>
                                </m:ctrlPr>
                              </m:sSupPr>
                              <m:e>
                                <m:r>
                                  <a:rPr lang="en-US" sz="2800" b="1" i="1" smtClean="0">
                                    <a:solidFill>
                                      <a:srgbClr val="FF0000"/>
                                    </a:solidFill>
                                    <a:latin typeface="Cambria Math"/>
                                  </a:rPr>
                                  <m:t>𝑶</m:t>
                                </m:r>
                              </m:e>
                              <m:sup>
                                <m:r>
                                  <a:rPr lang="en-US" sz="2800" b="1" i="1" smtClean="0">
                                    <a:solidFill>
                                      <a:srgbClr val="FF0000"/>
                                    </a:solidFill>
                                    <a:latin typeface="Cambria Math"/>
                                  </a:rPr>
                                  <m:t>′</m:t>
                                </m:r>
                              </m:sup>
                            </m:sSup>
                          </m:sub>
                        </m:sSub>
                        <m:d>
                          <m:dPr>
                            <m:ctrlPr>
                              <a:rPr lang="en-US" sz="2800" b="1" i="1" smtClean="0">
                                <a:solidFill>
                                  <a:srgbClr val="FF0000"/>
                                </a:solidFill>
                                <a:latin typeface="Cambria Math"/>
                              </a:rPr>
                            </m:ctrlPr>
                          </m:dPr>
                          <m:e>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𝒌</m:t>
                                </m:r>
                              </m:sub>
                            </m:sSub>
                          </m:e>
                        </m:d>
                      </m:e>
                    </m:nary>
                  </m:oMath>
                </a14:m>
                <a:endParaRPr lang="en-US" sz="2800" b="1"/>
              </a:p>
            </p:txBody>
          </p:sp>
        </mc:Choice>
        <mc:Fallback xmlns="">
          <p:sp>
            <p:nvSpPr>
              <p:cNvPr id="236561" name="Text Box 17"/>
              <p:cNvSpPr txBox="1">
                <a:spLocks noRot="1" noChangeAspect="1" noMove="1" noResize="1" noEditPoints="1" noAdjustHandles="1" noChangeArrowheads="1" noChangeShapeType="1" noTextEdit="1"/>
              </p:cNvSpPr>
              <p:nvPr/>
            </p:nvSpPr>
            <p:spPr bwMode="auto">
              <a:xfrm>
                <a:off x="611188" y="4442610"/>
                <a:ext cx="8533320" cy="1040926"/>
              </a:xfrm>
              <a:prstGeom prst="rect">
                <a:avLst/>
              </a:prstGeom>
              <a:blipFill rotWithShape="1">
                <a:blip r:embed="rId3"/>
                <a:stretch>
                  <a:fillRect l="-1429" t="-5848" b="-1228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6563" name="Text Box 19"/>
              <p:cNvSpPr txBox="1">
                <a:spLocks noChangeArrowheads="1"/>
              </p:cNvSpPr>
              <p:nvPr/>
            </p:nvSpPr>
            <p:spPr bwMode="auto">
              <a:xfrm>
                <a:off x="611188" y="3816657"/>
                <a:ext cx="5436976" cy="5902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smtClean="0"/>
                  <a:t>trong đó: </a:t>
                </a: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e>
                      <m:sub>
                        <m:sSup>
                          <m:sSupPr>
                            <m:ctrlPr>
                              <a:rPr lang="en-US" sz="2800" b="1" i="1" smtClean="0">
                                <a:solidFill>
                                  <a:srgbClr val="FF0000"/>
                                </a:solidFill>
                                <a:latin typeface="Cambria Math"/>
                              </a:rPr>
                            </m:ctrlPr>
                          </m:sSupPr>
                          <m:e>
                            <m:r>
                              <a:rPr lang="en-US" sz="2800" b="1" i="1" smtClean="0">
                                <a:solidFill>
                                  <a:srgbClr val="FF0000"/>
                                </a:solidFill>
                                <a:latin typeface="Cambria Math"/>
                              </a:rPr>
                              <m:t>𝑶</m:t>
                            </m:r>
                          </m:e>
                          <m:sup>
                            <m:r>
                              <a:rPr lang="en-US" sz="2800" b="1" i="1" smtClean="0">
                                <a:solidFill>
                                  <a:srgbClr val="FF0000"/>
                                </a:solidFill>
                                <a:latin typeface="Cambria Math"/>
                              </a:rPr>
                              <m:t>′</m:t>
                            </m:r>
                          </m:sup>
                        </m:sSup>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e>
                      <m:sub>
                        <m:r>
                          <a:rPr lang="en-US" sz="2800" b="1" i="1" smtClean="0">
                            <a:solidFill>
                              <a:srgbClr val="FF0000"/>
                            </a:solidFill>
                            <a:latin typeface="Cambria Math"/>
                          </a:rPr>
                          <m:t>𝑶</m:t>
                        </m:r>
                      </m:sub>
                    </m:sSub>
                    <m:r>
                      <a:rPr lang="en-US" sz="2800" b="1" i="1" smtClean="0">
                        <a:solidFill>
                          <a:srgbClr val="FF0000"/>
                        </a:solidFill>
                        <a:latin typeface="Cambria Math"/>
                      </a:rPr>
                      <m:t>=</m:t>
                    </m:r>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oMath>
                </a14:m>
                <a:endParaRPr lang="en-US" sz="2800" b="1"/>
              </a:p>
            </p:txBody>
          </p:sp>
        </mc:Choice>
        <mc:Fallback xmlns="">
          <p:sp>
            <p:nvSpPr>
              <p:cNvPr id="236563" name="Text Box 19"/>
              <p:cNvSpPr txBox="1">
                <a:spLocks noRot="1" noChangeAspect="1" noMove="1" noResize="1" noEditPoints="1" noAdjustHandles="1" noChangeArrowheads="1" noChangeShapeType="1" noTextEdit="1"/>
              </p:cNvSpPr>
              <p:nvPr/>
            </p:nvSpPr>
            <p:spPr bwMode="auto">
              <a:xfrm>
                <a:off x="611188" y="3816657"/>
                <a:ext cx="5436976" cy="590226"/>
              </a:xfrm>
              <a:prstGeom prst="rect">
                <a:avLst/>
              </a:prstGeom>
              <a:blipFill rotWithShape="1">
                <a:blip r:embed="rId4"/>
                <a:stretch>
                  <a:fillRect l="-2242" t="-1031" b="-2577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6571" name="Text Box 27"/>
              <p:cNvSpPr txBox="1">
                <a:spLocks noChangeArrowheads="1"/>
              </p:cNvSpPr>
              <p:nvPr/>
            </p:nvSpPr>
            <p:spPr bwMode="auto">
              <a:xfrm>
                <a:off x="611188" y="5519261"/>
                <a:ext cx="5833020"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t>Suy ra: </a:t>
                </a: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r>
                          <a:rPr lang="en-US" sz="2800" b="1" i="1">
                            <a:solidFill>
                              <a:srgbClr val="FF0000"/>
                            </a:solidFill>
                            <a:latin typeface="Cambria Math"/>
                          </a:rPr>
                          <m:t>𝑶</m:t>
                        </m:r>
                      </m:sub>
                    </m:sSub>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𝒎</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𝑹</m:t>
                                </m:r>
                              </m:e>
                            </m:acc>
                          </m:e>
                          <m:sub>
                            <m:r>
                              <a:rPr lang="en-US" sz="2800" b="1" i="1">
                                <a:solidFill>
                                  <a:srgbClr val="FF0000"/>
                                </a:solidFill>
                                <a:latin typeface="Cambria Math"/>
                              </a:rPr>
                              <m:t>𝑶</m:t>
                            </m:r>
                          </m:sub>
                        </m:sSub>
                      </m:e>
                    </m:d>
                  </m:oMath>
                </a14:m>
                <a:endParaRPr lang="en-US" sz="2800" b="1"/>
              </a:p>
            </p:txBody>
          </p:sp>
        </mc:Choice>
        <mc:Fallback xmlns="">
          <p:sp>
            <p:nvSpPr>
              <p:cNvPr id="236571" name="Text Box 27"/>
              <p:cNvSpPr txBox="1">
                <a:spLocks noRot="1" noChangeAspect="1" noMove="1" noResize="1" noEditPoints="1" noAdjustHandles="1" noChangeArrowheads="1" noChangeShapeType="1" noTextEdit="1"/>
              </p:cNvSpPr>
              <p:nvPr/>
            </p:nvSpPr>
            <p:spPr bwMode="auto">
              <a:xfrm>
                <a:off x="611188" y="5519261"/>
                <a:ext cx="5833020" cy="610039"/>
              </a:xfrm>
              <a:prstGeom prst="rect">
                <a:avLst/>
              </a:prstGeom>
              <a:blipFill rotWithShape="1">
                <a:blip r:embed="rId5"/>
                <a:stretch>
                  <a:fillRect l="-2090" t="-1000" b="-2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 Box 8"/>
              <p:cNvSpPr txBox="1">
                <a:spLocks noChangeArrowheads="1"/>
              </p:cNvSpPr>
              <p:nvPr/>
            </p:nvSpPr>
            <p:spPr bwMode="auto">
              <a:xfrm>
                <a:off x="-13491" y="2653185"/>
                <a:ext cx="9144000" cy="112774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14:m>
                  <m:oMathPara xmlns:m="http://schemas.openxmlformats.org/officeDocument/2006/math">
                    <m:oMathParaPr>
                      <m:jc m:val="centerGroup"/>
                    </m:oMathParaPr>
                    <m:oMath xmlns:m="http://schemas.openxmlformats.org/officeDocument/2006/math">
                      <m:d>
                        <m:dPr>
                          <m:ctrlPr>
                            <a:rPr lang="en-US" sz="2800" b="1" i="1" smtClean="0">
                              <a:solidFill>
                                <a:srgbClr val="0000FF"/>
                              </a:solidFill>
                              <a:latin typeface="Cambria Math"/>
                            </a:rPr>
                          </m:ctrlPr>
                        </m:dPr>
                        <m:e>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𝟏</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𝟐</m:t>
                              </m:r>
                            </m:sub>
                          </m:sSub>
                          <m:r>
                            <a:rPr lang="en-US" sz="2800" b="1" i="1" smtClean="0">
                              <a:solidFill>
                                <a:srgbClr val="0000FF"/>
                              </a:solidFill>
                              <a:latin typeface="Cambria Math"/>
                            </a:rPr>
                            <m:t>,…,</m:t>
                          </m:r>
                          <m:sSub>
                            <m:sSubPr>
                              <m:ctrlPr>
                                <a:rPr lang="en-US" sz="2800" b="1" i="1" smtClean="0">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𝑭</m:t>
                                  </m:r>
                                </m:e>
                              </m:acc>
                            </m:e>
                            <m:sub>
                              <m:r>
                                <a:rPr lang="en-US" sz="2800" b="1" i="1" smtClean="0">
                                  <a:solidFill>
                                    <a:srgbClr val="0000FF"/>
                                  </a:solidFill>
                                  <a:latin typeface="Cambria Math"/>
                                </a:rPr>
                                <m:t>𝒏</m:t>
                              </m:r>
                            </m:sub>
                          </m:sSub>
                        </m:e>
                      </m:d>
                      <m:r>
                        <a:rPr lang="en-US" sz="2800" b="1" i="1" smtClean="0">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smtClean="0">
                                      <a:solidFill>
                                        <a:srgbClr val="0000FF"/>
                                      </a:solidFill>
                                      <a:latin typeface="Cambria Math"/>
                                    </a:rPr>
                                    <m:t>𝑹</m:t>
                                  </m:r>
                                </m:e>
                              </m:acc>
                            </m:e>
                            <m:sub>
                              <m:r>
                                <a:rPr lang="en-US" sz="2800" b="1" i="1" smtClean="0">
                                  <a:solidFill>
                                    <a:srgbClr val="0000FF"/>
                                  </a:solidFill>
                                  <a:latin typeface="Cambria Math"/>
                                </a:rPr>
                                <m:t>𝑶</m:t>
                              </m:r>
                            </m:sub>
                          </m:sSub>
                          <m:r>
                            <a:rPr lang="en-US" sz="2800" b="1" i="1">
                              <a:solidFill>
                                <a:srgbClr val="0000FF"/>
                              </a:solidFill>
                              <a:latin typeface="Cambria Math"/>
                            </a:rPr>
                            <m:t>,</m:t>
                          </m:r>
                          <m:r>
                            <a:rPr lang="en-US" sz="2800" b="1" i="1" smtClean="0">
                              <a:solidFill>
                                <a:srgbClr val="0000FF"/>
                              </a:solidFill>
                              <a:latin typeface="Cambria Math"/>
                            </a:rPr>
                            <m:t> </m:t>
                          </m:r>
                          <m:sSub>
                            <m:sSubPr>
                              <m:ctrlPr>
                                <a:rPr lang="en-US" sz="2800" b="1" i="1">
                                  <a:solidFill>
                                    <a:srgbClr val="0000FF"/>
                                  </a:solidFill>
                                  <a:latin typeface="Cambria Math"/>
                                </a:rPr>
                              </m:ctrlPr>
                            </m:sSub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𝑴</m:t>
                                  </m:r>
                                </m:e>
                              </m:acc>
                            </m:e>
                            <m:sub>
                              <m:r>
                                <a:rPr lang="en-US" sz="2800" b="1" i="1" smtClean="0">
                                  <a:solidFill>
                                    <a:srgbClr val="0000FF"/>
                                  </a:solidFill>
                                  <a:latin typeface="Cambria Math"/>
                                </a:rPr>
                                <m:t>𝑶</m:t>
                              </m:r>
                            </m:sub>
                          </m:sSub>
                        </m:e>
                      </m:d>
                      <m:r>
                        <a:rPr lang="en-US" sz="2800" b="1" i="1">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smtClean="0">
                                  <a:solidFill>
                                    <a:srgbClr val="CC00CC"/>
                                  </a:solidFill>
                                  <a:latin typeface="Cambria Math"/>
                                </a:rPr>
                              </m:ctrlPr>
                            </m:sSubPr>
                            <m:e>
                              <m:acc>
                                <m:accPr>
                                  <m:chr m:val="⃗"/>
                                  <m:ctrlPr>
                                    <a:rPr lang="en-US" sz="2800" b="1" i="1">
                                      <a:solidFill>
                                        <a:srgbClr val="CC00CC"/>
                                      </a:solidFill>
                                      <a:latin typeface="Cambria Math"/>
                                    </a:rPr>
                                  </m:ctrlPr>
                                </m:accPr>
                                <m:e>
                                  <m:r>
                                    <a:rPr lang="en-US" sz="2800" b="1" i="1">
                                      <a:solidFill>
                                        <a:srgbClr val="CC00CC"/>
                                      </a:solidFill>
                                      <a:latin typeface="Cambria Math"/>
                                    </a:rPr>
                                    <m:t>𝑹</m:t>
                                  </m:r>
                                </m:e>
                              </m:acc>
                            </m:e>
                            <m:sub>
                              <m:sSup>
                                <m:sSupPr>
                                  <m:ctrlPr>
                                    <a:rPr lang="en-US" sz="2800" b="1" i="1">
                                      <a:solidFill>
                                        <a:srgbClr val="CC00CC"/>
                                      </a:solidFill>
                                      <a:latin typeface="Cambria Math"/>
                                    </a:rPr>
                                  </m:ctrlPr>
                                </m:sSupPr>
                                <m:e>
                                  <m:r>
                                    <a:rPr lang="en-US" sz="2800" b="1" i="1">
                                      <a:solidFill>
                                        <a:srgbClr val="CC00CC"/>
                                      </a:solidFill>
                                      <a:latin typeface="Cambria Math"/>
                                    </a:rPr>
                                    <m:t>𝑶</m:t>
                                  </m:r>
                                </m:e>
                                <m:sup>
                                  <m:r>
                                    <a:rPr lang="en-US" sz="2800" b="1" i="1">
                                      <a:solidFill>
                                        <a:srgbClr val="CC00CC"/>
                                      </a:solidFill>
                                      <a:latin typeface="Cambria Math"/>
                                    </a:rPr>
                                    <m:t>′</m:t>
                                  </m:r>
                                </m:sup>
                              </m:sSup>
                            </m:sub>
                          </m:sSub>
                          <m:r>
                            <a:rPr lang="en-US" sz="2800" b="1" i="1" smtClean="0">
                              <a:solidFill>
                                <a:srgbClr val="CC00CC"/>
                              </a:solidFill>
                              <a:latin typeface="Cambria Math"/>
                            </a:rPr>
                            <m:t>,</m:t>
                          </m:r>
                          <m:sSub>
                            <m:sSubPr>
                              <m:ctrlPr>
                                <a:rPr lang="en-US" sz="2800" b="1" i="1" smtClean="0">
                                  <a:solidFill>
                                    <a:srgbClr val="CC00CC"/>
                                  </a:solidFill>
                                  <a:latin typeface="Cambria Math"/>
                                </a:rPr>
                              </m:ctrlPr>
                            </m:sSubPr>
                            <m:e>
                              <m:acc>
                                <m:accPr>
                                  <m:chr m:val="̅"/>
                                  <m:ctrlPr>
                                    <a:rPr lang="en-US" sz="2800" b="1" i="1" smtClean="0">
                                      <a:solidFill>
                                        <a:srgbClr val="CC00CC"/>
                                      </a:solidFill>
                                      <a:latin typeface="Cambria Math"/>
                                    </a:rPr>
                                  </m:ctrlPr>
                                </m:accPr>
                                <m:e>
                                  <m:r>
                                    <a:rPr lang="en-US" sz="2800" b="1" i="1" smtClean="0">
                                      <a:solidFill>
                                        <a:srgbClr val="CC00CC"/>
                                      </a:solidFill>
                                      <a:latin typeface="Cambria Math"/>
                                    </a:rPr>
                                    <m:t>𝒎</m:t>
                                  </m:r>
                                </m:e>
                              </m:acc>
                            </m:e>
                            <m:sub>
                              <m:sSup>
                                <m:sSupPr>
                                  <m:ctrlPr>
                                    <a:rPr lang="en-US" sz="2800" b="1" i="1" smtClean="0">
                                      <a:solidFill>
                                        <a:srgbClr val="CC00CC"/>
                                      </a:solidFill>
                                      <a:latin typeface="Cambria Math"/>
                                    </a:rPr>
                                  </m:ctrlPr>
                                </m:sSupPr>
                                <m:e>
                                  <m:r>
                                    <a:rPr lang="en-US" sz="2800" b="1" i="1" smtClean="0">
                                      <a:solidFill>
                                        <a:srgbClr val="CC00CC"/>
                                      </a:solidFill>
                                      <a:latin typeface="Cambria Math"/>
                                    </a:rPr>
                                    <m:t>𝑶</m:t>
                                  </m:r>
                                </m:e>
                                <m:sup>
                                  <m:r>
                                    <a:rPr lang="en-US" sz="2800" b="1" i="1" smtClean="0">
                                      <a:solidFill>
                                        <a:srgbClr val="CC00CC"/>
                                      </a:solidFill>
                                      <a:latin typeface="Cambria Math"/>
                                    </a:rPr>
                                    <m:t>′</m:t>
                                  </m:r>
                                </m:sup>
                              </m:sSup>
                            </m:sub>
                          </m:sSub>
                          <m:d>
                            <m:dPr>
                              <m:ctrlPr>
                                <a:rPr lang="en-US" sz="2800" b="1" i="1" smtClean="0">
                                  <a:solidFill>
                                    <a:srgbClr val="CC00CC"/>
                                  </a:solidFill>
                                  <a:latin typeface="Cambria Math"/>
                                </a:rPr>
                              </m:ctrlPr>
                            </m:dPr>
                            <m:e>
                              <m:sSub>
                                <m:sSubPr>
                                  <m:ctrlPr>
                                    <a:rPr lang="en-US" sz="2800" b="1" i="1" smtClean="0">
                                      <a:solidFill>
                                        <a:srgbClr val="CC00CC"/>
                                      </a:solidFill>
                                      <a:latin typeface="Cambria Math"/>
                                    </a:rPr>
                                  </m:ctrlPr>
                                </m:sSubPr>
                                <m:e>
                                  <m:acc>
                                    <m:accPr>
                                      <m:chr m:val="⃗"/>
                                      <m:ctrlPr>
                                        <a:rPr lang="en-US" sz="2800" b="1" i="1" smtClean="0">
                                          <a:solidFill>
                                            <a:srgbClr val="CC00CC"/>
                                          </a:solidFill>
                                          <a:latin typeface="Cambria Math"/>
                                        </a:rPr>
                                      </m:ctrlPr>
                                    </m:accPr>
                                    <m:e>
                                      <m:r>
                                        <a:rPr lang="en-US" sz="2800" b="1" i="1" smtClean="0">
                                          <a:solidFill>
                                            <a:srgbClr val="CC00CC"/>
                                          </a:solidFill>
                                          <a:latin typeface="Cambria Math"/>
                                        </a:rPr>
                                        <m:t>𝑹</m:t>
                                      </m:r>
                                    </m:e>
                                  </m:acc>
                                </m:e>
                                <m:sub>
                                  <m:r>
                                    <a:rPr lang="en-US" sz="2800" b="1" i="1" smtClean="0">
                                      <a:solidFill>
                                        <a:srgbClr val="CC00CC"/>
                                      </a:solidFill>
                                      <a:latin typeface="Cambria Math"/>
                                    </a:rPr>
                                    <m:t>𝑶</m:t>
                                  </m:r>
                                </m:sub>
                              </m:sSub>
                            </m:e>
                          </m:d>
                          <m:r>
                            <a:rPr lang="en-US" sz="2800" b="1" i="1">
                              <a:solidFill>
                                <a:srgbClr val="0000FF"/>
                              </a:solidFill>
                              <a:latin typeface="Cambria Math"/>
                            </a:rPr>
                            <m:t>, </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𝑴</m:t>
                                  </m:r>
                                </m:e>
                              </m:acc>
                            </m:e>
                            <m:sub>
                              <m:r>
                                <a:rPr lang="en-US" sz="2800" b="1" i="1">
                                  <a:solidFill>
                                    <a:srgbClr val="0000FF"/>
                                  </a:solidFill>
                                  <a:latin typeface="Cambria Math"/>
                                </a:rPr>
                                <m:t>𝑶</m:t>
                              </m:r>
                            </m:sub>
                          </m:sSub>
                        </m:e>
                      </m:d>
                      <m:r>
                        <a:rPr lang="en-US" sz="2800" b="1" i="1">
                          <a:solidFill>
                            <a:srgbClr val="0000FF"/>
                          </a:solidFill>
                          <a:latin typeface="Cambria Math"/>
                          <a:ea typeface="Cambria Math"/>
                        </a:rPr>
                        <m:t>∼</m:t>
                      </m:r>
                      <m:d>
                        <m:dPr>
                          <m:ctrlPr>
                            <a:rPr lang="en-US" sz="2800" b="1" i="1">
                              <a:solidFill>
                                <a:srgbClr val="0000FF"/>
                              </a:solidFill>
                              <a:latin typeface="Cambria Math"/>
                            </a:rPr>
                          </m:ctrlPr>
                        </m:dPr>
                        <m:e>
                          <m:sSub>
                            <m:sSubPr>
                              <m:ctrlPr>
                                <a:rPr lang="en-US" sz="2800" b="1" i="1" smtClean="0">
                                  <a:solidFill>
                                    <a:srgbClr val="CC00CC"/>
                                  </a:solidFill>
                                  <a:latin typeface="Cambria Math"/>
                                </a:rPr>
                              </m:ctrlPr>
                            </m:sSubPr>
                            <m:e>
                              <m:acc>
                                <m:accPr>
                                  <m:chr m:val="⃗"/>
                                  <m:ctrlPr>
                                    <a:rPr lang="en-US" sz="2800" b="1" i="1">
                                      <a:solidFill>
                                        <a:srgbClr val="CC00CC"/>
                                      </a:solidFill>
                                      <a:latin typeface="Cambria Math"/>
                                    </a:rPr>
                                  </m:ctrlPr>
                                </m:accPr>
                                <m:e>
                                  <m:r>
                                    <a:rPr lang="en-US" sz="2800" b="1" i="1">
                                      <a:solidFill>
                                        <a:srgbClr val="CC00CC"/>
                                      </a:solidFill>
                                      <a:latin typeface="Cambria Math"/>
                                    </a:rPr>
                                    <m:t>𝑹</m:t>
                                  </m:r>
                                </m:e>
                              </m:acc>
                            </m:e>
                            <m:sub>
                              <m:sSup>
                                <m:sSupPr>
                                  <m:ctrlPr>
                                    <a:rPr lang="en-US" sz="2800" b="1" i="1">
                                      <a:solidFill>
                                        <a:srgbClr val="CC00CC"/>
                                      </a:solidFill>
                                      <a:latin typeface="Cambria Math"/>
                                    </a:rPr>
                                  </m:ctrlPr>
                                </m:sSupPr>
                                <m:e>
                                  <m:r>
                                    <a:rPr lang="en-US" sz="2800" b="1" i="1">
                                      <a:solidFill>
                                        <a:srgbClr val="CC00CC"/>
                                      </a:solidFill>
                                      <a:latin typeface="Cambria Math"/>
                                    </a:rPr>
                                    <m:t>𝑶</m:t>
                                  </m:r>
                                </m:e>
                                <m:sup>
                                  <m:r>
                                    <a:rPr lang="en-US" sz="2800" b="1" i="1">
                                      <a:solidFill>
                                        <a:srgbClr val="CC00CC"/>
                                      </a:solidFill>
                                      <a:latin typeface="Cambria Math"/>
                                    </a:rPr>
                                    <m:t>′</m:t>
                                  </m:r>
                                </m:sup>
                              </m:sSup>
                            </m:sub>
                          </m:sSub>
                          <m:r>
                            <a:rPr lang="en-US" sz="2800" b="1" i="1" smtClean="0">
                              <a:solidFill>
                                <a:srgbClr val="FF0000"/>
                              </a:solidFill>
                              <a:latin typeface="Cambria Math"/>
                            </a:rPr>
                            <m:t>,</m:t>
                          </m:r>
                          <m:sSub>
                            <m:sSubPr>
                              <m:ctrlPr>
                                <a:rPr lang="en-US" sz="2800" b="1" i="1" smtClean="0">
                                  <a:solidFill>
                                    <a:srgbClr val="CC00CC"/>
                                  </a:solidFill>
                                  <a:latin typeface="Cambria Math"/>
                                </a:rPr>
                              </m:ctrlPr>
                            </m:sSubPr>
                            <m:e>
                              <m:acc>
                                <m:accPr>
                                  <m:chr m:val="̅"/>
                                  <m:ctrlPr>
                                    <a:rPr lang="en-US" sz="2800" b="1" i="1">
                                      <a:solidFill>
                                        <a:srgbClr val="CC00CC"/>
                                      </a:solidFill>
                                      <a:latin typeface="Cambria Math"/>
                                    </a:rPr>
                                  </m:ctrlPr>
                                </m:accPr>
                                <m:e>
                                  <m:r>
                                    <a:rPr lang="en-US" sz="2800" b="1" i="1">
                                      <a:solidFill>
                                        <a:srgbClr val="CC00CC"/>
                                      </a:solidFill>
                                      <a:latin typeface="Cambria Math"/>
                                    </a:rPr>
                                    <m:t>𝒎</m:t>
                                  </m:r>
                                </m:e>
                              </m:acc>
                            </m:e>
                            <m:sub>
                              <m:sSup>
                                <m:sSupPr>
                                  <m:ctrlPr>
                                    <a:rPr lang="en-US" sz="2800" b="1" i="1">
                                      <a:solidFill>
                                        <a:srgbClr val="CC00CC"/>
                                      </a:solidFill>
                                      <a:latin typeface="Cambria Math"/>
                                    </a:rPr>
                                  </m:ctrlPr>
                                </m:sSupPr>
                                <m:e>
                                  <m:r>
                                    <a:rPr lang="en-US" sz="2800" b="1" i="1">
                                      <a:solidFill>
                                        <a:srgbClr val="CC00CC"/>
                                      </a:solidFill>
                                      <a:latin typeface="Cambria Math"/>
                                    </a:rPr>
                                    <m:t>𝑶</m:t>
                                  </m:r>
                                </m:e>
                                <m:sup>
                                  <m:r>
                                    <a:rPr lang="en-US" sz="2800" b="1" i="1">
                                      <a:solidFill>
                                        <a:srgbClr val="CC00CC"/>
                                      </a:solidFill>
                                      <a:latin typeface="Cambria Math"/>
                                    </a:rPr>
                                    <m:t>′</m:t>
                                  </m:r>
                                </m:sup>
                              </m:sSup>
                            </m:sub>
                          </m:sSub>
                          <m:d>
                            <m:dPr>
                              <m:ctrlPr>
                                <a:rPr lang="en-US" sz="2800" b="1" i="1">
                                  <a:solidFill>
                                    <a:srgbClr val="CC00CC"/>
                                  </a:solidFill>
                                  <a:latin typeface="Cambria Math"/>
                                </a:rPr>
                              </m:ctrlPr>
                            </m:dPr>
                            <m:e>
                              <m:sSub>
                                <m:sSubPr>
                                  <m:ctrlPr>
                                    <a:rPr lang="en-US" sz="2800" b="1" i="1">
                                      <a:solidFill>
                                        <a:srgbClr val="CC00CC"/>
                                      </a:solidFill>
                                      <a:latin typeface="Cambria Math"/>
                                    </a:rPr>
                                  </m:ctrlPr>
                                </m:sSubPr>
                                <m:e>
                                  <m:acc>
                                    <m:accPr>
                                      <m:chr m:val="⃗"/>
                                      <m:ctrlPr>
                                        <a:rPr lang="en-US" sz="2800" b="1" i="1">
                                          <a:solidFill>
                                            <a:srgbClr val="CC00CC"/>
                                          </a:solidFill>
                                          <a:latin typeface="Cambria Math"/>
                                        </a:rPr>
                                      </m:ctrlPr>
                                    </m:accPr>
                                    <m:e>
                                      <m:r>
                                        <a:rPr lang="en-US" sz="2800" b="1" i="1">
                                          <a:solidFill>
                                            <a:srgbClr val="CC00CC"/>
                                          </a:solidFill>
                                          <a:latin typeface="Cambria Math"/>
                                        </a:rPr>
                                        <m:t>𝑹</m:t>
                                      </m:r>
                                    </m:e>
                                  </m:acc>
                                </m:e>
                                <m:sub>
                                  <m:r>
                                    <a:rPr lang="en-US" sz="2800" b="1" i="1">
                                      <a:solidFill>
                                        <a:srgbClr val="CC00CC"/>
                                      </a:solidFill>
                                      <a:latin typeface="Cambria Math"/>
                                    </a:rPr>
                                    <m:t>𝑶</m:t>
                                  </m:r>
                                </m:sub>
                              </m:sSub>
                            </m:e>
                          </m:d>
                          <m:r>
                            <a:rPr lang="en-US" sz="2800" b="1" i="1" smtClean="0">
                              <a:solidFill>
                                <a:srgbClr val="FF0000"/>
                              </a:solidFill>
                              <a:latin typeface="Cambria Math"/>
                            </a:rPr>
                            <m:t>+</m:t>
                          </m:r>
                          <m:sSub>
                            <m:sSubPr>
                              <m:ctrlPr>
                                <a:rPr lang="en-US" sz="2800" b="1" i="1" smtClean="0">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𝑴</m:t>
                                  </m:r>
                                </m:e>
                              </m:acc>
                            </m:e>
                            <m:sub>
                              <m:r>
                                <a:rPr lang="en-US" sz="2800" b="1" i="1">
                                  <a:solidFill>
                                    <a:srgbClr val="0000FF"/>
                                  </a:solidFill>
                                  <a:latin typeface="Cambria Math"/>
                                </a:rPr>
                                <m:t>𝑶</m:t>
                              </m:r>
                            </m:sub>
                          </m:sSub>
                        </m:e>
                      </m:d>
                    </m:oMath>
                  </m:oMathPara>
                </a14:m>
                <a:endParaRPr lang="en-US" sz="2800" b="1"/>
              </a:p>
            </p:txBody>
          </p:sp>
        </mc:Choice>
        <mc:Fallback xmlns="">
          <p:sp>
            <p:nvSpPr>
              <p:cNvPr id="19" name="Text Box 8"/>
              <p:cNvSpPr txBox="1">
                <a:spLocks noRot="1" noChangeAspect="1" noMove="1" noResize="1" noEditPoints="1" noAdjustHandles="1" noChangeArrowheads="1" noChangeShapeType="1" noTextEdit="1"/>
              </p:cNvSpPr>
              <p:nvPr/>
            </p:nvSpPr>
            <p:spPr bwMode="auto">
              <a:xfrm>
                <a:off x="-13491" y="2653185"/>
                <a:ext cx="9144000" cy="1127745"/>
              </a:xfrm>
              <a:prstGeom prst="rect">
                <a:avLst/>
              </a:prstGeom>
              <a:blipFill rotWithShape="1">
                <a:blip r:embed="rId6"/>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3" name="Rectangle 13"/>
          <p:cNvSpPr>
            <a:spLocks noChangeArrowheads="1"/>
          </p:cNvSpPr>
          <p:nvPr/>
        </p:nvSpPr>
        <p:spPr bwMode="auto">
          <a:xfrm>
            <a:off x="436562" y="889525"/>
            <a:ext cx="665438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smtClean="0">
                <a:solidFill>
                  <a:srgbClr val="008000"/>
                </a:solidFill>
                <a:cs typeface="Times New Roman" pitchFamily="18" charset="0"/>
              </a:rPr>
              <a:t>2.2.Thu gọn hệ lực phẳng về một tâm</a:t>
            </a:r>
            <a:endParaRPr lang="en-US" sz="2800" b="1">
              <a:solidFill>
                <a:srgbClr val="008000"/>
              </a:solidFill>
              <a:cs typeface="Times New Roman" pitchFamily="18" charset="0"/>
            </a:endParaRPr>
          </a:p>
        </p:txBody>
      </p:sp>
      <p:sp>
        <p:nvSpPr>
          <p:cNvPr id="14"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a:t>
            </a:r>
            <a:r>
              <a:rPr lang="en-US" sz="2800" b="1" smtClean="0">
                <a:solidFill>
                  <a:srgbClr val="0000FF"/>
                </a:solidFill>
              </a:rPr>
              <a:t>PHẲNG</a:t>
            </a:r>
            <a:endParaRPr lang="en-US" sz="2800" b="1">
              <a:solidFill>
                <a:srgbClr val="0000FF"/>
              </a:solidFill>
            </a:endParaRPr>
          </a:p>
        </p:txBody>
      </p:sp>
    </p:spTree>
    <p:extLst>
      <p:ext uri="{BB962C8B-B14F-4D97-AF65-F5344CB8AC3E}">
        <p14:creationId xmlns:p14="http://schemas.microsoft.com/office/powerpoint/2010/main" val="11359316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6554"/>
                                        </p:tgtEl>
                                        <p:attrNameLst>
                                          <p:attrName>style.visibility</p:attrName>
                                        </p:attrNameLst>
                                      </p:cBhvr>
                                      <p:to>
                                        <p:strVal val="visible"/>
                                      </p:to>
                                    </p:set>
                                    <p:animEffect transition="in" filter="blinds(horizontal)">
                                      <p:cBhvr>
                                        <p:cTn id="7" dur="500"/>
                                        <p:tgtEl>
                                          <p:spTgt spid="2365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36558"/>
                                        </p:tgtEl>
                                        <p:attrNameLst>
                                          <p:attrName>style.visibility</p:attrName>
                                        </p:attrNameLst>
                                      </p:cBhvr>
                                      <p:to>
                                        <p:strVal val="visible"/>
                                      </p:to>
                                    </p:set>
                                    <p:anim calcmode="discrete" valueType="clr">
                                      <p:cBhvr override="childStyle">
                                        <p:cTn id="12" dur="80"/>
                                        <p:tgtEl>
                                          <p:spTgt spid="23655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36558"/>
                                        </p:tgtEl>
                                        <p:attrNameLst>
                                          <p:attrName>fillcolor</p:attrName>
                                        </p:attrNameLst>
                                      </p:cBhvr>
                                      <p:tavLst>
                                        <p:tav tm="0">
                                          <p:val>
                                            <p:clrVal>
                                              <a:schemeClr val="accent2"/>
                                            </p:clrVal>
                                          </p:val>
                                        </p:tav>
                                        <p:tav tm="50000">
                                          <p:val>
                                            <p:clrVal>
                                              <a:schemeClr val="hlink"/>
                                            </p:clrVal>
                                          </p:val>
                                        </p:tav>
                                      </p:tavLst>
                                    </p:anim>
                                    <p:set>
                                      <p:cBhvr>
                                        <p:cTn id="14" dur="80"/>
                                        <p:tgtEl>
                                          <p:spTgt spid="236558"/>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linds(horizontal)">
                                      <p:cBhvr>
                                        <p:cTn id="19" dur="500"/>
                                        <p:tgtEl>
                                          <p:spTgt spid="1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236563"/>
                                        </p:tgtEl>
                                        <p:attrNameLst>
                                          <p:attrName>style.visibility</p:attrName>
                                        </p:attrNameLst>
                                      </p:cBhvr>
                                      <p:to>
                                        <p:strVal val="visible"/>
                                      </p:to>
                                    </p:set>
                                    <p:anim calcmode="lin" valueType="num">
                                      <p:cBhvr>
                                        <p:cTn id="24" dur="1000" fill="hold"/>
                                        <p:tgtEl>
                                          <p:spTgt spid="236563"/>
                                        </p:tgtEl>
                                        <p:attrNameLst>
                                          <p:attrName>ppt_x</p:attrName>
                                        </p:attrNameLst>
                                      </p:cBhvr>
                                      <p:tavLst>
                                        <p:tav tm="0">
                                          <p:val>
                                            <p:strVal val="#ppt_x-.2"/>
                                          </p:val>
                                        </p:tav>
                                        <p:tav tm="100000">
                                          <p:val>
                                            <p:strVal val="#ppt_x"/>
                                          </p:val>
                                        </p:tav>
                                      </p:tavLst>
                                    </p:anim>
                                    <p:anim calcmode="lin" valueType="num">
                                      <p:cBhvr>
                                        <p:cTn id="25" dur="1000" fill="hold"/>
                                        <p:tgtEl>
                                          <p:spTgt spid="236563"/>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3656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36561"/>
                                        </p:tgtEl>
                                        <p:attrNameLst>
                                          <p:attrName>style.visibility</p:attrName>
                                        </p:attrNameLst>
                                      </p:cBhvr>
                                      <p:to>
                                        <p:strVal val="visible"/>
                                      </p:to>
                                    </p:set>
                                    <p:animEffect transition="in" filter="blinds(horizontal)">
                                      <p:cBhvr>
                                        <p:cTn id="31" dur="500"/>
                                        <p:tgtEl>
                                          <p:spTgt spid="236561"/>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grpId="0" nodeType="clickEffect">
                                  <p:stCondLst>
                                    <p:cond delay="0"/>
                                  </p:stCondLst>
                                  <p:childTnLst>
                                    <p:set>
                                      <p:cBhvr>
                                        <p:cTn id="35" dur="1" fill="hold">
                                          <p:stCondLst>
                                            <p:cond delay="0"/>
                                          </p:stCondLst>
                                        </p:cTn>
                                        <p:tgtEl>
                                          <p:spTgt spid="236571"/>
                                        </p:tgtEl>
                                        <p:attrNameLst>
                                          <p:attrName>style.visibility</p:attrName>
                                        </p:attrNameLst>
                                      </p:cBhvr>
                                      <p:to>
                                        <p:strVal val="visible"/>
                                      </p:to>
                                    </p:set>
                                    <p:animEffect transition="in" filter="strips(downRight)">
                                      <p:cBhvr>
                                        <p:cTn id="36" dur="3000"/>
                                        <p:tgtEl>
                                          <p:spTgt spid="236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54" grpId="0"/>
      <p:bldP spid="236558" grpId="0"/>
      <p:bldP spid="236561" grpId="0"/>
      <p:bldP spid="236563" grpId="0"/>
      <p:bldP spid="236571"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3435FA78-CEF4-4358-93E8-50257BCC7A87}" type="slidenum">
              <a:rPr lang="en-US" altLang="en-US"/>
              <a:pPr>
                <a:defRPr/>
              </a:pPr>
              <a:t>16</a:t>
            </a:fld>
            <a:endParaRPr lang="en-US" altLang="en-US"/>
          </a:p>
        </p:txBody>
      </p:sp>
      <p:sp>
        <p:nvSpPr>
          <p:cNvPr id="237572" name="Text Box 4"/>
          <p:cNvSpPr txBox="1">
            <a:spLocks noChangeArrowheads="1"/>
          </p:cNvSpPr>
          <p:nvPr/>
        </p:nvSpPr>
        <p:spPr bwMode="auto">
          <a:xfrm>
            <a:off x="468313" y="1520788"/>
            <a:ext cx="7956550"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smtClean="0">
                <a:sym typeface="Symbol"/>
              </a:rPr>
              <a:t> </a:t>
            </a:r>
            <a:r>
              <a:rPr lang="en-US" sz="2800" smtClean="0"/>
              <a:t>khi </a:t>
            </a:r>
            <a:r>
              <a:rPr lang="en-US" sz="2800" b="1" smtClean="0"/>
              <a:t>thu </a:t>
            </a:r>
            <a:r>
              <a:rPr lang="en-US" sz="2800" b="1"/>
              <a:t>gọn</a:t>
            </a:r>
            <a:r>
              <a:rPr lang="en-US" sz="2800"/>
              <a:t> </a:t>
            </a:r>
            <a:r>
              <a:rPr lang="en-US" sz="2800" smtClean="0"/>
              <a:t>hệ lực </a:t>
            </a:r>
            <a:r>
              <a:rPr lang="en-US" sz="2800" b="1" smtClean="0"/>
              <a:t>về </a:t>
            </a:r>
            <a:r>
              <a:rPr lang="en-US" sz="2800" b="1"/>
              <a:t>tâm mới</a:t>
            </a:r>
            <a:r>
              <a:rPr lang="en-US" sz="2800"/>
              <a:t> thì </a:t>
            </a:r>
            <a:r>
              <a:rPr lang="en-US" sz="2800" b="1" smtClean="0"/>
              <a:t>hợp lực</a:t>
            </a:r>
            <a:r>
              <a:rPr lang="en-US" sz="2800" smtClean="0"/>
              <a:t> có </a:t>
            </a:r>
            <a:r>
              <a:rPr lang="en-US" sz="2800"/>
              <a:t>giá trị </a:t>
            </a:r>
            <a:r>
              <a:rPr lang="en-US" sz="2800" b="1"/>
              <a:t>không đổi</a:t>
            </a:r>
            <a:r>
              <a:rPr lang="en-US" sz="2800"/>
              <a:t> (bằng véctơ chính), còn </a:t>
            </a:r>
            <a:r>
              <a:rPr lang="en-US" sz="2800" b="1"/>
              <a:t>mômen</a:t>
            </a:r>
            <a:r>
              <a:rPr lang="en-US" sz="2800" smtClean="0"/>
              <a:t> xác định theo </a:t>
            </a:r>
            <a:r>
              <a:rPr lang="en-US" sz="2800"/>
              <a:t>biểu thức:</a:t>
            </a:r>
          </a:p>
        </p:txBody>
      </p:sp>
      <mc:AlternateContent xmlns:mc="http://schemas.openxmlformats.org/markup-compatibility/2006" xmlns:a14="http://schemas.microsoft.com/office/drawing/2010/main">
        <mc:Choice Requires="a14">
          <p:sp>
            <p:nvSpPr>
              <p:cNvPr id="10" name="Text Box 27"/>
              <p:cNvSpPr txBox="1">
                <a:spLocks noChangeArrowheads="1"/>
              </p:cNvSpPr>
              <p:nvPr/>
            </p:nvSpPr>
            <p:spPr bwMode="auto">
              <a:xfrm>
                <a:off x="468313" y="3791069"/>
                <a:ext cx="7848600" cy="61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r>
                            <a:rPr lang="en-US" sz="2800" b="1" i="1">
                              <a:solidFill>
                                <a:srgbClr val="FF0000"/>
                              </a:solidFill>
                              <a:latin typeface="Cambria Math"/>
                            </a:rPr>
                            <m:t>𝑶</m:t>
                          </m:r>
                        </m:sub>
                      </m:sSub>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smtClean="0">
                                  <a:solidFill>
                                    <a:srgbClr val="FF0000"/>
                                  </a:solidFill>
                                  <a:latin typeface="Cambria Math"/>
                                </a:rPr>
                                <m:t>𝒎</m:t>
                              </m:r>
                            </m:e>
                          </m:acc>
                        </m:e>
                        <m:sub>
                          <m:sSup>
                            <m:sSupPr>
                              <m:ctrlPr>
                                <a:rPr lang="en-US" sz="2800" b="1" i="1">
                                  <a:solidFill>
                                    <a:srgbClr val="FF0000"/>
                                  </a:solidFill>
                                  <a:latin typeface="Cambria Math"/>
                                </a:rPr>
                              </m:ctrlPr>
                            </m:sSupPr>
                            <m:e>
                              <m:r>
                                <a:rPr lang="en-US" sz="2800" b="1" i="1">
                                  <a:solidFill>
                                    <a:srgbClr val="FF0000"/>
                                  </a:solidFill>
                                  <a:latin typeface="Cambria Math"/>
                                </a:rPr>
                                <m:t>𝑶</m:t>
                              </m:r>
                            </m:e>
                            <m:sup>
                              <m:r>
                                <a:rPr lang="en-US" sz="2800" b="1" i="1">
                                  <a:solidFill>
                                    <a:srgbClr val="FF0000"/>
                                  </a:solidFill>
                                  <a:latin typeface="Cambria Math"/>
                                </a:rPr>
                                <m:t>′</m:t>
                              </m:r>
                            </m:sup>
                          </m:sSup>
                        </m:sub>
                      </m:sSub>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𝑹</m:t>
                                  </m:r>
                                </m:e>
                              </m:acc>
                            </m:e>
                            <m:sub>
                              <m:r>
                                <a:rPr lang="en-US" sz="2800" b="1" i="1">
                                  <a:solidFill>
                                    <a:srgbClr val="FF0000"/>
                                  </a:solidFill>
                                  <a:latin typeface="Cambria Math"/>
                                </a:rPr>
                                <m:t>𝑶</m:t>
                              </m:r>
                            </m:sub>
                          </m:sSub>
                        </m:e>
                      </m:d>
                    </m:oMath>
                  </m:oMathPara>
                </a14:m>
                <a:endParaRPr lang="en-US" sz="2800" b="1"/>
              </a:p>
            </p:txBody>
          </p:sp>
        </mc:Choice>
        <mc:Fallback xmlns="">
          <p:sp>
            <p:nvSpPr>
              <p:cNvPr id="10" name="Text Box 27"/>
              <p:cNvSpPr txBox="1">
                <a:spLocks noRot="1" noChangeAspect="1" noMove="1" noResize="1" noEditPoints="1" noAdjustHandles="1" noChangeArrowheads="1" noChangeShapeType="1" noTextEdit="1"/>
              </p:cNvSpPr>
              <p:nvPr/>
            </p:nvSpPr>
            <p:spPr bwMode="auto">
              <a:xfrm>
                <a:off x="468313" y="3791069"/>
                <a:ext cx="7848600" cy="610039"/>
              </a:xfrm>
              <a:prstGeom prst="rect">
                <a:avLst/>
              </a:prstGeom>
              <a:blipFill rotWithShape="1">
                <a:blip r:embed="rId2"/>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9" name="Rectangle 13"/>
          <p:cNvSpPr>
            <a:spLocks noChangeArrowheads="1"/>
          </p:cNvSpPr>
          <p:nvPr/>
        </p:nvSpPr>
        <p:spPr bwMode="auto">
          <a:xfrm>
            <a:off x="436562" y="889525"/>
            <a:ext cx="665438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a:solidFill>
                  <a:schemeClr val="tx2"/>
                </a:solidFill>
                <a:latin typeface="+mn-lt"/>
              </a:rPr>
              <a:t>2.2.Thu gọn hệ lực phẳng về một tâm</a:t>
            </a:r>
          </a:p>
        </p:txBody>
      </p:sp>
      <p:sp>
        <p:nvSpPr>
          <p:cNvPr id="12"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a:t>
            </a:r>
            <a:r>
              <a:rPr lang="en-US" sz="2800" b="1" smtClean="0">
                <a:solidFill>
                  <a:srgbClr val="0000FF"/>
                </a:solidFill>
              </a:rPr>
              <a:t>PHẲNG</a:t>
            </a:r>
            <a:endParaRPr lang="en-US" sz="2800" b="1">
              <a:solidFill>
                <a:srgbClr val="0000FF"/>
              </a:solidFill>
            </a:endParaRPr>
          </a:p>
        </p:txBody>
      </p:sp>
    </p:spTree>
    <p:extLst>
      <p:ext uri="{BB962C8B-B14F-4D97-AF65-F5344CB8AC3E}">
        <p14:creationId xmlns:p14="http://schemas.microsoft.com/office/powerpoint/2010/main" val="37102770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37572"/>
                                        </p:tgtEl>
                                        <p:attrNameLst>
                                          <p:attrName>style.visibility</p:attrName>
                                        </p:attrNameLst>
                                      </p:cBhvr>
                                      <p:to>
                                        <p:strVal val="visible"/>
                                      </p:to>
                                    </p:set>
                                    <p:anim calcmode="lin" valueType="num">
                                      <p:cBhvr>
                                        <p:cTn id="7" dur="1000" fill="hold"/>
                                        <p:tgtEl>
                                          <p:spTgt spid="237572"/>
                                        </p:tgtEl>
                                        <p:attrNameLst>
                                          <p:attrName>ppt_w</p:attrName>
                                        </p:attrNameLst>
                                      </p:cBhvr>
                                      <p:tavLst>
                                        <p:tav tm="0">
                                          <p:val>
                                            <p:fltVal val="0"/>
                                          </p:val>
                                        </p:tav>
                                        <p:tav tm="100000">
                                          <p:val>
                                            <p:strVal val="#ppt_w"/>
                                          </p:val>
                                        </p:tav>
                                      </p:tavLst>
                                    </p:anim>
                                    <p:anim calcmode="lin" valueType="num">
                                      <p:cBhvr>
                                        <p:cTn id="8" dur="1000" fill="hold"/>
                                        <p:tgtEl>
                                          <p:spTgt spid="237572"/>
                                        </p:tgtEl>
                                        <p:attrNameLst>
                                          <p:attrName>ppt_h</p:attrName>
                                        </p:attrNameLst>
                                      </p:cBhvr>
                                      <p:tavLst>
                                        <p:tav tm="0">
                                          <p:val>
                                            <p:fltVal val="0"/>
                                          </p:val>
                                        </p:tav>
                                        <p:tav tm="100000">
                                          <p:val>
                                            <p:strVal val="#ppt_h"/>
                                          </p:val>
                                        </p:tav>
                                      </p:tavLst>
                                    </p:anim>
                                    <p:anim calcmode="lin" valueType="num">
                                      <p:cBhvr>
                                        <p:cTn id="9" dur="1000" fill="hold"/>
                                        <p:tgtEl>
                                          <p:spTgt spid="237572"/>
                                        </p:tgtEl>
                                        <p:attrNameLst>
                                          <p:attrName>style.rotation</p:attrName>
                                        </p:attrNameLst>
                                      </p:cBhvr>
                                      <p:tavLst>
                                        <p:tav tm="0">
                                          <p:val>
                                            <p:fltVal val="90"/>
                                          </p:val>
                                        </p:tav>
                                        <p:tav tm="100000">
                                          <p:val>
                                            <p:fltVal val="0"/>
                                          </p:val>
                                        </p:tav>
                                      </p:tavLst>
                                    </p:anim>
                                    <p:animEffect transition="in" filter="fade">
                                      <p:cBhvr>
                                        <p:cTn id="10" dur="1000"/>
                                        <p:tgtEl>
                                          <p:spTgt spid="237572"/>
                                        </p:tgtEl>
                                      </p:cBhvr>
                                    </p:animEffect>
                                  </p:childTnLst>
                                </p:cTn>
                              </p:par>
                            </p:childTnLst>
                          </p:cTn>
                        </p:par>
                        <p:par>
                          <p:cTn id="11" fill="hold">
                            <p:stCondLst>
                              <p:cond delay="5600"/>
                            </p:stCondLst>
                            <p:childTnLst>
                              <p:par>
                                <p:cTn id="12" presetID="18" presetClass="entr" presetSubtype="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strips(downRight)">
                                      <p:cBhvr>
                                        <p:cTn id="14"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2"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lide Number Placeholder 6"/>
          <p:cNvSpPr>
            <a:spLocks noGrp="1"/>
          </p:cNvSpPr>
          <p:nvPr>
            <p:ph type="sldNum" sz="quarter" idx="12"/>
          </p:nvPr>
        </p:nvSpPr>
        <p:spPr/>
        <p:txBody>
          <a:bodyPr/>
          <a:lstStyle/>
          <a:p>
            <a:pPr>
              <a:defRPr/>
            </a:pPr>
            <a:fld id="{9B7FF7CC-AC44-4F82-8CD2-A80A5ED597EF}" type="slidenum">
              <a:rPr lang="en-US" altLang="en-US"/>
              <a:pPr>
                <a:defRPr/>
              </a:pPr>
              <a:t>17</a:t>
            </a:fld>
            <a:endParaRPr lang="en-US" altLang="en-US"/>
          </a:p>
        </p:txBody>
      </p:sp>
      <p:sp>
        <p:nvSpPr>
          <p:cNvPr id="7475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56"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5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5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6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476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91501" name="Rectangle 13"/>
          <p:cNvSpPr>
            <a:spLocks noChangeArrowheads="1"/>
          </p:cNvSpPr>
          <p:nvPr/>
        </p:nvSpPr>
        <p:spPr bwMode="auto">
          <a:xfrm>
            <a:off x="473075" y="936228"/>
            <a:ext cx="67377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a:solidFill>
                  <a:schemeClr val="tx2"/>
                </a:solidFill>
                <a:latin typeface="+mn-lt"/>
              </a:rPr>
              <a:t>2.3. </a:t>
            </a:r>
            <a:r>
              <a:rPr lang="vi-VN" sz="2800" b="1">
                <a:solidFill>
                  <a:schemeClr val="tx2"/>
                </a:solidFill>
                <a:latin typeface="+mn-lt"/>
              </a:rPr>
              <a:t>Các dạng chuẩn của hệ lực phẳng</a:t>
            </a:r>
            <a:endParaRPr lang="en-US" sz="2800" b="1">
              <a:solidFill>
                <a:schemeClr val="tx2"/>
              </a:solidFill>
              <a:latin typeface="+mn-lt"/>
            </a:endParaRPr>
          </a:p>
        </p:txBody>
      </p:sp>
      <mc:AlternateContent xmlns:mc="http://schemas.openxmlformats.org/markup-compatibility/2006" xmlns:a14="http://schemas.microsoft.com/office/drawing/2010/main">
        <mc:Choice Requires="a14">
          <p:sp>
            <p:nvSpPr>
              <p:cNvPr id="191502" name="Rectangle 14"/>
              <p:cNvSpPr>
                <a:spLocks noChangeArrowheads="1"/>
              </p:cNvSpPr>
              <p:nvPr/>
            </p:nvSpPr>
            <p:spPr bwMode="auto">
              <a:xfrm>
                <a:off x="467544" y="1554695"/>
                <a:ext cx="8640000" cy="5783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sz="2800" smtClean="0">
                    <a:cs typeface="Times New Roman" pitchFamily="18" charset="0"/>
                  </a:rPr>
                  <a:t>Nếu </a:t>
                </a:r>
                <a14:m>
                  <m:oMath xmlns:m="http://schemas.openxmlformats.org/officeDocument/2006/math">
                    <m:acc>
                      <m:accPr>
                        <m:chr m:val="⃗"/>
                        <m:ctrlPr>
                          <a:rPr lang="en-US" sz="2800" b="1" i="1" smtClean="0">
                            <a:solidFill>
                              <a:srgbClr val="FF0000"/>
                            </a:solidFill>
                            <a:latin typeface="Cambria Math"/>
                            <a:cs typeface="Times New Roman" pitchFamily="18" charset="0"/>
                          </a:rPr>
                        </m:ctrlPr>
                      </m:accPr>
                      <m:e>
                        <m:r>
                          <a:rPr lang="en-US" sz="2800" b="1" i="1" smtClean="0">
                            <a:solidFill>
                              <a:srgbClr val="FF0000"/>
                            </a:solidFill>
                            <a:latin typeface="Cambria Math"/>
                            <a:cs typeface="Times New Roman" pitchFamily="18" charset="0"/>
                          </a:rPr>
                          <m:t>𝑹</m:t>
                        </m:r>
                      </m:e>
                    </m:acc>
                    <m:r>
                      <a:rPr lang="en-US" sz="2800" b="1" i="1" smtClean="0">
                        <a:solidFill>
                          <a:srgbClr val="FF0000"/>
                        </a:solidFill>
                        <a:latin typeface="Cambria Math"/>
                        <a:cs typeface="Times New Roman" pitchFamily="18" charset="0"/>
                      </a:rPr>
                      <m:t>=</m:t>
                    </m:r>
                    <m:acc>
                      <m:accPr>
                        <m:chr m:val="⃗"/>
                        <m:ctrlPr>
                          <a:rPr lang="en-US" sz="2800" b="1" i="1" smtClean="0">
                            <a:solidFill>
                              <a:srgbClr val="FF0000"/>
                            </a:solidFill>
                            <a:latin typeface="Cambria Math"/>
                            <a:cs typeface="Times New Roman" pitchFamily="18" charset="0"/>
                          </a:rPr>
                        </m:ctrlPr>
                      </m:accPr>
                      <m:e>
                        <m:r>
                          <a:rPr lang="en-US" sz="2800" b="1" i="1" smtClean="0">
                            <a:solidFill>
                              <a:srgbClr val="FF0000"/>
                            </a:solidFill>
                            <a:latin typeface="Cambria Math"/>
                            <a:cs typeface="Times New Roman" pitchFamily="18" charset="0"/>
                          </a:rPr>
                          <m:t>𝟎</m:t>
                        </m:r>
                      </m:e>
                    </m:acc>
                  </m:oMath>
                </a14:m>
                <a:r>
                  <a:rPr lang="en-US" sz="2800" i="1" smtClean="0">
                    <a:cs typeface="Times New Roman" pitchFamily="18" charset="0"/>
                  </a:rPr>
                  <a:t>, </a:t>
                </a:r>
                <a14:m>
                  <m:oMath xmlns:m="http://schemas.openxmlformats.org/officeDocument/2006/math">
                    <m:sSub>
                      <m:sSubPr>
                        <m:ctrlPr>
                          <a:rPr lang="en-US" sz="2800" b="1" i="1" smtClean="0">
                            <a:solidFill>
                              <a:srgbClr val="FF0000"/>
                            </a:solidFill>
                            <a:latin typeface="Cambria Math"/>
                            <a:cs typeface="Times New Roman" pitchFamily="18" charset="0"/>
                          </a:rPr>
                        </m:ctrlPr>
                      </m:sSubPr>
                      <m:e>
                        <m:acc>
                          <m:accPr>
                            <m:chr m:val="̅"/>
                            <m:ctrlPr>
                              <a:rPr lang="en-US" sz="2800" b="1" i="1" smtClean="0">
                                <a:solidFill>
                                  <a:srgbClr val="FF0000"/>
                                </a:solidFill>
                                <a:latin typeface="Cambria Math"/>
                                <a:cs typeface="Times New Roman" pitchFamily="18" charset="0"/>
                              </a:rPr>
                            </m:ctrlPr>
                          </m:accPr>
                          <m:e>
                            <m:r>
                              <a:rPr lang="en-US" sz="2800" b="1" i="1" smtClean="0">
                                <a:solidFill>
                                  <a:srgbClr val="FF0000"/>
                                </a:solidFill>
                                <a:latin typeface="Cambria Math"/>
                                <a:cs typeface="Times New Roman" pitchFamily="18" charset="0"/>
                              </a:rPr>
                              <m:t>𝑴</m:t>
                            </m:r>
                          </m:e>
                        </m:acc>
                      </m:e>
                      <m:sub>
                        <m:r>
                          <a:rPr lang="en-US" sz="2800" b="1" i="1" smtClean="0">
                            <a:solidFill>
                              <a:srgbClr val="FF0000"/>
                            </a:solidFill>
                            <a:latin typeface="Cambria Math"/>
                            <a:cs typeface="Times New Roman" pitchFamily="18" charset="0"/>
                          </a:rPr>
                          <m:t>𝑶</m:t>
                        </m:r>
                      </m:sub>
                    </m:sSub>
                    <m:r>
                      <a:rPr lang="en-US" sz="2800" b="1" i="1" smtClean="0">
                        <a:solidFill>
                          <a:srgbClr val="FF0000"/>
                        </a:solidFill>
                        <a:latin typeface="Cambria Math"/>
                        <a:cs typeface="Times New Roman" pitchFamily="18" charset="0"/>
                      </a:rPr>
                      <m:t>=</m:t>
                    </m:r>
                    <m:r>
                      <a:rPr lang="en-US" sz="2800" b="1" i="1" smtClean="0">
                        <a:solidFill>
                          <a:srgbClr val="FF0000"/>
                        </a:solidFill>
                        <a:latin typeface="Cambria Math"/>
                        <a:cs typeface="Times New Roman" pitchFamily="18" charset="0"/>
                      </a:rPr>
                      <m:t>𝟎</m:t>
                    </m:r>
                  </m:oMath>
                </a14:m>
                <a:r>
                  <a:rPr lang="en-US" sz="2800" i="1" smtClean="0">
                    <a:cs typeface="Times New Roman" pitchFamily="18" charset="0"/>
                  </a:rPr>
                  <a:t> </a:t>
                </a:r>
                <a:r>
                  <a:rPr lang="en-US" sz="2800" smtClean="0">
                    <a:cs typeface="Times New Roman" pitchFamily="18" charset="0"/>
                  </a:rPr>
                  <a:t>→ </a:t>
                </a:r>
                <a:r>
                  <a:rPr lang="en-US" sz="2800" b="1" i="1" smtClean="0">
                    <a:cs typeface="Times New Roman" pitchFamily="18" charset="0"/>
                  </a:rPr>
                  <a:t>Hệ </a:t>
                </a:r>
                <a:r>
                  <a:rPr lang="en-US" sz="2800" b="1" i="1">
                    <a:cs typeface="Times New Roman" pitchFamily="18" charset="0"/>
                  </a:rPr>
                  <a:t>lực cân bằng</a:t>
                </a:r>
                <a:r>
                  <a:rPr lang="en-US" sz="2800" i="1">
                    <a:cs typeface="Times New Roman" pitchFamily="18" charset="0"/>
                  </a:rPr>
                  <a:t>.</a:t>
                </a:r>
              </a:p>
            </p:txBody>
          </p:sp>
        </mc:Choice>
        <mc:Fallback xmlns="">
          <p:sp>
            <p:nvSpPr>
              <p:cNvPr id="191502" name="Rectangle 14"/>
              <p:cNvSpPr>
                <a:spLocks noRot="1" noChangeAspect="1" noMove="1" noResize="1" noEditPoints="1" noAdjustHandles="1" noChangeArrowheads="1" noChangeShapeType="1" noTextEdit="1"/>
              </p:cNvSpPr>
              <p:nvPr/>
            </p:nvSpPr>
            <p:spPr bwMode="auto">
              <a:xfrm>
                <a:off x="467544" y="1554695"/>
                <a:ext cx="8640000" cy="578300"/>
              </a:xfrm>
              <a:prstGeom prst="rect">
                <a:avLst/>
              </a:prstGeom>
              <a:blipFill rotWithShape="1">
                <a:blip r:embed="rId2"/>
                <a:stretch>
                  <a:fillRect l="-1482" t="-1053" b="-2842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1505" name="Rectangle 17"/>
              <p:cNvSpPr>
                <a:spLocks noChangeArrowheads="1"/>
              </p:cNvSpPr>
              <p:nvPr/>
            </p:nvSpPr>
            <p:spPr bwMode="auto">
              <a:xfrm>
                <a:off x="467544" y="2228242"/>
                <a:ext cx="8640000" cy="100918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sz="2800" smtClean="0">
                    <a:cs typeface="Times New Roman" pitchFamily="18" charset="0"/>
                  </a:rPr>
                  <a:t>Nếu </a:t>
                </a:r>
                <a14:m>
                  <m:oMath xmlns:m="http://schemas.openxmlformats.org/officeDocument/2006/math">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𝑹</m:t>
                        </m:r>
                      </m:e>
                    </m:acc>
                    <m:r>
                      <a:rPr lang="en-US" sz="2800" b="1" i="1">
                        <a:solidFill>
                          <a:srgbClr val="FF0000"/>
                        </a:solidFill>
                        <a:latin typeface="Cambria Math"/>
                        <a:cs typeface="Times New Roman" pitchFamily="18" charset="0"/>
                      </a:rPr>
                      <m:t>=</m:t>
                    </m:r>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𝟎</m:t>
                        </m:r>
                      </m:e>
                    </m:acc>
                  </m:oMath>
                </a14:m>
                <a:r>
                  <a:rPr lang="en-US" sz="2800" i="1">
                    <a:cs typeface="Times New Roman" pitchFamily="18" charset="0"/>
                  </a:rPr>
                  <a:t>,</a:t>
                </a:r>
                <a:r>
                  <a:rPr lang="en-US" sz="2800" i="1" smtClean="0">
                    <a:cs typeface="Times New Roman" pitchFamily="18" charset="0"/>
                  </a:rPr>
                  <a:t> </a:t>
                </a:r>
                <a14:m>
                  <m:oMath xmlns:m="http://schemas.openxmlformats.org/officeDocument/2006/math">
                    <m:sSub>
                      <m:sSubPr>
                        <m:ctrlPr>
                          <a:rPr lang="en-US" sz="2800" b="1" i="1">
                            <a:solidFill>
                              <a:srgbClr val="FF0000"/>
                            </a:solidFill>
                            <a:latin typeface="Cambria Math"/>
                            <a:cs typeface="Times New Roman" pitchFamily="18" charset="0"/>
                          </a:rPr>
                        </m:ctrlPr>
                      </m:sSubPr>
                      <m:e>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𝑴</m:t>
                            </m:r>
                          </m:e>
                        </m:acc>
                      </m:e>
                      <m:sub>
                        <m:r>
                          <a:rPr lang="en-US" sz="2800" b="1" i="1">
                            <a:solidFill>
                              <a:srgbClr val="FF0000"/>
                            </a:solidFill>
                            <a:latin typeface="Cambria Math"/>
                            <a:cs typeface="Times New Roman" pitchFamily="18" charset="0"/>
                          </a:rPr>
                          <m:t>𝑶</m:t>
                        </m:r>
                      </m:sub>
                    </m:sSub>
                    <m:r>
                      <a:rPr lang="en-US" sz="2800" b="1" i="1" smtClean="0">
                        <a:solidFill>
                          <a:srgbClr val="FF0000"/>
                        </a:solidFill>
                        <a:latin typeface="Cambria Math"/>
                        <a:ea typeface="Cambria Math"/>
                        <a:cs typeface="Times New Roman" pitchFamily="18" charset="0"/>
                      </a:rPr>
                      <m:t>≠</m:t>
                    </m:r>
                    <m:r>
                      <a:rPr lang="en-US" sz="2800" b="1" i="1" smtClean="0">
                        <a:solidFill>
                          <a:srgbClr val="FF0000"/>
                        </a:solidFill>
                        <a:latin typeface="Cambria Math"/>
                        <a:cs typeface="Times New Roman" pitchFamily="18" charset="0"/>
                      </a:rPr>
                      <m:t>𝟎</m:t>
                    </m:r>
                  </m:oMath>
                </a14:m>
                <a:r>
                  <a:rPr lang="en-US" sz="2800" i="1">
                    <a:cs typeface="Times New Roman" pitchFamily="18" charset="0"/>
                  </a:rPr>
                  <a:t> </a:t>
                </a:r>
                <a:r>
                  <a:rPr lang="en-US" sz="2800">
                    <a:cs typeface="Times New Roman" pitchFamily="18" charset="0"/>
                  </a:rPr>
                  <a:t>→ </a:t>
                </a:r>
                <a:r>
                  <a:rPr lang="en-US" sz="2800" b="1" i="1" smtClean="0">
                    <a:cs typeface="Times New Roman" pitchFamily="18" charset="0"/>
                  </a:rPr>
                  <a:t>Hệ </a:t>
                </a:r>
                <a:r>
                  <a:rPr lang="en-US" sz="2800" b="1" i="1">
                    <a:cs typeface="Times New Roman" pitchFamily="18" charset="0"/>
                  </a:rPr>
                  <a:t>lực tương đương </a:t>
                </a:r>
                <a:r>
                  <a:rPr lang="en-US" sz="2800" b="1" i="1" smtClean="0">
                    <a:cs typeface="Times New Roman" pitchFamily="18" charset="0"/>
                  </a:rPr>
                  <a:t>ngẫu lực</a:t>
                </a:r>
                <a:r>
                  <a:rPr lang="en-US" sz="2800" i="1" smtClean="0">
                    <a:cs typeface="Times New Roman" pitchFamily="18" charset="0"/>
                  </a:rPr>
                  <a:t>.</a:t>
                </a:r>
                <a:endParaRPr lang="en-US" sz="2800" i="1">
                  <a:cs typeface="Times New Roman" pitchFamily="18" charset="0"/>
                </a:endParaRPr>
              </a:p>
            </p:txBody>
          </p:sp>
        </mc:Choice>
        <mc:Fallback xmlns="">
          <p:sp>
            <p:nvSpPr>
              <p:cNvPr id="191505" name="Rectangle 17"/>
              <p:cNvSpPr>
                <a:spLocks noRot="1" noChangeAspect="1" noMove="1" noResize="1" noEditPoints="1" noAdjustHandles="1" noChangeArrowheads="1" noChangeShapeType="1" noTextEdit="1"/>
              </p:cNvSpPr>
              <p:nvPr/>
            </p:nvSpPr>
            <p:spPr bwMode="auto">
              <a:xfrm>
                <a:off x="467544" y="2228242"/>
                <a:ext cx="8640000" cy="1009187"/>
              </a:xfrm>
              <a:prstGeom prst="rect">
                <a:avLst/>
              </a:prstGeom>
              <a:blipFill rotWithShape="1">
                <a:blip r:embed="rId3"/>
                <a:stretch>
                  <a:fillRect l="-1482" t="-606" b="-1636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1507" name="Rectangle 19"/>
              <p:cNvSpPr>
                <a:spLocks noChangeArrowheads="1"/>
              </p:cNvSpPr>
              <p:nvPr/>
            </p:nvSpPr>
            <p:spPr bwMode="auto">
              <a:xfrm>
                <a:off x="467544" y="3332676"/>
                <a:ext cx="8640000" cy="5783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sz="2800" smtClean="0">
                    <a:cs typeface="Times New Roman" pitchFamily="18" charset="0"/>
                  </a:rPr>
                  <a:t>Nếu </a:t>
                </a:r>
                <a14:m>
                  <m:oMath xmlns:m="http://schemas.openxmlformats.org/officeDocument/2006/math">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𝑹</m:t>
                        </m:r>
                      </m:e>
                    </m:acc>
                    <m:r>
                      <a:rPr lang="en-US" sz="2800" b="1" i="1" smtClean="0">
                        <a:solidFill>
                          <a:srgbClr val="FF0000"/>
                        </a:solidFill>
                        <a:latin typeface="Cambria Math"/>
                        <a:ea typeface="Cambria Math"/>
                        <a:cs typeface="Times New Roman" pitchFamily="18" charset="0"/>
                      </a:rPr>
                      <m:t>≠</m:t>
                    </m:r>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𝟎</m:t>
                        </m:r>
                      </m:e>
                    </m:acc>
                  </m:oMath>
                </a14:m>
                <a:r>
                  <a:rPr lang="en-US" sz="2800" i="1">
                    <a:cs typeface="Times New Roman" pitchFamily="18" charset="0"/>
                  </a:rPr>
                  <a:t>,</a:t>
                </a:r>
                <a:r>
                  <a:rPr lang="en-US" sz="2800" i="1" smtClean="0">
                    <a:cs typeface="Times New Roman" pitchFamily="18" charset="0"/>
                  </a:rPr>
                  <a:t> </a:t>
                </a:r>
                <a14:m>
                  <m:oMath xmlns:m="http://schemas.openxmlformats.org/officeDocument/2006/math">
                    <m:sSub>
                      <m:sSubPr>
                        <m:ctrlPr>
                          <a:rPr lang="en-US" sz="2800" b="1" i="1">
                            <a:solidFill>
                              <a:srgbClr val="FF0000"/>
                            </a:solidFill>
                            <a:latin typeface="Cambria Math"/>
                            <a:cs typeface="Times New Roman" pitchFamily="18" charset="0"/>
                          </a:rPr>
                        </m:ctrlPr>
                      </m:sSubPr>
                      <m:e>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𝑴</m:t>
                            </m:r>
                          </m:e>
                        </m:acc>
                      </m:e>
                      <m:sub>
                        <m:r>
                          <a:rPr lang="en-US" sz="2800" b="1" i="1">
                            <a:solidFill>
                              <a:srgbClr val="FF0000"/>
                            </a:solidFill>
                            <a:latin typeface="Cambria Math"/>
                            <a:cs typeface="Times New Roman" pitchFamily="18" charset="0"/>
                          </a:rPr>
                          <m:t>𝑶</m:t>
                        </m:r>
                      </m:sub>
                    </m:sSub>
                    <m:r>
                      <a:rPr lang="en-US" sz="2800" b="1" i="1">
                        <a:solidFill>
                          <a:srgbClr val="FF0000"/>
                        </a:solidFill>
                        <a:latin typeface="Cambria Math"/>
                        <a:cs typeface="Times New Roman" pitchFamily="18" charset="0"/>
                      </a:rPr>
                      <m:t>=</m:t>
                    </m:r>
                    <m:r>
                      <a:rPr lang="en-US" sz="2800" b="1" i="1" smtClean="0">
                        <a:solidFill>
                          <a:srgbClr val="FF0000"/>
                        </a:solidFill>
                        <a:latin typeface="Cambria Math"/>
                        <a:cs typeface="Times New Roman" pitchFamily="18" charset="0"/>
                      </a:rPr>
                      <m:t>𝟎</m:t>
                    </m:r>
                  </m:oMath>
                </a14:m>
                <a:r>
                  <a:rPr lang="en-US" sz="2800" i="1">
                    <a:cs typeface="Times New Roman" pitchFamily="18" charset="0"/>
                  </a:rPr>
                  <a:t> </a:t>
                </a:r>
                <a:r>
                  <a:rPr lang="en-US" sz="2800">
                    <a:cs typeface="Times New Roman" pitchFamily="18" charset="0"/>
                  </a:rPr>
                  <a:t>→ </a:t>
                </a:r>
                <a:r>
                  <a:rPr lang="en-US" sz="2800" smtClean="0">
                    <a:cs typeface="Times New Roman" pitchFamily="18" charset="0"/>
                  </a:rPr>
                  <a:t>tại O</a:t>
                </a:r>
                <a:r>
                  <a:rPr lang="en-US" sz="2800" i="1">
                    <a:cs typeface="Times New Roman" pitchFamily="18" charset="0"/>
                  </a:rPr>
                  <a:t> </a:t>
                </a:r>
                <a:r>
                  <a:rPr lang="en-US" sz="2800" i="1" smtClean="0">
                    <a:cs typeface="Times New Roman" pitchFamily="18" charset="0"/>
                  </a:rPr>
                  <a:t>chỉ có </a:t>
                </a:r>
                <a:r>
                  <a:rPr lang="en-US" sz="2800" b="1" i="1">
                    <a:cs typeface="Times New Roman" pitchFamily="18" charset="0"/>
                  </a:rPr>
                  <a:t>hợp lực thu gọn</a:t>
                </a:r>
                <a:endParaRPr lang="en-US" sz="2800" i="1">
                  <a:latin typeface="Times New Roman" pitchFamily="18" charset="0"/>
                  <a:cs typeface="Times New Roman" pitchFamily="18" charset="0"/>
                </a:endParaRPr>
              </a:p>
            </p:txBody>
          </p:sp>
        </mc:Choice>
        <mc:Fallback xmlns="">
          <p:sp>
            <p:nvSpPr>
              <p:cNvPr id="191507" name="Rectangle 19"/>
              <p:cNvSpPr>
                <a:spLocks noRot="1" noChangeAspect="1" noMove="1" noResize="1" noEditPoints="1" noAdjustHandles="1" noChangeArrowheads="1" noChangeShapeType="1" noTextEdit="1"/>
              </p:cNvSpPr>
              <p:nvPr/>
            </p:nvSpPr>
            <p:spPr bwMode="auto">
              <a:xfrm>
                <a:off x="467544" y="3332676"/>
                <a:ext cx="8640000" cy="578300"/>
              </a:xfrm>
              <a:prstGeom prst="rect">
                <a:avLst/>
              </a:prstGeom>
              <a:blipFill rotWithShape="1">
                <a:blip r:embed="rId4"/>
                <a:stretch>
                  <a:fillRect l="-1482" t="-2105" b="-2736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9"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a:t>
            </a:r>
            <a:r>
              <a:rPr lang="en-US" sz="2800" b="1" smtClean="0">
                <a:solidFill>
                  <a:srgbClr val="0000FF"/>
                </a:solidFill>
              </a:rPr>
              <a:t>PHẲNG</a:t>
            </a:r>
            <a:endParaRPr lang="en-US" sz="2800" b="1">
              <a:solidFill>
                <a:srgbClr val="0000FF"/>
              </a:solidFill>
            </a:endParaRPr>
          </a:p>
        </p:txBody>
      </p:sp>
      <mc:AlternateContent xmlns:mc="http://schemas.openxmlformats.org/markup-compatibility/2006" xmlns:a14="http://schemas.microsoft.com/office/drawing/2010/main">
        <mc:Choice Requires="a14">
          <p:sp>
            <p:nvSpPr>
              <p:cNvPr id="40" name="Rectangle 6"/>
              <p:cNvSpPr>
                <a:spLocks noChangeArrowheads="1"/>
              </p:cNvSpPr>
              <p:nvPr/>
            </p:nvSpPr>
            <p:spPr bwMode="auto">
              <a:xfrm>
                <a:off x="467544" y="4437112"/>
                <a:ext cx="8640000" cy="176144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sz="2800" smtClean="0">
                    <a:cs typeface="Times New Roman" pitchFamily="18" charset="0"/>
                  </a:rPr>
                  <a:t>Nếu </a:t>
                </a:r>
                <a14:m>
                  <m:oMath xmlns:m="http://schemas.openxmlformats.org/officeDocument/2006/math">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𝑹</m:t>
                        </m:r>
                      </m:e>
                    </m:acc>
                    <m:r>
                      <a:rPr lang="en-US" sz="2800" b="1" i="1">
                        <a:solidFill>
                          <a:srgbClr val="FF0000"/>
                        </a:solidFill>
                        <a:latin typeface="Cambria Math"/>
                        <a:ea typeface="Cambria Math"/>
                        <a:cs typeface="Times New Roman" pitchFamily="18" charset="0"/>
                      </a:rPr>
                      <m:t>≠</m:t>
                    </m:r>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𝟎</m:t>
                        </m:r>
                      </m:e>
                    </m:acc>
                  </m:oMath>
                </a14:m>
                <a:r>
                  <a:rPr lang="en-US" sz="2800" i="1">
                    <a:cs typeface="Times New Roman" pitchFamily="18" charset="0"/>
                  </a:rPr>
                  <a:t>,</a:t>
                </a:r>
                <a:r>
                  <a:rPr lang="en-US" sz="2800" i="1" smtClean="0">
                    <a:cs typeface="Times New Roman" pitchFamily="18" charset="0"/>
                  </a:rPr>
                  <a:t> </a:t>
                </a:r>
                <a14:m>
                  <m:oMath xmlns:m="http://schemas.openxmlformats.org/officeDocument/2006/math">
                    <m:sSub>
                      <m:sSubPr>
                        <m:ctrlPr>
                          <a:rPr lang="en-US" sz="2800" b="1" i="1">
                            <a:solidFill>
                              <a:srgbClr val="FF0000"/>
                            </a:solidFill>
                            <a:latin typeface="Cambria Math"/>
                            <a:cs typeface="Times New Roman" pitchFamily="18" charset="0"/>
                          </a:rPr>
                        </m:ctrlPr>
                      </m:sSubPr>
                      <m:e>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𝑴</m:t>
                            </m:r>
                          </m:e>
                        </m:acc>
                      </m:e>
                      <m:sub>
                        <m:r>
                          <a:rPr lang="en-US" sz="2800" b="1" i="1">
                            <a:solidFill>
                              <a:srgbClr val="FF0000"/>
                            </a:solidFill>
                            <a:latin typeface="Cambria Math"/>
                            <a:cs typeface="Times New Roman" pitchFamily="18" charset="0"/>
                          </a:rPr>
                          <m:t>𝑶</m:t>
                        </m:r>
                      </m:sub>
                    </m:sSub>
                    <m:r>
                      <a:rPr lang="en-US" sz="2800" b="1" i="1" smtClean="0">
                        <a:solidFill>
                          <a:srgbClr val="FF0000"/>
                        </a:solidFill>
                        <a:latin typeface="Cambria Math"/>
                        <a:ea typeface="Cambria Math"/>
                        <a:cs typeface="Times New Roman" pitchFamily="18" charset="0"/>
                      </a:rPr>
                      <m:t>≠</m:t>
                    </m:r>
                    <m:r>
                      <a:rPr lang="en-US" sz="2800" b="1" i="1">
                        <a:solidFill>
                          <a:srgbClr val="FF0000"/>
                        </a:solidFill>
                        <a:latin typeface="Cambria Math"/>
                        <a:cs typeface="Times New Roman" pitchFamily="18" charset="0"/>
                      </a:rPr>
                      <m:t>𝟎</m:t>
                    </m:r>
                  </m:oMath>
                </a14:m>
                <a:r>
                  <a:rPr lang="en-US" sz="2800" i="1">
                    <a:cs typeface="Times New Roman" pitchFamily="18" charset="0"/>
                  </a:rPr>
                  <a:t> </a:t>
                </a:r>
                <a:r>
                  <a:rPr lang="en-US" sz="2800">
                    <a:cs typeface="Times New Roman" pitchFamily="18" charset="0"/>
                  </a:rPr>
                  <a:t>→ </a:t>
                </a:r>
                <a:r>
                  <a:rPr lang="en-US" sz="2800" b="1" i="1" smtClean="0">
                    <a:cs typeface="Times New Roman" pitchFamily="18" charset="0"/>
                  </a:rPr>
                  <a:t>Hệ thu gọn về O tương </a:t>
                </a:r>
                <a:r>
                  <a:rPr lang="en-US" sz="2800" b="1" i="1">
                    <a:cs typeface="Times New Roman" pitchFamily="18" charset="0"/>
                  </a:rPr>
                  <a:t>đương với </a:t>
                </a:r>
                <a:r>
                  <a:rPr lang="en-US" sz="2800" b="1" i="1" smtClean="0">
                    <a:cs typeface="Times New Roman" pitchFamily="18" charset="0"/>
                  </a:rPr>
                  <a:t>một hợp lực thu gọn về tâm O</a:t>
                </a:r>
                <a:r>
                  <a:rPr lang="en-US" sz="2800" smtClean="0">
                    <a:cs typeface="Times New Roman" pitchFamily="18" charset="0"/>
                  </a:rPr>
                  <a:t>’ với khoảng cách </a:t>
                </a:r>
                <a14:m>
                  <m:oMath xmlns:m="http://schemas.openxmlformats.org/officeDocument/2006/math">
                    <m:sSub>
                      <m:sSubPr>
                        <m:ctrlPr>
                          <a:rPr lang="en-US" sz="2800" b="1" i="1">
                            <a:solidFill>
                              <a:srgbClr val="0000FF"/>
                            </a:solidFill>
                            <a:latin typeface="Cambria Math"/>
                          </a:rPr>
                        </m:ctrlPr>
                      </m:sSubPr>
                      <m:e>
                        <m:r>
                          <a:rPr lang="en-US" sz="2800" b="1" i="1" smtClean="0">
                            <a:solidFill>
                              <a:srgbClr val="0000FF"/>
                            </a:solidFill>
                            <a:latin typeface="Cambria Math"/>
                          </a:rPr>
                          <m:t>𝒉</m:t>
                        </m:r>
                      </m:e>
                      <m:sub>
                        <m:r>
                          <a:rPr lang="en-US" sz="2800" b="1" i="1" smtClean="0">
                            <a:solidFill>
                              <a:srgbClr val="0000FF"/>
                            </a:solidFill>
                            <a:latin typeface="Cambria Math"/>
                          </a:rPr>
                          <m:t>𝑶𝑶</m:t>
                        </m:r>
                        <m:r>
                          <a:rPr lang="en-US" sz="2800" b="1" i="1" smtClean="0">
                            <a:solidFill>
                              <a:srgbClr val="0000FF"/>
                            </a:solidFill>
                            <a:latin typeface="Cambria Math"/>
                          </a:rPr>
                          <m:t>′</m:t>
                        </m:r>
                      </m:sub>
                    </m:sSub>
                    <m:r>
                      <a:rPr lang="en-US" sz="2800" b="1" i="1">
                        <a:solidFill>
                          <a:srgbClr val="0000FF"/>
                        </a:solidFill>
                        <a:latin typeface="Cambria Math"/>
                      </a:rPr>
                      <m:t>=</m:t>
                    </m:r>
                    <m:f>
                      <m:fPr>
                        <m:ctrlPr>
                          <a:rPr lang="en-US" sz="2800" b="1" i="1">
                            <a:solidFill>
                              <a:srgbClr val="0000FF"/>
                            </a:solidFill>
                            <a:latin typeface="Cambria Math"/>
                          </a:rPr>
                        </m:ctrlPr>
                      </m:fPr>
                      <m:num>
                        <m:sSub>
                          <m:sSubPr>
                            <m:ctrlPr>
                              <a:rPr lang="en-US" sz="2800" b="1" i="1">
                                <a:solidFill>
                                  <a:srgbClr val="FF0000"/>
                                </a:solidFill>
                                <a:latin typeface="Cambria Math"/>
                                <a:cs typeface="Times New Roman" pitchFamily="18" charset="0"/>
                              </a:rPr>
                            </m:ctrlPr>
                          </m:sSubPr>
                          <m:e>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𝑴</m:t>
                                </m:r>
                              </m:e>
                            </m:acc>
                          </m:e>
                          <m:sub>
                            <m:r>
                              <a:rPr lang="en-US" sz="2800" b="1" i="1">
                                <a:solidFill>
                                  <a:srgbClr val="FF0000"/>
                                </a:solidFill>
                                <a:latin typeface="Cambria Math"/>
                                <a:cs typeface="Times New Roman" pitchFamily="18" charset="0"/>
                              </a:rPr>
                              <m:t>𝑶</m:t>
                            </m:r>
                          </m:sub>
                        </m:sSub>
                      </m:num>
                      <m:den>
                        <m:d>
                          <m:dPr>
                            <m:begChr m:val="|"/>
                            <m:endChr m:val="|"/>
                            <m:ctrlPr>
                              <a:rPr lang="en-US" sz="2800" b="1" i="1">
                                <a:solidFill>
                                  <a:srgbClr val="0000FF"/>
                                </a:solidFill>
                                <a:latin typeface="Cambria Math"/>
                              </a:rPr>
                            </m:ctrlPr>
                          </m:dPr>
                          <m:e>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𝑹</m:t>
                                </m:r>
                              </m:e>
                            </m:acc>
                          </m:e>
                        </m:d>
                      </m:den>
                    </m:f>
                  </m:oMath>
                </a14:m>
                <a:r>
                  <a:rPr lang="en-US" sz="2800" smtClean="0">
                    <a:cs typeface="Times New Roman" pitchFamily="18" charset="0"/>
                  </a:rPr>
                  <a:t>.</a:t>
                </a:r>
                <a:endParaRPr lang="en-US" sz="2800">
                  <a:cs typeface="Times New Roman" pitchFamily="18" charset="0"/>
                </a:endParaRPr>
              </a:p>
            </p:txBody>
          </p:sp>
        </mc:Choice>
        <mc:Fallback xmlns="">
          <p:sp>
            <p:nvSpPr>
              <p:cNvPr id="40" name="Rectangle 6"/>
              <p:cNvSpPr>
                <a:spLocks noRot="1" noChangeAspect="1" noMove="1" noResize="1" noEditPoints="1" noAdjustHandles="1" noChangeArrowheads="1" noChangeShapeType="1" noTextEdit="1"/>
              </p:cNvSpPr>
              <p:nvPr/>
            </p:nvSpPr>
            <p:spPr bwMode="auto">
              <a:xfrm>
                <a:off x="467544" y="4437112"/>
                <a:ext cx="8640000" cy="1761444"/>
              </a:xfrm>
              <a:prstGeom prst="rect">
                <a:avLst/>
              </a:prstGeom>
              <a:blipFill rotWithShape="1">
                <a:blip r:embed="rId5"/>
                <a:stretch>
                  <a:fillRect l="-1482" t="-34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20986262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91501">
                                            <p:txEl>
                                              <p:pRg st="0" end="0"/>
                                            </p:txEl>
                                          </p:spTgt>
                                        </p:tgtEl>
                                        <p:attrNameLst>
                                          <p:attrName>style.visibility</p:attrName>
                                        </p:attrNameLst>
                                      </p:cBhvr>
                                      <p:to>
                                        <p:strVal val="visible"/>
                                      </p:to>
                                    </p:set>
                                    <p:animEffect transition="in" filter="checkerboard(across)">
                                      <p:cBhvr>
                                        <p:cTn id="7" dur="500"/>
                                        <p:tgtEl>
                                          <p:spTgt spid="1915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91502"/>
                                        </p:tgtEl>
                                        <p:attrNameLst>
                                          <p:attrName>style.visibility</p:attrName>
                                        </p:attrNameLst>
                                      </p:cBhvr>
                                      <p:to>
                                        <p:strVal val="visible"/>
                                      </p:to>
                                    </p:set>
                                    <p:animEffect transition="in" filter="circle(in)">
                                      <p:cBhvr>
                                        <p:cTn id="12" dur="2000"/>
                                        <p:tgtEl>
                                          <p:spTgt spid="19150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91505"/>
                                        </p:tgtEl>
                                        <p:attrNameLst>
                                          <p:attrName>style.visibility</p:attrName>
                                        </p:attrNameLst>
                                      </p:cBhvr>
                                      <p:to>
                                        <p:strVal val="visible"/>
                                      </p:to>
                                    </p:set>
                                    <p:animEffect transition="in" filter="circle(in)">
                                      <p:cBhvr>
                                        <p:cTn id="17" dur="2000"/>
                                        <p:tgtEl>
                                          <p:spTgt spid="191505"/>
                                        </p:tgtEl>
                                      </p:cBhvr>
                                    </p:animEffect>
                                  </p:childTnLst>
                                </p:cTn>
                              </p:par>
                            </p:childTnLst>
                          </p:cTn>
                        </p:par>
                      </p:childTnLst>
                    </p:cTn>
                  </p:par>
                  <p:par>
                    <p:cTn id="18" fill="hold">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91507"/>
                                        </p:tgtEl>
                                        <p:attrNameLst>
                                          <p:attrName>style.visibility</p:attrName>
                                        </p:attrNameLst>
                                      </p:cBhvr>
                                      <p:to>
                                        <p:strVal val="visible"/>
                                      </p:to>
                                    </p:set>
                                    <p:animEffect transition="in" filter="dissolve">
                                      <p:cBhvr>
                                        <p:cTn id="22" dur="500"/>
                                        <p:tgtEl>
                                          <p:spTgt spid="191507"/>
                                        </p:tgtEl>
                                      </p:cBhvr>
                                    </p:animEffect>
                                  </p:childTnLst>
                                </p:cTn>
                              </p:par>
                            </p:childTnLst>
                          </p:cTn>
                        </p:par>
                      </p:childTnLst>
                    </p:cTn>
                  </p:par>
                  <p:par>
                    <p:cTn id="23" fill="hold">
                      <p:stCondLst>
                        <p:cond delay="indefinite"/>
                      </p:stCondLst>
                      <p:childTnLst>
                        <p:par>
                          <p:cTn id="24" fill="hold">
                            <p:stCondLst>
                              <p:cond delay="0"/>
                            </p:stCondLst>
                            <p:childTnLst>
                              <p:par>
                                <p:cTn id="25" presetID="48" presetClass="entr" presetSubtype="0" accel="50000" fill="hold" nodeType="clickEffect">
                                  <p:stCondLst>
                                    <p:cond delay="0"/>
                                  </p:stCondLst>
                                  <p:childTnLst>
                                    <p:set>
                                      <p:cBhvr>
                                        <p:cTn id="26" dur="1" fill="hold">
                                          <p:stCondLst>
                                            <p:cond delay="0"/>
                                          </p:stCondLst>
                                        </p:cTn>
                                        <p:tgtEl>
                                          <p:spTgt spid="40">
                                            <p:txEl>
                                              <p:pRg st="0" end="0"/>
                                            </p:txEl>
                                          </p:spTgt>
                                        </p:tgtEl>
                                        <p:attrNameLst>
                                          <p:attrName>style.visibility</p:attrName>
                                        </p:attrNameLst>
                                      </p:cBhvr>
                                      <p:to>
                                        <p:strVal val="visible"/>
                                      </p:to>
                                    </p:set>
                                    <p:anim calcmode="lin" valueType="num">
                                      <p:cBhvr>
                                        <p:cTn id="27" dur="1000" fill="hold"/>
                                        <p:tgtEl>
                                          <p:spTgt spid="40">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40">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40">
                                            <p:txEl>
                                              <p:pRg st="0" end="0"/>
                                            </p:txEl>
                                          </p:spTgt>
                                        </p:tgtEl>
                                        <p:attrNameLst>
                                          <p:attrName>ppt_y</p:attrName>
                                        </p:attrNameLst>
                                      </p:cBhvr>
                                      <p:tavLst>
                                        <p:tav tm="0">
                                          <p:val>
                                            <p:strVal val="#ppt_y"/>
                                          </p:val>
                                        </p:tav>
                                        <p:tav tm="100000">
                                          <p:val>
                                            <p:strVal val="#ppt_y"/>
                                          </p:val>
                                        </p:tav>
                                      </p:tavLst>
                                    </p:anim>
                                    <p:animEffect transition="in" filter="fade">
                                      <p:cBhvr>
                                        <p:cTn id="30" dur="10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2" grpId="0"/>
      <p:bldP spid="191505" grpId="0"/>
      <p:bldP spid="1915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fld id="{FB8D946D-AD93-4812-8F6B-FD3ECEC05785}" type="slidenum">
              <a:rPr lang="en-US" altLang="en-US"/>
              <a:pPr>
                <a:defRPr/>
              </a:pPr>
              <a:t>18</a:t>
            </a:fld>
            <a:endParaRPr lang="en-US" altLang="en-US"/>
          </a:p>
        </p:txBody>
      </p:sp>
      <p:sp>
        <p:nvSpPr>
          <p:cNvPr id="271362" name="Text Box 2"/>
          <p:cNvSpPr>
            <a:spLocks noGrp="1" noChangeArrowheads="1"/>
          </p:cNvSpPr>
          <p:nvPr>
            <p:ph type="body" sz="half" idx="1"/>
          </p:nvPr>
        </p:nvSpPr>
        <p:spPr>
          <a:xfrm>
            <a:off x="395536" y="1628800"/>
            <a:ext cx="8399462" cy="3886200"/>
          </a:xfrm>
          <a:noFill/>
        </p:spPr>
        <p:txBody>
          <a:bodyPr/>
          <a:lstStyle/>
          <a:p>
            <a:pPr algn="just" eaLnBrk="1" hangingPunct="1">
              <a:lnSpc>
                <a:spcPct val="135000"/>
              </a:lnSpc>
              <a:buFont typeface="Wingdings" pitchFamily="2" charset="2"/>
              <a:buNone/>
            </a:pPr>
            <a:r>
              <a:rPr lang="en-US" sz="2800" i="1" smtClean="0"/>
              <a:t>		</a:t>
            </a:r>
            <a:r>
              <a:rPr lang="en-US" sz="2800" i="1" smtClean="0">
                <a:solidFill>
                  <a:srgbClr val="0000FF"/>
                </a:solidFill>
              </a:rPr>
              <a:t>Trong trường hợp </a:t>
            </a:r>
            <a:r>
              <a:rPr lang="en-US" sz="2800" b="1" i="1" smtClean="0">
                <a:solidFill>
                  <a:srgbClr val="0000FF"/>
                </a:solidFill>
              </a:rPr>
              <a:t>hệ lực phẳng có hợp lực</a:t>
            </a:r>
            <a:r>
              <a:rPr lang="en-US" sz="2800" i="1" smtClean="0">
                <a:solidFill>
                  <a:srgbClr val="0000FF"/>
                </a:solidFill>
              </a:rPr>
              <a:t> thì </a:t>
            </a:r>
            <a:r>
              <a:rPr lang="en-US" sz="2800" b="1" i="1" smtClean="0">
                <a:solidFill>
                  <a:srgbClr val="0000FF"/>
                </a:solidFill>
              </a:rPr>
              <a:t>mômen của hợp lực đối với một tâm</a:t>
            </a:r>
            <a:r>
              <a:rPr lang="en-US" sz="2800" i="1" smtClean="0">
                <a:solidFill>
                  <a:srgbClr val="0000FF"/>
                </a:solidFill>
              </a:rPr>
              <a:t> bất kỳ bằng </a:t>
            </a:r>
            <a:r>
              <a:rPr lang="en-US" sz="2800" b="1" i="1" smtClean="0">
                <a:solidFill>
                  <a:srgbClr val="0000FF"/>
                </a:solidFill>
              </a:rPr>
              <a:t>tổng mômen của các lực thành phần</a:t>
            </a:r>
            <a:r>
              <a:rPr lang="en-US" sz="2800" i="1" smtClean="0">
                <a:solidFill>
                  <a:srgbClr val="0000FF"/>
                </a:solidFill>
              </a:rPr>
              <a:t> đối với tâm ấy.</a:t>
            </a:r>
          </a:p>
        </p:txBody>
      </p:sp>
      <mc:AlternateContent xmlns:mc="http://schemas.openxmlformats.org/markup-compatibility/2006" xmlns:a14="http://schemas.microsoft.com/office/drawing/2010/main">
        <mc:Choice Requires="a14">
          <p:sp>
            <p:nvSpPr>
              <p:cNvPr id="6" name="TextBox 5"/>
              <p:cNvSpPr txBox="1"/>
              <p:nvPr/>
            </p:nvSpPr>
            <p:spPr>
              <a:xfrm>
                <a:off x="2339752" y="3969060"/>
                <a:ext cx="4703467" cy="126662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𝒎</m:t>
                              </m:r>
                            </m:e>
                          </m:acc>
                        </m:e>
                        <m:sub>
                          <m:r>
                            <a:rPr lang="en-US" sz="2800" b="1" i="1">
                              <a:solidFill>
                                <a:srgbClr val="FF0000"/>
                              </a:solidFill>
                              <a:latin typeface="Cambria Math"/>
                            </a:rPr>
                            <m:t>𝑶</m:t>
                          </m:r>
                        </m:sub>
                      </m:sSub>
                      <m:d>
                        <m:dPr>
                          <m:ctrlPr>
                            <a:rPr lang="en-US" sz="2800" b="1" i="1" smtClean="0">
                              <a:solidFill>
                                <a:srgbClr val="FF0000"/>
                              </a:solidFill>
                              <a:latin typeface="Cambria Math"/>
                            </a:rPr>
                          </m:ctrlPr>
                        </m:d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e>
                      </m:d>
                      <m:r>
                        <a:rPr lang="en-US" sz="2800" b="1" i="1">
                          <a:solidFill>
                            <a:srgbClr val="FF0000"/>
                          </a:solidFill>
                          <a:latin typeface="Cambria Math"/>
                        </a:rPr>
                        <m:t>=</m:t>
                      </m:r>
                      <m:nary>
                        <m:naryPr>
                          <m:chr m:val="∑"/>
                          <m:ctrlPr>
                            <a:rPr lang="en-US" sz="2800" b="1" i="1">
                              <a:solidFill>
                                <a:srgbClr val="FF0000"/>
                              </a:solidFill>
                              <a:latin typeface="Cambria Math"/>
                            </a:rPr>
                          </m:ctrlPr>
                        </m:naryPr>
                        <m:sub>
                          <m:r>
                            <m:rPr>
                              <m:brk m:alnAt="23"/>
                            </m:rPr>
                            <a:rPr lang="en-US" sz="2800" b="1" i="1">
                              <a:solidFill>
                                <a:srgbClr val="FF0000"/>
                              </a:solidFill>
                              <a:latin typeface="Cambria Math"/>
                            </a:rPr>
                            <m:t>𝒌</m:t>
                          </m:r>
                          <m:r>
                            <m:rPr>
                              <m:brk m:alnAt="23"/>
                            </m:rPr>
                            <a:rPr lang="en-US" sz="2800" b="1" i="1">
                              <a:solidFill>
                                <a:srgbClr val="FF0000"/>
                              </a:solidFill>
                              <a:latin typeface="Cambria Math"/>
                            </a:rPr>
                            <m:t>=</m:t>
                          </m:r>
                          <m:r>
                            <m:rPr>
                              <m:brk m:alnAt="23"/>
                            </m:rPr>
                            <a:rPr lang="en-US" sz="2800" b="1" i="1">
                              <a:solidFill>
                                <a:srgbClr val="FF0000"/>
                              </a:solidFill>
                              <a:latin typeface="Cambria Math"/>
                            </a:rPr>
                            <m:t>𝟏</m:t>
                          </m:r>
                        </m:sub>
                        <m:sup>
                          <m:r>
                            <a:rPr lang="en-US" sz="2800" b="1" i="1">
                              <a:solidFill>
                                <a:srgbClr val="FF0000"/>
                              </a:solidFill>
                              <a:latin typeface="Cambria Math"/>
                            </a:rPr>
                            <m:t>𝒏</m:t>
                          </m:r>
                        </m:sup>
                        <m:e>
                          <m:sSub>
                            <m:sSubPr>
                              <m:ctrlPr>
                                <a:rPr lang="en-US" sz="2800" b="1" i="1">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𝒎</m:t>
                                  </m:r>
                                </m:e>
                              </m:acc>
                            </m:e>
                            <m:sub>
                              <m:r>
                                <a:rPr lang="en-US" sz="2800" b="1" i="1">
                                  <a:solidFill>
                                    <a:srgbClr val="FF0000"/>
                                  </a:solidFill>
                                  <a:latin typeface="Cambria Math"/>
                                </a:rPr>
                                <m:t>𝑶</m:t>
                              </m:r>
                            </m:sub>
                          </m:sSub>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a:solidFill>
                                        <a:srgbClr val="FF0000"/>
                                      </a:solidFill>
                                      <a:latin typeface="Cambria Math"/>
                                    </a:rPr>
                                    <m:t>𝒌</m:t>
                                  </m:r>
                                </m:sub>
                              </m:sSub>
                            </m:e>
                          </m:d>
                        </m:e>
                      </m:nary>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𝑴</m:t>
                              </m:r>
                            </m:e>
                          </m:acc>
                        </m:e>
                        <m:sub>
                          <m:r>
                            <a:rPr lang="en-US" sz="2800" b="1" i="1">
                              <a:solidFill>
                                <a:srgbClr val="FF0000"/>
                              </a:solidFill>
                              <a:latin typeface="Cambria Math"/>
                            </a:rPr>
                            <m:t>𝑶</m:t>
                          </m:r>
                        </m:sub>
                      </m:sSub>
                    </m:oMath>
                  </m:oMathPara>
                </a14:m>
                <a:endParaRPr lang="en-US" sz="2800" b="1">
                  <a:solidFill>
                    <a:srgbClr val="FF0000"/>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2339752" y="3969060"/>
                <a:ext cx="4703467" cy="1266629"/>
              </a:xfrm>
              <a:prstGeom prst="rect">
                <a:avLst/>
              </a:prstGeom>
              <a:blipFill rotWithShape="1">
                <a:blip r:embed="rId2"/>
                <a:stretch>
                  <a:fillRect/>
                </a:stretch>
              </a:blipFill>
            </p:spPr>
            <p:txBody>
              <a:bodyPr/>
              <a:lstStyle/>
              <a:p>
                <a:r>
                  <a:rPr lang="en-US">
                    <a:noFill/>
                  </a:rPr>
                  <a:t> </a:t>
                </a:r>
              </a:p>
            </p:txBody>
          </p:sp>
        </mc:Fallback>
      </mc:AlternateContent>
      <p:sp>
        <p:nvSpPr>
          <p:cNvPr id="8" name="Rectangle 13"/>
          <p:cNvSpPr>
            <a:spLocks noChangeArrowheads="1"/>
          </p:cNvSpPr>
          <p:nvPr/>
        </p:nvSpPr>
        <p:spPr bwMode="auto">
          <a:xfrm>
            <a:off x="473075" y="936228"/>
            <a:ext cx="581325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a:solidFill>
                  <a:schemeClr val="tx2"/>
                </a:solidFill>
                <a:latin typeface="+mn-lt"/>
              </a:rPr>
              <a:t>2.4. Định lý Varignon (Varinhông)</a:t>
            </a:r>
          </a:p>
        </p:txBody>
      </p:sp>
      <p:sp>
        <p:nvSpPr>
          <p:cNvPr id="9"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a:t>
            </a:r>
            <a:r>
              <a:rPr lang="en-US" sz="2800" b="1" smtClean="0">
                <a:solidFill>
                  <a:srgbClr val="0000FF"/>
                </a:solidFill>
              </a:rPr>
              <a:t>PHẲNG</a:t>
            </a:r>
            <a:endParaRPr lang="en-US" sz="2800" b="1">
              <a:solidFill>
                <a:srgbClr val="0000FF"/>
              </a:solidFill>
            </a:endParaRPr>
          </a:p>
        </p:txBody>
      </p:sp>
    </p:spTree>
    <p:extLst>
      <p:ext uri="{BB962C8B-B14F-4D97-AF65-F5344CB8AC3E}">
        <p14:creationId xmlns:p14="http://schemas.microsoft.com/office/powerpoint/2010/main" val="10734438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heckerboard(across)">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271362">
                                            <p:txEl>
                                              <p:pRg st="0" end="0"/>
                                            </p:txEl>
                                          </p:spTgt>
                                        </p:tgtEl>
                                        <p:attrNameLst>
                                          <p:attrName>style.visibility</p:attrName>
                                        </p:attrNameLst>
                                      </p:cBhvr>
                                      <p:to>
                                        <p:strVal val="visible"/>
                                      </p:to>
                                    </p:set>
                                    <p:anim calcmode="lin" valueType="num">
                                      <p:cBhvr>
                                        <p:cTn id="12" dur="1000" fill="hold"/>
                                        <p:tgtEl>
                                          <p:spTgt spid="271362">
                                            <p:txEl>
                                              <p:pRg st="0" end="0"/>
                                            </p:txEl>
                                          </p:spTgt>
                                        </p:tgtEl>
                                        <p:attrNameLst>
                                          <p:attrName>ppt_w</p:attrName>
                                        </p:attrNameLst>
                                      </p:cBhvr>
                                      <p:tavLst>
                                        <p:tav tm="0">
                                          <p:val>
                                            <p:strVal val="#ppt_w+.3"/>
                                          </p:val>
                                        </p:tav>
                                        <p:tav tm="100000">
                                          <p:val>
                                            <p:strVal val="#ppt_w"/>
                                          </p:val>
                                        </p:tav>
                                      </p:tavLst>
                                    </p:anim>
                                    <p:anim calcmode="lin" valueType="num">
                                      <p:cBhvr>
                                        <p:cTn id="13" dur="1000" fill="hold"/>
                                        <p:tgtEl>
                                          <p:spTgt spid="27136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71362">
                                            <p:txEl>
                                              <p:pRg st="0" end="0"/>
                                            </p:tx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fld id="{FB8D946D-AD93-4812-8F6B-FD3ECEC05785}" type="slidenum">
              <a:rPr lang="en-US" altLang="en-US"/>
              <a:pPr>
                <a:defRPr/>
              </a:pPr>
              <a:t>19</a:t>
            </a:fld>
            <a:endParaRPr lang="en-US" altLang="en-US"/>
          </a:p>
        </p:txBody>
      </p:sp>
      <p:sp>
        <p:nvSpPr>
          <p:cNvPr id="271362" name="Text Box 2"/>
          <p:cNvSpPr>
            <a:spLocks noGrp="1" noChangeArrowheads="1"/>
          </p:cNvSpPr>
          <p:nvPr>
            <p:ph type="body" sz="half" idx="1"/>
          </p:nvPr>
        </p:nvSpPr>
        <p:spPr>
          <a:xfrm>
            <a:off x="395536" y="1988840"/>
            <a:ext cx="8399462" cy="3539430"/>
          </a:xfrm>
          <a:noFill/>
        </p:spPr>
        <p:txBody>
          <a:bodyPr>
            <a:spAutoFit/>
          </a:bodyPr>
          <a:lstStyle/>
          <a:p>
            <a:pPr marL="0" indent="0" algn="just" eaLnBrk="1" hangingPunct="1">
              <a:spcBef>
                <a:spcPts val="0"/>
              </a:spcBef>
              <a:buNone/>
            </a:pPr>
            <a:r>
              <a:rPr lang="en-US" sz="2800" b="1" i="1">
                <a:solidFill>
                  <a:srgbClr val="0000FF"/>
                </a:solidFill>
              </a:rPr>
              <a:t>Hệ lực phẳng đồng </a:t>
            </a:r>
            <a:r>
              <a:rPr lang="en-US" sz="2800" b="1" i="1" smtClean="0">
                <a:solidFill>
                  <a:srgbClr val="0000FF"/>
                </a:solidFill>
              </a:rPr>
              <a:t>qui</a:t>
            </a:r>
          </a:p>
          <a:p>
            <a:pPr marL="0" indent="0" algn="just" eaLnBrk="1" hangingPunct="1">
              <a:spcBef>
                <a:spcPts val="0"/>
              </a:spcBef>
              <a:buNone/>
            </a:pPr>
            <a:endParaRPr lang="en-US" sz="2800" i="1" smtClean="0">
              <a:solidFill>
                <a:srgbClr val="0000FF"/>
              </a:solidFill>
            </a:endParaRPr>
          </a:p>
          <a:p>
            <a:pPr marL="0" indent="0" algn="just" eaLnBrk="1" hangingPunct="1">
              <a:spcBef>
                <a:spcPts val="0"/>
              </a:spcBef>
              <a:buNone/>
            </a:pPr>
            <a:r>
              <a:rPr lang="en-US" sz="2800" b="1" i="1" smtClean="0">
                <a:solidFill>
                  <a:srgbClr val="0000FF"/>
                </a:solidFill>
              </a:rPr>
              <a:t>Hệ ngẫu lực</a:t>
            </a:r>
          </a:p>
          <a:p>
            <a:pPr marL="0" indent="0" algn="just" eaLnBrk="1" hangingPunct="1">
              <a:spcBef>
                <a:spcPts val="0"/>
              </a:spcBef>
              <a:buNone/>
            </a:pPr>
            <a:endParaRPr lang="en-US" sz="2800" i="1" smtClean="0">
              <a:solidFill>
                <a:srgbClr val="0000FF"/>
              </a:solidFill>
            </a:endParaRPr>
          </a:p>
          <a:p>
            <a:pPr marL="0" indent="0" algn="just" eaLnBrk="1" hangingPunct="1">
              <a:spcBef>
                <a:spcPts val="0"/>
              </a:spcBef>
              <a:buNone/>
            </a:pPr>
            <a:r>
              <a:rPr lang="en-US" sz="2800" b="1" i="1">
                <a:solidFill>
                  <a:srgbClr val="0000FF"/>
                </a:solidFill>
              </a:rPr>
              <a:t>Hệ lực phẳng </a:t>
            </a:r>
            <a:r>
              <a:rPr lang="en-US" sz="2800" b="1" i="1" smtClean="0">
                <a:solidFill>
                  <a:srgbClr val="0000FF"/>
                </a:solidFill>
              </a:rPr>
              <a:t>song song cùng chiều </a:t>
            </a:r>
            <a:r>
              <a:rPr lang="en-US" sz="2800" i="1" smtClean="0">
                <a:solidFill>
                  <a:srgbClr val="0000FF"/>
                </a:solidFill>
              </a:rPr>
              <a:t>→ </a:t>
            </a:r>
            <a:r>
              <a:rPr lang="en-US" sz="2800" b="1" i="1">
                <a:solidFill>
                  <a:srgbClr val="0000FF"/>
                </a:solidFill>
              </a:rPr>
              <a:t>hợp </a:t>
            </a:r>
            <a:r>
              <a:rPr lang="en-US" sz="2800" b="1" i="1" smtClean="0">
                <a:solidFill>
                  <a:srgbClr val="0000FF"/>
                </a:solidFill>
              </a:rPr>
              <a:t>lực</a:t>
            </a:r>
            <a:r>
              <a:rPr lang="en-US" sz="2800" smtClean="0">
                <a:solidFill>
                  <a:srgbClr val="0000FF"/>
                </a:solidFill>
              </a:rPr>
              <a:t>.</a:t>
            </a:r>
          </a:p>
          <a:p>
            <a:pPr marL="0" indent="0" algn="just" eaLnBrk="1" hangingPunct="1">
              <a:spcBef>
                <a:spcPts val="0"/>
              </a:spcBef>
              <a:buNone/>
            </a:pPr>
            <a:endParaRPr lang="en-US" sz="2800" smtClean="0">
              <a:solidFill>
                <a:srgbClr val="0000FF"/>
              </a:solidFill>
            </a:endParaRPr>
          </a:p>
          <a:p>
            <a:pPr marL="0" indent="0" algn="just" eaLnBrk="1" hangingPunct="1">
              <a:spcBef>
                <a:spcPts val="0"/>
              </a:spcBef>
              <a:buNone/>
            </a:pPr>
            <a:r>
              <a:rPr lang="en-US" sz="2800" b="1" i="1">
                <a:solidFill>
                  <a:srgbClr val="0000FF"/>
                </a:solidFill>
              </a:rPr>
              <a:t>Hệ lực phẳng song song </a:t>
            </a:r>
            <a:r>
              <a:rPr lang="en-US" sz="2800" b="1" i="1" smtClean="0">
                <a:solidFill>
                  <a:srgbClr val="0000FF"/>
                </a:solidFill>
              </a:rPr>
              <a:t>ngược chiều </a:t>
            </a:r>
            <a:r>
              <a:rPr lang="en-US" sz="2800" i="1">
                <a:solidFill>
                  <a:srgbClr val="0000FF"/>
                </a:solidFill>
              </a:rPr>
              <a:t>có </a:t>
            </a:r>
            <a:r>
              <a:rPr lang="en-US" sz="2800" i="1" smtClean="0">
                <a:solidFill>
                  <a:srgbClr val="0000FF"/>
                </a:solidFill>
              </a:rPr>
              <a:t>ba dạng là </a:t>
            </a:r>
            <a:r>
              <a:rPr lang="en-US" sz="2800" b="1" i="1" smtClean="0">
                <a:solidFill>
                  <a:srgbClr val="0000FF"/>
                </a:solidFill>
              </a:rPr>
              <a:t>cân bằng</a:t>
            </a:r>
            <a:r>
              <a:rPr lang="en-US" sz="2800" smtClean="0">
                <a:solidFill>
                  <a:srgbClr val="0000FF"/>
                </a:solidFill>
              </a:rPr>
              <a:t>, </a:t>
            </a:r>
            <a:r>
              <a:rPr lang="en-US" sz="2800" b="1" i="1" smtClean="0">
                <a:solidFill>
                  <a:srgbClr val="0000FF"/>
                </a:solidFill>
              </a:rPr>
              <a:t>ngẫu </a:t>
            </a:r>
            <a:r>
              <a:rPr lang="en-US" sz="2800" b="1" i="1">
                <a:solidFill>
                  <a:srgbClr val="0000FF"/>
                </a:solidFill>
              </a:rPr>
              <a:t>lực </a:t>
            </a:r>
            <a:r>
              <a:rPr lang="en-US" sz="2800" smtClean="0">
                <a:solidFill>
                  <a:srgbClr val="0000FF"/>
                </a:solidFill>
              </a:rPr>
              <a:t>và </a:t>
            </a:r>
            <a:r>
              <a:rPr lang="en-US" sz="2800" b="1" i="1">
                <a:solidFill>
                  <a:srgbClr val="0000FF"/>
                </a:solidFill>
              </a:rPr>
              <a:t>hợp lực</a:t>
            </a:r>
            <a:r>
              <a:rPr lang="en-US" sz="2800">
                <a:solidFill>
                  <a:srgbClr val="0000FF"/>
                </a:solidFill>
              </a:rPr>
              <a:t>.</a:t>
            </a:r>
            <a:endParaRPr lang="en-US" sz="2800" i="1" smtClean="0">
              <a:solidFill>
                <a:srgbClr val="0000FF"/>
              </a:solidFill>
            </a:endParaRPr>
          </a:p>
        </p:txBody>
      </p:sp>
      <p:sp>
        <p:nvSpPr>
          <p:cNvPr id="8" name="Rectangle 13"/>
          <p:cNvSpPr>
            <a:spLocks noChangeArrowheads="1"/>
          </p:cNvSpPr>
          <p:nvPr/>
        </p:nvSpPr>
        <p:spPr bwMode="auto">
          <a:xfrm>
            <a:off x="473075" y="936228"/>
            <a:ext cx="581325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a:solidFill>
                  <a:schemeClr val="tx2"/>
                </a:solidFill>
                <a:latin typeface="+mn-lt"/>
              </a:rPr>
              <a:t>2.4. Định lý Varignon (Varinhông)</a:t>
            </a:r>
          </a:p>
        </p:txBody>
      </p:sp>
      <p:sp>
        <p:nvSpPr>
          <p:cNvPr id="9" name="Text Box 2"/>
          <p:cNvSpPr txBox="1">
            <a:spLocks noChangeArrowheads="1"/>
          </p:cNvSpPr>
          <p:nvPr/>
        </p:nvSpPr>
        <p:spPr bwMode="auto">
          <a:xfrm>
            <a:off x="431800" y="419100"/>
            <a:ext cx="7740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rgbClr val="0000FF"/>
                </a:solidFill>
              </a:rPr>
              <a:t>2. </a:t>
            </a:r>
            <a:r>
              <a:rPr lang="en-US" sz="2800" b="1">
                <a:solidFill>
                  <a:srgbClr val="0000FF"/>
                </a:solidFill>
              </a:rPr>
              <a:t>THU GỌN HỆ LỰC </a:t>
            </a:r>
            <a:r>
              <a:rPr lang="en-US" sz="2800" b="1" smtClean="0">
                <a:solidFill>
                  <a:srgbClr val="0000FF"/>
                </a:solidFill>
              </a:rPr>
              <a:t>PHẲNG</a:t>
            </a:r>
            <a:endParaRPr lang="en-US" sz="2800" b="1">
              <a:solidFill>
                <a:srgbClr val="0000FF"/>
              </a:solidFill>
            </a:endParaRPr>
          </a:p>
        </p:txBody>
      </p:sp>
      <p:grpSp>
        <p:nvGrpSpPr>
          <p:cNvPr id="17" name="Group 16"/>
          <p:cNvGrpSpPr/>
          <p:nvPr/>
        </p:nvGrpSpPr>
        <p:grpSpPr>
          <a:xfrm>
            <a:off x="4391980" y="1490128"/>
            <a:ext cx="3998693" cy="786744"/>
            <a:chOff x="4391980" y="1490128"/>
            <a:chExt cx="3998693" cy="786744"/>
          </a:xfrm>
        </p:grpSpPr>
        <mc:AlternateContent xmlns:mc="http://schemas.openxmlformats.org/markup-compatibility/2006" xmlns:a14="http://schemas.microsoft.com/office/drawing/2010/main">
          <mc:Choice Requires="a14">
            <p:sp>
              <p:nvSpPr>
                <p:cNvPr id="2" name="Rectangle 1"/>
                <p:cNvSpPr/>
                <p:nvPr/>
              </p:nvSpPr>
              <p:spPr>
                <a:xfrm>
                  <a:off x="4895036" y="1490128"/>
                  <a:ext cx="3495637" cy="578300"/>
                </a:xfrm>
                <a:prstGeom prst="rect">
                  <a:avLst/>
                </a:prstGeom>
              </p:spPr>
              <p:txBody>
                <a:bodyPr wrap="none">
                  <a:spAutoFit/>
                </a:bodyPr>
                <a:lstStyle/>
                <a:p>
                  <a:r>
                    <a:rPr lang="en-US" sz="2800" b="1" i="1">
                      <a:solidFill>
                        <a:srgbClr val="0000FF"/>
                      </a:solidFill>
                    </a:rPr>
                    <a:t>cân bằng </a:t>
                  </a:r>
                  <a:r>
                    <a:rPr lang="en-US" sz="2800" i="1">
                      <a:solidFill>
                        <a:srgbClr val="0000FF"/>
                      </a:solidFill>
                    </a:rPr>
                    <a:t>nếu </a:t>
                  </a:r>
                  <a14:m>
                    <m:oMath xmlns:m="http://schemas.openxmlformats.org/officeDocument/2006/math">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𝑹</m:t>
                          </m:r>
                        </m:e>
                      </m:acc>
                      <m:r>
                        <a:rPr lang="en-US" sz="2800" b="1" i="1">
                          <a:solidFill>
                            <a:srgbClr val="FF0000"/>
                          </a:solidFill>
                          <a:latin typeface="Cambria Math"/>
                          <a:cs typeface="Times New Roman" pitchFamily="18" charset="0"/>
                        </a:rPr>
                        <m:t>=</m:t>
                      </m:r>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𝟎</m:t>
                          </m:r>
                        </m:e>
                      </m:acc>
                    </m:oMath>
                  </a14:m>
                  <a:endParaRPr lang="en-US" sz="2800"/>
                </a:p>
              </p:txBody>
            </p:sp>
          </mc:Choice>
          <mc:Fallback xmlns="">
            <p:sp>
              <p:nvSpPr>
                <p:cNvPr id="2" name="Rectangle 1"/>
                <p:cNvSpPr>
                  <a:spLocks noRot="1" noChangeAspect="1" noMove="1" noResize="1" noEditPoints="1" noAdjustHandles="1" noChangeArrowheads="1" noChangeShapeType="1" noTextEdit="1"/>
                </p:cNvSpPr>
                <p:nvPr/>
              </p:nvSpPr>
              <p:spPr>
                <a:xfrm>
                  <a:off x="4895036" y="1490128"/>
                  <a:ext cx="3495637" cy="578300"/>
                </a:xfrm>
                <a:prstGeom prst="rect">
                  <a:avLst/>
                </a:prstGeom>
                <a:blipFill rotWithShape="1">
                  <a:blip r:embed="rId2"/>
                  <a:stretch>
                    <a:fillRect l="-3665" t="-1053" b="-28421"/>
                  </a:stretch>
                </a:blipFill>
              </p:spPr>
              <p:txBody>
                <a:bodyPr/>
                <a:lstStyle/>
                <a:p>
                  <a:r>
                    <a:rPr lang="en-US">
                      <a:noFill/>
                    </a:rPr>
                    <a:t> </a:t>
                  </a:r>
                </a:p>
              </p:txBody>
            </p:sp>
          </mc:Fallback>
        </mc:AlternateContent>
        <p:cxnSp>
          <p:nvCxnSpPr>
            <p:cNvPr id="10" name="Straight Arrow Connector 9"/>
            <p:cNvCxnSpPr>
              <a:endCxn id="2" idx="1"/>
            </p:cNvCxnSpPr>
            <p:nvPr/>
          </p:nvCxnSpPr>
          <p:spPr>
            <a:xfrm flipV="1">
              <a:off x="4391980" y="1779278"/>
              <a:ext cx="503056" cy="4975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grpSp>
        <p:nvGrpSpPr>
          <p:cNvPr id="18" name="Group 17"/>
          <p:cNvGrpSpPr/>
          <p:nvPr/>
        </p:nvGrpSpPr>
        <p:grpSpPr>
          <a:xfrm>
            <a:off x="4391980" y="2064381"/>
            <a:ext cx="3755036" cy="578300"/>
            <a:chOff x="4391980" y="2064381"/>
            <a:chExt cx="3755036" cy="578300"/>
          </a:xfrm>
        </p:grpSpPr>
        <mc:AlternateContent xmlns:mc="http://schemas.openxmlformats.org/markup-compatibility/2006" xmlns:a14="http://schemas.microsoft.com/office/drawing/2010/main">
          <mc:Choice Requires="a14">
            <p:sp>
              <p:nvSpPr>
                <p:cNvPr id="3" name="Rectangle 2"/>
                <p:cNvSpPr/>
                <p:nvPr/>
              </p:nvSpPr>
              <p:spPr>
                <a:xfrm>
                  <a:off x="4895036" y="2064381"/>
                  <a:ext cx="3251980" cy="578300"/>
                </a:xfrm>
                <a:prstGeom prst="rect">
                  <a:avLst/>
                </a:prstGeom>
              </p:spPr>
              <p:txBody>
                <a:bodyPr wrap="none">
                  <a:spAutoFit/>
                </a:bodyPr>
                <a:lstStyle/>
                <a:p>
                  <a:r>
                    <a:rPr lang="en-US" sz="2800" b="1" i="1">
                      <a:solidFill>
                        <a:srgbClr val="0000FF"/>
                      </a:solidFill>
                    </a:rPr>
                    <a:t>hợp lực </a:t>
                  </a:r>
                  <a:r>
                    <a:rPr lang="en-US" sz="2800" i="1">
                      <a:solidFill>
                        <a:srgbClr val="0000FF"/>
                      </a:solidFill>
                    </a:rPr>
                    <a:t>nếu </a:t>
                  </a:r>
                  <a14:m>
                    <m:oMath xmlns:m="http://schemas.openxmlformats.org/officeDocument/2006/math">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𝑹</m:t>
                          </m:r>
                        </m:e>
                      </m:acc>
                      <m:r>
                        <a:rPr lang="en-US" sz="2800" b="1" i="1">
                          <a:solidFill>
                            <a:srgbClr val="FF0000"/>
                          </a:solidFill>
                          <a:latin typeface="Cambria Math"/>
                          <a:ea typeface="Cambria Math"/>
                          <a:cs typeface="Times New Roman" pitchFamily="18" charset="0"/>
                        </a:rPr>
                        <m:t>≠</m:t>
                      </m:r>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𝟎</m:t>
                          </m:r>
                        </m:e>
                      </m:acc>
                    </m:oMath>
                  </a14:m>
                  <a:endParaRPr lang="en-US" sz="2800"/>
                </a:p>
              </p:txBody>
            </p:sp>
          </mc:Choice>
          <mc:Fallback xmlns="">
            <p:sp>
              <p:nvSpPr>
                <p:cNvPr id="3" name="Rectangle 2"/>
                <p:cNvSpPr>
                  <a:spLocks noRot="1" noChangeAspect="1" noMove="1" noResize="1" noEditPoints="1" noAdjustHandles="1" noChangeArrowheads="1" noChangeShapeType="1" noTextEdit="1"/>
                </p:cNvSpPr>
                <p:nvPr/>
              </p:nvSpPr>
              <p:spPr>
                <a:xfrm>
                  <a:off x="4895036" y="2064381"/>
                  <a:ext cx="3251980" cy="578300"/>
                </a:xfrm>
                <a:prstGeom prst="rect">
                  <a:avLst/>
                </a:prstGeom>
                <a:blipFill rotWithShape="1">
                  <a:blip r:embed="rId3"/>
                  <a:stretch>
                    <a:fillRect l="-3940" t="-1053" b="-28421"/>
                  </a:stretch>
                </a:blipFill>
              </p:spPr>
              <p:txBody>
                <a:bodyPr/>
                <a:lstStyle/>
                <a:p>
                  <a:r>
                    <a:rPr lang="en-US">
                      <a:noFill/>
                    </a:rPr>
                    <a:t> </a:t>
                  </a:r>
                </a:p>
              </p:txBody>
            </p:sp>
          </mc:Fallback>
        </mc:AlternateContent>
        <p:cxnSp>
          <p:nvCxnSpPr>
            <p:cNvPr id="12" name="Straight Arrow Connector 11"/>
            <p:cNvCxnSpPr/>
            <p:nvPr/>
          </p:nvCxnSpPr>
          <p:spPr>
            <a:xfrm>
              <a:off x="4391980" y="2276872"/>
              <a:ext cx="503056" cy="7665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grpSp>
        <p:nvGrpSpPr>
          <p:cNvPr id="19" name="Group 18"/>
          <p:cNvGrpSpPr/>
          <p:nvPr/>
        </p:nvGrpSpPr>
        <p:grpSpPr>
          <a:xfrm>
            <a:off x="2591780" y="2638634"/>
            <a:ext cx="6084676" cy="523220"/>
            <a:chOff x="2591780" y="2638634"/>
            <a:chExt cx="6084676" cy="523220"/>
          </a:xfrm>
        </p:grpSpPr>
        <mc:AlternateContent xmlns:mc="http://schemas.openxmlformats.org/markup-compatibility/2006" xmlns:a14="http://schemas.microsoft.com/office/drawing/2010/main">
          <mc:Choice Requires="a14">
            <p:sp>
              <p:nvSpPr>
                <p:cNvPr id="4" name="Rectangle 3"/>
                <p:cNvSpPr/>
                <p:nvPr/>
              </p:nvSpPr>
              <p:spPr>
                <a:xfrm>
                  <a:off x="4895036" y="2638634"/>
                  <a:ext cx="3781420" cy="523220"/>
                </a:xfrm>
                <a:prstGeom prst="rect">
                  <a:avLst/>
                </a:prstGeom>
              </p:spPr>
              <p:txBody>
                <a:bodyPr wrap="none">
                  <a:spAutoFit/>
                </a:bodyPr>
                <a:lstStyle/>
                <a:p>
                  <a:r>
                    <a:rPr lang="en-US" sz="2800" b="1" i="1">
                      <a:solidFill>
                        <a:srgbClr val="0000FF"/>
                      </a:solidFill>
                    </a:rPr>
                    <a:t>cân bằng </a:t>
                  </a:r>
                  <a:r>
                    <a:rPr lang="en-US" sz="2800" i="1">
                      <a:solidFill>
                        <a:srgbClr val="0000FF"/>
                      </a:solidFill>
                    </a:rPr>
                    <a:t>nếu </a:t>
                  </a:r>
                  <a14:m>
                    <m:oMath xmlns:m="http://schemas.openxmlformats.org/officeDocument/2006/math">
                      <m:sSub>
                        <m:sSubPr>
                          <m:ctrlPr>
                            <a:rPr lang="en-US" sz="2800" b="1" i="1">
                              <a:solidFill>
                                <a:srgbClr val="FF0000"/>
                              </a:solidFill>
                              <a:latin typeface="Cambria Math"/>
                              <a:cs typeface="Times New Roman" pitchFamily="18" charset="0"/>
                            </a:rPr>
                          </m:ctrlPr>
                        </m:sSubPr>
                        <m:e>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𝑴</m:t>
                              </m:r>
                            </m:e>
                          </m:acc>
                        </m:e>
                        <m:sub>
                          <m:r>
                            <a:rPr lang="en-US" sz="2800" b="1" i="1">
                              <a:solidFill>
                                <a:srgbClr val="FF0000"/>
                              </a:solidFill>
                              <a:latin typeface="Cambria Math"/>
                              <a:cs typeface="Times New Roman" pitchFamily="18" charset="0"/>
                            </a:rPr>
                            <m:t>𝑶</m:t>
                          </m:r>
                        </m:sub>
                      </m:sSub>
                      <m:r>
                        <a:rPr lang="en-US" sz="2800" b="1" i="1">
                          <a:solidFill>
                            <a:srgbClr val="FF0000"/>
                          </a:solidFill>
                          <a:latin typeface="Cambria Math"/>
                          <a:cs typeface="Times New Roman" pitchFamily="18" charset="0"/>
                        </a:rPr>
                        <m:t>=</m:t>
                      </m:r>
                      <m:r>
                        <a:rPr lang="en-US" sz="2800" b="1" i="1">
                          <a:solidFill>
                            <a:srgbClr val="FF0000"/>
                          </a:solidFill>
                          <a:latin typeface="Cambria Math"/>
                          <a:cs typeface="Times New Roman" pitchFamily="18" charset="0"/>
                        </a:rPr>
                        <m:t>𝟎</m:t>
                      </m:r>
                    </m:oMath>
                  </a14:m>
                  <a:endParaRPr lang="en-US" sz="2800"/>
                </a:p>
              </p:txBody>
            </p:sp>
          </mc:Choice>
          <mc:Fallback xmlns="">
            <p:sp>
              <p:nvSpPr>
                <p:cNvPr id="4" name="Rectangle 3"/>
                <p:cNvSpPr>
                  <a:spLocks noRot="1" noChangeAspect="1" noMove="1" noResize="1" noEditPoints="1" noAdjustHandles="1" noChangeArrowheads="1" noChangeShapeType="1" noTextEdit="1"/>
                </p:cNvSpPr>
                <p:nvPr/>
              </p:nvSpPr>
              <p:spPr>
                <a:xfrm>
                  <a:off x="4895036" y="2638634"/>
                  <a:ext cx="3781420" cy="523220"/>
                </a:xfrm>
                <a:prstGeom prst="rect">
                  <a:avLst/>
                </a:prstGeom>
                <a:blipFill rotWithShape="1">
                  <a:blip r:embed="rId4"/>
                  <a:stretch>
                    <a:fillRect l="-3387" t="-11628" b="-31395"/>
                  </a:stretch>
                </a:blipFill>
              </p:spPr>
              <p:txBody>
                <a:bodyPr/>
                <a:lstStyle/>
                <a:p>
                  <a:r>
                    <a:rPr lang="en-US">
                      <a:noFill/>
                    </a:rPr>
                    <a:t> </a:t>
                  </a:r>
                </a:p>
              </p:txBody>
            </p:sp>
          </mc:Fallback>
        </mc:AlternateContent>
        <p:cxnSp>
          <p:nvCxnSpPr>
            <p:cNvPr id="14" name="Straight Arrow Connector 13"/>
            <p:cNvCxnSpPr/>
            <p:nvPr/>
          </p:nvCxnSpPr>
          <p:spPr>
            <a:xfrm flipV="1">
              <a:off x="2591780" y="2900244"/>
              <a:ext cx="2303256" cy="25756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grpSp>
        <p:nvGrpSpPr>
          <p:cNvPr id="20" name="Group 19"/>
          <p:cNvGrpSpPr/>
          <p:nvPr/>
        </p:nvGrpSpPr>
        <p:grpSpPr>
          <a:xfrm>
            <a:off x="2591780" y="3157808"/>
            <a:ext cx="6020556" cy="523220"/>
            <a:chOff x="2591780" y="3157808"/>
            <a:chExt cx="6020556" cy="523220"/>
          </a:xfrm>
        </p:grpSpPr>
        <mc:AlternateContent xmlns:mc="http://schemas.openxmlformats.org/markup-compatibility/2006" xmlns:a14="http://schemas.microsoft.com/office/drawing/2010/main">
          <mc:Choice Requires="a14">
            <p:sp>
              <p:nvSpPr>
                <p:cNvPr id="6" name="Rectangle 5"/>
                <p:cNvSpPr/>
                <p:nvPr/>
              </p:nvSpPr>
              <p:spPr>
                <a:xfrm>
                  <a:off x="4895036" y="3157808"/>
                  <a:ext cx="3717300" cy="523220"/>
                </a:xfrm>
                <a:prstGeom prst="rect">
                  <a:avLst/>
                </a:prstGeom>
              </p:spPr>
              <p:txBody>
                <a:bodyPr wrap="none">
                  <a:spAutoFit/>
                </a:bodyPr>
                <a:lstStyle/>
                <a:p>
                  <a:r>
                    <a:rPr lang="en-US" sz="2800" b="1" i="1">
                      <a:solidFill>
                        <a:srgbClr val="0000FF"/>
                      </a:solidFill>
                    </a:rPr>
                    <a:t>ngẫu lực </a:t>
                  </a:r>
                  <a:r>
                    <a:rPr lang="en-US" sz="2800" i="1">
                      <a:solidFill>
                        <a:srgbClr val="0000FF"/>
                      </a:solidFill>
                    </a:rPr>
                    <a:t>nếu </a:t>
                  </a:r>
                  <a14:m>
                    <m:oMath xmlns:m="http://schemas.openxmlformats.org/officeDocument/2006/math">
                      <m:sSub>
                        <m:sSubPr>
                          <m:ctrlPr>
                            <a:rPr lang="en-US" sz="2800" b="1" i="1">
                              <a:solidFill>
                                <a:srgbClr val="FF0000"/>
                              </a:solidFill>
                              <a:latin typeface="Cambria Math"/>
                              <a:cs typeface="Times New Roman" pitchFamily="18" charset="0"/>
                            </a:rPr>
                          </m:ctrlPr>
                        </m:sSubPr>
                        <m:e>
                          <m:acc>
                            <m:accPr>
                              <m:chr m:val="̅"/>
                              <m:ctrlPr>
                                <a:rPr lang="en-US" sz="2800" b="1" i="1">
                                  <a:solidFill>
                                    <a:srgbClr val="FF0000"/>
                                  </a:solidFill>
                                  <a:latin typeface="Cambria Math"/>
                                  <a:cs typeface="Times New Roman" pitchFamily="18" charset="0"/>
                                </a:rPr>
                              </m:ctrlPr>
                            </m:accPr>
                            <m:e>
                              <m:r>
                                <a:rPr lang="en-US" sz="2800" b="1" i="1">
                                  <a:solidFill>
                                    <a:srgbClr val="FF0000"/>
                                  </a:solidFill>
                                  <a:latin typeface="Cambria Math"/>
                                  <a:cs typeface="Times New Roman" pitchFamily="18" charset="0"/>
                                </a:rPr>
                                <m:t>𝑴</m:t>
                              </m:r>
                            </m:e>
                          </m:acc>
                        </m:e>
                        <m:sub>
                          <m:r>
                            <a:rPr lang="en-US" sz="2800" b="1" i="1">
                              <a:solidFill>
                                <a:srgbClr val="FF0000"/>
                              </a:solidFill>
                              <a:latin typeface="Cambria Math"/>
                              <a:cs typeface="Times New Roman" pitchFamily="18" charset="0"/>
                            </a:rPr>
                            <m:t>𝑶</m:t>
                          </m:r>
                        </m:sub>
                      </m:sSub>
                      <m:r>
                        <a:rPr lang="en-US" sz="2800" b="1" i="1">
                          <a:solidFill>
                            <a:srgbClr val="FF0000"/>
                          </a:solidFill>
                          <a:latin typeface="Cambria Math"/>
                          <a:ea typeface="Cambria Math"/>
                          <a:cs typeface="Times New Roman" pitchFamily="18" charset="0"/>
                        </a:rPr>
                        <m:t>≠</m:t>
                      </m:r>
                      <m:r>
                        <a:rPr lang="en-US" sz="2800" b="1" i="1">
                          <a:solidFill>
                            <a:srgbClr val="FF0000"/>
                          </a:solidFill>
                          <a:latin typeface="Cambria Math"/>
                          <a:cs typeface="Times New Roman" pitchFamily="18" charset="0"/>
                        </a:rPr>
                        <m:t>𝟎</m:t>
                      </m:r>
                    </m:oMath>
                  </a14:m>
                  <a:endParaRPr lang="en-US" sz="2800"/>
                </a:p>
              </p:txBody>
            </p:sp>
          </mc:Choice>
          <mc:Fallback xmlns="">
            <p:sp>
              <p:nvSpPr>
                <p:cNvPr id="6" name="Rectangle 5"/>
                <p:cNvSpPr>
                  <a:spLocks noRot="1" noChangeAspect="1" noMove="1" noResize="1" noEditPoints="1" noAdjustHandles="1" noChangeArrowheads="1" noChangeShapeType="1" noTextEdit="1"/>
                </p:cNvSpPr>
                <p:nvPr/>
              </p:nvSpPr>
              <p:spPr>
                <a:xfrm>
                  <a:off x="4895036" y="3157808"/>
                  <a:ext cx="3717300" cy="523220"/>
                </a:xfrm>
                <a:prstGeom prst="rect">
                  <a:avLst/>
                </a:prstGeom>
                <a:blipFill rotWithShape="1">
                  <a:blip r:embed="rId5"/>
                  <a:stretch>
                    <a:fillRect l="-3443" t="-11628" b="-31395"/>
                  </a:stretch>
                </a:blipFill>
              </p:spPr>
              <p:txBody>
                <a:bodyPr/>
                <a:lstStyle/>
                <a:p>
                  <a:r>
                    <a:rPr lang="en-US">
                      <a:noFill/>
                    </a:rPr>
                    <a:t> </a:t>
                  </a:r>
                </a:p>
              </p:txBody>
            </p:sp>
          </mc:Fallback>
        </mc:AlternateContent>
        <p:cxnSp>
          <p:nvCxnSpPr>
            <p:cNvPr id="16" name="Straight Arrow Connector 15"/>
            <p:cNvCxnSpPr/>
            <p:nvPr/>
          </p:nvCxnSpPr>
          <p:spPr>
            <a:xfrm>
              <a:off x="2591780" y="3161854"/>
              <a:ext cx="2303256" cy="25756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36965744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71362">
                                            <p:txEl>
                                              <p:pRg st="0" end="0"/>
                                            </p:txEl>
                                          </p:spTgt>
                                        </p:tgtEl>
                                        <p:attrNameLst>
                                          <p:attrName>style.visibility</p:attrName>
                                        </p:attrNameLst>
                                      </p:cBhvr>
                                      <p:to>
                                        <p:strVal val="visible"/>
                                      </p:to>
                                    </p:set>
                                    <p:anim calcmode="lin" valueType="num">
                                      <p:cBhvr>
                                        <p:cTn id="7" dur="1000" fill="hold"/>
                                        <p:tgtEl>
                                          <p:spTgt spid="271362">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7136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7136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50" presetClass="entr" presetSubtype="0" decel="100000" fill="hold" nodeType="clickEffect">
                                  <p:stCondLst>
                                    <p:cond delay="0"/>
                                  </p:stCondLst>
                                  <p:childTnLst>
                                    <p:set>
                                      <p:cBhvr>
                                        <p:cTn id="23" dur="1" fill="hold">
                                          <p:stCondLst>
                                            <p:cond delay="0"/>
                                          </p:stCondLst>
                                        </p:cTn>
                                        <p:tgtEl>
                                          <p:spTgt spid="271362">
                                            <p:txEl>
                                              <p:pRg st="2" end="2"/>
                                            </p:txEl>
                                          </p:spTgt>
                                        </p:tgtEl>
                                        <p:attrNameLst>
                                          <p:attrName>style.visibility</p:attrName>
                                        </p:attrNameLst>
                                      </p:cBhvr>
                                      <p:to>
                                        <p:strVal val="visible"/>
                                      </p:to>
                                    </p:set>
                                    <p:anim calcmode="lin" valueType="num">
                                      <p:cBhvr>
                                        <p:cTn id="24" dur="1000" fill="hold"/>
                                        <p:tgtEl>
                                          <p:spTgt spid="271362">
                                            <p:txEl>
                                              <p:pRg st="2" end="2"/>
                                            </p:txEl>
                                          </p:spTgt>
                                        </p:tgtEl>
                                        <p:attrNameLst>
                                          <p:attrName>ppt_w</p:attrName>
                                        </p:attrNameLst>
                                      </p:cBhvr>
                                      <p:tavLst>
                                        <p:tav tm="0">
                                          <p:val>
                                            <p:strVal val="#ppt_w+.3"/>
                                          </p:val>
                                        </p:tav>
                                        <p:tav tm="100000">
                                          <p:val>
                                            <p:strVal val="#ppt_w"/>
                                          </p:val>
                                        </p:tav>
                                      </p:tavLst>
                                    </p:anim>
                                    <p:anim calcmode="lin" valueType="num">
                                      <p:cBhvr>
                                        <p:cTn id="25" dur="1000" fill="hold"/>
                                        <p:tgtEl>
                                          <p:spTgt spid="27136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7136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50" presetClass="entr" presetSubtype="0" decel="100000" fill="hold" nodeType="clickEffect">
                                  <p:stCondLst>
                                    <p:cond delay="0"/>
                                  </p:stCondLst>
                                  <p:childTnLst>
                                    <p:set>
                                      <p:cBhvr>
                                        <p:cTn id="40" dur="1" fill="hold">
                                          <p:stCondLst>
                                            <p:cond delay="0"/>
                                          </p:stCondLst>
                                        </p:cTn>
                                        <p:tgtEl>
                                          <p:spTgt spid="271362">
                                            <p:txEl>
                                              <p:pRg st="4" end="4"/>
                                            </p:txEl>
                                          </p:spTgt>
                                        </p:tgtEl>
                                        <p:attrNameLst>
                                          <p:attrName>style.visibility</p:attrName>
                                        </p:attrNameLst>
                                      </p:cBhvr>
                                      <p:to>
                                        <p:strVal val="visible"/>
                                      </p:to>
                                    </p:set>
                                    <p:anim calcmode="lin" valueType="num">
                                      <p:cBhvr>
                                        <p:cTn id="41" dur="1000" fill="hold"/>
                                        <p:tgtEl>
                                          <p:spTgt spid="271362">
                                            <p:txEl>
                                              <p:pRg st="4" end="4"/>
                                            </p:txEl>
                                          </p:spTgt>
                                        </p:tgtEl>
                                        <p:attrNameLst>
                                          <p:attrName>ppt_w</p:attrName>
                                        </p:attrNameLst>
                                      </p:cBhvr>
                                      <p:tavLst>
                                        <p:tav tm="0">
                                          <p:val>
                                            <p:strVal val="#ppt_w+.3"/>
                                          </p:val>
                                        </p:tav>
                                        <p:tav tm="100000">
                                          <p:val>
                                            <p:strVal val="#ppt_w"/>
                                          </p:val>
                                        </p:tav>
                                      </p:tavLst>
                                    </p:anim>
                                    <p:anim calcmode="lin" valueType="num">
                                      <p:cBhvr>
                                        <p:cTn id="42" dur="1000" fill="hold"/>
                                        <p:tgtEl>
                                          <p:spTgt spid="271362">
                                            <p:txEl>
                                              <p:pRg st="4" end="4"/>
                                            </p:txEl>
                                          </p:spTgt>
                                        </p:tgtEl>
                                        <p:attrNameLst>
                                          <p:attrName>ppt_h</p:attrName>
                                        </p:attrNameLst>
                                      </p:cBhvr>
                                      <p:tavLst>
                                        <p:tav tm="0">
                                          <p:val>
                                            <p:strVal val="#ppt_h"/>
                                          </p:val>
                                        </p:tav>
                                        <p:tav tm="100000">
                                          <p:val>
                                            <p:strVal val="#ppt_h"/>
                                          </p:val>
                                        </p:tav>
                                      </p:tavLst>
                                    </p:anim>
                                    <p:animEffect transition="in" filter="fade">
                                      <p:cBhvr>
                                        <p:cTn id="43" dur="1000"/>
                                        <p:tgtEl>
                                          <p:spTgt spid="271362">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0" presetClass="entr" presetSubtype="0" decel="100000" fill="hold" nodeType="clickEffect">
                                  <p:stCondLst>
                                    <p:cond delay="0"/>
                                  </p:stCondLst>
                                  <p:childTnLst>
                                    <p:set>
                                      <p:cBhvr>
                                        <p:cTn id="47" dur="1" fill="hold">
                                          <p:stCondLst>
                                            <p:cond delay="0"/>
                                          </p:stCondLst>
                                        </p:cTn>
                                        <p:tgtEl>
                                          <p:spTgt spid="271362">
                                            <p:txEl>
                                              <p:pRg st="6" end="6"/>
                                            </p:txEl>
                                          </p:spTgt>
                                        </p:tgtEl>
                                        <p:attrNameLst>
                                          <p:attrName>style.visibility</p:attrName>
                                        </p:attrNameLst>
                                      </p:cBhvr>
                                      <p:to>
                                        <p:strVal val="visible"/>
                                      </p:to>
                                    </p:set>
                                    <p:anim calcmode="lin" valueType="num">
                                      <p:cBhvr>
                                        <p:cTn id="48" dur="1000" fill="hold"/>
                                        <p:tgtEl>
                                          <p:spTgt spid="271362">
                                            <p:txEl>
                                              <p:pRg st="6" end="6"/>
                                            </p:txEl>
                                          </p:spTgt>
                                        </p:tgtEl>
                                        <p:attrNameLst>
                                          <p:attrName>ppt_w</p:attrName>
                                        </p:attrNameLst>
                                      </p:cBhvr>
                                      <p:tavLst>
                                        <p:tav tm="0">
                                          <p:val>
                                            <p:strVal val="#ppt_w+.3"/>
                                          </p:val>
                                        </p:tav>
                                        <p:tav tm="100000">
                                          <p:val>
                                            <p:strVal val="#ppt_w"/>
                                          </p:val>
                                        </p:tav>
                                      </p:tavLst>
                                    </p:anim>
                                    <p:anim calcmode="lin" valueType="num">
                                      <p:cBhvr>
                                        <p:cTn id="49" dur="1000" fill="hold"/>
                                        <p:tgtEl>
                                          <p:spTgt spid="271362">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27136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6"/>
          <p:cNvSpPr>
            <a:spLocks noGrp="1"/>
          </p:cNvSpPr>
          <p:nvPr>
            <p:ph type="sldNum" sz="quarter" idx="12"/>
          </p:nvPr>
        </p:nvSpPr>
        <p:spPr/>
        <p:txBody>
          <a:bodyPr/>
          <a:lstStyle/>
          <a:p>
            <a:pPr>
              <a:defRPr/>
            </a:pPr>
            <a:fld id="{4AACF3F2-1DFE-4009-A542-15A24C960FD9}" type="slidenum">
              <a:rPr lang="en-US" altLang="en-US"/>
              <a:pPr>
                <a:defRPr/>
              </a:pPr>
              <a:t>2</a:t>
            </a:fld>
            <a:endParaRPr lang="en-US" altLang="en-US"/>
          </a:p>
        </p:txBody>
      </p:sp>
      <p:sp>
        <p:nvSpPr>
          <p:cNvPr id="161794" name="Text Box 2"/>
          <p:cNvSpPr txBox="1">
            <a:spLocks noChangeArrowheads="1"/>
          </p:cNvSpPr>
          <p:nvPr/>
        </p:nvSpPr>
        <p:spPr bwMode="auto">
          <a:xfrm>
            <a:off x="628401" y="1016732"/>
            <a:ext cx="8120063"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marL="800100" indent="-34290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lnSpc>
                <a:spcPct val="120000"/>
              </a:lnSpc>
            </a:pPr>
            <a:r>
              <a:rPr lang="en-US" b="1" smtClean="0"/>
              <a:t>1.1 Vectơ chính của hệ lực phẳng </a:t>
            </a:r>
          </a:p>
          <a:p>
            <a:pPr lvl="1" algn="just">
              <a:lnSpc>
                <a:spcPct val="120000"/>
              </a:lnSpc>
              <a:buFontTx/>
              <a:buChar char="•"/>
            </a:pPr>
            <a:r>
              <a:rPr lang="en-US" b="1">
                <a:solidFill>
                  <a:srgbClr val="0000FF"/>
                </a:solidFill>
              </a:rPr>
              <a:t>Định nghĩa:</a:t>
            </a:r>
          </a:p>
          <a:p>
            <a:pPr algn="just">
              <a:lnSpc>
                <a:spcPct val="120000"/>
              </a:lnSpc>
            </a:pPr>
            <a:r>
              <a:rPr lang="en-US" b="1"/>
              <a:t>	     </a:t>
            </a:r>
            <a:r>
              <a:rPr lang="en-US" b="1" i="1"/>
              <a:t>Véctơ chính của hệ lực </a:t>
            </a:r>
            <a:r>
              <a:rPr lang="en-US" b="1" i="1" smtClean="0"/>
              <a:t>phẳng </a:t>
            </a:r>
            <a:r>
              <a:rPr lang="en-US" i="1" smtClean="0"/>
              <a:t>là </a:t>
            </a:r>
            <a:r>
              <a:rPr lang="en-US" b="1" i="1" smtClean="0"/>
              <a:t>véctơ tổng của các lực</a:t>
            </a:r>
            <a:endParaRPr lang="en-US" i="1">
              <a:latin typeface=".VnTime" pitchFamily="34" charset="0"/>
              <a:cs typeface="Times New Roman" pitchFamily="18" charset="0"/>
            </a:endParaRPr>
          </a:p>
        </p:txBody>
      </p:sp>
      <p:sp>
        <p:nvSpPr>
          <p:cNvPr id="2867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1799" name="Rectangle 7"/>
          <p:cNvSpPr>
            <a:spLocks noChangeArrowheads="1"/>
          </p:cNvSpPr>
          <p:nvPr/>
        </p:nvSpPr>
        <p:spPr bwMode="auto">
          <a:xfrm>
            <a:off x="519113" y="224644"/>
            <a:ext cx="7148512"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b="1" smtClean="0">
                <a:solidFill>
                  <a:srgbClr val="005C00"/>
                </a:solidFill>
              </a:rPr>
              <a:t>1. </a:t>
            </a:r>
            <a:r>
              <a:rPr lang="en-US" b="1">
                <a:solidFill>
                  <a:srgbClr val="005C00"/>
                </a:solidFill>
              </a:rPr>
              <a:t>VÉC TƠ CHÍNH VÀ MÔMEN CHÍNH </a:t>
            </a:r>
          </a:p>
          <a:p>
            <a:r>
              <a:rPr lang="en-US" b="1">
                <a:solidFill>
                  <a:srgbClr val="005C00"/>
                </a:solidFill>
              </a:rPr>
              <a:t>     </a:t>
            </a:r>
            <a:r>
              <a:rPr lang="en-US" b="1" smtClean="0">
                <a:solidFill>
                  <a:srgbClr val="005C00"/>
                </a:solidFill>
              </a:rPr>
              <a:t>CỦA </a:t>
            </a:r>
            <a:r>
              <a:rPr lang="en-US" b="1">
                <a:solidFill>
                  <a:srgbClr val="005C00"/>
                </a:solidFill>
              </a:rPr>
              <a:t>HỆ LỰC </a:t>
            </a:r>
            <a:r>
              <a:rPr lang="en-US" b="1" smtClean="0">
                <a:solidFill>
                  <a:srgbClr val="005C00"/>
                </a:solidFill>
              </a:rPr>
              <a:t>PHẲNG.</a:t>
            </a:r>
            <a:endParaRPr lang="en-US" b="1">
              <a:solidFill>
                <a:srgbClr val="005C00"/>
              </a:solidFill>
            </a:endParaRPr>
          </a:p>
        </p:txBody>
      </p:sp>
      <p:sp>
        <p:nvSpPr>
          <p:cNvPr id="161800" name="Rectangle 8"/>
          <p:cNvSpPr>
            <a:spLocks noChangeArrowheads="1"/>
          </p:cNvSpPr>
          <p:nvPr/>
        </p:nvSpPr>
        <p:spPr bwMode="auto">
          <a:xfrm>
            <a:off x="492125" y="3952875"/>
            <a:ext cx="8256588" cy="199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eaLnBrk="0" hangingPunct="0">
              <a:lnSpc>
                <a:spcPct val="120000"/>
              </a:lnSpc>
            </a:pPr>
            <a:r>
              <a:rPr lang="en-US">
                <a:solidFill>
                  <a:srgbClr val="333300"/>
                </a:solidFill>
                <a:latin typeface="Times New Roman" pitchFamily="18" charset="0"/>
                <a:cs typeface="Times New Roman" pitchFamily="18" charset="0"/>
              </a:rPr>
              <a:t>          </a:t>
            </a:r>
            <a:r>
              <a:rPr lang="en-US"/>
              <a:t>                                         </a:t>
            </a:r>
            <a:endParaRPr lang="en-US" i="1"/>
          </a:p>
          <a:p>
            <a:pPr marL="800100" lvl="1" indent="-342900" eaLnBrk="0" hangingPunct="0">
              <a:lnSpc>
                <a:spcPct val="120000"/>
              </a:lnSpc>
              <a:buFontTx/>
              <a:buChar char="•"/>
            </a:pPr>
            <a:r>
              <a:rPr lang="en-US" b="1">
                <a:solidFill>
                  <a:srgbClr val="0000FF"/>
                </a:solidFill>
              </a:rPr>
              <a:t>Phương pháp xác định vectơ chính</a:t>
            </a:r>
          </a:p>
          <a:p>
            <a:pPr marL="1257300" lvl="2" indent="-342900" eaLnBrk="0" hangingPunct="0">
              <a:lnSpc>
                <a:spcPct val="120000"/>
              </a:lnSpc>
            </a:pPr>
            <a:r>
              <a:rPr lang="en-US"/>
              <a:t>	</a:t>
            </a:r>
            <a:r>
              <a:rPr lang="en-US">
                <a:solidFill>
                  <a:srgbClr val="005C00"/>
                </a:solidFill>
              </a:rPr>
              <a:t>a. Phương pháp vẽ (hình học)</a:t>
            </a:r>
            <a:endParaRPr lang="en-US" i="1">
              <a:solidFill>
                <a:srgbClr val="005C00"/>
              </a:solidFill>
            </a:endParaRPr>
          </a:p>
          <a:p>
            <a:pPr marL="342900" indent="-342900" eaLnBrk="0" hangingPunct="0">
              <a:lnSpc>
                <a:spcPct val="120000"/>
              </a:lnSpc>
            </a:pPr>
            <a:r>
              <a:rPr lang="en-US">
                <a:solidFill>
                  <a:srgbClr val="005C00"/>
                </a:solidFill>
              </a:rPr>
              <a:t>              b. Phương pháp chiếu (giải tích)</a:t>
            </a:r>
            <a:endParaRPr lang="en-US">
              <a:solidFill>
                <a:srgbClr val="005C00"/>
              </a:solidFill>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3" name="TextBox 2"/>
              <p:cNvSpPr txBox="1"/>
              <p:nvPr/>
            </p:nvSpPr>
            <p:spPr>
              <a:xfrm>
                <a:off x="2254786" y="3248980"/>
                <a:ext cx="4867293" cy="11828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𝑹</m:t>
                          </m:r>
                        </m:e>
                      </m:acc>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𝒏</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nary>
                    </m:oMath>
                  </m:oMathPara>
                </a14:m>
                <a:endParaRPr lang="en-US" b="1">
                  <a:solidFill>
                    <a:srgbClr val="FF0000"/>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2254786" y="3248980"/>
                <a:ext cx="4867293" cy="1182824"/>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909276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61799">
                                            <p:txEl>
                                              <p:pRg st="0" end="0"/>
                                            </p:txEl>
                                          </p:spTgt>
                                        </p:tgtEl>
                                        <p:attrNameLst>
                                          <p:attrName>style.visibility</p:attrName>
                                        </p:attrNameLst>
                                      </p:cBhvr>
                                      <p:to>
                                        <p:strVal val="visible"/>
                                      </p:to>
                                    </p:set>
                                    <p:animEffect transition="in" filter="checkerboard(across)">
                                      <p:cBhvr>
                                        <p:cTn id="7" dur="500"/>
                                        <p:tgtEl>
                                          <p:spTgt spid="161799">
                                            <p:txEl>
                                              <p:pRg st="0" end="0"/>
                                            </p:txEl>
                                          </p:spTgt>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161799">
                                            <p:txEl>
                                              <p:pRg st="1" end="1"/>
                                            </p:txEl>
                                          </p:spTgt>
                                        </p:tgtEl>
                                        <p:attrNameLst>
                                          <p:attrName>style.visibility</p:attrName>
                                        </p:attrNameLst>
                                      </p:cBhvr>
                                      <p:to>
                                        <p:strVal val="visible"/>
                                      </p:to>
                                    </p:set>
                                    <p:animEffect transition="in" filter="checkerboard(across)">
                                      <p:cBhvr>
                                        <p:cTn id="11" dur="500"/>
                                        <p:tgtEl>
                                          <p:spTgt spid="161799">
                                            <p:txEl>
                                              <p:pRg st="1" end="1"/>
                                            </p:txEl>
                                          </p:spTgt>
                                        </p:tgtEl>
                                      </p:cBhvr>
                                    </p:animEffect>
                                  </p:childTnLst>
                                </p:cTn>
                              </p:par>
                            </p:childTnLst>
                          </p:cTn>
                        </p:par>
                        <p:par>
                          <p:cTn id="12" fill="hold" nodeType="afterGroup">
                            <p:stCondLst>
                              <p:cond delay="1000"/>
                            </p:stCondLst>
                            <p:childTnLst>
                              <p:par>
                                <p:cTn id="13" presetID="34" presetClass="entr" presetSubtype="0" fill="hold" nodeType="afterEffect">
                                  <p:stCondLst>
                                    <p:cond delay="0"/>
                                  </p:stCondLst>
                                  <p:childTnLst>
                                    <p:set>
                                      <p:cBhvr>
                                        <p:cTn id="14" dur="1" fill="hold">
                                          <p:stCondLst>
                                            <p:cond delay="0"/>
                                          </p:stCondLst>
                                        </p:cTn>
                                        <p:tgtEl>
                                          <p:spTgt spid="161794">
                                            <p:txEl>
                                              <p:pRg st="0" end="0"/>
                                            </p:txEl>
                                          </p:spTgt>
                                        </p:tgtEl>
                                        <p:attrNameLst>
                                          <p:attrName>style.visibility</p:attrName>
                                        </p:attrNameLst>
                                      </p:cBhvr>
                                      <p:to>
                                        <p:strVal val="visible"/>
                                      </p:to>
                                    </p:set>
                                    <p:anim from="(-#ppt_w/2)" to="(#ppt_x)" calcmode="lin" valueType="num">
                                      <p:cBhvr>
                                        <p:cTn id="15" dur="300" fill="hold">
                                          <p:stCondLst>
                                            <p:cond delay="0"/>
                                          </p:stCondLst>
                                        </p:cTn>
                                        <p:tgtEl>
                                          <p:spTgt spid="161794">
                                            <p:txEl>
                                              <p:pRg st="0" end="0"/>
                                            </p:txEl>
                                          </p:spTgt>
                                        </p:tgtEl>
                                        <p:attrNameLst>
                                          <p:attrName>ppt_x</p:attrName>
                                        </p:attrNameLst>
                                      </p:cBhvr>
                                    </p:anim>
                                    <p:anim from="0" to="-1.0" calcmode="lin" valueType="num">
                                      <p:cBhvr>
                                        <p:cTn id="16" dur="100" decel="50000" autoRev="1" fill="hold">
                                          <p:stCondLst>
                                            <p:cond delay="300"/>
                                          </p:stCondLst>
                                        </p:cTn>
                                        <p:tgtEl>
                                          <p:spTgt spid="161794">
                                            <p:txEl>
                                              <p:pRg st="0" end="0"/>
                                            </p:txEl>
                                          </p:spTgt>
                                        </p:tgtEl>
                                        <p:attrNameLst>
                                          <p:attrName>xshear</p:attrName>
                                        </p:attrNameLst>
                                      </p:cBhvr>
                                    </p:anim>
                                    <p:animScale>
                                      <p:cBhvr>
                                        <p:cTn id="17" dur="100" decel="100000" autoRev="1" fill="hold">
                                          <p:stCondLst>
                                            <p:cond delay="300"/>
                                          </p:stCondLst>
                                        </p:cTn>
                                        <p:tgtEl>
                                          <p:spTgt spid="161794">
                                            <p:txEl>
                                              <p:pRg st="0" end="0"/>
                                            </p:txEl>
                                          </p:spTgt>
                                        </p:tgtEl>
                                      </p:cBhvr>
                                      <p:from x="100000" y="100000"/>
                                      <p:to x="80000" y="100000"/>
                                    </p:animScale>
                                    <p:anim by="(#ppt_h/3+#ppt_w*0.1)" calcmode="lin" valueType="num">
                                      <p:cBhvr additive="sum">
                                        <p:cTn id="18" dur="100" decel="100000" autoRev="1" fill="hold">
                                          <p:stCondLst>
                                            <p:cond delay="300"/>
                                          </p:stCondLst>
                                        </p:cTn>
                                        <p:tgtEl>
                                          <p:spTgt spid="161794">
                                            <p:txEl>
                                              <p:pRg st="0" end="0"/>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161794">
                                            <p:txEl>
                                              <p:pRg st="1" end="1"/>
                                            </p:txEl>
                                          </p:spTgt>
                                        </p:tgtEl>
                                        <p:attrNameLst>
                                          <p:attrName>style.visibility</p:attrName>
                                        </p:attrNameLst>
                                      </p:cBhvr>
                                      <p:to>
                                        <p:strVal val="visible"/>
                                      </p:to>
                                    </p:set>
                                    <p:anim from="(-#ppt_w/2)" to="(#ppt_x)" calcmode="lin" valueType="num">
                                      <p:cBhvr>
                                        <p:cTn id="23" dur="300" fill="hold">
                                          <p:stCondLst>
                                            <p:cond delay="0"/>
                                          </p:stCondLst>
                                        </p:cTn>
                                        <p:tgtEl>
                                          <p:spTgt spid="161794">
                                            <p:txEl>
                                              <p:pRg st="1" end="1"/>
                                            </p:txEl>
                                          </p:spTgt>
                                        </p:tgtEl>
                                        <p:attrNameLst>
                                          <p:attrName>ppt_x</p:attrName>
                                        </p:attrNameLst>
                                      </p:cBhvr>
                                    </p:anim>
                                    <p:anim from="0" to="-1.0" calcmode="lin" valueType="num">
                                      <p:cBhvr>
                                        <p:cTn id="24" dur="100" decel="50000" autoRev="1" fill="hold">
                                          <p:stCondLst>
                                            <p:cond delay="300"/>
                                          </p:stCondLst>
                                        </p:cTn>
                                        <p:tgtEl>
                                          <p:spTgt spid="161794">
                                            <p:txEl>
                                              <p:pRg st="1" end="1"/>
                                            </p:txEl>
                                          </p:spTgt>
                                        </p:tgtEl>
                                        <p:attrNameLst>
                                          <p:attrName>xshear</p:attrName>
                                        </p:attrNameLst>
                                      </p:cBhvr>
                                    </p:anim>
                                    <p:animScale>
                                      <p:cBhvr>
                                        <p:cTn id="25" dur="100" decel="100000" autoRev="1" fill="hold">
                                          <p:stCondLst>
                                            <p:cond delay="300"/>
                                          </p:stCondLst>
                                        </p:cTn>
                                        <p:tgtEl>
                                          <p:spTgt spid="161794">
                                            <p:txEl>
                                              <p:pRg st="1" end="1"/>
                                            </p:txEl>
                                          </p:spTgt>
                                        </p:tgtEl>
                                      </p:cBhvr>
                                      <p:from x="100000" y="100000"/>
                                      <p:to x="80000" y="100000"/>
                                    </p:animScale>
                                    <p:anim by="(#ppt_h/3+#ppt_w*0.1)" calcmode="lin" valueType="num">
                                      <p:cBhvr additive="sum">
                                        <p:cTn id="26" dur="100" decel="100000" autoRev="1" fill="hold">
                                          <p:stCondLst>
                                            <p:cond delay="300"/>
                                          </p:stCondLst>
                                        </p:cTn>
                                        <p:tgtEl>
                                          <p:spTgt spid="161794">
                                            <p:txEl>
                                              <p:pRg st="1" end="1"/>
                                            </p:txEl>
                                          </p:spTgt>
                                        </p:tgtEl>
                                        <p:attrNameLst>
                                          <p:attrName>ppt_x</p:attrName>
                                        </p:attrNameLst>
                                      </p:cBhvr>
                                    </p:anim>
                                  </p:childTnLst>
                                </p:cTn>
                              </p:par>
                            </p:childTnLst>
                          </p:cTn>
                        </p:par>
                        <p:par>
                          <p:cTn id="27" fill="hold">
                            <p:stCondLst>
                              <p:cond delay="500"/>
                            </p:stCondLst>
                            <p:childTnLst>
                              <p:par>
                                <p:cTn id="28" presetID="34" presetClass="entr" presetSubtype="0" fill="hold" nodeType="afterEffect">
                                  <p:stCondLst>
                                    <p:cond delay="0"/>
                                  </p:stCondLst>
                                  <p:childTnLst>
                                    <p:set>
                                      <p:cBhvr>
                                        <p:cTn id="29" dur="1" fill="hold">
                                          <p:stCondLst>
                                            <p:cond delay="0"/>
                                          </p:stCondLst>
                                        </p:cTn>
                                        <p:tgtEl>
                                          <p:spTgt spid="161794">
                                            <p:txEl>
                                              <p:pRg st="2" end="2"/>
                                            </p:txEl>
                                          </p:spTgt>
                                        </p:tgtEl>
                                        <p:attrNameLst>
                                          <p:attrName>style.visibility</p:attrName>
                                        </p:attrNameLst>
                                      </p:cBhvr>
                                      <p:to>
                                        <p:strVal val="visible"/>
                                      </p:to>
                                    </p:set>
                                    <p:anim from="(-#ppt_w/2)" to="(#ppt_x)" calcmode="lin" valueType="num">
                                      <p:cBhvr>
                                        <p:cTn id="30" dur="300" fill="hold">
                                          <p:stCondLst>
                                            <p:cond delay="0"/>
                                          </p:stCondLst>
                                        </p:cTn>
                                        <p:tgtEl>
                                          <p:spTgt spid="161794">
                                            <p:txEl>
                                              <p:pRg st="2" end="2"/>
                                            </p:txEl>
                                          </p:spTgt>
                                        </p:tgtEl>
                                        <p:attrNameLst>
                                          <p:attrName>ppt_x</p:attrName>
                                        </p:attrNameLst>
                                      </p:cBhvr>
                                    </p:anim>
                                    <p:anim from="0" to="-1.0" calcmode="lin" valueType="num">
                                      <p:cBhvr>
                                        <p:cTn id="31" dur="100" decel="50000" autoRev="1" fill="hold">
                                          <p:stCondLst>
                                            <p:cond delay="300"/>
                                          </p:stCondLst>
                                        </p:cTn>
                                        <p:tgtEl>
                                          <p:spTgt spid="161794">
                                            <p:txEl>
                                              <p:pRg st="2" end="2"/>
                                            </p:txEl>
                                          </p:spTgt>
                                        </p:tgtEl>
                                        <p:attrNameLst>
                                          <p:attrName>xshear</p:attrName>
                                        </p:attrNameLst>
                                      </p:cBhvr>
                                    </p:anim>
                                    <p:animScale>
                                      <p:cBhvr>
                                        <p:cTn id="32" dur="100" decel="100000" autoRev="1" fill="hold">
                                          <p:stCondLst>
                                            <p:cond delay="300"/>
                                          </p:stCondLst>
                                        </p:cTn>
                                        <p:tgtEl>
                                          <p:spTgt spid="161794">
                                            <p:txEl>
                                              <p:pRg st="2" end="2"/>
                                            </p:txEl>
                                          </p:spTgt>
                                        </p:tgtEl>
                                      </p:cBhvr>
                                      <p:from x="100000" y="100000"/>
                                      <p:to x="80000" y="100000"/>
                                    </p:animScale>
                                    <p:anim by="(#ppt_h/3+#ppt_w*0.1)" calcmode="lin" valueType="num">
                                      <p:cBhvr additive="sum">
                                        <p:cTn id="33" dur="100" decel="100000" autoRev="1" fill="hold">
                                          <p:stCondLst>
                                            <p:cond delay="300"/>
                                          </p:stCondLst>
                                        </p:cTn>
                                        <p:tgtEl>
                                          <p:spTgt spid="161794">
                                            <p:txEl>
                                              <p:pRg st="2" end="2"/>
                                            </p:txEl>
                                          </p:spTgt>
                                        </p:tgtEl>
                                        <p:attrNameLst>
                                          <p:attrName>ppt_x</p:attrName>
                                        </p:attrNameLst>
                                      </p:cBhvr>
                                    </p:anim>
                                  </p:childTnLst>
                                </p:cTn>
                              </p:par>
                            </p:childTnLst>
                          </p:cTn>
                        </p:par>
                        <p:par>
                          <p:cTn id="34" fill="hold" nodeType="afterGroup">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nodeType="clickEffect">
                                  <p:stCondLst>
                                    <p:cond delay="0"/>
                                  </p:stCondLst>
                                  <p:childTnLst>
                                    <p:set>
                                      <p:cBhvr>
                                        <p:cTn id="41" dur="1" fill="hold">
                                          <p:stCondLst>
                                            <p:cond delay="0"/>
                                          </p:stCondLst>
                                        </p:cTn>
                                        <p:tgtEl>
                                          <p:spTgt spid="161800">
                                            <p:txEl>
                                              <p:pRg st="1" end="1"/>
                                            </p:txEl>
                                          </p:spTgt>
                                        </p:tgtEl>
                                        <p:attrNameLst>
                                          <p:attrName>style.visibility</p:attrName>
                                        </p:attrNameLst>
                                      </p:cBhvr>
                                      <p:to>
                                        <p:strVal val="visible"/>
                                      </p:to>
                                    </p:set>
                                    <p:anim calcmode="lin" valueType="num">
                                      <p:cBhvr additive="base">
                                        <p:cTn id="42" dur="500" fill="hold"/>
                                        <p:tgtEl>
                                          <p:spTgt spid="161800">
                                            <p:txEl>
                                              <p:pRg st="1" end="1"/>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161800">
                                            <p:txEl>
                                              <p:pRg st="1" end="1"/>
                                            </p:txEl>
                                          </p:spTgt>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500"/>
                            </p:stCondLst>
                            <p:childTnLst>
                              <p:par>
                                <p:cTn id="45" presetID="2" presetClass="entr" presetSubtype="2" fill="hold" nodeType="afterEffect">
                                  <p:stCondLst>
                                    <p:cond delay="0"/>
                                  </p:stCondLst>
                                  <p:childTnLst>
                                    <p:set>
                                      <p:cBhvr>
                                        <p:cTn id="46" dur="1" fill="hold">
                                          <p:stCondLst>
                                            <p:cond delay="0"/>
                                          </p:stCondLst>
                                        </p:cTn>
                                        <p:tgtEl>
                                          <p:spTgt spid="161800">
                                            <p:txEl>
                                              <p:pRg st="2" end="2"/>
                                            </p:txEl>
                                          </p:spTgt>
                                        </p:tgtEl>
                                        <p:attrNameLst>
                                          <p:attrName>style.visibility</p:attrName>
                                        </p:attrNameLst>
                                      </p:cBhvr>
                                      <p:to>
                                        <p:strVal val="visible"/>
                                      </p:to>
                                    </p:set>
                                    <p:anim calcmode="lin" valueType="num">
                                      <p:cBhvr additive="base">
                                        <p:cTn id="47" dur="500" fill="hold"/>
                                        <p:tgtEl>
                                          <p:spTgt spid="161800">
                                            <p:txEl>
                                              <p:pRg st="2" end="2"/>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161800">
                                            <p:txEl>
                                              <p:pRg st="2" end="2"/>
                                            </p:txEl>
                                          </p:spTgt>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000"/>
                            </p:stCondLst>
                            <p:childTnLst>
                              <p:par>
                                <p:cTn id="50" presetID="2" presetClass="entr" presetSubtype="8" fill="hold" nodeType="afterEffect">
                                  <p:stCondLst>
                                    <p:cond delay="0"/>
                                  </p:stCondLst>
                                  <p:childTnLst>
                                    <p:set>
                                      <p:cBhvr>
                                        <p:cTn id="51" dur="1" fill="hold">
                                          <p:stCondLst>
                                            <p:cond delay="0"/>
                                          </p:stCondLst>
                                        </p:cTn>
                                        <p:tgtEl>
                                          <p:spTgt spid="161800">
                                            <p:txEl>
                                              <p:pRg st="3" end="3"/>
                                            </p:txEl>
                                          </p:spTgt>
                                        </p:tgtEl>
                                        <p:attrNameLst>
                                          <p:attrName>style.visibility</p:attrName>
                                        </p:attrNameLst>
                                      </p:cBhvr>
                                      <p:to>
                                        <p:strVal val="visible"/>
                                      </p:to>
                                    </p:set>
                                    <p:anim calcmode="lin" valueType="num">
                                      <p:cBhvr additive="base">
                                        <p:cTn id="52" dur="500" fill="hold"/>
                                        <p:tgtEl>
                                          <p:spTgt spid="161800">
                                            <p:txEl>
                                              <p:pRg st="3" end="3"/>
                                            </p:txEl>
                                          </p:spTgt>
                                        </p:tgtEl>
                                        <p:attrNameLst>
                                          <p:attrName>ppt_x</p:attrName>
                                        </p:attrNameLst>
                                      </p:cBhvr>
                                      <p:tavLst>
                                        <p:tav tm="0">
                                          <p:val>
                                            <p:strVal val="0-#ppt_w/2"/>
                                          </p:val>
                                        </p:tav>
                                        <p:tav tm="100000">
                                          <p:val>
                                            <p:strVal val="#ppt_x"/>
                                          </p:val>
                                        </p:tav>
                                      </p:tavLst>
                                    </p:anim>
                                    <p:anim calcmode="lin" valueType="num">
                                      <p:cBhvr additive="base">
                                        <p:cTn id="53" dur="500" fill="hold"/>
                                        <p:tgtEl>
                                          <p:spTgt spid="161800">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1691680" y="3681028"/>
                <a:ext cx="7413632" cy="250280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ctrlPr>
                            <a:rPr lang="en-US" sz="2800" b="1" i="1" smtClean="0">
                              <a:solidFill>
                                <a:srgbClr val="0000FF"/>
                              </a:solidFill>
                              <a:latin typeface="Cambria Math"/>
                            </a:rPr>
                          </m:ctrlPr>
                        </m:dPr>
                        <m:e>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𝟏</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𝟐</m:t>
                              </m:r>
                            </m:sub>
                          </m:sSub>
                          <m:r>
                            <a:rPr lang="en-US" sz="2800" b="1" i="1">
                              <a:solidFill>
                                <a:srgbClr val="0000FF"/>
                              </a:solidFill>
                              <a:latin typeface="Cambria Math"/>
                            </a:rPr>
                            <m:t>,…,</m:t>
                          </m:r>
                          <m:sSub>
                            <m:sSubPr>
                              <m:ctrlPr>
                                <a:rPr lang="en-US" sz="2800" b="1" i="1">
                                  <a:solidFill>
                                    <a:srgbClr val="0000FF"/>
                                  </a:solidFill>
                                  <a:latin typeface="Cambria Math"/>
                                </a:rPr>
                              </m:ctrlPr>
                            </m:sSubPr>
                            <m:e>
                              <m:acc>
                                <m:accPr>
                                  <m:chr m:val="⃗"/>
                                  <m:ctrlPr>
                                    <a:rPr lang="en-US" sz="2800" b="1" i="1">
                                      <a:solidFill>
                                        <a:srgbClr val="0000FF"/>
                                      </a:solidFill>
                                      <a:latin typeface="Cambria Math"/>
                                    </a:rPr>
                                  </m:ctrlPr>
                                </m:accPr>
                                <m:e>
                                  <m:r>
                                    <a:rPr lang="en-US" sz="2800" b="1" i="1">
                                      <a:solidFill>
                                        <a:srgbClr val="0000FF"/>
                                      </a:solidFill>
                                      <a:latin typeface="Cambria Math"/>
                                    </a:rPr>
                                    <m:t>𝑭</m:t>
                                  </m:r>
                                </m:e>
                              </m:acc>
                            </m:e>
                            <m:sub>
                              <m:r>
                                <a:rPr lang="en-US" sz="2800" b="1" i="1">
                                  <a:solidFill>
                                    <a:srgbClr val="0000FF"/>
                                  </a:solidFill>
                                  <a:latin typeface="Cambria Math"/>
                                </a:rPr>
                                <m:t>𝒏</m:t>
                              </m:r>
                            </m:sub>
                          </m:sSub>
                        </m:e>
                      </m:d>
                      <m:r>
                        <a:rPr lang="en-US" sz="2800" b="1" i="1" smtClean="0">
                          <a:solidFill>
                            <a:srgbClr val="0000FF"/>
                          </a:solidFill>
                          <a:latin typeface="Cambria Math"/>
                          <a:ea typeface="Cambria Math"/>
                        </a:rPr>
                        <m:t>~</m:t>
                      </m:r>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𝟎</m:t>
                          </m:r>
                        </m:e>
                      </m:acc>
                      <m:r>
                        <a:rPr lang="en-US" sz="2800" b="1" i="1" smtClean="0">
                          <a:solidFill>
                            <a:srgbClr val="0000FF"/>
                          </a:solidFill>
                          <a:latin typeface="Cambria Math"/>
                          <a:ea typeface="Cambria Math"/>
                        </a:rPr>
                        <m:t>⟺</m:t>
                      </m:r>
                      <m:d>
                        <m:dPr>
                          <m:begChr m:val="{"/>
                          <m:endChr m:val=""/>
                          <m:ctrlPr>
                            <a:rPr lang="en-US" sz="2800" b="1" i="1" smtClean="0">
                              <a:solidFill>
                                <a:srgbClr val="0000FF"/>
                              </a:solidFill>
                              <a:latin typeface="Cambria Math"/>
                              <a:ea typeface="Cambria Math"/>
                            </a:rPr>
                          </m:ctrlPr>
                        </m:dPr>
                        <m:e>
                          <m:m>
                            <m:mPr>
                              <m:mcs>
                                <m:mc>
                                  <m:mcPr>
                                    <m:count m:val="1"/>
                                    <m:mcJc m:val="center"/>
                                  </m:mcPr>
                                </m:mc>
                              </m:mcs>
                              <m:ctrlPr>
                                <a:rPr lang="en-US" sz="2800" b="1" i="1" smtClean="0">
                                  <a:solidFill>
                                    <a:srgbClr val="0000FF"/>
                                  </a:solidFill>
                                  <a:latin typeface="Cambria Math"/>
                                  <a:ea typeface="Cambria Math"/>
                                </a:rPr>
                              </m:ctrlPr>
                            </m:mPr>
                            <m:m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𝑹</m:t>
                                    </m:r>
                                  </m:e>
                                </m:acc>
                                <m:r>
                                  <m:rPr>
                                    <m:brk m:alnAt="7"/>
                                  </m:rPr>
                                  <a:rPr lang="en-US" sz="2800" b="1" i="1" smtClean="0">
                                    <a:solidFill>
                                      <a:srgbClr val="0000FF"/>
                                    </a:solidFill>
                                    <a:latin typeface="Cambria Math"/>
                                    <a:ea typeface="Cambria Math"/>
                                  </a:rPr>
                                  <m:t>=</m:t>
                                </m:r>
                                <m:nary>
                                  <m:naryPr>
                                    <m:chr m:val="∑"/>
                                    <m:ctrlPr>
                                      <a:rPr lang="en-US" sz="2800" b="1" i="1" smtClean="0">
                                        <a:solidFill>
                                          <a:srgbClr val="0000FF"/>
                                        </a:solidFill>
                                        <a:latin typeface="Cambria Math"/>
                                        <a:ea typeface="Cambria Math"/>
                                      </a:rPr>
                                    </m:ctrlPr>
                                  </m:naryPr>
                                  <m:sub>
                                    <m:r>
                                      <m:rPr>
                                        <m:brk m:alnAt="23"/>
                                      </m:rPr>
                                      <a:rPr lang="en-US" sz="2800" b="1" i="1" smtClean="0">
                                        <a:solidFill>
                                          <a:srgbClr val="0000FF"/>
                                        </a:solidFill>
                                        <a:latin typeface="Cambria Math"/>
                                        <a:ea typeface="Cambria Math"/>
                                      </a:rPr>
                                      <m:t>𝒌</m:t>
                                    </m:r>
                                    <m:r>
                                      <m:rPr>
                                        <m:brk m:alnAt="23"/>
                                      </m:rPr>
                                      <a:rPr lang="en-US" sz="2800" b="1" i="1" smtClean="0">
                                        <a:solidFill>
                                          <a:srgbClr val="0000FF"/>
                                        </a:solidFill>
                                        <a:latin typeface="Cambria Math"/>
                                        <a:ea typeface="Cambria Math"/>
                                      </a:rPr>
                                      <m:t>=</m:t>
                                    </m:r>
                                    <m:r>
                                      <m:rPr>
                                        <m:brk m:alnAt="23"/>
                                      </m:rPr>
                                      <a:rPr lang="en-US" sz="2800" b="1" i="1" smtClean="0">
                                        <a:solidFill>
                                          <a:srgbClr val="0000FF"/>
                                        </a:solidFill>
                                        <a:latin typeface="Cambria Math"/>
                                        <a:ea typeface="Cambria Math"/>
                                      </a:rPr>
                                      <m:t>𝟏</m:t>
                                    </m:r>
                                  </m:sub>
                                  <m:sup>
                                    <m:r>
                                      <a:rPr lang="en-US" sz="2800" b="1" i="1" smtClean="0">
                                        <a:solidFill>
                                          <a:srgbClr val="0000FF"/>
                                        </a:solidFill>
                                        <a:latin typeface="Cambria Math"/>
                                        <a:ea typeface="Cambria Math"/>
                                      </a:rPr>
                                      <m:t>𝒏</m:t>
                                    </m:r>
                                  </m:sup>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e>
                                      <m:sub>
                                        <m:r>
                                          <a:rPr lang="en-US" sz="2800" b="1" i="1" smtClean="0">
                                            <a:solidFill>
                                              <a:srgbClr val="0000FF"/>
                                            </a:solidFill>
                                            <a:latin typeface="Cambria Math"/>
                                            <a:ea typeface="Cambria Math"/>
                                          </a:rPr>
                                          <m:t>𝒌</m:t>
                                        </m:r>
                                      </m:sub>
                                    </m:sSub>
                                  </m:e>
                                </m:nary>
                                <m:r>
                                  <m:rPr>
                                    <m:brk m:alnAt="7"/>
                                  </m:rPr>
                                  <a:rPr lang="en-US" sz="2800" b="1" i="1" smtClean="0">
                                    <a:solidFill>
                                      <a:srgbClr val="0000FF"/>
                                    </a:solidFill>
                                    <a:latin typeface="Cambria Math"/>
                                    <a:ea typeface="Cambria Math"/>
                                  </a:rPr>
                                  <m:t>=</m:t>
                                </m:r>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𝟎</m:t>
                                    </m:r>
                                  </m:e>
                                </m:acc>
                              </m:e>
                            </m:mr>
                            <m:mr>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𝑴</m:t>
                                        </m:r>
                                      </m:e>
                                    </m:acc>
                                  </m:e>
                                  <m:sub>
                                    <m:r>
                                      <a:rPr lang="en-US" sz="2800" b="1" i="1" smtClean="0">
                                        <a:solidFill>
                                          <a:srgbClr val="0000FF"/>
                                        </a:solidFill>
                                        <a:latin typeface="Cambria Math"/>
                                        <a:ea typeface="Cambria Math"/>
                                      </a:rPr>
                                      <m:t>𝑶</m:t>
                                    </m:r>
                                  </m:sub>
                                </m:sSub>
                                <m:r>
                                  <a:rPr lang="en-US" sz="2800" b="1" i="1" smtClean="0">
                                    <a:solidFill>
                                      <a:srgbClr val="0000FF"/>
                                    </a:solidFill>
                                    <a:latin typeface="Cambria Math"/>
                                    <a:ea typeface="Cambria Math"/>
                                  </a:rPr>
                                  <m:t>=</m:t>
                                </m:r>
                                <m:nary>
                                  <m:naryPr>
                                    <m:chr m:val="∑"/>
                                    <m:ctrlPr>
                                      <a:rPr lang="en-US" sz="2800" b="1" i="1" smtClean="0">
                                        <a:solidFill>
                                          <a:srgbClr val="0000FF"/>
                                        </a:solidFill>
                                        <a:latin typeface="Cambria Math"/>
                                        <a:ea typeface="Cambria Math"/>
                                      </a:rPr>
                                    </m:ctrlPr>
                                  </m:naryPr>
                                  <m:sub>
                                    <m:r>
                                      <m:rPr>
                                        <m:brk m:alnAt="23"/>
                                      </m:rPr>
                                      <a:rPr lang="en-US" sz="2800" b="1" i="1" smtClean="0">
                                        <a:solidFill>
                                          <a:srgbClr val="0000FF"/>
                                        </a:solidFill>
                                        <a:latin typeface="Cambria Math"/>
                                        <a:ea typeface="Cambria Math"/>
                                      </a:rPr>
                                      <m:t>𝒌</m:t>
                                    </m:r>
                                    <m:r>
                                      <m:rPr>
                                        <m:brk m:alnAt="23"/>
                                      </m:rPr>
                                      <a:rPr lang="en-US" sz="2800" b="1" i="1" smtClean="0">
                                        <a:solidFill>
                                          <a:srgbClr val="0000FF"/>
                                        </a:solidFill>
                                        <a:latin typeface="Cambria Math"/>
                                        <a:ea typeface="Cambria Math"/>
                                      </a:rPr>
                                      <m:t>=</m:t>
                                    </m:r>
                                    <m:r>
                                      <m:rPr>
                                        <m:brk m:alnAt="23"/>
                                      </m:rPr>
                                      <a:rPr lang="en-US" sz="2800" b="1" i="1" smtClean="0">
                                        <a:solidFill>
                                          <a:srgbClr val="0000FF"/>
                                        </a:solidFill>
                                        <a:latin typeface="Cambria Math"/>
                                        <a:ea typeface="Cambria Math"/>
                                      </a:rPr>
                                      <m:t>𝟏</m:t>
                                    </m:r>
                                  </m:sub>
                                  <m:sup>
                                    <m:r>
                                      <a:rPr lang="en-US" sz="2800" b="1" i="1" smtClean="0">
                                        <a:solidFill>
                                          <a:srgbClr val="0000FF"/>
                                        </a:solidFill>
                                        <a:latin typeface="Cambria Math"/>
                                        <a:ea typeface="Cambria Math"/>
                                      </a:rPr>
                                      <m:t>𝒏</m:t>
                                    </m:r>
                                  </m:sup>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𝒎</m:t>
                                            </m:r>
                                          </m:e>
                                        </m:acc>
                                      </m:e>
                                      <m:sub>
                                        <m:r>
                                          <a:rPr lang="en-US" sz="2800" b="1" i="1" smtClean="0">
                                            <a:solidFill>
                                              <a:srgbClr val="0000FF"/>
                                            </a:solidFill>
                                            <a:latin typeface="Cambria Math"/>
                                            <a:ea typeface="Cambria Math"/>
                                          </a:rPr>
                                          <m:t>𝑶</m:t>
                                        </m:r>
                                      </m:sub>
                                    </m:sSub>
                                    <m:d>
                                      <m:dPr>
                                        <m:ctrlPr>
                                          <a:rPr lang="en-US" sz="2800" b="1" i="1" smtClean="0">
                                            <a:solidFill>
                                              <a:srgbClr val="0000FF"/>
                                            </a:solidFill>
                                            <a:latin typeface="Cambria Math"/>
                                            <a:ea typeface="Cambria Math"/>
                                          </a:rPr>
                                        </m:ctrlPr>
                                      </m:dPr>
                                      <m:e>
                                        <m:sSub>
                                          <m:sSubPr>
                                            <m:ctrlPr>
                                              <a:rPr lang="en-US" sz="2800" b="1" i="1" smtClean="0">
                                                <a:solidFill>
                                                  <a:srgbClr val="0000FF"/>
                                                </a:solidFill>
                                                <a:latin typeface="Cambria Math"/>
                                                <a:ea typeface="Cambria Math"/>
                                              </a:rPr>
                                            </m:ctrlPr>
                                          </m:sSubPr>
                                          <m:e>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𝑭</m:t>
                                                </m:r>
                                              </m:e>
                                            </m:acc>
                                          </m:e>
                                          <m:sub>
                                            <m:r>
                                              <a:rPr lang="en-US" sz="2800" b="1" i="1" smtClean="0">
                                                <a:solidFill>
                                                  <a:srgbClr val="0000FF"/>
                                                </a:solidFill>
                                                <a:latin typeface="Cambria Math"/>
                                                <a:ea typeface="Cambria Math"/>
                                              </a:rPr>
                                              <m:t>𝒌</m:t>
                                            </m:r>
                                          </m:sub>
                                        </m:sSub>
                                      </m:e>
                                    </m:d>
                                  </m:e>
                                </m:nary>
                                <m:r>
                                  <a:rPr lang="en-US" sz="2800" b="1" i="1" smtClean="0">
                                    <a:solidFill>
                                      <a:srgbClr val="0000FF"/>
                                    </a:solidFill>
                                    <a:latin typeface="Cambria Math"/>
                                    <a:ea typeface="Cambria Math"/>
                                  </a:rPr>
                                  <m:t>=</m:t>
                                </m:r>
                                <m:r>
                                  <a:rPr lang="en-US" sz="2800" b="1" i="1" smtClean="0">
                                    <a:solidFill>
                                      <a:srgbClr val="0000FF"/>
                                    </a:solidFill>
                                    <a:latin typeface="Cambria Math"/>
                                    <a:ea typeface="Cambria Math"/>
                                  </a:rPr>
                                  <m:t>𝟎</m:t>
                                </m:r>
                              </m:e>
                            </m:mr>
                          </m:m>
                        </m:e>
                      </m:d>
                    </m:oMath>
                  </m:oMathPara>
                </a14:m>
                <a:endParaRPr lang="en-US" sz="2800"/>
              </a:p>
            </p:txBody>
          </p:sp>
        </mc:Choice>
        <mc:Fallback xmlns="">
          <p:sp>
            <p:nvSpPr>
              <p:cNvPr id="2" name="TextBox 1"/>
              <p:cNvSpPr txBox="1">
                <a:spLocks noRot="1" noChangeAspect="1" noMove="1" noResize="1" noEditPoints="1" noAdjustHandles="1" noChangeArrowheads="1" noChangeShapeType="1" noTextEdit="1"/>
              </p:cNvSpPr>
              <p:nvPr/>
            </p:nvSpPr>
            <p:spPr>
              <a:xfrm>
                <a:off x="1691680" y="3681028"/>
                <a:ext cx="7413632" cy="2502801"/>
              </a:xfrm>
              <a:prstGeom prst="rect">
                <a:avLst/>
              </a:prstGeom>
              <a:blipFill rotWithShape="1">
                <a:blip r:embed="rId3"/>
                <a:stretch>
                  <a:fillRect/>
                </a:stretch>
              </a:blipFill>
            </p:spPr>
            <p:txBody>
              <a:bodyPr/>
              <a:lstStyle/>
              <a:p>
                <a:r>
                  <a:rPr lang="en-US">
                    <a:noFill/>
                  </a:rPr>
                  <a:t> </a:t>
                </a:r>
              </a:p>
            </p:txBody>
          </p:sp>
        </mc:Fallback>
      </mc:AlternateContent>
      <p:sp>
        <p:nvSpPr>
          <p:cNvPr id="7" name="Slide Number Placeholder 5"/>
          <p:cNvSpPr>
            <a:spLocks noGrp="1"/>
          </p:cNvSpPr>
          <p:nvPr>
            <p:ph type="sldNum" sz="quarter" idx="12"/>
          </p:nvPr>
        </p:nvSpPr>
        <p:spPr/>
        <p:txBody>
          <a:bodyPr/>
          <a:lstStyle/>
          <a:p>
            <a:pPr>
              <a:defRPr/>
            </a:pPr>
            <a:fld id="{D3AE1CDC-2B4B-44AB-89AA-D29BB2E3847C}" type="slidenum">
              <a:rPr lang="en-US" altLang="en-US"/>
              <a:pPr>
                <a:defRPr/>
              </a:pPr>
              <a:t>20</a:t>
            </a:fld>
            <a:endParaRPr lang="en-US" altLang="en-US"/>
          </a:p>
        </p:txBody>
      </p:sp>
      <p:sp>
        <p:nvSpPr>
          <p:cNvPr id="197634" name="Text Box 2"/>
          <p:cNvSpPr txBox="1">
            <a:spLocks noChangeArrowheads="1"/>
          </p:cNvSpPr>
          <p:nvPr/>
        </p:nvSpPr>
        <p:spPr bwMode="auto">
          <a:xfrm>
            <a:off x="143508" y="1316038"/>
            <a:ext cx="5062016" cy="3711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pPr>
            <a:r>
              <a:rPr lang="en-US" sz="2800" b="1" smtClean="0">
                <a:solidFill>
                  <a:srgbClr val="008000"/>
                </a:solidFill>
                <a:cs typeface="Times New Roman" pitchFamily="18" charset="0"/>
              </a:rPr>
              <a:t>3.1</a:t>
            </a:r>
            <a:r>
              <a:rPr lang="en-US" sz="2800" b="1">
                <a:solidFill>
                  <a:srgbClr val="008000"/>
                </a:solidFill>
                <a:cs typeface="Times New Roman" pitchFamily="18" charset="0"/>
              </a:rPr>
              <a:t>. </a:t>
            </a:r>
            <a:r>
              <a:rPr lang="vi-VN" sz="2800" b="1">
                <a:solidFill>
                  <a:srgbClr val="008000"/>
                </a:solidFill>
                <a:cs typeface="Times New Roman" pitchFamily="18" charset="0"/>
              </a:rPr>
              <a:t>Điều kiện cân bằng</a:t>
            </a:r>
            <a:r>
              <a:rPr lang="en-US" sz="2800" i="1" smtClean="0">
                <a:solidFill>
                  <a:srgbClr val="0000FF"/>
                </a:solidFill>
                <a:cs typeface="Times New Roman" pitchFamily="18" charset="0"/>
              </a:rPr>
              <a:t>   </a:t>
            </a:r>
            <a:endParaRPr lang="en-US" sz="2800" i="1">
              <a:solidFill>
                <a:srgbClr val="0000FF"/>
              </a:solidFill>
              <a:cs typeface="Times New Roman" pitchFamily="18" charset="0"/>
            </a:endParaRPr>
          </a:p>
          <a:p>
            <a:pPr algn="just" eaLnBrk="1" hangingPunct="1">
              <a:lnSpc>
                <a:spcPct val="120000"/>
              </a:lnSpc>
            </a:pPr>
            <a:r>
              <a:rPr lang="en-US" sz="2800" i="1">
                <a:cs typeface="Times New Roman" pitchFamily="18" charset="0"/>
              </a:rPr>
              <a:t>	Điều kiện cần và đủ để </a:t>
            </a:r>
            <a:r>
              <a:rPr lang="en-US" sz="2800" b="1" i="1">
                <a:cs typeface="Times New Roman" pitchFamily="18" charset="0"/>
              </a:rPr>
              <a:t>hệ lực </a:t>
            </a:r>
            <a:r>
              <a:rPr lang="en-US" sz="2800" b="1" i="1" smtClean="0">
                <a:cs typeface="Times New Roman" pitchFamily="18" charset="0"/>
              </a:rPr>
              <a:t>phẳng </a:t>
            </a:r>
            <a:r>
              <a:rPr lang="en-US" sz="2800" b="1" i="1">
                <a:cs typeface="Times New Roman" pitchFamily="18" charset="0"/>
              </a:rPr>
              <a:t>cân bằng</a:t>
            </a:r>
            <a:r>
              <a:rPr lang="en-US" sz="2800" i="1">
                <a:cs typeface="Times New Roman" pitchFamily="18" charset="0"/>
              </a:rPr>
              <a:t> là</a:t>
            </a:r>
            <a:r>
              <a:rPr lang="en-US" sz="2800" b="1" i="1">
                <a:cs typeface="Times New Roman" pitchFamily="18" charset="0"/>
              </a:rPr>
              <a:t> véctơ chính và mômen chính</a:t>
            </a:r>
            <a:r>
              <a:rPr lang="en-US" sz="2800" i="1">
                <a:cs typeface="Times New Roman" pitchFamily="18" charset="0"/>
              </a:rPr>
              <a:t> của hệ lực </a:t>
            </a:r>
            <a:r>
              <a:rPr lang="en-US" sz="2800" b="1" i="1">
                <a:cs typeface="Times New Roman" pitchFamily="18" charset="0"/>
              </a:rPr>
              <a:t>đối với một điểm bất kỳ</a:t>
            </a:r>
            <a:r>
              <a:rPr lang="en-US" sz="2800" i="1">
                <a:cs typeface="Times New Roman" pitchFamily="18" charset="0"/>
              </a:rPr>
              <a:t> đồng thời </a:t>
            </a:r>
            <a:r>
              <a:rPr lang="en-US" sz="2800" b="1" i="1">
                <a:cs typeface="Times New Roman" pitchFamily="18" charset="0"/>
              </a:rPr>
              <a:t>bằng không</a:t>
            </a:r>
            <a:r>
              <a:rPr lang="en-US" sz="2800" i="1">
                <a:cs typeface="Times New Roman" pitchFamily="18" charset="0"/>
              </a:rPr>
              <a:t>.</a:t>
            </a:r>
            <a:endParaRPr lang="en-US" sz="2800">
              <a:cs typeface="Times New Roman" pitchFamily="18" charset="0"/>
            </a:endParaRPr>
          </a:p>
        </p:txBody>
      </p:sp>
      <p:sp>
        <p:nvSpPr>
          <p:cNvPr id="78852" name="Rectangle 3"/>
          <p:cNvSpPr>
            <a:spLocks noChangeArrowheads="1"/>
          </p:cNvSpPr>
          <p:nvPr/>
        </p:nvSpPr>
        <p:spPr bwMode="auto">
          <a:xfrm>
            <a:off x="0" y="3292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8854" name="Rectangle 8"/>
          <p:cNvSpPr>
            <a:spLocks noChangeArrowheads="1"/>
          </p:cNvSpPr>
          <p:nvPr/>
        </p:nvSpPr>
        <p:spPr bwMode="auto">
          <a:xfrm>
            <a:off x="498475" y="296863"/>
            <a:ext cx="70262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spcBef>
                <a:spcPts val="300"/>
              </a:spcBef>
              <a:spcAft>
                <a:spcPts val="300"/>
              </a:spcAft>
            </a:pPr>
            <a:r>
              <a:rPr lang="en-US" sz="2800" b="1" smtClean="0">
                <a:solidFill>
                  <a:srgbClr val="0000FF"/>
                </a:solidFill>
              </a:rPr>
              <a:t>3. </a:t>
            </a:r>
            <a:r>
              <a:rPr lang="vi-VN" sz="2800" b="1" smtClean="0">
                <a:solidFill>
                  <a:srgbClr val="0000FF"/>
                </a:solidFill>
              </a:rPr>
              <a:t>ĐIỀU KIỆN CÂN BẰNG VÀ CÁC PHƯƠNG TRÌNH CÂN BẰNG</a:t>
            </a:r>
            <a:endParaRPr lang="en-US" sz="2800" b="1">
              <a:solidFill>
                <a:srgbClr val="0000FF"/>
              </a:solidFill>
            </a:endParaRPr>
          </a:p>
        </p:txBody>
      </p:sp>
      <p:grpSp>
        <p:nvGrpSpPr>
          <p:cNvPr id="8" name="Group 31"/>
          <p:cNvGrpSpPr>
            <a:grpSpLocks/>
          </p:cNvGrpSpPr>
          <p:nvPr/>
        </p:nvGrpSpPr>
        <p:grpSpPr bwMode="auto">
          <a:xfrm>
            <a:off x="5508104" y="1556792"/>
            <a:ext cx="3530600" cy="2160587"/>
            <a:chOff x="3061" y="2341"/>
            <a:chExt cx="2224" cy="1361"/>
          </a:xfrm>
        </p:grpSpPr>
        <p:grpSp>
          <p:nvGrpSpPr>
            <p:cNvPr id="9" name="Group 11"/>
            <p:cNvGrpSpPr>
              <a:grpSpLocks noChangeAspect="1"/>
            </p:cNvGrpSpPr>
            <p:nvPr/>
          </p:nvGrpSpPr>
          <p:grpSpPr bwMode="auto">
            <a:xfrm>
              <a:off x="3201" y="2568"/>
              <a:ext cx="2015" cy="1134"/>
              <a:chOff x="3140" y="1866"/>
              <a:chExt cx="2524" cy="1420"/>
            </a:xfrm>
          </p:grpSpPr>
          <p:sp>
            <p:nvSpPr>
              <p:cNvPr id="19" name="AutoShape 12" descr="White marble"/>
              <p:cNvSpPr>
                <a:spLocks noChangeAspect="1" noChangeArrowheads="1"/>
              </p:cNvSpPr>
              <p:nvPr/>
            </p:nvSpPr>
            <p:spPr bwMode="auto">
              <a:xfrm>
                <a:off x="3289" y="1866"/>
                <a:ext cx="1950" cy="1088"/>
              </a:xfrm>
              <a:prstGeom prst="parallelogram">
                <a:avLst>
                  <a:gd name="adj" fmla="val 44807"/>
                </a:avLst>
              </a:prstGeom>
              <a:blipFill dpi="0" rotWithShape="1">
                <a:blip r:embed="rId4"/>
                <a:srcRect/>
                <a:tile tx="0" ty="0" sx="100000" sy="100000" flip="none" algn="tl"/>
              </a:blip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Line 14"/>
              <p:cNvSpPr>
                <a:spLocks noChangeAspect="1" noChangeShapeType="1"/>
              </p:cNvSpPr>
              <p:nvPr/>
            </p:nvSpPr>
            <p:spPr bwMode="auto">
              <a:xfrm>
                <a:off x="5120" y="1866"/>
                <a:ext cx="544" cy="0"/>
              </a:xfrm>
              <a:prstGeom prst="line">
                <a:avLst/>
              </a:prstGeom>
              <a:noFill/>
              <a:ln w="1905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 name="Line 15"/>
              <p:cNvSpPr>
                <a:spLocks noChangeAspect="1" noChangeShapeType="1"/>
              </p:cNvSpPr>
              <p:nvPr/>
            </p:nvSpPr>
            <p:spPr bwMode="auto">
              <a:xfrm flipH="1">
                <a:off x="3140" y="2931"/>
                <a:ext cx="164" cy="355"/>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 name="Text Box 19"/>
            <p:cNvSpPr txBox="1">
              <a:spLocks noChangeArrowheads="1"/>
            </p:cNvSpPr>
            <p:nvPr/>
          </p:nvSpPr>
          <p:spPr bwMode="auto">
            <a:xfrm>
              <a:off x="3061" y="3362"/>
              <a:ext cx="4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i="1"/>
                <a:t>x</a:t>
              </a:r>
            </a:p>
          </p:txBody>
        </p:sp>
        <p:sp>
          <p:nvSpPr>
            <p:cNvPr id="11" name="Text Box 20"/>
            <p:cNvSpPr txBox="1">
              <a:spLocks noChangeArrowheads="1"/>
            </p:cNvSpPr>
            <p:nvPr/>
          </p:nvSpPr>
          <p:spPr bwMode="auto">
            <a:xfrm>
              <a:off x="5035" y="2530"/>
              <a:ext cx="25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i="1"/>
                <a:t>y</a:t>
              </a:r>
            </a:p>
          </p:txBody>
        </p:sp>
        <p:graphicFrame>
          <p:nvGraphicFramePr>
            <p:cNvPr id="12" name="Object 22"/>
            <p:cNvGraphicFramePr>
              <a:graphicFrameLocks noChangeAspect="1"/>
            </p:cNvGraphicFramePr>
            <p:nvPr/>
          </p:nvGraphicFramePr>
          <p:xfrm>
            <a:off x="4490" y="2569"/>
            <a:ext cx="239" cy="373"/>
          </p:xfrm>
          <a:graphic>
            <a:graphicData uri="http://schemas.openxmlformats.org/presentationml/2006/ole">
              <mc:AlternateContent xmlns:mc="http://schemas.openxmlformats.org/markup-compatibility/2006">
                <mc:Choice xmlns:v="urn:schemas-microsoft-com:vml" Requires="v">
                  <p:oleObj spid="_x0000_s206288" name="Equation" r:id="rId5" imgW="164957" imgH="253780" progId="Equation.DSMT4">
                    <p:embed/>
                  </p:oleObj>
                </mc:Choice>
                <mc:Fallback>
                  <p:oleObj name="Equation" r:id="rId5" imgW="164957" imgH="2537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0" y="2569"/>
                          <a:ext cx="239" cy="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23"/>
            <p:cNvGraphicFramePr>
              <a:graphicFrameLocks noChangeAspect="1"/>
            </p:cNvGraphicFramePr>
            <p:nvPr/>
          </p:nvGraphicFramePr>
          <p:xfrm>
            <a:off x="4267" y="3114"/>
            <a:ext cx="241" cy="350"/>
          </p:xfrm>
          <a:graphic>
            <a:graphicData uri="http://schemas.openxmlformats.org/presentationml/2006/ole">
              <mc:AlternateContent xmlns:mc="http://schemas.openxmlformats.org/markup-compatibility/2006">
                <mc:Choice xmlns:v="urn:schemas-microsoft-com:vml" Requires="v">
                  <p:oleObj spid="_x0000_s206289" name="Equation" r:id="rId7" imgW="177569" imgH="253670" progId="Equation.DSMT4">
                    <p:embed/>
                  </p:oleObj>
                </mc:Choice>
                <mc:Fallback>
                  <p:oleObj name="Equation" r:id="rId7" imgW="177569" imgH="25367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7" y="3114"/>
                          <a:ext cx="241"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Object 24"/>
            <p:cNvGraphicFramePr>
              <a:graphicFrameLocks noChangeAspect="1"/>
            </p:cNvGraphicFramePr>
            <p:nvPr/>
          </p:nvGraphicFramePr>
          <p:xfrm>
            <a:off x="3892" y="2807"/>
            <a:ext cx="258" cy="373"/>
          </p:xfrm>
          <a:graphic>
            <a:graphicData uri="http://schemas.openxmlformats.org/presentationml/2006/ole">
              <mc:AlternateContent xmlns:mc="http://schemas.openxmlformats.org/markup-compatibility/2006">
                <mc:Choice xmlns:v="urn:schemas-microsoft-com:vml" Requires="v">
                  <p:oleObj spid="_x0000_s206290" name="Equation" r:id="rId9" imgW="177569" imgH="253670" progId="Equation.DSMT4">
                    <p:embed/>
                  </p:oleObj>
                </mc:Choice>
                <mc:Fallback>
                  <p:oleObj name="Equation" r:id="rId9" imgW="177569" imgH="25367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92" y="2807"/>
                          <a:ext cx="258" cy="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Line 25"/>
            <p:cNvSpPr>
              <a:spLocks noChangeShapeType="1"/>
            </p:cNvSpPr>
            <p:nvPr/>
          </p:nvSpPr>
          <p:spPr bwMode="auto">
            <a:xfrm>
              <a:off x="4127" y="2614"/>
              <a:ext cx="454" cy="29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 name="Line 26"/>
            <p:cNvSpPr>
              <a:spLocks noChangeShapeType="1"/>
            </p:cNvSpPr>
            <p:nvPr/>
          </p:nvSpPr>
          <p:spPr bwMode="auto">
            <a:xfrm flipH="1">
              <a:off x="3787" y="3113"/>
              <a:ext cx="681" cy="204"/>
            </a:xfrm>
            <a:prstGeom prst="line">
              <a:avLst/>
            </a:prstGeom>
            <a:noFill/>
            <a:ln w="38100">
              <a:solidFill>
                <a:srgbClr val="CC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28"/>
            <p:cNvSpPr>
              <a:spLocks noChangeShapeType="1"/>
            </p:cNvSpPr>
            <p:nvPr/>
          </p:nvSpPr>
          <p:spPr bwMode="auto">
            <a:xfrm flipH="1">
              <a:off x="3560" y="2773"/>
              <a:ext cx="477" cy="34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Text Box 29"/>
            <p:cNvSpPr txBox="1">
              <a:spLocks noChangeArrowheads="1"/>
            </p:cNvSpPr>
            <p:nvPr/>
          </p:nvSpPr>
          <p:spPr bwMode="auto">
            <a:xfrm>
              <a:off x="3674" y="2341"/>
              <a:ext cx="31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b="1"/>
                <a:t>O</a:t>
              </a:r>
            </a:p>
          </p:txBody>
        </p:sp>
      </p:grpSp>
    </p:spTree>
    <p:extLst>
      <p:ext uri="{BB962C8B-B14F-4D97-AF65-F5344CB8AC3E}">
        <p14:creationId xmlns:p14="http://schemas.microsoft.com/office/powerpoint/2010/main" val="1964209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197634">
                                            <p:txEl>
                                              <p:pRg st="0" end="0"/>
                                            </p:txEl>
                                          </p:spTgt>
                                        </p:tgtEl>
                                        <p:attrNameLst>
                                          <p:attrName>style.visibility</p:attrName>
                                        </p:attrNameLst>
                                      </p:cBhvr>
                                      <p:to>
                                        <p:strVal val="visible"/>
                                      </p:to>
                                    </p:set>
                                    <p:anim calcmode="lin" valueType="num">
                                      <p:cBhvr>
                                        <p:cTn id="7" dur="1000" fill="hold"/>
                                        <p:tgtEl>
                                          <p:spTgt spid="19763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9763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9763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763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nodeType="afterGroup">
                            <p:stCondLst>
                              <p:cond delay="0"/>
                            </p:stCondLst>
                            <p:childTnLst>
                              <p:par>
                                <p:cTn id="13" presetID="9" presetClass="entr" presetSubtype="0" fill="hold" nodeType="clickEffect">
                                  <p:stCondLst>
                                    <p:cond delay="0"/>
                                  </p:stCondLst>
                                  <p:childTnLst>
                                    <p:set>
                                      <p:cBhvr>
                                        <p:cTn id="14" dur="1" fill="hold">
                                          <p:stCondLst>
                                            <p:cond delay="0"/>
                                          </p:stCondLst>
                                        </p:cTn>
                                        <p:tgtEl>
                                          <p:spTgt spid="197634">
                                            <p:txEl>
                                              <p:pRg st="1" end="1"/>
                                            </p:txEl>
                                          </p:spTgt>
                                        </p:tgtEl>
                                        <p:attrNameLst>
                                          <p:attrName>style.visibility</p:attrName>
                                        </p:attrNameLst>
                                      </p:cBhvr>
                                      <p:to>
                                        <p:strVal val="visible"/>
                                      </p:to>
                                    </p:set>
                                    <p:animEffect transition="in" filter="dissolve">
                                      <p:cBhvr>
                                        <p:cTn id="15" dur="500"/>
                                        <p:tgtEl>
                                          <p:spTgt spid="197634">
                                            <p:txEl>
                                              <p:pRg st="1" end="1"/>
                                            </p:txEl>
                                          </p:spTgt>
                                        </p:tgtEl>
                                      </p:cBhvr>
                                    </p:animEffect>
                                  </p:childTnLst>
                                </p:cTn>
                              </p:par>
                            </p:childTnLst>
                          </p:cTn>
                        </p:par>
                        <p:par>
                          <p:cTn id="16" fill="hold">
                            <p:stCondLst>
                              <p:cond delay="500"/>
                            </p:stCondLst>
                            <p:childTnLst>
                              <p:par>
                                <p:cTn id="17" presetID="8"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2000"/>
                                        <p:tgtEl>
                                          <p:spTgt spid="8"/>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pPr>
              <a:defRPr/>
            </a:pPr>
            <a:fld id="{1C5121FC-CDC3-42E2-B6AB-17A9249CF71E}" type="slidenum">
              <a:rPr lang="en-US" altLang="en-US"/>
              <a:pPr>
                <a:defRPr/>
              </a:pPr>
              <a:t>21</a:t>
            </a:fld>
            <a:endParaRPr lang="en-US" altLang="en-US"/>
          </a:p>
        </p:txBody>
      </p:sp>
      <p:sp>
        <p:nvSpPr>
          <p:cNvPr id="198658" name="Text Box 2"/>
          <p:cNvSpPr>
            <a:spLocks noGrp="1" noChangeArrowheads="1"/>
          </p:cNvSpPr>
          <p:nvPr>
            <p:ph type="body" idx="1"/>
          </p:nvPr>
        </p:nvSpPr>
        <p:spPr>
          <a:xfrm>
            <a:off x="503187" y="2206800"/>
            <a:ext cx="4680881" cy="3108543"/>
          </a:xfrm>
          <a:noFill/>
        </p:spPr>
        <p:txBody>
          <a:bodyPr wrap="square">
            <a:spAutoFit/>
          </a:bodyPr>
          <a:lstStyle/>
          <a:p>
            <a:pPr marL="0" indent="0" algn="just" eaLnBrk="1" hangingPunct="1">
              <a:spcBef>
                <a:spcPts val="0"/>
              </a:spcBef>
              <a:buNone/>
            </a:pPr>
            <a:r>
              <a:rPr lang="en-US" sz="2800" b="1" i="1" smtClean="0"/>
              <a:t>3.2.1. Dạng 1</a:t>
            </a:r>
            <a:r>
              <a:rPr lang="en-US" sz="2800" i="1" smtClean="0"/>
              <a:t>: Điều kiện cần và đủ để hệ lực phẳng cân bằng là </a:t>
            </a:r>
            <a:r>
              <a:rPr lang="en-US" sz="2800" b="1" i="1" smtClean="0"/>
              <a:t>tổng hình </a:t>
            </a:r>
            <a:r>
              <a:rPr lang="en-US" sz="2800" b="1" i="1" smtClean="0">
                <a:solidFill>
                  <a:srgbClr val="FF0000"/>
                </a:solidFill>
              </a:rPr>
              <a:t>chiếu</a:t>
            </a:r>
            <a:r>
              <a:rPr lang="en-US" sz="2800" b="1" i="1" smtClean="0"/>
              <a:t> các lực</a:t>
            </a:r>
            <a:r>
              <a:rPr lang="en-US" sz="2800" i="1" smtClean="0"/>
              <a:t> </a:t>
            </a:r>
            <a:r>
              <a:rPr lang="en-US" sz="2800" i="1" smtClean="0">
                <a:solidFill>
                  <a:srgbClr val="FF0000"/>
                </a:solidFill>
              </a:rPr>
              <a:t>lên hai trục</a:t>
            </a:r>
            <a:r>
              <a:rPr lang="en-US" sz="2800" i="1" smtClean="0"/>
              <a:t> tọa độ </a:t>
            </a:r>
            <a:r>
              <a:rPr lang="en-US" sz="2800">
                <a:cs typeface="Arial" charset="0"/>
              </a:rPr>
              <a:t>┴</a:t>
            </a:r>
            <a:r>
              <a:rPr lang="en-US" sz="2800" i="1" smtClean="0"/>
              <a:t> và </a:t>
            </a:r>
            <a:r>
              <a:rPr lang="en-US" sz="2800" b="1" i="1" smtClean="0"/>
              <a:t>tổng </a:t>
            </a:r>
            <a:r>
              <a:rPr lang="en-US" sz="2800" b="1" i="1" smtClean="0">
                <a:solidFill>
                  <a:srgbClr val="FF0000"/>
                </a:solidFill>
              </a:rPr>
              <a:t>mômen</a:t>
            </a:r>
            <a:r>
              <a:rPr lang="en-US" sz="2800" i="1" smtClean="0"/>
              <a:t> các lực </a:t>
            </a:r>
            <a:r>
              <a:rPr lang="en-US" sz="2800" b="1" i="1" smtClean="0"/>
              <a:t>đối với </a:t>
            </a:r>
            <a:r>
              <a:rPr lang="en-US" sz="2800" b="1" i="1" smtClean="0">
                <a:solidFill>
                  <a:srgbClr val="FF0000"/>
                </a:solidFill>
              </a:rPr>
              <a:t>một điểm</a:t>
            </a:r>
            <a:r>
              <a:rPr lang="en-US" sz="2800" i="1" smtClean="0"/>
              <a:t> </a:t>
            </a:r>
            <a:r>
              <a:rPr lang="en-US" sz="2800" i="1" u="sng" smtClean="0"/>
              <a:t>bất kỳ</a:t>
            </a:r>
            <a:r>
              <a:rPr lang="en-US" sz="2800" i="1" smtClean="0"/>
              <a:t> đồng thời </a:t>
            </a:r>
            <a:r>
              <a:rPr lang="en-US" sz="2800" b="1" i="1" smtClean="0"/>
              <a:t>triệt tiêu</a:t>
            </a:r>
          </a:p>
        </p:txBody>
      </p:sp>
      <p:sp>
        <p:nvSpPr>
          <p:cNvPr id="6" name="Text Box 2"/>
          <p:cNvSpPr txBox="1">
            <a:spLocks noChangeArrowheads="1"/>
          </p:cNvSpPr>
          <p:nvPr/>
        </p:nvSpPr>
        <p:spPr bwMode="auto">
          <a:xfrm>
            <a:off x="446088" y="1316038"/>
            <a:ext cx="82296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800" b="1" smtClean="0">
                <a:solidFill>
                  <a:srgbClr val="008000"/>
                </a:solidFill>
                <a:cs typeface="Times New Roman" pitchFamily="18" charset="0"/>
              </a:rPr>
              <a:t>3.2. </a:t>
            </a:r>
            <a:r>
              <a:rPr lang="vi-VN" sz="2800" b="1">
                <a:solidFill>
                  <a:srgbClr val="008000"/>
                </a:solidFill>
                <a:cs typeface="Times New Roman" pitchFamily="18" charset="0"/>
              </a:rPr>
              <a:t>Các dạng phương trình cân bằng của hệ lực phẳng</a:t>
            </a:r>
            <a:endParaRPr lang="en-US" sz="2800">
              <a:cs typeface="Times New Roman" pitchFamily="18" charset="0"/>
            </a:endParaRPr>
          </a:p>
        </p:txBody>
      </p:sp>
      <p:sp>
        <p:nvSpPr>
          <p:cNvPr id="7" name="Rectangle 8"/>
          <p:cNvSpPr>
            <a:spLocks noChangeArrowheads="1"/>
          </p:cNvSpPr>
          <p:nvPr/>
        </p:nvSpPr>
        <p:spPr bwMode="auto">
          <a:xfrm>
            <a:off x="498475" y="296863"/>
            <a:ext cx="70262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spcBef>
                <a:spcPts val="300"/>
              </a:spcBef>
              <a:spcAft>
                <a:spcPts val="300"/>
              </a:spcAft>
            </a:pPr>
            <a:r>
              <a:rPr lang="en-US" sz="2800" b="1" smtClean="0">
                <a:solidFill>
                  <a:srgbClr val="0000FF"/>
                </a:solidFill>
              </a:rPr>
              <a:t>3. </a:t>
            </a:r>
            <a:r>
              <a:rPr lang="vi-VN" sz="2800" b="1">
                <a:solidFill>
                  <a:srgbClr val="0000FF"/>
                </a:solidFill>
              </a:rPr>
              <a:t>ĐIỀU KIỆN CÂN BẰNG VÀ CÁC PHƯƠNG TRÌNH CÂN BẰNG</a:t>
            </a:r>
            <a:endParaRPr lang="en-US" sz="2800" b="1">
              <a:solidFill>
                <a:srgbClr val="0000FF"/>
              </a:solidFill>
            </a:endParaRPr>
          </a:p>
        </p:txBody>
      </p:sp>
      <mc:AlternateContent xmlns:mc="http://schemas.openxmlformats.org/markup-compatibility/2006" xmlns:a14="http://schemas.microsoft.com/office/drawing/2010/main">
        <mc:Choice Requires="a14">
          <p:sp>
            <p:nvSpPr>
              <p:cNvPr id="8" name="Text Box 2"/>
              <p:cNvSpPr txBox="1">
                <a:spLocks noChangeArrowheads="1"/>
              </p:cNvSpPr>
              <p:nvPr/>
            </p:nvSpPr>
            <p:spPr bwMode="auto">
              <a:xfrm>
                <a:off x="5544108" y="2206800"/>
                <a:ext cx="3588368" cy="311200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a:lstStyle>
              <a:p>
                <a:pPr marL="0" indent="0" algn="just" eaLnBrk="1" hangingPunct="1">
                  <a:spcBef>
                    <a:spcPts val="0"/>
                  </a:spcBef>
                  <a:buFont typeface="Wingdings" pitchFamily="2" charset="2"/>
                  <a:buNone/>
                </a:pPr>
                <a14:m>
                  <m:oMathPara xmlns:m="http://schemas.openxmlformats.org/officeDocument/2006/math">
                    <m:oMathParaPr>
                      <m:jc m:val="centerGroup"/>
                    </m:oMathParaPr>
                    <m:oMath xmlns:m="http://schemas.openxmlformats.org/officeDocument/2006/math">
                      <m:sSub>
                        <m:sSubPr>
                          <m:ctrlPr>
                            <a:rPr lang="en-US" sz="2400" b="1" i="1">
                              <a:solidFill>
                                <a:srgbClr val="FF0000"/>
                              </a:solidFill>
                              <a:latin typeface="Cambria Math"/>
                            </a:rPr>
                          </m:ctrlPr>
                        </m:sSubPr>
                        <m:e>
                          <m:r>
                            <a:rPr lang="en-US" sz="2400" b="1" i="1">
                              <a:solidFill>
                                <a:srgbClr val="FF0000"/>
                              </a:solidFill>
                              <a:latin typeface="Cambria Math"/>
                            </a:rPr>
                            <m:t>𝑹</m:t>
                          </m:r>
                        </m:e>
                        <m:sub>
                          <m:r>
                            <a:rPr lang="en-US" sz="2400" b="1" i="1">
                              <a:solidFill>
                                <a:srgbClr val="FF0000"/>
                              </a:solidFill>
                              <a:latin typeface="Cambria Math"/>
                            </a:rPr>
                            <m:t>𝒙</m:t>
                          </m:r>
                        </m:sub>
                      </m:sSub>
                      <m:r>
                        <a:rPr lang="en-US" sz="2400" b="1" i="1">
                          <a:solidFill>
                            <a:srgbClr val="FF0000"/>
                          </a:solidFill>
                          <a:latin typeface="Cambria Math"/>
                        </a:rPr>
                        <m:t>=</m:t>
                      </m:r>
                      <m:nary>
                        <m:naryPr>
                          <m:chr m:val="∑"/>
                          <m:ctrlPr>
                            <a:rPr lang="en-US" sz="2400" b="1" i="1">
                              <a:solidFill>
                                <a:srgbClr val="FF0000"/>
                              </a:solidFill>
                              <a:latin typeface="Cambria Math"/>
                            </a:rPr>
                          </m:ctrlPr>
                        </m:naryPr>
                        <m:sub>
                          <m:r>
                            <m:rPr>
                              <m:brk m:alnAt="23"/>
                            </m:rPr>
                            <a:rPr lang="en-US" sz="2400" b="1" i="1">
                              <a:solidFill>
                                <a:srgbClr val="FF0000"/>
                              </a:solidFill>
                              <a:latin typeface="Cambria Math"/>
                            </a:rPr>
                            <m:t>𝒌</m:t>
                          </m:r>
                          <m:r>
                            <m:rPr>
                              <m:brk m:alnAt="23"/>
                            </m:rPr>
                            <a:rPr lang="en-US" sz="2400" b="1" i="1">
                              <a:solidFill>
                                <a:srgbClr val="FF0000"/>
                              </a:solidFill>
                              <a:latin typeface="Cambria Math"/>
                            </a:rPr>
                            <m:t>=</m:t>
                          </m:r>
                          <m:r>
                            <m:rPr>
                              <m:brk m:alnAt="23"/>
                            </m:rPr>
                            <a:rPr lang="en-US" sz="2400" b="1" i="1">
                              <a:solidFill>
                                <a:srgbClr val="FF0000"/>
                              </a:solidFill>
                              <a:latin typeface="Cambria Math"/>
                            </a:rPr>
                            <m:t>𝟏</m:t>
                          </m:r>
                        </m:sub>
                        <m:sup>
                          <m:r>
                            <a:rPr lang="en-US" sz="2400" b="1" i="1">
                              <a:solidFill>
                                <a:srgbClr val="FF0000"/>
                              </a:solidFill>
                              <a:latin typeface="Cambria Math"/>
                            </a:rPr>
                            <m:t>𝒏</m:t>
                          </m:r>
                        </m:sup>
                        <m:e>
                          <m:sSub>
                            <m:sSubPr>
                              <m:ctrlPr>
                                <a:rPr lang="en-US" sz="2400" b="1" i="1">
                                  <a:solidFill>
                                    <a:srgbClr val="FF0000"/>
                                  </a:solidFill>
                                  <a:latin typeface="Cambria Math"/>
                                </a:rPr>
                              </m:ctrlPr>
                            </m:sSubPr>
                            <m:e>
                              <m:r>
                                <a:rPr lang="en-US" sz="2400" b="1" i="1">
                                  <a:solidFill>
                                    <a:srgbClr val="FF0000"/>
                                  </a:solidFill>
                                  <a:latin typeface="Cambria Math"/>
                                </a:rPr>
                                <m:t>𝑿</m:t>
                              </m:r>
                            </m:e>
                            <m:sub>
                              <m:r>
                                <a:rPr lang="en-US" sz="2400" b="1" i="1">
                                  <a:solidFill>
                                    <a:srgbClr val="FF0000"/>
                                  </a:solidFill>
                                  <a:latin typeface="Cambria Math"/>
                                </a:rPr>
                                <m:t>𝒌</m:t>
                              </m:r>
                            </m:sub>
                          </m:sSub>
                        </m:e>
                      </m:nary>
                      <m:r>
                        <a:rPr lang="en-US" sz="2400" b="1" i="1">
                          <a:solidFill>
                            <a:srgbClr val="FF0000"/>
                          </a:solidFill>
                          <a:latin typeface="Cambria Math"/>
                        </a:rPr>
                        <m:t>=</m:t>
                      </m:r>
                      <m:r>
                        <a:rPr lang="en-US" sz="2400" b="1" i="1">
                          <a:solidFill>
                            <a:srgbClr val="FF0000"/>
                          </a:solidFill>
                          <a:latin typeface="Cambria Math"/>
                        </a:rPr>
                        <m:t>𝟎</m:t>
                      </m:r>
                      <m:r>
                        <a:rPr lang="en-US" sz="2400" b="1" i="1">
                          <a:solidFill>
                            <a:srgbClr val="FF0000"/>
                          </a:solidFill>
                          <a:latin typeface="Cambria Math"/>
                        </a:rPr>
                        <m:t>;</m:t>
                      </m:r>
                    </m:oMath>
                  </m:oMathPara>
                </a14:m>
                <a:endParaRPr lang="en-US" sz="2400" b="1" i="1" smtClean="0"/>
              </a:p>
              <a:p>
                <a:pPr marL="0" indent="0" algn="just" eaLnBrk="1" hangingPunct="1">
                  <a:spcBef>
                    <a:spcPts val="0"/>
                  </a:spcBef>
                  <a:buFont typeface="Wingdings" pitchFamily="2" charset="2"/>
                  <a:buNone/>
                </a:pPr>
                <a14:m>
                  <m:oMathPara xmlns:m="http://schemas.openxmlformats.org/officeDocument/2006/math">
                    <m:oMathParaPr>
                      <m:jc m:val="centerGroup"/>
                    </m:oMathParaPr>
                    <m:oMath xmlns:m="http://schemas.openxmlformats.org/officeDocument/2006/math">
                      <m:sSub>
                        <m:sSubPr>
                          <m:ctrlPr>
                            <a:rPr lang="en-US" sz="2400" b="1" i="1">
                              <a:solidFill>
                                <a:srgbClr val="FF0000"/>
                              </a:solidFill>
                              <a:latin typeface="Cambria Math"/>
                            </a:rPr>
                          </m:ctrlPr>
                        </m:sSubPr>
                        <m:e>
                          <m:r>
                            <a:rPr lang="en-US" sz="2400" b="1" i="1">
                              <a:solidFill>
                                <a:srgbClr val="FF0000"/>
                              </a:solidFill>
                              <a:latin typeface="Cambria Math"/>
                            </a:rPr>
                            <m:t>𝑹</m:t>
                          </m:r>
                        </m:e>
                        <m:sub>
                          <m:r>
                            <a:rPr lang="en-US" sz="2400" b="1" i="1">
                              <a:solidFill>
                                <a:srgbClr val="FF0000"/>
                              </a:solidFill>
                              <a:latin typeface="Cambria Math"/>
                            </a:rPr>
                            <m:t>𝒚</m:t>
                          </m:r>
                        </m:sub>
                      </m:sSub>
                      <m:r>
                        <a:rPr lang="en-US" sz="2400" b="1" i="1">
                          <a:solidFill>
                            <a:srgbClr val="FF0000"/>
                          </a:solidFill>
                          <a:latin typeface="Cambria Math"/>
                        </a:rPr>
                        <m:t>=</m:t>
                      </m:r>
                      <m:nary>
                        <m:naryPr>
                          <m:chr m:val="∑"/>
                          <m:ctrlPr>
                            <a:rPr lang="en-US" sz="2400" b="1" i="1">
                              <a:solidFill>
                                <a:srgbClr val="FF0000"/>
                              </a:solidFill>
                              <a:latin typeface="Cambria Math"/>
                            </a:rPr>
                          </m:ctrlPr>
                        </m:naryPr>
                        <m:sub>
                          <m:r>
                            <m:rPr>
                              <m:brk m:alnAt="23"/>
                            </m:rPr>
                            <a:rPr lang="en-US" sz="2400" b="1" i="1">
                              <a:solidFill>
                                <a:srgbClr val="FF0000"/>
                              </a:solidFill>
                              <a:latin typeface="Cambria Math"/>
                            </a:rPr>
                            <m:t>𝒌</m:t>
                          </m:r>
                          <m:r>
                            <m:rPr>
                              <m:brk m:alnAt="23"/>
                            </m:rPr>
                            <a:rPr lang="en-US" sz="2400" b="1" i="1">
                              <a:solidFill>
                                <a:srgbClr val="FF0000"/>
                              </a:solidFill>
                              <a:latin typeface="Cambria Math"/>
                            </a:rPr>
                            <m:t>=</m:t>
                          </m:r>
                          <m:r>
                            <m:rPr>
                              <m:brk m:alnAt="23"/>
                            </m:rPr>
                            <a:rPr lang="en-US" sz="2400" b="1" i="1">
                              <a:solidFill>
                                <a:srgbClr val="FF0000"/>
                              </a:solidFill>
                              <a:latin typeface="Cambria Math"/>
                            </a:rPr>
                            <m:t>𝟏</m:t>
                          </m:r>
                        </m:sub>
                        <m:sup>
                          <m:r>
                            <a:rPr lang="en-US" sz="2400" b="1" i="1">
                              <a:solidFill>
                                <a:srgbClr val="FF0000"/>
                              </a:solidFill>
                              <a:latin typeface="Cambria Math"/>
                            </a:rPr>
                            <m:t>𝒏</m:t>
                          </m:r>
                        </m:sup>
                        <m:e>
                          <m:sSub>
                            <m:sSubPr>
                              <m:ctrlPr>
                                <a:rPr lang="en-US" sz="2400" b="1" i="1">
                                  <a:solidFill>
                                    <a:srgbClr val="FF0000"/>
                                  </a:solidFill>
                                  <a:latin typeface="Cambria Math"/>
                                </a:rPr>
                              </m:ctrlPr>
                            </m:sSubPr>
                            <m:e>
                              <m:r>
                                <a:rPr lang="en-US" sz="2400" b="1" i="1">
                                  <a:solidFill>
                                    <a:srgbClr val="FF0000"/>
                                  </a:solidFill>
                                  <a:latin typeface="Cambria Math"/>
                                </a:rPr>
                                <m:t>𝒀</m:t>
                              </m:r>
                            </m:e>
                            <m:sub>
                              <m:r>
                                <a:rPr lang="en-US" sz="2400" b="1" i="1">
                                  <a:solidFill>
                                    <a:srgbClr val="FF0000"/>
                                  </a:solidFill>
                                  <a:latin typeface="Cambria Math"/>
                                </a:rPr>
                                <m:t>𝒌</m:t>
                              </m:r>
                            </m:sub>
                          </m:sSub>
                        </m:e>
                      </m:nary>
                      <m:r>
                        <a:rPr lang="en-US" sz="2400" b="1" i="1">
                          <a:solidFill>
                            <a:srgbClr val="FF0000"/>
                          </a:solidFill>
                          <a:latin typeface="Cambria Math"/>
                        </a:rPr>
                        <m:t>=</m:t>
                      </m:r>
                      <m:r>
                        <a:rPr lang="en-US" sz="2400" b="1" i="1">
                          <a:solidFill>
                            <a:srgbClr val="FF0000"/>
                          </a:solidFill>
                          <a:latin typeface="Cambria Math"/>
                        </a:rPr>
                        <m:t>𝟎</m:t>
                      </m:r>
                    </m:oMath>
                  </m:oMathPara>
                </a14:m>
                <a:endParaRPr lang="en-US" sz="2400" b="1" i="1" smtClean="0">
                  <a:solidFill>
                    <a:srgbClr val="FF0000"/>
                  </a:solidFill>
                  <a:latin typeface="Cambria Math"/>
                </a:endParaRPr>
              </a:p>
              <a:p>
                <a:pPr marL="0" indent="0" algn="just" eaLnBrk="1" hangingPunct="1">
                  <a:spcBef>
                    <a:spcPts val="0"/>
                  </a:spcBef>
                  <a:buFont typeface="Wingdings" pitchFamily="2" charset="2"/>
                  <a:buNone/>
                </a:pPr>
                <a14:m>
                  <m:oMathPara xmlns:m="http://schemas.openxmlformats.org/officeDocument/2006/math">
                    <m:oMathParaPr>
                      <m:jc m:val="centerGroup"/>
                    </m:oMathParaPr>
                    <m:oMath xmlns:m="http://schemas.openxmlformats.org/officeDocument/2006/math">
                      <m:sSub>
                        <m:sSubPr>
                          <m:ctrlPr>
                            <a:rPr lang="en-US" sz="2400" b="1" i="1">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𝑴</m:t>
                              </m:r>
                            </m:e>
                          </m:acc>
                        </m:e>
                        <m:sub>
                          <m:r>
                            <a:rPr lang="en-US" sz="2400" b="1" i="1" smtClean="0">
                              <a:solidFill>
                                <a:srgbClr val="FF0000"/>
                              </a:solidFill>
                              <a:latin typeface="Cambria Math"/>
                            </a:rPr>
                            <m:t>𝑶</m:t>
                          </m:r>
                        </m:sub>
                      </m:sSub>
                      <m:r>
                        <a:rPr lang="en-US" sz="2400" b="1" i="1">
                          <a:solidFill>
                            <a:srgbClr val="FF0000"/>
                          </a:solidFill>
                          <a:latin typeface="Cambria Math"/>
                        </a:rPr>
                        <m:t>=</m:t>
                      </m:r>
                      <m:nary>
                        <m:naryPr>
                          <m:chr m:val="∑"/>
                          <m:ctrlPr>
                            <a:rPr lang="en-US" sz="2400" b="1" i="1">
                              <a:solidFill>
                                <a:srgbClr val="FF0000"/>
                              </a:solidFill>
                              <a:latin typeface="Cambria Math"/>
                            </a:rPr>
                          </m:ctrlPr>
                        </m:naryPr>
                        <m:sub>
                          <m:r>
                            <m:rPr>
                              <m:brk m:alnAt="23"/>
                            </m:rPr>
                            <a:rPr lang="en-US" sz="2400" b="1" i="1">
                              <a:solidFill>
                                <a:srgbClr val="FF0000"/>
                              </a:solidFill>
                              <a:latin typeface="Cambria Math"/>
                            </a:rPr>
                            <m:t>𝒌</m:t>
                          </m:r>
                          <m:r>
                            <m:rPr>
                              <m:brk m:alnAt="23"/>
                            </m:rPr>
                            <a:rPr lang="en-US" sz="2400" b="1" i="1">
                              <a:solidFill>
                                <a:srgbClr val="FF0000"/>
                              </a:solidFill>
                              <a:latin typeface="Cambria Math"/>
                            </a:rPr>
                            <m:t>=</m:t>
                          </m:r>
                          <m:r>
                            <m:rPr>
                              <m:brk m:alnAt="23"/>
                            </m:rPr>
                            <a:rPr lang="en-US" sz="2400" b="1" i="1">
                              <a:solidFill>
                                <a:srgbClr val="FF0000"/>
                              </a:solidFill>
                              <a:latin typeface="Cambria Math"/>
                            </a:rPr>
                            <m:t>𝟏</m:t>
                          </m:r>
                        </m:sub>
                        <m:sup>
                          <m:r>
                            <a:rPr lang="en-US" sz="2400" b="1" i="1">
                              <a:solidFill>
                                <a:srgbClr val="FF0000"/>
                              </a:solidFill>
                              <a:latin typeface="Cambria Math"/>
                            </a:rPr>
                            <m:t>𝒏</m:t>
                          </m:r>
                        </m:sup>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𝒎</m:t>
                                  </m:r>
                                </m:e>
                              </m:acc>
                            </m:e>
                            <m:sub>
                              <m:r>
                                <a:rPr lang="en-US" sz="2400" b="1" i="1" smtClean="0">
                                  <a:solidFill>
                                    <a:srgbClr val="FF0000"/>
                                  </a:solidFill>
                                  <a:latin typeface="Cambria Math"/>
                                </a:rPr>
                                <m:t>𝑶</m:t>
                              </m:r>
                            </m:sub>
                          </m:sSub>
                          <m:d>
                            <m:dPr>
                              <m:ctrlPr>
                                <a:rPr lang="en-US" sz="2400" b="1" i="1">
                                  <a:solidFill>
                                    <a:srgbClr val="FF0000"/>
                                  </a:solidFill>
                                  <a:latin typeface="Cambria Math"/>
                                </a:rPr>
                              </m:ctrlPr>
                            </m:dPr>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𝑭</m:t>
                                      </m:r>
                                    </m:e>
                                  </m:acc>
                                </m:e>
                                <m:sub>
                                  <m:r>
                                    <a:rPr lang="en-US" sz="2400" b="1" i="1">
                                      <a:solidFill>
                                        <a:srgbClr val="FF0000"/>
                                      </a:solidFill>
                                      <a:latin typeface="Cambria Math"/>
                                    </a:rPr>
                                    <m:t>𝒌</m:t>
                                  </m:r>
                                </m:sub>
                              </m:sSub>
                            </m:e>
                          </m:d>
                        </m:e>
                      </m:nary>
                      <m:r>
                        <a:rPr lang="en-US" sz="2400" b="1" i="1">
                          <a:solidFill>
                            <a:srgbClr val="FF0000"/>
                          </a:solidFill>
                          <a:latin typeface="Cambria Math"/>
                        </a:rPr>
                        <m:t>=</m:t>
                      </m:r>
                      <m:r>
                        <a:rPr lang="en-US" sz="2400" b="1" i="1">
                          <a:solidFill>
                            <a:srgbClr val="FF0000"/>
                          </a:solidFill>
                          <a:latin typeface="Cambria Math"/>
                        </a:rPr>
                        <m:t>𝟎</m:t>
                      </m:r>
                    </m:oMath>
                  </m:oMathPara>
                </a14:m>
                <a:endParaRPr lang="en-US" sz="2400" b="1" i="1" smtClean="0"/>
              </a:p>
            </p:txBody>
          </p:sp>
        </mc:Choice>
        <mc:Fallback xmlns="">
          <p:sp>
            <p:nvSpPr>
              <p:cNvPr id="8" name="Text Box 2"/>
              <p:cNvSpPr txBox="1">
                <a:spLocks noRot="1" noChangeAspect="1" noMove="1" noResize="1" noEditPoints="1" noAdjustHandles="1" noChangeArrowheads="1" noChangeShapeType="1" noTextEdit="1"/>
              </p:cNvSpPr>
              <p:nvPr/>
            </p:nvSpPr>
            <p:spPr bwMode="auto">
              <a:xfrm>
                <a:off x="5544108" y="2206800"/>
                <a:ext cx="3588368" cy="3112006"/>
              </a:xfrm>
              <a:prstGeom prst="rect">
                <a:avLst/>
              </a:prstGeom>
              <a:blipFill rotWithShape="1">
                <a:blip r:embed="rId2"/>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27653415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98658">
                                            <p:txEl>
                                              <p:pRg st="0" end="0"/>
                                            </p:txEl>
                                          </p:spTgt>
                                        </p:tgtEl>
                                        <p:attrNameLst>
                                          <p:attrName>style.visibility</p:attrName>
                                        </p:attrNameLst>
                                      </p:cBhvr>
                                      <p:to>
                                        <p:strVal val="visible"/>
                                      </p:to>
                                    </p:set>
                                    <p:animEffect transition="in" filter="strips(downLeft)">
                                      <p:cBhvr>
                                        <p:cTn id="12" dur="500"/>
                                        <p:tgtEl>
                                          <p:spTgt spid="19865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strips(down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strips(downLeft)">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strips(downLeft)">
                                      <p:cBhvr>
                                        <p:cTn id="2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pPr>
              <a:defRPr/>
            </a:pPr>
            <a:fld id="{1C5121FC-CDC3-42E2-B6AB-17A9249CF71E}" type="slidenum">
              <a:rPr lang="en-US" altLang="en-US"/>
              <a:pPr>
                <a:defRPr/>
              </a:pPr>
              <a:t>22</a:t>
            </a:fld>
            <a:endParaRPr lang="en-US" altLang="en-US"/>
          </a:p>
        </p:txBody>
      </p:sp>
      <p:sp>
        <p:nvSpPr>
          <p:cNvPr id="198658" name="Text Box 2"/>
          <p:cNvSpPr>
            <a:spLocks noGrp="1" noChangeArrowheads="1"/>
          </p:cNvSpPr>
          <p:nvPr>
            <p:ph type="body" idx="1"/>
          </p:nvPr>
        </p:nvSpPr>
        <p:spPr>
          <a:xfrm>
            <a:off x="503187" y="2204864"/>
            <a:ext cx="4680881" cy="3539430"/>
          </a:xfrm>
          <a:noFill/>
        </p:spPr>
        <p:txBody>
          <a:bodyPr wrap="square">
            <a:spAutoFit/>
          </a:bodyPr>
          <a:lstStyle/>
          <a:p>
            <a:pPr marL="0" indent="0" algn="just" eaLnBrk="1" hangingPunct="1">
              <a:spcBef>
                <a:spcPts val="0"/>
              </a:spcBef>
              <a:buNone/>
            </a:pPr>
            <a:r>
              <a:rPr lang="en-US" sz="2800" b="1" i="1" smtClean="0"/>
              <a:t>3.2.2. Dạng 2</a:t>
            </a:r>
            <a:r>
              <a:rPr lang="en-US" sz="2800" i="1"/>
              <a:t>: Điều kiện cần và đủ để hệ lực phẳng cân bằng là </a:t>
            </a:r>
            <a:r>
              <a:rPr lang="en-US" sz="2800" b="1" i="1"/>
              <a:t>tổng hình </a:t>
            </a:r>
            <a:r>
              <a:rPr lang="en-US" sz="2800" b="1" i="1">
                <a:solidFill>
                  <a:srgbClr val="FF0000"/>
                </a:solidFill>
              </a:rPr>
              <a:t>chiếu</a:t>
            </a:r>
            <a:r>
              <a:rPr lang="en-US" sz="2800" b="1" i="1"/>
              <a:t> các lực</a:t>
            </a:r>
            <a:r>
              <a:rPr lang="en-US" sz="2800" i="1" smtClean="0"/>
              <a:t> </a:t>
            </a:r>
            <a:r>
              <a:rPr lang="en-US" sz="2800" i="1" smtClean="0">
                <a:solidFill>
                  <a:srgbClr val="FF0000"/>
                </a:solidFill>
              </a:rPr>
              <a:t>lên một trục</a:t>
            </a:r>
            <a:r>
              <a:rPr lang="en-US" sz="2800" i="1" smtClean="0"/>
              <a:t> tọa độ và </a:t>
            </a:r>
            <a:r>
              <a:rPr lang="en-US" sz="2800" b="1" i="1" smtClean="0"/>
              <a:t>tổng </a:t>
            </a:r>
            <a:r>
              <a:rPr lang="en-US" sz="2800" b="1" i="1" smtClean="0">
                <a:solidFill>
                  <a:srgbClr val="FF0000"/>
                </a:solidFill>
              </a:rPr>
              <a:t>mômen</a:t>
            </a:r>
            <a:r>
              <a:rPr lang="en-US" sz="2800" i="1" smtClean="0">
                <a:solidFill>
                  <a:srgbClr val="FF0000"/>
                </a:solidFill>
              </a:rPr>
              <a:t> </a:t>
            </a:r>
            <a:r>
              <a:rPr lang="en-US" sz="2800" i="1" smtClean="0"/>
              <a:t>các lực </a:t>
            </a:r>
            <a:r>
              <a:rPr lang="en-US" sz="2800" b="1" i="1" smtClean="0"/>
              <a:t>đối với </a:t>
            </a:r>
            <a:r>
              <a:rPr lang="en-US" sz="2800" b="1" i="1" smtClean="0">
                <a:solidFill>
                  <a:srgbClr val="FF0000"/>
                </a:solidFill>
              </a:rPr>
              <a:t>hai điểm</a:t>
            </a:r>
            <a:r>
              <a:rPr lang="en-US" sz="2800" i="1" smtClean="0"/>
              <a:t> A và B tùy ý (AB </a:t>
            </a:r>
            <a:r>
              <a:rPr lang="en-US" sz="2800" b="1" i="1" smtClean="0"/>
              <a:t>không </a:t>
            </a:r>
            <a:r>
              <a:rPr lang="en-US" sz="2800" b="1">
                <a:cs typeface="Arial" charset="0"/>
              </a:rPr>
              <a:t>┴</a:t>
            </a:r>
            <a:r>
              <a:rPr lang="en-US" sz="2800" b="1" i="1" smtClean="0"/>
              <a:t> trục chiếu</a:t>
            </a:r>
            <a:r>
              <a:rPr lang="en-US" sz="2800" i="1" smtClean="0"/>
              <a:t>) đồng thời </a:t>
            </a:r>
            <a:r>
              <a:rPr lang="en-US" sz="2800" b="1" i="1" smtClean="0"/>
              <a:t>triệt tiêu</a:t>
            </a:r>
          </a:p>
        </p:txBody>
      </p:sp>
      <p:sp>
        <p:nvSpPr>
          <p:cNvPr id="6" name="Text Box 2"/>
          <p:cNvSpPr txBox="1">
            <a:spLocks noChangeArrowheads="1"/>
          </p:cNvSpPr>
          <p:nvPr/>
        </p:nvSpPr>
        <p:spPr bwMode="auto">
          <a:xfrm>
            <a:off x="446088" y="1316038"/>
            <a:ext cx="82296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800" b="1" smtClean="0">
                <a:solidFill>
                  <a:srgbClr val="008000"/>
                </a:solidFill>
                <a:cs typeface="Times New Roman" pitchFamily="18" charset="0"/>
              </a:rPr>
              <a:t>3.2. </a:t>
            </a:r>
            <a:r>
              <a:rPr lang="vi-VN" sz="2800" b="1">
                <a:solidFill>
                  <a:srgbClr val="008000"/>
                </a:solidFill>
                <a:cs typeface="Times New Roman" pitchFamily="18" charset="0"/>
              </a:rPr>
              <a:t>Các dạng phương trình cân bằng của hệ lực phẳng</a:t>
            </a:r>
            <a:endParaRPr lang="en-US" sz="2800">
              <a:cs typeface="Times New Roman" pitchFamily="18" charset="0"/>
            </a:endParaRPr>
          </a:p>
        </p:txBody>
      </p:sp>
      <p:sp>
        <p:nvSpPr>
          <p:cNvPr id="7" name="Rectangle 8"/>
          <p:cNvSpPr>
            <a:spLocks noChangeArrowheads="1"/>
          </p:cNvSpPr>
          <p:nvPr/>
        </p:nvSpPr>
        <p:spPr bwMode="auto">
          <a:xfrm>
            <a:off x="498475" y="296863"/>
            <a:ext cx="70262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spcBef>
                <a:spcPts val="300"/>
              </a:spcBef>
              <a:spcAft>
                <a:spcPts val="300"/>
              </a:spcAft>
            </a:pPr>
            <a:r>
              <a:rPr lang="en-US" sz="2800" b="1" smtClean="0">
                <a:solidFill>
                  <a:srgbClr val="0000FF"/>
                </a:solidFill>
              </a:rPr>
              <a:t>3. </a:t>
            </a:r>
            <a:r>
              <a:rPr lang="vi-VN" sz="2800" b="1">
                <a:solidFill>
                  <a:srgbClr val="0000FF"/>
                </a:solidFill>
              </a:rPr>
              <a:t>ĐIỀU KIỆN CÂN BẰNG VÀ CÁC PHƯƠNG TRÌNH CÂN BẰNG</a:t>
            </a:r>
            <a:endParaRPr lang="en-US" sz="2800" b="1">
              <a:solidFill>
                <a:srgbClr val="0000FF"/>
              </a:solidFill>
            </a:endParaRPr>
          </a:p>
        </p:txBody>
      </p:sp>
      <mc:AlternateContent xmlns:mc="http://schemas.openxmlformats.org/markup-compatibility/2006" xmlns:a14="http://schemas.microsoft.com/office/drawing/2010/main">
        <mc:Choice Requires="a14">
          <p:sp>
            <p:nvSpPr>
              <p:cNvPr id="8" name="Text Box 2"/>
              <p:cNvSpPr txBox="1">
                <a:spLocks noChangeArrowheads="1"/>
              </p:cNvSpPr>
              <p:nvPr/>
            </p:nvSpPr>
            <p:spPr bwMode="auto">
              <a:xfrm>
                <a:off x="5544108" y="2204864"/>
                <a:ext cx="3588368" cy="311200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a:lstStyle>
              <a:p>
                <a:pPr marL="0" indent="0" algn="just" eaLnBrk="1" hangingPunct="1">
                  <a:spcBef>
                    <a:spcPts val="0"/>
                  </a:spcBef>
                  <a:buFont typeface="Wingdings" pitchFamily="2" charset="2"/>
                  <a:buNone/>
                </a:pPr>
                <a14:m>
                  <m:oMathPara xmlns:m="http://schemas.openxmlformats.org/officeDocument/2006/math">
                    <m:oMathParaPr>
                      <m:jc m:val="centerGroup"/>
                    </m:oMathParaPr>
                    <m:oMath xmlns:m="http://schemas.openxmlformats.org/officeDocument/2006/math">
                      <m:sSub>
                        <m:sSubPr>
                          <m:ctrlPr>
                            <a:rPr lang="en-US" sz="2400" b="1" i="1" smtClean="0">
                              <a:solidFill>
                                <a:srgbClr val="FF0000"/>
                              </a:solidFill>
                              <a:latin typeface="Cambria Math"/>
                            </a:rPr>
                          </m:ctrlPr>
                        </m:sSubPr>
                        <m:e>
                          <m:r>
                            <a:rPr lang="en-US" sz="2400" b="1" i="1">
                              <a:solidFill>
                                <a:srgbClr val="FF0000"/>
                              </a:solidFill>
                              <a:latin typeface="Cambria Math"/>
                            </a:rPr>
                            <m:t>𝑹</m:t>
                          </m:r>
                        </m:e>
                        <m:sub>
                          <m:r>
                            <a:rPr lang="en-US" sz="2400" b="1" i="1">
                              <a:solidFill>
                                <a:srgbClr val="FF0000"/>
                              </a:solidFill>
                              <a:latin typeface="Cambria Math"/>
                            </a:rPr>
                            <m:t>𝒙</m:t>
                          </m:r>
                        </m:sub>
                      </m:sSub>
                      <m:r>
                        <a:rPr lang="en-US" sz="2400" b="1" i="1">
                          <a:solidFill>
                            <a:srgbClr val="FF0000"/>
                          </a:solidFill>
                          <a:latin typeface="Cambria Math"/>
                        </a:rPr>
                        <m:t>=</m:t>
                      </m:r>
                      <m:nary>
                        <m:naryPr>
                          <m:chr m:val="∑"/>
                          <m:ctrlPr>
                            <a:rPr lang="en-US" sz="2400" b="1" i="1">
                              <a:solidFill>
                                <a:srgbClr val="FF0000"/>
                              </a:solidFill>
                              <a:latin typeface="Cambria Math"/>
                            </a:rPr>
                          </m:ctrlPr>
                        </m:naryPr>
                        <m:sub>
                          <m:r>
                            <m:rPr>
                              <m:brk m:alnAt="23"/>
                            </m:rPr>
                            <a:rPr lang="en-US" sz="2400" b="1" i="1">
                              <a:solidFill>
                                <a:srgbClr val="FF0000"/>
                              </a:solidFill>
                              <a:latin typeface="Cambria Math"/>
                            </a:rPr>
                            <m:t>𝒌</m:t>
                          </m:r>
                          <m:r>
                            <m:rPr>
                              <m:brk m:alnAt="23"/>
                            </m:rPr>
                            <a:rPr lang="en-US" sz="2400" b="1" i="1">
                              <a:solidFill>
                                <a:srgbClr val="FF0000"/>
                              </a:solidFill>
                              <a:latin typeface="Cambria Math"/>
                            </a:rPr>
                            <m:t>=</m:t>
                          </m:r>
                          <m:r>
                            <m:rPr>
                              <m:brk m:alnAt="23"/>
                            </m:rPr>
                            <a:rPr lang="en-US" sz="2400" b="1" i="1">
                              <a:solidFill>
                                <a:srgbClr val="FF0000"/>
                              </a:solidFill>
                              <a:latin typeface="Cambria Math"/>
                            </a:rPr>
                            <m:t>𝟏</m:t>
                          </m:r>
                        </m:sub>
                        <m:sup>
                          <m:r>
                            <a:rPr lang="en-US" sz="2400" b="1" i="1">
                              <a:solidFill>
                                <a:srgbClr val="FF0000"/>
                              </a:solidFill>
                              <a:latin typeface="Cambria Math"/>
                            </a:rPr>
                            <m:t>𝒏</m:t>
                          </m:r>
                        </m:sup>
                        <m:e>
                          <m:sSub>
                            <m:sSubPr>
                              <m:ctrlPr>
                                <a:rPr lang="en-US" sz="2400" b="1" i="1">
                                  <a:solidFill>
                                    <a:srgbClr val="FF0000"/>
                                  </a:solidFill>
                                  <a:latin typeface="Cambria Math"/>
                                </a:rPr>
                              </m:ctrlPr>
                            </m:sSubPr>
                            <m:e>
                              <m:r>
                                <a:rPr lang="en-US" sz="2400" b="1" i="1">
                                  <a:solidFill>
                                    <a:srgbClr val="FF0000"/>
                                  </a:solidFill>
                                  <a:latin typeface="Cambria Math"/>
                                </a:rPr>
                                <m:t>𝑿</m:t>
                              </m:r>
                            </m:e>
                            <m:sub>
                              <m:r>
                                <a:rPr lang="en-US" sz="2400" b="1" i="1">
                                  <a:solidFill>
                                    <a:srgbClr val="FF0000"/>
                                  </a:solidFill>
                                  <a:latin typeface="Cambria Math"/>
                                </a:rPr>
                                <m:t>𝒌</m:t>
                              </m:r>
                            </m:sub>
                          </m:sSub>
                        </m:e>
                      </m:nary>
                      <m:r>
                        <a:rPr lang="en-US" sz="2400" b="1" i="1">
                          <a:solidFill>
                            <a:srgbClr val="FF0000"/>
                          </a:solidFill>
                          <a:latin typeface="Cambria Math"/>
                        </a:rPr>
                        <m:t>=</m:t>
                      </m:r>
                      <m:r>
                        <a:rPr lang="en-US" sz="2400" b="1" i="1">
                          <a:solidFill>
                            <a:srgbClr val="FF0000"/>
                          </a:solidFill>
                          <a:latin typeface="Cambria Math"/>
                        </a:rPr>
                        <m:t>𝟎</m:t>
                      </m:r>
                      <m:r>
                        <a:rPr lang="en-US" sz="2400" b="1" i="1">
                          <a:solidFill>
                            <a:srgbClr val="FF0000"/>
                          </a:solidFill>
                          <a:latin typeface="Cambria Math"/>
                        </a:rPr>
                        <m:t>;</m:t>
                      </m:r>
                    </m:oMath>
                  </m:oMathPara>
                </a14:m>
                <a:endParaRPr lang="en-US" sz="2400" b="1" i="1" smtClean="0"/>
              </a:p>
              <a:p>
                <a:pPr marL="0" indent="0" algn="just" eaLnBrk="1" hangingPunct="1">
                  <a:spcBef>
                    <a:spcPts val="0"/>
                  </a:spcBef>
                  <a:buNone/>
                </a:pPr>
                <a14:m>
                  <m:oMathPara xmlns:m="http://schemas.openxmlformats.org/officeDocument/2006/math">
                    <m:oMathParaPr>
                      <m:jc m:val="centerGroup"/>
                    </m:oMathParaPr>
                    <m:oMath xmlns:m="http://schemas.openxmlformats.org/officeDocument/2006/math">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𝑴</m:t>
                              </m:r>
                            </m:e>
                          </m:acc>
                        </m:e>
                        <m:sub>
                          <m:r>
                            <a:rPr lang="en-US" sz="2400" b="1" i="1" smtClean="0">
                              <a:solidFill>
                                <a:srgbClr val="FF0000"/>
                              </a:solidFill>
                              <a:latin typeface="Cambria Math"/>
                            </a:rPr>
                            <m:t>𝑨</m:t>
                          </m:r>
                        </m:sub>
                      </m:sSub>
                      <m:r>
                        <a:rPr lang="en-US" sz="2400" b="1" i="1">
                          <a:solidFill>
                            <a:srgbClr val="FF0000"/>
                          </a:solidFill>
                          <a:latin typeface="Cambria Math"/>
                        </a:rPr>
                        <m:t>=</m:t>
                      </m:r>
                      <m:nary>
                        <m:naryPr>
                          <m:chr m:val="∑"/>
                          <m:ctrlPr>
                            <a:rPr lang="en-US" sz="2400" b="1" i="1">
                              <a:solidFill>
                                <a:srgbClr val="FF0000"/>
                              </a:solidFill>
                              <a:latin typeface="Cambria Math"/>
                            </a:rPr>
                          </m:ctrlPr>
                        </m:naryPr>
                        <m:sub>
                          <m:r>
                            <m:rPr>
                              <m:brk m:alnAt="23"/>
                            </m:rPr>
                            <a:rPr lang="en-US" sz="2400" b="1" i="1">
                              <a:solidFill>
                                <a:srgbClr val="FF0000"/>
                              </a:solidFill>
                              <a:latin typeface="Cambria Math"/>
                            </a:rPr>
                            <m:t>𝒌</m:t>
                          </m:r>
                          <m:r>
                            <a:rPr lang="en-US" sz="2400" b="1" i="1">
                              <a:solidFill>
                                <a:srgbClr val="FF0000"/>
                              </a:solidFill>
                              <a:latin typeface="Cambria Math"/>
                            </a:rPr>
                            <m:t>=</m:t>
                          </m:r>
                          <m:r>
                            <a:rPr lang="en-US" sz="2400" b="1" i="1">
                              <a:solidFill>
                                <a:srgbClr val="FF0000"/>
                              </a:solidFill>
                              <a:latin typeface="Cambria Math"/>
                            </a:rPr>
                            <m:t>𝟏</m:t>
                          </m:r>
                        </m:sub>
                        <m:sup>
                          <m:r>
                            <a:rPr lang="en-US" sz="2400" b="1" i="1">
                              <a:solidFill>
                                <a:srgbClr val="FF0000"/>
                              </a:solidFill>
                              <a:latin typeface="Cambria Math"/>
                            </a:rPr>
                            <m:t>𝒏</m:t>
                          </m:r>
                        </m:sup>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𝒎</m:t>
                                  </m:r>
                                </m:e>
                              </m:acc>
                            </m:e>
                            <m:sub>
                              <m:r>
                                <a:rPr lang="en-US" sz="2400" b="1" i="1" smtClean="0">
                                  <a:solidFill>
                                    <a:srgbClr val="FF0000"/>
                                  </a:solidFill>
                                  <a:latin typeface="Cambria Math"/>
                                </a:rPr>
                                <m:t>𝑨</m:t>
                              </m:r>
                            </m:sub>
                          </m:sSub>
                          <m:d>
                            <m:dPr>
                              <m:ctrlPr>
                                <a:rPr lang="en-US" sz="2400" b="1" i="1">
                                  <a:solidFill>
                                    <a:srgbClr val="FF0000"/>
                                  </a:solidFill>
                                  <a:latin typeface="Cambria Math"/>
                                </a:rPr>
                              </m:ctrlPr>
                            </m:dPr>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𝑭</m:t>
                                      </m:r>
                                    </m:e>
                                  </m:acc>
                                </m:e>
                                <m:sub>
                                  <m:r>
                                    <a:rPr lang="en-US" sz="2400" b="1" i="1">
                                      <a:solidFill>
                                        <a:srgbClr val="FF0000"/>
                                      </a:solidFill>
                                      <a:latin typeface="Cambria Math"/>
                                    </a:rPr>
                                    <m:t>𝒌</m:t>
                                  </m:r>
                                </m:sub>
                              </m:sSub>
                            </m:e>
                          </m:d>
                        </m:e>
                      </m:nary>
                      <m:r>
                        <a:rPr lang="en-US" sz="2400" b="1" i="1">
                          <a:solidFill>
                            <a:srgbClr val="FF0000"/>
                          </a:solidFill>
                          <a:latin typeface="Cambria Math"/>
                        </a:rPr>
                        <m:t>=</m:t>
                      </m:r>
                      <m:r>
                        <a:rPr lang="en-US" sz="2400" b="1" i="1">
                          <a:solidFill>
                            <a:srgbClr val="FF0000"/>
                          </a:solidFill>
                          <a:latin typeface="Cambria Math"/>
                        </a:rPr>
                        <m:t>𝟎</m:t>
                      </m:r>
                    </m:oMath>
                  </m:oMathPara>
                </a14:m>
                <a:endParaRPr lang="en-US" sz="2400" b="1" i="1" smtClean="0">
                  <a:solidFill>
                    <a:srgbClr val="FF0000"/>
                  </a:solidFill>
                  <a:latin typeface="Cambria Math"/>
                </a:endParaRPr>
              </a:p>
              <a:p>
                <a:pPr marL="0" indent="0" algn="just" eaLnBrk="1" hangingPunct="1">
                  <a:spcBef>
                    <a:spcPts val="0"/>
                  </a:spcBef>
                  <a:buFont typeface="Wingdings" pitchFamily="2" charset="2"/>
                  <a:buNone/>
                </a:pPr>
                <a14:m>
                  <m:oMathPara xmlns:m="http://schemas.openxmlformats.org/officeDocument/2006/math">
                    <m:oMathParaPr>
                      <m:jc m:val="centerGroup"/>
                    </m:oMathParaPr>
                    <m:oMath xmlns:m="http://schemas.openxmlformats.org/officeDocument/2006/math">
                      <m:sSub>
                        <m:sSubPr>
                          <m:ctrlPr>
                            <a:rPr lang="en-US" sz="2400" b="1" i="1">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𝑴</m:t>
                              </m:r>
                            </m:e>
                          </m:acc>
                        </m:e>
                        <m:sub>
                          <m:r>
                            <a:rPr lang="en-US" sz="2400" b="1" i="1" smtClean="0">
                              <a:solidFill>
                                <a:srgbClr val="FF0000"/>
                              </a:solidFill>
                              <a:latin typeface="Cambria Math"/>
                            </a:rPr>
                            <m:t>𝑩</m:t>
                          </m:r>
                        </m:sub>
                      </m:sSub>
                      <m:r>
                        <a:rPr lang="en-US" sz="2400" b="1" i="1">
                          <a:solidFill>
                            <a:srgbClr val="FF0000"/>
                          </a:solidFill>
                          <a:latin typeface="Cambria Math"/>
                        </a:rPr>
                        <m:t>=</m:t>
                      </m:r>
                      <m:nary>
                        <m:naryPr>
                          <m:chr m:val="∑"/>
                          <m:ctrlPr>
                            <a:rPr lang="en-US" sz="2400" b="1" i="1">
                              <a:solidFill>
                                <a:srgbClr val="FF0000"/>
                              </a:solidFill>
                              <a:latin typeface="Cambria Math"/>
                            </a:rPr>
                          </m:ctrlPr>
                        </m:naryPr>
                        <m:sub>
                          <m:r>
                            <m:rPr>
                              <m:brk m:alnAt="23"/>
                            </m:rPr>
                            <a:rPr lang="en-US" sz="2400" b="1" i="1">
                              <a:solidFill>
                                <a:srgbClr val="FF0000"/>
                              </a:solidFill>
                              <a:latin typeface="Cambria Math"/>
                            </a:rPr>
                            <m:t>𝒌</m:t>
                          </m:r>
                          <m:r>
                            <m:rPr>
                              <m:brk m:alnAt="23"/>
                            </m:rPr>
                            <a:rPr lang="en-US" sz="2400" b="1" i="1">
                              <a:solidFill>
                                <a:srgbClr val="FF0000"/>
                              </a:solidFill>
                              <a:latin typeface="Cambria Math"/>
                            </a:rPr>
                            <m:t>=</m:t>
                          </m:r>
                          <m:r>
                            <m:rPr>
                              <m:brk m:alnAt="23"/>
                            </m:rPr>
                            <a:rPr lang="en-US" sz="2400" b="1" i="1">
                              <a:solidFill>
                                <a:srgbClr val="FF0000"/>
                              </a:solidFill>
                              <a:latin typeface="Cambria Math"/>
                            </a:rPr>
                            <m:t>𝟏</m:t>
                          </m:r>
                        </m:sub>
                        <m:sup>
                          <m:r>
                            <a:rPr lang="en-US" sz="2400" b="1" i="1">
                              <a:solidFill>
                                <a:srgbClr val="FF0000"/>
                              </a:solidFill>
                              <a:latin typeface="Cambria Math"/>
                            </a:rPr>
                            <m:t>𝒏</m:t>
                          </m:r>
                        </m:sup>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𝒎</m:t>
                                  </m:r>
                                </m:e>
                              </m:acc>
                            </m:e>
                            <m:sub>
                              <m:r>
                                <a:rPr lang="en-US" sz="2400" b="1" i="1" smtClean="0">
                                  <a:solidFill>
                                    <a:srgbClr val="FF0000"/>
                                  </a:solidFill>
                                  <a:latin typeface="Cambria Math"/>
                                </a:rPr>
                                <m:t>𝑩</m:t>
                              </m:r>
                            </m:sub>
                          </m:sSub>
                          <m:d>
                            <m:dPr>
                              <m:ctrlPr>
                                <a:rPr lang="en-US" sz="2400" b="1" i="1">
                                  <a:solidFill>
                                    <a:srgbClr val="FF0000"/>
                                  </a:solidFill>
                                  <a:latin typeface="Cambria Math"/>
                                </a:rPr>
                              </m:ctrlPr>
                            </m:dPr>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𝑭</m:t>
                                      </m:r>
                                    </m:e>
                                  </m:acc>
                                </m:e>
                                <m:sub>
                                  <m:r>
                                    <a:rPr lang="en-US" sz="2400" b="1" i="1">
                                      <a:solidFill>
                                        <a:srgbClr val="FF0000"/>
                                      </a:solidFill>
                                      <a:latin typeface="Cambria Math"/>
                                    </a:rPr>
                                    <m:t>𝒌</m:t>
                                  </m:r>
                                </m:sub>
                              </m:sSub>
                            </m:e>
                          </m:d>
                        </m:e>
                      </m:nary>
                      <m:r>
                        <a:rPr lang="en-US" sz="2400" b="1" i="1">
                          <a:solidFill>
                            <a:srgbClr val="FF0000"/>
                          </a:solidFill>
                          <a:latin typeface="Cambria Math"/>
                        </a:rPr>
                        <m:t>=</m:t>
                      </m:r>
                      <m:r>
                        <a:rPr lang="en-US" sz="2400" b="1" i="1">
                          <a:solidFill>
                            <a:srgbClr val="FF0000"/>
                          </a:solidFill>
                          <a:latin typeface="Cambria Math"/>
                        </a:rPr>
                        <m:t>𝟎</m:t>
                      </m:r>
                    </m:oMath>
                  </m:oMathPara>
                </a14:m>
                <a:endParaRPr lang="en-US" sz="2400" b="1" i="1" smtClean="0"/>
              </a:p>
            </p:txBody>
          </p:sp>
        </mc:Choice>
        <mc:Fallback xmlns="">
          <p:sp>
            <p:nvSpPr>
              <p:cNvPr id="8" name="Text Box 2"/>
              <p:cNvSpPr txBox="1">
                <a:spLocks noRot="1" noChangeAspect="1" noMove="1" noResize="1" noEditPoints="1" noAdjustHandles="1" noChangeArrowheads="1" noChangeShapeType="1" noTextEdit="1"/>
              </p:cNvSpPr>
              <p:nvPr/>
            </p:nvSpPr>
            <p:spPr bwMode="auto">
              <a:xfrm>
                <a:off x="5544108" y="2204864"/>
                <a:ext cx="3588368" cy="3112006"/>
              </a:xfrm>
              <a:prstGeom prst="rect">
                <a:avLst/>
              </a:prstGeom>
              <a:blipFill rotWithShape="1">
                <a:blip r:embed="rId2"/>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31933555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98658">
                                            <p:txEl>
                                              <p:pRg st="0" end="0"/>
                                            </p:txEl>
                                          </p:spTgt>
                                        </p:tgtEl>
                                        <p:attrNameLst>
                                          <p:attrName>style.visibility</p:attrName>
                                        </p:attrNameLst>
                                      </p:cBhvr>
                                      <p:to>
                                        <p:strVal val="visible"/>
                                      </p:to>
                                    </p:set>
                                    <p:animEffect transition="in" filter="strips(downLeft)">
                                      <p:cBhvr>
                                        <p:cTn id="7" dur="500"/>
                                        <p:tgtEl>
                                          <p:spTgt spid="1986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strips(downLeft)">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strips(downLeft)">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strips(downLeft)">
                                      <p:cBhvr>
                                        <p:cTn id="2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pPr>
              <a:defRPr/>
            </a:pPr>
            <a:fld id="{1C5121FC-CDC3-42E2-B6AB-17A9249CF71E}" type="slidenum">
              <a:rPr lang="en-US" altLang="en-US"/>
              <a:pPr>
                <a:defRPr/>
              </a:pPr>
              <a:t>23</a:t>
            </a:fld>
            <a:endParaRPr lang="en-US" altLang="en-US"/>
          </a:p>
        </p:txBody>
      </p:sp>
      <p:sp>
        <p:nvSpPr>
          <p:cNvPr id="198658" name="Text Box 2"/>
          <p:cNvSpPr>
            <a:spLocks noGrp="1" noChangeArrowheads="1"/>
          </p:cNvSpPr>
          <p:nvPr>
            <p:ph type="body" idx="1"/>
          </p:nvPr>
        </p:nvSpPr>
        <p:spPr>
          <a:xfrm>
            <a:off x="503187" y="2204864"/>
            <a:ext cx="4680881" cy="2677656"/>
          </a:xfrm>
          <a:noFill/>
        </p:spPr>
        <p:txBody>
          <a:bodyPr wrap="square">
            <a:spAutoFit/>
          </a:bodyPr>
          <a:lstStyle/>
          <a:p>
            <a:pPr marL="0" indent="0" algn="just" eaLnBrk="1" hangingPunct="1">
              <a:spcBef>
                <a:spcPts val="0"/>
              </a:spcBef>
              <a:buNone/>
            </a:pPr>
            <a:r>
              <a:rPr lang="en-US" sz="2800" b="1" i="1" smtClean="0"/>
              <a:t>3.2.3. Dạng 3</a:t>
            </a:r>
            <a:r>
              <a:rPr lang="en-US" sz="2800" i="1" smtClean="0"/>
              <a:t>: </a:t>
            </a:r>
            <a:r>
              <a:rPr lang="en-US" sz="2800" i="1"/>
              <a:t>Điều kiện cần và đủ để hệ lực phẳng cân bằng là </a:t>
            </a:r>
            <a:r>
              <a:rPr lang="en-US" sz="2800" b="1" i="1" smtClean="0"/>
              <a:t>tổng </a:t>
            </a:r>
            <a:r>
              <a:rPr lang="en-US" sz="2800" b="1" i="1" smtClean="0">
                <a:solidFill>
                  <a:srgbClr val="FF0000"/>
                </a:solidFill>
              </a:rPr>
              <a:t>mômen</a:t>
            </a:r>
            <a:r>
              <a:rPr lang="en-US" sz="2800" i="1" smtClean="0">
                <a:solidFill>
                  <a:srgbClr val="FF0000"/>
                </a:solidFill>
              </a:rPr>
              <a:t> </a:t>
            </a:r>
            <a:r>
              <a:rPr lang="en-US" sz="2800" i="1" smtClean="0"/>
              <a:t>các lực </a:t>
            </a:r>
            <a:r>
              <a:rPr lang="en-US" sz="2800" b="1" i="1" smtClean="0"/>
              <a:t>đối với </a:t>
            </a:r>
            <a:r>
              <a:rPr lang="en-US" sz="2800" b="1" i="1" smtClean="0">
                <a:solidFill>
                  <a:srgbClr val="FF0000"/>
                </a:solidFill>
              </a:rPr>
              <a:t>ba điểm</a:t>
            </a:r>
            <a:r>
              <a:rPr lang="en-US" sz="2800" i="1" smtClean="0"/>
              <a:t> A, C và B </a:t>
            </a:r>
            <a:r>
              <a:rPr lang="en-US" sz="2800" b="1" i="1" smtClean="0"/>
              <a:t>không thẳng hàng</a:t>
            </a:r>
            <a:r>
              <a:rPr lang="en-US" sz="2800" i="1" smtClean="0"/>
              <a:t> đồng thời </a:t>
            </a:r>
            <a:r>
              <a:rPr lang="en-US" sz="2800" b="1" i="1" smtClean="0"/>
              <a:t>triệt tiêu</a:t>
            </a:r>
          </a:p>
        </p:txBody>
      </p:sp>
      <p:sp>
        <p:nvSpPr>
          <p:cNvPr id="6" name="Text Box 2"/>
          <p:cNvSpPr txBox="1">
            <a:spLocks noChangeArrowheads="1"/>
          </p:cNvSpPr>
          <p:nvPr/>
        </p:nvSpPr>
        <p:spPr bwMode="auto">
          <a:xfrm>
            <a:off x="446088" y="1316038"/>
            <a:ext cx="82296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800" b="1" smtClean="0">
                <a:solidFill>
                  <a:srgbClr val="008000"/>
                </a:solidFill>
                <a:cs typeface="Times New Roman" pitchFamily="18" charset="0"/>
              </a:rPr>
              <a:t>3.2. </a:t>
            </a:r>
            <a:r>
              <a:rPr lang="vi-VN" sz="2800" b="1">
                <a:solidFill>
                  <a:srgbClr val="008000"/>
                </a:solidFill>
                <a:cs typeface="Times New Roman" pitchFamily="18" charset="0"/>
              </a:rPr>
              <a:t>Các dạng phương trình cân bằng của hệ lực phẳng</a:t>
            </a:r>
            <a:endParaRPr lang="en-US" sz="2800">
              <a:cs typeface="Times New Roman" pitchFamily="18" charset="0"/>
            </a:endParaRPr>
          </a:p>
        </p:txBody>
      </p:sp>
      <p:sp>
        <p:nvSpPr>
          <p:cNvPr id="7" name="Rectangle 8"/>
          <p:cNvSpPr>
            <a:spLocks noChangeArrowheads="1"/>
          </p:cNvSpPr>
          <p:nvPr/>
        </p:nvSpPr>
        <p:spPr bwMode="auto">
          <a:xfrm>
            <a:off x="498475" y="296863"/>
            <a:ext cx="70262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spcBef>
                <a:spcPts val="300"/>
              </a:spcBef>
              <a:spcAft>
                <a:spcPts val="300"/>
              </a:spcAft>
            </a:pPr>
            <a:r>
              <a:rPr lang="en-US" sz="2800" b="1" smtClean="0">
                <a:solidFill>
                  <a:srgbClr val="0000FF"/>
                </a:solidFill>
              </a:rPr>
              <a:t>3. </a:t>
            </a:r>
            <a:r>
              <a:rPr lang="vi-VN" sz="2800" b="1">
                <a:solidFill>
                  <a:srgbClr val="0000FF"/>
                </a:solidFill>
              </a:rPr>
              <a:t>ĐIỀU KIỆN CÂN BẰNG VÀ CÁC PHƯƠNG TRÌNH CÂN BẰNG</a:t>
            </a:r>
            <a:endParaRPr lang="en-US" sz="2800" b="1">
              <a:solidFill>
                <a:srgbClr val="0000FF"/>
              </a:solidFill>
            </a:endParaRPr>
          </a:p>
        </p:txBody>
      </p:sp>
      <mc:AlternateContent xmlns:mc="http://schemas.openxmlformats.org/markup-compatibility/2006" xmlns:a14="http://schemas.microsoft.com/office/drawing/2010/main">
        <mc:Choice Requires="a14">
          <p:sp>
            <p:nvSpPr>
              <p:cNvPr id="8" name="Text Box 2"/>
              <p:cNvSpPr txBox="1">
                <a:spLocks noChangeArrowheads="1"/>
              </p:cNvSpPr>
              <p:nvPr/>
            </p:nvSpPr>
            <p:spPr bwMode="auto">
              <a:xfrm>
                <a:off x="5544108" y="2204864"/>
                <a:ext cx="3588368" cy="311200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a:lstStyle>
              <a:p>
                <a:pPr marL="0" indent="0" algn="just" eaLnBrk="1" hangingPunct="1">
                  <a:spcBef>
                    <a:spcPts val="0"/>
                  </a:spcBef>
                  <a:buNone/>
                </a:pPr>
                <a14:m>
                  <m:oMathPara xmlns:m="http://schemas.openxmlformats.org/officeDocument/2006/math">
                    <m:oMathParaPr>
                      <m:jc m:val="centerGroup"/>
                    </m:oMathParaPr>
                    <m:oMath xmlns:m="http://schemas.openxmlformats.org/officeDocument/2006/math">
                      <m:sSub>
                        <m:sSubPr>
                          <m:ctrlPr>
                            <a:rPr lang="en-US" sz="2400" b="1" i="1" smtClean="0">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𝑴</m:t>
                              </m:r>
                            </m:e>
                          </m:acc>
                        </m:e>
                        <m:sub>
                          <m:r>
                            <a:rPr lang="en-US" sz="2400" b="1" i="1">
                              <a:solidFill>
                                <a:srgbClr val="FF0000"/>
                              </a:solidFill>
                              <a:latin typeface="Cambria Math"/>
                            </a:rPr>
                            <m:t>𝑨</m:t>
                          </m:r>
                        </m:sub>
                      </m:sSub>
                      <m:r>
                        <a:rPr lang="en-US" sz="2400" b="1" i="1">
                          <a:solidFill>
                            <a:srgbClr val="FF0000"/>
                          </a:solidFill>
                          <a:latin typeface="Cambria Math"/>
                        </a:rPr>
                        <m:t>=</m:t>
                      </m:r>
                      <m:nary>
                        <m:naryPr>
                          <m:chr m:val="∑"/>
                          <m:ctrlPr>
                            <a:rPr lang="en-US" sz="2400" b="1" i="1">
                              <a:solidFill>
                                <a:srgbClr val="FF0000"/>
                              </a:solidFill>
                              <a:latin typeface="Cambria Math"/>
                            </a:rPr>
                          </m:ctrlPr>
                        </m:naryPr>
                        <m:sub>
                          <m:r>
                            <m:rPr>
                              <m:brk m:alnAt="23"/>
                            </m:rPr>
                            <a:rPr lang="en-US" sz="2400" b="1" i="1">
                              <a:solidFill>
                                <a:srgbClr val="FF0000"/>
                              </a:solidFill>
                              <a:latin typeface="Cambria Math"/>
                            </a:rPr>
                            <m:t>𝒌</m:t>
                          </m:r>
                          <m:r>
                            <a:rPr lang="en-US" sz="2400" b="1" i="1">
                              <a:solidFill>
                                <a:srgbClr val="FF0000"/>
                              </a:solidFill>
                              <a:latin typeface="Cambria Math"/>
                            </a:rPr>
                            <m:t>=</m:t>
                          </m:r>
                          <m:r>
                            <a:rPr lang="en-US" sz="2400" b="1" i="1">
                              <a:solidFill>
                                <a:srgbClr val="FF0000"/>
                              </a:solidFill>
                              <a:latin typeface="Cambria Math"/>
                            </a:rPr>
                            <m:t>𝟏</m:t>
                          </m:r>
                        </m:sub>
                        <m:sup>
                          <m:r>
                            <a:rPr lang="en-US" sz="2400" b="1" i="1">
                              <a:solidFill>
                                <a:srgbClr val="FF0000"/>
                              </a:solidFill>
                              <a:latin typeface="Cambria Math"/>
                            </a:rPr>
                            <m:t>𝒏</m:t>
                          </m:r>
                        </m:sup>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𝒎</m:t>
                                  </m:r>
                                </m:e>
                              </m:acc>
                            </m:e>
                            <m:sub>
                              <m:r>
                                <a:rPr lang="en-US" sz="2400" b="1" i="1">
                                  <a:solidFill>
                                    <a:srgbClr val="FF0000"/>
                                  </a:solidFill>
                                  <a:latin typeface="Cambria Math"/>
                                </a:rPr>
                                <m:t>𝑨</m:t>
                              </m:r>
                            </m:sub>
                          </m:sSub>
                          <m:d>
                            <m:dPr>
                              <m:ctrlPr>
                                <a:rPr lang="en-US" sz="2400" b="1" i="1">
                                  <a:solidFill>
                                    <a:srgbClr val="FF0000"/>
                                  </a:solidFill>
                                  <a:latin typeface="Cambria Math"/>
                                </a:rPr>
                              </m:ctrlPr>
                            </m:dPr>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𝑭</m:t>
                                      </m:r>
                                    </m:e>
                                  </m:acc>
                                </m:e>
                                <m:sub>
                                  <m:r>
                                    <a:rPr lang="en-US" sz="2400" b="1" i="1">
                                      <a:solidFill>
                                        <a:srgbClr val="FF0000"/>
                                      </a:solidFill>
                                      <a:latin typeface="Cambria Math"/>
                                    </a:rPr>
                                    <m:t>𝒌</m:t>
                                  </m:r>
                                </m:sub>
                              </m:sSub>
                            </m:e>
                          </m:d>
                        </m:e>
                      </m:nary>
                      <m:r>
                        <a:rPr lang="en-US" sz="2400" b="1" i="1">
                          <a:solidFill>
                            <a:srgbClr val="FF0000"/>
                          </a:solidFill>
                          <a:latin typeface="Cambria Math"/>
                        </a:rPr>
                        <m:t>=</m:t>
                      </m:r>
                      <m:r>
                        <a:rPr lang="en-US" sz="2400" b="1" i="1">
                          <a:solidFill>
                            <a:srgbClr val="FF0000"/>
                          </a:solidFill>
                          <a:latin typeface="Cambria Math"/>
                        </a:rPr>
                        <m:t>𝟎</m:t>
                      </m:r>
                    </m:oMath>
                  </m:oMathPara>
                </a14:m>
                <a:endParaRPr lang="en-US" sz="2400" b="1" i="1">
                  <a:solidFill>
                    <a:srgbClr val="FF0000"/>
                  </a:solidFill>
                  <a:latin typeface="Cambria Math"/>
                </a:endParaRPr>
              </a:p>
              <a:p>
                <a:pPr marL="0" indent="0" algn="just" eaLnBrk="1" hangingPunct="1">
                  <a:spcBef>
                    <a:spcPts val="0"/>
                  </a:spcBef>
                  <a:buNone/>
                </a:pPr>
                <a14:m>
                  <m:oMathPara xmlns:m="http://schemas.openxmlformats.org/officeDocument/2006/math">
                    <m:oMathParaPr>
                      <m:jc m:val="centerGroup"/>
                    </m:oMathParaPr>
                    <m:oMath xmlns:m="http://schemas.openxmlformats.org/officeDocument/2006/math">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𝑴</m:t>
                              </m:r>
                            </m:e>
                          </m:acc>
                        </m:e>
                        <m:sub>
                          <m:r>
                            <a:rPr lang="en-US" sz="2400" b="1" i="1">
                              <a:solidFill>
                                <a:srgbClr val="FF0000"/>
                              </a:solidFill>
                              <a:latin typeface="Cambria Math"/>
                            </a:rPr>
                            <m:t>𝑩</m:t>
                          </m:r>
                        </m:sub>
                      </m:sSub>
                      <m:r>
                        <a:rPr lang="en-US" sz="2400" b="1" i="1">
                          <a:solidFill>
                            <a:srgbClr val="FF0000"/>
                          </a:solidFill>
                          <a:latin typeface="Cambria Math"/>
                        </a:rPr>
                        <m:t>=</m:t>
                      </m:r>
                      <m:nary>
                        <m:naryPr>
                          <m:chr m:val="∑"/>
                          <m:ctrlPr>
                            <a:rPr lang="en-US" sz="2400" b="1" i="1">
                              <a:solidFill>
                                <a:srgbClr val="FF0000"/>
                              </a:solidFill>
                              <a:latin typeface="Cambria Math"/>
                            </a:rPr>
                          </m:ctrlPr>
                        </m:naryPr>
                        <m:sub>
                          <m:r>
                            <m:rPr>
                              <m:brk m:alnAt="23"/>
                            </m:rPr>
                            <a:rPr lang="en-US" sz="2400" b="1" i="1">
                              <a:solidFill>
                                <a:srgbClr val="FF0000"/>
                              </a:solidFill>
                              <a:latin typeface="Cambria Math"/>
                            </a:rPr>
                            <m:t>𝒌</m:t>
                          </m:r>
                          <m:r>
                            <a:rPr lang="en-US" sz="2400" b="1" i="1">
                              <a:solidFill>
                                <a:srgbClr val="FF0000"/>
                              </a:solidFill>
                              <a:latin typeface="Cambria Math"/>
                            </a:rPr>
                            <m:t>=</m:t>
                          </m:r>
                          <m:r>
                            <a:rPr lang="en-US" sz="2400" b="1" i="1">
                              <a:solidFill>
                                <a:srgbClr val="FF0000"/>
                              </a:solidFill>
                              <a:latin typeface="Cambria Math"/>
                            </a:rPr>
                            <m:t>𝟏</m:t>
                          </m:r>
                        </m:sub>
                        <m:sup>
                          <m:r>
                            <a:rPr lang="en-US" sz="2400" b="1" i="1">
                              <a:solidFill>
                                <a:srgbClr val="FF0000"/>
                              </a:solidFill>
                              <a:latin typeface="Cambria Math"/>
                            </a:rPr>
                            <m:t>𝒏</m:t>
                          </m:r>
                        </m:sup>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𝒎</m:t>
                                  </m:r>
                                </m:e>
                              </m:acc>
                            </m:e>
                            <m:sub>
                              <m:r>
                                <a:rPr lang="en-US" sz="2400" b="1" i="1">
                                  <a:solidFill>
                                    <a:srgbClr val="FF0000"/>
                                  </a:solidFill>
                                  <a:latin typeface="Cambria Math"/>
                                </a:rPr>
                                <m:t>𝑩</m:t>
                              </m:r>
                            </m:sub>
                          </m:sSub>
                          <m:d>
                            <m:dPr>
                              <m:ctrlPr>
                                <a:rPr lang="en-US" sz="2400" b="1" i="1">
                                  <a:solidFill>
                                    <a:srgbClr val="FF0000"/>
                                  </a:solidFill>
                                  <a:latin typeface="Cambria Math"/>
                                </a:rPr>
                              </m:ctrlPr>
                            </m:dPr>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𝑭</m:t>
                                      </m:r>
                                    </m:e>
                                  </m:acc>
                                </m:e>
                                <m:sub>
                                  <m:r>
                                    <a:rPr lang="en-US" sz="2400" b="1" i="1">
                                      <a:solidFill>
                                        <a:srgbClr val="FF0000"/>
                                      </a:solidFill>
                                      <a:latin typeface="Cambria Math"/>
                                    </a:rPr>
                                    <m:t>𝒌</m:t>
                                  </m:r>
                                </m:sub>
                              </m:sSub>
                            </m:e>
                          </m:d>
                        </m:e>
                      </m:nary>
                      <m:r>
                        <a:rPr lang="en-US" sz="2400" b="1" i="1">
                          <a:solidFill>
                            <a:srgbClr val="FF0000"/>
                          </a:solidFill>
                          <a:latin typeface="Cambria Math"/>
                        </a:rPr>
                        <m:t>=</m:t>
                      </m:r>
                      <m:r>
                        <a:rPr lang="en-US" sz="2400" b="1" i="1">
                          <a:solidFill>
                            <a:srgbClr val="FF0000"/>
                          </a:solidFill>
                          <a:latin typeface="Cambria Math"/>
                        </a:rPr>
                        <m:t>𝟎</m:t>
                      </m:r>
                    </m:oMath>
                  </m:oMathPara>
                </a14:m>
                <a:endParaRPr lang="en-US" sz="2400" b="1" i="1"/>
              </a:p>
              <a:p>
                <a:pPr marL="0" indent="0" algn="just" eaLnBrk="1" hangingPunct="1">
                  <a:spcBef>
                    <a:spcPts val="0"/>
                  </a:spcBef>
                  <a:buFont typeface="Wingdings" pitchFamily="2" charset="2"/>
                  <a:buNone/>
                </a:pPr>
                <a14:m>
                  <m:oMathPara xmlns:m="http://schemas.openxmlformats.org/officeDocument/2006/math">
                    <m:oMathParaPr>
                      <m:jc m:val="centerGroup"/>
                    </m:oMathParaPr>
                    <m:oMath xmlns:m="http://schemas.openxmlformats.org/officeDocument/2006/math">
                      <m:sSub>
                        <m:sSubPr>
                          <m:ctrlPr>
                            <a:rPr lang="en-US" sz="2400" b="1" i="1">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𝑴</m:t>
                              </m:r>
                            </m:e>
                          </m:acc>
                        </m:e>
                        <m:sub>
                          <m:r>
                            <a:rPr lang="en-US" sz="2400" b="1" i="1" smtClean="0">
                              <a:solidFill>
                                <a:srgbClr val="FF0000"/>
                              </a:solidFill>
                              <a:latin typeface="Cambria Math"/>
                            </a:rPr>
                            <m:t>𝑪</m:t>
                          </m:r>
                        </m:sub>
                      </m:sSub>
                      <m:r>
                        <a:rPr lang="en-US" sz="2400" b="1" i="1">
                          <a:solidFill>
                            <a:srgbClr val="FF0000"/>
                          </a:solidFill>
                          <a:latin typeface="Cambria Math"/>
                        </a:rPr>
                        <m:t>=</m:t>
                      </m:r>
                      <m:nary>
                        <m:naryPr>
                          <m:chr m:val="∑"/>
                          <m:ctrlPr>
                            <a:rPr lang="en-US" sz="2400" b="1" i="1">
                              <a:solidFill>
                                <a:srgbClr val="FF0000"/>
                              </a:solidFill>
                              <a:latin typeface="Cambria Math"/>
                            </a:rPr>
                          </m:ctrlPr>
                        </m:naryPr>
                        <m:sub>
                          <m:r>
                            <m:rPr>
                              <m:brk m:alnAt="23"/>
                            </m:rPr>
                            <a:rPr lang="en-US" sz="2400" b="1" i="1">
                              <a:solidFill>
                                <a:srgbClr val="FF0000"/>
                              </a:solidFill>
                              <a:latin typeface="Cambria Math"/>
                            </a:rPr>
                            <m:t>𝒌</m:t>
                          </m:r>
                          <m:r>
                            <m:rPr>
                              <m:brk m:alnAt="23"/>
                            </m:rPr>
                            <a:rPr lang="en-US" sz="2400" b="1" i="1">
                              <a:solidFill>
                                <a:srgbClr val="FF0000"/>
                              </a:solidFill>
                              <a:latin typeface="Cambria Math"/>
                            </a:rPr>
                            <m:t>=</m:t>
                          </m:r>
                          <m:r>
                            <m:rPr>
                              <m:brk m:alnAt="23"/>
                            </m:rPr>
                            <a:rPr lang="en-US" sz="2400" b="1" i="1">
                              <a:solidFill>
                                <a:srgbClr val="FF0000"/>
                              </a:solidFill>
                              <a:latin typeface="Cambria Math"/>
                            </a:rPr>
                            <m:t>𝟏</m:t>
                          </m:r>
                        </m:sub>
                        <m:sup>
                          <m:r>
                            <a:rPr lang="en-US" sz="2400" b="1" i="1">
                              <a:solidFill>
                                <a:srgbClr val="FF0000"/>
                              </a:solidFill>
                              <a:latin typeface="Cambria Math"/>
                            </a:rPr>
                            <m:t>𝒏</m:t>
                          </m:r>
                        </m:sup>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𝒎</m:t>
                                  </m:r>
                                </m:e>
                              </m:acc>
                            </m:e>
                            <m:sub>
                              <m:r>
                                <a:rPr lang="en-US" sz="2400" b="1" i="1" smtClean="0">
                                  <a:solidFill>
                                    <a:srgbClr val="FF0000"/>
                                  </a:solidFill>
                                  <a:latin typeface="Cambria Math"/>
                                </a:rPr>
                                <m:t>𝑪</m:t>
                              </m:r>
                            </m:sub>
                          </m:sSub>
                          <m:d>
                            <m:dPr>
                              <m:ctrlPr>
                                <a:rPr lang="en-US" sz="2400" b="1" i="1">
                                  <a:solidFill>
                                    <a:srgbClr val="FF0000"/>
                                  </a:solidFill>
                                  <a:latin typeface="Cambria Math"/>
                                </a:rPr>
                              </m:ctrlPr>
                            </m:dPr>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𝑭</m:t>
                                      </m:r>
                                    </m:e>
                                  </m:acc>
                                </m:e>
                                <m:sub>
                                  <m:r>
                                    <a:rPr lang="en-US" sz="2400" b="1" i="1">
                                      <a:solidFill>
                                        <a:srgbClr val="FF0000"/>
                                      </a:solidFill>
                                      <a:latin typeface="Cambria Math"/>
                                    </a:rPr>
                                    <m:t>𝒌</m:t>
                                  </m:r>
                                </m:sub>
                              </m:sSub>
                            </m:e>
                          </m:d>
                        </m:e>
                      </m:nary>
                      <m:r>
                        <a:rPr lang="en-US" sz="2400" b="1" i="1">
                          <a:solidFill>
                            <a:srgbClr val="FF0000"/>
                          </a:solidFill>
                          <a:latin typeface="Cambria Math"/>
                        </a:rPr>
                        <m:t>=</m:t>
                      </m:r>
                      <m:r>
                        <a:rPr lang="en-US" sz="2400" b="1" i="1">
                          <a:solidFill>
                            <a:srgbClr val="FF0000"/>
                          </a:solidFill>
                          <a:latin typeface="Cambria Math"/>
                        </a:rPr>
                        <m:t>𝟎</m:t>
                      </m:r>
                    </m:oMath>
                  </m:oMathPara>
                </a14:m>
                <a:endParaRPr lang="en-US" sz="2400" b="1" i="1" smtClean="0"/>
              </a:p>
            </p:txBody>
          </p:sp>
        </mc:Choice>
        <mc:Fallback xmlns="">
          <p:sp>
            <p:nvSpPr>
              <p:cNvPr id="8" name="Text Box 2"/>
              <p:cNvSpPr txBox="1">
                <a:spLocks noRot="1" noChangeAspect="1" noMove="1" noResize="1" noEditPoints="1" noAdjustHandles="1" noChangeArrowheads="1" noChangeShapeType="1" noTextEdit="1"/>
              </p:cNvSpPr>
              <p:nvPr/>
            </p:nvSpPr>
            <p:spPr bwMode="auto">
              <a:xfrm>
                <a:off x="5544108" y="2204864"/>
                <a:ext cx="3588368" cy="3112006"/>
              </a:xfrm>
              <a:prstGeom prst="rect">
                <a:avLst/>
              </a:prstGeom>
              <a:blipFill rotWithShape="1">
                <a:blip r:embed="rId2"/>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27970781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98658">
                                            <p:txEl>
                                              <p:pRg st="0" end="0"/>
                                            </p:txEl>
                                          </p:spTgt>
                                        </p:tgtEl>
                                        <p:attrNameLst>
                                          <p:attrName>style.visibility</p:attrName>
                                        </p:attrNameLst>
                                      </p:cBhvr>
                                      <p:to>
                                        <p:strVal val="visible"/>
                                      </p:to>
                                    </p:set>
                                    <p:animEffect transition="in" filter="strips(downLeft)">
                                      <p:cBhvr>
                                        <p:cTn id="7" dur="500"/>
                                        <p:tgtEl>
                                          <p:spTgt spid="1986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strips(downLeft)">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strips(downLeft)">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strips(downLeft)">
                                      <p:cBhvr>
                                        <p:cTn id="2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pPr>
              <a:defRPr/>
            </a:pPr>
            <a:fld id="{1C5121FC-CDC3-42E2-B6AB-17A9249CF71E}" type="slidenum">
              <a:rPr lang="en-US" altLang="en-US"/>
              <a:pPr>
                <a:defRPr/>
              </a:pPr>
              <a:t>24</a:t>
            </a:fld>
            <a:endParaRPr lang="en-US" altLang="en-US"/>
          </a:p>
        </p:txBody>
      </p:sp>
      <p:sp>
        <p:nvSpPr>
          <p:cNvPr id="198658" name="Text Box 2"/>
          <p:cNvSpPr>
            <a:spLocks noGrp="1" noChangeArrowheads="1"/>
          </p:cNvSpPr>
          <p:nvPr>
            <p:ph type="body" idx="1"/>
          </p:nvPr>
        </p:nvSpPr>
        <p:spPr>
          <a:xfrm>
            <a:off x="503187" y="2204864"/>
            <a:ext cx="7993249" cy="2246769"/>
          </a:xfrm>
          <a:noFill/>
        </p:spPr>
        <p:txBody>
          <a:bodyPr wrap="square">
            <a:spAutoFit/>
          </a:bodyPr>
          <a:lstStyle/>
          <a:p>
            <a:pPr marL="0" indent="0" algn="just" eaLnBrk="1" hangingPunct="1">
              <a:spcBef>
                <a:spcPts val="0"/>
              </a:spcBef>
              <a:buNone/>
            </a:pPr>
            <a:r>
              <a:rPr lang="en-US" sz="2800" i="1" smtClean="0"/>
              <a:t>Đối với vật rắn không tự do, ngoài các lực chủ động tác dụng lên vật còn có các phản lực liên kết. </a:t>
            </a:r>
            <a:r>
              <a:rPr lang="en-US" sz="2800" b="1" i="1" smtClean="0"/>
              <a:t>Giải phóng các liên kết</a:t>
            </a:r>
            <a:r>
              <a:rPr lang="en-US" sz="2800" i="1" smtClean="0"/>
              <a:t> ta có vật tự do cân bằng gồm </a:t>
            </a:r>
            <a:r>
              <a:rPr lang="en-US" sz="2800" b="1" i="1" smtClean="0"/>
              <a:t>có </a:t>
            </a:r>
            <a:r>
              <a:rPr lang="en-US" sz="2800" b="1" i="1" smtClean="0">
                <a:solidFill>
                  <a:srgbClr val="FF0000"/>
                </a:solidFill>
              </a:rPr>
              <a:t>các lực tác dụng</a:t>
            </a:r>
            <a:r>
              <a:rPr lang="en-US" sz="2800" i="1" smtClean="0"/>
              <a:t> và </a:t>
            </a:r>
            <a:r>
              <a:rPr lang="en-US" sz="2800" b="1" i="1" smtClean="0">
                <a:solidFill>
                  <a:srgbClr val="FF0000"/>
                </a:solidFill>
              </a:rPr>
              <a:t>các phản lực liên kết</a:t>
            </a:r>
            <a:r>
              <a:rPr lang="en-US" sz="2800" i="1" smtClean="0"/>
              <a:t>.</a:t>
            </a:r>
          </a:p>
        </p:txBody>
      </p:sp>
      <p:sp>
        <p:nvSpPr>
          <p:cNvPr id="6" name="Text Box 2"/>
          <p:cNvSpPr txBox="1">
            <a:spLocks noChangeArrowheads="1"/>
          </p:cNvSpPr>
          <p:nvPr/>
        </p:nvSpPr>
        <p:spPr bwMode="auto">
          <a:xfrm>
            <a:off x="446088" y="1316038"/>
            <a:ext cx="82296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800" b="1" smtClean="0">
                <a:solidFill>
                  <a:srgbClr val="008000"/>
                </a:solidFill>
                <a:cs typeface="Times New Roman" pitchFamily="18" charset="0"/>
              </a:rPr>
              <a:t>3.3. </a:t>
            </a:r>
            <a:r>
              <a:rPr lang="vi-VN" sz="2800" b="1">
                <a:solidFill>
                  <a:srgbClr val="008000"/>
                </a:solidFill>
                <a:cs typeface="Times New Roman" pitchFamily="18" charset="0"/>
              </a:rPr>
              <a:t>Điều kiện cân bằng của vật rắn không tự do</a:t>
            </a:r>
            <a:endParaRPr lang="en-US" sz="2800">
              <a:cs typeface="Times New Roman" pitchFamily="18" charset="0"/>
            </a:endParaRPr>
          </a:p>
        </p:txBody>
      </p:sp>
      <p:sp>
        <p:nvSpPr>
          <p:cNvPr id="7" name="Rectangle 8"/>
          <p:cNvSpPr>
            <a:spLocks noChangeArrowheads="1"/>
          </p:cNvSpPr>
          <p:nvPr/>
        </p:nvSpPr>
        <p:spPr bwMode="auto">
          <a:xfrm>
            <a:off x="498475" y="296863"/>
            <a:ext cx="70262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spcBef>
                <a:spcPts val="300"/>
              </a:spcBef>
              <a:spcAft>
                <a:spcPts val="300"/>
              </a:spcAft>
            </a:pPr>
            <a:r>
              <a:rPr lang="en-US" sz="2800" b="1" smtClean="0">
                <a:solidFill>
                  <a:srgbClr val="0000FF"/>
                </a:solidFill>
              </a:rPr>
              <a:t>3. </a:t>
            </a:r>
            <a:r>
              <a:rPr lang="vi-VN" sz="2800" b="1">
                <a:solidFill>
                  <a:srgbClr val="0000FF"/>
                </a:solidFill>
              </a:rPr>
              <a:t>ĐIỀU KIỆN CÂN BẰNG VÀ CÁC PHƯƠNG TRÌNH CÂN BẰNG</a:t>
            </a:r>
            <a:endParaRPr lang="en-US" sz="2800" b="1">
              <a:solidFill>
                <a:srgbClr val="0000FF"/>
              </a:solidFill>
            </a:endParaRPr>
          </a:p>
        </p:txBody>
      </p:sp>
    </p:spTree>
    <p:extLst>
      <p:ext uri="{BB962C8B-B14F-4D97-AF65-F5344CB8AC3E}">
        <p14:creationId xmlns:p14="http://schemas.microsoft.com/office/powerpoint/2010/main" val="15859980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98658">
                                            <p:txEl>
                                              <p:pRg st="0" end="0"/>
                                            </p:txEl>
                                          </p:spTgt>
                                        </p:tgtEl>
                                        <p:attrNameLst>
                                          <p:attrName>style.visibility</p:attrName>
                                        </p:attrNameLst>
                                      </p:cBhvr>
                                      <p:to>
                                        <p:strVal val="visible"/>
                                      </p:to>
                                    </p:set>
                                    <p:animEffect transition="in" filter="strips(downLeft)">
                                      <p:cBhvr>
                                        <p:cTn id="7" dur="500"/>
                                        <p:tgtEl>
                                          <p:spTgt spid="1986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2" name="Text Box 13"/>
              <p:cNvSpPr txBox="1">
                <a:spLocks noChangeArrowheads="1"/>
              </p:cNvSpPr>
              <p:nvPr/>
            </p:nvSpPr>
            <p:spPr bwMode="auto">
              <a:xfrm>
                <a:off x="4687916" y="2744924"/>
                <a:ext cx="3916532" cy="203376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a:spcBef>
                    <a:spcPct val="50000"/>
                  </a:spcBef>
                </a:pPr>
                <a14:m>
                  <m:oMathPara xmlns:m="http://schemas.openxmlformats.org/officeDocument/2006/math">
                    <m:oMathParaPr>
                      <m:jc m:val="centerGroup"/>
                    </m:oMathParaPr>
                    <m:oMath xmlns:m="http://schemas.openxmlformats.org/officeDocument/2006/math">
                      <m:sSup>
                        <m:sSupPr>
                          <m:ctrlPr>
                            <a:rPr lang="en-US" b="1" i="1" smtClean="0">
                              <a:solidFill>
                                <a:srgbClr val="FF0000"/>
                              </a:solidFill>
                              <a:latin typeface="Cambria Math"/>
                            </a:rPr>
                          </m:ctrlPr>
                        </m:sSupPr>
                        <m:e>
                          <m:acc>
                            <m:accPr>
                              <m:chr m:val="⃗"/>
                              <m:ctrlPr>
                                <a:rPr lang="en-US" b="1" i="1" smtClean="0">
                                  <a:solidFill>
                                    <a:srgbClr val="FF0000"/>
                                  </a:solidFill>
                                  <a:latin typeface="Cambria Math"/>
                                </a:rPr>
                              </m:ctrlPr>
                            </m:accPr>
                            <m:e>
                              <m:r>
                                <a:rPr lang="en-US" b="1" i="1" smtClean="0">
                                  <a:solidFill>
                                    <a:srgbClr val="FF0000"/>
                                  </a:solidFill>
                                  <a:latin typeface="Cambria Math"/>
                                </a:rPr>
                                <m:t>𝑹</m:t>
                              </m:r>
                            </m:e>
                          </m:acc>
                        </m:e>
                        <m:sup>
                          <m:r>
                            <a:rPr lang="en-US" b="1" i="1" smtClean="0">
                              <a:solidFill>
                                <a:srgbClr val="FF0000"/>
                              </a:solidFill>
                              <a:latin typeface="Cambria Math"/>
                            </a:rPr>
                            <m:t>𝒊</m:t>
                          </m:r>
                        </m:sup>
                      </m:sSup>
                      <m:r>
                        <a:rPr lang="en-US" b="1" i="1" smtClean="0">
                          <a:solidFill>
                            <a:srgbClr val="FF0000"/>
                          </a:solidFill>
                          <a:latin typeface="Cambria Math"/>
                        </a:rPr>
                        <m:t>=</m:t>
                      </m:r>
                      <m:nary>
                        <m:naryPr>
                          <m:chr m:val="∑"/>
                          <m:supHide m:val="on"/>
                          <m:ctrlPr>
                            <a:rPr lang="en-US" b="1" i="1" smtClean="0">
                              <a:solidFill>
                                <a:srgbClr val="FF0000"/>
                              </a:solidFill>
                              <a:latin typeface="Cambria Math"/>
                            </a:rPr>
                          </m:ctrlPr>
                        </m:naryPr>
                        <m:sub>
                          <m:r>
                            <m:rPr>
                              <m:brk m:alnAt="7"/>
                            </m:rPr>
                            <a:rPr lang="en-US" b="1" i="1" smtClean="0">
                              <a:solidFill>
                                <a:srgbClr val="FF0000"/>
                              </a:solidFill>
                              <a:latin typeface="Cambria Math"/>
                            </a:rPr>
                            <m:t>𝒌</m:t>
                          </m:r>
                        </m:sub>
                        <m:sup/>
                        <m:e>
                          <m:sSup>
                            <m:sSupPr>
                              <m:ctrlPr>
                                <a:rPr lang="en-US" b="1" i="1" smtClean="0">
                                  <a:solidFill>
                                    <a:srgbClr val="FF0000"/>
                                  </a:solidFill>
                                  <a:latin typeface="Cambria Math"/>
                                </a:rPr>
                              </m:ctrlPr>
                            </m:sSup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sup>
                              <m:r>
                                <a:rPr lang="en-US" b="1" i="1" smtClean="0">
                                  <a:solidFill>
                                    <a:srgbClr val="FF0000"/>
                                  </a:solidFill>
                                  <a:latin typeface="Cambria Math"/>
                                </a:rPr>
                                <m:t>𝒊</m:t>
                              </m:r>
                            </m:sup>
                          </m:sSup>
                        </m:e>
                      </m:nary>
                      <m:r>
                        <a:rPr lang="en-US" b="1" i="1" smtClean="0">
                          <a:solidFill>
                            <a:srgbClr val="FF0000"/>
                          </a:solidFill>
                          <a:latin typeface="Cambria Math"/>
                        </a:rPr>
                        <m:t>=</m:t>
                      </m:r>
                      <m:r>
                        <a:rPr lang="en-US" b="1" i="1" smtClean="0">
                          <a:solidFill>
                            <a:srgbClr val="FF0000"/>
                          </a:solidFill>
                          <a:latin typeface="Cambria Math"/>
                        </a:rPr>
                        <m:t>𝟎</m:t>
                      </m:r>
                    </m:oMath>
                  </m:oMathPara>
                </a14:m>
                <a:endParaRPr lang="en-US" b="1" smtClean="0">
                  <a:solidFill>
                    <a:srgbClr val="FF0000"/>
                  </a:solidFill>
                </a:endParaRPr>
              </a:p>
              <a:p>
                <a:pPr algn="ctr">
                  <a:spcBef>
                    <a:spcPct val="50000"/>
                  </a:spcBef>
                </a:pPr>
                <a14:m>
                  <m:oMathPara xmlns:m="http://schemas.openxmlformats.org/officeDocument/2006/math">
                    <m:oMathParaPr>
                      <m:jc m:val="centerGroup"/>
                    </m:oMathParaPr>
                    <m:oMath xmlns:m="http://schemas.openxmlformats.org/officeDocument/2006/math">
                      <m:sSup>
                        <m:sSupPr>
                          <m:ctrlPr>
                            <a:rPr lang="en-US" b="1" i="1" smtClean="0">
                              <a:solidFill>
                                <a:srgbClr val="FF0000"/>
                              </a:solidFill>
                              <a:latin typeface="Cambria Math"/>
                            </a:rPr>
                          </m:ctrlPr>
                        </m:sSup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𝑴</m:t>
                                  </m:r>
                                </m:e>
                              </m:acc>
                            </m:e>
                            <m:sub>
                              <m:r>
                                <a:rPr lang="en-US" b="1" i="1" smtClean="0">
                                  <a:solidFill>
                                    <a:srgbClr val="FF0000"/>
                                  </a:solidFill>
                                  <a:latin typeface="Cambria Math"/>
                                </a:rPr>
                                <m:t>𝑶</m:t>
                              </m:r>
                            </m:sub>
                          </m:sSub>
                        </m:e>
                        <m:sup>
                          <m:r>
                            <a:rPr lang="en-US" b="1" i="1" smtClean="0">
                              <a:solidFill>
                                <a:srgbClr val="FF0000"/>
                              </a:solidFill>
                              <a:latin typeface="Cambria Math"/>
                            </a:rPr>
                            <m:t>𝒊</m:t>
                          </m:r>
                        </m:sup>
                      </m:sSup>
                      <m:r>
                        <a:rPr lang="en-US" b="1" i="1" smtClean="0">
                          <a:solidFill>
                            <a:srgbClr val="FF0000"/>
                          </a:solidFill>
                          <a:latin typeface="Cambria Math"/>
                        </a:rPr>
                        <m:t>=</m:t>
                      </m:r>
                      <m:nary>
                        <m:naryPr>
                          <m:chr m:val="∑"/>
                          <m:supHide m:val="on"/>
                          <m:ctrlPr>
                            <a:rPr lang="en-US" b="1" i="1" smtClean="0">
                              <a:solidFill>
                                <a:srgbClr val="FF0000"/>
                              </a:solidFill>
                              <a:latin typeface="Cambria Math"/>
                            </a:rPr>
                          </m:ctrlPr>
                        </m:naryPr>
                        <m:sub>
                          <m:r>
                            <m:rPr>
                              <m:brk m:alnAt="7"/>
                            </m:rPr>
                            <a:rPr lang="en-US" b="1" i="1" smtClean="0">
                              <a:solidFill>
                                <a:srgbClr val="FF0000"/>
                              </a:solidFill>
                              <a:latin typeface="Cambria Math"/>
                            </a:rPr>
                            <m:t>𝒌</m:t>
                          </m:r>
                        </m:sub>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m:t>
                              </m:r>
                            </m:sub>
                          </m:sSub>
                          <m:d>
                            <m:dPr>
                              <m:ctrlPr>
                                <a:rPr lang="en-US" b="1" i="1" smtClean="0">
                                  <a:solidFill>
                                    <a:srgbClr val="FF0000"/>
                                  </a:solidFill>
                                  <a:latin typeface="Cambria Math"/>
                                </a:rPr>
                              </m:ctrlPr>
                            </m:dPr>
                            <m:e>
                              <m:sSup>
                                <m:sSupPr>
                                  <m:ctrlPr>
                                    <a:rPr lang="en-US" b="1" i="1" smtClean="0">
                                      <a:solidFill>
                                        <a:srgbClr val="FF0000"/>
                                      </a:solidFill>
                                      <a:latin typeface="Cambria Math"/>
                                    </a:rPr>
                                  </m:ctrlPr>
                                </m:sSup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sup>
                                  <m:r>
                                    <a:rPr lang="en-US" b="1" i="1" smtClean="0">
                                      <a:solidFill>
                                        <a:srgbClr val="FF0000"/>
                                      </a:solidFill>
                                      <a:latin typeface="Cambria Math"/>
                                    </a:rPr>
                                    <m:t>𝒊</m:t>
                                  </m:r>
                                </m:sup>
                              </m:sSup>
                            </m:e>
                          </m:d>
                        </m:e>
                      </m:nary>
                      <m:r>
                        <a:rPr lang="en-US" b="1" i="1" smtClean="0">
                          <a:solidFill>
                            <a:srgbClr val="FF0000"/>
                          </a:solidFill>
                          <a:latin typeface="Cambria Math"/>
                        </a:rPr>
                        <m:t>=</m:t>
                      </m:r>
                      <m:r>
                        <a:rPr lang="en-US" b="1" i="1" smtClean="0">
                          <a:solidFill>
                            <a:srgbClr val="FF0000"/>
                          </a:solidFill>
                          <a:latin typeface="Cambria Math"/>
                        </a:rPr>
                        <m:t>𝟎</m:t>
                      </m:r>
                    </m:oMath>
                  </m:oMathPara>
                </a14:m>
                <a:endParaRPr lang="en-US" b="1">
                  <a:solidFill>
                    <a:srgbClr val="FF0000"/>
                  </a:solidFill>
                </a:endParaRPr>
              </a:p>
            </p:txBody>
          </p:sp>
        </mc:Choice>
        <mc:Fallback xmlns="">
          <p:sp>
            <p:nvSpPr>
              <p:cNvPr id="22" name="Text Box 13"/>
              <p:cNvSpPr txBox="1">
                <a:spLocks noRot="1" noChangeAspect="1" noMove="1" noResize="1" noEditPoints="1" noAdjustHandles="1" noChangeArrowheads="1" noChangeShapeType="1" noTextEdit="1"/>
              </p:cNvSpPr>
              <p:nvPr/>
            </p:nvSpPr>
            <p:spPr bwMode="auto">
              <a:xfrm>
                <a:off x="4687916" y="2744924"/>
                <a:ext cx="3916532" cy="2033762"/>
              </a:xfrm>
              <a:prstGeom prst="rect">
                <a:avLst/>
              </a:prstGeom>
              <a:blipFill rotWithShape="1">
                <a:blip r:embed="rId2"/>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0" name="Text Box 2"/>
          <p:cNvSpPr txBox="1">
            <a:spLocks noChangeArrowheads="1"/>
          </p:cNvSpPr>
          <p:nvPr/>
        </p:nvSpPr>
        <p:spPr bwMode="auto">
          <a:xfrm>
            <a:off x="446088" y="1316038"/>
            <a:ext cx="8229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800" b="1" smtClean="0">
                <a:solidFill>
                  <a:srgbClr val="008000"/>
                </a:solidFill>
                <a:cs typeface="Times New Roman" pitchFamily="18" charset="0"/>
              </a:rPr>
              <a:t>3.4. </a:t>
            </a:r>
            <a:r>
              <a:rPr lang="vi-VN" sz="2800" b="1">
                <a:solidFill>
                  <a:srgbClr val="008000"/>
                </a:solidFill>
                <a:cs typeface="Times New Roman" pitchFamily="18" charset="0"/>
              </a:rPr>
              <a:t>Điều kiện cân bằng của </a:t>
            </a:r>
            <a:r>
              <a:rPr lang="en-US" sz="2800" b="1" smtClean="0">
                <a:solidFill>
                  <a:srgbClr val="008000"/>
                </a:solidFill>
                <a:cs typeface="Times New Roman" pitchFamily="18" charset="0"/>
              </a:rPr>
              <a:t>hệ </a:t>
            </a:r>
            <a:r>
              <a:rPr lang="vi-VN" sz="2800" b="1" smtClean="0">
                <a:solidFill>
                  <a:srgbClr val="008000"/>
                </a:solidFill>
                <a:cs typeface="Times New Roman" pitchFamily="18" charset="0"/>
              </a:rPr>
              <a:t>vật rắn</a:t>
            </a:r>
            <a:endParaRPr lang="en-US" sz="2800">
              <a:cs typeface="Times New Roman" pitchFamily="18" charset="0"/>
            </a:endParaRPr>
          </a:p>
        </p:txBody>
      </p:sp>
      <p:sp>
        <p:nvSpPr>
          <p:cNvPr id="19" name="Slide Number Placeholder 4"/>
          <p:cNvSpPr>
            <a:spLocks noGrp="1"/>
          </p:cNvSpPr>
          <p:nvPr>
            <p:ph type="sldNum" sz="quarter" idx="12"/>
          </p:nvPr>
        </p:nvSpPr>
        <p:spPr/>
        <p:txBody>
          <a:bodyPr/>
          <a:lstStyle/>
          <a:p>
            <a:pPr>
              <a:defRPr/>
            </a:pPr>
            <a:fld id="{420265DE-CCF6-4332-9ED5-13F33149EF3E}" type="slidenum">
              <a:rPr lang="en-US" altLang="en-US"/>
              <a:pPr>
                <a:defRPr/>
              </a:pPr>
              <a:t>25</a:t>
            </a:fld>
            <a:endParaRPr lang="en-US" altLang="en-US"/>
          </a:p>
        </p:txBody>
      </p:sp>
      <mc:AlternateContent xmlns:mc="http://schemas.openxmlformats.org/markup-compatibility/2006" xmlns:a14="http://schemas.microsoft.com/office/drawing/2010/main">
        <mc:Choice Requires="a14">
          <p:sp>
            <p:nvSpPr>
              <p:cNvPr id="201734" name="Rectangle 6"/>
              <p:cNvSpPr>
                <a:spLocks noChangeArrowheads="1"/>
              </p:cNvSpPr>
              <p:nvPr/>
            </p:nvSpPr>
            <p:spPr bwMode="auto">
              <a:xfrm>
                <a:off x="446088" y="2002411"/>
                <a:ext cx="8437562" cy="101143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lIns="0" tIns="0" rIns="0" bIns="0">
                <a:spAutoFit/>
              </a:bodyPr>
              <a:lstStyle/>
              <a:p>
                <a:pPr eaLnBrk="0" hangingPunct="0"/>
                <a:r>
                  <a:rPr lang="en-US" sz="2800" b="1" smtClean="0">
                    <a:solidFill>
                      <a:schemeClr val="tx2"/>
                    </a:solidFill>
                  </a:rPr>
                  <a:t>Nội </a:t>
                </a:r>
                <a:r>
                  <a:rPr lang="en-US" sz="2800" b="1">
                    <a:solidFill>
                      <a:schemeClr val="tx2"/>
                    </a:solidFill>
                  </a:rPr>
                  <a:t>lực</a:t>
                </a:r>
                <a:r>
                  <a:rPr lang="en-US" sz="2800"/>
                  <a:t>: là lực tương tác giữa các vật trong hệ. Ký hiệu: </a:t>
                </a:r>
                <a14:m>
                  <m:oMath xmlns:m="http://schemas.openxmlformats.org/officeDocument/2006/math">
                    <m:sSup>
                      <m:sSupPr>
                        <m:ctrlPr>
                          <a:rPr lang="en-US" sz="2800" b="1" i="1" smtClean="0">
                            <a:solidFill>
                              <a:srgbClr val="FF0000"/>
                            </a:solidFill>
                            <a:latin typeface="Cambria Math"/>
                          </a:rPr>
                        </m:ctrlPr>
                      </m:sSup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a:solidFill>
                                  <a:srgbClr val="FF0000"/>
                                </a:solidFill>
                                <a:latin typeface="Cambria Math"/>
                              </a:rPr>
                              <m:t>𝒌</m:t>
                            </m:r>
                          </m:sub>
                        </m:sSub>
                      </m:e>
                      <m:sup>
                        <m:r>
                          <a:rPr lang="en-US" sz="2800" b="1" i="1">
                            <a:solidFill>
                              <a:srgbClr val="FF0000"/>
                            </a:solidFill>
                            <a:latin typeface="Cambria Math"/>
                          </a:rPr>
                          <m:t>𝒊</m:t>
                        </m:r>
                      </m:sup>
                    </m:sSup>
                  </m:oMath>
                </a14:m>
                <a:endParaRPr lang="en-US" sz="2800" b="1"/>
              </a:p>
            </p:txBody>
          </p:sp>
        </mc:Choice>
        <mc:Fallback xmlns="">
          <p:sp>
            <p:nvSpPr>
              <p:cNvPr id="201734" name="Rectangle 6"/>
              <p:cNvSpPr>
                <a:spLocks noRot="1" noChangeAspect="1" noMove="1" noResize="1" noEditPoints="1" noAdjustHandles="1" noChangeArrowheads="1" noChangeShapeType="1" noTextEdit="1"/>
              </p:cNvSpPr>
              <p:nvPr/>
            </p:nvSpPr>
            <p:spPr bwMode="auto">
              <a:xfrm>
                <a:off x="446088" y="2002411"/>
                <a:ext cx="8437562" cy="1011431"/>
              </a:xfrm>
              <a:prstGeom prst="rect">
                <a:avLst/>
              </a:prstGeom>
              <a:blipFill rotWithShape="1">
                <a:blip r:embed="rId3"/>
                <a:stretch>
                  <a:fillRect l="-2529" t="-10241" b="-2048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105477" name="Rectangle 8"/>
          <p:cNvSpPr>
            <a:spLocks noChangeArrowheads="1"/>
          </p:cNvSpPr>
          <p:nvPr/>
        </p:nvSpPr>
        <p:spPr bwMode="auto">
          <a:xfrm>
            <a:off x="6773863" y="1536700"/>
            <a:ext cx="82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i="1">
                <a:solidFill>
                  <a:srgbClr val="000000"/>
                </a:solidFill>
                <a:latin typeface=".VnTime" pitchFamily="34" charset="0"/>
              </a:rPr>
              <a:t>.</a:t>
            </a:r>
            <a:endParaRPr lang="en-US" sz="1800"/>
          </a:p>
        </p:txBody>
      </p:sp>
      <p:sp>
        <p:nvSpPr>
          <p:cNvPr id="105478" name="Rectangle 9"/>
          <p:cNvSpPr>
            <a:spLocks noChangeArrowheads="1"/>
          </p:cNvSpPr>
          <p:nvPr/>
        </p:nvSpPr>
        <p:spPr bwMode="auto">
          <a:xfrm>
            <a:off x="6856413" y="1536700"/>
            <a:ext cx="82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i="1">
                <a:solidFill>
                  <a:srgbClr val="000000"/>
                </a:solidFill>
                <a:latin typeface=".VnTime" pitchFamily="34" charset="0"/>
              </a:rPr>
              <a:t> </a:t>
            </a:r>
            <a:endParaRPr lang="en-US" sz="1800"/>
          </a:p>
        </p:txBody>
      </p:sp>
      <p:sp>
        <p:nvSpPr>
          <p:cNvPr id="105479" name="Rectangle 10"/>
          <p:cNvSpPr>
            <a:spLocks noChangeArrowheads="1"/>
          </p:cNvSpPr>
          <p:nvPr/>
        </p:nvSpPr>
        <p:spPr bwMode="auto">
          <a:xfrm>
            <a:off x="6938963" y="1536700"/>
            <a:ext cx="82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i="1">
                <a:solidFill>
                  <a:srgbClr val="000000"/>
                </a:solidFill>
                <a:latin typeface=".VnTime" pitchFamily="34" charset="0"/>
              </a:rPr>
              <a:t> </a:t>
            </a:r>
            <a:endParaRPr lang="en-US" sz="1800"/>
          </a:p>
        </p:txBody>
      </p:sp>
      <p:sp>
        <p:nvSpPr>
          <p:cNvPr id="201741" name="Text Box 13"/>
          <p:cNvSpPr txBox="1">
            <a:spLocks noChangeArrowheads="1"/>
          </p:cNvSpPr>
          <p:nvPr/>
        </p:nvSpPr>
        <p:spPr bwMode="auto">
          <a:xfrm>
            <a:off x="446088" y="3176995"/>
            <a:ext cx="4284326"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smtClean="0">
                <a:solidFill>
                  <a:srgbClr val="CC0099"/>
                </a:solidFill>
              </a:rPr>
              <a:t>Chú ý:</a:t>
            </a:r>
            <a:r>
              <a:rPr lang="en-US" sz="2800"/>
              <a:t> </a:t>
            </a:r>
            <a:r>
              <a:rPr lang="en-US" sz="2800" smtClean="0"/>
              <a:t>Vectơ </a:t>
            </a:r>
            <a:r>
              <a:rPr lang="en-US" sz="2800"/>
              <a:t>chính và mômen chính của hệ nội lực bằng không</a:t>
            </a:r>
            <a:r>
              <a:rPr lang="en-US" sz="2800" smtClean="0"/>
              <a:t>.</a:t>
            </a:r>
            <a:endParaRPr lang="en-US" sz="2800"/>
          </a:p>
        </p:txBody>
      </p:sp>
      <mc:AlternateContent xmlns:mc="http://schemas.openxmlformats.org/markup-compatibility/2006" xmlns:a14="http://schemas.microsoft.com/office/drawing/2010/main">
        <mc:Choice Requires="a14">
          <p:sp>
            <p:nvSpPr>
              <p:cNvPr id="201744" name="Rectangle 16"/>
              <p:cNvSpPr>
                <a:spLocks noChangeArrowheads="1"/>
              </p:cNvSpPr>
              <p:nvPr/>
            </p:nvSpPr>
            <p:spPr bwMode="auto">
              <a:xfrm>
                <a:off x="446088" y="4725144"/>
                <a:ext cx="8486775" cy="139326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lIns="0" tIns="0" rIns="0" bIns="0">
                <a:spAutoFit/>
              </a:bodyPr>
              <a:lstStyle/>
              <a:p>
                <a:pPr eaLnBrk="0" hangingPunct="0"/>
                <a:r>
                  <a:rPr lang="en-US" sz="2800" b="1" smtClean="0">
                    <a:solidFill>
                      <a:srgbClr val="008000"/>
                    </a:solidFill>
                  </a:rPr>
                  <a:t>Ngoại </a:t>
                </a:r>
                <a:r>
                  <a:rPr lang="en-US" sz="2800" b="1">
                    <a:solidFill>
                      <a:srgbClr val="008000"/>
                    </a:solidFill>
                  </a:rPr>
                  <a:t>Lực: </a:t>
                </a:r>
                <a:r>
                  <a:rPr lang="en-US" sz="2800"/>
                  <a:t>Là các lực do các vật ngoài hệ </a:t>
                </a:r>
                <a:r>
                  <a:rPr lang="en-US" sz="2800" smtClean="0"/>
                  <a:t>tác dụng </a:t>
                </a:r>
                <a:r>
                  <a:rPr lang="en-US" sz="2800"/>
                  <a:t>lên các vật thuộc hệ vật đang khảo </a:t>
                </a:r>
                <a:r>
                  <a:rPr lang="en-US" sz="2800" smtClean="0"/>
                  <a:t>sát.</a:t>
                </a:r>
              </a:p>
              <a:p>
                <a:pPr eaLnBrk="0" hangingPunct="0"/>
                <a:r>
                  <a:rPr lang="en-US" sz="2800" smtClean="0"/>
                  <a:t>Ký </a:t>
                </a:r>
                <a:r>
                  <a:rPr lang="en-US" sz="2800"/>
                  <a:t>hiệu: </a:t>
                </a:r>
                <a14:m>
                  <m:oMath xmlns:m="http://schemas.openxmlformats.org/officeDocument/2006/math">
                    <m:sSup>
                      <m:sSupPr>
                        <m:ctrlPr>
                          <a:rPr lang="en-US" sz="2800" b="1" i="1">
                            <a:solidFill>
                              <a:srgbClr val="FF0000"/>
                            </a:solidFill>
                            <a:latin typeface="Cambria Math"/>
                          </a:rPr>
                        </m:ctrlPr>
                      </m:sSup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a:solidFill>
                                  <a:srgbClr val="FF0000"/>
                                </a:solidFill>
                                <a:latin typeface="Cambria Math"/>
                              </a:rPr>
                              <m:t>𝒌</m:t>
                            </m:r>
                          </m:sub>
                        </m:sSub>
                      </m:e>
                      <m:sup>
                        <m:r>
                          <a:rPr lang="en-US" sz="2800" b="1" i="1" smtClean="0">
                            <a:solidFill>
                              <a:srgbClr val="FF0000"/>
                            </a:solidFill>
                            <a:latin typeface="Cambria Math"/>
                          </a:rPr>
                          <m:t>𝒆</m:t>
                        </m:r>
                      </m:sup>
                    </m:sSup>
                  </m:oMath>
                </a14:m>
                <a:endParaRPr lang="en-US" sz="2800">
                  <a:latin typeface="Times New Roman" pitchFamily="18" charset="0"/>
                </a:endParaRPr>
              </a:p>
            </p:txBody>
          </p:sp>
        </mc:Choice>
        <mc:Fallback xmlns="">
          <p:sp>
            <p:nvSpPr>
              <p:cNvPr id="201744" name="Rectangle 16"/>
              <p:cNvSpPr>
                <a:spLocks noRot="1" noChangeAspect="1" noMove="1" noResize="1" noEditPoints="1" noAdjustHandles="1" noChangeArrowheads="1" noChangeShapeType="1" noTextEdit="1"/>
              </p:cNvSpPr>
              <p:nvPr/>
            </p:nvSpPr>
            <p:spPr bwMode="auto">
              <a:xfrm>
                <a:off x="446088" y="4725144"/>
                <a:ext cx="8486775" cy="1393267"/>
              </a:xfrm>
              <a:prstGeom prst="rect">
                <a:avLst/>
              </a:prstGeom>
              <a:blipFill rotWithShape="1">
                <a:blip r:embed="rId4"/>
                <a:stretch>
                  <a:fillRect l="-2514" t="-7424" r="-1221" b="-1441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21" name="Rectangle 8"/>
          <p:cNvSpPr>
            <a:spLocks noChangeArrowheads="1"/>
          </p:cNvSpPr>
          <p:nvPr/>
        </p:nvSpPr>
        <p:spPr bwMode="auto">
          <a:xfrm>
            <a:off x="498475" y="296863"/>
            <a:ext cx="70262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spcBef>
                <a:spcPts val="300"/>
              </a:spcBef>
              <a:spcAft>
                <a:spcPts val="300"/>
              </a:spcAft>
            </a:pPr>
            <a:r>
              <a:rPr lang="en-US" sz="2800" b="1" smtClean="0">
                <a:solidFill>
                  <a:srgbClr val="0000FF"/>
                </a:solidFill>
              </a:rPr>
              <a:t>3. </a:t>
            </a:r>
            <a:r>
              <a:rPr lang="vi-VN" sz="2800" b="1">
                <a:solidFill>
                  <a:srgbClr val="0000FF"/>
                </a:solidFill>
              </a:rPr>
              <a:t>ĐIỀU KIỆN CÂN BẰNG VÀ CÁC PHƯƠNG TRÌNH CÂN BẰNG</a:t>
            </a:r>
            <a:endParaRPr lang="en-US" sz="2800" b="1">
              <a:solidFill>
                <a:srgbClr val="0000FF"/>
              </a:solidFill>
            </a:endParaRPr>
          </a:p>
        </p:txBody>
      </p:sp>
    </p:spTree>
    <p:extLst>
      <p:ext uri="{BB962C8B-B14F-4D97-AF65-F5344CB8AC3E}">
        <p14:creationId xmlns:p14="http://schemas.microsoft.com/office/powerpoint/2010/main" val="16690533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201734"/>
                                        </p:tgtEl>
                                        <p:attrNameLst>
                                          <p:attrName>style.visibility</p:attrName>
                                        </p:attrNameLst>
                                      </p:cBhvr>
                                      <p:to>
                                        <p:strVal val="visible"/>
                                      </p:to>
                                    </p:set>
                                    <p:anim calcmode="lin" valueType="num">
                                      <p:cBhvr>
                                        <p:cTn id="12" dur="1000" fill="hold"/>
                                        <p:tgtEl>
                                          <p:spTgt spid="201734"/>
                                        </p:tgtEl>
                                        <p:attrNameLst>
                                          <p:attrName>ppt_x</p:attrName>
                                        </p:attrNameLst>
                                      </p:cBhvr>
                                      <p:tavLst>
                                        <p:tav tm="0">
                                          <p:val>
                                            <p:strVal val="#ppt_x-.2"/>
                                          </p:val>
                                        </p:tav>
                                        <p:tav tm="100000">
                                          <p:val>
                                            <p:strVal val="#ppt_x"/>
                                          </p:val>
                                        </p:tav>
                                      </p:tavLst>
                                    </p:anim>
                                    <p:anim calcmode="lin" valueType="num">
                                      <p:cBhvr>
                                        <p:cTn id="13" dur="1000" fill="hold"/>
                                        <p:tgtEl>
                                          <p:spTgt spid="20173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1734"/>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201741"/>
                                        </p:tgtEl>
                                        <p:attrNameLst>
                                          <p:attrName>style.visibility</p:attrName>
                                        </p:attrNameLst>
                                      </p:cBhvr>
                                      <p:to>
                                        <p:strVal val="visible"/>
                                      </p:to>
                                    </p:set>
                                    <p:anim calcmode="lin" valueType="num">
                                      <p:cBhvr>
                                        <p:cTn id="19" dur="500" fill="hold"/>
                                        <p:tgtEl>
                                          <p:spTgt spid="20174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01741"/>
                                        </p:tgtEl>
                                        <p:attrNameLst>
                                          <p:attrName>ppt_y</p:attrName>
                                        </p:attrNameLst>
                                      </p:cBhvr>
                                      <p:tavLst>
                                        <p:tav tm="0">
                                          <p:val>
                                            <p:strVal val="#ppt_y"/>
                                          </p:val>
                                        </p:tav>
                                        <p:tav tm="100000">
                                          <p:val>
                                            <p:strVal val="#ppt_y"/>
                                          </p:val>
                                        </p:tav>
                                      </p:tavLst>
                                    </p:anim>
                                    <p:anim calcmode="lin" valueType="num">
                                      <p:cBhvr>
                                        <p:cTn id="21" dur="500" fill="hold"/>
                                        <p:tgtEl>
                                          <p:spTgt spid="20174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0174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01741"/>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2"/>
                                        </p:tgtEl>
                                        <p:attrNameLst>
                                          <p:attrName>ppt_y</p:attrName>
                                        </p:attrNameLst>
                                      </p:cBhvr>
                                      <p:tavLst>
                                        <p:tav tm="0">
                                          <p:val>
                                            <p:strVal val="#ppt_y"/>
                                          </p:val>
                                        </p:tav>
                                        <p:tav tm="100000">
                                          <p:val>
                                            <p:strVal val="#ppt_y"/>
                                          </p:val>
                                        </p:tav>
                                      </p:tavLst>
                                    </p:anim>
                                    <p:anim calcmode="lin" valueType="num">
                                      <p:cBhvr>
                                        <p:cTn id="3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2"/>
                                        </p:tgtEl>
                                      </p:cBhvr>
                                    </p:animEffect>
                                  </p:childTnLst>
                                </p:cTn>
                              </p:par>
                            </p:childTnLst>
                          </p:cTn>
                        </p:par>
                        <p:par>
                          <p:cTn id="33" fill="hold" nodeType="afterGroup">
                            <p:stCondLst>
                              <p:cond delay="3700"/>
                            </p:stCondLst>
                            <p:childTnLst>
                              <p:par>
                                <p:cTn id="34" presetID="16" presetClass="entr" presetSubtype="26" fill="hold" grpId="0" nodeType="afterEffect">
                                  <p:stCondLst>
                                    <p:cond delay="0"/>
                                  </p:stCondLst>
                                  <p:childTnLst>
                                    <p:set>
                                      <p:cBhvr>
                                        <p:cTn id="35" dur="1" fill="hold">
                                          <p:stCondLst>
                                            <p:cond delay="0"/>
                                          </p:stCondLst>
                                        </p:cTn>
                                        <p:tgtEl>
                                          <p:spTgt spid="201744"/>
                                        </p:tgtEl>
                                        <p:attrNameLst>
                                          <p:attrName>style.visibility</p:attrName>
                                        </p:attrNameLst>
                                      </p:cBhvr>
                                      <p:to>
                                        <p:strVal val="visible"/>
                                      </p:to>
                                    </p:set>
                                    <p:animEffect transition="in" filter="barn(inHorizontal)">
                                      <p:cBhvr>
                                        <p:cTn id="36" dur="500"/>
                                        <p:tgtEl>
                                          <p:spTgt spid="201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 grpId="0"/>
      <p:bldP spid="201734" grpId="0"/>
      <p:bldP spid="201741" grpId="0"/>
      <p:bldP spid="2017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pPr>
              <a:defRPr/>
            </a:pPr>
            <a:fld id="{652662A0-7CF8-4ECC-BF10-11C37D233237}" type="slidenum">
              <a:rPr lang="en-US" altLang="en-US"/>
              <a:pPr>
                <a:defRPr/>
              </a:pPr>
              <a:t>26</a:t>
            </a:fld>
            <a:endParaRPr lang="en-US" altLang="en-US"/>
          </a:p>
        </p:txBody>
      </p:sp>
      <p:sp>
        <p:nvSpPr>
          <p:cNvPr id="256004" name="Text Box 4"/>
          <p:cNvSpPr txBox="1">
            <a:spLocks noChangeArrowheads="1"/>
          </p:cNvSpPr>
          <p:nvPr/>
        </p:nvSpPr>
        <p:spPr bwMode="auto">
          <a:xfrm>
            <a:off x="323528" y="476250"/>
            <a:ext cx="849662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buFont typeface="Wingdings" pitchFamily="2" charset="2"/>
              <a:buChar char="v"/>
            </a:pPr>
            <a:r>
              <a:rPr lang="en-US" sz="2800" b="1">
                <a:solidFill>
                  <a:srgbClr val="0000FF"/>
                </a:solidFill>
              </a:rPr>
              <a:t> CÁC ĐIỀU KIỆN CÂN BẰNG CỦA HỆ VẬT RẮN</a:t>
            </a:r>
            <a:endParaRPr lang="en-US" sz="2800" i="1">
              <a:solidFill>
                <a:srgbClr val="0000FF"/>
              </a:solidFill>
              <a:cs typeface="Times New Roman" pitchFamily="18" charset="0"/>
            </a:endParaRPr>
          </a:p>
        </p:txBody>
      </p:sp>
      <p:sp>
        <p:nvSpPr>
          <p:cNvPr id="256005" name="Rectangle 5"/>
          <p:cNvSpPr>
            <a:spLocks noChangeArrowheads="1"/>
          </p:cNvSpPr>
          <p:nvPr/>
        </p:nvSpPr>
        <p:spPr bwMode="auto">
          <a:xfrm>
            <a:off x="792163" y="1285875"/>
            <a:ext cx="115887" cy="1158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006" name="Text Box 6"/>
          <p:cNvSpPr txBox="1">
            <a:spLocks noChangeArrowheads="1"/>
          </p:cNvSpPr>
          <p:nvPr/>
        </p:nvSpPr>
        <p:spPr bwMode="auto">
          <a:xfrm>
            <a:off x="1031874" y="1089025"/>
            <a:ext cx="7200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a:t>Điều kiện cân bằng của từng vật tách riêng.</a:t>
            </a:r>
          </a:p>
        </p:txBody>
      </p:sp>
      <p:sp>
        <p:nvSpPr>
          <p:cNvPr id="256007" name="Rectangle 7"/>
          <p:cNvSpPr>
            <a:spLocks noChangeArrowheads="1"/>
          </p:cNvSpPr>
          <p:nvPr/>
        </p:nvSpPr>
        <p:spPr bwMode="auto">
          <a:xfrm>
            <a:off x="792163" y="1951038"/>
            <a:ext cx="115887" cy="11588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008" name="Text Box 8"/>
          <p:cNvSpPr txBox="1">
            <a:spLocks noChangeArrowheads="1"/>
          </p:cNvSpPr>
          <p:nvPr/>
        </p:nvSpPr>
        <p:spPr bwMode="auto">
          <a:xfrm>
            <a:off x="1004888" y="1787525"/>
            <a:ext cx="7489825"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lnSpc>
                <a:spcPct val="120000"/>
              </a:lnSpc>
              <a:spcBef>
                <a:spcPct val="50000"/>
              </a:spcBef>
            </a:pPr>
            <a:r>
              <a:rPr lang="en-US" sz="2800"/>
              <a:t>Điều kiện cân bằng của toàn hệ hoá rắn (</a:t>
            </a:r>
            <a:r>
              <a:rPr lang="en-US" sz="2800">
                <a:solidFill>
                  <a:schemeClr val="hlink"/>
                </a:solidFill>
              </a:rPr>
              <a:t>xem toàn hệ như một vật rắn duy nhất</a:t>
            </a:r>
            <a:r>
              <a:rPr lang="en-US" sz="2800"/>
              <a:t>), hay còn gọi là điều kiện cân bằng của các ngoại lực (</a:t>
            </a:r>
            <a:r>
              <a:rPr lang="en-US" sz="2800">
                <a:solidFill>
                  <a:schemeClr val="hlink"/>
                </a:solidFill>
              </a:rPr>
              <a:t>vì khi hoá rắn lại hệ nội lực triệt tiêu</a:t>
            </a:r>
            <a:r>
              <a:rPr lang="en-US" sz="2800"/>
              <a:t>).</a:t>
            </a:r>
          </a:p>
        </p:txBody>
      </p:sp>
      <p:sp>
        <p:nvSpPr>
          <p:cNvPr id="256010" name="Text Box 10"/>
          <p:cNvSpPr txBox="1">
            <a:spLocks noChangeArrowheads="1"/>
          </p:cNvSpPr>
          <p:nvPr/>
        </p:nvSpPr>
        <p:spPr bwMode="auto">
          <a:xfrm>
            <a:off x="671513" y="3944938"/>
            <a:ext cx="814863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buFont typeface="Wingdings" pitchFamily="2" charset="2"/>
              <a:buNone/>
            </a:pPr>
            <a:r>
              <a:rPr lang="en-US" sz="2800" b="1">
                <a:solidFill>
                  <a:srgbClr val="008000"/>
                </a:solidFill>
              </a:rPr>
              <a:t>Vậy ta có hai phương pháp giải bài toán hệ vật:</a:t>
            </a:r>
            <a:endParaRPr lang="en-US" sz="2800" i="1">
              <a:cs typeface="Times New Roman" pitchFamily="18" charset="0"/>
            </a:endParaRPr>
          </a:p>
        </p:txBody>
      </p:sp>
      <p:sp>
        <p:nvSpPr>
          <p:cNvPr id="256011" name="Text Box 11"/>
          <p:cNvSpPr txBox="1">
            <a:spLocks noChangeArrowheads="1"/>
          </p:cNvSpPr>
          <p:nvPr/>
        </p:nvSpPr>
        <p:spPr bwMode="auto">
          <a:xfrm>
            <a:off x="2057910" y="4594225"/>
            <a:ext cx="5147927"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buFont typeface="Wingdings" pitchFamily="2" charset="2"/>
              <a:buChar char="Ø"/>
            </a:pPr>
            <a:r>
              <a:rPr lang="en-US" sz="2800" b="1">
                <a:solidFill>
                  <a:srgbClr val="CC00CC"/>
                </a:solidFill>
              </a:rPr>
              <a:t> Phương pháp tách vật</a:t>
            </a:r>
          </a:p>
          <a:p>
            <a:pPr lvl="1" eaLnBrk="1" hangingPunct="1">
              <a:buFont typeface="Wingdings" pitchFamily="2" charset="2"/>
              <a:buNone/>
            </a:pPr>
            <a:endParaRPr lang="en-US" sz="2800" b="1">
              <a:solidFill>
                <a:srgbClr val="CC00CC"/>
              </a:solidFill>
            </a:endParaRPr>
          </a:p>
          <a:p>
            <a:pPr lvl="1" eaLnBrk="1" hangingPunct="1">
              <a:buFont typeface="Wingdings" pitchFamily="2" charset="2"/>
              <a:buChar char="Ø"/>
            </a:pPr>
            <a:r>
              <a:rPr lang="en-US" sz="2800" b="1">
                <a:solidFill>
                  <a:srgbClr val="CC00CC"/>
                </a:solidFill>
              </a:rPr>
              <a:t> Phương pháp hóa rắn</a:t>
            </a:r>
            <a:endParaRPr lang="en-US" sz="2800" i="1">
              <a:solidFill>
                <a:srgbClr val="CC00CC"/>
              </a:solidFill>
              <a:cs typeface="Times New Roman" pitchFamily="18" charset="0"/>
            </a:endParaRPr>
          </a:p>
        </p:txBody>
      </p:sp>
    </p:spTree>
    <p:extLst>
      <p:ext uri="{BB962C8B-B14F-4D97-AF65-F5344CB8AC3E}">
        <p14:creationId xmlns:p14="http://schemas.microsoft.com/office/powerpoint/2010/main" val="2856015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56004"/>
                                        </p:tgtEl>
                                        <p:attrNameLst>
                                          <p:attrName>style.visibility</p:attrName>
                                        </p:attrNameLst>
                                      </p:cBhvr>
                                      <p:to>
                                        <p:strVal val="visible"/>
                                      </p:to>
                                    </p:set>
                                    <p:anim calcmode="lin" valueType="num">
                                      <p:cBhvr>
                                        <p:cTn id="7" dur="500" fill="hold"/>
                                        <p:tgtEl>
                                          <p:spTgt spid="25600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6004"/>
                                        </p:tgtEl>
                                        <p:attrNameLst>
                                          <p:attrName>ppt_y</p:attrName>
                                        </p:attrNameLst>
                                      </p:cBhvr>
                                      <p:tavLst>
                                        <p:tav tm="0">
                                          <p:val>
                                            <p:strVal val="#ppt_y"/>
                                          </p:val>
                                        </p:tav>
                                        <p:tav tm="100000">
                                          <p:val>
                                            <p:strVal val="#ppt_y"/>
                                          </p:val>
                                        </p:tav>
                                      </p:tavLst>
                                    </p:anim>
                                    <p:anim calcmode="lin" valueType="num">
                                      <p:cBhvr>
                                        <p:cTn id="9" dur="500" fill="hold"/>
                                        <p:tgtEl>
                                          <p:spTgt spid="25600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600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600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1" presetClass="entr" presetSubtype="4" fill="hold" grpId="0" nodeType="clickEffect">
                                  <p:stCondLst>
                                    <p:cond delay="0"/>
                                  </p:stCondLst>
                                  <p:childTnLst>
                                    <p:set>
                                      <p:cBhvr>
                                        <p:cTn id="15" dur="1" fill="hold">
                                          <p:stCondLst>
                                            <p:cond delay="0"/>
                                          </p:stCondLst>
                                        </p:cTn>
                                        <p:tgtEl>
                                          <p:spTgt spid="256005"/>
                                        </p:tgtEl>
                                        <p:attrNameLst>
                                          <p:attrName>style.visibility</p:attrName>
                                        </p:attrNameLst>
                                      </p:cBhvr>
                                      <p:to>
                                        <p:strVal val="visible"/>
                                      </p:to>
                                    </p:set>
                                    <p:animEffect transition="in" filter="wheel(4)">
                                      <p:cBhvr>
                                        <p:cTn id="16" dur="2000"/>
                                        <p:tgtEl>
                                          <p:spTgt spid="256005"/>
                                        </p:tgtEl>
                                      </p:cBhvr>
                                    </p:animEffect>
                                  </p:childTnLst>
                                </p:cTn>
                              </p:par>
                            </p:childTnLst>
                          </p:cTn>
                        </p:par>
                        <p:par>
                          <p:cTn id="17" fill="hold" nodeType="afterGroup">
                            <p:stCondLst>
                              <p:cond delay="2000"/>
                            </p:stCondLst>
                            <p:childTnLst>
                              <p:par>
                                <p:cTn id="18" presetID="16" presetClass="entr" presetSubtype="26" fill="hold" grpId="0" nodeType="afterEffect">
                                  <p:stCondLst>
                                    <p:cond delay="0"/>
                                  </p:stCondLst>
                                  <p:childTnLst>
                                    <p:set>
                                      <p:cBhvr>
                                        <p:cTn id="19" dur="1" fill="hold">
                                          <p:stCondLst>
                                            <p:cond delay="0"/>
                                          </p:stCondLst>
                                        </p:cTn>
                                        <p:tgtEl>
                                          <p:spTgt spid="256006"/>
                                        </p:tgtEl>
                                        <p:attrNameLst>
                                          <p:attrName>style.visibility</p:attrName>
                                        </p:attrNameLst>
                                      </p:cBhvr>
                                      <p:to>
                                        <p:strVal val="visible"/>
                                      </p:to>
                                    </p:set>
                                    <p:animEffect transition="in" filter="barn(inHorizontal)">
                                      <p:cBhvr>
                                        <p:cTn id="20" dur="500"/>
                                        <p:tgtEl>
                                          <p:spTgt spid="25600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256007"/>
                                        </p:tgtEl>
                                        <p:attrNameLst>
                                          <p:attrName>style.visibility</p:attrName>
                                        </p:attrNameLst>
                                      </p:cBhvr>
                                      <p:to>
                                        <p:strVal val="visible"/>
                                      </p:to>
                                    </p:set>
                                    <p:animEffect transition="in" filter="wheel(4)">
                                      <p:cBhvr>
                                        <p:cTn id="25" dur="2000"/>
                                        <p:tgtEl>
                                          <p:spTgt spid="256007"/>
                                        </p:tgtEl>
                                      </p:cBhvr>
                                    </p:animEffect>
                                  </p:childTnLst>
                                </p:cTn>
                              </p:par>
                            </p:childTnLst>
                          </p:cTn>
                        </p:par>
                        <p:par>
                          <p:cTn id="26" fill="hold" nodeType="afterGroup">
                            <p:stCondLst>
                              <p:cond delay="2000"/>
                            </p:stCondLst>
                            <p:childTnLst>
                              <p:par>
                                <p:cTn id="27" presetID="50" presetClass="entr" presetSubtype="0" decel="100000" fill="hold" grpId="0" nodeType="afterEffect">
                                  <p:stCondLst>
                                    <p:cond delay="0"/>
                                  </p:stCondLst>
                                  <p:childTnLst>
                                    <p:set>
                                      <p:cBhvr>
                                        <p:cTn id="28" dur="1" fill="hold">
                                          <p:stCondLst>
                                            <p:cond delay="0"/>
                                          </p:stCondLst>
                                        </p:cTn>
                                        <p:tgtEl>
                                          <p:spTgt spid="256008"/>
                                        </p:tgtEl>
                                        <p:attrNameLst>
                                          <p:attrName>style.visibility</p:attrName>
                                        </p:attrNameLst>
                                      </p:cBhvr>
                                      <p:to>
                                        <p:strVal val="visible"/>
                                      </p:to>
                                    </p:set>
                                    <p:anim calcmode="lin" valueType="num">
                                      <p:cBhvr>
                                        <p:cTn id="29" dur="1000" fill="hold"/>
                                        <p:tgtEl>
                                          <p:spTgt spid="256008"/>
                                        </p:tgtEl>
                                        <p:attrNameLst>
                                          <p:attrName>ppt_w</p:attrName>
                                        </p:attrNameLst>
                                      </p:cBhvr>
                                      <p:tavLst>
                                        <p:tav tm="0">
                                          <p:val>
                                            <p:strVal val="#ppt_w+.3"/>
                                          </p:val>
                                        </p:tav>
                                        <p:tav tm="100000">
                                          <p:val>
                                            <p:strVal val="#ppt_w"/>
                                          </p:val>
                                        </p:tav>
                                      </p:tavLst>
                                    </p:anim>
                                    <p:anim calcmode="lin" valueType="num">
                                      <p:cBhvr>
                                        <p:cTn id="30" dur="1000" fill="hold"/>
                                        <p:tgtEl>
                                          <p:spTgt spid="256008"/>
                                        </p:tgtEl>
                                        <p:attrNameLst>
                                          <p:attrName>ppt_h</p:attrName>
                                        </p:attrNameLst>
                                      </p:cBhvr>
                                      <p:tavLst>
                                        <p:tav tm="0">
                                          <p:val>
                                            <p:strVal val="#ppt_h"/>
                                          </p:val>
                                        </p:tav>
                                        <p:tav tm="100000">
                                          <p:val>
                                            <p:strVal val="#ppt_h"/>
                                          </p:val>
                                        </p:tav>
                                      </p:tavLst>
                                    </p:anim>
                                    <p:animEffect transition="in" filter="fade">
                                      <p:cBhvr>
                                        <p:cTn id="31" dur="1000"/>
                                        <p:tgtEl>
                                          <p:spTgt spid="25600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256010"/>
                                        </p:tgtEl>
                                        <p:attrNameLst>
                                          <p:attrName>style.visibility</p:attrName>
                                        </p:attrNameLst>
                                      </p:cBhvr>
                                      <p:to>
                                        <p:strVal val="visible"/>
                                      </p:to>
                                    </p:set>
                                    <p:anim calcmode="lin" valueType="num">
                                      <p:cBhvr>
                                        <p:cTn id="36" dur="500" fill="hold"/>
                                        <p:tgtEl>
                                          <p:spTgt spid="2560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56010"/>
                                        </p:tgtEl>
                                        <p:attrNameLst>
                                          <p:attrName>ppt_y</p:attrName>
                                        </p:attrNameLst>
                                      </p:cBhvr>
                                      <p:tavLst>
                                        <p:tav tm="0">
                                          <p:val>
                                            <p:strVal val="#ppt_y"/>
                                          </p:val>
                                        </p:tav>
                                        <p:tav tm="100000">
                                          <p:val>
                                            <p:strVal val="#ppt_y"/>
                                          </p:val>
                                        </p:tav>
                                      </p:tavLst>
                                    </p:anim>
                                    <p:anim calcmode="lin" valueType="num">
                                      <p:cBhvr>
                                        <p:cTn id="38" dur="500" fill="hold"/>
                                        <p:tgtEl>
                                          <p:spTgt spid="2560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560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56010"/>
                                        </p:tgtEl>
                                      </p:cBhvr>
                                    </p:animEffect>
                                  </p:childTnLst>
                                </p:cTn>
                              </p:par>
                            </p:childTnLst>
                          </p:cTn>
                        </p:par>
                        <p:par>
                          <p:cTn id="41" fill="hold" nodeType="afterGroup">
                            <p:stCondLst>
                              <p:cond delay="27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56011"/>
                                        </p:tgtEl>
                                        <p:attrNameLst>
                                          <p:attrName>style.visibility</p:attrName>
                                        </p:attrNameLst>
                                      </p:cBhvr>
                                      <p:to>
                                        <p:strVal val="visible"/>
                                      </p:to>
                                    </p:set>
                                    <p:anim calcmode="lin" valueType="num">
                                      <p:cBhvr>
                                        <p:cTn id="44" dur="500" fill="hold"/>
                                        <p:tgtEl>
                                          <p:spTgt spid="256011"/>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56011"/>
                                        </p:tgtEl>
                                        <p:attrNameLst>
                                          <p:attrName>ppt_y</p:attrName>
                                        </p:attrNameLst>
                                      </p:cBhvr>
                                      <p:tavLst>
                                        <p:tav tm="0">
                                          <p:val>
                                            <p:strVal val="#ppt_y"/>
                                          </p:val>
                                        </p:tav>
                                        <p:tav tm="100000">
                                          <p:val>
                                            <p:strVal val="#ppt_y"/>
                                          </p:val>
                                        </p:tav>
                                      </p:tavLst>
                                    </p:anim>
                                    <p:anim calcmode="lin" valueType="num">
                                      <p:cBhvr>
                                        <p:cTn id="46" dur="500" fill="hold"/>
                                        <p:tgtEl>
                                          <p:spTgt spid="256011"/>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5601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56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4" grpId="0"/>
      <p:bldP spid="256005" grpId="0" animBg="1"/>
      <p:bldP spid="256006" grpId="0"/>
      <p:bldP spid="256007" grpId="0" animBg="1"/>
      <p:bldP spid="256008" grpId="0"/>
      <p:bldP spid="256010" grpId="0"/>
      <p:bldP spid="2560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9F2F6ACF-60D4-44FB-9D0F-E130AC3C8998}" type="slidenum">
              <a:rPr lang="en-US" altLang="en-US"/>
              <a:pPr>
                <a:defRPr/>
              </a:pPr>
              <a:t>27</a:t>
            </a:fld>
            <a:endParaRPr lang="en-US" altLang="en-US"/>
          </a:p>
        </p:txBody>
      </p:sp>
      <p:sp>
        <p:nvSpPr>
          <p:cNvPr id="82947" name="Text Box 2"/>
          <p:cNvSpPr txBox="1">
            <a:spLocks noChangeArrowheads="1"/>
          </p:cNvSpPr>
          <p:nvPr/>
        </p:nvSpPr>
        <p:spPr bwMode="auto">
          <a:xfrm>
            <a:off x="1965325" y="296863"/>
            <a:ext cx="62785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200" b="1" smtClean="0">
                <a:solidFill>
                  <a:srgbClr val="0000FF"/>
                </a:solidFill>
              </a:rPr>
              <a:t>4 </a:t>
            </a:r>
            <a:r>
              <a:rPr lang="en-US" sz="3200" b="1">
                <a:solidFill>
                  <a:srgbClr val="0000FF"/>
                </a:solidFill>
              </a:rPr>
              <a:t>CÁC BÀI TOÁN VÀ VÍ DỤ</a:t>
            </a:r>
          </a:p>
        </p:txBody>
      </p:sp>
      <p:sp>
        <p:nvSpPr>
          <p:cNvPr id="243715" name="Text Box 3"/>
          <p:cNvSpPr txBox="1">
            <a:spLocks noChangeArrowheads="1"/>
          </p:cNvSpPr>
          <p:nvPr/>
        </p:nvSpPr>
        <p:spPr bwMode="auto">
          <a:xfrm>
            <a:off x="503238" y="908050"/>
            <a:ext cx="7524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chemeClr val="tx2"/>
                </a:solidFill>
              </a:rPr>
              <a:t>4.1</a:t>
            </a:r>
            <a:r>
              <a:rPr lang="en-US" sz="2800" b="1">
                <a:solidFill>
                  <a:schemeClr val="tx2"/>
                </a:solidFill>
              </a:rPr>
              <a:t>. Các bước giải bài toán cân bằng.</a:t>
            </a:r>
          </a:p>
        </p:txBody>
      </p:sp>
      <p:sp>
        <p:nvSpPr>
          <p:cNvPr id="243716" name="Rectangle 4"/>
          <p:cNvSpPr>
            <a:spLocks noChangeArrowheads="1"/>
          </p:cNvSpPr>
          <p:nvPr/>
        </p:nvSpPr>
        <p:spPr bwMode="auto">
          <a:xfrm>
            <a:off x="576263" y="1731178"/>
            <a:ext cx="7991475" cy="3847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spAutoFit/>
          </a:bodyPr>
          <a:lstStyle/>
          <a:p>
            <a:pPr indent="360000" algn="just">
              <a:spcBef>
                <a:spcPts val="600"/>
              </a:spcBef>
              <a:spcAft>
                <a:spcPts val="600"/>
              </a:spcAft>
              <a:tabLst>
                <a:tab pos="503238" algn="l"/>
              </a:tabLst>
            </a:pPr>
            <a:r>
              <a:rPr lang="en-US" sz="2800" b="1"/>
              <a:t>Các </a:t>
            </a:r>
            <a:r>
              <a:rPr lang="en-US" sz="2800" b="1" smtClean="0"/>
              <a:t>dạng bài </a:t>
            </a:r>
            <a:r>
              <a:rPr lang="en-US" sz="2800" b="1"/>
              <a:t>toán tĩnh </a:t>
            </a:r>
            <a:r>
              <a:rPr lang="en-US" sz="2800" b="1" smtClean="0"/>
              <a:t>học:</a:t>
            </a:r>
            <a:endParaRPr lang="en-US" sz="2800" b="1"/>
          </a:p>
          <a:p>
            <a:pPr indent="360000" algn="just">
              <a:spcBef>
                <a:spcPts val="600"/>
              </a:spcBef>
              <a:spcAft>
                <a:spcPts val="600"/>
              </a:spcAft>
              <a:buFont typeface="Wingdings" pitchFamily="2" charset="2"/>
              <a:buChar char="Ø"/>
              <a:tabLst>
                <a:tab pos="503238" algn="l"/>
              </a:tabLst>
            </a:pPr>
            <a:r>
              <a:rPr lang="en-US" sz="2800" b="1" smtClean="0">
                <a:solidFill>
                  <a:srgbClr val="0000FF"/>
                </a:solidFill>
              </a:rPr>
              <a:t>Tìm</a:t>
            </a:r>
            <a:r>
              <a:rPr lang="en-US" sz="2800" smtClean="0">
                <a:solidFill>
                  <a:srgbClr val="0000FF"/>
                </a:solidFill>
              </a:rPr>
              <a:t> </a:t>
            </a:r>
            <a:r>
              <a:rPr lang="en-US" sz="2800" b="1" smtClean="0">
                <a:solidFill>
                  <a:srgbClr val="0000FF"/>
                </a:solidFill>
              </a:rPr>
              <a:t>mối </a:t>
            </a:r>
            <a:r>
              <a:rPr lang="en-US" sz="2800" b="1">
                <a:solidFill>
                  <a:srgbClr val="0000FF"/>
                </a:solidFill>
              </a:rPr>
              <a:t>quan hệ giữa các lực</a:t>
            </a:r>
            <a:r>
              <a:rPr lang="en-US" sz="2800"/>
              <a:t> hoạt động </a:t>
            </a:r>
            <a:r>
              <a:rPr lang="en-US" sz="2800" b="1">
                <a:solidFill>
                  <a:srgbClr val="0000FF"/>
                </a:solidFill>
              </a:rPr>
              <a:t>để</a:t>
            </a:r>
            <a:r>
              <a:rPr lang="en-US" sz="2800">
                <a:solidFill>
                  <a:srgbClr val="0000FF"/>
                </a:solidFill>
              </a:rPr>
              <a:t> </a:t>
            </a:r>
            <a:r>
              <a:rPr lang="en-US" sz="2800"/>
              <a:t>cho </a:t>
            </a:r>
            <a:r>
              <a:rPr lang="en-US" sz="2800" b="1">
                <a:solidFill>
                  <a:srgbClr val="0000FF"/>
                </a:solidFill>
              </a:rPr>
              <a:t>vật cân bằng</a:t>
            </a:r>
            <a:r>
              <a:rPr lang="en-US" sz="2800"/>
              <a:t>, </a:t>
            </a:r>
            <a:r>
              <a:rPr lang="en-US" sz="2800" b="1"/>
              <a:t>hoặc</a:t>
            </a:r>
            <a:r>
              <a:rPr lang="en-US" sz="2800"/>
              <a:t> nếu </a:t>
            </a:r>
            <a:r>
              <a:rPr lang="en-US" sz="2800" b="1">
                <a:solidFill>
                  <a:srgbClr val="0000FF"/>
                </a:solidFill>
              </a:rPr>
              <a:t>biết các lực</a:t>
            </a:r>
            <a:r>
              <a:rPr lang="en-US" sz="2800"/>
              <a:t> hoạt động hãy </a:t>
            </a:r>
            <a:r>
              <a:rPr lang="en-US" sz="2800" b="1">
                <a:solidFill>
                  <a:srgbClr val="0000FF"/>
                </a:solidFill>
              </a:rPr>
              <a:t>tìm </a:t>
            </a:r>
            <a:r>
              <a:rPr lang="en-US" sz="2800"/>
              <a:t>các</a:t>
            </a:r>
            <a:r>
              <a:rPr lang="en-US" sz="2800" b="1"/>
              <a:t> </a:t>
            </a:r>
            <a:r>
              <a:rPr lang="en-US" sz="2800" b="1">
                <a:solidFill>
                  <a:srgbClr val="0000FF"/>
                </a:solidFill>
              </a:rPr>
              <a:t>vị trí cân bằng </a:t>
            </a:r>
            <a:r>
              <a:rPr lang="en-US" sz="2800"/>
              <a:t>của vật</a:t>
            </a:r>
            <a:r>
              <a:rPr lang="en-US" sz="2800" smtClean="0"/>
              <a:t>.</a:t>
            </a:r>
            <a:endParaRPr lang="en-US" sz="2800"/>
          </a:p>
          <a:p>
            <a:pPr indent="360000" algn="just">
              <a:spcBef>
                <a:spcPts val="600"/>
              </a:spcBef>
              <a:spcAft>
                <a:spcPts val="600"/>
              </a:spcAft>
              <a:buFont typeface="Wingdings" pitchFamily="2" charset="2"/>
              <a:buChar char="Ø"/>
              <a:tabLst>
                <a:tab pos="503238" algn="l"/>
              </a:tabLst>
            </a:pPr>
            <a:r>
              <a:rPr lang="en-US" sz="2800"/>
              <a:t>  </a:t>
            </a:r>
            <a:r>
              <a:rPr lang="en-US" sz="2800" b="1">
                <a:solidFill>
                  <a:srgbClr val="0000FF"/>
                </a:solidFill>
              </a:rPr>
              <a:t>Vật đã cân bằng</a:t>
            </a:r>
            <a:r>
              <a:rPr lang="en-US" sz="2800"/>
              <a:t> dưới tác dụng của các lực hoạt động cho trước, hãy </a:t>
            </a:r>
            <a:r>
              <a:rPr lang="en-US" sz="2800" b="1" smtClean="0">
                <a:solidFill>
                  <a:srgbClr val="0000FF"/>
                </a:solidFill>
              </a:rPr>
              <a:t>tìm một phần hoặc toàn bộ các phản lực liên kết</a:t>
            </a:r>
            <a:r>
              <a:rPr lang="en-US" sz="2800" smtClean="0">
                <a:solidFill>
                  <a:srgbClr val="0000FF"/>
                </a:solidFill>
              </a:rPr>
              <a:t> </a:t>
            </a:r>
            <a:r>
              <a:rPr lang="en-US" sz="2800">
                <a:solidFill>
                  <a:srgbClr val="0000FF"/>
                </a:solidFill>
              </a:rPr>
              <a:t>tác dụng lên các vật.</a:t>
            </a:r>
          </a:p>
        </p:txBody>
      </p:sp>
    </p:spTree>
    <p:extLst>
      <p:ext uri="{BB962C8B-B14F-4D97-AF65-F5344CB8AC3E}">
        <p14:creationId xmlns:p14="http://schemas.microsoft.com/office/powerpoint/2010/main" val="216852654"/>
      </p:ext>
    </p:extLst>
  </p:cSld>
  <p:clrMapOvr>
    <a:masterClrMapping/>
  </p:clrMapOvr>
  <p:transition advTm="0">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3715"/>
                                        </p:tgtEl>
                                        <p:attrNameLst>
                                          <p:attrName>style.visibility</p:attrName>
                                        </p:attrNameLst>
                                      </p:cBhvr>
                                      <p:to>
                                        <p:strVal val="visible"/>
                                      </p:to>
                                    </p:set>
                                    <p:animEffect transition="in" filter="checkerboard(across)">
                                      <p:cBhvr>
                                        <p:cTn id="7" dur="500"/>
                                        <p:tgtEl>
                                          <p:spTgt spid="2437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nodeType="clickEffect">
                                  <p:stCondLst>
                                    <p:cond delay="0"/>
                                  </p:stCondLst>
                                  <p:childTnLst>
                                    <p:set>
                                      <p:cBhvr>
                                        <p:cTn id="11" dur="1" fill="hold">
                                          <p:stCondLst>
                                            <p:cond delay="0"/>
                                          </p:stCondLst>
                                        </p:cTn>
                                        <p:tgtEl>
                                          <p:spTgt spid="243716">
                                            <p:txEl>
                                              <p:pRg st="0" end="0"/>
                                            </p:txEl>
                                          </p:spTgt>
                                        </p:tgtEl>
                                        <p:attrNameLst>
                                          <p:attrName>style.visibility</p:attrName>
                                        </p:attrNameLst>
                                      </p:cBhvr>
                                      <p:to>
                                        <p:strVal val="visible"/>
                                      </p:to>
                                    </p:set>
                                    <p:anim calcmode="lin" valueType="num">
                                      <p:cBhvr>
                                        <p:cTn id="12" dur="1000" fill="hold"/>
                                        <p:tgtEl>
                                          <p:spTgt spid="243716">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24371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43716">
                                            <p:txEl>
                                              <p:pRg st="0" end="0"/>
                                            </p:txEl>
                                          </p:spTgt>
                                        </p:tgtEl>
                                      </p:cBhvr>
                                    </p:animEffect>
                                  </p:childTnLst>
                                </p:cTn>
                              </p:par>
                            </p:childTnLst>
                          </p:cTn>
                        </p:par>
                        <p:par>
                          <p:cTn id="15" fill="hold" nodeType="afterGroup">
                            <p:stCondLst>
                              <p:cond delay="100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243716">
                                            <p:txEl>
                                              <p:pRg st="1" end="1"/>
                                            </p:txEl>
                                          </p:spTgt>
                                        </p:tgtEl>
                                        <p:attrNameLst>
                                          <p:attrName>style.visibility</p:attrName>
                                        </p:attrNameLst>
                                      </p:cBhvr>
                                      <p:to>
                                        <p:strVal val="visible"/>
                                      </p:to>
                                    </p:set>
                                    <p:anim calcmode="discrete" valueType="clr">
                                      <p:cBhvr override="childStyle">
                                        <p:cTn id="18" dur="80"/>
                                        <p:tgtEl>
                                          <p:spTgt spid="24371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243716">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243716">
                                            <p:txEl>
                                              <p:pRg st="1" end="1"/>
                                            </p:txEl>
                                          </p:spTgt>
                                        </p:tgtEl>
                                        <p:attrNameLst>
                                          <p:attrName>fill.type</p:attrName>
                                        </p:attrNameLst>
                                      </p:cBhvr>
                                      <p:to>
                                        <p:strVal val="solid"/>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31" presetClass="entr" presetSubtype="0" fill="hold" nodeType="clickEffect">
                                  <p:stCondLst>
                                    <p:cond delay="0"/>
                                  </p:stCondLst>
                                  <p:iterate type="lt">
                                    <p:tmPct val="5000"/>
                                  </p:iterate>
                                  <p:childTnLst>
                                    <p:set>
                                      <p:cBhvr>
                                        <p:cTn id="24" dur="1" fill="hold">
                                          <p:stCondLst>
                                            <p:cond delay="0"/>
                                          </p:stCondLst>
                                        </p:cTn>
                                        <p:tgtEl>
                                          <p:spTgt spid="243716">
                                            <p:txEl>
                                              <p:pRg st="2" end="2"/>
                                            </p:txEl>
                                          </p:spTgt>
                                        </p:tgtEl>
                                        <p:attrNameLst>
                                          <p:attrName>style.visibility</p:attrName>
                                        </p:attrNameLst>
                                      </p:cBhvr>
                                      <p:to>
                                        <p:strVal val="visible"/>
                                      </p:to>
                                    </p:set>
                                    <p:anim calcmode="lin" valueType="num">
                                      <p:cBhvr>
                                        <p:cTn id="25" dur="1000" fill="hold"/>
                                        <p:tgtEl>
                                          <p:spTgt spid="243716">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243716">
                                            <p:txEl>
                                              <p:pRg st="2" end="2"/>
                                            </p:txEl>
                                          </p:spTgt>
                                        </p:tgtEl>
                                        <p:attrNameLst>
                                          <p:attrName>ppt_h</p:attrName>
                                        </p:attrNameLst>
                                      </p:cBhvr>
                                      <p:tavLst>
                                        <p:tav tm="0">
                                          <p:val>
                                            <p:fltVal val="0"/>
                                          </p:val>
                                        </p:tav>
                                        <p:tav tm="100000">
                                          <p:val>
                                            <p:strVal val="#ppt_h"/>
                                          </p:val>
                                        </p:tav>
                                      </p:tavLst>
                                    </p:anim>
                                    <p:anim calcmode="lin" valueType="num">
                                      <p:cBhvr>
                                        <p:cTn id="27" dur="1000" fill="hold"/>
                                        <p:tgtEl>
                                          <p:spTgt spid="243716">
                                            <p:txEl>
                                              <p:pRg st="2" end="2"/>
                                            </p:txEl>
                                          </p:spTgt>
                                        </p:tgtEl>
                                        <p:attrNameLst>
                                          <p:attrName>style.rotation</p:attrName>
                                        </p:attrNameLst>
                                      </p:cBhvr>
                                      <p:tavLst>
                                        <p:tav tm="0">
                                          <p:val>
                                            <p:fltVal val="90"/>
                                          </p:val>
                                        </p:tav>
                                        <p:tav tm="100000">
                                          <p:val>
                                            <p:fltVal val="0"/>
                                          </p:val>
                                        </p:tav>
                                      </p:tavLst>
                                    </p:anim>
                                    <p:animEffect transition="in" filter="fade">
                                      <p:cBhvr>
                                        <p:cTn id="28" dur="1000"/>
                                        <p:tgtEl>
                                          <p:spTgt spid="2437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76BFC084-D51C-4379-8195-9C558D8E4D9F}" type="slidenum">
              <a:rPr lang="en-US" altLang="en-US"/>
              <a:pPr>
                <a:defRPr/>
              </a:pPr>
              <a:t>28</a:t>
            </a:fld>
            <a:endParaRPr lang="en-US" altLang="en-US"/>
          </a:p>
        </p:txBody>
      </p:sp>
      <p:sp>
        <p:nvSpPr>
          <p:cNvPr id="244738" name="Text Box 2"/>
          <p:cNvSpPr txBox="1">
            <a:spLocks noChangeArrowheads="1"/>
          </p:cNvSpPr>
          <p:nvPr/>
        </p:nvSpPr>
        <p:spPr bwMode="auto">
          <a:xfrm>
            <a:off x="588963" y="333375"/>
            <a:ext cx="76914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CC00CC"/>
                </a:solidFill>
              </a:rPr>
              <a:t>CÁC BƯỚC GIẢI BÀI TOÁN CÂN BẰNG</a:t>
            </a:r>
          </a:p>
        </p:txBody>
      </p:sp>
      <p:sp>
        <p:nvSpPr>
          <p:cNvPr id="244739" name="Text Box 3"/>
          <p:cNvSpPr txBox="1">
            <a:spLocks noChangeArrowheads="1"/>
          </p:cNvSpPr>
          <p:nvPr/>
        </p:nvSpPr>
        <p:spPr bwMode="auto">
          <a:xfrm>
            <a:off x="179388" y="873125"/>
            <a:ext cx="896461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3000" b="1">
                <a:solidFill>
                  <a:schemeClr val="tx2"/>
                </a:solidFill>
              </a:rPr>
              <a:t> Bước 1: </a:t>
            </a:r>
            <a:r>
              <a:rPr lang="en-US" sz="3000" i="1">
                <a:solidFill>
                  <a:srgbClr val="0000FF"/>
                </a:solidFill>
              </a:rPr>
              <a:t>Chọn vật để khảo sát cân bằng.</a:t>
            </a:r>
            <a:r>
              <a:rPr lang="en-US" sz="3000"/>
              <a:t> </a:t>
            </a:r>
          </a:p>
        </p:txBody>
      </p:sp>
      <p:sp>
        <p:nvSpPr>
          <p:cNvPr id="244740" name="Text Box 4"/>
          <p:cNvSpPr txBox="1">
            <a:spLocks noChangeArrowheads="1"/>
          </p:cNvSpPr>
          <p:nvPr/>
        </p:nvSpPr>
        <p:spPr bwMode="auto">
          <a:xfrm>
            <a:off x="179388" y="4394200"/>
            <a:ext cx="8712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3000" b="1">
                <a:solidFill>
                  <a:schemeClr val="tx2"/>
                </a:solidFill>
              </a:rPr>
              <a:t> Bước 2: </a:t>
            </a:r>
            <a:r>
              <a:rPr lang="en-US" sz="3000" i="1">
                <a:solidFill>
                  <a:srgbClr val="0000FF"/>
                </a:solidFill>
              </a:rPr>
              <a:t>Giải phóng liên kết cho vật khảo sát.</a:t>
            </a:r>
            <a:r>
              <a:rPr lang="en-US" sz="3000"/>
              <a:t> </a:t>
            </a:r>
          </a:p>
        </p:txBody>
      </p:sp>
      <p:sp>
        <p:nvSpPr>
          <p:cNvPr id="244743" name="Text Box 7"/>
          <p:cNvSpPr txBox="1">
            <a:spLocks noChangeArrowheads="1"/>
          </p:cNvSpPr>
          <p:nvPr/>
        </p:nvSpPr>
        <p:spPr bwMode="auto">
          <a:xfrm>
            <a:off x="611188" y="1368425"/>
            <a:ext cx="8137525" cy="2791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z="2800"/>
              <a:t>	Vật được chọn để xét cân bằng là vật chịu tác dụng của các lực cần </a:t>
            </a:r>
            <a:r>
              <a:rPr lang="en-US" sz="2800" smtClean="0"/>
              <a:t>tìm, bao gồm</a:t>
            </a:r>
            <a:endParaRPr lang="en-US" sz="2800"/>
          </a:p>
          <a:p>
            <a:pPr algn="just" eaLnBrk="1" hangingPunct="1">
              <a:spcBef>
                <a:spcPts val="600"/>
              </a:spcBef>
            </a:pPr>
            <a:r>
              <a:rPr lang="en-US" sz="2800"/>
              <a:t>		</a:t>
            </a:r>
            <a:r>
              <a:rPr lang="en-US" sz="2400"/>
              <a:t>- một vật rắn.</a:t>
            </a:r>
          </a:p>
          <a:p>
            <a:pPr eaLnBrk="1" hangingPunct="1">
              <a:lnSpc>
                <a:spcPct val="120000"/>
              </a:lnSpc>
            </a:pPr>
            <a:r>
              <a:rPr lang="en-US" sz="2400"/>
              <a:t>		- một “</a:t>
            </a:r>
            <a:r>
              <a:rPr lang="en-US" sz="2400" smtClean="0"/>
              <a:t>vật” </a:t>
            </a:r>
            <a:r>
              <a:rPr lang="en-US" sz="2400"/>
              <a:t>do nhiều vật ghép lại.</a:t>
            </a:r>
          </a:p>
          <a:p>
            <a:pPr eaLnBrk="1" hangingPunct="1">
              <a:lnSpc>
                <a:spcPct val="120000"/>
              </a:lnSpc>
            </a:pPr>
            <a:r>
              <a:rPr lang="en-US" sz="2400"/>
              <a:t>		- một phần tưởng tượng tách ra từ một vật.</a:t>
            </a:r>
          </a:p>
          <a:p>
            <a:pPr eaLnBrk="1" hangingPunct="1">
              <a:lnSpc>
                <a:spcPct val="120000"/>
              </a:lnSpc>
            </a:pPr>
            <a:r>
              <a:rPr lang="en-US" sz="2400"/>
              <a:t>		- một nút, điểm tập trung các dây, các thanh.</a:t>
            </a:r>
          </a:p>
        </p:txBody>
      </p:sp>
      <p:sp>
        <p:nvSpPr>
          <p:cNvPr id="244744" name="Text Box 8"/>
          <p:cNvSpPr txBox="1">
            <a:spLocks noChangeArrowheads="1"/>
          </p:cNvSpPr>
          <p:nvPr/>
        </p:nvSpPr>
        <p:spPr bwMode="auto">
          <a:xfrm>
            <a:off x="647700" y="4940300"/>
            <a:ext cx="8027988"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a:t>	Vẽ riêng vật khảo sát, thay các liên kết bằng các phản lực liên kết tương ứng. </a:t>
            </a:r>
          </a:p>
        </p:txBody>
      </p:sp>
    </p:spTree>
    <p:extLst>
      <p:ext uri="{BB962C8B-B14F-4D97-AF65-F5344CB8AC3E}">
        <p14:creationId xmlns:p14="http://schemas.microsoft.com/office/powerpoint/2010/main" val="28887841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4738"/>
                                        </p:tgtEl>
                                        <p:attrNameLst>
                                          <p:attrName>style.visibility</p:attrName>
                                        </p:attrNameLst>
                                      </p:cBhvr>
                                      <p:to>
                                        <p:strVal val="visible"/>
                                      </p:to>
                                    </p:set>
                                    <p:animEffect transition="in" filter="checkerboard(across)">
                                      <p:cBhvr>
                                        <p:cTn id="7" dur="500"/>
                                        <p:tgtEl>
                                          <p:spTgt spid="2447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44739"/>
                                        </p:tgtEl>
                                        <p:attrNameLst>
                                          <p:attrName>style.visibility</p:attrName>
                                        </p:attrNameLst>
                                      </p:cBhvr>
                                      <p:to>
                                        <p:strVal val="visible"/>
                                      </p:to>
                                    </p:set>
                                    <p:animEffect transition="in" filter="checkerboard(across)">
                                      <p:cBhvr>
                                        <p:cTn id="12" dur="500"/>
                                        <p:tgtEl>
                                          <p:spTgt spid="2447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44743"/>
                                        </p:tgtEl>
                                        <p:attrNameLst>
                                          <p:attrName>style.visibility</p:attrName>
                                        </p:attrNameLst>
                                      </p:cBhvr>
                                      <p:to>
                                        <p:strVal val="visible"/>
                                      </p:to>
                                    </p:set>
                                    <p:animEffect transition="in" filter="checkerboard(across)">
                                      <p:cBhvr>
                                        <p:cTn id="17" dur="500"/>
                                        <p:tgtEl>
                                          <p:spTgt spid="2447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44740"/>
                                        </p:tgtEl>
                                        <p:attrNameLst>
                                          <p:attrName>style.visibility</p:attrName>
                                        </p:attrNameLst>
                                      </p:cBhvr>
                                      <p:to>
                                        <p:strVal val="visible"/>
                                      </p:to>
                                    </p:set>
                                    <p:animEffect transition="in" filter="checkerboard(across)">
                                      <p:cBhvr>
                                        <p:cTn id="22" dur="500"/>
                                        <p:tgtEl>
                                          <p:spTgt spid="24474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44744"/>
                                        </p:tgtEl>
                                        <p:attrNameLst>
                                          <p:attrName>style.visibility</p:attrName>
                                        </p:attrNameLst>
                                      </p:cBhvr>
                                      <p:to>
                                        <p:strVal val="visible"/>
                                      </p:to>
                                    </p:set>
                                    <p:animEffect transition="in" filter="checkerboard(across)">
                                      <p:cBhvr>
                                        <p:cTn id="27" dur="500"/>
                                        <p:tgtEl>
                                          <p:spTgt spid="244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8" grpId="0"/>
      <p:bldP spid="244739" grpId="0"/>
      <p:bldP spid="244740" grpId="0"/>
      <p:bldP spid="244743" grpId="0"/>
      <p:bldP spid="24474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15C08B5B-0157-4621-AE5C-679A506D2364}" type="slidenum">
              <a:rPr lang="en-US" altLang="en-US"/>
              <a:pPr>
                <a:defRPr/>
              </a:pPr>
              <a:t>29</a:t>
            </a:fld>
            <a:endParaRPr lang="en-US" altLang="en-US"/>
          </a:p>
        </p:txBody>
      </p:sp>
      <p:sp>
        <p:nvSpPr>
          <p:cNvPr id="84995" name="Text Box 3"/>
          <p:cNvSpPr txBox="1">
            <a:spLocks noChangeArrowheads="1"/>
          </p:cNvSpPr>
          <p:nvPr/>
        </p:nvSpPr>
        <p:spPr bwMode="auto">
          <a:xfrm>
            <a:off x="250825" y="1238250"/>
            <a:ext cx="81486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2800" b="1">
                <a:solidFill>
                  <a:schemeClr val="tx2"/>
                </a:solidFill>
              </a:rPr>
              <a:t> Bước 1: </a:t>
            </a:r>
            <a:r>
              <a:rPr lang="en-US" sz="2800" i="1">
                <a:solidFill>
                  <a:srgbClr val="0000FF"/>
                </a:solidFill>
              </a:rPr>
              <a:t>Chọn vật để khảo sát cân bằng.</a:t>
            </a:r>
            <a:r>
              <a:rPr lang="en-US" sz="2800"/>
              <a:t> </a:t>
            </a:r>
          </a:p>
        </p:txBody>
      </p:sp>
      <p:sp>
        <p:nvSpPr>
          <p:cNvPr id="84996" name="Text Box 4"/>
          <p:cNvSpPr txBox="1">
            <a:spLocks noChangeArrowheads="1"/>
          </p:cNvSpPr>
          <p:nvPr/>
        </p:nvSpPr>
        <p:spPr bwMode="auto">
          <a:xfrm>
            <a:off x="252413" y="1814513"/>
            <a:ext cx="84486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2800" b="1">
                <a:solidFill>
                  <a:schemeClr val="tx2"/>
                </a:solidFill>
              </a:rPr>
              <a:t> Bước 2: </a:t>
            </a:r>
            <a:r>
              <a:rPr lang="en-US" sz="2800" i="1">
                <a:solidFill>
                  <a:srgbClr val="0000FF"/>
                </a:solidFill>
              </a:rPr>
              <a:t>Giải phóng liên kết cho vật khảo sát.</a:t>
            </a:r>
            <a:r>
              <a:rPr lang="en-US" sz="2800"/>
              <a:t> </a:t>
            </a:r>
          </a:p>
        </p:txBody>
      </p:sp>
      <p:sp>
        <p:nvSpPr>
          <p:cNvPr id="369669" name="Text Box 5"/>
          <p:cNvSpPr txBox="1">
            <a:spLocks noChangeArrowheads="1"/>
          </p:cNvSpPr>
          <p:nvPr/>
        </p:nvSpPr>
        <p:spPr bwMode="auto">
          <a:xfrm>
            <a:off x="252413" y="2528888"/>
            <a:ext cx="87836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2800" b="1">
                <a:solidFill>
                  <a:schemeClr val="tx2"/>
                </a:solidFill>
              </a:rPr>
              <a:t> Bước 3: </a:t>
            </a:r>
            <a:r>
              <a:rPr lang="en-US" sz="2800" i="1">
                <a:solidFill>
                  <a:srgbClr val="0000FF"/>
                </a:solidFill>
              </a:rPr>
              <a:t>Thành lập các phương trình cân bằng</a:t>
            </a:r>
            <a:r>
              <a:rPr lang="en-US" sz="2800">
                <a:solidFill>
                  <a:srgbClr val="0000FF"/>
                </a:solidFill>
              </a:rPr>
              <a:t>.</a:t>
            </a:r>
          </a:p>
        </p:txBody>
      </p:sp>
      <p:sp>
        <p:nvSpPr>
          <p:cNvPr id="369670" name="Text Box 6"/>
          <p:cNvSpPr txBox="1">
            <a:spLocks noChangeArrowheads="1"/>
          </p:cNvSpPr>
          <p:nvPr/>
        </p:nvSpPr>
        <p:spPr bwMode="auto">
          <a:xfrm>
            <a:off x="252413" y="3168650"/>
            <a:ext cx="8713787"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eaLnBrk="1" hangingPunct="1">
              <a:spcBef>
                <a:spcPct val="50000"/>
              </a:spcBef>
              <a:buSzPct val="125000"/>
              <a:buFont typeface="Wingdings" pitchFamily="2" charset="2"/>
              <a:buChar char="§"/>
            </a:pPr>
            <a:r>
              <a:rPr lang="en-US" sz="2800" b="1">
                <a:solidFill>
                  <a:schemeClr val="tx2"/>
                </a:solidFill>
              </a:rPr>
              <a:t> Bước 4: </a:t>
            </a:r>
            <a:r>
              <a:rPr lang="en-US" sz="2800" i="1">
                <a:solidFill>
                  <a:srgbClr val="0000FF"/>
                </a:solidFill>
              </a:rPr>
              <a:t>Giải hệ phương trình cân bằng và nhận </a:t>
            </a:r>
          </a:p>
          <a:p>
            <a:pPr lvl="1" eaLnBrk="1" hangingPunct="1">
              <a:spcBef>
                <a:spcPct val="50000"/>
              </a:spcBef>
              <a:buSzPct val="125000"/>
              <a:buFont typeface="Wingdings" pitchFamily="2" charset="2"/>
              <a:buNone/>
            </a:pPr>
            <a:r>
              <a:rPr lang="en-US" sz="2800" i="1">
                <a:solidFill>
                  <a:srgbClr val="0000FF"/>
                </a:solidFill>
              </a:rPr>
              <a:t>                  xét kết quả.</a:t>
            </a:r>
            <a:endParaRPr lang="en-US" sz="2800">
              <a:solidFill>
                <a:srgbClr val="0000FF"/>
              </a:solidFill>
            </a:endParaRPr>
          </a:p>
        </p:txBody>
      </p:sp>
      <p:sp>
        <p:nvSpPr>
          <p:cNvPr id="84999" name="Text Box 9"/>
          <p:cNvSpPr txBox="1">
            <a:spLocks noChangeArrowheads="1"/>
          </p:cNvSpPr>
          <p:nvPr/>
        </p:nvSpPr>
        <p:spPr bwMode="auto">
          <a:xfrm>
            <a:off x="588963" y="441325"/>
            <a:ext cx="76914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CC00CC"/>
                </a:solidFill>
              </a:rPr>
              <a:t>CÁC BƯỚC GIẢI BÀI TOÁN CÂN BẰNG</a:t>
            </a:r>
          </a:p>
        </p:txBody>
      </p:sp>
    </p:spTree>
    <p:extLst>
      <p:ext uri="{BB962C8B-B14F-4D97-AF65-F5344CB8AC3E}">
        <p14:creationId xmlns:p14="http://schemas.microsoft.com/office/powerpoint/2010/main" val="13666925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69669"/>
                                        </p:tgtEl>
                                        <p:attrNameLst>
                                          <p:attrName>style.visibility</p:attrName>
                                        </p:attrNameLst>
                                      </p:cBhvr>
                                      <p:to>
                                        <p:strVal val="visible"/>
                                      </p:to>
                                    </p:set>
                                    <p:animEffect transition="in" filter="checkerboard(across)">
                                      <p:cBhvr>
                                        <p:cTn id="7" dur="500"/>
                                        <p:tgtEl>
                                          <p:spTgt spid="36966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69670"/>
                                        </p:tgtEl>
                                        <p:attrNameLst>
                                          <p:attrName>style.visibility</p:attrName>
                                        </p:attrNameLst>
                                      </p:cBhvr>
                                      <p:to>
                                        <p:strVal val="visible"/>
                                      </p:to>
                                    </p:set>
                                    <p:animEffect transition="in" filter="checkerboard(across)">
                                      <p:cBhvr>
                                        <p:cTn id="12" dur="500"/>
                                        <p:tgtEl>
                                          <p:spTgt spid="369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9" grpId="0"/>
      <p:bldP spid="36967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5"/>
          <p:cNvSpPr>
            <a:spLocks noGrp="1"/>
          </p:cNvSpPr>
          <p:nvPr>
            <p:ph type="sldNum" sz="quarter" idx="12"/>
          </p:nvPr>
        </p:nvSpPr>
        <p:spPr/>
        <p:txBody>
          <a:bodyPr/>
          <a:lstStyle/>
          <a:p>
            <a:pPr>
              <a:defRPr/>
            </a:pPr>
            <a:fld id="{BEE439C4-26E5-43C1-9377-C68B15B7429D}" type="slidenum">
              <a:rPr lang="en-US" altLang="en-US"/>
              <a:pPr>
                <a:defRPr/>
              </a:pPr>
              <a:t>3</a:t>
            </a:fld>
            <a:endParaRPr lang="en-US" altLang="en-US"/>
          </a:p>
        </p:txBody>
      </p:sp>
      <p:sp>
        <p:nvSpPr>
          <p:cNvPr id="162820" name="Text Box 4"/>
          <p:cNvSpPr txBox="1">
            <a:spLocks noChangeArrowheads="1"/>
          </p:cNvSpPr>
          <p:nvPr/>
        </p:nvSpPr>
        <p:spPr bwMode="auto">
          <a:xfrm>
            <a:off x="519113" y="5316587"/>
            <a:ext cx="8229351"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spcBef>
                <a:spcPct val="50000"/>
              </a:spcBef>
            </a:pPr>
            <a:r>
              <a:rPr lang="en-US" b="1">
                <a:solidFill>
                  <a:schemeClr val="tx2"/>
                </a:solidFill>
              </a:rPr>
              <a:t>Chú ý</a:t>
            </a:r>
            <a:r>
              <a:rPr lang="en-US"/>
              <a:t>: </a:t>
            </a:r>
            <a:r>
              <a:rPr lang="en-US" i="1"/>
              <a:t>Véctơ chính </a:t>
            </a:r>
            <a:r>
              <a:rPr lang="en-US" b="1" i="1"/>
              <a:t>là véc tơ </a:t>
            </a:r>
            <a:r>
              <a:rPr lang="en-US" b="1" i="1" smtClean="0"/>
              <a:t>tự do</a:t>
            </a:r>
            <a:r>
              <a:rPr lang="en-US" i="1" smtClean="0"/>
              <a:t> nằm </a:t>
            </a:r>
            <a:r>
              <a:rPr lang="en-US" i="1"/>
              <a:t>trên mặt phẳng </a:t>
            </a:r>
            <a:r>
              <a:rPr lang="en-US" i="1" smtClean="0"/>
              <a:t>chứa hệ lực.</a:t>
            </a:r>
            <a:endParaRPr lang="en-US" i="1"/>
          </a:p>
        </p:txBody>
      </p:sp>
      <p:sp>
        <p:nvSpPr>
          <p:cNvPr id="162835" name="Rectangle 19"/>
          <p:cNvSpPr>
            <a:spLocks noChangeArrowheads="1"/>
          </p:cNvSpPr>
          <p:nvPr/>
        </p:nvSpPr>
        <p:spPr bwMode="auto">
          <a:xfrm>
            <a:off x="704850" y="1566863"/>
            <a:ext cx="33782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b="1">
                <a:solidFill>
                  <a:srgbClr val="005C00"/>
                </a:solidFill>
              </a:rPr>
              <a:t> a. Phương pháp vẽ </a:t>
            </a:r>
          </a:p>
        </p:txBody>
      </p:sp>
      <p:sp>
        <p:nvSpPr>
          <p:cNvPr id="162837" name="Rectangle 21"/>
          <p:cNvSpPr>
            <a:spLocks noChangeArrowheads="1"/>
          </p:cNvSpPr>
          <p:nvPr/>
        </p:nvSpPr>
        <p:spPr bwMode="auto">
          <a:xfrm>
            <a:off x="519114" y="4437112"/>
            <a:ext cx="8374062"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a:t>	</a:t>
            </a:r>
            <a:r>
              <a:rPr lang="en-US" b="1" i="1"/>
              <a:t>Véc tơ chính</a:t>
            </a:r>
            <a:r>
              <a:rPr lang="en-US" i="1"/>
              <a:t> </a:t>
            </a:r>
            <a:r>
              <a:rPr lang="en-US" i="1" smtClean="0"/>
              <a:t>bằng </a:t>
            </a:r>
            <a:r>
              <a:rPr lang="en-US" b="1" i="1"/>
              <a:t>vectơ khép kín</a:t>
            </a:r>
            <a:r>
              <a:rPr lang="en-US" i="1"/>
              <a:t> </a:t>
            </a:r>
            <a:r>
              <a:rPr lang="en-US" b="1" i="1" smtClean="0"/>
              <a:t>đa </a:t>
            </a:r>
            <a:r>
              <a:rPr lang="en-US" b="1" i="1"/>
              <a:t>giác vectơ </a:t>
            </a:r>
            <a:r>
              <a:rPr lang="en-US" b="1" i="1" smtClean="0"/>
              <a:t>lực</a:t>
            </a:r>
            <a:r>
              <a:rPr lang="en-US" i="1" smtClean="0"/>
              <a:t> (đa giác phẳng).</a:t>
            </a:r>
            <a:endParaRPr lang="en-US" i="1"/>
          </a:p>
        </p:txBody>
      </p:sp>
      <p:grpSp>
        <p:nvGrpSpPr>
          <p:cNvPr id="162864" name="Group 48"/>
          <p:cNvGrpSpPr>
            <a:grpSpLocks noChangeAspect="1"/>
          </p:cNvGrpSpPr>
          <p:nvPr/>
        </p:nvGrpSpPr>
        <p:grpSpPr bwMode="auto">
          <a:xfrm>
            <a:off x="596900" y="2189634"/>
            <a:ext cx="3692525" cy="2257425"/>
            <a:chOff x="363" y="686"/>
            <a:chExt cx="2040" cy="1247"/>
          </a:xfrm>
        </p:grpSpPr>
        <p:sp>
          <p:nvSpPr>
            <p:cNvPr id="29727" name="Freeform 22"/>
            <p:cNvSpPr>
              <a:spLocks noChangeAspect="1"/>
            </p:cNvSpPr>
            <p:nvPr/>
          </p:nvSpPr>
          <p:spPr bwMode="auto">
            <a:xfrm>
              <a:off x="612" y="686"/>
              <a:ext cx="1662" cy="1133"/>
            </a:xfrm>
            <a:custGeom>
              <a:avLst/>
              <a:gdLst>
                <a:gd name="T0" fmla="*/ 147 w 1662"/>
                <a:gd name="T1" fmla="*/ 109 h 1133"/>
                <a:gd name="T2" fmla="*/ 79 w 1662"/>
                <a:gd name="T3" fmla="*/ 223 h 1133"/>
                <a:gd name="T4" fmla="*/ 79 w 1662"/>
                <a:gd name="T5" fmla="*/ 722 h 1133"/>
                <a:gd name="T6" fmla="*/ 555 w 1662"/>
                <a:gd name="T7" fmla="*/ 1039 h 1133"/>
                <a:gd name="T8" fmla="*/ 1417 w 1662"/>
                <a:gd name="T9" fmla="*/ 1039 h 1133"/>
                <a:gd name="T10" fmla="*/ 1643 w 1662"/>
                <a:gd name="T11" fmla="*/ 472 h 1133"/>
                <a:gd name="T12" fmla="*/ 1303 w 1662"/>
                <a:gd name="T13" fmla="*/ 64 h 1133"/>
                <a:gd name="T14" fmla="*/ 646 w 1662"/>
                <a:gd name="T15" fmla="*/ 87 h 1133"/>
                <a:gd name="T16" fmla="*/ 147 w 1662"/>
                <a:gd name="T17" fmla="*/ 109 h 11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62" h="1133">
                  <a:moveTo>
                    <a:pt x="147" y="109"/>
                  </a:moveTo>
                  <a:cubicBezTo>
                    <a:pt x="53" y="132"/>
                    <a:pt x="90" y="121"/>
                    <a:pt x="79" y="223"/>
                  </a:cubicBezTo>
                  <a:cubicBezTo>
                    <a:pt x="68" y="325"/>
                    <a:pt x="0" y="586"/>
                    <a:pt x="79" y="722"/>
                  </a:cubicBezTo>
                  <a:cubicBezTo>
                    <a:pt x="158" y="858"/>
                    <a:pt x="332" y="986"/>
                    <a:pt x="555" y="1039"/>
                  </a:cubicBezTo>
                  <a:cubicBezTo>
                    <a:pt x="778" y="1092"/>
                    <a:pt x="1236" y="1133"/>
                    <a:pt x="1417" y="1039"/>
                  </a:cubicBezTo>
                  <a:cubicBezTo>
                    <a:pt x="1598" y="945"/>
                    <a:pt x="1662" y="634"/>
                    <a:pt x="1643" y="472"/>
                  </a:cubicBezTo>
                  <a:cubicBezTo>
                    <a:pt x="1624" y="310"/>
                    <a:pt x="1469" y="128"/>
                    <a:pt x="1303" y="64"/>
                  </a:cubicBezTo>
                  <a:cubicBezTo>
                    <a:pt x="1137" y="0"/>
                    <a:pt x="835" y="80"/>
                    <a:pt x="646" y="87"/>
                  </a:cubicBezTo>
                  <a:cubicBezTo>
                    <a:pt x="457" y="94"/>
                    <a:pt x="241" y="86"/>
                    <a:pt x="147" y="109"/>
                  </a:cubicBezTo>
                  <a:close/>
                </a:path>
              </a:pathLst>
            </a:custGeom>
            <a:solidFill>
              <a:srgbClr val="7EE4F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28" name="Line 32"/>
            <p:cNvSpPr>
              <a:spLocks noChangeAspect="1" noChangeShapeType="1"/>
            </p:cNvSpPr>
            <p:nvPr/>
          </p:nvSpPr>
          <p:spPr bwMode="auto">
            <a:xfrm flipV="1">
              <a:off x="703" y="1344"/>
              <a:ext cx="363" cy="317"/>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29" name="Line 33"/>
            <p:cNvSpPr>
              <a:spLocks noChangeAspect="1" noChangeShapeType="1"/>
            </p:cNvSpPr>
            <p:nvPr/>
          </p:nvSpPr>
          <p:spPr bwMode="auto">
            <a:xfrm rot="-1476074">
              <a:off x="408" y="785"/>
              <a:ext cx="629" cy="241"/>
            </a:xfrm>
            <a:prstGeom prst="line">
              <a:avLst/>
            </a:prstGeom>
            <a:noFill/>
            <a:ln w="28575">
              <a:solidFill>
                <a:srgbClr val="CC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30" name="Line 34"/>
            <p:cNvSpPr>
              <a:spLocks noChangeAspect="1" noChangeShapeType="1"/>
            </p:cNvSpPr>
            <p:nvPr/>
          </p:nvSpPr>
          <p:spPr bwMode="auto">
            <a:xfrm>
              <a:off x="1671" y="964"/>
              <a:ext cx="529" cy="969"/>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9731" name="Object 36"/>
            <p:cNvGraphicFramePr>
              <a:graphicFrameLocks noChangeAspect="1"/>
            </p:cNvGraphicFramePr>
            <p:nvPr/>
          </p:nvGraphicFramePr>
          <p:xfrm>
            <a:off x="453" y="1412"/>
            <a:ext cx="251" cy="386"/>
          </p:xfrm>
          <a:graphic>
            <a:graphicData uri="http://schemas.openxmlformats.org/presentationml/2006/ole">
              <mc:AlternateContent xmlns:mc="http://schemas.openxmlformats.org/markup-compatibility/2006">
                <mc:Choice xmlns:v="urn:schemas-microsoft-com:vml" Requires="v">
                  <p:oleObj spid="_x0000_s219052" name="Equation" r:id="rId3" imgW="164957" imgH="253780" progId="Equation.DSMT4">
                    <p:embed/>
                  </p:oleObj>
                </mc:Choice>
                <mc:Fallback>
                  <p:oleObj name="Equation" r:id="rId3" imgW="164957" imgH="2537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 y="1412"/>
                          <a:ext cx="251"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732" name="Object 37"/>
            <p:cNvGraphicFramePr>
              <a:graphicFrameLocks noChangeAspect="1"/>
            </p:cNvGraphicFramePr>
            <p:nvPr/>
          </p:nvGraphicFramePr>
          <p:xfrm>
            <a:off x="363" y="912"/>
            <a:ext cx="270" cy="386"/>
          </p:xfrm>
          <a:graphic>
            <a:graphicData uri="http://schemas.openxmlformats.org/presentationml/2006/ole">
              <mc:AlternateContent xmlns:mc="http://schemas.openxmlformats.org/markup-compatibility/2006">
                <mc:Choice xmlns:v="urn:schemas-microsoft-com:vml" Requires="v">
                  <p:oleObj spid="_x0000_s219053" name="Equation" r:id="rId5" imgW="177569" imgH="253670" progId="Equation.DSMT4">
                    <p:embed/>
                  </p:oleObj>
                </mc:Choice>
                <mc:Fallback>
                  <p:oleObj name="Equation" r:id="rId5" imgW="177569" imgH="25367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 y="912"/>
                          <a:ext cx="270"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733" name="Object 38"/>
            <p:cNvGraphicFramePr>
              <a:graphicFrameLocks noChangeAspect="1"/>
            </p:cNvGraphicFramePr>
            <p:nvPr/>
          </p:nvGraphicFramePr>
          <p:xfrm>
            <a:off x="2132" y="1525"/>
            <a:ext cx="271" cy="386"/>
          </p:xfrm>
          <a:graphic>
            <a:graphicData uri="http://schemas.openxmlformats.org/presentationml/2006/ole">
              <mc:AlternateContent xmlns:mc="http://schemas.openxmlformats.org/markup-compatibility/2006">
                <mc:Choice xmlns:v="urn:schemas-microsoft-com:vml" Requires="v">
                  <p:oleObj spid="_x0000_s219054" name="Equation" r:id="rId7" imgW="177569" imgH="253670" progId="Equation.DSMT4">
                    <p:embed/>
                  </p:oleObj>
                </mc:Choice>
                <mc:Fallback>
                  <p:oleObj name="Equation" r:id="rId7" imgW="177569" imgH="25367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32" y="1525"/>
                          <a:ext cx="271"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62840" name="Line 24"/>
          <p:cNvSpPr>
            <a:spLocks noChangeAspect="1" noChangeShapeType="1"/>
          </p:cNvSpPr>
          <p:nvPr/>
        </p:nvSpPr>
        <p:spPr bwMode="auto">
          <a:xfrm rot="-1476074">
            <a:off x="5759450" y="1962622"/>
            <a:ext cx="1096963" cy="420687"/>
          </a:xfrm>
          <a:prstGeom prst="line">
            <a:avLst/>
          </a:prstGeom>
          <a:noFill/>
          <a:ln w="28575">
            <a:solidFill>
              <a:srgbClr val="CC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2841" name="Line 25"/>
          <p:cNvSpPr>
            <a:spLocks noChangeAspect="1" noChangeShapeType="1"/>
          </p:cNvSpPr>
          <p:nvPr/>
        </p:nvSpPr>
        <p:spPr bwMode="auto">
          <a:xfrm>
            <a:off x="6888163" y="2130897"/>
            <a:ext cx="923925" cy="1690687"/>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2843" name="Line 27"/>
          <p:cNvSpPr>
            <a:spLocks noChangeAspect="1" noChangeShapeType="1"/>
          </p:cNvSpPr>
          <p:nvPr/>
        </p:nvSpPr>
        <p:spPr bwMode="auto">
          <a:xfrm>
            <a:off x="5078413" y="2746847"/>
            <a:ext cx="2733675" cy="108585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62871" name="Group 55"/>
          <p:cNvGrpSpPr>
            <a:grpSpLocks/>
          </p:cNvGrpSpPr>
          <p:nvPr/>
        </p:nvGrpSpPr>
        <p:grpSpPr bwMode="auto">
          <a:xfrm>
            <a:off x="4959350" y="1826097"/>
            <a:ext cx="765175" cy="925512"/>
            <a:chOff x="3016" y="591"/>
            <a:chExt cx="482" cy="583"/>
          </a:xfrm>
        </p:grpSpPr>
        <p:sp>
          <p:nvSpPr>
            <p:cNvPr id="29725" name="Line 23"/>
            <p:cNvSpPr>
              <a:spLocks noChangeAspect="1" noChangeShapeType="1"/>
            </p:cNvSpPr>
            <p:nvPr/>
          </p:nvSpPr>
          <p:spPr bwMode="auto">
            <a:xfrm flipV="1">
              <a:off x="3098" y="825"/>
              <a:ext cx="400" cy="349"/>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9726" name="Object 39"/>
            <p:cNvGraphicFramePr>
              <a:graphicFrameLocks noChangeAspect="1"/>
            </p:cNvGraphicFramePr>
            <p:nvPr/>
          </p:nvGraphicFramePr>
          <p:xfrm>
            <a:off x="3016" y="591"/>
            <a:ext cx="276" cy="424"/>
          </p:xfrm>
          <a:graphic>
            <a:graphicData uri="http://schemas.openxmlformats.org/presentationml/2006/ole">
              <mc:AlternateContent xmlns:mc="http://schemas.openxmlformats.org/markup-compatibility/2006">
                <mc:Choice xmlns:v="urn:schemas-microsoft-com:vml" Requires="v">
                  <p:oleObj spid="_x0000_s219055" name="Equation" r:id="rId9" imgW="164957" imgH="253780" progId="Equation.DSMT4">
                    <p:embed/>
                  </p:oleObj>
                </mc:Choice>
                <mc:Fallback>
                  <p:oleObj name="Equation" r:id="rId9" imgW="164957" imgH="25378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6" y="591"/>
                          <a:ext cx="276" cy="4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62856" name="Object 40"/>
          <p:cNvGraphicFramePr>
            <a:graphicFrameLocks noChangeAspect="1"/>
          </p:cNvGraphicFramePr>
          <p:nvPr>
            <p:extLst>
              <p:ext uri="{D42A27DB-BD31-4B8C-83A1-F6EECF244321}">
                <p14:modId xmlns:p14="http://schemas.microsoft.com/office/powerpoint/2010/main" val="308299419"/>
              </p:ext>
            </p:extLst>
          </p:nvPr>
        </p:nvGraphicFramePr>
        <p:xfrm>
          <a:off x="6148388" y="1484784"/>
          <a:ext cx="471487" cy="673100"/>
        </p:xfrm>
        <a:graphic>
          <a:graphicData uri="http://schemas.openxmlformats.org/presentationml/2006/ole">
            <mc:AlternateContent xmlns:mc="http://schemas.openxmlformats.org/markup-compatibility/2006">
              <mc:Choice xmlns:v="urn:schemas-microsoft-com:vml" Requires="v">
                <p:oleObj spid="_x0000_s219056" name="Equation" r:id="rId11" imgW="177569" imgH="253670" progId="Equation.DSMT4">
                  <p:embed/>
                </p:oleObj>
              </mc:Choice>
              <mc:Fallback>
                <p:oleObj name="Equation" r:id="rId11" imgW="177569" imgH="25367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48388" y="1484784"/>
                        <a:ext cx="471487" cy="67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2857" name="Object 41"/>
          <p:cNvGraphicFramePr>
            <a:graphicFrameLocks noChangeAspect="1"/>
          </p:cNvGraphicFramePr>
          <p:nvPr>
            <p:extLst>
              <p:ext uri="{D42A27DB-BD31-4B8C-83A1-F6EECF244321}">
                <p14:modId xmlns:p14="http://schemas.microsoft.com/office/powerpoint/2010/main" val="862496206"/>
              </p:ext>
            </p:extLst>
          </p:nvPr>
        </p:nvGraphicFramePr>
        <p:xfrm>
          <a:off x="7178675" y="2184872"/>
          <a:ext cx="473075" cy="673100"/>
        </p:xfrm>
        <a:graphic>
          <a:graphicData uri="http://schemas.openxmlformats.org/presentationml/2006/ole">
            <mc:AlternateContent xmlns:mc="http://schemas.openxmlformats.org/markup-compatibility/2006">
              <mc:Choice xmlns:v="urn:schemas-microsoft-com:vml" Requires="v">
                <p:oleObj spid="_x0000_s219057" name="Equation" r:id="rId13" imgW="177569" imgH="253670" progId="Equation.DSMT4">
                  <p:embed/>
                </p:oleObj>
              </mc:Choice>
              <mc:Fallback>
                <p:oleObj name="Equation" r:id="rId13" imgW="177569" imgH="25367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78675" y="2184872"/>
                        <a:ext cx="473075" cy="67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62874" name="Group 58"/>
          <p:cNvGrpSpPr>
            <a:grpSpLocks/>
          </p:cNvGrpSpPr>
          <p:nvPr/>
        </p:nvGrpSpPr>
        <p:grpSpPr bwMode="auto">
          <a:xfrm>
            <a:off x="5127625" y="2119784"/>
            <a:ext cx="1824038" cy="606425"/>
            <a:chOff x="3122" y="776"/>
            <a:chExt cx="1149" cy="382"/>
          </a:xfrm>
        </p:grpSpPr>
        <p:sp>
          <p:nvSpPr>
            <p:cNvPr id="29723" name="Line 43"/>
            <p:cNvSpPr>
              <a:spLocks noChangeAspect="1" noChangeShapeType="1"/>
            </p:cNvSpPr>
            <p:nvPr/>
          </p:nvSpPr>
          <p:spPr bwMode="auto">
            <a:xfrm flipV="1">
              <a:off x="3872" y="776"/>
              <a:ext cx="399" cy="349"/>
            </a:xfrm>
            <a:prstGeom prst="line">
              <a:avLst/>
            </a:prstGeom>
            <a:noFill/>
            <a:ln w="12700">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24" name="Line 44"/>
            <p:cNvSpPr>
              <a:spLocks noChangeAspect="1" noChangeShapeType="1"/>
            </p:cNvSpPr>
            <p:nvPr/>
          </p:nvSpPr>
          <p:spPr bwMode="auto">
            <a:xfrm flipV="1">
              <a:off x="3122" y="785"/>
              <a:ext cx="1122" cy="373"/>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2862" name="Line 46"/>
          <p:cNvSpPr>
            <a:spLocks noChangeAspect="1" noChangeShapeType="1"/>
          </p:cNvSpPr>
          <p:nvPr/>
        </p:nvSpPr>
        <p:spPr bwMode="auto">
          <a:xfrm flipV="1">
            <a:off x="5989638" y="3834284"/>
            <a:ext cx="1782762" cy="592138"/>
          </a:xfrm>
          <a:prstGeom prst="line">
            <a:avLst/>
          </a:prstGeom>
          <a:noFill/>
          <a:ln w="12700">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62863" name="Object 47"/>
          <p:cNvGraphicFramePr>
            <a:graphicFrameLocks noChangeAspect="1"/>
          </p:cNvGraphicFramePr>
          <p:nvPr>
            <p:extLst>
              <p:ext uri="{D42A27DB-BD31-4B8C-83A1-F6EECF244321}">
                <p14:modId xmlns:p14="http://schemas.microsoft.com/office/powerpoint/2010/main" val="3807624298"/>
              </p:ext>
            </p:extLst>
          </p:nvPr>
        </p:nvGraphicFramePr>
        <p:xfrm>
          <a:off x="6534150" y="2818284"/>
          <a:ext cx="404813" cy="539750"/>
        </p:xfrm>
        <a:graphic>
          <a:graphicData uri="http://schemas.openxmlformats.org/presentationml/2006/ole">
            <mc:AlternateContent xmlns:mc="http://schemas.openxmlformats.org/markup-compatibility/2006">
              <mc:Choice xmlns:v="urn:schemas-microsoft-com:vml" Requires="v">
                <p:oleObj spid="_x0000_s219058" name="Equation" r:id="rId15" imgW="152268" imgH="203024" progId="Equation.DSMT4">
                  <p:embed/>
                </p:oleObj>
              </mc:Choice>
              <mc:Fallback>
                <p:oleObj name="Equation" r:id="rId15" imgW="152268" imgH="203024"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534150" y="2818284"/>
                        <a:ext cx="404813" cy="539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62873" name="Group 57"/>
          <p:cNvGrpSpPr>
            <a:grpSpLocks/>
          </p:cNvGrpSpPr>
          <p:nvPr/>
        </p:nvGrpSpPr>
        <p:grpSpPr bwMode="auto">
          <a:xfrm>
            <a:off x="4564063" y="2496022"/>
            <a:ext cx="574675" cy="488950"/>
            <a:chOff x="2767" y="1013"/>
            <a:chExt cx="362" cy="308"/>
          </a:xfrm>
        </p:grpSpPr>
        <p:sp>
          <p:nvSpPr>
            <p:cNvPr id="29721" name="Text Box 50"/>
            <p:cNvSpPr txBox="1">
              <a:spLocks noChangeArrowheads="1"/>
            </p:cNvSpPr>
            <p:nvPr/>
          </p:nvSpPr>
          <p:spPr bwMode="auto">
            <a:xfrm>
              <a:off x="2767" y="1013"/>
              <a:ext cx="340"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O</a:t>
              </a:r>
            </a:p>
          </p:txBody>
        </p:sp>
        <p:sp>
          <p:nvSpPr>
            <p:cNvPr id="29722" name="Oval 51"/>
            <p:cNvSpPr>
              <a:spLocks noChangeArrowheads="1"/>
            </p:cNvSpPr>
            <p:nvPr/>
          </p:nvSpPr>
          <p:spPr bwMode="auto">
            <a:xfrm>
              <a:off x="3061" y="1139"/>
              <a:ext cx="68" cy="6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2870" name="Group 54"/>
          <p:cNvGrpSpPr>
            <a:grpSpLocks/>
          </p:cNvGrpSpPr>
          <p:nvPr/>
        </p:nvGrpSpPr>
        <p:grpSpPr bwMode="auto">
          <a:xfrm>
            <a:off x="5078413" y="2777009"/>
            <a:ext cx="923925" cy="1781175"/>
            <a:chOff x="3091" y="1190"/>
            <a:chExt cx="582" cy="1122"/>
          </a:xfrm>
        </p:grpSpPr>
        <p:sp>
          <p:nvSpPr>
            <p:cNvPr id="29719" name="Line 45"/>
            <p:cNvSpPr>
              <a:spLocks noChangeAspect="1" noChangeShapeType="1"/>
            </p:cNvSpPr>
            <p:nvPr/>
          </p:nvSpPr>
          <p:spPr bwMode="auto">
            <a:xfrm>
              <a:off x="3091" y="1190"/>
              <a:ext cx="582" cy="1066"/>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9720" name="Object 52"/>
            <p:cNvGraphicFramePr>
              <a:graphicFrameLocks noChangeAspect="1"/>
            </p:cNvGraphicFramePr>
            <p:nvPr/>
          </p:nvGraphicFramePr>
          <p:xfrm>
            <a:off x="3240" y="1888"/>
            <a:ext cx="298" cy="424"/>
          </p:xfrm>
          <a:graphic>
            <a:graphicData uri="http://schemas.openxmlformats.org/presentationml/2006/ole">
              <mc:AlternateContent xmlns:mc="http://schemas.openxmlformats.org/markup-compatibility/2006">
                <mc:Choice xmlns:v="urn:schemas-microsoft-com:vml" Requires="v">
                  <p:oleObj spid="_x0000_s219059" name="Equation" r:id="rId17" imgW="177569" imgH="253670" progId="Equation.DSMT4">
                    <p:embed/>
                  </p:oleObj>
                </mc:Choice>
                <mc:Fallback>
                  <p:oleObj name="Equation" r:id="rId17" imgW="177569" imgH="25367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40" y="1888"/>
                          <a:ext cx="298" cy="4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62872" name="Group 56"/>
          <p:cNvGrpSpPr>
            <a:grpSpLocks/>
          </p:cNvGrpSpPr>
          <p:nvPr/>
        </p:nvGrpSpPr>
        <p:grpSpPr bwMode="auto">
          <a:xfrm>
            <a:off x="5197475" y="2486497"/>
            <a:ext cx="1195388" cy="825500"/>
            <a:chOff x="3166" y="1007"/>
            <a:chExt cx="753" cy="520"/>
          </a:xfrm>
        </p:grpSpPr>
        <p:sp>
          <p:nvSpPr>
            <p:cNvPr id="29717" name="Line 42"/>
            <p:cNvSpPr>
              <a:spLocks noChangeAspect="1" noChangeShapeType="1"/>
            </p:cNvSpPr>
            <p:nvPr/>
          </p:nvSpPr>
          <p:spPr bwMode="auto">
            <a:xfrm rot="-1476074">
              <a:off x="3166" y="1007"/>
              <a:ext cx="691" cy="265"/>
            </a:xfrm>
            <a:prstGeom prst="line">
              <a:avLst/>
            </a:prstGeom>
            <a:noFill/>
            <a:ln w="28575">
              <a:solidFill>
                <a:srgbClr val="CC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9718" name="Object 53"/>
            <p:cNvGraphicFramePr>
              <a:graphicFrameLocks noChangeAspect="1"/>
            </p:cNvGraphicFramePr>
            <p:nvPr/>
          </p:nvGraphicFramePr>
          <p:xfrm>
            <a:off x="3622" y="1103"/>
            <a:ext cx="297" cy="424"/>
          </p:xfrm>
          <a:graphic>
            <a:graphicData uri="http://schemas.openxmlformats.org/presentationml/2006/ole">
              <mc:AlternateContent xmlns:mc="http://schemas.openxmlformats.org/markup-compatibility/2006">
                <mc:Choice xmlns:v="urn:schemas-microsoft-com:vml" Requires="v">
                  <p:oleObj spid="_x0000_s219060" name="Equation" r:id="rId19" imgW="177569" imgH="253670" progId="Equation.DSMT4">
                    <p:embed/>
                  </p:oleObj>
                </mc:Choice>
                <mc:Fallback>
                  <p:oleObj name="Equation" r:id="rId19" imgW="177569" imgH="25367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22" y="1103"/>
                          <a:ext cx="297" cy="4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9715" name="Text Box 69"/>
          <p:cNvSpPr txBox="1">
            <a:spLocks noChangeArrowheads="1"/>
          </p:cNvSpPr>
          <p:nvPr/>
        </p:nvSpPr>
        <p:spPr bwMode="auto">
          <a:xfrm>
            <a:off x="647564" y="1041400"/>
            <a:ext cx="7416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1.1 </a:t>
            </a:r>
            <a:r>
              <a:rPr lang="en-US" b="1"/>
              <a:t>Vectơ chính của hệ lực </a:t>
            </a:r>
            <a:r>
              <a:rPr lang="en-US" b="1" smtClean="0"/>
              <a:t>phẳng</a:t>
            </a:r>
            <a:endParaRPr lang="en-US" b="1"/>
          </a:p>
        </p:txBody>
      </p:sp>
      <p:sp>
        <p:nvSpPr>
          <p:cNvPr id="39" name="Rectangle 7"/>
          <p:cNvSpPr>
            <a:spLocks noChangeArrowheads="1"/>
          </p:cNvSpPr>
          <p:nvPr/>
        </p:nvSpPr>
        <p:spPr bwMode="auto">
          <a:xfrm>
            <a:off x="519113" y="224644"/>
            <a:ext cx="7148512"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b="1" smtClean="0">
                <a:solidFill>
                  <a:srgbClr val="005C00"/>
                </a:solidFill>
              </a:rPr>
              <a:t>1. </a:t>
            </a:r>
            <a:r>
              <a:rPr lang="en-US" b="1">
                <a:solidFill>
                  <a:srgbClr val="005C00"/>
                </a:solidFill>
              </a:rPr>
              <a:t>VÉC TƠ CHÍNH VÀ MÔMEN CHÍNH </a:t>
            </a:r>
          </a:p>
          <a:p>
            <a:r>
              <a:rPr lang="en-US" b="1">
                <a:solidFill>
                  <a:srgbClr val="005C00"/>
                </a:solidFill>
              </a:rPr>
              <a:t>     </a:t>
            </a:r>
            <a:r>
              <a:rPr lang="en-US" b="1" smtClean="0">
                <a:solidFill>
                  <a:srgbClr val="005C00"/>
                </a:solidFill>
              </a:rPr>
              <a:t>CỦA </a:t>
            </a:r>
            <a:r>
              <a:rPr lang="en-US" b="1">
                <a:solidFill>
                  <a:srgbClr val="005C00"/>
                </a:solidFill>
              </a:rPr>
              <a:t>HỆ LỰC </a:t>
            </a:r>
            <a:r>
              <a:rPr lang="en-US" b="1" smtClean="0">
                <a:solidFill>
                  <a:srgbClr val="005C00"/>
                </a:solidFill>
              </a:rPr>
              <a:t>PHẲNG.</a:t>
            </a:r>
            <a:endParaRPr lang="en-US" b="1">
              <a:solidFill>
                <a:srgbClr val="005C00"/>
              </a:solidFill>
            </a:endParaRPr>
          </a:p>
        </p:txBody>
      </p:sp>
    </p:spTree>
    <p:extLst>
      <p:ext uri="{BB962C8B-B14F-4D97-AF65-F5344CB8AC3E}">
        <p14:creationId xmlns:p14="http://schemas.microsoft.com/office/powerpoint/2010/main" val="20543116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2835"/>
                                        </p:tgtEl>
                                        <p:attrNameLst>
                                          <p:attrName>style.visibility</p:attrName>
                                        </p:attrNameLst>
                                      </p:cBhvr>
                                      <p:to>
                                        <p:strVal val="visible"/>
                                      </p:to>
                                    </p:set>
                                    <p:animEffect transition="in" filter="blinds(horizontal)">
                                      <p:cBhvr>
                                        <p:cTn id="7" dur="500"/>
                                        <p:tgtEl>
                                          <p:spTgt spid="1628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2864"/>
                                        </p:tgtEl>
                                        <p:attrNameLst>
                                          <p:attrName>style.visibility</p:attrName>
                                        </p:attrNameLst>
                                      </p:cBhvr>
                                      <p:to>
                                        <p:strVal val="visible"/>
                                      </p:to>
                                    </p:set>
                                    <p:animEffect transition="in" filter="blinds(horizontal)">
                                      <p:cBhvr>
                                        <p:cTn id="12" dur="500"/>
                                        <p:tgtEl>
                                          <p:spTgt spid="1628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62871"/>
                                        </p:tgtEl>
                                        <p:attrNameLst>
                                          <p:attrName>style.visibility</p:attrName>
                                        </p:attrNameLst>
                                      </p:cBhvr>
                                      <p:to>
                                        <p:strVal val="visible"/>
                                      </p:to>
                                    </p:set>
                                    <p:animEffect transition="in" filter="box(in)">
                                      <p:cBhvr>
                                        <p:cTn id="17" dur="500"/>
                                        <p:tgtEl>
                                          <p:spTgt spid="162871"/>
                                        </p:tgtEl>
                                      </p:cBhvr>
                                    </p:animEffect>
                                  </p:childTnLst>
                                </p:cTn>
                              </p:par>
                              <p:par>
                                <p:cTn id="18" presetID="4" presetClass="entr" presetSubtype="16" fill="hold" nodeType="withEffect">
                                  <p:stCondLst>
                                    <p:cond delay="0"/>
                                  </p:stCondLst>
                                  <p:childTnLst>
                                    <p:set>
                                      <p:cBhvr>
                                        <p:cTn id="19" dur="1" fill="hold">
                                          <p:stCondLst>
                                            <p:cond delay="0"/>
                                          </p:stCondLst>
                                        </p:cTn>
                                        <p:tgtEl>
                                          <p:spTgt spid="162870"/>
                                        </p:tgtEl>
                                        <p:attrNameLst>
                                          <p:attrName>style.visibility</p:attrName>
                                        </p:attrNameLst>
                                      </p:cBhvr>
                                      <p:to>
                                        <p:strVal val="visible"/>
                                      </p:to>
                                    </p:set>
                                    <p:animEffect transition="in" filter="box(in)">
                                      <p:cBhvr>
                                        <p:cTn id="20" dur="500"/>
                                        <p:tgtEl>
                                          <p:spTgt spid="162870"/>
                                        </p:tgtEl>
                                      </p:cBhvr>
                                    </p:animEffect>
                                  </p:childTnLst>
                                </p:cTn>
                              </p:par>
                              <p:par>
                                <p:cTn id="21" presetID="4" presetClass="entr" presetSubtype="16" fill="hold" nodeType="withEffect">
                                  <p:stCondLst>
                                    <p:cond delay="0"/>
                                  </p:stCondLst>
                                  <p:childTnLst>
                                    <p:set>
                                      <p:cBhvr>
                                        <p:cTn id="22" dur="1" fill="hold">
                                          <p:stCondLst>
                                            <p:cond delay="0"/>
                                          </p:stCondLst>
                                        </p:cTn>
                                        <p:tgtEl>
                                          <p:spTgt spid="162872"/>
                                        </p:tgtEl>
                                        <p:attrNameLst>
                                          <p:attrName>style.visibility</p:attrName>
                                        </p:attrNameLst>
                                      </p:cBhvr>
                                      <p:to>
                                        <p:strVal val="visible"/>
                                      </p:to>
                                    </p:set>
                                    <p:animEffect transition="in" filter="box(in)">
                                      <p:cBhvr>
                                        <p:cTn id="23" dur="500"/>
                                        <p:tgtEl>
                                          <p:spTgt spid="162872"/>
                                        </p:tgtEl>
                                      </p:cBhvr>
                                    </p:animEffect>
                                  </p:childTnLst>
                                </p:cTn>
                              </p:par>
                              <p:par>
                                <p:cTn id="24" presetID="4" presetClass="entr" presetSubtype="16" fill="hold" nodeType="withEffect">
                                  <p:stCondLst>
                                    <p:cond delay="0"/>
                                  </p:stCondLst>
                                  <p:childTnLst>
                                    <p:set>
                                      <p:cBhvr>
                                        <p:cTn id="25" dur="1" fill="hold">
                                          <p:stCondLst>
                                            <p:cond delay="0"/>
                                          </p:stCondLst>
                                        </p:cTn>
                                        <p:tgtEl>
                                          <p:spTgt spid="162873"/>
                                        </p:tgtEl>
                                        <p:attrNameLst>
                                          <p:attrName>style.visibility</p:attrName>
                                        </p:attrNameLst>
                                      </p:cBhvr>
                                      <p:to>
                                        <p:strVal val="visible"/>
                                      </p:to>
                                    </p:set>
                                    <p:animEffect transition="in" filter="box(in)">
                                      <p:cBhvr>
                                        <p:cTn id="26" dur="500"/>
                                        <p:tgtEl>
                                          <p:spTgt spid="16287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8" presetClass="entr" presetSubtype="12" fill="hold" nodeType="clickEffect">
                                  <p:stCondLst>
                                    <p:cond delay="0"/>
                                  </p:stCondLst>
                                  <p:childTnLst>
                                    <p:set>
                                      <p:cBhvr>
                                        <p:cTn id="30" dur="1" fill="hold">
                                          <p:stCondLst>
                                            <p:cond delay="0"/>
                                          </p:stCondLst>
                                        </p:cTn>
                                        <p:tgtEl>
                                          <p:spTgt spid="162874"/>
                                        </p:tgtEl>
                                        <p:attrNameLst>
                                          <p:attrName>style.visibility</p:attrName>
                                        </p:attrNameLst>
                                      </p:cBhvr>
                                      <p:to>
                                        <p:strVal val="visible"/>
                                      </p:to>
                                    </p:set>
                                    <p:animEffect transition="in" filter="strips(downLeft)">
                                      <p:cBhvr>
                                        <p:cTn id="31" dur="500"/>
                                        <p:tgtEl>
                                          <p:spTgt spid="162874"/>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162840"/>
                                        </p:tgtEl>
                                        <p:attrNameLst>
                                          <p:attrName>style.visibility</p:attrName>
                                        </p:attrNameLst>
                                      </p:cBhvr>
                                      <p:to>
                                        <p:strVal val="visible"/>
                                      </p:to>
                                    </p:set>
                                    <p:animEffect transition="in" filter="strips(downLeft)">
                                      <p:cBhvr>
                                        <p:cTn id="34" dur="500"/>
                                        <p:tgtEl>
                                          <p:spTgt spid="16284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162843"/>
                                        </p:tgtEl>
                                        <p:attrNameLst>
                                          <p:attrName>style.visibility</p:attrName>
                                        </p:attrNameLst>
                                      </p:cBhvr>
                                      <p:to>
                                        <p:strVal val="visible"/>
                                      </p:to>
                                    </p:set>
                                    <p:animEffect transition="in" filter="strips(downLeft)">
                                      <p:cBhvr>
                                        <p:cTn id="39" dur="500"/>
                                        <p:tgtEl>
                                          <p:spTgt spid="162843"/>
                                        </p:tgtEl>
                                      </p:cBhvr>
                                    </p:animEffect>
                                  </p:childTnLst>
                                </p:cTn>
                              </p:par>
                              <p:par>
                                <p:cTn id="40" presetID="18" presetClass="entr" presetSubtype="12" fill="hold" grpId="0" nodeType="withEffect">
                                  <p:stCondLst>
                                    <p:cond delay="0"/>
                                  </p:stCondLst>
                                  <p:childTnLst>
                                    <p:set>
                                      <p:cBhvr>
                                        <p:cTn id="41" dur="1" fill="hold">
                                          <p:stCondLst>
                                            <p:cond delay="0"/>
                                          </p:stCondLst>
                                        </p:cTn>
                                        <p:tgtEl>
                                          <p:spTgt spid="162862"/>
                                        </p:tgtEl>
                                        <p:attrNameLst>
                                          <p:attrName>style.visibility</p:attrName>
                                        </p:attrNameLst>
                                      </p:cBhvr>
                                      <p:to>
                                        <p:strVal val="visible"/>
                                      </p:to>
                                    </p:set>
                                    <p:animEffect transition="in" filter="strips(downLeft)">
                                      <p:cBhvr>
                                        <p:cTn id="42" dur="500"/>
                                        <p:tgtEl>
                                          <p:spTgt spid="162862"/>
                                        </p:tgtEl>
                                      </p:cBhvr>
                                    </p:animEffect>
                                  </p:childTnLst>
                                </p:cTn>
                              </p:par>
                              <p:par>
                                <p:cTn id="43" presetID="18" presetClass="entr" presetSubtype="12" fill="hold" grpId="0" nodeType="withEffect">
                                  <p:stCondLst>
                                    <p:cond delay="0"/>
                                  </p:stCondLst>
                                  <p:childTnLst>
                                    <p:set>
                                      <p:cBhvr>
                                        <p:cTn id="44" dur="1" fill="hold">
                                          <p:stCondLst>
                                            <p:cond delay="0"/>
                                          </p:stCondLst>
                                        </p:cTn>
                                        <p:tgtEl>
                                          <p:spTgt spid="162841"/>
                                        </p:tgtEl>
                                        <p:attrNameLst>
                                          <p:attrName>style.visibility</p:attrName>
                                        </p:attrNameLst>
                                      </p:cBhvr>
                                      <p:to>
                                        <p:strVal val="visible"/>
                                      </p:to>
                                    </p:set>
                                    <p:animEffect transition="in" filter="strips(downLeft)">
                                      <p:cBhvr>
                                        <p:cTn id="45" dur="500"/>
                                        <p:tgtEl>
                                          <p:spTgt spid="162841"/>
                                        </p:tgtEl>
                                      </p:cBhvr>
                                    </p:animEffect>
                                  </p:childTnLst>
                                </p:cTn>
                              </p:par>
                              <p:par>
                                <p:cTn id="46" presetID="18" presetClass="entr" presetSubtype="12" fill="hold" nodeType="withEffect">
                                  <p:stCondLst>
                                    <p:cond delay="0"/>
                                  </p:stCondLst>
                                  <p:childTnLst>
                                    <p:set>
                                      <p:cBhvr>
                                        <p:cTn id="47" dur="1" fill="hold">
                                          <p:stCondLst>
                                            <p:cond delay="0"/>
                                          </p:stCondLst>
                                        </p:cTn>
                                        <p:tgtEl>
                                          <p:spTgt spid="162863"/>
                                        </p:tgtEl>
                                        <p:attrNameLst>
                                          <p:attrName>style.visibility</p:attrName>
                                        </p:attrNameLst>
                                      </p:cBhvr>
                                      <p:to>
                                        <p:strVal val="visible"/>
                                      </p:to>
                                    </p:set>
                                    <p:animEffect transition="in" filter="strips(downLeft)">
                                      <p:cBhvr>
                                        <p:cTn id="48" dur="500"/>
                                        <p:tgtEl>
                                          <p:spTgt spid="16286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8" presetClass="exit" presetSubtype="16" fill="hold" grpId="1" nodeType="clickEffect">
                                  <p:stCondLst>
                                    <p:cond delay="0"/>
                                  </p:stCondLst>
                                  <p:childTnLst>
                                    <p:animEffect transition="out" filter="diamond(in)">
                                      <p:cBhvr>
                                        <p:cTn id="52" dur="500"/>
                                        <p:tgtEl>
                                          <p:spTgt spid="162862"/>
                                        </p:tgtEl>
                                      </p:cBhvr>
                                    </p:animEffect>
                                    <p:set>
                                      <p:cBhvr>
                                        <p:cTn id="53" dur="1" fill="hold">
                                          <p:stCondLst>
                                            <p:cond delay="499"/>
                                          </p:stCondLst>
                                        </p:cTn>
                                        <p:tgtEl>
                                          <p:spTgt spid="162862"/>
                                        </p:tgtEl>
                                        <p:attrNameLst>
                                          <p:attrName>style.visibility</p:attrName>
                                        </p:attrNameLst>
                                      </p:cBhvr>
                                      <p:to>
                                        <p:strVal val="hidden"/>
                                      </p:to>
                                    </p:set>
                                  </p:childTnLst>
                                </p:cTn>
                              </p:par>
                              <p:par>
                                <p:cTn id="54" presetID="8" presetClass="exit" presetSubtype="16" fill="hold" nodeType="withEffect">
                                  <p:stCondLst>
                                    <p:cond delay="0"/>
                                  </p:stCondLst>
                                  <p:childTnLst>
                                    <p:animEffect transition="out" filter="diamond(in)">
                                      <p:cBhvr>
                                        <p:cTn id="55" dur="500"/>
                                        <p:tgtEl>
                                          <p:spTgt spid="162874"/>
                                        </p:tgtEl>
                                      </p:cBhvr>
                                    </p:animEffect>
                                    <p:set>
                                      <p:cBhvr>
                                        <p:cTn id="56" dur="1" fill="hold">
                                          <p:stCondLst>
                                            <p:cond delay="499"/>
                                          </p:stCondLst>
                                        </p:cTn>
                                        <p:tgtEl>
                                          <p:spTgt spid="162874"/>
                                        </p:tgtEl>
                                        <p:attrNameLst>
                                          <p:attrName>style.visibility</p:attrName>
                                        </p:attrNameLst>
                                      </p:cBhvr>
                                      <p:to>
                                        <p:strVal val="hidden"/>
                                      </p:to>
                                    </p:set>
                                  </p:childTnLst>
                                </p:cTn>
                              </p:par>
                              <p:par>
                                <p:cTn id="57" presetID="8" presetClass="exit" presetSubtype="16" fill="hold" nodeType="withEffect">
                                  <p:stCondLst>
                                    <p:cond delay="0"/>
                                  </p:stCondLst>
                                  <p:childTnLst>
                                    <p:animEffect transition="out" filter="diamond(in)">
                                      <p:cBhvr>
                                        <p:cTn id="58" dur="500"/>
                                        <p:tgtEl>
                                          <p:spTgt spid="162872"/>
                                        </p:tgtEl>
                                      </p:cBhvr>
                                    </p:animEffect>
                                    <p:set>
                                      <p:cBhvr>
                                        <p:cTn id="59" dur="1" fill="hold">
                                          <p:stCondLst>
                                            <p:cond delay="499"/>
                                          </p:stCondLst>
                                        </p:cTn>
                                        <p:tgtEl>
                                          <p:spTgt spid="162872"/>
                                        </p:tgtEl>
                                        <p:attrNameLst>
                                          <p:attrName>style.visibility</p:attrName>
                                        </p:attrNameLst>
                                      </p:cBhvr>
                                      <p:to>
                                        <p:strVal val="hidden"/>
                                      </p:to>
                                    </p:set>
                                  </p:childTnLst>
                                </p:cTn>
                              </p:par>
                              <p:par>
                                <p:cTn id="60" presetID="8" presetClass="exit" presetSubtype="16" fill="hold" nodeType="withEffect">
                                  <p:stCondLst>
                                    <p:cond delay="0"/>
                                  </p:stCondLst>
                                  <p:childTnLst>
                                    <p:animEffect transition="out" filter="diamond(in)">
                                      <p:cBhvr>
                                        <p:cTn id="61" dur="500"/>
                                        <p:tgtEl>
                                          <p:spTgt spid="162870"/>
                                        </p:tgtEl>
                                      </p:cBhvr>
                                    </p:animEffect>
                                    <p:set>
                                      <p:cBhvr>
                                        <p:cTn id="62" dur="1" fill="hold">
                                          <p:stCondLst>
                                            <p:cond delay="499"/>
                                          </p:stCondLst>
                                        </p:cTn>
                                        <p:tgtEl>
                                          <p:spTgt spid="162870"/>
                                        </p:tgtEl>
                                        <p:attrNameLst>
                                          <p:attrName>style.visibility</p:attrName>
                                        </p:attrNameLst>
                                      </p:cBhvr>
                                      <p:to>
                                        <p:strVal val="hidden"/>
                                      </p:to>
                                    </p:set>
                                  </p:childTnLst>
                                </p:cTn>
                              </p:par>
                            </p:childTnLst>
                          </p:cTn>
                        </p:par>
                        <p:par>
                          <p:cTn id="63" fill="hold" nodeType="afterGroup">
                            <p:stCondLst>
                              <p:cond delay="500"/>
                            </p:stCondLst>
                            <p:childTnLst>
                              <p:par>
                                <p:cTn id="64" presetID="4" presetClass="entr" presetSubtype="16" fill="hold" nodeType="afterEffect">
                                  <p:stCondLst>
                                    <p:cond delay="0"/>
                                  </p:stCondLst>
                                  <p:childTnLst>
                                    <p:set>
                                      <p:cBhvr>
                                        <p:cTn id="65" dur="1" fill="hold">
                                          <p:stCondLst>
                                            <p:cond delay="0"/>
                                          </p:stCondLst>
                                        </p:cTn>
                                        <p:tgtEl>
                                          <p:spTgt spid="162856"/>
                                        </p:tgtEl>
                                        <p:attrNameLst>
                                          <p:attrName>style.visibility</p:attrName>
                                        </p:attrNameLst>
                                      </p:cBhvr>
                                      <p:to>
                                        <p:strVal val="visible"/>
                                      </p:to>
                                    </p:set>
                                    <p:animEffect transition="in" filter="box(in)">
                                      <p:cBhvr>
                                        <p:cTn id="66" dur="500"/>
                                        <p:tgtEl>
                                          <p:spTgt spid="162856"/>
                                        </p:tgtEl>
                                      </p:cBhvr>
                                    </p:animEffect>
                                  </p:childTnLst>
                                </p:cTn>
                              </p:par>
                              <p:par>
                                <p:cTn id="67" presetID="4" presetClass="entr" presetSubtype="16" fill="hold" nodeType="withEffect">
                                  <p:stCondLst>
                                    <p:cond delay="0"/>
                                  </p:stCondLst>
                                  <p:childTnLst>
                                    <p:set>
                                      <p:cBhvr>
                                        <p:cTn id="68" dur="1" fill="hold">
                                          <p:stCondLst>
                                            <p:cond delay="0"/>
                                          </p:stCondLst>
                                        </p:cTn>
                                        <p:tgtEl>
                                          <p:spTgt spid="162857"/>
                                        </p:tgtEl>
                                        <p:attrNameLst>
                                          <p:attrName>style.visibility</p:attrName>
                                        </p:attrNameLst>
                                      </p:cBhvr>
                                      <p:to>
                                        <p:strVal val="visible"/>
                                      </p:to>
                                    </p:set>
                                    <p:animEffect transition="in" filter="box(in)">
                                      <p:cBhvr>
                                        <p:cTn id="69" dur="500"/>
                                        <p:tgtEl>
                                          <p:spTgt spid="162857"/>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31" presetClass="entr" presetSubtype="0" fill="hold" grpId="0" nodeType="clickEffect">
                                  <p:stCondLst>
                                    <p:cond delay="0"/>
                                  </p:stCondLst>
                                  <p:iterate type="lt">
                                    <p:tmPct val="5000"/>
                                  </p:iterate>
                                  <p:childTnLst>
                                    <p:set>
                                      <p:cBhvr>
                                        <p:cTn id="73" dur="1" fill="hold">
                                          <p:stCondLst>
                                            <p:cond delay="0"/>
                                          </p:stCondLst>
                                        </p:cTn>
                                        <p:tgtEl>
                                          <p:spTgt spid="162837"/>
                                        </p:tgtEl>
                                        <p:attrNameLst>
                                          <p:attrName>style.visibility</p:attrName>
                                        </p:attrNameLst>
                                      </p:cBhvr>
                                      <p:to>
                                        <p:strVal val="visible"/>
                                      </p:to>
                                    </p:set>
                                    <p:anim calcmode="lin" valueType="num">
                                      <p:cBhvr>
                                        <p:cTn id="74" dur="500" fill="hold"/>
                                        <p:tgtEl>
                                          <p:spTgt spid="162837"/>
                                        </p:tgtEl>
                                        <p:attrNameLst>
                                          <p:attrName>ppt_w</p:attrName>
                                        </p:attrNameLst>
                                      </p:cBhvr>
                                      <p:tavLst>
                                        <p:tav tm="0">
                                          <p:val>
                                            <p:fltVal val="0"/>
                                          </p:val>
                                        </p:tav>
                                        <p:tav tm="100000">
                                          <p:val>
                                            <p:strVal val="#ppt_w"/>
                                          </p:val>
                                        </p:tav>
                                      </p:tavLst>
                                    </p:anim>
                                    <p:anim calcmode="lin" valueType="num">
                                      <p:cBhvr>
                                        <p:cTn id="75" dur="500" fill="hold"/>
                                        <p:tgtEl>
                                          <p:spTgt spid="162837"/>
                                        </p:tgtEl>
                                        <p:attrNameLst>
                                          <p:attrName>ppt_h</p:attrName>
                                        </p:attrNameLst>
                                      </p:cBhvr>
                                      <p:tavLst>
                                        <p:tav tm="0">
                                          <p:val>
                                            <p:fltVal val="0"/>
                                          </p:val>
                                        </p:tav>
                                        <p:tav tm="100000">
                                          <p:val>
                                            <p:strVal val="#ppt_h"/>
                                          </p:val>
                                        </p:tav>
                                      </p:tavLst>
                                    </p:anim>
                                    <p:anim calcmode="lin" valueType="num">
                                      <p:cBhvr>
                                        <p:cTn id="76" dur="500" fill="hold"/>
                                        <p:tgtEl>
                                          <p:spTgt spid="162837"/>
                                        </p:tgtEl>
                                        <p:attrNameLst>
                                          <p:attrName>style.rotation</p:attrName>
                                        </p:attrNameLst>
                                      </p:cBhvr>
                                      <p:tavLst>
                                        <p:tav tm="0">
                                          <p:val>
                                            <p:fltVal val="90"/>
                                          </p:val>
                                        </p:tav>
                                        <p:tav tm="100000">
                                          <p:val>
                                            <p:fltVal val="0"/>
                                          </p:val>
                                        </p:tav>
                                      </p:tavLst>
                                    </p:anim>
                                    <p:animEffect transition="in" filter="fade">
                                      <p:cBhvr>
                                        <p:cTn id="77" dur="500"/>
                                        <p:tgtEl>
                                          <p:spTgt spid="162837"/>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7" presetClass="entr" presetSubtype="0" fill="hold" grpId="0" nodeType="clickEffect">
                                  <p:stCondLst>
                                    <p:cond delay="0"/>
                                  </p:stCondLst>
                                  <p:iterate type="lt">
                                    <p:tmPct val="10000"/>
                                  </p:iterate>
                                  <p:childTnLst>
                                    <p:set>
                                      <p:cBhvr>
                                        <p:cTn id="81" dur="1" fill="hold">
                                          <p:stCondLst>
                                            <p:cond delay="0"/>
                                          </p:stCondLst>
                                        </p:cTn>
                                        <p:tgtEl>
                                          <p:spTgt spid="162820"/>
                                        </p:tgtEl>
                                        <p:attrNameLst>
                                          <p:attrName>style.visibility</p:attrName>
                                        </p:attrNameLst>
                                      </p:cBhvr>
                                      <p:to>
                                        <p:strVal val="visible"/>
                                      </p:to>
                                    </p:set>
                                    <p:anim calcmode="discrete" valueType="clr">
                                      <p:cBhvr override="childStyle">
                                        <p:cTn id="82" dur="500"/>
                                        <p:tgtEl>
                                          <p:spTgt spid="162820"/>
                                        </p:tgtEl>
                                        <p:attrNameLst>
                                          <p:attrName>style.color</p:attrName>
                                        </p:attrNameLst>
                                      </p:cBhvr>
                                      <p:tavLst>
                                        <p:tav tm="0">
                                          <p:val>
                                            <p:clrVal>
                                              <a:schemeClr val="accent2"/>
                                            </p:clrVal>
                                          </p:val>
                                        </p:tav>
                                        <p:tav tm="50000">
                                          <p:val>
                                            <p:clrVal>
                                              <a:schemeClr val="hlink"/>
                                            </p:clrVal>
                                          </p:val>
                                        </p:tav>
                                      </p:tavLst>
                                    </p:anim>
                                    <p:anim calcmode="discrete" valueType="clr">
                                      <p:cBhvr>
                                        <p:cTn id="83" dur="500"/>
                                        <p:tgtEl>
                                          <p:spTgt spid="162820"/>
                                        </p:tgtEl>
                                        <p:attrNameLst>
                                          <p:attrName>fillcolor</p:attrName>
                                        </p:attrNameLst>
                                      </p:cBhvr>
                                      <p:tavLst>
                                        <p:tav tm="0">
                                          <p:val>
                                            <p:clrVal>
                                              <a:schemeClr val="accent2"/>
                                            </p:clrVal>
                                          </p:val>
                                        </p:tav>
                                        <p:tav tm="50000">
                                          <p:val>
                                            <p:clrVal>
                                              <a:schemeClr val="hlink"/>
                                            </p:clrVal>
                                          </p:val>
                                        </p:tav>
                                      </p:tavLst>
                                    </p:anim>
                                    <p:set>
                                      <p:cBhvr>
                                        <p:cTn id="84" dur="500"/>
                                        <p:tgtEl>
                                          <p:spTgt spid="1628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p:bldP spid="162835" grpId="0"/>
      <p:bldP spid="162837" grpId="0"/>
      <p:bldP spid="162840" grpId="0" animBg="1"/>
      <p:bldP spid="162841" grpId="0" animBg="1"/>
      <p:bldP spid="162843" grpId="0" animBg="1"/>
      <p:bldP spid="162862" grpId="0" animBg="1"/>
      <p:bldP spid="162862"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5"/>
          <p:cNvSpPr>
            <a:spLocks noGrp="1"/>
          </p:cNvSpPr>
          <p:nvPr>
            <p:ph type="sldNum" sz="quarter" idx="12"/>
          </p:nvPr>
        </p:nvSpPr>
        <p:spPr/>
        <p:txBody>
          <a:bodyPr/>
          <a:lstStyle/>
          <a:p>
            <a:pPr>
              <a:defRPr/>
            </a:pPr>
            <a:fld id="{4D88E245-FBFE-43A1-987E-49B67AB6D878}" type="slidenum">
              <a:rPr lang="en-US" altLang="en-US"/>
              <a:pPr>
                <a:defRPr/>
              </a:pPr>
              <a:t>30</a:t>
            </a:fld>
            <a:endParaRPr lang="en-US" altLang="en-US"/>
          </a:p>
        </p:txBody>
      </p:sp>
      <p:pic>
        <p:nvPicPr>
          <p:cNvPr id="389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113" y="3671888"/>
            <a:ext cx="3656012"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1025" y="3536950"/>
            <a:ext cx="4332288"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29" name="Text Box 9"/>
          <p:cNvSpPr txBox="1">
            <a:spLocks noChangeArrowheads="1"/>
          </p:cNvSpPr>
          <p:nvPr/>
        </p:nvSpPr>
        <p:spPr bwMode="auto">
          <a:xfrm>
            <a:off x="539750" y="1354138"/>
            <a:ext cx="7920038"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a:t>Cho dầm AB, có đầu A ngàm vào tường, cân bằng dưới tác dụng của các lực và ngẫu lực như hình vẽ.</a:t>
            </a:r>
          </a:p>
        </p:txBody>
      </p:sp>
      <p:sp>
        <p:nvSpPr>
          <p:cNvPr id="103431" name="Text Box 10"/>
          <p:cNvSpPr txBox="1">
            <a:spLocks noChangeArrowheads="1"/>
          </p:cNvSpPr>
          <p:nvPr/>
        </p:nvSpPr>
        <p:spPr bwMode="auto">
          <a:xfrm>
            <a:off x="503238" y="368300"/>
            <a:ext cx="34210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b="1" smtClean="0">
                <a:solidFill>
                  <a:srgbClr val="0000FF"/>
                </a:solidFill>
              </a:rPr>
              <a:t>4.2</a:t>
            </a:r>
            <a:r>
              <a:rPr lang="en-US" sz="3000" b="1">
                <a:solidFill>
                  <a:srgbClr val="0000FF"/>
                </a:solidFill>
              </a:rPr>
              <a:t>. Các ví dụ</a:t>
            </a:r>
          </a:p>
        </p:txBody>
      </p:sp>
      <p:sp>
        <p:nvSpPr>
          <p:cNvPr id="389131" name="Text Box 11"/>
          <p:cNvSpPr txBox="1">
            <a:spLocks noChangeArrowheads="1"/>
          </p:cNvSpPr>
          <p:nvPr/>
        </p:nvSpPr>
        <p:spPr bwMode="auto">
          <a:xfrm>
            <a:off x="539750" y="2289016"/>
            <a:ext cx="8424229"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a:t>Biết</a:t>
            </a:r>
            <a:r>
              <a:rPr lang="en-US" smtClean="0"/>
              <a:t>: F = 200N; M = 180Nm; q = 30N/m; </a:t>
            </a:r>
            <a:r>
              <a:rPr lang="el-GR" smtClean="0"/>
              <a:t>α</a:t>
            </a:r>
            <a:r>
              <a:rPr lang="en-US" smtClean="0"/>
              <a:t> = 60</a:t>
            </a:r>
            <a:r>
              <a:rPr lang="el-GR" smtClean="0"/>
              <a:t>°</a:t>
            </a:r>
            <a:r>
              <a:rPr lang="en-US" smtClean="0"/>
              <a:t>; a = 1m</a:t>
            </a:r>
            <a:endParaRPr lang="en-US"/>
          </a:p>
        </p:txBody>
      </p:sp>
      <p:sp>
        <p:nvSpPr>
          <p:cNvPr id="389133" name="Text Box 13"/>
          <p:cNvSpPr txBox="1">
            <a:spLocks noChangeArrowheads="1"/>
          </p:cNvSpPr>
          <p:nvPr/>
        </p:nvSpPr>
        <p:spPr bwMode="auto">
          <a:xfrm>
            <a:off x="539750" y="2830513"/>
            <a:ext cx="799147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a:t>Bỏ qua trọng lượng của dầm. Tìm phản lực liên kết tại đầu A.</a:t>
            </a:r>
          </a:p>
        </p:txBody>
      </p:sp>
      <p:sp>
        <p:nvSpPr>
          <p:cNvPr id="389134" name="Text Box 14"/>
          <p:cNvSpPr txBox="1">
            <a:spLocks noChangeArrowheads="1"/>
          </p:cNvSpPr>
          <p:nvPr/>
        </p:nvSpPr>
        <p:spPr bwMode="auto">
          <a:xfrm>
            <a:off x="568059" y="860425"/>
            <a:ext cx="34210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b="1">
                <a:solidFill>
                  <a:srgbClr val="005C00"/>
                </a:solidFill>
              </a:rPr>
              <a:t>Ví dụ </a:t>
            </a:r>
            <a:r>
              <a:rPr lang="en-US" sz="3000" b="1" smtClean="0">
                <a:solidFill>
                  <a:srgbClr val="005C00"/>
                </a:solidFill>
              </a:rPr>
              <a:t>4.1</a:t>
            </a:r>
            <a:endParaRPr lang="en-US" sz="3000" b="1">
              <a:solidFill>
                <a:srgbClr val="005C00"/>
              </a:solidFill>
            </a:endParaRPr>
          </a:p>
        </p:txBody>
      </p:sp>
    </p:spTree>
    <p:extLst>
      <p:ext uri="{BB962C8B-B14F-4D97-AF65-F5344CB8AC3E}">
        <p14:creationId xmlns:p14="http://schemas.microsoft.com/office/powerpoint/2010/main" val="20027192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34"/>
                                        </p:tgtEl>
                                        <p:attrNameLst>
                                          <p:attrName>style.visibility</p:attrName>
                                        </p:attrNameLst>
                                      </p:cBhvr>
                                      <p:to>
                                        <p:strVal val="visible"/>
                                      </p:to>
                                    </p:set>
                                    <p:animEffect transition="in" filter="blinds(horizontal)">
                                      <p:cBhvr>
                                        <p:cTn id="7" dur="500"/>
                                        <p:tgtEl>
                                          <p:spTgt spid="389134"/>
                                        </p:tgtEl>
                                      </p:cBhvr>
                                    </p:animEffect>
                                  </p:childTnLst>
                                </p:cTn>
                              </p:par>
                            </p:childTnLst>
                          </p:cTn>
                        </p:par>
                        <p:par>
                          <p:cTn id="8" fill="hold" nodeType="afterGroup">
                            <p:stCondLst>
                              <p:cond delay="5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389129"/>
                                        </p:tgtEl>
                                        <p:attrNameLst>
                                          <p:attrName>style.visibility</p:attrName>
                                        </p:attrNameLst>
                                      </p:cBhvr>
                                      <p:to>
                                        <p:strVal val="visible"/>
                                      </p:to>
                                    </p:set>
                                    <p:anim calcmode="lin" valueType="num">
                                      <p:cBhvr>
                                        <p:cTn id="11" dur="1000" fill="hold"/>
                                        <p:tgtEl>
                                          <p:spTgt spid="389129"/>
                                        </p:tgtEl>
                                        <p:attrNameLst>
                                          <p:attrName>ppt_w</p:attrName>
                                        </p:attrNameLst>
                                      </p:cBhvr>
                                      <p:tavLst>
                                        <p:tav tm="0">
                                          <p:val>
                                            <p:fltVal val="0"/>
                                          </p:val>
                                        </p:tav>
                                        <p:tav tm="100000">
                                          <p:val>
                                            <p:strVal val="#ppt_w"/>
                                          </p:val>
                                        </p:tav>
                                      </p:tavLst>
                                    </p:anim>
                                    <p:anim calcmode="lin" valueType="num">
                                      <p:cBhvr>
                                        <p:cTn id="12" dur="1000" fill="hold"/>
                                        <p:tgtEl>
                                          <p:spTgt spid="389129"/>
                                        </p:tgtEl>
                                        <p:attrNameLst>
                                          <p:attrName>ppt_h</p:attrName>
                                        </p:attrNameLst>
                                      </p:cBhvr>
                                      <p:tavLst>
                                        <p:tav tm="0">
                                          <p:val>
                                            <p:fltVal val="0"/>
                                          </p:val>
                                        </p:tav>
                                        <p:tav tm="100000">
                                          <p:val>
                                            <p:strVal val="#ppt_h"/>
                                          </p:val>
                                        </p:tav>
                                      </p:tavLst>
                                    </p:anim>
                                    <p:anim calcmode="lin" valueType="num">
                                      <p:cBhvr>
                                        <p:cTn id="13" dur="1000" fill="hold"/>
                                        <p:tgtEl>
                                          <p:spTgt spid="389129"/>
                                        </p:tgtEl>
                                        <p:attrNameLst>
                                          <p:attrName>style.rotation</p:attrName>
                                        </p:attrNameLst>
                                      </p:cBhvr>
                                      <p:tavLst>
                                        <p:tav tm="0">
                                          <p:val>
                                            <p:fltVal val="90"/>
                                          </p:val>
                                        </p:tav>
                                        <p:tav tm="100000">
                                          <p:val>
                                            <p:fltVal val="0"/>
                                          </p:val>
                                        </p:tav>
                                      </p:tavLst>
                                    </p:anim>
                                    <p:animEffect transition="in" filter="fade">
                                      <p:cBhvr>
                                        <p:cTn id="14" dur="1000"/>
                                        <p:tgtEl>
                                          <p:spTgt spid="389129"/>
                                        </p:tgtEl>
                                      </p:cBhvr>
                                    </p:animEffect>
                                  </p:childTnLst>
                                </p:cTn>
                              </p:par>
                            </p:childTnLst>
                          </p:cTn>
                        </p:par>
                        <p:par>
                          <p:cTn id="15" fill="hold" nodeType="afterGroup">
                            <p:stCondLst>
                              <p:cond delay="5150"/>
                            </p:stCondLst>
                            <p:childTnLst>
                              <p:par>
                                <p:cTn id="16" presetID="8" presetClass="entr" presetSubtype="16" fill="hold" nodeType="afterEffect">
                                  <p:stCondLst>
                                    <p:cond delay="0"/>
                                  </p:stCondLst>
                                  <p:childTnLst>
                                    <p:set>
                                      <p:cBhvr>
                                        <p:cTn id="17" dur="1" fill="hold">
                                          <p:stCondLst>
                                            <p:cond delay="0"/>
                                          </p:stCondLst>
                                        </p:cTn>
                                        <p:tgtEl>
                                          <p:spTgt spid="389123"/>
                                        </p:tgtEl>
                                        <p:attrNameLst>
                                          <p:attrName>style.visibility</p:attrName>
                                        </p:attrNameLst>
                                      </p:cBhvr>
                                      <p:to>
                                        <p:strVal val="visible"/>
                                      </p:to>
                                    </p:set>
                                    <p:animEffect transition="in" filter="diamond(in)">
                                      <p:cBhvr>
                                        <p:cTn id="18" dur="2000"/>
                                        <p:tgtEl>
                                          <p:spTgt spid="389123"/>
                                        </p:tgtEl>
                                      </p:cBhvr>
                                    </p:animEffect>
                                  </p:childTnLst>
                                </p:cTn>
                              </p:par>
                            </p:childTnLst>
                          </p:cTn>
                        </p:par>
                        <p:par>
                          <p:cTn id="19" fill="hold">
                            <p:stCondLst>
                              <p:cond delay="7150"/>
                            </p:stCondLst>
                            <p:childTnLst>
                              <p:par>
                                <p:cTn id="20" presetID="31" presetClass="entr" presetSubtype="0" fill="hold" grpId="0" nodeType="afterEffect">
                                  <p:stCondLst>
                                    <p:cond delay="0"/>
                                  </p:stCondLst>
                                  <p:iterate type="lt">
                                    <p:tmPct val="5000"/>
                                  </p:iterate>
                                  <p:childTnLst>
                                    <p:set>
                                      <p:cBhvr>
                                        <p:cTn id="21" dur="1" fill="hold">
                                          <p:stCondLst>
                                            <p:cond delay="0"/>
                                          </p:stCondLst>
                                        </p:cTn>
                                        <p:tgtEl>
                                          <p:spTgt spid="389131"/>
                                        </p:tgtEl>
                                        <p:attrNameLst>
                                          <p:attrName>style.visibility</p:attrName>
                                        </p:attrNameLst>
                                      </p:cBhvr>
                                      <p:to>
                                        <p:strVal val="visible"/>
                                      </p:to>
                                    </p:set>
                                    <p:anim calcmode="lin" valueType="num">
                                      <p:cBhvr>
                                        <p:cTn id="22" dur="1000" fill="hold"/>
                                        <p:tgtEl>
                                          <p:spTgt spid="389131"/>
                                        </p:tgtEl>
                                        <p:attrNameLst>
                                          <p:attrName>ppt_w</p:attrName>
                                        </p:attrNameLst>
                                      </p:cBhvr>
                                      <p:tavLst>
                                        <p:tav tm="0">
                                          <p:val>
                                            <p:fltVal val="0"/>
                                          </p:val>
                                        </p:tav>
                                        <p:tav tm="100000">
                                          <p:val>
                                            <p:strVal val="#ppt_w"/>
                                          </p:val>
                                        </p:tav>
                                      </p:tavLst>
                                    </p:anim>
                                    <p:anim calcmode="lin" valueType="num">
                                      <p:cBhvr>
                                        <p:cTn id="23" dur="1000" fill="hold"/>
                                        <p:tgtEl>
                                          <p:spTgt spid="389131"/>
                                        </p:tgtEl>
                                        <p:attrNameLst>
                                          <p:attrName>ppt_h</p:attrName>
                                        </p:attrNameLst>
                                      </p:cBhvr>
                                      <p:tavLst>
                                        <p:tav tm="0">
                                          <p:val>
                                            <p:fltVal val="0"/>
                                          </p:val>
                                        </p:tav>
                                        <p:tav tm="100000">
                                          <p:val>
                                            <p:strVal val="#ppt_h"/>
                                          </p:val>
                                        </p:tav>
                                      </p:tavLst>
                                    </p:anim>
                                    <p:anim calcmode="lin" valueType="num">
                                      <p:cBhvr>
                                        <p:cTn id="24" dur="1000" fill="hold"/>
                                        <p:tgtEl>
                                          <p:spTgt spid="389131"/>
                                        </p:tgtEl>
                                        <p:attrNameLst>
                                          <p:attrName>style.rotation</p:attrName>
                                        </p:attrNameLst>
                                      </p:cBhvr>
                                      <p:tavLst>
                                        <p:tav tm="0">
                                          <p:val>
                                            <p:fltVal val="90"/>
                                          </p:val>
                                        </p:tav>
                                        <p:tav tm="100000">
                                          <p:val>
                                            <p:fltVal val="0"/>
                                          </p:val>
                                        </p:tav>
                                      </p:tavLst>
                                    </p:anim>
                                    <p:animEffect transition="in" filter="fade">
                                      <p:cBhvr>
                                        <p:cTn id="25" dur="1000"/>
                                        <p:tgtEl>
                                          <p:spTgt spid="389131"/>
                                        </p:tgtEl>
                                      </p:cBhvr>
                                    </p:animEffect>
                                  </p:childTnLst>
                                </p:cTn>
                              </p:par>
                            </p:childTnLst>
                          </p:cTn>
                        </p:par>
                        <p:par>
                          <p:cTn id="26" fill="hold" nodeType="afterGroup">
                            <p:stCondLst>
                              <p:cond delay="10000"/>
                            </p:stCondLst>
                            <p:childTnLst>
                              <p:par>
                                <p:cTn id="27" presetID="31" presetClass="entr" presetSubtype="0" fill="hold" grpId="0" nodeType="afterEffect">
                                  <p:stCondLst>
                                    <p:cond delay="0"/>
                                  </p:stCondLst>
                                  <p:iterate type="lt">
                                    <p:tmPct val="5000"/>
                                  </p:iterate>
                                  <p:childTnLst>
                                    <p:set>
                                      <p:cBhvr>
                                        <p:cTn id="28" dur="1" fill="hold">
                                          <p:stCondLst>
                                            <p:cond delay="0"/>
                                          </p:stCondLst>
                                        </p:cTn>
                                        <p:tgtEl>
                                          <p:spTgt spid="389133"/>
                                        </p:tgtEl>
                                        <p:attrNameLst>
                                          <p:attrName>style.visibility</p:attrName>
                                        </p:attrNameLst>
                                      </p:cBhvr>
                                      <p:to>
                                        <p:strVal val="visible"/>
                                      </p:to>
                                    </p:set>
                                    <p:anim calcmode="lin" valueType="num">
                                      <p:cBhvr>
                                        <p:cTn id="29" dur="1000" fill="hold"/>
                                        <p:tgtEl>
                                          <p:spTgt spid="389133"/>
                                        </p:tgtEl>
                                        <p:attrNameLst>
                                          <p:attrName>ppt_w</p:attrName>
                                        </p:attrNameLst>
                                      </p:cBhvr>
                                      <p:tavLst>
                                        <p:tav tm="0">
                                          <p:val>
                                            <p:fltVal val="0"/>
                                          </p:val>
                                        </p:tav>
                                        <p:tav tm="100000">
                                          <p:val>
                                            <p:strVal val="#ppt_w"/>
                                          </p:val>
                                        </p:tav>
                                      </p:tavLst>
                                    </p:anim>
                                    <p:anim calcmode="lin" valueType="num">
                                      <p:cBhvr>
                                        <p:cTn id="30" dur="1000" fill="hold"/>
                                        <p:tgtEl>
                                          <p:spTgt spid="389133"/>
                                        </p:tgtEl>
                                        <p:attrNameLst>
                                          <p:attrName>ppt_h</p:attrName>
                                        </p:attrNameLst>
                                      </p:cBhvr>
                                      <p:tavLst>
                                        <p:tav tm="0">
                                          <p:val>
                                            <p:fltVal val="0"/>
                                          </p:val>
                                        </p:tav>
                                        <p:tav tm="100000">
                                          <p:val>
                                            <p:strVal val="#ppt_h"/>
                                          </p:val>
                                        </p:tav>
                                      </p:tavLst>
                                    </p:anim>
                                    <p:anim calcmode="lin" valueType="num">
                                      <p:cBhvr>
                                        <p:cTn id="31" dur="1000" fill="hold"/>
                                        <p:tgtEl>
                                          <p:spTgt spid="389133"/>
                                        </p:tgtEl>
                                        <p:attrNameLst>
                                          <p:attrName>style.rotation</p:attrName>
                                        </p:attrNameLst>
                                      </p:cBhvr>
                                      <p:tavLst>
                                        <p:tav tm="0">
                                          <p:val>
                                            <p:fltVal val="90"/>
                                          </p:val>
                                        </p:tav>
                                        <p:tav tm="100000">
                                          <p:val>
                                            <p:fltVal val="0"/>
                                          </p:val>
                                        </p:tav>
                                      </p:tavLst>
                                    </p:anim>
                                    <p:animEffect transition="in" filter="fade">
                                      <p:cBhvr>
                                        <p:cTn id="32" dur="1000"/>
                                        <p:tgtEl>
                                          <p:spTgt spid="38913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89124"/>
                                        </p:tgtEl>
                                        <p:attrNameLst>
                                          <p:attrName>style.visibility</p:attrName>
                                        </p:attrNameLst>
                                      </p:cBhvr>
                                      <p:to>
                                        <p:strVal val="visible"/>
                                      </p:to>
                                    </p:set>
                                    <p:anim calcmode="lin" valueType="num">
                                      <p:cBhvr additive="base">
                                        <p:cTn id="37" dur="2000" fill="hold"/>
                                        <p:tgtEl>
                                          <p:spTgt spid="389124"/>
                                        </p:tgtEl>
                                        <p:attrNameLst>
                                          <p:attrName>ppt_x</p:attrName>
                                        </p:attrNameLst>
                                      </p:cBhvr>
                                      <p:tavLst>
                                        <p:tav tm="0">
                                          <p:val>
                                            <p:strVal val="#ppt_x"/>
                                          </p:val>
                                        </p:tav>
                                        <p:tav tm="100000">
                                          <p:val>
                                            <p:strVal val="#ppt_x"/>
                                          </p:val>
                                        </p:tav>
                                      </p:tavLst>
                                    </p:anim>
                                    <p:anim calcmode="lin" valueType="num">
                                      <p:cBhvr additive="base">
                                        <p:cTn id="38" dur="2000" fill="hold"/>
                                        <p:tgtEl>
                                          <p:spTgt spid="389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29" grpId="0"/>
      <p:bldP spid="389131" grpId="0"/>
      <p:bldP spid="389133" grpId="0"/>
      <p:bldP spid="3891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pPr>
              <a:defRPr/>
            </a:pPr>
            <a:fld id="{B23C5301-BA60-4263-8AE9-79F90692BB6A}" type="slidenum">
              <a:rPr lang="en-US" altLang="en-US"/>
              <a:pPr>
                <a:defRPr/>
              </a:pPr>
              <a:t>31</a:t>
            </a:fld>
            <a:endParaRPr lang="en-US" altLang="en-US"/>
          </a:p>
        </p:txBody>
      </p:sp>
      <p:pic>
        <p:nvPicPr>
          <p:cNvPr id="10445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63060"/>
            <a:ext cx="4665325" cy="261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4" name="Text Box 16"/>
          <p:cNvSpPr txBox="1">
            <a:spLocks noChangeArrowheads="1"/>
          </p:cNvSpPr>
          <p:nvPr/>
        </p:nvSpPr>
        <p:spPr bwMode="auto">
          <a:xfrm>
            <a:off x="503238" y="368300"/>
            <a:ext cx="34210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b="1" smtClean="0">
                <a:solidFill>
                  <a:srgbClr val="0000FF"/>
                </a:solidFill>
              </a:rPr>
              <a:t>4.2</a:t>
            </a:r>
            <a:r>
              <a:rPr lang="en-US" sz="3000" b="1">
                <a:solidFill>
                  <a:srgbClr val="0000FF"/>
                </a:solidFill>
              </a:rPr>
              <a:t>. Các ví dụ</a:t>
            </a:r>
          </a:p>
        </p:txBody>
      </p:sp>
      <mc:AlternateContent xmlns:mc="http://schemas.openxmlformats.org/markup-compatibility/2006" xmlns:a14="http://schemas.microsoft.com/office/drawing/2010/main">
        <mc:Choice Requires="a14">
          <p:sp>
            <p:nvSpPr>
              <p:cNvPr id="2" name="TextBox 1"/>
              <p:cNvSpPr txBox="1"/>
              <p:nvPr/>
            </p:nvSpPr>
            <p:spPr>
              <a:xfrm>
                <a:off x="287524" y="5589240"/>
                <a:ext cx="8755602" cy="563744"/>
              </a:xfrm>
              <a:prstGeom prst="rect">
                <a:avLst/>
              </a:prstGeom>
              <a:noFill/>
            </p:spPr>
            <p:txBody>
              <a:bodyPr wrap="none" rtlCol="0">
                <a:spAutoFit/>
              </a:bodyPr>
              <a:lstStyle/>
              <a:p>
                <a14:m>
                  <m:oMath xmlns:m="http://schemas.openxmlformats.org/officeDocument/2006/math">
                    <m:sSub>
                      <m:sSubPr>
                        <m:ctrlPr>
                          <a:rPr lang="en-US" sz="2800" b="1" i="1" smtClean="0">
                            <a:solidFill>
                              <a:srgbClr val="0000FF"/>
                            </a:solidFill>
                            <a:latin typeface="Cambria Math"/>
                          </a:rPr>
                        </m:ctrlPr>
                      </m:sSubPr>
                      <m:e>
                        <m:r>
                          <a:rPr lang="en-US" sz="2800" b="1" i="1" smtClean="0">
                            <a:solidFill>
                              <a:srgbClr val="0000FF"/>
                            </a:solidFill>
                            <a:latin typeface="Cambria Math"/>
                          </a:rPr>
                          <m:t>𝑿</m:t>
                        </m:r>
                      </m:e>
                      <m:sub>
                        <m:r>
                          <a:rPr lang="en-US" sz="2800" b="1" i="1" smtClean="0">
                            <a:solidFill>
                              <a:srgbClr val="0000FF"/>
                            </a:solidFill>
                            <a:latin typeface="Cambria Math"/>
                          </a:rPr>
                          <m:t>𝑨</m:t>
                        </m:r>
                      </m:sub>
                    </m:sSub>
                    <m:r>
                      <a:rPr lang="en-US" sz="2800" b="1" i="1" smtClean="0">
                        <a:solidFill>
                          <a:srgbClr val="0000FF"/>
                        </a:solidFill>
                        <a:latin typeface="Cambria Math"/>
                      </a:rPr>
                      <m:t>=</m:t>
                    </m:r>
                    <m:r>
                      <a:rPr lang="en-US" sz="2800" b="1" i="1" smtClean="0">
                        <a:solidFill>
                          <a:srgbClr val="0000FF"/>
                        </a:solidFill>
                        <a:latin typeface="Cambria Math"/>
                      </a:rPr>
                      <m:t>𝟏𝟎𝟎</m:t>
                    </m:r>
                    <m:d>
                      <m:dPr>
                        <m:ctrlPr>
                          <a:rPr lang="en-US" sz="2800" b="1" i="1" smtClean="0">
                            <a:solidFill>
                              <a:srgbClr val="0000FF"/>
                            </a:solidFill>
                            <a:latin typeface="Cambria Math"/>
                          </a:rPr>
                        </m:ctrlPr>
                      </m:dPr>
                      <m:e>
                        <m:r>
                          <a:rPr lang="en-US" sz="2800" b="1" i="1" smtClean="0">
                            <a:solidFill>
                              <a:srgbClr val="0000FF"/>
                            </a:solidFill>
                            <a:latin typeface="Cambria Math"/>
                          </a:rPr>
                          <m:t>𝑵</m:t>
                        </m:r>
                      </m:e>
                    </m:d>
                  </m:oMath>
                </a14:m>
                <a:r>
                  <a:rPr lang="en-US" sz="2800" b="1" smtClean="0">
                    <a:solidFill>
                      <a:srgbClr val="0000FF"/>
                    </a:solidFill>
                  </a:rPr>
                  <a:t>, </a:t>
                </a:r>
                <a14:m>
                  <m:oMath xmlns:m="http://schemas.openxmlformats.org/officeDocument/2006/math">
                    <m:sSub>
                      <m:sSubPr>
                        <m:ctrlPr>
                          <a:rPr lang="en-US" sz="2800" b="1" i="1" smtClean="0">
                            <a:solidFill>
                              <a:srgbClr val="0000FF"/>
                            </a:solidFill>
                            <a:latin typeface="Cambria Math"/>
                          </a:rPr>
                        </m:ctrlPr>
                      </m:sSubPr>
                      <m:e>
                        <m:r>
                          <a:rPr lang="en-US" sz="2800" b="1" i="1" smtClean="0">
                            <a:solidFill>
                              <a:srgbClr val="0000FF"/>
                            </a:solidFill>
                            <a:latin typeface="Cambria Math"/>
                          </a:rPr>
                          <m:t>𝒀</m:t>
                        </m:r>
                      </m:e>
                      <m:sub>
                        <m:r>
                          <a:rPr lang="en-US" sz="2800" b="1" i="1" smtClean="0">
                            <a:solidFill>
                              <a:srgbClr val="0000FF"/>
                            </a:solidFill>
                            <a:latin typeface="Cambria Math"/>
                          </a:rPr>
                          <m:t>𝑨</m:t>
                        </m:r>
                      </m:sub>
                    </m:sSub>
                    <m:r>
                      <a:rPr lang="en-US" sz="2800" b="1" i="1" smtClean="0">
                        <a:solidFill>
                          <a:srgbClr val="0000FF"/>
                        </a:solidFill>
                        <a:latin typeface="Cambria Math"/>
                      </a:rPr>
                      <m:t>=</m:t>
                    </m:r>
                    <m:r>
                      <a:rPr lang="en-US" sz="2800" b="1" i="1" smtClean="0">
                        <a:solidFill>
                          <a:srgbClr val="0000FF"/>
                        </a:solidFill>
                        <a:latin typeface="Cambria Math"/>
                      </a:rPr>
                      <m:t>𝟏𝟎𝟎</m:t>
                    </m:r>
                    <m:rad>
                      <m:radPr>
                        <m:degHide m:val="on"/>
                        <m:ctrlPr>
                          <a:rPr lang="en-US" sz="2800" b="1" i="1" smtClean="0">
                            <a:solidFill>
                              <a:srgbClr val="0000FF"/>
                            </a:solidFill>
                            <a:latin typeface="Cambria Math"/>
                          </a:rPr>
                        </m:ctrlPr>
                      </m:radPr>
                      <m:deg/>
                      <m:e>
                        <m:r>
                          <a:rPr lang="en-US" sz="2800" b="1" i="1" smtClean="0">
                            <a:solidFill>
                              <a:srgbClr val="0000FF"/>
                            </a:solidFill>
                            <a:latin typeface="Cambria Math"/>
                          </a:rPr>
                          <m:t>𝟑</m:t>
                        </m:r>
                      </m:e>
                    </m:rad>
                    <m:r>
                      <a:rPr lang="en-US" sz="2800" b="1" i="1" smtClean="0">
                        <a:solidFill>
                          <a:srgbClr val="0000FF"/>
                        </a:solidFill>
                        <a:latin typeface="Cambria Math"/>
                      </a:rPr>
                      <m:t>−</m:t>
                    </m:r>
                    <m:r>
                      <a:rPr lang="en-US" sz="2800" b="1" i="1" smtClean="0">
                        <a:solidFill>
                          <a:srgbClr val="0000FF"/>
                        </a:solidFill>
                        <a:latin typeface="Cambria Math"/>
                      </a:rPr>
                      <m:t>𝟔𝟎</m:t>
                    </m:r>
                    <m:d>
                      <m:dPr>
                        <m:ctrlPr>
                          <a:rPr lang="en-US" sz="2800" b="1" i="1" smtClean="0">
                            <a:solidFill>
                              <a:srgbClr val="0000FF"/>
                            </a:solidFill>
                            <a:latin typeface="Cambria Math"/>
                          </a:rPr>
                        </m:ctrlPr>
                      </m:dPr>
                      <m:e>
                        <m:r>
                          <a:rPr lang="en-US" sz="2800" b="1" i="1" smtClean="0">
                            <a:solidFill>
                              <a:srgbClr val="0000FF"/>
                            </a:solidFill>
                            <a:latin typeface="Cambria Math"/>
                          </a:rPr>
                          <m:t>𝑵</m:t>
                        </m:r>
                      </m:e>
                    </m:d>
                  </m:oMath>
                </a14:m>
                <a:r>
                  <a:rPr lang="en-US" sz="2800" b="1" smtClean="0">
                    <a:solidFill>
                      <a:srgbClr val="0000FF"/>
                    </a:solidFill>
                  </a:rPr>
                  <a:t>, </a:t>
                </a:r>
                <a14:m>
                  <m:oMath xmlns:m="http://schemas.openxmlformats.org/officeDocument/2006/math">
                    <m:sSub>
                      <m:sSubPr>
                        <m:ctrlPr>
                          <a:rPr lang="en-US" sz="2800" b="1" i="1" smtClean="0">
                            <a:solidFill>
                              <a:srgbClr val="0000FF"/>
                            </a:solidFill>
                            <a:latin typeface="Cambria Math"/>
                          </a:rPr>
                        </m:ctrlPr>
                      </m:sSubPr>
                      <m:e>
                        <m:r>
                          <a:rPr lang="en-US" sz="2800" b="1" i="1" smtClean="0">
                            <a:solidFill>
                              <a:srgbClr val="0000FF"/>
                            </a:solidFill>
                            <a:latin typeface="Cambria Math"/>
                          </a:rPr>
                          <m:t>𝑴</m:t>
                        </m:r>
                      </m:e>
                      <m:sub>
                        <m:r>
                          <a:rPr lang="en-US" sz="2800" b="1" i="1" smtClean="0">
                            <a:solidFill>
                              <a:srgbClr val="0000FF"/>
                            </a:solidFill>
                            <a:latin typeface="Cambria Math"/>
                          </a:rPr>
                          <m:t>𝑨</m:t>
                        </m:r>
                      </m:sub>
                    </m:sSub>
                    <m:r>
                      <a:rPr lang="en-US" sz="2800" b="1" i="1" smtClean="0">
                        <a:solidFill>
                          <a:srgbClr val="0000FF"/>
                        </a:solidFill>
                        <a:latin typeface="Cambria Math"/>
                      </a:rPr>
                      <m:t>=</m:t>
                    </m:r>
                    <m:r>
                      <a:rPr lang="en-US" sz="2800" b="1" i="1" smtClean="0">
                        <a:solidFill>
                          <a:srgbClr val="0000FF"/>
                        </a:solidFill>
                        <a:latin typeface="Cambria Math"/>
                      </a:rPr>
                      <m:t>𝟒𝟎𝟎</m:t>
                    </m:r>
                    <m:rad>
                      <m:radPr>
                        <m:degHide m:val="on"/>
                        <m:ctrlPr>
                          <a:rPr lang="en-US" sz="2800" b="1" i="1" smtClean="0">
                            <a:solidFill>
                              <a:srgbClr val="0000FF"/>
                            </a:solidFill>
                            <a:latin typeface="Cambria Math"/>
                          </a:rPr>
                        </m:ctrlPr>
                      </m:radPr>
                      <m:deg/>
                      <m:e>
                        <m:r>
                          <a:rPr lang="en-US" sz="2800" b="1" i="1" smtClean="0">
                            <a:solidFill>
                              <a:srgbClr val="0000FF"/>
                            </a:solidFill>
                            <a:latin typeface="Cambria Math"/>
                          </a:rPr>
                          <m:t>𝟑</m:t>
                        </m:r>
                      </m:e>
                    </m:rad>
                    <m:d>
                      <m:dPr>
                        <m:ctrlPr>
                          <a:rPr lang="en-US" sz="2800" b="1" i="1" smtClean="0">
                            <a:solidFill>
                              <a:srgbClr val="0000FF"/>
                            </a:solidFill>
                            <a:latin typeface="Cambria Math"/>
                          </a:rPr>
                        </m:ctrlPr>
                      </m:dPr>
                      <m:e>
                        <m:r>
                          <a:rPr lang="en-US" sz="2800" b="1" i="1" smtClean="0">
                            <a:solidFill>
                              <a:srgbClr val="0000FF"/>
                            </a:solidFill>
                            <a:latin typeface="Cambria Math"/>
                          </a:rPr>
                          <m:t>𝑵</m:t>
                        </m:r>
                      </m:e>
                    </m:d>
                  </m:oMath>
                </a14:m>
                <a:endParaRPr lang="en-US" sz="2800" b="1" smtClean="0">
                  <a:solidFill>
                    <a:srgbClr val="0000FF"/>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87524" y="5589240"/>
                <a:ext cx="8755602" cy="563744"/>
              </a:xfrm>
              <a:prstGeom prst="rect">
                <a:avLst/>
              </a:prstGeom>
              <a:blipFill rotWithShape="1">
                <a:blip r:embed="rId3"/>
                <a:stretch>
                  <a:fillRect t="-4348" b="-293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470080" y="1284448"/>
                <a:ext cx="7704225" cy="660565"/>
              </a:xfrm>
              <a:prstGeom prst="rect">
                <a:avLst/>
              </a:prstGeom>
              <a:noFill/>
            </p:spPr>
            <p:txBody>
              <a:bodyPr wrap="none" rtlCol="0">
                <a:spAutoFit/>
              </a:bodyPr>
              <a:lstStyle/>
              <a:p>
                <a14:m>
                  <m:oMath xmlns:m="http://schemas.openxmlformats.org/officeDocument/2006/math">
                    <m:r>
                      <a:rPr lang="en-US" b="0" i="1" smtClean="0">
                        <a:latin typeface="Cambria Math"/>
                      </a:rPr>
                      <m:t>𝐹</m:t>
                    </m:r>
                    <m:r>
                      <a:rPr lang="en-US" b="0" i="1" smtClean="0">
                        <a:latin typeface="Cambria Math"/>
                      </a:rPr>
                      <m:t>=</m:t>
                    </m:r>
                    <m:r>
                      <a:rPr lang="en-US" b="0" i="1" smtClean="0">
                        <a:latin typeface="Cambria Math"/>
                      </a:rPr>
                      <m:t>200</m:t>
                    </m:r>
                    <m:r>
                      <a:rPr lang="en-US" b="0" i="1" smtClean="0">
                        <a:latin typeface="Cambria Math"/>
                      </a:rPr>
                      <m:t>𝑁</m:t>
                    </m:r>
                  </m:oMath>
                </a14:m>
                <a:r>
                  <a:rPr lang="en-US" smtClean="0"/>
                  <a:t>; </a:t>
                </a:r>
                <a14:m>
                  <m:oMath xmlns:m="http://schemas.openxmlformats.org/officeDocument/2006/math">
                    <m:r>
                      <a:rPr lang="en-US" b="0" i="1" smtClean="0">
                        <a:latin typeface="Cambria Math"/>
                      </a:rPr>
                      <m:t>𝑀</m:t>
                    </m:r>
                    <m:r>
                      <a:rPr lang="en-US" b="0" i="1" smtClean="0">
                        <a:latin typeface="Cambria Math"/>
                      </a:rPr>
                      <m:t>=</m:t>
                    </m:r>
                    <m:r>
                      <a:rPr lang="en-US" b="0" i="1" smtClean="0">
                        <a:latin typeface="Cambria Math"/>
                      </a:rPr>
                      <m:t>180</m:t>
                    </m:r>
                    <m:r>
                      <a:rPr lang="en-US" b="0" i="1" smtClean="0">
                        <a:latin typeface="Cambria Math"/>
                      </a:rPr>
                      <m:t>𝑁𝑚</m:t>
                    </m:r>
                  </m:oMath>
                </a14:m>
                <a:r>
                  <a:rPr lang="en-US" smtClean="0"/>
                  <a:t>; </a:t>
                </a:r>
                <a14:m>
                  <m:oMath xmlns:m="http://schemas.openxmlformats.org/officeDocument/2006/math">
                    <m:r>
                      <a:rPr lang="en-US" b="0" i="1" smtClean="0">
                        <a:latin typeface="Cambria Math"/>
                      </a:rPr>
                      <m:t>𝑞</m:t>
                    </m:r>
                    <m:r>
                      <a:rPr lang="en-US" b="0" i="1" smtClean="0">
                        <a:latin typeface="Cambria Math"/>
                      </a:rPr>
                      <m:t>=</m:t>
                    </m:r>
                    <m:r>
                      <a:rPr lang="en-US" b="0" i="1" smtClean="0">
                        <a:latin typeface="Cambria Math"/>
                      </a:rPr>
                      <m:t>30</m:t>
                    </m:r>
                    <m:f>
                      <m:fPr>
                        <m:ctrlPr>
                          <a:rPr lang="en-US" i="1" smtClean="0">
                            <a:latin typeface="Cambria Math"/>
                          </a:rPr>
                        </m:ctrlPr>
                      </m:fPr>
                      <m:num>
                        <m:r>
                          <a:rPr lang="en-US" b="0" i="1" smtClean="0">
                            <a:latin typeface="Cambria Math"/>
                          </a:rPr>
                          <m:t>𝑁</m:t>
                        </m:r>
                      </m:num>
                      <m:den>
                        <m:r>
                          <a:rPr lang="en-US" b="0" i="1" smtClean="0">
                            <a:latin typeface="Cambria Math"/>
                          </a:rPr>
                          <m:t>𝑚</m:t>
                        </m:r>
                      </m:den>
                    </m:f>
                  </m:oMath>
                </a14:m>
                <a:r>
                  <a:rPr lang="en-US" smtClean="0"/>
                  <a:t>; </a:t>
                </a:r>
                <a14:m>
                  <m:oMath xmlns:m="http://schemas.openxmlformats.org/officeDocument/2006/math">
                    <m:r>
                      <a:rPr lang="en-US" b="0" i="1" smtClean="0">
                        <a:latin typeface="Cambria Math"/>
                        <a:ea typeface="Cambria Math"/>
                      </a:rPr>
                      <m:t>𝛼</m:t>
                    </m:r>
                    <m:r>
                      <a:rPr lang="en-US" b="0" i="1" smtClean="0">
                        <a:latin typeface="Cambria Math"/>
                        <a:ea typeface="Cambria Math"/>
                      </a:rPr>
                      <m:t>=</m:t>
                    </m:r>
                    <m:r>
                      <a:rPr lang="en-US" b="0" i="1" smtClean="0">
                        <a:latin typeface="Cambria Math"/>
                        <a:ea typeface="Cambria Math"/>
                      </a:rPr>
                      <m:t>60</m:t>
                    </m:r>
                    <m:r>
                      <a:rPr lang="en-US" b="0" i="1" smtClean="0">
                        <a:latin typeface="Cambria Math"/>
                        <a:ea typeface="Cambria Math"/>
                      </a:rPr>
                      <m:t>°</m:t>
                    </m:r>
                  </m:oMath>
                </a14:m>
                <a:r>
                  <a:rPr lang="en-US" smtClean="0"/>
                  <a:t>; </a:t>
                </a:r>
                <a14:m>
                  <m:oMath xmlns:m="http://schemas.openxmlformats.org/officeDocument/2006/math">
                    <m:r>
                      <a:rPr lang="en-US" b="0" i="1" smtClean="0">
                        <a:latin typeface="Cambria Math"/>
                      </a:rPr>
                      <m:t>𝑎</m:t>
                    </m:r>
                    <m:r>
                      <a:rPr lang="en-US" b="0" i="1" smtClean="0">
                        <a:latin typeface="Cambria Math"/>
                      </a:rPr>
                      <m:t>=</m:t>
                    </m:r>
                    <m:r>
                      <a:rPr lang="en-US" b="0" i="1" smtClean="0">
                        <a:latin typeface="Cambria Math"/>
                      </a:rPr>
                      <m:t>1</m:t>
                    </m:r>
                    <m:r>
                      <a:rPr lang="en-US" b="0" i="1" smtClean="0">
                        <a:latin typeface="Cambria Math"/>
                      </a:rPr>
                      <m:t>𝑚</m:t>
                    </m:r>
                  </m:oMath>
                </a14:m>
                <a:endParaRPr lang="en-US"/>
              </a:p>
            </p:txBody>
          </p:sp>
        </mc:Choice>
        <mc:Fallback xmlns="">
          <p:sp>
            <p:nvSpPr>
              <p:cNvPr id="3" name="TextBox 2"/>
              <p:cNvSpPr txBox="1">
                <a:spLocks noRot="1" noChangeAspect="1" noMove="1" noResize="1" noEditPoints="1" noAdjustHandles="1" noChangeArrowheads="1" noChangeShapeType="1" noTextEdit="1"/>
              </p:cNvSpPr>
              <p:nvPr/>
            </p:nvSpPr>
            <p:spPr>
              <a:xfrm>
                <a:off x="470080" y="1284448"/>
                <a:ext cx="7704225" cy="660565"/>
              </a:xfrm>
              <a:prstGeom prst="rect">
                <a:avLst/>
              </a:prstGeom>
              <a:blipFill rotWithShape="1">
                <a:blip r:embed="rId4"/>
                <a:stretch>
                  <a:fillRect b="-8333"/>
                </a:stretch>
              </a:blipFill>
            </p:spPr>
            <p:txBody>
              <a:bodyPr/>
              <a:lstStyle/>
              <a:p>
                <a:r>
                  <a:rPr lang="en-US">
                    <a:noFill/>
                  </a:rPr>
                  <a:t> </a:t>
                </a:r>
              </a:p>
            </p:txBody>
          </p:sp>
        </mc:Fallback>
      </mc:AlternateContent>
      <p:sp>
        <p:nvSpPr>
          <p:cNvPr id="11" name="Text Box 14"/>
          <p:cNvSpPr txBox="1">
            <a:spLocks noChangeArrowheads="1"/>
          </p:cNvSpPr>
          <p:nvPr/>
        </p:nvSpPr>
        <p:spPr bwMode="auto">
          <a:xfrm>
            <a:off x="568059" y="860425"/>
            <a:ext cx="34210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b="1">
                <a:solidFill>
                  <a:srgbClr val="005C00"/>
                </a:solidFill>
              </a:rPr>
              <a:t>Ví dụ </a:t>
            </a:r>
            <a:r>
              <a:rPr lang="en-US" sz="3000" b="1" smtClean="0">
                <a:solidFill>
                  <a:srgbClr val="005C00"/>
                </a:solidFill>
              </a:rPr>
              <a:t>4.1</a:t>
            </a:r>
            <a:endParaRPr lang="en-US" sz="3000" b="1">
              <a:solidFill>
                <a:srgbClr val="005C00"/>
              </a:solidFill>
            </a:endParaRPr>
          </a:p>
        </p:txBody>
      </p:sp>
      <p:sp>
        <p:nvSpPr>
          <p:cNvPr id="4" name="TextBox 3"/>
          <p:cNvSpPr txBox="1"/>
          <p:nvPr/>
        </p:nvSpPr>
        <p:spPr>
          <a:xfrm>
            <a:off x="4572001" y="2120522"/>
            <a:ext cx="4572000" cy="3293209"/>
          </a:xfrm>
          <a:prstGeom prst="rect">
            <a:avLst/>
          </a:prstGeom>
          <a:noFill/>
        </p:spPr>
        <p:txBody>
          <a:bodyPr wrap="square" rtlCol="0">
            <a:spAutoFit/>
          </a:bodyPr>
          <a:lstStyle/>
          <a:p>
            <a:r>
              <a:rPr lang="en-US" i="1" smtClean="0">
                <a:latin typeface="Cambria Math" pitchFamily="18" charset="0"/>
                <a:ea typeface="Cambria Math" pitchFamily="18" charset="0"/>
              </a:rPr>
              <a:t>Q = q.2a</a:t>
            </a:r>
          </a:p>
          <a:p>
            <a:r>
              <a:rPr lang="en-US" smtClean="0"/>
              <a:t>Chiếu lên phương x</a:t>
            </a:r>
          </a:p>
          <a:p>
            <a:r>
              <a:rPr lang="en-US" i="1" smtClean="0">
                <a:latin typeface="Cambria Math" pitchFamily="18" charset="0"/>
                <a:ea typeface="Cambria Math" pitchFamily="18" charset="0"/>
              </a:rPr>
              <a:t>X</a:t>
            </a:r>
            <a:r>
              <a:rPr lang="en-US" i="1" baseline="-25000" smtClean="0">
                <a:latin typeface="Cambria Math" pitchFamily="18" charset="0"/>
                <a:ea typeface="Cambria Math" pitchFamily="18" charset="0"/>
              </a:rPr>
              <a:t>A</a:t>
            </a:r>
            <a:r>
              <a:rPr lang="en-US" i="1" smtClean="0">
                <a:latin typeface="Cambria Math" pitchFamily="18" charset="0"/>
                <a:ea typeface="Cambria Math" pitchFamily="18" charset="0"/>
              </a:rPr>
              <a:t> – F.cos</a:t>
            </a:r>
            <a:r>
              <a:rPr lang="el-GR" i="1" smtClean="0">
                <a:latin typeface="Cambria Math" pitchFamily="18" charset="0"/>
                <a:ea typeface="Cambria Math" pitchFamily="18" charset="0"/>
              </a:rPr>
              <a:t>α</a:t>
            </a:r>
            <a:r>
              <a:rPr lang="en-US" i="1" smtClean="0">
                <a:latin typeface="Cambria Math" pitchFamily="18" charset="0"/>
                <a:ea typeface="Cambria Math" pitchFamily="18" charset="0"/>
              </a:rPr>
              <a:t> = 0 → </a:t>
            </a:r>
            <a:r>
              <a:rPr lang="en-US" i="1">
                <a:latin typeface="Cambria Math" pitchFamily="18" charset="0"/>
                <a:ea typeface="Cambria Math" pitchFamily="18" charset="0"/>
              </a:rPr>
              <a:t>X</a:t>
            </a:r>
            <a:r>
              <a:rPr lang="en-US" i="1" baseline="-25000">
                <a:latin typeface="Cambria Math" pitchFamily="18" charset="0"/>
                <a:ea typeface="Cambria Math" pitchFamily="18" charset="0"/>
              </a:rPr>
              <a:t>A</a:t>
            </a:r>
            <a:r>
              <a:rPr lang="en-US" i="1">
                <a:latin typeface="Cambria Math" pitchFamily="18" charset="0"/>
                <a:ea typeface="Cambria Math" pitchFamily="18" charset="0"/>
              </a:rPr>
              <a:t> </a:t>
            </a:r>
            <a:r>
              <a:rPr lang="en-US" i="1" smtClean="0">
                <a:latin typeface="Cambria Math" pitchFamily="18" charset="0"/>
                <a:ea typeface="Cambria Math" pitchFamily="18" charset="0"/>
              </a:rPr>
              <a:t>= F.cos</a:t>
            </a:r>
            <a:r>
              <a:rPr lang="el-GR" i="1" smtClean="0">
                <a:latin typeface="Cambria Math" pitchFamily="18" charset="0"/>
                <a:ea typeface="Cambria Math" pitchFamily="18" charset="0"/>
              </a:rPr>
              <a:t>α</a:t>
            </a:r>
            <a:endParaRPr lang="en-US" i="1" smtClean="0">
              <a:latin typeface="Cambria Math" pitchFamily="18" charset="0"/>
              <a:ea typeface="Cambria Math" pitchFamily="18" charset="0"/>
            </a:endParaRPr>
          </a:p>
          <a:p>
            <a:r>
              <a:rPr lang="en-US" smtClean="0"/>
              <a:t>Chiếu lên phương y</a:t>
            </a:r>
          </a:p>
          <a:p>
            <a:r>
              <a:rPr lang="en-US" i="1" smtClean="0">
                <a:latin typeface="Cambria Math" pitchFamily="18" charset="0"/>
                <a:ea typeface="Cambria Math" pitchFamily="18" charset="0"/>
              </a:rPr>
              <a:t>Y</a:t>
            </a:r>
            <a:r>
              <a:rPr lang="en-US" i="1" baseline="-25000" smtClean="0">
                <a:latin typeface="Cambria Math" pitchFamily="18" charset="0"/>
                <a:ea typeface="Cambria Math" pitchFamily="18" charset="0"/>
              </a:rPr>
              <a:t>A</a:t>
            </a:r>
            <a:r>
              <a:rPr lang="en-US" i="1" smtClean="0">
                <a:latin typeface="Cambria Math" pitchFamily="18" charset="0"/>
                <a:ea typeface="Cambria Math" pitchFamily="18" charset="0"/>
              </a:rPr>
              <a:t> + Q – F.sin</a:t>
            </a:r>
            <a:r>
              <a:rPr lang="el-GR" i="1" smtClean="0">
                <a:latin typeface="Cambria Math" pitchFamily="18" charset="0"/>
                <a:ea typeface="Cambria Math" pitchFamily="18" charset="0"/>
              </a:rPr>
              <a:t>α</a:t>
            </a:r>
            <a:r>
              <a:rPr lang="en-US" i="1" smtClean="0">
                <a:latin typeface="Cambria Math" pitchFamily="18" charset="0"/>
                <a:ea typeface="Cambria Math" pitchFamily="18" charset="0"/>
              </a:rPr>
              <a:t> = 0</a:t>
            </a:r>
          </a:p>
          <a:p>
            <a:r>
              <a:rPr lang="en-US" i="1" smtClean="0">
                <a:latin typeface="Cambria Math" pitchFamily="18" charset="0"/>
                <a:ea typeface="Cambria Math" pitchFamily="18" charset="0"/>
              </a:rPr>
              <a:t>→ </a:t>
            </a:r>
            <a:r>
              <a:rPr lang="en-US" i="1">
                <a:latin typeface="Cambria Math" pitchFamily="18" charset="0"/>
                <a:ea typeface="Cambria Math" pitchFamily="18" charset="0"/>
              </a:rPr>
              <a:t>Y</a:t>
            </a:r>
            <a:r>
              <a:rPr lang="en-US" i="1" baseline="-25000">
                <a:latin typeface="Cambria Math" pitchFamily="18" charset="0"/>
                <a:ea typeface="Cambria Math" pitchFamily="18" charset="0"/>
              </a:rPr>
              <a:t>A</a:t>
            </a:r>
            <a:r>
              <a:rPr lang="en-US" i="1">
                <a:latin typeface="Cambria Math" pitchFamily="18" charset="0"/>
                <a:ea typeface="Cambria Math" pitchFamily="18" charset="0"/>
              </a:rPr>
              <a:t> </a:t>
            </a:r>
            <a:r>
              <a:rPr lang="en-US" i="1" smtClean="0">
                <a:latin typeface="Cambria Math" pitchFamily="18" charset="0"/>
                <a:ea typeface="Cambria Math" pitchFamily="18" charset="0"/>
              </a:rPr>
              <a:t>= F.sin</a:t>
            </a:r>
            <a:r>
              <a:rPr lang="el-GR" i="1" smtClean="0">
                <a:latin typeface="Cambria Math" pitchFamily="18" charset="0"/>
                <a:ea typeface="Cambria Math" pitchFamily="18" charset="0"/>
              </a:rPr>
              <a:t>α</a:t>
            </a:r>
            <a:r>
              <a:rPr lang="en-US" i="1" smtClean="0">
                <a:latin typeface="Cambria Math" pitchFamily="18" charset="0"/>
                <a:ea typeface="Cambria Math" pitchFamily="18" charset="0"/>
              </a:rPr>
              <a:t> – Q</a:t>
            </a:r>
          </a:p>
          <a:p>
            <a:r>
              <a:rPr lang="en-US" smtClean="0"/>
              <a:t>Mô men quanh A</a:t>
            </a:r>
          </a:p>
          <a:p>
            <a:r>
              <a:rPr lang="en-US" i="1" smtClean="0">
                <a:latin typeface="Cambria Math" pitchFamily="18" charset="0"/>
                <a:ea typeface="Cambria Math" pitchFamily="18" charset="0"/>
              </a:rPr>
              <a:t>M</a:t>
            </a:r>
            <a:r>
              <a:rPr lang="en-US" i="1" baseline="-25000" smtClean="0">
                <a:latin typeface="Cambria Math" pitchFamily="18" charset="0"/>
                <a:ea typeface="Cambria Math" pitchFamily="18" charset="0"/>
              </a:rPr>
              <a:t>A</a:t>
            </a:r>
            <a:r>
              <a:rPr lang="en-US" i="1" smtClean="0">
                <a:latin typeface="Cambria Math" pitchFamily="18" charset="0"/>
                <a:ea typeface="Cambria Math" pitchFamily="18" charset="0"/>
              </a:rPr>
              <a:t> – M + Q.3a – F.sin</a:t>
            </a:r>
            <a:r>
              <a:rPr lang="el-GR" i="1" smtClean="0">
                <a:latin typeface="Cambria Math" pitchFamily="18" charset="0"/>
                <a:ea typeface="Cambria Math" pitchFamily="18" charset="0"/>
              </a:rPr>
              <a:t>α</a:t>
            </a:r>
            <a:r>
              <a:rPr lang="en-US" i="1" smtClean="0">
                <a:latin typeface="Cambria Math" pitchFamily="18" charset="0"/>
                <a:ea typeface="Cambria Math" pitchFamily="18" charset="0"/>
              </a:rPr>
              <a:t>.4a = 0</a:t>
            </a:r>
            <a:endParaRPr lang="en-US" i="1">
              <a:latin typeface="Cambria Math" pitchFamily="18" charset="0"/>
              <a:ea typeface="Cambria Math" pitchFamily="18" charset="0"/>
            </a:endParaRPr>
          </a:p>
        </p:txBody>
      </p:sp>
    </p:spTree>
    <p:extLst>
      <p:ext uri="{BB962C8B-B14F-4D97-AF65-F5344CB8AC3E}">
        <p14:creationId xmlns:p14="http://schemas.microsoft.com/office/powerpoint/2010/main" val="117818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lide Number Placeholder 5"/>
          <p:cNvSpPr>
            <a:spLocks noGrp="1"/>
          </p:cNvSpPr>
          <p:nvPr>
            <p:ph type="sldNum" sz="quarter" idx="12"/>
          </p:nvPr>
        </p:nvSpPr>
        <p:spPr/>
        <p:txBody>
          <a:bodyPr/>
          <a:lstStyle/>
          <a:p>
            <a:pPr>
              <a:defRPr/>
            </a:pPr>
            <a:fld id="{4984538F-21E4-47B4-99C3-08D085FD10E9}" type="slidenum">
              <a:rPr lang="en-US" altLang="en-US"/>
              <a:pPr>
                <a:defRPr/>
              </a:pPr>
              <a:t>32</a:t>
            </a:fld>
            <a:endParaRPr lang="en-US" altLang="en-US"/>
          </a:p>
        </p:txBody>
      </p:sp>
      <p:sp>
        <p:nvSpPr>
          <p:cNvPr id="252930" name="Text Box 2"/>
          <p:cNvSpPr txBox="1">
            <a:spLocks noChangeArrowheads="1"/>
          </p:cNvSpPr>
          <p:nvPr/>
        </p:nvSpPr>
        <p:spPr bwMode="auto">
          <a:xfrm>
            <a:off x="179512" y="1435569"/>
            <a:ext cx="8784976"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smtClean="0"/>
              <a:t>Cho </a:t>
            </a:r>
            <a:r>
              <a:rPr lang="en-US" sz="2800"/>
              <a:t>cơ hệ như hình vẽ: </a:t>
            </a:r>
            <a:r>
              <a:rPr lang="el-GR" sz="2800" smtClean="0">
                <a:solidFill>
                  <a:srgbClr val="CC0099"/>
                </a:solidFill>
                <a:cs typeface="Arial" charset="0"/>
              </a:rPr>
              <a:t>α</a:t>
            </a:r>
            <a:r>
              <a:rPr lang="en-US" sz="2800" smtClean="0">
                <a:solidFill>
                  <a:srgbClr val="CC0099"/>
                </a:solidFill>
                <a:cs typeface="Arial" charset="0"/>
              </a:rPr>
              <a:t> = 30°, AB = 60m, BC = 20m</a:t>
            </a:r>
            <a:r>
              <a:rPr lang="en-US" sz="2800">
                <a:cs typeface="Arial" charset="0"/>
              </a:rPr>
              <a:t>. Tr</a:t>
            </a:r>
            <a:r>
              <a:rPr lang="en-US" sz="2800"/>
              <a:t>ên đoạn AE chịu tác dụng của hệ lực phân bố đều với cường độ </a:t>
            </a:r>
            <a:r>
              <a:rPr lang="en-US" sz="2800" smtClean="0">
                <a:solidFill>
                  <a:srgbClr val="CC0099"/>
                </a:solidFill>
              </a:rPr>
              <a:t>q = 20kN/m</a:t>
            </a:r>
            <a:r>
              <a:rPr lang="en-US" sz="2800">
                <a:solidFill>
                  <a:srgbClr val="CC0099"/>
                </a:solidFill>
              </a:rPr>
              <a:t>, </a:t>
            </a:r>
            <a:r>
              <a:rPr lang="en-US" sz="2800" smtClean="0">
                <a:solidFill>
                  <a:srgbClr val="CC0099"/>
                </a:solidFill>
              </a:rPr>
              <a:t>AD = 40m</a:t>
            </a:r>
            <a:r>
              <a:rPr lang="en-US" sz="2800">
                <a:solidFill>
                  <a:srgbClr val="CC0099"/>
                </a:solidFill>
              </a:rPr>
              <a:t>, </a:t>
            </a:r>
            <a:r>
              <a:rPr lang="en-US" sz="2800" smtClean="0">
                <a:solidFill>
                  <a:srgbClr val="CC0099"/>
                </a:solidFill>
              </a:rPr>
              <a:t>AE = 70m</a:t>
            </a:r>
            <a:r>
              <a:rPr lang="en-US" sz="2800" smtClean="0"/>
              <a:t>.</a:t>
            </a:r>
            <a:endParaRPr lang="en-US" sz="2800">
              <a:solidFill>
                <a:srgbClr val="0000FF"/>
              </a:solidFill>
            </a:endParaRPr>
          </a:p>
        </p:txBody>
      </p:sp>
      <p:grpSp>
        <p:nvGrpSpPr>
          <p:cNvPr id="252931" name="Group 3"/>
          <p:cNvGrpSpPr>
            <a:grpSpLocks/>
          </p:cNvGrpSpPr>
          <p:nvPr/>
        </p:nvGrpSpPr>
        <p:grpSpPr bwMode="auto">
          <a:xfrm>
            <a:off x="4966146" y="3109119"/>
            <a:ext cx="4070350" cy="3017837"/>
            <a:chOff x="1598" y="1614"/>
            <a:chExt cx="2564" cy="1901"/>
          </a:xfrm>
        </p:grpSpPr>
        <p:grpSp>
          <p:nvGrpSpPr>
            <p:cNvPr id="107525" name="Group 4"/>
            <p:cNvGrpSpPr>
              <a:grpSpLocks/>
            </p:cNvGrpSpPr>
            <p:nvPr/>
          </p:nvGrpSpPr>
          <p:grpSpPr bwMode="auto">
            <a:xfrm>
              <a:off x="1622" y="1778"/>
              <a:ext cx="2540" cy="1737"/>
              <a:chOff x="1622" y="1633"/>
              <a:chExt cx="2540" cy="1737"/>
            </a:xfrm>
          </p:grpSpPr>
          <p:grpSp>
            <p:nvGrpSpPr>
              <p:cNvPr id="107536" name="Group 5"/>
              <p:cNvGrpSpPr>
                <a:grpSpLocks/>
              </p:cNvGrpSpPr>
              <p:nvPr/>
            </p:nvGrpSpPr>
            <p:grpSpPr bwMode="auto">
              <a:xfrm>
                <a:off x="1622" y="3200"/>
                <a:ext cx="2540" cy="170"/>
                <a:chOff x="1622" y="3200"/>
                <a:chExt cx="2540" cy="170"/>
              </a:xfrm>
            </p:grpSpPr>
            <p:sp>
              <p:nvSpPr>
                <p:cNvPr id="107567" name="Line 6"/>
                <p:cNvSpPr>
                  <a:spLocks noChangeShapeType="1"/>
                </p:cNvSpPr>
                <p:nvPr/>
              </p:nvSpPr>
              <p:spPr bwMode="auto">
                <a:xfrm>
                  <a:off x="1719" y="3200"/>
                  <a:ext cx="244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68" name="Line 7"/>
                <p:cNvSpPr>
                  <a:spLocks noChangeShapeType="1"/>
                </p:cNvSpPr>
                <p:nvPr/>
              </p:nvSpPr>
              <p:spPr bwMode="auto">
                <a:xfrm flipH="1">
                  <a:off x="162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69" name="Line 8"/>
                <p:cNvSpPr>
                  <a:spLocks noChangeShapeType="1"/>
                </p:cNvSpPr>
                <p:nvPr/>
              </p:nvSpPr>
              <p:spPr bwMode="auto">
                <a:xfrm flipH="1">
                  <a:off x="171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0" name="Line 9"/>
                <p:cNvSpPr>
                  <a:spLocks noChangeShapeType="1"/>
                </p:cNvSpPr>
                <p:nvPr/>
              </p:nvSpPr>
              <p:spPr bwMode="auto">
                <a:xfrm flipH="1">
                  <a:off x="213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1" name="Line 10"/>
                <p:cNvSpPr>
                  <a:spLocks noChangeShapeType="1"/>
                </p:cNvSpPr>
                <p:nvPr/>
              </p:nvSpPr>
              <p:spPr bwMode="auto">
                <a:xfrm flipH="1">
                  <a:off x="184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2" name="Line 11"/>
                <p:cNvSpPr>
                  <a:spLocks noChangeShapeType="1"/>
                </p:cNvSpPr>
                <p:nvPr/>
              </p:nvSpPr>
              <p:spPr bwMode="auto">
                <a:xfrm flipH="1">
                  <a:off x="193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3" name="Line 12"/>
                <p:cNvSpPr>
                  <a:spLocks noChangeShapeType="1"/>
                </p:cNvSpPr>
                <p:nvPr/>
              </p:nvSpPr>
              <p:spPr bwMode="auto">
                <a:xfrm flipH="1">
                  <a:off x="220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4" name="Line 13"/>
                <p:cNvSpPr>
                  <a:spLocks noChangeShapeType="1"/>
                </p:cNvSpPr>
                <p:nvPr/>
              </p:nvSpPr>
              <p:spPr bwMode="auto">
                <a:xfrm flipH="1">
                  <a:off x="203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5" name="Line 14"/>
                <p:cNvSpPr>
                  <a:spLocks noChangeShapeType="1"/>
                </p:cNvSpPr>
                <p:nvPr/>
              </p:nvSpPr>
              <p:spPr bwMode="auto">
                <a:xfrm flipH="1">
                  <a:off x="229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6" name="Line 15"/>
                <p:cNvSpPr>
                  <a:spLocks noChangeShapeType="1"/>
                </p:cNvSpPr>
                <p:nvPr/>
              </p:nvSpPr>
              <p:spPr bwMode="auto">
                <a:xfrm flipH="1">
                  <a:off x="239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7" name="Line 16"/>
                <p:cNvSpPr>
                  <a:spLocks noChangeShapeType="1"/>
                </p:cNvSpPr>
                <p:nvPr/>
              </p:nvSpPr>
              <p:spPr bwMode="auto">
                <a:xfrm flipH="1">
                  <a:off x="249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8" name="Line 17"/>
                <p:cNvSpPr>
                  <a:spLocks noChangeShapeType="1"/>
                </p:cNvSpPr>
                <p:nvPr/>
              </p:nvSpPr>
              <p:spPr bwMode="auto">
                <a:xfrm flipH="1">
                  <a:off x="268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79" name="Line 18"/>
                <p:cNvSpPr>
                  <a:spLocks noChangeShapeType="1"/>
                </p:cNvSpPr>
                <p:nvPr/>
              </p:nvSpPr>
              <p:spPr bwMode="auto">
                <a:xfrm flipH="1">
                  <a:off x="2807"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0" name="Line 19"/>
                <p:cNvSpPr>
                  <a:spLocks noChangeShapeType="1"/>
                </p:cNvSpPr>
                <p:nvPr/>
              </p:nvSpPr>
              <p:spPr bwMode="auto">
                <a:xfrm flipH="1">
                  <a:off x="2928"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1" name="Line 20"/>
                <p:cNvSpPr>
                  <a:spLocks noChangeShapeType="1"/>
                </p:cNvSpPr>
                <p:nvPr/>
              </p:nvSpPr>
              <p:spPr bwMode="auto">
                <a:xfrm flipH="1">
                  <a:off x="259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2" name="Line 21"/>
                <p:cNvSpPr>
                  <a:spLocks noChangeShapeType="1"/>
                </p:cNvSpPr>
                <p:nvPr/>
              </p:nvSpPr>
              <p:spPr bwMode="auto">
                <a:xfrm flipH="1">
                  <a:off x="3025"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3" name="Line 22"/>
                <p:cNvSpPr>
                  <a:spLocks noChangeShapeType="1"/>
                </p:cNvSpPr>
                <p:nvPr/>
              </p:nvSpPr>
              <p:spPr bwMode="auto">
                <a:xfrm flipH="1">
                  <a:off x="312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4" name="Line 23"/>
                <p:cNvSpPr>
                  <a:spLocks noChangeShapeType="1"/>
                </p:cNvSpPr>
                <p:nvPr/>
              </p:nvSpPr>
              <p:spPr bwMode="auto">
                <a:xfrm flipH="1">
                  <a:off x="324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5" name="Line 24"/>
                <p:cNvSpPr>
                  <a:spLocks noChangeShapeType="1"/>
                </p:cNvSpPr>
                <p:nvPr/>
              </p:nvSpPr>
              <p:spPr bwMode="auto">
                <a:xfrm flipH="1">
                  <a:off x="3388"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6" name="Line 25"/>
                <p:cNvSpPr>
                  <a:spLocks noChangeShapeType="1"/>
                </p:cNvSpPr>
                <p:nvPr/>
              </p:nvSpPr>
              <p:spPr bwMode="auto">
                <a:xfrm flipH="1">
                  <a:off x="350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7" name="Line 26"/>
                <p:cNvSpPr>
                  <a:spLocks noChangeShapeType="1"/>
                </p:cNvSpPr>
                <p:nvPr/>
              </p:nvSpPr>
              <p:spPr bwMode="auto">
                <a:xfrm flipH="1">
                  <a:off x="363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8" name="Line 27"/>
                <p:cNvSpPr>
                  <a:spLocks noChangeShapeType="1"/>
                </p:cNvSpPr>
                <p:nvPr/>
              </p:nvSpPr>
              <p:spPr bwMode="auto">
                <a:xfrm flipH="1">
                  <a:off x="3751"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89" name="Line 28"/>
                <p:cNvSpPr>
                  <a:spLocks noChangeShapeType="1"/>
                </p:cNvSpPr>
                <p:nvPr/>
              </p:nvSpPr>
              <p:spPr bwMode="auto">
                <a:xfrm flipH="1">
                  <a:off x="387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90" name="Line 29"/>
                <p:cNvSpPr>
                  <a:spLocks noChangeShapeType="1"/>
                </p:cNvSpPr>
                <p:nvPr/>
              </p:nvSpPr>
              <p:spPr bwMode="auto">
                <a:xfrm flipH="1">
                  <a:off x="4017"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7537" name="Oval 30"/>
              <p:cNvSpPr>
                <a:spLocks noChangeArrowheads="1"/>
              </p:cNvSpPr>
              <p:nvPr/>
            </p:nvSpPr>
            <p:spPr bwMode="auto">
              <a:xfrm>
                <a:off x="1791" y="3079"/>
                <a:ext cx="96" cy="121"/>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38" name="Rectangle 31"/>
              <p:cNvSpPr>
                <a:spLocks noChangeArrowheads="1"/>
              </p:cNvSpPr>
              <p:nvPr/>
            </p:nvSpPr>
            <p:spPr bwMode="auto">
              <a:xfrm rot="-2003007">
                <a:off x="1767" y="2701"/>
                <a:ext cx="1267" cy="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39" name="Oval 32"/>
              <p:cNvSpPr>
                <a:spLocks noChangeArrowheads="1"/>
              </p:cNvSpPr>
              <p:nvPr/>
            </p:nvSpPr>
            <p:spPr bwMode="auto">
              <a:xfrm>
                <a:off x="2904" y="2305"/>
                <a:ext cx="96" cy="121"/>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40" name="Rectangle 33"/>
              <p:cNvSpPr>
                <a:spLocks noChangeArrowheads="1"/>
              </p:cNvSpPr>
              <p:nvPr/>
            </p:nvSpPr>
            <p:spPr bwMode="auto">
              <a:xfrm rot="-2003007">
                <a:off x="2928" y="2063"/>
                <a:ext cx="823" cy="9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41" name="Oval 34"/>
              <p:cNvSpPr>
                <a:spLocks noChangeArrowheads="1"/>
              </p:cNvSpPr>
              <p:nvPr/>
            </p:nvSpPr>
            <p:spPr bwMode="auto">
              <a:xfrm>
                <a:off x="2711" y="3103"/>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42" name="Line 35"/>
              <p:cNvSpPr>
                <a:spLocks noChangeShapeType="1"/>
              </p:cNvSpPr>
              <p:nvPr/>
            </p:nvSpPr>
            <p:spPr bwMode="auto">
              <a:xfrm flipV="1">
                <a:off x="2735" y="2571"/>
                <a:ext cx="0" cy="55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43" name="Oval 36"/>
              <p:cNvSpPr>
                <a:spLocks noChangeArrowheads="1"/>
              </p:cNvSpPr>
              <p:nvPr/>
            </p:nvSpPr>
            <p:spPr bwMode="auto">
              <a:xfrm>
                <a:off x="2693" y="2571"/>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44" name="Line 37"/>
              <p:cNvSpPr>
                <a:spLocks noChangeShapeType="1"/>
              </p:cNvSpPr>
              <p:nvPr/>
            </p:nvSpPr>
            <p:spPr bwMode="auto">
              <a:xfrm>
                <a:off x="3703" y="1991"/>
                <a:ext cx="0" cy="1185"/>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45" name="Oval 38"/>
              <p:cNvSpPr>
                <a:spLocks noChangeArrowheads="1"/>
              </p:cNvSpPr>
              <p:nvPr/>
            </p:nvSpPr>
            <p:spPr bwMode="auto">
              <a:xfrm>
                <a:off x="3654" y="1942"/>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46" name="Oval 39"/>
              <p:cNvSpPr>
                <a:spLocks noChangeArrowheads="1"/>
              </p:cNvSpPr>
              <p:nvPr/>
            </p:nvSpPr>
            <p:spPr bwMode="auto">
              <a:xfrm>
                <a:off x="3663" y="3104"/>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47" name="Line 40"/>
              <p:cNvSpPr>
                <a:spLocks noChangeShapeType="1"/>
              </p:cNvSpPr>
              <p:nvPr/>
            </p:nvSpPr>
            <p:spPr bwMode="auto">
              <a:xfrm>
                <a:off x="1840" y="2623"/>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48" name="Line 41"/>
              <p:cNvSpPr>
                <a:spLocks noChangeShapeType="1"/>
              </p:cNvSpPr>
              <p:nvPr/>
            </p:nvSpPr>
            <p:spPr bwMode="auto">
              <a:xfrm>
                <a:off x="1912" y="2571"/>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49" name="Line 42"/>
              <p:cNvSpPr>
                <a:spLocks noChangeShapeType="1"/>
              </p:cNvSpPr>
              <p:nvPr/>
            </p:nvSpPr>
            <p:spPr bwMode="auto">
              <a:xfrm>
                <a:off x="1985" y="2523"/>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0" name="Line 43"/>
              <p:cNvSpPr>
                <a:spLocks noChangeShapeType="1"/>
              </p:cNvSpPr>
              <p:nvPr/>
            </p:nvSpPr>
            <p:spPr bwMode="auto">
              <a:xfrm>
                <a:off x="2057" y="2471"/>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1" name="Line 44"/>
              <p:cNvSpPr>
                <a:spLocks noChangeShapeType="1"/>
              </p:cNvSpPr>
              <p:nvPr/>
            </p:nvSpPr>
            <p:spPr bwMode="auto">
              <a:xfrm>
                <a:off x="2155" y="242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2" name="Line 45"/>
              <p:cNvSpPr>
                <a:spLocks noChangeShapeType="1"/>
              </p:cNvSpPr>
              <p:nvPr/>
            </p:nvSpPr>
            <p:spPr bwMode="auto">
              <a:xfrm>
                <a:off x="2227" y="2365"/>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3" name="Line 46"/>
              <p:cNvSpPr>
                <a:spLocks noChangeShapeType="1"/>
              </p:cNvSpPr>
              <p:nvPr/>
            </p:nvSpPr>
            <p:spPr bwMode="auto">
              <a:xfrm>
                <a:off x="2324" y="2299"/>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4" name="Line 47"/>
              <p:cNvSpPr>
                <a:spLocks noChangeShapeType="1"/>
              </p:cNvSpPr>
              <p:nvPr/>
            </p:nvSpPr>
            <p:spPr bwMode="auto">
              <a:xfrm>
                <a:off x="2414" y="2238"/>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5" name="Line 48"/>
              <p:cNvSpPr>
                <a:spLocks noChangeShapeType="1"/>
              </p:cNvSpPr>
              <p:nvPr/>
            </p:nvSpPr>
            <p:spPr bwMode="auto">
              <a:xfrm>
                <a:off x="2518" y="2169"/>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6" name="Line 49"/>
              <p:cNvSpPr>
                <a:spLocks noChangeShapeType="1"/>
              </p:cNvSpPr>
              <p:nvPr/>
            </p:nvSpPr>
            <p:spPr bwMode="auto">
              <a:xfrm>
                <a:off x="2599" y="211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7" name="Line 50"/>
              <p:cNvSpPr>
                <a:spLocks noChangeShapeType="1"/>
              </p:cNvSpPr>
              <p:nvPr/>
            </p:nvSpPr>
            <p:spPr bwMode="auto">
              <a:xfrm>
                <a:off x="2687" y="206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8" name="Line 51"/>
              <p:cNvSpPr>
                <a:spLocks noChangeShapeType="1"/>
              </p:cNvSpPr>
              <p:nvPr/>
            </p:nvSpPr>
            <p:spPr bwMode="auto">
              <a:xfrm>
                <a:off x="2759" y="2005"/>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59" name="Line 52"/>
              <p:cNvSpPr>
                <a:spLocks noChangeShapeType="1"/>
              </p:cNvSpPr>
              <p:nvPr/>
            </p:nvSpPr>
            <p:spPr bwMode="auto">
              <a:xfrm>
                <a:off x="2854" y="1945"/>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60" name="Line 53"/>
              <p:cNvSpPr>
                <a:spLocks noChangeShapeType="1"/>
              </p:cNvSpPr>
              <p:nvPr/>
            </p:nvSpPr>
            <p:spPr bwMode="auto">
              <a:xfrm>
                <a:off x="2953" y="186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61" name="Line 54"/>
              <p:cNvSpPr>
                <a:spLocks noChangeShapeType="1"/>
              </p:cNvSpPr>
              <p:nvPr/>
            </p:nvSpPr>
            <p:spPr bwMode="auto">
              <a:xfrm>
                <a:off x="3050" y="180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62" name="Line 55"/>
              <p:cNvSpPr>
                <a:spLocks noChangeShapeType="1"/>
              </p:cNvSpPr>
              <p:nvPr/>
            </p:nvSpPr>
            <p:spPr bwMode="auto">
              <a:xfrm>
                <a:off x="3122" y="1751"/>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63" name="Line 56"/>
              <p:cNvSpPr>
                <a:spLocks noChangeShapeType="1"/>
              </p:cNvSpPr>
              <p:nvPr/>
            </p:nvSpPr>
            <p:spPr bwMode="auto">
              <a:xfrm>
                <a:off x="3219" y="1685"/>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64" name="Line 57"/>
              <p:cNvSpPr>
                <a:spLocks noChangeShapeType="1"/>
              </p:cNvSpPr>
              <p:nvPr/>
            </p:nvSpPr>
            <p:spPr bwMode="auto">
              <a:xfrm>
                <a:off x="3291" y="1633"/>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65" name="Line 58"/>
              <p:cNvSpPr>
                <a:spLocks noChangeShapeType="1"/>
              </p:cNvSpPr>
              <p:nvPr/>
            </p:nvSpPr>
            <p:spPr bwMode="auto">
              <a:xfrm flipV="1">
                <a:off x="1840" y="1652"/>
                <a:ext cx="1451" cy="968"/>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66" name="Arc 59"/>
              <p:cNvSpPr>
                <a:spLocks/>
              </p:cNvSpPr>
              <p:nvPr/>
            </p:nvSpPr>
            <p:spPr bwMode="auto">
              <a:xfrm>
                <a:off x="2057" y="3031"/>
                <a:ext cx="97" cy="169"/>
              </a:xfrm>
              <a:custGeom>
                <a:avLst/>
                <a:gdLst>
                  <a:gd name="T0" fmla="*/ 0 w 21600"/>
                  <a:gd name="T1" fmla="*/ 0 h 21600"/>
                  <a:gd name="T2" fmla="*/ 0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7526" name="Line 60"/>
            <p:cNvSpPr>
              <a:spLocks noChangeShapeType="1"/>
            </p:cNvSpPr>
            <p:nvPr/>
          </p:nvSpPr>
          <p:spPr bwMode="auto">
            <a:xfrm flipV="1">
              <a:off x="3291" y="1773"/>
              <a:ext cx="242"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27" name="Text Box 61"/>
            <p:cNvSpPr txBox="1">
              <a:spLocks noChangeArrowheads="1"/>
            </p:cNvSpPr>
            <p:nvPr/>
          </p:nvSpPr>
          <p:spPr bwMode="auto">
            <a:xfrm>
              <a:off x="3485" y="1614"/>
              <a:ext cx="65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q</a:t>
              </a:r>
            </a:p>
          </p:txBody>
        </p:sp>
        <p:sp>
          <p:nvSpPr>
            <p:cNvPr id="107528" name="Text Box 62"/>
            <p:cNvSpPr txBox="1">
              <a:spLocks noChangeArrowheads="1"/>
            </p:cNvSpPr>
            <p:nvPr/>
          </p:nvSpPr>
          <p:spPr bwMode="auto">
            <a:xfrm>
              <a:off x="1598" y="3055"/>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A</a:t>
              </a:r>
            </a:p>
          </p:txBody>
        </p:sp>
        <p:sp>
          <p:nvSpPr>
            <p:cNvPr id="107529" name="Text Box 63"/>
            <p:cNvSpPr txBox="1">
              <a:spLocks noChangeArrowheads="1"/>
            </p:cNvSpPr>
            <p:nvPr/>
          </p:nvSpPr>
          <p:spPr bwMode="auto">
            <a:xfrm>
              <a:off x="2928" y="2523"/>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sp>
          <p:nvSpPr>
            <p:cNvPr id="107530" name="Text Box 64"/>
            <p:cNvSpPr txBox="1">
              <a:spLocks noChangeArrowheads="1"/>
            </p:cNvSpPr>
            <p:nvPr/>
          </p:nvSpPr>
          <p:spPr bwMode="auto">
            <a:xfrm>
              <a:off x="3654" y="1870"/>
              <a:ext cx="26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C</a:t>
              </a:r>
            </a:p>
          </p:txBody>
        </p:sp>
        <p:sp>
          <p:nvSpPr>
            <p:cNvPr id="107531" name="Text Box 65"/>
            <p:cNvSpPr txBox="1">
              <a:spLocks noChangeArrowheads="1"/>
            </p:cNvSpPr>
            <p:nvPr/>
          </p:nvSpPr>
          <p:spPr bwMode="auto">
            <a:xfrm>
              <a:off x="3751" y="3128"/>
              <a:ext cx="21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C</a:t>
              </a:r>
            </a:p>
          </p:txBody>
        </p:sp>
        <p:sp>
          <p:nvSpPr>
            <p:cNvPr id="107532" name="Text Box 66"/>
            <p:cNvSpPr txBox="1">
              <a:spLocks noChangeArrowheads="1"/>
            </p:cNvSpPr>
            <p:nvPr/>
          </p:nvSpPr>
          <p:spPr bwMode="auto">
            <a:xfrm>
              <a:off x="2735" y="2668"/>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sp>
          <p:nvSpPr>
            <p:cNvPr id="107533" name="Text Box 67"/>
            <p:cNvSpPr txBox="1">
              <a:spLocks noChangeArrowheads="1"/>
            </p:cNvSpPr>
            <p:nvPr/>
          </p:nvSpPr>
          <p:spPr bwMode="auto">
            <a:xfrm>
              <a:off x="2759" y="3152"/>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sp>
          <p:nvSpPr>
            <p:cNvPr id="107534" name="Text Box 68"/>
            <p:cNvSpPr txBox="1">
              <a:spLocks noChangeArrowheads="1"/>
            </p:cNvSpPr>
            <p:nvPr/>
          </p:nvSpPr>
          <p:spPr bwMode="auto">
            <a:xfrm>
              <a:off x="2130" y="3079"/>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l-GR" sz="1800">
                  <a:cs typeface="Arial" charset="0"/>
                </a:rPr>
                <a:t>α</a:t>
              </a:r>
            </a:p>
          </p:txBody>
        </p:sp>
        <p:sp>
          <p:nvSpPr>
            <p:cNvPr id="107535" name="Text Box 69"/>
            <p:cNvSpPr txBox="1">
              <a:spLocks noChangeArrowheads="1"/>
            </p:cNvSpPr>
            <p:nvPr/>
          </p:nvSpPr>
          <p:spPr bwMode="auto">
            <a:xfrm>
              <a:off x="3219" y="2305"/>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E</a:t>
              </a:r>
            </a:p>
          </p:txBody>
        </p:sp>
      </p:grpSp>
      <p:sp>
        <p:nvSpPr>
          <p:cNvPr id="72" name="Text Box 10"/>
          <p:cNvSpPr txBox="1">
            <a:spLocks noChangeArrowheads="1"/>
          </p:cNvSpPr>
          <p:nvPr/>
        </p:nvSpPr>
        <p:spPr bwMode="auto">
          <a:xfrm>
            <a:off x="503238" y="368300"/>
            <a:ext cx="34210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b="1" smtClean="0">
                <a:solidFill>
                  <a:srgbClr val="0000FF"/>
                </a:solidFill>
              </a:rPr>
              <a:t>4.2</a:t>
            </a:r>
            <a:r>
              <a:rPr lang="en-US" sz="3000" b="1">
                <a:solidFill>
                  <a:srgbClr val="0000FF"/>
                </a:solidFill>
              </a:rPr>
              <a:t>. Các ví dụ</a:t>
            </a:r>
          </a:p>
        </p:txBody>
      </p:sp>
      <p:sp>
        <p:nvSpPr>
          <p:cNvPr id="73" name="Text Box 14"/>
          <p:cNvSpPr txBox="1">
            <a:spLocks noChangeArrowheads="1"/>
          </p:cNvSpPr>
          <p:nvPr/>
        </p:nvSpPr>
        <p:spPr bwMode="auto">
          <a:xfrm>
            <a:off x="568059" y="860425"/>
            <a:ext cx="34210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b="1">
                <a:solidFill>
                  <a:srgbClr val="005C00"/>
                </a:solidFill>
              </a:rPr>
              <a:t>Ví dụ </a:t>
            </a:r>
            <a:r>
              <a:rPr lang="en-US" sz="3000" b="1" smtClean="0">
                <a:solidFill>
                  <a:srgbClr val="005C00"/>
                </a:solidFill>
              </a:rPr>
              <a:t>4.2</a:t>
            </a:r>
            <a:endParaRPr lang="en-US" sz="3000" b="1">
              <a:solidFill>
                <a:srgbClr val="005C00"/>
              </a:solidFill>
            </a:endParaRPr>
          </a:p>
        </p:txBody>
      </p:sp>
      <p:sp>
        <p:nvSpPr>
          <p:cNvPr id="74" name="Text Box 2"/>
          <p:cNvSpPr txBox="1">
            <a:spLocks noChangeArrowheads="1"/>
          </p:cNvSpPr>
          <p:nvPr/>
        </p:nvSpPr>
        <p:spPr bwMode="auto">
          <a:xfrm>
            <a:off x="328153" y="3104964"/>
            <a:ext cx="4676093" cy="319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smtClean="0"/>
              <a:t>Bỏ </a:t>
            </a:r>
            <a:r>
              <a:rPr lang="en-US" sz="2800"/>
              <a:t>qua trọng lượng của dầm và các cột chống. </a:t>
            </a:r>
            <a:r>
              <a:rPr lang="en-US" sz="2800">
                <a:solidFill>
                  <a:srgbClr val="0000FF"/>
                </a:solidFill>
              </a:rPr>
              <a:t>Xác định phản lực liên kết tại A, lực tương hỗ tại B và ứng lực trong các thanh chống CC, DD.  </a:t>
            </a:r>
          </a:p>
        </p:txBody>
      </p:sp>
    </p:spTree>
    <p:extLst>
      <p:ext uri="{BB962C8B-B14F-4D97-AF65-F5344CB8AC3E}">
        <p14:creationId xmlns:p14="http://schemas.microsoft.com/office/powerpoint/2010/main" val="423040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linds(horizontal)">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252930"/>
                                        </p:tgtEl>
                                        <p:attrNameLst>
                                          <p:attrName>style.visibility</p:attrName>
                                        </p:attrNameLst>
                                      </p:cBhvr>
                                      <p:to>
                                        <p:strVal val="visible"/>
                                      </p:to>
                                    </p:set>
                                    <p:animEffect transition="in" filter="fade">
                                      <p:cBhvr>
                                        <p:cTn id="12" dur="2000"/>
                                        <p:tgtEl>
                                          <p:spTgt spid="252930"/>
                                        </p:tgtEl>
                                      </p:cBhvr>
                                    </p:animEffect>
                                    <p:anim calcmode="lin" valueType="num">
                                      <p:cBhvr>
                                        <p:cTn id="13" dur="2000" fill="hold"/>
                                        <p:tgtEl>
                                          <p:spTgt spid="252930"/>
                                        </p:tgtEl>
                                        <p:attrNameLst>
                                          <p:attrName>style.rotation</p:attrName>
                                        </p:attrNameLst>
                                      </p:cBhvr>
                                      <p:tavLst>
                                        <p:tav tm="0">
                                          <p:val>
                                            <p:fltVal val="720"/>
                                          </p:val>
                                        </p:tav>
                                        <p:tav tm="100000">
                                          <p:val>
                                            <p:fltVal val="0"/>
                                          </p:val>
                                        </p:tav>
                                      </p:tavLst>
                                    </p:anim>
                                    <p:anim calcmode="lin" valueType="num">
                                      <p:cBhvr>
                                        <p:cTn id="14" dur="2000" fill="hold"/>
                                        <p:tgtEl>
                                          <p:spTgt spid="252930"/>
                                        </p:tgtEl>
                                        <p:attrNameLst>
                                          <p:attrName>ppt_h</p:attrName>
                                        </p:attrNameLst>
                                      </p:cBhvr>
                                      <p:tavLst>
                                        <p:tav tm="0">
                                          <p:val>
                                            <p:fltVal val="0"/>
                                          </p:val>
                                        </p:tav>
                                        <p:tav tm="100000">
                                          <p:val>
                                            <p:strVal val="#ppt_h"/>
                                          </p:val>
                                        </p:tav>
                                      </p:tavLst>
                                    </p:anim>
                                    <p:anim calcmode="lin" valueType="num">
                                      <p:cBhvr>
                                        <p:cTn id="15" dur="2000" fill="hold"/>
                                        <p:tgtEl>
                                          <p:spTgt spid="252930"/>
                                        </p:tgtEl>
                                        <p:attrNameLst>
                                          <p:attrName>ppt_w</p:attrName>
                                        </p:attrNameLst>
                                      </p:cBhvr>
                                      <p:tavLst>
                                        <p:tav tm="0">
                                          <p:val>
                                            <p:fltVal val="0"/>
                                          </p:val>
                                        </p:tav>
                                        <p:tav tm="100000">
                                          <p:val>
                                            <p:strVal val="#ppt_w"/>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51" presetClass="entr" presetSubtype="0" fill="hold" nodeType="clickEffect">
                                  <p:stCondLst>
                                    <p:cond delay="0"/>
                                  </p:stCondLst>
                                  <p:childTnLst>
                                    <p:set>
                                      <p:cBhvr>
                                        <p:cTn id="19" dur="1" fill="hold">
                                          <p:stCondLst>
                                            <p:cond delay="0"/>
                                          </p:stCondLst>
                                        </p:cTn>
                                        <p:tgtEl>
                                          <p:spTgt spid="252931"/>
                                        </p:tgtEl>
                                        <p:attrNameLst>
                                          <p:attrName>style.visibility</p:attrName>
                                        </p:attrNameLst>
                                      </p:cBhvr>
                                      <p:to>
                                        <p:strVal val="visible"/>
                                      </p:to>
                                    </p:set>
                                    <p:animEffect transition="in" filter="fade">
                                      <p:cBhvr>
                                        <p:cTn id="20" dur="770" decel="100000"/>
                                        <p:tgtEl>
                                          <p:spTgt spid="252931"/>
                                        </p:tgtEl>
                                      </p:cBhvr>
                                    </p:animEffect>
                                    <p:animScale>
                                      <p:cBhvr>
                                        <p:cTn id="21" dur="770" decel="100000"/>
                                        <p:tgtEl>
                                          <p:spTgt spid="252931"/>
                                        </p:tgtEl>
                                      </p:cBhvr>
                                      <p:from x="10000" y="10000"/>
                                      <p:to x="200000" y="450000"/>
                                    </p:animScale>
                                    <p:animScale>
                                      <p:cBhvr>
                                        <p:cTn id="22" dur="1230" accel="100000" fill="hold">
                                          <p:stCondLst>
                                            <p:cond delay="770"/>
                                          </p:stCondLst>
                                        </p:cTn>
                                        <p:tgtEl>
                                          <p:spTgt spid="252931"/>
                                        </p:tgtEl>
                                      </p:cBhvr>
                                      <p:from x="200000" y="450000"/>
                                      <p:to x="100000" y="100000"/>
                                    </p:animScale>
                                    <p:set>
                                      <p:cBhvr>
                                        <p:cTn id="23" dur="770" fill="hold"/>
                                        <p:tgtEl>
                                          <p:spTgt spid="252931"/>
                                        </p:tgtEl>
                                        <p:attrNameLst>
                                          <p:attrName>ppt_x</p:attrName>
                                        </p:attrNameLst>
                                      </p:cBhvr>
                                      <p:to>
                                        <p:strVal val="(0.5)"/>
                                      </p:to>
                                    </p:set>
                                    <p:anim from="(0.5)" to="(#ppt_x)" calcmode="lin" valueType="num">
                                      <p:cBhvr>
                                        <p:cTn id="24" dur="1230" accel="100000" fill="hold">
                                          <p:stCondLst>
                                            <p:cond delay="770"/>
                                          </p:stCondLst>
                                        </p:cTn>
                                        <p:tgtEl>
                                          <p:spTgt spid="252931"/>
                                        </p:tgtEl>
                                        <p:attrNameLst>
                                          <p:attrName>ppt_x</p:attrName>
                                        </p:attrNameLst>
                                      </p:cBhvr>
                                    </p:anim>
                                    <p:set>
                                      <p:cBhvr>
                                        <p:cTn id="25" dur="770" fill="hold"/>
                                        <p:tgtEl>
                                          <p:spTgt spid="252931"/>
                                        </p:tgtEl>
                                        <p:attrNameLst>
                                          <p:attrName>ppt_y</p:attrName>
                                        </p:attrNameLst>
                                      </p:cBhvr>
                                      <p:to>
                                        <p:strVal val="(#ppt_y+0.4)"/>
                                      </p:to>
                                    </p:set>
                                    <p:anim from="(#ppt_y+0.4)" to="(#ppt_y)" calcmode="lin" valueType="num">
                                      <p:cBhvr>
                                        <p:cTn id="26" dur="1230" accel="100000" fill="hold">
                                          <p:stCondLst>
                                            <p:cond delay="770"/>
                                          </p:stCondLst>
                                        </p:cTn>
                                        <p:tgtEl>
                                          <p:spTgt spid="252931"/>
                                        </p:tgtEl>
                                        <p:attrNameLst>
                                          <p:attrName>ppt_y</p:attrName>
                                        </p:attrNameLst>
                                      </p:cBhvr>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grpId="0" nodeType="click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2000"/>
                                        <p:tgtEl>
                                          <p:spTgt spid="74"/>
                                        </p:tgtEl>
                                      </p:cBhvr>
                                    </p:animEffect>
                                    <p:anim calcmode="lin" valueType="num">
                                      <p:cBhvr>
                                        <p:cTn id="32" dur="2000" fill="hold"/>
                                        <p:tgtEl>
                                          <p:spTgt spid="74"/>
                                        </p:tgtEl>
                                        <p:attrNameLst>
                                          <p:attrName>style.rotation</p:attrName>
                                        </p:attrNameLst>
                                      </p:cBhvr>
                                      <p:tavLst>
                                        <p:tav tm="0">
                                          <p:val>
                                            <p:fltVal val="720"/>
                                          </p:val>
                                        </p:tav>
                                        <p:tav tm="100000">
                                          <p:val>
                                            <p:fltVal val="0"/>
                                          </p:val>
                                        </p:tav>
                                      </p:tavLst>
                                    </p:anim>
                                    <p:anim calcmode="lin" valueType="num">
                                      <p:cBhvr>
                                        <p:cTn id="33" dur="2000" fill="hold"/>
                                        <p:tgtEl>
                                          <p:spTgt spid="74"/>
                                        </p:tgtEl>
                                        <p:attrNameLst>
                                          <p:attrName>ppt_h</p:attrName>
                                        </p:attrNameLst>
                                      </p:cBhvr>
                                      <p:tavLst>
                                        <p:tav tm="0">
                                          <p:val>
                                            <p:fltVal val="0"/>
                                          </p:val>
                                        </p:tav>
                                        <p:tav tm="100000">
                                          <p:val>
                                            <p:strVal val="#ppt_h"/>
                                          </p:val>
                                        </p:tav>
                                      </p:tavLst>
                                    </p:anim>
                                    <p:anim calcmode="lin" valueType="num">
                                      <p:cBhvr>
                                        <p:cTn id="34" dur="2000" fill="hold"/>
                                        <p:tgtEl>
                                          <p:spTgt spid="7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0" grpId="0"/>
      <p:bldP spid="73" grpId="0"/>
      <p:bldP spid="7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lide Number Placeholder 4"/>
          <p:cNvSpPr>
            <a:spLocks noGrp="1"/>
          </p:cNvSpPr>
          <p:nvPr>
            <p:ph type="sldNum" sz="quarter" idx="12"/>
          </p:nvPr>
        </p:nvSpPr>
        <p:spPr/>
        <p:txBody>
          <a:bodyPr/>
          <a:lstStyle/>
          <a:p>
            <a:pPr>
              <a:defRPr/>
            </a:pPr>
            <a:fld id="{AFCAFF57-89E4-4734-911E-0982F6334D3E}" type="slidenum">
              <a:rPr lang="en-US" altLang="en-US"/>
              <a:pPr>
                <a:defRPr/>
              </a:pPr>
              <a:t>33</a:t>
            </a:fld>
            <a:endParaRPr lang="en-US" altLang="en-US"/>
          </a:p>
        </p:txBody>
      </p:sp>
      <p:sp>
        <p:nvSpPr>
          <p:cNvPr id="253954" name="Rectangle 2"/>
          <p:cNvSpPr>
            <a:spLocks noGrp="1" noChangeArrowheads="1"/>
          </p:cNvSpPr>
          <p:nvPr>
            <p:ph type="title"/>
          </p:nvPr>
        </p:nvSpPr>
        <p:spPr>
          <a:xfrm>
            <a:off x="385266" y="224644"/>
            <a:ext cx="3322638" cy="671513"/>
          </a:xfrm>
        </p:spPr>
        <p:txBody>
          <a:bodyPr/>
          <a:lstStyle/>
          <a:p>
            <a:pPr algn="just" eaLnBrk="1" hangingPunct="1"/>
            <a:r>
              <a:rPr lang="en-US" sz="2800" smtClean="0">
                <a:solidFill>
                  <a:srgbClr val="0000FF"/>
                </a:solidFill>
                <a:latin typeface="Arial" charset="0"/>
              </a:rPr>
              <a:t>Hoá rắn:</a:t>
            </a:r>
          </a:p>
        </p:txBody>
      </p:sp>
      <p:sp>
        <p:nvSpPr>
          <p:cNvPr id="253955" name="Line 3"/>
          <p:cNvSpPr>
            <a:spLocks noChangeShapeType="1"/>
          </p:cNvSpPr>
          <p:nvPr/>
        </p:nvSpPr>
        <p:spPr bwMode="auto">
          <a:xfrm flipV="1">
            <a:off x="2519772" y="2331876"/>
            <a:ext cx="0" cy="6096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53956" name="Group 4"/>
          <p:cNvGrpSpPr>
            <a:grpSpLocks/>
          </p:cNvGrpSpPr>
          <p:nvPr/>
        </p:nvGrpSpPr>
        <p:grpSpPr bwMode="auto">
          <a:xfrm>
            <a:off x="854894" y="873249"/>
            <a:ext cx="4221163" cy="2525713"/>
            <a:chOff x="322" y="641"/>
            <a:chExt cx="2659" cy="1591"/>
          </a:xfrm>
        </p:grpSpPr>
        <p:grpSp>
          <p:nvGrpSpPr>
            <p:cNvPr id="108648" name="Group 5"/>
            <p:cNvGrpSpPr>
              <a:grpSpLocks/>
            </p:cNvGrpSpPr>
            <p:nvPr/>
          </p:nvGrpSpPr>
          <p:grpSpPr bwMode="auto">
            <a:xfrm>
              <a:off x="441" y="2064"/>
              <a:ext cx="2540" cy="96"/>
              <a:chOff x="1622" y="3200"/>
              <a:chExt cx="2540" cy="170"/>
            </a:xfrm>
          </p:grpSpPr>
          <p:sp>
            <p:nvSpPr>
              <p:cNvPr id="108672" name="Line 6"/>
              <p:cNvSpPr>
                <a:spLocks noChangeShapeType="1"/>
              </p:cNvSpPr>
              <p:nvPr/>
            </p:nvSpPr>
            <p:spPr bwMode="auto">
              <a:xfrm>
                <a:off x="1719" y="3200"/>
                <a:ext cx="244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73" name="Line 7"/>
              <p:cNvSpPr>
                <a:spLocks noChangeShapeType="1"/>
              </p:cNvSpPr>
              <p:nvPr/>
            </p:nvSpPr>
            <p:spPr bwMode="auto">
              <a:xfrm flipH="1">
                <a:off x="162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74" name="Line 8"/>
              <p:cNvSpPr>
                <a:spLocks noChangeShapeType="1"/>
              </p:cNvSpPr>
              <p:nvPr/>
            </p:nvSpPr>
            <p:spPr bwMode="auto">
              <a:xfrm flipH="1">
                <a:off x="171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75" name="Line 9"/>
              <p:cNvSpPr>
                <a:spLocks noChangeShapeType="1"/>
              </p:cNvSpPr>
              <p:nvPr/>
            </p:nvSpPr>
            <p:spPr bwMode="auto">
              <a:xfrm flipH="1">
                <a:off x="213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76" name="Line 10"/>
              <p:cNvSpPr>
                <a:spLocks noChangeShapeType="1"/>
              </p:cNvSpPr>
              <p:nvPr/>
            </p:nvSpPr>
            <p:spPr bwMode="auto">
              <a:xfrm flipH="1">
                <a:off x="184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77" name="Line 11"/>
              <p:cNvSpPr>
                <a:spLocks noChangeShapeType="1"/>
              </p:cNvSpPr>
              <p:nvPr/>
            </p:nvSpPr>
            <p:spPr bwMode="auto">
              <a:xfrm flipH="1">
                <a:off x="193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78" name="Line 12"/>
              <p:cNvSpPr>
                <a:spLocks noChangeShapeType="1"/>
              </p:cNvSpPr>
              <p:nvPr/>
            </p:nvSpPr>
            <p:spPr bwMode="auto">
              <a:xfrm flipH="1">
                <a:off x="220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79" name="Line 13"/>
              <p:cNvSpPr>
                <a:spLocks noChangeShapeType="1"/>
              </p:cNvSpPr>
              <p:nvPr/>
            </p:nvSpPr>
            <p:spPr bwMode="auto">
              <a:xfrm flipH="1">
                <a:off x="203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0" name="Line 14"/>
              <p:cNvSpPr>
                <a:spLocks noChangeShapeType="1"/>
              </p:cNvSpPr>
              <p:nvPr/>
            </p:nvSpPr>
            <p:spPr bwMode="auto">
              <a:xfrm flipH="1">
                <a:off x="229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1" name="Line 15"/>
              <p:cNvSpPr>
                <a:spLocks noChangeShapeType="1"/>
              </p:cNvSpPr>
              <p:nvPr/>
            </p:nvSpPr>
            <p:spPr bwMode="auto">
              <a:xfrm flipH="1">
                <a:off x="239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2" name="Line 16"/>
              <p:cNvSpPr>
                <a:spLocks noChangeShapeType="1"/>
              </p:cNvSpPr>
              <p:nvPr/>
            </p:nvSpPr>
            <p:spPr bwMode="auto">
              <a:xfrm flipH="1">
                <a:off x="249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3" name="Line 17"/>
              <p:cNvSpPr>
                <a:spLocks noChangeShapeType="1"/>
              </p:cNvSpPr>
              <p:nvPr/>
            </p:nvSpPr>
            <p:spPr bwMode="auto">
              <a:xfrm flipH="1">
                <a:off x="268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4" name="Line 18"/>
              <p:cNvSpPr>
                <a:spLocks noChangeShapeType="1"/>
              </p:cNvSpPr>
              <p:nvPr/>
            </p:nvSpPr>
            <p:spPr bwMode="auto">
              <a:xfrm flipH="1">
                <a:off x="2807"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5" name="Line 19"/>
              <p:cNvSpPr>
                <a:spLocks noChangeShapeType="1"/>
              </p:cNvSpPr>
              <p:nvPr/>
            </p:nvSpPr>
            <p:spPr bwMode="auto">
              <a:xfrm flipH="1">
                <a:off x="2928"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6" name="Line 20"/>
              <p:cNvSpPr>
                <a:spLocks noChangeShapeType="1"/>
              </p:cNvSpPr>
              <p:nvPr/>
            </p:nvSpPr>
            <p:spPr bwMode="auto">
              <a:xfrm flipH="1">
                <a:off x="259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7" name="Line 21"/>
              <p:cNvSpPr>
                <a:spLocks noChangeShapeType="1"/>
              </p:cNvSpPr>
              <p:nvPr/>
            </p:nvSpPr>
            <p:spPr bwMode="auto">
              <a:xfrm flipH="1">
                <a:off x="3025"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8" name="Line 22"/>
              <p:cNvSpPr>
                <a:spLocks noChangeShapeType="1"/>
              </p:cNvSpPr>
              <p:nvPr/>
            </p:nvSpPr>
            <p:spPr bwMode="auto">
              <a:xfrm flipH="1">
                <a:off x="312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89" name="Line 23"/>
              <p:cNvSpPr>
                <a:spLocks noChangeShapeType="1"/>
              </p:cNvSpPr>
              <p:nvPr/>
            </p:nvSpPr>
            <p:spPr bwMode="auto">
              <a:xfrm flipH="1">
                <a:off x="324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90" name="Line 24"/>
              <p:cNvSpPr>
                <a:spLocks noChangeShapeType="1"/>
              </p:cNvSpPr>
              <p:nvPr/>
            </p:nvSpPr>
            <p:spPr bwMode="auto">
              <a:xfrm flipH="1">
                <a:off x="3388"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91" name="Line 25"/>
              <p:cNvSpPr>
                <a:spLocks noChangeShapeType="1"/>
              </p:cNvSpPr>
              <p:nvPr/>
            </p:nvSpPr>
            <p:spPr bwMode="auto">
              <a:xfrm flipH="1">
                <a:off x="350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92" name="Line 26"/>
              <p:cNvSpPr>
                <a:spLocks noChangeShapeType="1"/>
              </p:cNvSpPr>
              <p:nvPr/>
            </p:nvSpPr>
            <p:spPr bwMode="auto">
              <a:xfrm flipH="1">
                <a:off x="363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93" name="Line 27"/>
              <p:cNvSpPr>
                <a:spLocks noChangeShapeType="1"/>
              </p:cNvSpPr>
              <p:nvPr/>
            </p:nvSpPr>
            <p:spPr bwMode="auto">
              <a:xfrm flipH="1">
                <a:off x="3751"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94" name="Line 28"/>
              <p:cNvSpPr>
                <a:spLocks noChangeShapeType="1"/>
              </p:cNvSpPr>
              <p:nvPr/>
            </p:nvSpPr>
            <p:spPr bwMode="auto">
              <a:xfrm flipH="1">
                <a:off x="387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95" name="Line 29"/>
              <p:cNvSpPr>
                <a:spLocks noChangeShapeType="1"/>
              </p:cNvSpPr>
              <p:nvPr/>
            </p:nvSpPr>
            <p:spPr bwMode="auto">
              <a:xfrm flipH="1">
                <a:off x="4017"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8649" name="Rectangle 30"/>
            <p:cNvSpPr>
              <a:spLocks noChangeArrowheads="1"/>
            </p:cNvSpPr>
            <p:nvPr/>
          </p:nvSpPr>
          <p:spPr bwMode="auto">
            <a:xfrm rot="-2003007">
              <a:off x="476" y="1632"/>
              <a:ext cx="1267" cy="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650" name="Oval 31"/>
            <p:cNvSpPr>
              <a:spLocks noChangeArrowheads="1"/>
            </p:cNvSpPr>
            <p:nvPr/>
          </p:nvSpPr>
          <p:spPr bwMode="auto">
            <a:xfrm>
              <a:off x="554" y="1968"/>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8651" name="Group 32"/>
            <p:cNvGrpSpPr>
              <a:grpSpLocks/>
            </p:cNvGrpSpPr>
            <p:nvPr/>
          </p:nvGrpSpPr>
          <p:grpSpPr bwMode="auto">
            <a:xfrm>
              <a:off x="576" y="864"/>
              <a:ext cx="1014" cy="1114"/>
              <a:chOff x="1840" y="936"/>
              <a:chExt cx="1014" cy="1114"/>
            </a:xfrm>
          </p:grpSpPr>
          <p:sp>
            <p:nvSpPr>
              <p:cNvPr id="108658" name="Line 33"/>
              <p:cNvSpPr>
                <a:spLocks noChangeShapeType="1"/>
              </p:cNvSpPr>
              <p:nvPr/>
            </p:nvSpPr>
            <p:spPr bwMode="auto">
              <a:xfrm>
                <a:off x="1840" y="1614"/>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59" name="Line 34"/>
              <p:cNvSpPr>
                <a:spLocks noChangeShapeType="1"/>
              </p:cNvSpPr>
              <p:nvPr/>
            </p:nvSpPr>
            <p:spPr bwMode="auto">
              <a:xfrm>
                <a:off x="1912" y="1562"/>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0" name="Line 35"/>
              <p:cNvSpPr>
                <a:spLocks noChangeShapeType="1"/>
              </p:cNvSpPr>
              <p:nvPr/>
            </p:nvSpPr>
            <p:spPr bwMode="auto">
              <a:xfrm>
                <a:off x="1985" y="1514"/>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1" name="Line 36"/>
              <p:cNvSpPr>
                <a:spLocks noChangeShapeType="1"/>
              </p:cNvSpPr>
              <p:nvPr/>
            </p:nvSpPr>
            <p:spPr bwMode="auto">
              <a:xfrm>
                <a:off x="2057" y="1462"/>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2" name="Line 37"/>
              <p:cNvSpPr>
                <a:spLocks noChangeShapeType="1"/>
              </p:cNvSpPr>
              <p:nvPr/>
            </p:nvSpPr>
            <p:spPr bwMode="auto">
              <a:xfrm>
                <a:off x="2155" y="141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3" name="Line 38"/>
              <p:cNvSpPr>
                <a:spLocks noChangeShapeType="1"/>
              </p:cNvSpPr>
              <p:nvPr/>
            </p:nvSpPr>
            <p:spPr bwMode="auto">
              <a:xfrm>
                <a:off x="2227" y="135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4" name="Line 39"/>
              <p:cNvSpPr>
                <a:spLocks noChangeShapeType="1"/>
              </p:cNvSpPr>
              <p:nvPr/>
            </p:nvSpPr>
            <p:spPr bwMode="auto">
              <a:xfrm>
                <a:off x="2324" y="1290"/>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5" name="Line 40"/>
              <p:cNvSpPr>
                <a:spLocks noChangeShapeType="1"/>
              </p:cNvSpPr>
              <p:nvPr/>
            </p:nvSpPr>
            <p:spPr bwMode="auto">
              <a:xfrm>
                <a:off x="2414" y="1229"/>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6" name="Line 41"/>
              <p:cNvSpPr>
                <a:spLocks noChangeShapeType="1"/>
              </p:cNvSpPr>
              <p:nvPr/>
            </p:nvSpPr>
            <p:spPr bwMode="auto">
              <a:xfrm>
                <a:off x="2518" y="1160"/>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7" name="Line 42"/>
              <p:cNvSpPr>
                <a:spLocks noChangeShapeType="1"/>
              </p:cNvSpPr>
              <p:nvPr/>
            </p:nvSpPr>
            <p:spPr bwMode="auto">
              <a:xfrm>
                <a:off x="2599" y="1108"/>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8" name="Line 43"/>
              <p:cNvSpPr>
                <a:spLocks noChangeShapeType="1"/>
              </p:cNvSpPr>
              <p:nvPr/>
            </p:nvSpPr>
            <p:spPr bwMode="auto">
              <a:xfrm>
                <a:off x="2687" y="105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69" name="Line 44"/>
              <p:cNvSpPr>
                <a:spLocks noChangeShapeType="1"/>
              </p:cNvSpPr>
              <p:nvPr/>
            </p:nvSpPr>
            <p:spPr bwMode="auto">
              <a:xfrm>
                <a:off x="2759" y="99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70" name="Line 45"/>
              <p:cNvSpPr>
                <a:spLocks noChangeShapeType="1"/>
              </p:cNvSpPr>
              <p:nvPr/>
            </p:nvSpPr>
            <p:spPr bwMode="auto">
              <a:xfrm>
                <a:off x="2854" y="93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71" name="Line 46"/>
              <p:cNvSpPr>
                <a:spLocks noChangeShapeType="1"/>
              </p:cNvSpPr>
              <p:nvPr/>
            </p:nvSpPr>
            <p:spPr bwMode="auto">
              <a:xfrm flipV="1">
                <a:off x="1840" y="949"/>
                <a:ext cx="992" cy="662"/>
              </a:xfrm>
              <a:prstGeom prst="line">
                <a:avLst/>
              </a:prstGeom>
              <a:noFill/>
              <a:ln w="9525">
                <a:solidFill>
                  <a:schemeClr val="tx1"/>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8652" name="Arc 47"/>
            <p:cNvSpPr>
              <a:spLocks/>
            </p:cNvSpPr>
            <p:nvPr/>
          </p:nvSpPr>
          <p:spPr bwMode="auto">
            <a:xfrm>
              <a:off x="899" y="1885"/>
              <a:ext cx="97" cy="169"/>
            </a:xfrm>
            <a:custGeom>
              <a:avLst/>
              <a:gdLst>
                <a:gd name="T0" fmla="*/ 0 w 21600"/>
                <a:gd name="T1" fmla="*/ 0 h 21600"/>
                <a:gd name="T2" fmla="*/ 0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653" name="Text Box 48"/>
            <p:cNvSpPr txBox="1">
              <a:spLocks noChangeArrowheads="1"/>
            </p:cNvSpPr>
            <p:nvPr/>
          </p:nvSpPr>
          <p:spPr bwMode="auto">
            <a:xfrm>
              <a:off x="322" y="2001"/>
              <a:ext cx="18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A</a:t>
              </a:r>
            </a:p>
          </p:txBody>
        </p:sp>
        <p:sp>
          <p:nvSpPr>
            <p:cNvPr id="108654" name="Text Box 49"/>
            <p:cNvSpPr txBox="1">
              <a:spLocks noChangeArrowheads="1"/>
            </p:cNvSpPr>
            <p:nvPr/>
          </p:nvSpPr>
          <p:spPr bwMode="auto">
            <a:xfrm>
              <a:off x="1352" y="1536"/>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sp>
          <p:nvSpPr>
            <p:cNvPr id="108655" name="Text Box 50"/>
            <p:cNvSpPr txBox="1">
              <a:spLocks noChangeArrowheads="1"/>
            </p:cNvSpPr>
            <p:nvPr/>
          </p:nvSpPr>
          <p:spPr bwMode="auto">
            <a:xfrm>
              <a:off x="1719" y="1257"/>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sp>
          <p:nvSpPr>
            <p:cNvPr id="108656" name="Line 51"/>
            <p:cNvSpPr>
              <a:spLocks noChangeShapeType="1"/>
            </p:cNvSpPr>
            <p:nvPr/>
          </p:nvSpPr>
          <p:spPr bwMode="auto">
            <a:xfrm flipV="1">
              <a:off x="1584" y="816"/>
              <a:ext cx="242"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57" name="Text Box 52"/>
            <p:cNvSpPr txBox="1">
              <a:spLocks noChangeArrowheads="1"/>
            </p:cNvSpPr>
            <p:nvPr/>
          </p:nvSpPr>
          <p:spPr bwMode="auto">
            <a:xfrm>
              <a:off x="1776" y="641"/>
              <a:ext cx="65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q</a:t>
              </a:r>
            </a:p>
          </p:txBody>
        </p:sp>
      </p:grpSp>
      <p:sp>
        <p:nvSpPr>
          <p:cNvPr id="254005" name="Line 53"/>
          <p:cNvSpPr>
            <a:spLocks noChangeShapeType="1"/>
          </p:cNvSpPr>
          <p:nvPr/>
        </p:nvSpPr>
        <p:spPr bwMode="auto">
          <a:xfrm>
            <a:off x="2042344" y="1878136"/>
            <a:ext cx="990600" cy="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4006" name="Line 54"/>
          <p:cNvSpPr>
            <a:spLocks noChangeShapeType="1"/>
          </p:cNvSpPr>
          <p:nvPr/>
        </p:nvSpPr>
        <p:spPr bwMode="auto">
          <a:xfrm>
            <a:off x="2963094" y="589086"/>
            <a:ext cx="0" cy="121920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4007" name="Line 55"/>
          <p:cNvSpPr>
            <a:spLocks noChangeShapeType="1"/>
          </p:cNvSpPr>
          <p:nvPr/>
        </p:nvSpPr>
        <p:spPr bwMode="auto">
          <a:xfrm>
            <a:off x="4106094" y="1282824"/>
            <a:ext cx="0" cy="735012"/>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4008" name="Line 56"/>
          <p:cNvSpPr>
            <a:spLocks noChangeShapeType="1"/>
          </p:cNvSpPr>
          <p:nvPr/>
        </p:nvSpPr>
        <p:spPr bwMode="auto">
          <a:xfrm>
            <a:off x="1266056" y="1546349"/>
            <a:ext cx="0" cy="152400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4009" name="Line 57"/>
          <p:cNvSpPr>
            <a:spLocks noChangeShapeType="1"/>
          </p:cNvSpPr>
          <p:nvPr/>
        </p:nvSpPr>
        <p:spPr bwMode="auto">
          <a:xfrm flipH="1">
            <a:off x="773931" y="3035424"/>
            <a:ext cx="46355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54010" name="Object 58"/>
          <p:cNvGraphicFramePr>
            <a:graphicFrameLocks noChangeAspect="1"/>
          </p:cNvGraphicFramePr>
          <p:nvPr>
            <p:extLst>
              <p:ext uri="{D42A27DB-BD31-4B8C-83A1-F6EECF244321}">
                <p14:modId xmlns:p14="http://schemas.microsoft.com/office/powerpoint/2010/main" val="2854643438"/>
              </p:ext>
            </p:extLst>
          </p:nvPr>
        </p:nvGraphicFramePr>
        <p:xfrm>
          <a:off x="4134669" y="1708274"/>
          <a:ext cx="407987" cy="488950"/>
        </p:xfrm>
        <a:graphic>
          <a:graphicData uri="http://schemas.openxmlformats.org/presentationml/2006/ole">
            <mc:AlternateContent xmlns:mc="http://schemas.openxmlformats.org/markup-compatibility/2006">
              <mc:Choice xmlns:v="urn:schemas-microsoft-com:vml" Requires="v">
                <p:oleObj spid="_x0000_s226620" name="Equation" r:id="rId3" imgW="190500" imgH="228600" progId="Equation.DSMT4">
                  <p:embed/>
                </p:oleObj>
              </mc:Choice>
              <mc:Fallback>
                <p:oleObj name="Equation" r:id="rId3" imgW="190500" imgH="2286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4669" y="1708274"/>
                        <a:ext cx="407987"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4011" name="Object 59"/>
          <p:cNvGraphicFramePr>
            <a:graphicFrameLocks noChangeAspect="1"/>
          </p:cNvGraphicFramePr>
          <p:nvPr>
            <p:extLst>
              <p:ext uri="{D42A27DB-BD31-4B8C-83A1-F6EECF244321}">
                <p14:modId xmlns:p14="http://schemas.microsoft.com/office/powerpoint/2010/main" val="3056260166"/>
              </p:ext>
            </p:extLst>
          </p:nvPr>
        </p:nvGraphicFramePr>
        <p:xfrm>
          <a:off x="2942456" y="63624"/>
          <a:ext cx="354013" cy="488950"/>
        </p:xfrm>
        <a:graphic>
          <a:graphicData uri="http://schemas.openxmlformats.org/presentationml/2006/ole">
            <mc:AlternateContent xmlns:mc="http://schemas.openxmlformats.org/markup-compatibility/2006">
              <mc:Choice xmlns:v="urn:schemas-microsoft-com:vml" Requires="v">
                <p:oleObj spid="_x0000_s226621" name="Equation" r:id="rId5" imgW="165028" imgH="228501" progId="Equation.DSMT4">
                  <p:embed/>
                </p:oleObj>
              </mc:Choice>
              <mc:Fallback>
                <p:oleObj name="Equation" r:id="rId5" imgW="165028" imgH="228501"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2456" y="63624"/>
                        <a:ext cx="354013"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4012" name="Object 60"/>
          <p:cNvGraphicFramePr>
            <a:graphicFrameLocks noChangeAspect="1"/>
          </p:cNvGraphicFramePr>
          <p:nvPr>
            <p:extLst>
              <p:ext uri="{D42A27DB-BD31-4B8C-83A1-F6EECF244321}">
                <p14:modId xmlns:p14="http://schemas.microsoft.com/office/powerpoint/2010/main" val="3740454092"/>
              </p:ext>
            </p:extLst>
          </p:nvPr>
        </p:nvGraphicFramePr>
        <p:xfrm>
          <a:off x="1951856" y="1406649"/>
          <a:ext cx="390525" cy="412750"/>
        </p:xfrm>
        <a:graphic>
          <a:graphicData uri="http://schemas.openxmlformats.org/presentationml/2006/ole">
            <mc:AlternateContent xmlns:mc="http://schemas.openxmlformats.org/markup-compatibility/2006">
              <mc:Choice xmlns:v="urn:schemas-microsoft-com:vml" Requires="v">
                <p:oleObj spid="_x0000_s226622" name="Equation" r:id="rId7" imgW="215806" imgH="228501" progId="Equation.DSMT4">
                  <p:embed/>
                </p:oleObj>
              </mc:Choice>
              <mc:Fallback>
                <p:oleObj name="Equation" r:id="rId7" imgW="215806" imgH="228501"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51856" y="1406649"/>
                        <a:ext cx="3905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4013" name="Object 61"/>
          <p:cNvGraphicFramePr>
            <a:graphicFrameLocks noChangeAspect="1"/>
          </p:cNvGraphicFramePr>
          <p:nvPr>
            <p:extLst>
              <p:ext uri="{D42A27DB-BD31-4B8C-83A1-F6EECF244321}">
                <p14:modId xmlns:p14="http://schemas.microsoft.com/office/powerpoint/2010/main" val="4142056614"/>
              </p:ext>
            </p:extLst>
          </p:nvPr>
        </p:nvGraphicFramePr>
        <p:xfrm>
          <a:off x="2540409" y="2671601"/>
          <a:ext cx="407988" cy="488950"/>
        </p:xfrm>
        <a:graphic>
          <a:graphicData uri="http://schemas.openxmlformats.org/presentationml/2006/ole">
            <mc:AlternateContent xmlns:mc="http://schemas.openxmlformats.org/markup-compatibility/2006">
              <mc:Choice xmlns:v="urn:schemas-microsoft-com:vml" Requires="v">
                <p:oleObj spid="_x0000_s226623" name="Equation" r:id="rId9" imgW="190500" imgH="228600" progId="Equation.DSMT4">
                  <p:embed/>
                </p:oleObj>
              </mc:Choice>
              <mc:Fallback>
                <p:oleObj name="Equation" r:id="rId9" imgW="190500" imgH="228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0409" y="2671601"/>
                        <a:ext cx="407988"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4014" name="Object 62"/>
          <p:cNvGraphicFramePr>
            <a:graphicFrameLocks noChangeAspect="1"/>
          </p:cNvGraphicFramePr>
          <p:nvPr>
            <p:extLst>
              <p:ext uri="{D42A27DB-BD31-4B8C-83A1-F6EECF244321}">
                <p14:modId xmlns:p14="http://schemas.microsoft.com/office/powerpoint/2010/main" val="1561088659"/>
              </p:ext>
            </p:extLst>
          </p:nvPr>
        </p:nvGraphicFramePr>
        <p:xfrm>
          <a:off x="781869" y="1206624"/>
          <a:ext cx="407987" cy="565150"/>
        </p:xfrm>
        <a:graphic>
          <a:graphicData uri="http://schemas.openxmlformats.org/presentationml/2006/ole">
            <mc:AlternateContent xmlns:mc="http://schemas.openxmlformats.org/markup-compatibility/2006">
              <mc:Choice xmlns:v="urn:schemas-microsoft-com:vml" Requires="v">
                <p:oleObj spid="_x0000_s226624" name="Equation" r:id="rId11" imgW="165028" imgH="228501" progId="Equation.DSMT4">
                  <p:embed/>
                </p:oleObj>
              </mc:Choice>
              <mc:Fallback>
                <p:oleObj name="Equation" r:id="rId11" imgW="165028" imgH="228501"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1869" y="1206624"/>
                        <a:ext cx="407987"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4015" name="Object 63"/>
          <p:cNvGraphicFramePr>
            <a:graphicFrameLocks noChangeAspect="1"/>
          </p:cNvGraphicFramePr>
          <p:nvPr>
            <p:extLst>
              <p:ext uri="{D42A27DB-BD31-4B8C-83A1-F6EECF244321}">
                <p14:modId xmlns:p14="http://schemas.microsoft.com/office/powerpoint/2010/main" val="2845877943"/>
              </p:ext>
            </p:extLst>
          </p:nvPr>
        </p:nvGraphicFramePr>
        <p:xfrm>
          <a:off x="504056" y="2622674"/>
          <a:ext cx="390525" cy="412750"/>
        </p:xfrm>
        <a:graphic>
          <a:graphicData uri="http://schemas.openxmlformats.org/presentationml/2006/ole">
            <mc:AlternateContent xmlns:mc="http://schemas.openxmlformats.org/markup-compatibility/2006">
              <mc:Choice xmlns:v="urn:schemas-microsoft-com:vml" Requires="v">
                <p:oleObj spid="_x0000_s226625" name="Equation" r:id="rId13" imgW="215806" imgH="228501" progId="Equation.DSMT4">
                  <p:embed/>
                </p:oleObj>
              </mc:Choice>
              <mc:Fallback>
                <p:oleObj name="Equation" r:id="rId13" imgW="215806" imgH="228501"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4056" y="2622674"/>
                        <a:ext cx="3905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4016" name="Rectangle 64"/>
          <p:cNvSpPr>
            <a:spLocks noChangeArrowheads="1"/>
          </p:cNvSpPr>
          <p:nvPr/>
        </p:nvSpPr>
        <p:spPr bwMode="auto">
          <a:xfrm>
            <a:off x="2886894" y="568449"/>
            <a:ext cx="533400" cy="11430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54017" name="Group 65"/>
          <p:cNvGrpSpPr>
            <a:grpSpLocks/>
          </p:cNvGrpSpPr>
          <p:nvPr/>
        </p:nvGrpSpPr>
        <p:grpSpPr bwMode="auto">
          <a:xfrm>
            <a:off x="2901181" y="368424"/>
            <a:ext cx="1951038" cy="2001837"/>
            <a:chOff x="2112" y="528"/>
            <a:chExt cx="1229" cy="1261"/>
          </a:xfrm>
        </p:grpSpPr>
        <p:sp>
          <p:nvSpPr>
            <p:cNvPr id="108634" name="Text Box 66"/>
            <p:cNvSpPr txBox="1">
              <a:spLocks noChangeArrowheads="1"/>
            </p:cNvSpPr>
            <p:nvPr/>
          </p:nvSpPr>
          <p:spPr bwMode="auto">
            <a:xfrm>
              <a:off x="2871" y="1043"/>
              <a:ext cx="27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C</a:t>
              </a:r>
            </a:p>
          </p:txBody>
        </p:sp>
        <p:grpSp>
          <p:nvGrpSpPr>
            <p:cNvPr id="108635" name="Group 67"/>
            <p:cNvGrpSpPr>
              <a:grpSpLocks/>
            </p:cNvGrpSpPr>
            <p:nvPr/>
          </p:nvGrpSpPr>
          <p:grpSpPr bwMode="auto">
            <a:xfrm>
              <a:off x="2112" y="528"/>
              <a:ext cx="1229" cy="1261"/>
              <a:chOff x="3936" y="270"/>
              <a:chExt cx="1229" cy="1261"/>
            </a:xfrm>
          </p:grpSpPr>
          <p:sp>
            <p:nvSpPr>
              <p:cNvPr id="108636" name="Rectangle 68"/>
              <p:cNvSpPr>
                <a:spLocks noChangeArrowheads="1"/>
              </p:cNvSpPr>
              <p:nvPr/>
            </p:nvSpPr>
            <p:spPr bwMode="auto">
              <a:xfrm rot="-2003007">
                <a:off x="3936" y="973"/>
                <a:ext cx="823" cy="9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637" name="Line 69"/>
              <p:cNvSpPr>
                <a:spLocks noChangeShapeType="1"/>
              </p:cNvSpPr>
              <p:nvPr/>
            </p:nvSpPr>
            <p:spPr bwMode="auto">
              <a:xfrm flipV="1">
                <a:off x="4320" y="480"/>
                <a:ext cx="242"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38" name="Text Box 70"/>
              <p:cNvSpPr txBox="1">
                <a:spLocks noChangeArrowheads="1"/>
              </p:cNvSpPr>
              <p:nvPr/>
            </p:nvSpPr>
            <p:spPr bwMode="auto">
              <a:xfrm>
                <a:off x="4512" y="270"/>
                <a:ext cx="65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q</a:t>
                </a:r>
              </a:p>
            </p:txBody>
          </p:sp>
          <p:sp>
            <p:nvSpPr>
              <p:cNvPr id="108639" name="Text Box 71"/>
              <p:cNvSpPr txBox="1">
                <a:spLocks noChangeArrowheads="1"/>
              </p:cNvSpPr>
              <p:nvPr/>
            </p:nvSpPr>
            <p:spPr bwMode="auto">
              <a:xfrm>
                <a:off x="3971" y="1300"/>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sp>
            <p:nvSpPr>
              <p:cNvPr id="108640" name="Text Box 72"/>
              <p:cNvSpPr txBox="1">
                <a:spLocks noChangeArrowheads="1"/>
              </p:cNvSpPr>
              <p:nvPr/>
            </p:nvSpPr>
            <p:spPr bwMode="auto">
              <a:xfrm>
                <a:off x="4302" y="1078"/>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E</a:t>
                </a:r>
              </a:p>
            </p:txBody>
          </p:sp>
          <p:grpSp>
            <p:nvGrpSpPr>
              <p:cNvPr id="108641" name="Group 73"/>
              <p:cNvGrpSpPr>
                <a:grpSpLocks/>
              </p:cNvGrpSpPr>
              <p:nvPr/>
            </p:nvGrpSpPr>
            <p:grpSpPr bwMode="auto">
              <a:xfrm>
                <a:off x="3984" y="528"/>
                <a:ext cx="338" cy="682"/>
                <a:chOff x="2953" y="611"/>
                <a:chExt cx="338" cy="682"/>
              </a:xfrm>
            </p:grpSpPr>
            <p:sp>
              <p:nvSpPr>
                <p:cNvPr id="108642" name="Line 74"/>
                <p:cNvSpPr>
                  <a:spLocks noChangeShapeType="1"/>
                </p:cNvSpPr>
                <p:nvPr/>
              </p:nvSpPr>
              <p:spPr bwMode="auto">
                <a:xfrm>
                  <a:off x="2953" y="85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43" name="Line 75"/>
                <p:cNvSpPr>
                  <a:spLocks noChangeShapeType="1"/>
                </p:cNvSpPr>
                <p:nvPr/>
              </p:nvSpPr>
              <p:spPr bwMode="auto">
                <a:xfrm>
                  <a:off x="3050" y="79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44" name="Line 76"/>
                <p:cNvSpPr>
                  <a:spLocks noChangeShapeType="1"/>
                </p:cNvSpPr>
                <p:nvPr/>
              </p:nvSpPr>
              <p:spPr bwMode="auto">
                <a:xfrm>
                  <a:off x="3122" y="742"/>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45" name="Line 77"/>
                <p:cNvSpPr>
                  <a:spLocks noChangeShapeType="1"/>
                </p:cNvSpPr>
                <p:nvPr/>
              </p:nvSpPr>
              <p:spPr bwMode="auto">
                <a:xfrm>
                  <a:off x="3219" y="67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46" name="Line 78"/>
                <p:cNvSpPr>
                  <a:spLocks noChangeShapeType="1"/>
                </p:cNvSpPr>
                <p:nvPr/>
              </p:nvSpPr>
              <p:spPr bwMode="auto">
                <a:xfrm>
                  <a:off x="3291" y="624"/>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47" name="Line 79"/>
                <p:cNvSpPr>
                  <a:spLocks noChangeShapeType="1"/>
                </p:cNvSpPr>
                <p:nvPr/>
              </p:nvSpPr>
              <p:spPr bwMode="auto">
                <a:xfrm flipV="1">
                  <a:off x="2954" y="611"/>
                  <a:ext cx="336"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sp>
        <p:nvSpPr>
          <p:cNvPr id="254032" name="Oval 80"/>
          <p:cNvSpPr>
            <a:spLocks noChangeArrowheads="1"/>
          </p:cNvSpPr>
          <p:nvPr/>
        </p:nvSpPr>
        <p:spPr bwMode="auto">
          <a:xfrm>
            <a:off x="2921819" y="1871786"/>
            <a:ext cx="152400" cy="152400"/>
          </a:xfrm>
          <a:prstGeom prst="ellipse">
            <a:avLst/>
          </a:prstGeom>
          <a:solidFill>
            <a:srgbClr val="CC00FF"/>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4033" name="Rectangle 81"/>
          <p:cNvSpPr>
            <a:spLocks noChangeArrowheads="1"/>
          </p:cNvSpPr>
          <p:nvPr/>
        </p:nvSpPr>
        <p:spPr bwMode="auto">
          <a:xfrm>
            <a:off x="3177406" y="1913061"/>
            <a:ext cx="304800" cy="2286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4035" name="Rectangle 83"/>
          <p:cNvSpPr>
            <a:spLocks noChangeArrowheads="1"/>
          </p:cNvSpPr>
          <p:nvPr/>
        </p:nvSpPr>
        <p:spPr bwMode="auto">
          <a:xfrm>
            <a:off x="385266" y="224644"/>
            <a:ext cx="3322637" cy="67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lang="en-US" sz="2800">
                <a:solidFill>
                  <a:srgbClr val="0000FF"/>
                </a:solidFill>
              </a:rPr>
              <a:t>Tách vật BC:</a:t>
            </a:r>
          </a:p>
        </p:txBody>
      </p:sp>
      <p:grpSp>
        <p:nvGrpSpPr>
          <p:cNvPr id="108567" name="Group 151"/>
          <p:cNvGrpSpPr>
            <a:grpSpLocks/>
          </p:cNvGrpSpPr>
          <p:nvPr/>
        </p:nvGrpSpPr>
        <p:grpSpPr bwMode="auto">
          <a:xfrm>
            <a:off x="5296235" y="316694"/>
            <a:ext cx="2624137" cy="1708150"/>
            <a:chOff x="3855" y="867"/>
            <a:chExt cx="1653" cy="1076"/>
          </a:xfrm>
        </p:grpSpPr>
        <p:grpSp>
          <p:nvGrpSpPr>
            <p:cNvPr id="108568" name="Group 85"/>
            <p:cNvGrpSpPr>
              <a:grpSpLocks noChangeAspect="1"/>
            </p:cNvGrpSpPr>
            <p:nvPr/>
          </p:nvGrpSpPr>
          <p:grpSpPr bwMode="auto">
            <a:xfrm>
              <a:off x="3960" y="960"/>
              <a:ext cx="1437" cy="983"/>
              <a:chOff x="1622" y="1633"/>
              <a:chExt cx="2540" cy="1737"/>
            </a:xfrm>
          </p:grpSpPr>
          <p:grpSp>
            <p:nvGrpSpPr>
              <p:cNvPr id="108579" name="Group 86"/>
              <p:cNvGrpSpPr>
                <a:grpSpLocks noChangeAspect="1"/>
              </p:cNvGrpSpPr>
              <p:nvPr/>
            </p:nvGrpSpPr>
            <p:grpSpPr bwMode="auto">
              <a:xfrm>
                <a:off x="1622" y="3200"/>
                <a:ext cx="2540" cy="170"/>
                <a:chOff x="1622" y="3200"/>
                <a:chExt cx="2540" cy="170"/>
              </a:xfrm>
            </p:grpSpPr>
            <p:sp>
              <p:nvSpPr>
                <p:cNvPr id="108610" name="Line 87"/>
                <p:cNvSpPr>
                  <a:spLocks noChangeAspect="1" noChangeShapeType="1"/>
                </p:cNvSpPr>
                <p:nvPr/>
              </p:nvSpPr>
              <p:spPr bwMode="auto">
                <a:xfrm>
                  <a:off x="1719" y="3200"/>
                  <a:ext cx="244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11" name="Line 88"/>
                <p:cNvSpPr>
                  <a:spLocks noChangeAspect="1" noChangeShapeType="1"/>
                </p:cNvSpPr>
                <p:nvPr/>
              </p:nvSpPr>
              <p:spPr bwMode="auto">
                <a:xfrm flipH="1">
                  <a:off x="162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12" name="Line 89"/>
                <p:cNvSpPr>
                  <a:spLocks noChangeAspect="1" noChangeShapeType="1"/>
                </p:cNvSpPr>
                <p:nvPr/>
              </p:nvSpPr>
              <p:spPr bwMode="auto">
                <a:xfrm flipH="1">
                  <a:off x="171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13" name="Line 90"/>
                <p:cNvSpPr>
                  <a:spLocks noChangeAspect="1" noChangeShapeType="1"/>
                </p:cNvSpPr>
                <p:nvPr/>
              </p:nvSpPr>
              <p:spPr bwMode="auto">
                <a:xfrm flipH="1">
                  <a:off x="213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14" name="Line 91"/>
                <p:cNvSpPr>
                  <a:spLocks noChangeAspect="1" noChangeShapeType="1"/>
                </p:cNvSpPr>
                <p:nvPr/>
              </p:nvSpPr>
              <p:spPr bwMode="auto">
                <a:xfrm flipH="1">
                  <a:off x="184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15" name="Line 92"/>
                <p:cNvSpPr>
                  <a:spLocks noChangeAspect="1" noChangeShapeType="1"/>
                </p:cNvSpPr>
                <p:nvPr/>
              </p:nvSpPr>
              <p:spPr bwMode="auto">
                <a:xfrm flipH="1">
                  <a:off x="193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16" name="Line 93"/>
                <p:cNvSpPr>
                  <a:spLocks noChangeAspect="1" noChangeShapeType="1"/>
                </p:cNvSpPr>
                <p:nvPr/>
              </p:nvSpPr>
              <p:spPr bwMode="auto">
                <a:xfrm flipH="1">
                  <a:off x="220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17" name="Line 94"/>
                <p:cNvSpPr>
                  <a:spLocks noChangeAspect="1" noChangeShapeType="1"/>
                </p:cNvSpPr>
                <p:nvPr/>
              </p:nvSpPr>
              <p:spPr bwMode="auto">
                <a:xfrm flipH="1">
                  <a:off x="203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18" name="Line 95"/>
                <p:cNvSpPr>
                  <a:spLocks noChangeAspect="1" noChangeShapeType="1"/>
                </p:cNvSpPr>
                <p:nvPr/>
              </p:nvSpPr>
              <p:spPr bwMode="auto">
                <a:xfrm flipH="1">
                  <a:off x="229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19" name="Line 96"/>
                <p:cNvSpPr>
                  <a:spLocks noChangeAspect="1" noChangeShapeType="1"/>
                </p:cNvSpPr>
                <p:nvPr/>
              </p:nvSpPr>
              <p:spPr bwMode="auto">
                <a:xfrm flipH="1">
                  <a:off x="239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0" name="Line 97"/>
                <p:cNvSpPr>
                  <a:spLocks noChangeAspect="1" noChangeShapeType="1"/>
                </p:cNvSpPr>
                <p:nvPr/>
              </p:nvSpPr>
              <p:spPr bwMode="auto">
                <a:xfrm flipH="1">
                  <a:off x="249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1" name="Line 98"/>
                <p:cNvSpPr>
                  <a:spLocks noChangeAspect="1" noChangeShapeType="1"/>
                </p:cNvSpPr>
                <p:nvPr/>
              </p:nvSpPr>
              <p:spPr bwMode="auto">
                <a:xfrm flipH="1">
                  <a:off x="268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2" name="Line 99"/>
                <p:cNvSpPr>
                  <a:spLocks noChangeAspect="1" noChangeShapeType="1"/>
                </p:cNvSpPr>
                <p:nvPr/>
              </p:nvSpPr>
              <p:spPr bwMode="auto">
                <a:xfrm flipH="1">
                  <a:off x="2807"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3" name="Line 100"/>
                <p:cNvSpPr>
                  <a:spLocks noChangeAspect="1" noChangeShapeType="1"/>
                </p:cNvSpPr>
                <p:nvPr/>
              </p:nvSpPr>
              <p:spPr bwMode="auto">
                <a:xfrm flipH="1">
                  <a:off x="2928"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4" name="Line 101"/>
                <p:cNvSpPr>
                  <a:spLocks noChangeAspect="1" noChangeShapeType="1"/>
                </p:cNvSpPr>
                <p:nvPr/>
              </p:nvSpPr>
              <p:spPr bwMode="auto">
                <a:xfrm flipH="1">
                  <a:off x="259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5" name="Line 102"/>
                <p:cNvSpPr>
                  <a:spLocks noChangeAspect="1" noChangeShapeType="1"/>
                </p:cNvSpPr>
                <p:nvPr/>
              </p:nvSpPr>
              <p:spPr bwMode="auto">
                <a:xfrm flipH="1">
                  <a:off x="3025"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6" name="Line 103"/>
                <p:cNvSpPr>
                  <a:spLocks noChangeAspect="1" noChangeShapeType="1"/>
                </p:cNvSpPr>
                <p:nvPr/>
              </p:nvSpPr>
              <p:spPr bwMode="auto">
                <a:xfrm flipH="1">
                  <a:off x="312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7" name="Line 104"/>
                <p:cNvSpPr>
                  <a:spLocks noChangeAspect="1" noChangeShapeType="1"/>
                </p:cNvSpPr>
                <p:nvPr/>
              </p:nvSpPr>
              <p:spPr bwMode="auto">
                <a:xfrm flipH="1">
                  <a:off x="324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8" name="Line 105"/>
                <p:cNvSpPr>
                  <a:spLocks noChangeAspect="1" noChangeShapeType="1"/>
                </p:cNvSpPr>
                <p:nvPr/>
              </p:nvSpPr>
              <p:spPr bwMode="auto">
                <a:xfrm flipH="1">
                  <a:off x="3388"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29" name="Line 106"/>
                <p:cNvSpPr>
                  <a:spLocks noChangeAspect="1" noChangeShapeType="1"/>
                </p:cNvSpPr>
                <p:nvPr/>
              </p:nvSpPr>
              <p:spPr bwMode="auto">
                <a:xfrm flipH="1">
                  <a:off x="350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30" name="Line 107"/>
                <p:cNvSpPr>
                  <a:spLocks noChangeAspect="1" noChangeShapeType="1"/>
                </p:cNvSpPr>
                <p:nvPr/>
              </p:nvSpPr>
              <p:spPr bwMode="auto">
                <a:xfrm flipH="1">
                  <a:off x="363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31" name="Line 108"/>
                <p:cNvSpPr>
                  <a:spLocks noChangeAspect="1" noChangeShapeType="1"/>
                </p:cNvSpPr>
                <p:nvPr/>
              </p:nvSpPr>
              <p:spPr bwMode="auto">
                <a:xfrm flipH="1">
                  <a:off x="3751"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32" name="Line 109"/>
                <p:cNvSpPr>
                  <a:spLocks noChangeAspect="1" noChangeShapeType="1"/>
                </p:cNvSpPr>
                <p:nvPr/>
              </p:nvSpPr>
              <p:spPr bwMode="auto">
                <a:xfrm flipH="1">
                  <a:off x="387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33" name="Line 110"/>
                <p:cNvSpPr>
                  <a:spLocks noChangeAspect="1" noChangeShapeType="1"/>
                </p:cNvSpPr>
                <p:nvPr/>
              </p:nvSpPr>
              <p:spPr bwMode="auto">
                <a:xfrm flipH="1">
                  <a:off x="4017"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8580" name="Oval 111"/>
              <p:cNvSpPr>
                <a:spLocks noChangeAspect="1" noChangeArrowheads="1"/>
              </p:cNvSpPr>
              <p:nvPr/>
            </p:nvSpPr>
            <p:spPr bwMode="auto">
              <a:xfrm>
                <a:off x="1791" y="3079"/>
                <a:ext cx="96" cy="121"/>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81" name="Rectangle 112"/>
              <p:cNvSpPr>
                <a:spLocks noChangeAspect="1" noChangeArrowheads="1"/>
              </p:cNvSpPr>
              <p:nvPr/>
            </p:nvSpPr>
            <p:spPr bwMode="auto">
              <a:xfrm rot="-2003007">
                <a:off x="1767" y="2701"/>
                <a:ext cx="1267" cy="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82" name="Oval 113"/>
              <p:cNvSpPr>
                <a:spLocks noChangeAspect="1" noChangeArrowheads="1"/>
              </p:cNvSpPr>
              <p:nvPr/>
            </p:nvSpPr>
            <p:spPr bwMode="auto">
              <a:xfrm>
                <a:off x="2904" y="2305"/>
                <a:ext cx="96" cy="121"/>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83" name="Rectangle 114"/>
              <p:cNvSpPr>
                <a:spLocks noChangeAspect="1" noChangeArrowheads="1"/>
              </p:cNvSpPr>
              <p:nvPr/>
            </p:nvSpPr>
            <p:spPr bwMode="auto">
              <a:xfrm rot="-2003007">
                <a:off x="2928" y="2063"/>
                <a:ext cx="823" cy="9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84" name="Oval 115"/>
              <p:cNvSpPr>
                <a:spLocks noChangeAspect="1" noChangeArrowheads="1"/>
              </p:cNvSpPr>
              <p:nvPr/>
            </p:nvSpPr>
            <p:spPr bwMode="auto">
              <a:xfrm>
                <a:off x="2711" y="3103"/>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85" name="Line 116"/>
              <p:cNvSpPr>
                <a:spLocks noChangeAspect="1" noChangeShapeType="1"/>
              </p:cNvSpPr>
              <p:nvPr/>
            </p:nvSpPr>
            <p:spPr bwMode="auto">
              <a:xfrm flipV="1">
                <a:off x="2735" y="2571"/>
                <a:ext cx="0" cy="55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86" name="Oval 117"/>
              <p:cNvSpPr>
                <a:spLocks noChangeAspect="1" noChangeArrowheads="1"/>
              </p:cNvSpPr>
              <p:nvPr/>
            </p:nvSpPr>
            <p:spPr bwMode="auto">
              <a:xfrm>
                <a:off x="2693" y="2571"/>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87" name="Line 118"/>
              <p:cNvSpPr>
                <a:spLocks noChangeAspect="1" noChangeShapeType="1"/>
              </p:cNvSpPr>
              <p:nvPr/>
            </p:nvSpPr>
            <p:spPr bwMode="auto">
              <a:xfrm>
                <a:off x="3703" y="1991"/>
                <a:ext cx="0" cy="1185"/>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88" name="Oval 119"/>
              <p:cNvSpPr>
                <a:spLocks noChangeAspect="1" noChangeArrowheads="1"/>
              </p:cNvSpPr>
              <p:nvPr/>
            </p:nvSpPr>
            <p:spPr bwMode="auto">
              <a:xfrm>
                <a:off x="3654" y="1942"/>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89" name="Oval 120"/>
              <p:cNvSpPr>
                <a:spLocks noChangeAspect="1" noChangeArrowheads="1"/>
              </p:cNvSpPr>
              <p:nvPr/>
            </p:nvSpPr>
            <p:spPr bwMode="auto">
              <a:xfrm>
                <a:off x="3663" y="3104"/>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90" name="Line 121"/>
              <p:cNvSpPr>
                <a:spLocks noChangeAspect="1" noChangeShapeType="1"/>
              </p:cNvSpPr>
              <p:nvPr/>
            </p:nvSpPr>
            <p:spPr bwMode="auto">
              <a:xfrm>
                <a:off x="1840" y="2623"/>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1" name="Line 122"/>
              <p:cNvSpPr>
                <a:spLocks noChangeAspect="1" noChangeShapeType="1"/>
              </p:cNvSpPr>
              <p:nvPr/>
            </p:nvSpPr>
            <p:spPr bwMode="auto">
              <a:xfrm>
                <a:off x="1912" y="2571"/>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2" name="Line 123"/>
              <p:cNvSpPr>
                <a:spLocks noChangeAspect="1" noChangeShapeType="1"/>
              </p:cNvSpPr>
              <p:nvPr/>
            </p:nvSpPr>
            <p:spPr bwMode="auto">
              <a:xfrm>
                <a:off x="1985" y="2523"/>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3" name="Line 124"/>
              <p:cNvSpPr>
                <a:spLocks noChangeAspect="1" noChangeShapeType="1"/>
              </p:cNvSpPr>
              <p:nvPr/>
            </p:nvSpPr>
            <p:spPr bwMode="auto">
              <a:xfrm>
                <a:off x="2057" y="2471"/>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4" name="Line 125"/>
              <p:cNvSpPr>
                <a:spLocks noChangeAspect="1" noChangeShapeType="1"/>
              </p:cNvSpPr>
              <p:nvPr/>
            </p:nvSpPr>
            <p:spPr bwMode="auto">
              <a:xfrm>
                <a:off x="2155" y="242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5" name="Line 126"/>
              <p:cNvSpPr>
                <a:spLocks noChangeAspect="1" noChangeShapeType="1"/>
              </p:cNvSpPr>
              <p:nvPr/>
            </p:nvSpPr>
            <p:spPr bwMode="auto">
              <a:xfrm>
                <a:off x="2227" y="2365"/>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6" name="Line 127"/>
              <p:cNvSpPr>
                <a:spLocks noChangeAspect="1" noChangeShapeType="1"/>
              </p:cNvSpPr>
              <p:nvPr/>
            </p:nvSpPr>
            <p:spPr bwMode="auto">
              <a:xfrm>
                <a:off x="2324" y="2299"/>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7" name="Line 128"/>
              <p:cNvSpPr>
                <a:spLocks noChangeAspect="1" noChangeShapeType="1"/>
              </p:cNvSpPr>
              <p:nvPr/>
            </p:nvSpPr>
            <p:spPr bwMode="auto">
              <a:xfrm>
                <a:off x="2414" y="2238"/>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8" name="Line 129"/>
              <p:cNvSpPr>
                <a:spLocks noChangeAspect="1" noChangeShapeType="1"/>
              </p:cNvSpPr>
              <p:nvPr/>
            </p:nvSpPr>
            <p:spPr bwMode="auto">
              <a:xfrm>
                <a:off x="2518" y="2169"/>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9" name="Line 130"/>
              <p:cNvSpPr>
                <a:spLocks noChangeAspect="1" noChangeShapeType="1"/>
              </p:cNvSpPr>
              <p:nvPr/>
            </p:nvSpPr>
            <p:spPr bwMode="auto">
              <a:xfrm>
                <a:off x="2599" y="211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0" name="Line 131"/>
              <p:cNvSpPr>
                <a:spLocks noChangeAspect="1" noChangeShapeType="1"/>
              </p:cNvSpPr>
              <p:nvPr/>
            </p:nvSpPr>
            <p:spPr bwMode="auto">
              <a:xfrm>
                <a:off x="2687" y="206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1" name="Line 132"/>
              <p:cNvSpPr>
                <a:spLocks noChangeAspect="1" noChangeShapeType="1"/>
              </p:cNvSpPr>
              <p:nvPr/>
            </p:nvSpPr>
            <p:spPr bwMode="auto">
              <a:xfrm>
                <a:off x="2759" y="2005"/>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2" name="Line 133"/>
              <p:cNvSpPr>
                <a:spLocks noChangeAspect="1" noChangeShapeType="1"/>
              </p:cNvSpPr>
              <p:nvPr/>
            </p:nvSpPr>
            <p:spPr bwMode="auto">
              <a:xfrm>
                <a:off x="2854" y="1945"/>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3" name="Line 134"/>
              <p:cNvSpPr>
                <a:spLocks noChangeAspect="1" noChangeShapeType="1"/>
              </p:cNvSpPr>
              <p:nvPr/>
            </p:nvSpPr>
            <p:spPr bwMode="auto">
              <a:xfrm>
                <a:off x="2953" y="186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4" name="Line 135"/>
              <p:cNvSpPr>
                <a:spLocks noChangeAspect="1" noChangeShapeType="1"/>
              </p:cNvSpPr>
              <p:nvPr/>
            </p:nvSpPr>
            <p:spPr bwMode="auto">
              <a:xfrm>
                <a:off x="3050" y="180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5" name="Line 136"/>
              <p:cNvSpPr>
                <a:spLocks noChangeAspect="1" noChangeShapeType="1"/>
              </p:cNvSpPr>
              <p:nvPr/>
            </p:nvSpPr>
            <p:spPr bwMode="auto">
              <a:xfrm>
                <a:off x="3122" y="1751"/>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6" name="Line 137"/>
              <p:cNvSpPr>
                <a:spLocks noChangeAspect="1" noChangeShapeType="1"/>
              </p:cNvSpPr>
              <p:nvPr/>
            </p:nvSpPr>
            <p:spPr bwMode="auto">
              <a:xfrm>
                <a:off x="3219" y="1685"/>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7" name="Line 138"/>
              <p:cNvSpPr>
                <a:spLocks noChangeAspect="1" noChangeShapeType="1"/>
              </p:cNvSpPr>
              <p:nvPr/>
            </p:nvSpPr>
            <p:spPr bwMode="auto">
              <a:xfrm>
                <a:off x="3291" y="1633"/>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8" name="Line 139"/>
              <p:cNvSpPr>
                <a:spLocks noChangeAspect="1" noChangeShapeType="1"/>
              </p:cNvSpPr>
              <p:nvPr/>
            </p:nvSpPr>
            <p:spPr bwMode="auto">
              <a:xfrm flipV="1">
                <a:off x="1840" y="1652"/>
                <a:ext cx="1451" cy="968"/>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609" name="Arc 140"/>
              <p:cNvSpPr>
                <a:spLocks noChangeAspect="1"/>
              </p:cNvSpPr>
              <p:nvPr/>
            </p:nvSpPr>
            <p:spPr bwMode="auto">
              <a:xfrm>
                <a:off x="2057" y="3031"/>
                <a:ext cx="97" cy="169"/>
              </a:xfrm>
              <a:custGeom>
                <a:avLst/>
                <a:gdLst>
                  <a:gd name="T0" fmla="*/ 0 w 21600"/>
                  <a:gd name="T1" fmla="*/ 0 h 21600"/>
                  <a:gd name="T2" fmla="*/ 0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8569" name="Line 141"/>
            <p:cNvSpPr>
              <a:spLocks noChangeAspect="1" noChangeShapeType="1"/>
            </p:cNvSpPr>
            <p:nvPr/>
          </p:nvSpPr>
          <p:spPr bwMode="auto">
            <a:xfrm flipV="1">
              <a:off x="4904" y="957"/>
              <a:ext cx="137"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70" name="Text Box 142"/>
            <p:cNvSpPr txBox="1">
              <a:spLocks noChangeAspect="1" noChangeArrowheads="1"/>
            </p:cNvSpPr>
            <p:nvPr/>
          </p:nvSpPr>
          <p:spPr bwMode="auto">
            <a:xfrm>
              <a:off x="5014" y="867"/>
              <a:ext cx="3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q</a:t>
              </a:r>
            </a:p>
          </p:txBody>
        </p:sp>
        <p:sp>
          <p:nvSpPr>
            <p:cNvPr id="108571" name="Text Box 143"/>
            <p:cNvSpPr txBox="1">
              <a:spLocks noChangeAspect="1" noChangeArrowheads="1"/>
            </p:cNvSpPr>
            <p:nvPr/>
          </p:nvSpPr>
          <p:spPr bwMode="auto">
            <a:xfrm>
              <a:off x="3855" y="1616"/>
              <a:ext cx="38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A</a:t>
              </a:r>
            </a:p>
          </p:txBody>
        </p:sp>
        <p:sp>
          <p:nvSpPr>
            <p:cNvPr id="108572" name="Text Box 144"/>
            <p:cNvSpPr txBox="1">
              <a:spLocks noChangeAspect="1" noChangeArrowheads="1"/>
            </p:cNvSpPr>
            <p:nvPr/>
          </p:nvSpPr>
          <p:spPr bwMode="auto">
            <a:xfrm>
              <a:off x="4698" y="1382"/>
              <a:ext cx="38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sp>
          <p:nvSpPr>
            <p:cNvPr id="108573" name="Text Box 145"/>
            <p:cNvSpPr txBox="1">
              <a:spLocks noChangeAspect="1" noChangeArrowheads="1"/>
            </p:cNvSpPr>
            <p:nvPr/>
          </p:nvSpPr>
          <p:spPr bwMode="auto">
            <a:xfrm>
              <a:off x="5109" y="1012"/>
              <a:ext cx="38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C</a:t>
              </a:r>
            </a:p>
          </p:txBody>
        </p:sp>
        <p:sp>
          <p:nvSpPr>
            <p:cNvPr id="108574" name="Text Box 146"/>
            <p:cNvSpPr txBox="1">
              <a:spLocks noChangeAspect="1" noChangeArrowheads="1"/>
            </p:cNvSpPr>
            <p:nvPr/>
          </p:nvSpPr>
          <p:spPr bwMode="auto">
            <a:xfrm>
              <a:off x="5125" y="1638"/>
              <a:ext cx="383"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C</a:t>
              </a:r>
            </a:p>
          </p:txBody>
        </p:sp>
        <p:sp>
          <p:nvSpPr>
            <p:cNvPr id="108575" name="Text Box 147"/>
            <p:cNvSpPr txBox="1">
              <a:spLocks noChangeAspect="1" noChangeArrowheads="1"/>
            </p:cNvSpPr>
            <p:nvPr/>
          </p:nvSpPr>
          <p:spPr bwMode="auto">
            <a:xfrm>
              <a:off x="4558" y="1434"/>
              <a:ext cx="383"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sp>
          <p:nvSpPr>
            <p:cNvPr id="108576" name="Text Box 148"/>
            <p:cNvSpPr txBox="1">
              <a:spLocks noChangeAspect="1" noChangeArrowheads="1"/>
            </p:cNvSpPr>
            <p:nvPr/>
          </p:nvSpPr>
          <p:spPr bwMode="auto">
            <a:xfrm>
              <a:off x="4558" y="1661"/>
              <a:ext cx="38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sp>
          <p:nvSpPr>
            <p:cNvPr id="108577" name="Text Box 149"/>
            <p:cNvSpPr txBox="1">
              <a:spLocks noChangeAspect="1" noChangeArrowheads="1"/>
            </p:cNvSpPr>
            <p:nvPr/>
          </p:nvSpPr>
          <p:spPr bwMode="auto">
            <a:xfrm>
              <a:off x="4246" y="1634"/>
              <a:ext cx="38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l-GR" sz="1800">
                  <a:cs typeface="Arial" charset="0"/>
                </a:rPr>
                <a:t>α</a:t>
              </a:r>
            </a:p>
          </p:txBody>
        </p:sp>
        <p:sp>
          <p:nvSpPr>
            <p:cNvPr id="108578" name="Text Box 150"/>
            <p:cNvSpPr txBox="1">
              <a:spLocks noChangeAspect="1" noChangeArrowheads="1"/>
            </p:cNvSpPr>
            <p:nvPr/>
          </p:nvSpPr>
          <p:spPr bwMode="auto">
            <a:xfrm>
              <a:off x="4862" y="1258"/>
              <a:ext cx="38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E</a:t>
              </a:r>
            </a:p>
          </p:txBody>
        </p:sp>
      </p:grpSp>
      <p:sp>
        <p:nvSpPr>
          <p:cNvPr id="2" name="TextBox 1"/>
          <p:cNvSpPr txBox="1"/>
          <p:nvPr/>
        </p:nvSpPr>
        <p:spPr>
          <a:xfrm>
            <a:off x="1" y="3320988"/>
            <a:ext cx="9144000" cy="3262432"/>
          </a:xfrm>
          <a:prstGeom prst="rect">
            <a:avLst/>
          </a:prstGeom>
          <a:noFill/>
        </p:spPr>
        <p:txBody>
          <a:bodyPr wrap="square" rtlCol="0">
            <a:spAutoFit/>
          </a:bodyPr>
          <a:lstStyle/>
          <a:p>
            <a:r>
              <a:rPr lang="en-US" smtClean="0"/>
              <a:t>Chiếu lên phương x: – </a:t>
            </a:r>
            <a:r>
              <a:rPr lang="en-US"/>
              <a:t>X</a:t>
            </a:r>
            <a:r>
              <a:rPr lang="en-US" baseline="-25000" smtClean="0"/>
              <a:t>A</a:t>
            </a:r>
            <a:r>
              <a:rPr lang="en-US" smtClean="0"/>
              <a:t> = 0</a:t>
            </a:r>
          </a:p>
          <a:p>
            <a:r>
              <a:rPr lang="en-US" smtClean="0"/>
              <a:t>Chiếu lên phương y: Y</a:t>
            </a:r>
            <a:r>
              <a:rPr lang="en-US" baseline="-25000" smtClean="0"/>
              <a:t>A</a:t>
            </a:r>
            <a:r>
              <a:rPr lang="en-US" baseline="30000" smtClean="0"/>
              <a:t> </a:t>
            </a:r>
            <a:r>
              <a:rPr lang="en-US" smtClean="0"/>
              <a:t>– q.AE </a:t>
            </a:r>
            <a:r>
              <a:rPr lang="en-US"/>
              <a:t>+ S</a:t>
            </a:r>
            <a:r>
              <a:rPr lang="en-US" baseline="-25000"/>
              <a:t>D</a:t>
            </a:r>
            <a:r>
              <a:rPr lang="en-US"/>
              <a:t> </a:t>
            </a:r>
            <a:r>
              <a:rPr lang="en-US" smtClean="0"/>
              <a:t>+ S</a:t>
            </a:r>
            <a:r>
              <a:rPr lang="en-US" baseline="-25000" smtClean="0"/>
              <a:t>C</a:t>
            </a:r>
            <a:r>
              <a:rPr lang="en-US" smtClean="0"/>
              <a:t> = 0</a:t>
            </a:r>
          </a:p>
          <a:p>
            <a:r>
              <a:rPr lang="en-US" smtClean="0"/>
              <a:t>Mô men quanh điểm A:</a:t>
            </a:r>
          </a:p>
          <a:p>
            <a:r>
              <a:rPr lang="en-US" smtClean="0"/>
              <a:t>– q.AE.(AE</a:t>
            </a:r>
            <a:r>
              <a:rPr lang="en-US"/>
              <a:t>.cos</a:t>
            </a:r>
            <a:r>
              <a:rPr lang="el-GR"/>
              <a:t>α</a:t>
            </a:r>
            <a:r>
              <a:rPr lang="en-US" smtClean="0"/>
              <a:t>/2) + </a:t>
            </a:r>
            <a:r>
              <a:rPr lang="en-US"/>
              <a:t>S</a:t>
            </a:r>
            <a:r>
              <a:rPr lang="en-US" baseline="-25000"/>
              <a:t>D</a:t>
            </a:r>
            <a:r>
              <a:rPr lang="en-US"/>
              <a:t>.AD.cos</a:t>
            </a:r>
            <a:r>
              <a:rPr lang="el-GR"/>
              <a:t>α</a:t>
            </a:r>
            <a:r>
              <a:rPr lang="en-US"/>
              <a:t> </a:t>
            </a:r>
            <a:r>
              <a:rPr lang="en-US" smtClean="0"/>
              <a:t>+ S</a:t>
            </a:r>
            <a:r>
              <a:rPr lang="en-US" baseline="-25000" smtClean="0"/>
              <a:t>C</a:t>
            </a:r>
            <a:r>
              <a:rPr lang="en-US" smtClean="0"/>
              <a:t>.AC.cos</a:t>
            </a:r>
            <a:r>
              <a:rPr lang="el-GR"/>
              <a:t>α</a:t>
            </a:r>
            <a:r>
              <a:rPr lang="en-US" smtClean="0"/>
              <a:t> = 0</a:t>
            </a:r>
          </a:p>
          <a:p>
            <a:r>
              <a:rPr lang="en-US" smtClean="0"/>
              <a:t>→ </a:t>
            </a:r>
            <a:r>
              <a:rPr lang="en-US"/>
              <a:t>– </a:t>
            </a:r>
            <a:r>
              <a:rPr lang="en-US" smtClean="0"/>
              <a:t>q.AE²/2 </a:t>
            </a:r>
            <a:r>
              <a:rPr lang="en-US"/>
              <a:t>+ </a:t>
            </a:r>
            <a:r>
              <a:rPr lang="en-US" smtClean="0"/>
              <a:t>S</a:t>
            </a:r>
            <a:r>
              <a:rPr lang="en-US" baseline="-25000" smtClean="0"/>
              <a:t>D</a:t>
            </a:r>
            <a:r>
              <a:rPr lang="en-US" smtClean="0"/>
              <a:t>.AD </a:t>
            </a:r>
            <a:r>
              <a:rPr lang="en-US"/>
              <a:t>+ </a:t>
            </a:r>
            <a:r>
              <a:rPr lang="en-US" smtClean="0"/>
              <a:t>S</a:t>
            </a:r>
            <a:r>
              <a:rPr lang="en-US" baseline="-25000" smtClean="0"/>
              <a:t>C</a:t>
            </a:r>
            <a:r>
              <a:rPr lang="en-US" smtClean="0"/>
              <a:t>.AC </a:t>
            </a:r>
            <a:r>
              <a:rPr lang="en-US"/>
              <a:t>= 0</a:t>
            </a:r>
            <a:endParaRPr lang="en-US" smtClean="0"/>
          </a:p>
          <a:p>
            <a:r>
              <a:rPr lang="en-US"/>
              <a:t>Mô men quanh điểm </a:t>
            </a:r>
            <a:r>
              <a:rPr lang="en-US" smtClean="0"/>
              <a:t>D:</a:t>
            </a:r>
          </a:p>
          <a:p>
            <a:r>
              <a:rPr lang="en-US" sz="2500"/>
              <a:t>– </a:t>
            </a:r>
            <a:r>
              <a:rPr lang="en-US" sz="2500" smtClean="0"/>
              <a:t>Y</a:t>
            </a:r>
            <a:r>
              <a:rPr lang="en-US" sz="2500" baseline="-25000" smtClean="0"/>
              <a:t>A</a:t>
            </a:r>
            <a:r>
              <a:rPr lang="en-US" sz="2500" smtClean="0"/>
              <a:t>.AD.cos</a:t>
            </a:r>
            <a:r>
              <a:rPr lang="el-GR" sz="2500" smtClean="0"/>
              <a:t>α</a:t>
            </a:r>
            <a:r>
              <a:rPr lang="en-US" sz="2500" smtClean="0"/>
              <a:t> + q.AE.(AD</a:t>
            </a:r>
            <a:r>
              <a:rPr lang="en-US" sz="2500"/>
              <a:t>.cos</a:t>
            </a:r>
            <a:r>
              <a:rPr lang="el-GR" sz="2500"/>
              <a:t>α</a:t>
            </a:r>
            <a:r>
              <a:rPr lang="en-US" sz="2500" smtClean="0"/>
              <a:t> – AE</a:t>
            </a:r>
            <a:r>
              <a:rPr lang="en-US" sz="2500"/>
              <a:t>.cos</a:t>
            </a:r>
            <a:r>
              <a:rPr lang="el-GR" sz="2500"/>
              <a:t>α</a:t>
            </a:r>
            <a:r>
              <a:rPr lang="en-US" sz="2500" smtClean="0"/>
              <a:t>/2) + S</a:t>
            </a:r>
            <a:r>
              <a:rPr lang="en-US" sz="2500" baseline="-25000" smtClean="0"/>
              <a:t>C</a:t>
            </a:r>
            <a:r>
              <a:rPr lang="en-US" sz="2500" smtClean="0"/>
              <a:t>.DC</a:t>
            </a:r>
            <a:r>
              <a:rPr lang="en-US" sz="2500"/>
              <a:t>.cos</a:t>
            </a:r>
            <a:r>
              <a:rPr lang="el-GR" sz="2500"/>
              <a:t>α</a:t>
            </a:r>
            <a:r>
              <a:rPr lang="en-US" sz="2500" smtClean="0"/>
              <a:t> = 0</a:t>
            </a:r>
          </a:p>
          <a:p>
            <a:r>
              <a:rPr lang="en-US" sz="2500" smtClean="0"/>
              <a:t>→ </a:t>
            </a:r>
            <a:r>
              <a:rPr lang="en-US" sz="2500"/>
              <a:t>– </a:t>
            </a:r>
            <a:r>
              <a:rPr lang="en-US" sz="2500" smtClean="0"/>
              <a:t>Y</a:t>
            </a:r>
            <a:r>
              <a:rPr lang="en-US" sz="2500" baseline="-25000" smtClean="0"/>
              <a:t>A</a:t>
            </a:r>
            <a:r>
              <a:rPr lang="en-US" sz="2500" smtClean="0"/>
              <a:t>.AD </a:t>
            </a:r>
            <a:r>
              <a:rPr lang="en-US" sz="2500"/>
              <a:t>+ q.AE.(</a:t>
            </a:r>
            <a:r>
              <a:rPr lang="en-US" sz="2500" smtClean="0"/>
              <a:t>AD </a:t>
            </a:r>
            <a:r>
              <a:rPr lang="en-US" sz="2500"/>
              <a:t>– </a:t>
            </a:r>
            <a:r>
              <a:rPr lang="en-US" sz="2500" smtClean="0"/>
              <a:t>AE/2</a:t>
            </a:r>
            <a:r>
              <a:rPr lang="en-US" sz="2500"/>
              <a:t>) + </a:t>
            </a:r>
            <a:r>
              <a:rPr lang="en-US" sz="2500" smtClean="0"/>
              <a:t>S</a:t>
            </a:r>
            <a:r>
              <a:rPr lang="en-US" sz="2500" baseline="-25000" smtClean="0"/>
              <a:t>C</a:t>
            </a:r>
            <a:r>
              <a:rPr lang="en-US" sz="2500" smtClean="0"/>
              <a:t>.DC </a:t>
            </a:r>
            <a:r>
              <a:rPr lang="en-US" sz="2500"/>
              <a:t>= 0</a:t>
            </a:r>
          </a:p>
        </p:txBody>
      </p:sp>
      <p:grpSp>
        <p:nvGrpSpPr>
          <p:cNvPr id="3" name="Group 2"/>
          <p:cNvGrpSpPr/>
          <p:nvPr/>
        </p:nvGrpSpPr>
        <p:grpSpPr>
          <a:xfrm>
            <a:off x="1939193" y="942250"/>
            <a:ext cx="436563" cy="1353622"/>
            <a:chOff x="1363129" y="1700808"/>
            <a:chExt cx="436563" cy="1353622"/>
          </a:xfrm>
        </p:grpSpPr>
        <p:sp>
          <p:nvSpPr>
            <p:cNvPr id="153" name="Line 55"/>
            <p:cNvSpPr>
              <a:spLocks noChangeShapeType="1"/>
            </p:cNvSpPr>
            <p:nvPr/>
          </p:nvSpPr>
          <p:spPr bwMode="auto">
            <a:xfrm>
              <a:off x="1795066" y="1772816"/>
              <a:ext cx="0" cy="1281614"/>
            </a:xfrm>
            <a:prstGeom prst="line">
              <a:avLst/>
            </a:prstGeom>
            <a:noFill/>
            <a:ln w="38100">
              <a:solidFill>
                <a:srgbClr val="FF3300"/>
              </a:solidFill>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mc:AlternateContent xmlns:mc="http://schemas.openxmlformats.org/markup-compatibility/2006" xmlns:a14="http://schemas.microsoft.com/office/drawing/2010/main">
          <mc:Choice Requires="a14">
            <p:sp>
              <p:nvSpPr>
                <p:cNvPr id="155" name="Text Box 66"/>
                <p:cNvSpPr txBox="1">
                  <a:spLocks noChangeArrowheads="1"/>
                </p:cNvSpPr>
                <p:nvPr/>
              </p:nvSpPr>
              <p:spPr bwMode="auto">
                <a:xfrm>
                  <a:off x="1363129" y="1700808"/>
                  <a:ext cx="436563" cy="40479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14:m>
                    <m:oMathPara xmlns:m="http://schemas.openxmlformats.org/officeDocument/2006/math">
                      <m:oMathParaPr>
                        <m:jc m:val="centerGroup"/>
                      </m:oMathParaPr>
                      <m:oMath xmlns:m="http://schemas.openxmlformats.org/officeDocument/2006/math">
                        <m:acc>
                          <m:accPr>
                            <m:chr m:val="⃗"/>
                            <m:ctrlPr>
                              <a:rPr lang="en-US" sz="1800" b="1" i="1" smtClean="0">
                                <a:latin typeface="Cambria Math"/>
                              </a:rPr>
                            </m:ctrlPr>
                          </m:accPr>
                          <m:e>
                            <m:r>
                              <a:rPr lang="en-US" sz="1800" b="1" i="1" smtClean="0">
                                <a:latin typeface="Cambria Math"/>
                              </a:rPr>
                              <m:t>𝑸</m:t>
                            </m:r>
                          </m:e>
                        </m:acc>
                      </m:oMath>
                    </m:oMathPara>
                  </a14:m>
                  <a:endParaRPr lang="en-US" sz="1800" b="1"/>
                </a:p>
              </p:txBody>
            </p:sp>
          </mc:Choice>
          <mc:Fallback xmlns="">
            <p:sp>
              <p:nvSpPr>
                <p:cNvPr id="155" name="Text Box 66"/>
                <p:cNvSpPr txBox="1">
                  <a:spLocks noRot="1" noChangeAspect="1" noMove="1" noResize="1" noEditPoints="1" noAdjustHandles="1" noChangeArrowheads="1" noChangeShapeType="1" noTextEdit="1"/>
                </p:cNvSpPr>
                <p:nvPr/>
              </p:nvSpPr>
              <p:spPr bwMode="auto">
                <a:xfrm>
                  <a:off x="1363129" y="1700808"/>
                  <a:ext cx="436563" cy="404791"/>
                </a:xfrm>
                <a:prstGeom prst="rect">
                  <a:avLst/>
                </a:prstGeom>
                <a:blipFill rotWithShape="1">
                  <a:blip r:embed="rId15"/>
                  <a:stretch>
                    <a:fillRect b="-1060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spTree>
    <p:extLst>
      <p:ext uri="{BB962C8B-B14F-4D97-AF65-F5344CB8AC3E}">
        <p14:creationId xmlns:p14="http://schemas.microsoft.com/office/powerpoint/2010/main" val="36460203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8" presetClass="entr" presetSubtype="0" accel="100000" fill="hold" grpId="0" nodeType="withEffect">
                                  <p:stCondLst>
                                    <p:cond delay="0"/>
                                  </p:stCondLst>
                                  <p:childTnLst>
                                    <p:set>
                                      <p:cBhvr>
                                        <p:cTn id="6" dur="1" fill="hold">
                                          <p:stCondLst>
                                            <p:cond delay="0"/>
                                          </p:stCondLst>
                                        </p:cTn>
                                        <p:tgtEl>
                                          <p:spTgt spid="253954"/>
                                        </p:tgtEl>
                                        <p:attrNameLst>
                                          <p:attrName>style.visibility</p:attrName>
                                        </p:attrNameLst>
                                      </p:cBhvr>
                                      <p:to>
                                        <p:strVal val="visible"/>
                                      </p:to>
                                    </p:set>
                                    <p:anim calcmode="lin" valueType="num">
                                      <p:cBhvr>
                                        <p:cTn id="7" dur="1000" fill="hold"/>
                                        <p:tgtEl>
                                          <p:spTgt spid="253954"/>
                                        </p:tgtEl>
                                        <p:attrNameLst>
                                          <p:attrName>ppt_w</p:attrName>
                                        </p:attrNameLst>
                                      </p:cBhvr>
                                      <p:tavLst>
                                        <p:tav tm="0">
                                          <p:val>
                                            <p:strVal val="#ppt_w*2.5"/>
                                          </p:val>
                                        </p:tav>
                                        <p:tav tm="100000">
                                          <p:val>
                                            <p:strVal val="#ppt_w"/>
                                          </p:val>
                                        </p:tav>
                                      </p:tavLst>
                                    </p:anim>
                                    <p:anim calcmode="lin" valueType="num">
                                      <p:cBhvr>
                                        <p:cTn id="8" dur="1000" fill="hold"/>
                                        <p:tgtEl>
                                          <p:spTgt spid="253954"/>
                                        </p:tgtEl>
                                        <p:attrNameLst>
                                          <p:attrName>ppt_h</p:attrName>
                                        </p:attrNameLst>
                                      </p:cBhvr>
                                      <p:tavLst>
                                        <p:tav tm="0">
                                          <p:val>
                                            <p:strVal val="#ppt_h*0.01"/>
                                          </p:val>
                                        </p:tav>
                                        <p:tav tm="100000">
                                          <p:val>
                                            <p:strVal val="#ppt_h"/>
                                          </p:val>
                                        </p:tav>
                                      </p:tavLst>
                                    </p:anim>
                                    <p:anim calcmode="lin" valueType="num">
                                      <p:cBhvr>
                                        <p:cTn id="9" dur="1000" fill="hold"/>
                                        <p:tgtEl>
                                          <p:spTgt spid="253954"/>
                                        </p:tgtEl>
                                        <p:attrNameLst>
                                          <p:attrName>ppt_x</p:attrName>
                                        </p:attrNameLst>
                                      </p:cBhvr>
                                      <p:tavLst>
                                        <p:tav tm="0">
                                          <p:val>
                                            <p:strVal val="#ppt_x"/>
                                          </p:val>
                                        </p:tav>
                                        <p:tav tm="100000">
                                          <p:val>
                                            <p:strVal val="#ppt_x"/>
                                          </p:val>
                                        </p:tav>
                                      </p:tavLst>
                                    </p:anim>
                                    <p:anim calcmode="lin" valueType="num">
                                      <p:cBhvr>
                                        <p:cTn id="10" dur="1000" fill="hold"/>
                                        <p:tgtEl>
                                          <p:spTgt spid="253954"/>
                                        </p:tgtEl>
                                        <p:attrNameLst>
                                          <p:attrName>ppt_y</p:attrName>
                                        </p:attrNameLst>
                                      </p:cBhvr>
                                      <p:tavLst>
                                        <p:tav tm="0">
                                          <p:val>
                                            <p:strVal val="#ppt_h+1"/>
                                          </p:val>
                                        </p:tav>
                                        <p:tav tm="100000">
                                          <p:val>
                                            <p:strVal val="#ppt_y"/>
                                          </p:val>
                                        </p:tav>
                                      </p:tavLst>
                                    </p:anim>
                                    <p:animEffect transition="in" filter="fade">
                                      <p:cBhvr>
                                        <p:cTn id="11" dur="1000"/>
                                        <p:tgtEl>
                                          <p:spTgt spid="253954"/>
                                        </p:tgtEl>
                                      </p:cBhvr>
                                    </p:animEffect>
                                  </p:childTnLst>
                                </p:cTn>
                              </p:par>
                            </p:childTnLst>
                          </p:cTn>
                        </p:par>
                        <p:par>
                          <p:cTn id="12" fill="hold" nodeType="withGroup">
                            <p:stCondLst>
                              <p:cond delay="1000"/>
                            </p:stCondLst>
                            <p:childTnLst>
                              <p:par>
                                <p:cTn id="13" presetID="20" presetClass="entr" presetSubtype="0" fill="hold" nodeType="afterEffect">
                                  <p:stCondLst>
                                    <p:cond delay="0"/>
                                  </p:stCondLst>
                                  <p:childTnLst>
                                    <p:set>
                                      <p:cBhvr>
                                        <p:cTn id="14" dur="1" fill="hold">
                                          <p:stCondLst>
                                            <p:cond delay="0"/>
                                          </p:stCondLst>
                                        </p:cTn>
                                        <p:tgtEl>
                                          <p:spTgt spid="253956"/>
                                        </p:tgtEl>
                                        <p:attrNameLst>
                                          <p:attrName>style.visibility</p:attrName>
                                        </p:attrNameLst>
                                      </p:cBhvr>
                                      <p:to>
                                        <p:strVal val="visible"/>
                                      </p:to>
                                    </p:set>
                                    <p:animEffect transition="in" filter="wedge">
                                      <p:cBhvr>
                                        <p:cTn id="15" dur="2000"/>
                                        <p:tgtEl>
                                          <p:spTgt spid="253956"/>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254016"/>
                                        </p:tgtEl>
                                        <p:attrNameLst>
                                          <p:attrName>style.visibility</p:attrName>
                                        </p:attrNameLst>
                                      </p:cBhvr>
                                      <p:to>
                                        <p:strVal val="visible"/>
                                      </p:to>
                                    </p:set>
                                    <p:animEffect transition="in" filter="wedge">
                                      <p:cBhvr>
                                        <p:cTn id="18" dur="2000"/>
                                        <p:tgtEl>
                                          <p:spTgt spid="254016"/>
                                        </p:tgtEl>
                                      </p:cBhvr>
                                    </p:animEffect>
                                  </p:childTnLst>
                                </p:cTn>
                              </p:par>
                              <p:par>
                                <p:cTn id="19" presetID="20" presetClass="entr" presetSubtype="0" fill="hold" grpId="0" nodeType="withEffect">
                                  <p:stCondLst>
                                    <p:cond delay="0"/>
                                  </p:stCondLst>
                                  <p:childTnLst>
                                    <p:set>
                                      <p:cBhvr>
                                        <p:cTn id="20" dur="1" fill="hold">
                                          <p:stCondLst>
                                            <p:cond delay="0"/>
                                          </p:stCondLst>
                                        </p:cTn>
                                        <p:tgtEl>
                                          <p:spTgt spid="254032"/>
                                        </p:tgtEl>
                                        <p:attrNameLst>
                                          <p:attrName>style.visibility</p:attrName>
                                        </p:attrNameLst>
                                      </p:cBhvr>
                                      <p:to>
                                        <p:strVal val="visible"/>
                                      </p:to>
                                    </p:set>
                                    <p:animEffect transition="in" filter="wedge">
                                      <p:cBhvr>
                                        <p:cTn id="21" dur="2000"/>
                                        <p:tgtEl>
                                          <p:spTgt spid="254032"/>
                                        </p:tgtEl>
                                      </p:cBhvr>
                                    </p:animEffect>
                                  </p:childTnLst>
                                </p:cTn>
                              </p:par>
                              <p:par>
                                <p:cTn id="22" presetID="20" presetClass="entr" presetSubtype="0" fill="hold" grpId="0" nodeType="withEffect">
                                  <p:stCondLst>
                                    <p:cond delay="0"/>
                                  </p:stCondLst>
                                  <p:childTnLst>
                                    <p:set>
                                      <p:cBhvr>
                                        <p:cTn id="23" dur="1" fill="hold">
                                          <p:stCondLst>
                                            <p:cond delay="0"/>
                                          </p:stCondLst>
                                        </p:cTn>
                                        <p:tgtEl>
                                          <p:spTgt spid="254033"/>
                                        </p:tgtEl>
                                        <p:attrNameLst>
                                          <p:attrName>style.visibility</p:attrName>
                                        </p:attrNameLst>
                                      </p:cBhvr>
                                      <p:to>
                                        <p:strVal val="visible"/>
                                      </p:to>
                                    </p:set>
                                    <p:animEffect transition="in" filter="wedge">
                                      <p:cBhvr>
                                        <p:cTn id="24" dur="2000"/>
                                        <p:tgtEl>
                                          <p:spTgt spid="254033"/>
                                        </p:tgtEl>
                                      </p:cBhvr>
                                    </p:animEffect>
                                  </p:childTnLst>
                                </p:cTn>
                              </p:par>
                              <p:par>
                                <p:cTn id="25" presetID="20" presetClass="entr" presetSubtype="0" fill="hold" nodeType="withEffect">
                                  <p:stCondLst>
                                    <p:cond delay="0"/>
                                  </p:stCondLst>
                                  <p:childTnLst>
                                    <p:set>
                                      <p:cBhvr>
                                        <p:cTn id="26" dur="1" fill="hold">
                                          <p:stCondLst>
                                            <p:cond delay="0"/>
                                          </p:stCondLst>
                                        </p:cTn>
                                        <p:tgtEl>
                                          <p:spTgt spid="254017"/>
                                        </p:tgtEl>
                                        <p:attrNameLst>
                                          <p:attrName>style.visibility</p:attrName>
                                        </p:attrNameLst>
                                      </p:cBhvr>
                                      <p:to>
                                        <p:strVal val="visible"/>
                                      </p:to>
                                    </p:set>
                                    <p:animEffect transition="in" filter="wedge">
                                      <p:cBhvr>
                                        <p:cTn id="27" dur="2000"/>
                                        <p:tgtEl>
                                          <p:spTgt spid="2540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54008"/>
                                        </p:tgtEl>
                                        <p:attrNameLst>
                                          <p:attrName>style.visibility</p:attrName>
                                        </p:attrNameLst>
                                      </p:cBhvr>
                                      <p:to>
                                        <p:strVal val="visible"/>
                                      </p:to>
                                    </p:set>
                                    <p:animEffect transition="in" filter="wipe(down)">
                                      <p:cBhvr>
                                        <p:cTn id="32" dur="500"/>
                                        <p:tgtEl>
                                          <p:spTgt spid="254008"/>
                                        </p:tgtEl>
                                      </p:cBhvr>
                                    </p:animEffect>
                                  </p:childTnLst>
                                </p:cTn>
                              </p:par>
                            </p:childTnLst>
                          </p:cTn>
                        </p:par>
                        <p:par>
                          <p:cTn id="33" fill="hold" nodeType="afterGroup">
                            <p:stCondLst>
                              <p:cond delay="500"/>
                            </p:stCondLst>
                            <p:childTnLst>
                              <p:par>
                                <p:cTn id="34" presetID="3" presetClass="entr" presetSubtype="10" fill="hold" nodeType="afterEffect">
                                  <p:stCondLst>
                                    <p:cond delay="0"/>
                                  </p:stCondLst>
                                  <p:childTnLst>
                                    <p:set>
                                      <p:cBhvr>
                                        <p:cTn id="35" dur="1" fill="hold">
                                          <p:stCondLst>
                                            <p:cond delay="0"/>
                                          </p:stCondLst>
                                        </p:cTn>
                                        <p:tgtEl>
                                          <p:spTgt spid="254014"/>
                                        </p:tgtEl>
                                        <p:attrNameLst>
                                          <p:attrName>style.visibility</p:attrName>
                                        </p:attrNameLst>
                                      </p:cBhvr>
                                      <p:to>
                                        <p:strVal val="visible"/>
                                      </p:to>
                                    </p:set>
                                    <p:animEffect transition="in" filter="blinds(horizontal)">
                                      <p:cBhvr>
                                        <p:cTn id="36" dur="500"/>
                                        <p:tgtEl>
                                          <p:spTgt spid="254014"/>
                                        </p:tgtEl>
                                      </p:cBhvr>
                                    </p:animEffect>
                                  </p:childTnLst>
                                </p:cTn>
                              </p:par>
                            </p:childTnLst>
                          </p:cTn>
                        </p:par>
                        <p:par>
                          <p:cTn id="37" fill="hold" nodeType="withGroup">
                            <p:stCondLst>
                              <p:cond delay="1000"/>
                            </p:stCondLst>
                            <p:childTnLst>
                              <p:par>
                                <p:cTn id="38" presetID="18" presetClass="entr" presetSubtype="12" fill="hold" grpId="0" nodeType="afterEffect">
                                  <p:stCondLst>
                                    <p:cond delay="0"/>
                                  </p:stCondLst>
                                  <p:childTnLst>
                                    <p:set>
                                      <p:cBhvr>
                                        <p:cTn id="39" dur="1" fill="hold">
                                          <p:stCondLst>
                                            <p:cond delay="0"/>
                                          </p:stCondLst>
                                        </p:cTn>
                                        <p:tgtEl>
                                          <p:spTgt spid="254009"/>
                                        </p:tgtEl>
                                        <p:attrNameLst>
                                          <p:attrName>style.visibility</p:attrName>
                                        </p:attrNameLst>
                                      </p:cBhvr>
                                      <p:to>
                                        <p:strVal val="visible"/>
                                      </p:to>
                                    </p:set>
                                    <p:animEffect transition="in" filter="strips(downLeft)">
                                      <p:cBhvr>
                                        <p:cTn id="40" dur="500"/>
                                        <p:tgtEl>
                                          <p:spTgt spid="254009"/>
                                        </p:tgtEl>
                                      </p:cBhvr>
                                    </p:animEffect>
                                  </p:childTnLst>
                                </p:cTn>
                              </p:par>
                              <p:par>
                                <p:cTn id="41" presetID="3" presetClass="entr" presetSubtype="10" fill="hold" nodeType="withEffect">
                                  <p:stCondLst>
                                    <p:cond delay="0"/>
                                  </p:stCondLst>
                                  <p:childTnLst>
                                    <p:set>
                                      <p:cBhvr>
                                        <p:cTn id="42" dur="1" fill="hold">
                                          <p:stCondLst>
                                            <p:cond delay="0"/>
                                          </p:stCondLst>
                                        </p:cTn>
                                        <p:tgtEl>
                                          <p:spTgt spid="254015"/>
                                        </p:tgtEl>
                                        <p:attrNameLst>
                                          <p:attrName>style.visibility</p:attrName>
                                        </p:attrNameLst>
                                      </p:cBhvr>
                                      <p:to>
                                        <p:strVal val="visible"/>
                                      </p:to>
                                    </p:set>
                                    <p:animEffect transition="in" filter="blinds(horizontal)">
                                      <p:cBhvr>
                                        <p:cTn id="43" dur="500"/>
                                        <p:tgtEl>
                                          <p:spTgt spid="25401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53955"/>
                                        </p:tgtEl>
                                        <p:attrNameLst>
                                          <p:attrName>style.visibility</p:attrName>
                                        </p:attrNameLst>
                                      </p:cBhvr>
                                      <p:to>
                                        <p:strVal val="visible"/>
                                      </p:to>
                                    </p:set>
                                    <p:animEffect transition="in" filter="wipe(down)">
                                      <p:cBhvr>
                                        <p:cTn id="48" dur="500"/>
                                        <p:tgtEl>
                                          <p:spTgt spid="253955"/>
                                        </p:tgtEl>
                                      </p:cBhvr>
                                    </p:animEffect>
                                  </p:childTnLst>
                                </p:cTn>
                              </p:par>
                            </p:childTnLst>
                          </p:cTn>
                        </p:par>
                        <p:par>
                          <p:cTn id="49" fill="hold" nodeType="afterGroup">
                            <p:stCondLst>
                              <p:cond delay="500"/>
                            </p:stCondLst>
                            <p:childTnLst>
                              <p:par>
                                <p:cTn id="50" presetID="3" presetClass="entr" presetSubtype="10" fill="hold" nodeType="afterEffect">
                                  <p:stCondLst>
                                    <p:cond delay="0"/>
                                  </p:stCondLst>
                                  <p:childTnLst>
                                    <p:set>
                                      <p:cBhvr>
                                        <p:cTn id="51" dur="1" fill="hold">
                                          <p:stCondLst>
                                            <p:cond delay="0"/>
                                          </p:stCondLst>
                                        </p:cTn>
                                        <p:tgtEl>
                                          <p:spTgt spid="254013"/>
                                        </p:tgtEl>
                                        <p:attrNameLst>
                                          <p:attrName>style.visibility</p:attrName>
                                        </p:attrNameLst>
                                      </p:cBhvr>
                                      <p:to>
                                        <p:strVal val="visible"/>
                                      </p:to>
                                    </p:set>
                                    <p:animEffect transition="in" filter="blinds(horizontal)">
                                      <p:cBhvr>
                                        <p:cTn id="52" dur="500"/>
                                        <p:tgtEl>
                                          <p:spTgt spid="25401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54007"/>
                                        </p:tgtEl>
                                        <p:attrNameLst>
                                          <p:attrName>style.visibility</p:attrName>
                                        </p:attrNameLst>
                                      </p:cBhvr>
                                      <p:to>
                                        <p:strVal val="visible"/>
                                      </p:to>
                                    </p:set>
                                    <p:animEffect transition="in" filter="wipe(down)">
                                      <p:cBhvr>
                                        <p:cTn id="57" dur="500"/>
                                        <p:tgtEl>
                                          <p:spTgt spid="254007"/>
                                        </p:tgtEl>
                                      </p:cBhvr>
                                    </p:animEffect>
                                  </p:childTnLst>
                                </p:cTn>
                              </p:par>
                            </p:childTnLst>
                          </p:cTn>
                        </p:par>
                        <p:par>
                          <p:cTn id="58" fill="hold" nodeType="afterGroup">
                            <p:stCondLst>
                              <p:cond delay="500"/>
                            </p:stCondLst>
                            <p:childTnLst>
                              <p:par>
                                <p:cTn id="59" presetID="8" presetClass="entr" presetSubtype="16" fill="hold" nodeType="afterEffect">
                                  <p:stCondLst>
                                    <p:cond delay="0"/>
                                  </p:stCondLst>
                                  <p:childTnLst>
                                    <p:set>
                                      <p:cBhvr>
                                        <p:cTn id="60" dur="1" fill="hold">
                                          <p:stCondLst>
                                            <p:cond delay="0"/>
                                          </p:stCondLst>
                                        </p:cTn>
                                        <p:tgtEl>
                                          <p:spTgt spid="254010"/>
                                        </p:tgtEl>
                                        <p:attrNameLst>
                                          <p:attrName>style.visibility</p:attrName>
                                        </p:attrNameLst>
                                      </p:cBhvr>
                                      <p:to>
                                        <p:strVal val="visible"/>
                                      </p:to>
                                    </p:set>
                                    <p:animEffect transition="in" filter="diamond(in)">
                                      <p:cBhvr>
                                        <p:cTn id="61" dur="2000"/>
                                        <p:tgtEl>
                                          <p:spTgt spid="25401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up)">
                                      <p:cBhvr>
                                        <p:cTn id="66" dur="500"/>
                                        <p:tgtEl>
                                          <p:spTgt spid="3"/>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
                                            <p:txEl>
                                              <p:pRg st="0" end="0"/>
                                            </p:txEl>
                                          </p:spTgt>
                                        </p:tgtEl>
                                        <p:attrNameLst>
                                          <p:attrName>style.visibility</p:attrName>
                                        </p:attrNameLst>
                                      </p:cBhvr>
                                      <p:to>
                                        <p:strVal val="visible"/>
                                      </p:to>
                                    </p:set>
                                    <p:animEffect transition="in" filter="wipe(left)">
                                      <p:cBhvr>
                                        <p:cTn id="71" dur="500"/>
                                        <p:tgtEl>
                                          <p:spTgt spid="2">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
                                            <p:txEl>
                                              <p:pRg st="1" end="1"/>
                                            </p:txEl>
                                          </p:spTgt>
                                        </p:tgtEl>
                                        <p:attrNameLst>
                                          <p:attrName>style.visibility</p:attrName>
                                        </p:attrNameLst>
                                      </p:cBhvr>
                                      <p:to>
                                        <p:strVal val="visible"/>
                                      </p:to>
                                    </p:set>
                                    <p:animEffect transition="in" filter="wipe(left)">
                                      <p:cBhvr>
                                        <p:cTn id="76" dur="500"/>
                                        <p:tgtEl>
                                          <p:spTgt spid="2">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2">
                                            <p:txEl>
                                              <p:pRg st="2" end="2"/>
                                            </p:txEl>
                                          </p:spTgt>
                                        </p:tgtEl>
                                        <p:attrNameLst>
                                          <p:attrName>style.visibility</p:attrName>
                                        </p:attrNameLst>
                                      </p:cBhvr>
                                      <p:to>
                                        <p:strVal val="visible"/>
                                      </p:to>
                                    </p:set>
                                    <p:animEffect transition="in" filter="wipe(left)">
                                      <p:cBhvr>
                                        <p:cTn id="81" dur="500"/>
                                        <p:tgtEl>
                                          <p:spTgt spid="2">
                                            <p:txEl>
                                              <p:pRg st="2" end="2"/>
                                            </p:txEl>
                                          </p:spTgt>
                                        </p:tgtEl>
                                      </p:cBhvr>
                                    </p:animEffect>
                                  </p:childTnLst>
                                </p:cTn>
                              </p:par>
                            </p:childTnLst>
                          </p:cTn>
                        </p:par>
                        <p:par>
                          <p:cTn id="82" fill="hold">
                            <p:stCondLst>
                              <p:cond delay="500"/>
                            </p:stCondLst>
                            <p:childTnLst>
                              <p:par>
                                <p:cTn id="83" presetID="22" presetClass="entr" presetSubtype="8" fill="hold" grpId="0" nodeType="afterEffect">
                                  <p:stCondLst>
                                    <p:cond delay="0"/>
                                  </p:stCondLst>
                                  <p:childTnLst>
                                    <p:set>
                                      <p:cBhvr>
                                        <p:cTn id="84" dur="1" fill="hold">
                                          <p:stCondLst>
                                            <p:cond delay="0"/>
                                          </p:stCondLst>
                                        </p:cTn>
                                        <p:tgtEl>
                                          <p:spTgt spid="2">
                                            <p:txEl>
                                              <p:pRg st="3" end="3"/>
                                            </p:txEl>
                                          </p:spTgt>
                                        </p:tgtEl>
                                        <p:attrNameLst>
                                          <p:attrName>style.visibility</p:attrName>
                                        </p:attrNameLst>
                                      </p:cBhvr>
                                      <p:to>
                                        <p:strVal val="visible"/>
                                      </p:to>
                                    </p:set>
                                    <p:animEffect transition="in" filter="wipe(left)">
                                      <p:cBhvr>
                                        <p:cTn id="85" dur="500"/>
                                        <p:tgtEl>
                                          <p:spTgt spid="2">
                                            <p:txEl>
                                              <p:pRg st="3" end="3"/>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
                                            <p:txEl>
                                              <p:pRg st="4" end="4"/>
                                            </p:txEl>
                                          </p:spTgt>
                                        </p:tgtEl>
                                        <p:attrNameLst>
                                          <p:attrName>style.visibility</p:attrName>
                                        </p:attrNameLst>
                                      </p:cBhvr>
                                      <p:to>
                                        <p:strVal val="visible"/>
                                      </p:to>
                                    </p:set>
                                    <p:animEffect transition="in" filter="wipe(left)">
                                      <p:cBhvr>
                                        <p:cTn id="90" dur="500"/>
                                        <p:tgtEl>
                                          <p:spTgt spid="2">
                                            <p:txEl>
                                              <p:pRg st="4" end="4"/>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2">
                                            <p:txEl>
                                              <p:pRg st="5" end="5"/>
                                            </p:txEl>
                                          </p:spTgt>
                                        </p:tgtEl>
                                        <p:attrNameLst>
                                          <p:attrName>style.visibility</p:attrName>
                                        </p:attrNameLst>
                                      </p:cBhvr>
                                      <p:to>
                                        <p:strVal val="visible"/>
                                      </p:to>
                                    </p:set>
                                    <p:animEffect transition="in" filter="wipe(left)">
                                      <p:cBhvr>
                                        <p:cTn id="95" dur="500"/>
                                        <p:tgtEl>
                                          <p:spTgt spid="2">
                                            <p:txEl>
                                              <p:pRg st="5" end="5"/>
                                            </p:txEl>
                                          </p:spTgt>
                                        </p:tgtEl>
                                      </p:cBhvr>
                                    </p:animEffect>
                                  </p:childTnLst>
                                </p:cTn>
                              </p:par>
                            </p:childTnLst>
                          </p:cTn>
                        </p:par>
                        <p:par>
                          <p:cTn id="96" fill="hold">
                            <p:stCondLst>
                              <p:cond delay="500"/>
                            </p:stCondLst>
                            <p:childTnLst>
                              <p:par>
                                <p:cTn id="97" presetID="22" presetClass="entr" presetSubtype="8" fill="hold" grpId="0" nodeType="afterEffect">
                                  <p:stCondLst>
                                    <p:cond delay="0"/>
                                  </p:stCondLst>
                                  <p:childTnLst>
                                    <p:set>
                                      <p:cBhvr>
                                        <p:cTn id="98" dur="1" fill="hold">
                                          <p:stCondLst>
                                            <p:cond delay="0"/>
                                          </p:stCondLst>
                                        </p:cTn>
                                        <p:tgtEl>
                                          <p:spTgt spid="2">
                                            <p:txEl>
                                              <p:pRg st="6" end="6"/>
                                            </p:txEl>
                                          </p:spTgt>
                                        </p:tgtEl>
                                        <p:attrNameLst>
                                          <p:attrName>style.visibility</p:attrName>
                                        </p:attrNameLst>
                                      </p:cBhvr>
                                      <p:to>
                                        <p:strVal val="visible"/>
                                      </p:to>
                                    </p:set>
                                    <p:animEffect transition="in" filter="wipe(left)">
                                      <p:cBhvr>
                                        <p:cTn id="99" dur="500"/>
                                        <p:tgtEl>
                                          <p:spTgt spid="2">
                                            <p:txEl>
                                              <p:pRg st="6" end="6"/>
                                            </p:txEl>
                                          </p:spTgt>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2">
                                            <p:txEl>
                                              <p:pRg st="7" end="7"/>
                                            </p:txEl>
                                          </p:spTgt>
                                        </p:tgtEl>
                                        <p:attrNameLst>
                                          <p:attrName>style.visibility</p:attrName>
                                        </p:attrNameLst>
                                      </p:cBhvr>
                                      <p:to>
                                        <p:strVal val="visible"/>
                                      </p:to>
                                    </p:set>
                                    <p:animEffect transition="in" filter="wipe(left)">
                                      <p:cBhvr>
                                        <p:cTn id="104" dur="500"/>
                                        <p:tgtEl>
                                          <p:spTgt spid="2">
                                            <p:txEl>
                                              <p:pRg st="7" end="7"/>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4" presetClass="exit" presetSubtype="16" fill="hold" grpId="1" nodeType="clickEffect">
                                  <p:stCondLst>
                                    <p:cond delay="0"/>
                                  </p:stCondLst>
                                  <p:childTnLst>
                                    <p:animEffect transition="out" filter="box(in)">
                                      <p:cBhvr>
                                        <p:cTn id="108" dur="500"/>
                                        <p:tgtEl>
                                          <p:spTgt spid="253954"/>
                                        </p:tgtEl>
                                      </p:cBhvr>
                                    </p:animEffect>
                                    <p:set>
                                      <p:cBhvr>
                                        <p:cTn id="109" dur="1" fill="hold">
                                          <p:stCondLst>
                                            <p:cond delay="499"/>
                                          </p:stCondLst>
                                        </p:cTn>
                                        <p:tgtEl>
                                          <p:spTgt spid="253954"/>
                                        </p:tgtEl>
                                        <p:attrNameLst>
                                          <p:attrName>style.visibility</p:attrName>
                                        </p:attrNameLst>
                                      </p:cBhvr>
                                      <p:to>
                                        <p:strVal val="hidden"/>
                                      </p:to>
                                    </p:se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58" presetClass="entr" presetSubtype="0" accel="100000" fill="hold" grpId="0" nodeType="clickEffect">
                                  <p:stCondLst>
                                    <p:cond delay="0"/>
                                  </p:stCondLst>
                                  <p:childTnLst>
                                    <p:set>
                                      <p:cBhvr>
                                        <p:cTn id="113" dur="1" fill="hold">
                                          <p:stCondLst>
                                            <p:cond delay="0"/>
                                          </p:stCondLst>
                                        </p:cTn>
                                        <p:tgtEl>
                                          <p:spTgt spid="254035"/>
                                        </p:tgtEl>
                                        <p:attrNameLst>
                                          <p:attrName>style.visibility</p:attrName>
                                        </p:attrNameLst>
                                      </p:cBhvr>
                                      <p:to>
                                        <p:strVal val="visible"/>
                                      </p:to>
                                    </p:set>
                                    <p:anim calcmode="lin" valueType="num">
                                      <p:cBhvr>
                                        <p:cTn id="114" dur="1000" fill="hold"/>
                                        <p:tgtEl>
                                          <p:spTgt spid="254035"/>
                                        </p:tgtEl>
                                        <p:attrNameLst>
                                          <p:attrName>ppt_w</p:attrName>
                                        </p:attrNameLst>
                                      </p:cBhvr>
                                      <p:tavLst>
                                        <p:tav tm="0">
                                          <p:val>
                                            <p:strVal val="#ppt_w*2.5"/>
                                          </p:val>
                                        </p:tav>
                                        <p:tav tm="100000">
                                          <p:val>
                                            <p:strVal val="#ppt_w"/>
                                          </p:val>
                                        </p:tav>
                                      </p:tavLst>
                                    </p:anim>
                                    <p:anim calcmode="lin" valueType="num">
                                      <p:cBhvr>
                                        <p:cTn id="115" dur="1000" fill="hold"/>
                                        <p:tgtEl>
                                          <p:spTgt spid="254035"/>
                                        </p:tgtEl>
                                        <p:attrNameLst>
                                          <p:attrName>ppt_h</p:attrName>
                                        </p:attrNameLst>
                                      </p:cBhvr>
                                      <p:tavLst>
                                        <p:tav tm="0">
                                          <p:val>
                                            <p:strVal val="#ppt_h*0.01"/>
                                          </p:val>
                                        </p:tav>
                                        <p:tav tm="100000">
                                          <p:val>
                                            <p:strVal val="#ppt_h"/>
                                          </p:val>
                                        </p:tav>
                                      </p:tavLst>
                                    </p:anim>
                                    <p:anim calcmode="lin" valueType="num">
                                      <p:cBhvr>
                                        <p:cTn id="116" dur="1000" fill="hold"/>
                                        <p:tgtEl>
                                          <p:spTgt spid="254035"/>
                                        </p:tgtEl>
                                        <p:attrNameLst>
                                          <p:attrName>ppt_x</p:attrName>
                                        </p:attrNameLst>
                                      </p:cBhvr>
                                      <p:tavLst>
                                        <p:tav tm="0">
                                          <p:val>
                                            <p:strVal val="#ppt_x"/>
                                          </p:val>
                                        </p:tav>
                                        <p:tav tm="100000">
                                          <p:val>
                                            <p:strVal val="#ppt_x"/>
                                          </p:val>
                                        </p:tav>
                                      </p:tavLst>
                                    </p:anim>
                                    <p:anim calcmode="lin" valueType="num">
                                      <p:cBhvr>
                                        <p:cTn id="117" dur="1000" fill="hold"/>
                                        <p:tgtEl>
                                          <p:spTgt spid="254035"/>
                                        </p:tgtEl>
                                        <p:attrNameLst>
                                          <p:attrName>ppt_y</p:attrName>
                                        </p:attrNameLst>
                                      </p:cBhvr>
                                      <p:tavLst>
                                        <p:tav tm="0">
                                          <p:val>
                                            <p:strVal val="#ppt_h+1"/>
                                          </p:val>
                                        </p:tav>
                                        <p:tav tm="100000">
                                          <p:val>
                                            <p:strVal val="#ppt_y"/>
                                          </p:val>
                                        </p:tav>
                                      </p:tavLst>
                                    </p:anim>
                                    <p:animEffect transition="in" filter="fade">
                                      <p:cBhvr>
                                        <p:cTn id="118" dur="1000"/>
                                        <p:tgtEl>
                                          <p:spTgt spid="254035"/>
                                        </p:tgtEl>
                                      </p:cBhvr>
                                    </p:animEffec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2" presetClass="exit" presetSubtype="4" fill="hold" nodeType="clickEffect">
                                  <p:stCondLst>
                                    <p:cond delay="0"/>
                                  </p:stCondLst>
                                  <p:childTnLst>
                                    <p:anim calcmode="lin" valueType="num">
                                      <p:cBhvr additive="base">
                                        <p:cTn id="122" dur="500"/>
                                        <p:tgtEl>
                                          <p:spTgt spid="253956"/>
                                        </p:tgtEl>
                                        <p:attrNameLst>
                                          <p:attrName>ppt_x</p:attrName>
                                        </p:attrNameLst>
                                      </p:cBhvr>
                                      <p:tavLst>
                                        <p:tav tm="0">
                                          <p:val>
                                            <p:strVal val="ppt_x"/>
                                          </p:val>
                                        </p:tav>
                                        <p:tav tm="100000">
                                          <p:val>
                                            <p:strVal val="ppt_x"/>
                                          </p:val>
                                        </p:tav>
                                      </p:tavLst>
                                    </p:anim>
                                    <p:anim calcmode="lin" valueType="num">
                                      <p:cBhvr additive="base">
                                        <p:cTn id="123" dur="500"/>
                                        <p:tgtEl>
                                          <p:spTgt spid="253956"/>
                                        </p:tgtEl>
                                        <p:attrNameLst>
                                          <p:attrName>ppt_y</p:attrName>
                                        </p:attrNameLst>
                                      </p:cBhvr>
                                      <p:tavLst>
                                        <p:tav tm="0">
                                          <p:val>
                                            <p:strVal val="ppt_y"/>
                                          </p:val>
                                        </p:tav>
                                        <p:tav tm="100000">
                                          <p:val>
                                            <p:strVal val="1+ppt_h/2"/>
                                          </p:val>
                                        </p:tav>
                                      </p:tavLst>
                                    </p:anim>
                                    <p:set>
                                      <p:cBhvr>
                                        <p:cTn id="124" dur="1" fill="hold">
                                          <p:stCondLst>
                                            <p:cond delay="499"/>
                                          </p:stCondLst>
                                        </p:cTn>
                                        <p:tgtEl>
                                          <p:spTgt spid="253956"/>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254008"/>
                                        </p:tgtEl>
                                        <p:attrNameLst>
                                          <p:attrName>ppt_x</p:attrName>
                                        </p:attrNameLst>
                                      </p:cBhvr>
                                      <p:tavLst>
                                        <p:tav tm="0">
                                          <p:val>
                                            <p:strVal val="ppt_x"/>
                                          </p:val>
                                        </p:tav>
                                        <p:tav tm="100000">
                                          <p:val>
                                            <p:strVal val="ppt_x"/>
                                          </p:val>
                                        </p:tav>
                                      </p:tavLst>
                                    </p:anim>
                                    <p:anim calcmode="lin" valueType="num">
                                      <p:cBhvr additive="base">
                                        <p:cTn id="127" dur="500"/>
                                        <p:tgtEl>
                                          <p:spTgt spid="254008"/>
                                        </p:tgtEl>
                                        <p:attrNameLst>
                                          <p:attrName>ppt_y</p:attrName>
                                        </p:attrNameLst>
                                      </p:cBhvr>
                                      <p:tavLst>
                                        <p:tav tm="0">
                                          <p:val>
                                            <p:strVal val="ppt_y"/>
                                          </p:val>
                                        </p:tav>
                                        <p:tav tm="100000">
                                          <p:val>
                                            <p:strVal val="1+ppt_h/2"/>
                                          </p:val>
                                        </p:tav>
                                      </p:tavLst>
                                    </p:anim>
                                    <p:set>
                                      <p:cBhvr>
                                        <p:cTn id="128" dur="1" fill="hold">
                                          <p:stCondLst>
                                            <p:cond delay="499"/>
                                          </p:stCondLst>
                                        </p:cTn>
                                        <p:tgtEl>
                                          <p:spTgt spid="254008"/>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254015"/>
                                        </p:tgtEl>
                                        <p:attrNameLst>
                                          <p:attrName>ppt_x</p:attrName>
                                        </p:attrNameLst>
                                      </p:cBhvr>
                                      <p:tavLst>
                                        <p:tav tm="0">
                                          <p:val>
                                            <p:strVal val="ppt_x"/>
                                          </p:val>
                                        </p:tav>
                                        <p:tav tm="100000">
                                          <p:val>
                                            <p:strVal val="ppt_x"/>
                                          </p:val>
                                        </p:tav>
                                      </p:tavLst>
                                    </p:anim>
                                    <p:anim calcmode="lin" valueType="num">
                                      <p:cBhvr additive="base">
                                        <p:cTn id="131" dur="500"/>
                                        <p:tgtEl>
                                          <p:spTgt spid="254015"/>
                                        </p:tgtEl>
                                        <p:attrNameLst>
                                          <p:attrName>ppt_y</p:attrName>
                                        </p:attrNameLst>
                                      </p:cBhvr>
                                      <p:tavLst>
                                        <p:tav tm="0">
                                          <p:val>
                                            <p:strVal val="ppt_y"/>
                                          </p:val>
                                        </p:tav>
                                        <p:tav tm="100000">
                                          <p:val>
                                            <p:strVal val="1+ppt_h/2"/>
                                          </p:val>
                                        </p:tav>
                                      </p:tavLst>
                                    </p:anim>
                                    <p:set>
                                      <p:cBhvr>
                                        <p:cTn id="132" dur="1" fill="hold">
                                          <p:stCondLst>
                                            <p:cond delay="499"/>
                                          </p:stCondLst>
                                        </p:cTn>
                                        <p:tgtEl>
                                          <p:spTgt spid="254015"/>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254014"/>
                                        </p:tgtEl>
                                        <p:attrNameLst>
                                          <p:attrName>ppt_x</p:attrName>
                                        </p:attrNameLst>
                                      </p:cBhvr>
                                      <p:tavLst>
                                        <p:tav tm="0">
                                          <p:val>
                                            <p:strVal val="ppt_x"/>
                                          </p:val>
                                        </p:tav>
                                        <p:tav tm="100000">
                                          <p:val>
                                            <p:strVal val="ppt_x"/>
                                          </p:val>
                                        </p:tav>
                                      </p:tavLst>
                                    </p:anim>
                                    <p:anim calcmode="lin" valueType="num">
                                      <p:cBhvr additive="base">
                                        <p:cTn id="135" dur="500"/>
                                        <p:tgtEl>
                                          <p:spTgt spid="254014"/>
                                        </p:tgtEl>
                                        <p:attrNameLst>
                                          <p:attrName>ppt_y</p:attrName>
                                        </p:attrNameLst>
                                      </p:cBhvr>
                                      <p:tavLst>
                                        <p:tav tm="0">
                                          <p:val>
                                            <p:strVal val="ppt_y"/>
                                          </p:val>
                                        </p:tav>
                                        <p:tav tm="100000">
                                          <p:val>
                                            <p:strVal val="1+ppt_h/2"/>
                                          </p:val>
                                        </p:tav>
                                      </p:tavLst>
                                    </p:anim>
                                    <p:set>
                                      <p:cBhvr>
                                        <p:cTn id="136" dur="1" fill="hold">
                                          <p:stCondLst>
                                            <p:cond delay="499"/>
                                          </p:stCondLst>
                                        </p:cTn>
                                        <p:tgtEl>
                                          <p:spTgt spid="254014"/>
                                        </p:tgtEl>
                                        <p:attrNameLst>
                                          <p:attrName>style.visibility</p:attrName>
                                        </p:attrNameLst>
                                      </p:cBhvr>
                                      <p:to>
                                        <p:strVal val="hidden"/>
                                      </p:to>
                                    </p:set>
                                  </p:childTnLst>
                                </p:cTn>
                              </p:par>
                              <p:par>
                                <p:cTn id="137" presetID="2" presetClass="exit" presetSubtype="4" fill="hold" grpId="1" nodeType="withEffect">
                                  <p:stCondLst>
                                    <p:cond delay="0"/>
                                  </p:stCondLst>
                                  <p:childTnLst>
                                    <p:anim calcmode="lin" valueType="num">
                                      <p:cBhvr additive="base">
                                        <p:cTn id="138" dur="500"/>
                                        <p:tgtEl>
                                          <p:spTgt spid="254009"/>
                                        </p:tgtEl>
                                        <p:attrNameLst>
                                          <p:attrName>ppt_x</p:attrName>
                                        </p:attrNameLst>
                                      </p:cBhvr>
                                      <p:tavLst>
                                        <p:tav tm="0">
                                          <p:val>
                                            <p:strVal val="ppt_x"/>
                                          </p:val>
                                        </p:tav>
                                        <p:tav tm="100000">
                                          <p:val>
                                            <p:strVal val="ppt_x"/>
                                          </p:val>
                                        </p:tav>
                                      </p:tavLst>
                                    </p:anim>
                                    <p:anim calcmode="lin" valueType="num">
                                      <p:cBhvr additive="base">
                                        <p:cTn id="139" dur="500"/>
                                        <p:tgtEl>
                                          <p:spTgt spid="254009"/>
                                        </p:tgtEl>
                                        <p:attrNameLst>
                                          <p:attrName>ppt_y</p:attrName>
                                        </p:attrNameLst>
                                      </p:cBhvr>
                                      <p:tavLst>
                                        <p:tav tm="0">
                                          <p:val>
                                            <p:strVal val="ppt_y"/>
                                          </p:val>
                                        </p:tav>
                                        <p:tav tm="100000">
                                          <p:val>
                                            <p:strVal val="1+ppt_h/2"/>
                                          </p:val>
                                        </p:tav>
                                      </p:tavLst>
                                    </p:anim>
                                    <p:set>
                                      <p:cBhvr>
                                        <p:cTn id="140" dur="1" fill="hold">
                                          <p:stCondLst>
                                            <p:cond delay="499"/>
                                          </p:stCondLst>
                                        </p:cTn>
                                        <p:tgtEl>
                                          <p:spTgt spid="254009"/>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254013"/>
                                        </p:tgtEl>
                                        <p:attrNameLst>
                                          <p:attrName>ppt_x</p:attrName>
                                        </p:attrNameLst>
                                      </p:cBhvr>
                                      <p:tavLst>
                                        <p:tav tm="0">
                                          <p:val>
                                            <p:strVal val="ppt_x"/>
                                          </p:val>
                                        </p:tav>
                                        <p:tav tm="100000">
                                          <p:val>
                                            <p:strVal val="ppt_x"/>
                                          </p:val>
                                        </p:tav>
                                      </p:tavLst>
                                    </p:anim>
                                    <p:anim calcmode="lin" valueType="num">
                                      <p:cBhvr additive="base">
                                        <p:cTn id="143" dur="500"/>
                                        <p:tgtEl>
                                          <p:spTgt spid="254013"/>
                                        </p:tgtEl>
                                        <p:attrNameLst>
                                          <p:attrName>ppt_y</p:attrName>
                                        </p:attrNameLst>
                                      </p:cBhvr>
                                      <p:tavLst>
                                        <p:tav tm="0">
                                          <p:val>
                                            <p:strVal val="ppt_y"/>
                                          </p:val>
                                        </p:tav>
                                        <p:tav tm="100000">
                                          <p:val>
                                            <p:strVal val="1+ppt_h/2"/>
                                          </p:val>
                                        </p:tav>
                                      </p:tavLst>
                                    </p:anim>
                                    <p:set>
                                      <p:cBhvr>
                                        <p:cTn id="144" dur="1" fill="hold">
                                          <p:stCondLst>
                                            <p:cond delay="499"/>
                                          </p:stCondLst>
                                        </p:cTn>
                                        <p:tgtEl>
                                          <p:spTgt spid="254013"/>
                                        </p:tgtEl>
                                        <p:attrNameLst>
                                          <p:attrName>style.visibility</p:attrName>
                                        </p:attrNameLst>
                                      </p:cBhvr>
                                      <p:to>
                                        <p:strVal val="hidden"/>
                                      </p:to>
                                    </p:set>
                                  </p:childTnLst>
                                </p:cTn>
                              </p:par>
                              <p:par>
                                <p:cTn id="145" presetID="2" presetClass="exit" presetSubtype="4" fill="hold" grpId="1" nodeType="withEffect">
                                  <p:stCondLst>
                                    <p:cond delay="0"/>
                                  </p:stCondLst>
                                  <p:childTnLst>
                                    <p:anim calcmode="lin" valueType="num">
                                      <p:cBhvr additive="base">
                                        <p:cTn id="146" dur="500"/>
                                        <p:tgtEl>
                                          <p:spTgt spid="253955"/>
                                        </p:tgtEl>
                                        <p:attrNameLst>
                                          <p:attrName>ppt_x</p:attrName>
                                        </p:attrNameLst>
                                      </p:cBhvr>
                                      <p:tavLst>
                                        <p:tav tm="0">
                                          <p:val>
                                            <p:strVal val="ppt_x"/>
                                          </p:val>
                                        </p:tav>
                                        <p:tav tm="100000">
                                          <p:val>
                                            <p:strVal val="ppt_x"/>
                                          </p:val>
                                        </p:tav>
                                      </p:tavLst>
                                    </p:anim>
                                    <p:anim calcmode="lin" valueType="num">
                                      <p:cBhvr additive="base">
                                        <p:cTn id="147" dur="500"/>
                                        <p:tgtEl>
                                          <p:spTgt spid="253955"/>
                                        </p:tgtEl>
                                        <p:attrNameLst>
                                          <p:attrName>ppt_y</p:attrName>
                                        </p:attrNameLst>
                                      </p:cBhvr>
                                      <p:tavLst>
                                        <p:tav tm="0">
                                          <p:val>
                                            <p:strVal val="ppt_y"/>
                                          </p:val>
                                        </p:tav>
                                        <p:tav tm="100000">
                                          <p:val>
                                            <p:strVal val="1+ppt_h/2"/>
                                          </p:val>
                                        </p:tav>
                                      </p:tavLst>
                                    </p:anim>
                                    <p:set>
                                      <p:cBhvr>
                                        <p:cTn id="148" dur="1" fill="hold">
                                          <p:stCondLst>
                                            <p:cond delay="499"/>
                                          </p:stCondLst>
                                        </p:cTn>
                                        <p:tgtEl>
                                          <p:spTgt spid="253955"/>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54032"/>
                                        </p:tgtEl>
                                        <p:attrNameLst>
                                          <p:attrName>ppt_x</p:attrName>
                                        </p:attrNameLst>
                                      </p:cBhvr>
                                      <p:tavLst>
                                        <p:tav tm="0">
                                          <p:val>
                                            <p:strVal val="ppt_x"/>
                                          </p:val>
                                        </p:tav>
                                        <p:tav tm="100000">
                                          <p:val>
                                            <p:strVal val="ppt_x"/>
                                          </p:val>
                                        </p:tav>
                                      </p:tavLst>
                                    </p:anim>
                                    <p:anim calcmode="lin" valueType="num">
                                      <p:cBhvr additive="base">
                                        <p:cTn id="151" dur="500"/>
                                        <p:tgtEl>
                                          <p:spTgt spid="254032"/>
                                        </p:tgtEl>
                                        <p:attrNameLst>
                                          <p:attrName>ppt_y</p:attrName>
                                        </p:attrNameLst>
                                      </p:cBhvr>
                                      <p:tavLst>
                                        <p:tav tm="0">
                                          <p:val>
                                            <p:strVal val="ppt_y"/>
                                          </p:val>
                                        </p:tav>
                                        <p:tav tm="100000">
                                          <p:val>
                                            <p:strVal val="1+ppt_h/2"/>
                                          </p:val>
                                        </p:tav>
                                      </p:tavLst>
                                    </p:anim>
                                    <p:set>
                                      <p:cBhvr>
                                        <p:cTn id="152" dur="1" fill="hold">
                                          <p:stCondLst>
                                            <p:cond delay="499"/>
                                          </p:stCondLst>
                                        </p:cTn>
                                        <p:tgtEl>
                                          <p:spTgt spid="254032"/>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254016"/>
                                        </p:tgtEl>
                                        <p:attrNameLst>
                                          <p:attrName>ppt_x</p:attrName>
                                        </p:attrNameLst>
                                      </p:cBhvr>
                                      <p:tavLst>
                                        <p:tav tm="0">
                                          <p:val>
                                            <p:strVal val="ppt_x"/>
                                          </p:val>
                                        </p:tav>
                                        <p:tav tm="100000">
                                          <p:val>
                                            <p:strVal val="ppt_x"/>
                                          </p:val>
                                        </p:tav>
                                      </p:tavLst>
                                    </p:anim>
                                    <p:anim calcmode="lin" valueType="num">
                                      <p:cBhvr additive="base">
                                        <p:cTn id="155" dur="500"/>
                                        <p:tgtEl>
                                          <p:spTgt spid="254016"/>
                                        </p:tgtEl>
                                        <p:attrNameLst>
                                          <p:attrName>ppt_y</p:attrName>
                                        </p:attrNameLst>
                                      </p:cBhvr>
                                      <p:tavLst>
                                        <p:tav tm="0">
                                          <p:val>
                                            <p:strVal val="ppt_y"/>
                                          </p:val>
                                        </p:tav>
                                        <p:tav tm="100000">
                                          <p:val>
                                            <p:strVal val="1+ppt_h/2"/>
                                          </p:val>
                                        </p:tav>
                                      </p:tavLst>
                                    </p:anim>
                                    <p:set>
                                      <p:cBhvr>
                                        <p:cTn id="156" dur="1" fill="hold">
                                          <p:stCondLst>
                                            <p:cond delay="499"/>
                                          </p:stCondLst>
                                        </p:cTn>
                                        <p:tgtEl>
                                          <p:spTgt spid="254016"/>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254033"/>
                                        </p:tgtEl>
                                        <p:attrNameLst>
                                          <p:attrName>ppt_x</p:attrName>
                                        </p:attrNameLst>
                                      </p:cBhvr>
                                      <p:tavLst>
                                        <p:tav tm="0">
                                          <p:val>
                                            <p:strVal val="ppt_x"/>
                                          </p:val>
                                        </p:tav>
                                        <p:tav tm="100000">
                                          <p:val>
                                            <p:strVal val="ppt_x"/>
                                          </p:val>
                                        </p:tav>
                                      </p:tavLst>
                                    </p:anim>
                                    <p:anim calcmode="lin" valueType="num">
                                      <p:cBhvr additive="base">
                                        <p:cTn id="159" dur="500"/>
                                        <p:tgtEl>
                                          <p:spTgt spid="254033"/>
                                        </p:tgtEl>
                                        <p:attrNameLst>
                                          <p:attrName>ppt_y</p:attrName>
                                        </p:attrNameLst>
                                      </p:cBhvr>
                                      <p:tavLst>
                                        <p:tav tm="0">
                                          <p:val>
                                            <p:strVal val="ppt_y"/>
                                          </p:val>
                                        </p:tav>
                                        <p:tav tm="100000">
                                          <p:val>
                                            <p:strVal val="1+ppt_h/2"/>
                                          </p:val>
                                        </p:tav>
                                      </p:tavLst>
                                    </p:anim>
                                    <p:set>
                                      <p:cBhvr>
                                        <p:cTn id="160" dur="1" fill="hold">
                                          <p:stCondLst>
                                            <p:cond delay="499"/>
                                          </p:stCondLst>
                                        </p:cTn>
                                        <p:tgtEl>
                                          <p:spTgt spid="254033"/>
                                        </p:tgtEl>
                                        <p:attrNameLst>
                                          <p:attrName>style.visibility</p:attrName>
                                        </p:attrNameLst>
                                      </p:cBhvr>
                                      <p:to>
                                        <p:strVal val="hidden"/>
                                      </p:to>
                                    </p:set>
                                  </p:childTnLst>
                                </p:cTn>
                              </p:par>
                              <p:par>
                                <p:cTn id="161" presetID="10" presetClass="exit" presetSubtype="0" fill="hold" nodeType="withEffect">
                                  <p:stCondLst>
                                    <p:cond delay="0"/>
                                  </p:stCondLst>
                                  <p:childTnLst>
                                    <p:animEffect transition="out" filter="fade">
                                      <p:cBhvr>
                                        <p:cTn id="162" dur="500"/>
                                        <p:tgtEl>
                                          <p:spTgt spid="3"/>
                                        </p:tgtEl>
                                      </p:cBhvr>
                                    </p:animEffect>
                                    <p:set>
                                      <p:cBhvr>
                                        <p:cTn id="163" dur="1" fill="hold">
                                          <p:stCondLst>
                                            <p:cond delay="499"/>
                                          </p:stCondLst>
                                        </p:cTn>
                                        <p:tgtEl>
                                          <p:spTgt spid="3"/>
                                        </p:tgtEl>
                                        <p:attrNameLst>
                                          <p:attrName>style.visibility</p:attrName>
                                        </p:attrNameLst>
                                      </p:cBhvr>
                                      <p:to>
                                        <p:strVal val="hidden"/>
                                      </p:to>
                                    </p:set>
                                  </p:childTnLst>
                                </p:cTn>
                              </p:par>
                            </p:childTnLst>
                          </p:cTn>
                        </p:par>
                      </p:childTnLst>
                    </p:cTn>
                  </p:par>
                  <p:par>
                    <p:cTn id="164" fill="hold" nodeType="clickPar">
                      <p:stCondLst>
                        <p:cond delay="indefinite"/>
                      </p:stCondLst>
                      <p:childTnLst>
                        <p:par>
                          <p:cTn id="165" fill="hold" nodeType="withGroup">
                            <p:stCondLst>
                              <p:cond delay="0"/>
                            </p:stCondLst>
                            <p:childTnLst>
                              <p:par>
                                <p:cTn id="166" presetID="22" presetClass="entr" presetSubtype="4" fill="hold" grpId="0" nodeType="clickEffect">
                                  <p:stCondLst>
                                    <p:cond delay="0"/>
                                  </p:stCondLst>
                                  <p:childTnLst>
                                    <p:set>
                                      <p:cBhvr>
                                        <p:cTn id="167" dur="1" fill="hold">
                                          <p:stCondLst>
                                            <p:cond delay="0"/>
                                          </p:stCondLst>
                                        </p:cTn>
                                        <p:tgtEl>
                                          <p:spTgt spid="254006"/>
                                        </p:tgtEl>
                                        <p:attrNameLst>
                                          <p:attrName>style.visibility</p:attrName>
                                        </p:attrNameLst>
                                      </p:cBhvr>
                                      <p:to>
                                        <p:strVal val="visible"/>
                                      </p:to>
                                    </p:set>
                                    <p:animEffect transition="in" filter="wipe(down)">
                                      <p:cBhvr>
                                        <p:cTn id="168" dur="500"/>
                                        <p:tgtEl>
                                          <p:spTgt spid="254006"/>
                                        </p:tgtEl>
                                      </p:cBhvr>
                                    </p:animEffect>
                                  </p:childTnLst>
                                </p:cTn>
                              </p:par>
                            </p:childTnLst>
                          </p:cTn>
                        </p:par>
                        <p:par>
                          <p:cTn id="169" fill="hold" nodeType="afterGroup">
                            <p:stCondLst>
                              <p:cond delay="500"/>
                            </p:stCondLst>
                            <p:childTnLst>
                              <p:par>
                                <p:cTn id="170" presetID="8" presetClass="entr" presetSubtype="16" fill="hold" nodeType="afterEffect">
                                  <p:stCondLst>
                                    <p:cond delay="0"/>
                                  </p:stCondLst>
                                  <p:childTnLst>
                                    <p:set>
                                      <p:cBhvr>
                                        <p:cTn id="171" dur="1" fill="hold">
                                          <p:stCondLst>
                                            <p:cond delay="0"/>
                                          </p:stCondLst>
                                        </p:cTn>
                                        <p:tgtEl>
                                          <p:spTgt spid="254011"/>
                                        </p:tgtEl>
                                        <p:attrNameLst>
                                          <p:attrName>style.visibility</p:attrName>
                                        </p:attrNameLst>
                                      </p:cBhvr>
                                      <p:to>
                                        <p:strVal val="visible"/>
                                      </p:to>
                                    </p:set>
                                    <p:animEffect transition="in" filter="diamond(in)">
                                      <p:cBhvr>
                                        <p:cTn id="172" dur="2000"/>
                                        <p:tgtEl>
                                          <p:spTgt spid="254011"/>
                                        </p:tgtEl>
                                      </p:cBhvr>
                                    </p:animEffect>
                                  </p:childTnLst>
                                </p:cTn>
                              </p:par>
                            </p:childTnLst>
                          </p:cTn>
                        </p:par>
                      </p:childTnLst>
                    </p:cTn>
                  </p:par>
                  <p:par>
                    <p:cTn id="173" fill="hold" nodeType="clickPar">
                      <p:stCondLst>
                        <p:cond delay="indefinite"/>
                      </p:stCondLst>
                      <p:childTnLst>
                        <p:par>
                          <p:cTn id="174" fill="hold" nodeType="withGroup">
                            <p:stCondLst>
                              <p:cond delay="0"/>
                            </p:stCondLst>
                            <p:childTnLst>
                              <p:par>
                                <p:cTn id="175" presetID="18" presetClass="entr" presetSubtype="12" fill="hold" grpId="0" nodeType="clickEffect">
                                  <p:stCondLst>
                                    <p:cond delay="0"/>
                                  </p:stCondLst>
                                  <p:childTnLst>
                                    <p:set>
                                      <p:cBhvr>
                                        <p:cTn id="176" dur="1" fill="hold">
                                          <p:stCondLst>
                                            <p:cond delay="0"/>
                                          </p:stCondLst>
                                        </p:cTn>
                                        <p:tgtEl>
                                          <p:spTgt spid="254005"/>
                                        </p:tgtEl>
                                        <p:attrNameLst>
                                          <p:attrName>style.visibility</p:attrName>
                                        </p:attrNameLst>
                                      </p:cBhvr>
                                      <p:to>
                                        <p:strVal val="visible"/>
                                      </p:to>
                                    </p:set>
                                    <p:animEffect transition="in" filter="strips(downLeft)">
                                      <p:cBhvr>
                                        <p:cTn id="177" dur="500"/>
                                        <p:tgtEl>
                                          <p:spTgt spid="254005"/>
                                        </p:tgtEl>
                                      </p:cBhvr>
                                    </p:animEffect>
                                  </p:childTnLst>
                                </p:cTn>
                              </p:par>
                            </p:childTnLst>
                          </p:cTn>
                        </p:par>
                        <p:par>
                          <p:cTn id="178" fill="hold" nodeType="afterGroup">
                            <p:stCondLst>
                              <p:cond delay="500"/>
                            </p:stCondLst>
                            <p:childTnLst>
                              <p:par>
                                <p:cTn id="179" presetID="8" presetClass="entr" presetSubtype="16" fill="hold" nodeType="afterEffect">
                                  <p:stCondLst>
                                    <p:cond delay="0"/>
                                  </p:stCondLst>
                                  <p:childTnLst>
                                    <p:set>
                                      <p:cBhvr>
                                        <p:cTn id="180" dur="1" fill="hold">
                                          <p:stCondLst>
                                            <p:cond delay="0"/>
                                          </p:stCondLst>
                                        </p:cTn>
                                        <p:tgtEl>
                                          <p:spTgt spid="254012"/>
                                        </p:tgtEl>
                                        <p:attrNameLst>
                                          <p:attrName>style.visibility</p:attrName>
                                        </p:attrNameLst>
                                      </p:cBhvr>
                                      <p:to>
                                        <p:strVal val="visible"/>
                                      </p:to>
                                    </p:set>
                                    <p:animEffect transition="in" filter="diamond(in)">
                                      <p:cBhvr>
                                        <p:cTn id="181" dur="2000"/>
                                        <p:tgtEl>
                                          <p:spTgt spid="254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4" grpId="0"/>
      <p:bldP spid="253954" grpId="1"/>
      <p:bldP spid="253955" grpId="0" animBg="1"/>
      <p:bldP spid="253955" grpId="1" animBg="1"/>
      <p:bldP spid="254005" grpId="0" animBg="1"/>
      <p:bldP spid="254006" grpId="0" animBg="1"/>
      <p:bldP spid="254007" grpId="0" animBg="1"/>
      <p:bldP spid="254008" grpId="0" animBg="1"/>
      <p:bldP spid="254008" grpId="1" animBg="1"/>
      <p:bldP spid="254009" grpId="0" animBg="1"/>
      <p:bldP spid="254009" grpId="1" animBg="1"/>
      <p:bldP spid="254016" grpId="0" animBg="1"/>
      <p:bldP spid="254016" grpId="1" animBg="1"/>
      <p:bldP spid="254032" grpId="0" animBg="1"/>
      <p:bldP spid="254032" grpId="1" animBg="1"/>
      <p:bldP spid="254033" grpId="0" animBg="1"/>
      <p:bldP spid="254033" grpId="1" animBg="1"/>
      <p:bldP spid="254035" grpId="0"/>
      <p:bldP spid="2"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lide Number Placeholder 5"/>
          <p:cNvSpPr>
            <a:spLocks noGrp="1"/>
          </p:cNvSpPr>
          <p:nvPr>
            <p:ph type="sldNum" sz="quarter" idx="12"/>
          </p:nvPr>
        </p:nvSpPr>
        <p:spPr/>
        <p:txBody>
          <a:bodyPr/>
          <a:lstStyle/>
          <a:p>
            <a:pPr>
              <a:defRPr/>
            </a:pPr>
            <a:fld id="{62B37A28-DB84-4427-A4C9-267531000080}" type="slidenum">
              <a:rPr lang="en-US" altLang="en-US"/>
              <a:pPr>
                <a:defRPr/>
              </a:pPr>
              <a:t>34</a:t>
            </a:fld>
            <a:endParaRPr lang="en-US" altLang="en-US"/>
          </a:p>
        </p:txBody>
      </p:sp>
      <p:sp>
        <p:nvSpPr>
          <p:cNvPr id="254978" name="Rectangle 2"/>
          <p:cNvSpPr>
            <a:spLocks noGrp="1" noChangeArrowheads="1"/>
          </p:cNvSpPr>
          <p:nvPr>
            <p:ph type="title"/>
          </p:nvPr>
        </p:nvSpPr>
        <p:spPr>
          <a:xfrm>
            <a:off x="395536" y="224644"/>
            <a:ext cx="4762500" cy="522288"/>
          </a:xfrm>
        </p:spPr>
        <p:txBody>
          <a:bodyPr/>
          <a:lstStyle/>
          <a:p>
            <a:pPr algn="just" eaLnBrk="1" hangingPunct="1"/>
            <a:r>
              <a:rPr lang="en-US" sz="2800" smtClean="0">
                <a:solidFill>
                  <a:srgbClr val="0000FF"/>
                </a:solidFill>
                <a:latin typeface="Arial" charset="0"/>
              </a:rPr>
              <a:t>Tách vật AB:</a:t>
            </a:r>
          </a:p>
        </p:txBody>
      </p:sp>
      <p:graphicFrame>
        <p:nvGraphicFramePr>
          <p:cNvPr id="254979" name="Object 3"/>
          <p:cNvGraphicFramePr>
            <a:graphicFrameLocks noGrp="1" noChangeAspect="1"/>
          </p:cNvGraphicFramePr>
          <p:nvPr>
            <p:ph idx="1"/>
            <p:extLst>
              <p:ext uri="{D42A27DB-BD31-4B8C-83A1-F6EECF244321}">
                <p14:modId xmlns:p14="http://schemas.microsoft.com/office/powerpoint/2010/main" val="318385704"/>
              </p:ext>
            </p:extLst>
          </p:nvPr>
        </p:nvGraphicFramePr>
        <p:xfrm>
          <a:off x="2556954" y="2194856"/>
          <a:ext cx="374650" cy="520700"/>
        </p:xfrm>
        <a:graphic>
          <a:graphicData uri="http://schemas.openxmlformats.org/presentationml/2006/ole">
            <mc:AlternateContent xmlns:mc="http://schemas.openxmlformats.org/markup-compatibility/2006">
              <mc:Choice xmlns:v="urn:schemas-microsoft-com:vml" Requires="v">
                <p:oleObj spid="_x0000_s219866" name="Equation" r:id="rId3" imgW="165028" imgH="228501" progId="Equation.DSMT4">
                  <p:embed/>
                </p:oleObj>
              </mc:Choice>
              <mc:Fallback>
                <p:oleObj name="Equation" r:id="rId3" imgW="165028" imgH="228501"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6954" y="2194856"/>
                        <a:ext cx="374650"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4980" name="Line 4"/>
          <p:cNvSpPr>
            <a:spLocks noChangeShapeType="1"/>
          </p:cNvSpPr>
          <p:nvPr/>
        </p:nvSpPr>
        <p:spPr bwMode="auto">
          <a:xfrm>
            <a:off x="2480754" y="1583668"/>
            <a:ext cx="0" cy="121920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54981" name="Group 5"/>
          <p:cNvGrpSpPr>
            <a:grpSpLocks/>
          </p:cNvGrpSpPr>
          <p:nvPr/>
        </p:nvGrpSpPr>
        <p:grpSpPr bwMode="auto">
          <a:xfrm>
            <a:off x="420179" y="721655"/>
            <a:ext cx="3370263" cy="2254250"/>
            <a:chOff x="343" y="818"/>
            <a:chExt cx="2123" cy="1420"/>
          </a:xfrm>
        </p:grpSpPr>
        <p:grpSp>
          <p:nvGrpSpPr>
            <p:cNvPr id="109608" name="Group 6"/>
            <p:cNvGrpSpPr>
              <a:grpSpLocks/>
            </p:cNvGrpSpPr>
            <p:nvPr/>
          </p:nvGrpSpPr>
          <p:grpSpPr bwMode="auto">
            <a:xfrm>
              <a:off x="441" y="2064"/>
              <a:ext cx="2025" cy="96"/>
              <a:chOff x="1622" y="3200"/>
              <a:chExt cx="2025" cy="170"/>
            </a:xfrm>
          </p:grpSpPr>
          <p:sp>
            <p:nvSpPr>
              <p:cNvPr id="109632" name="Line 7"/>
              <p:cNvSpPr>
                <a:spLocks noChangeShapeType="1"/>
              </p:cNvSpPr>
              <p:nvPr/>
            </p:nvSpPr>
            <p:spPr bwMode="auto">
              <a:xfrm>
                <a:off x="1719" y="3200"/>
                <a:ext cx="19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33" name="Line 8"/>
              <p:cNvSpPr>
                <a:spLocks noChangeShapeType="1"/>
              </p:cNvSpPr>
              <p:nvPr/>
            </p:nvSpPr>
            <p:spPr bwMode="auto">
              <a:xfrm flipH="1">
                <a:off x="162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34" name="Line 9"/>
              <p:cNvSpPr>
                <a:spLocks noChangeShapeType="1"/>
              </p:cNvSpPr>
              <p:nvPr/>
            </p:nvSpPr>
            <p:spPr bwMode="auto">
              <a:xfrm flipH="1">
                <a:off x="171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35" name="Line 10"/>
              <p:cNvSpPr>
                <a:spLocks noChangeShapeType="1"/>
              </p:cNvSpPr>
              <p:nvPr/>
            </p:nvSpPr>
            <p:spPr bwMode="auto">
              <a:xfrm flipH="1">
                <a:off x="213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36" name="Line 11"/>
              <p:cNvSpPr>
                <a:spLocks noChangeShapeType="1"/>
              </p:cNvSpPr>
              <p:nvPr/>
            </p:nvSpPr>
            <p:spPr bwMode="auto">
              <a:xfrm flipH="1">
                <a:off x="184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37" name="Line 12"/>
              <p:cNvSpPr>
                <a:spLocks noChangeShapeType="1"/>
              </p:cNvSpPr>
              <p:nvPr/>
            </p:nvSpPr>
            <p:spPr bwMode="auto">
              <a:xfrm flipH="1">
                <a:off x="193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38" name="Line 13"/>
              <p:cNvSpPr>
                <a:spLocks noChangeShapeType="1"/>
              </p:cNvSpPr>
              <p:nvPr/>
            </p:nvSpPr>
            <p:spPr bwMode="auto">
              <a:xfrm flipH="1">
                <a:off x="220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39" name="Line 14"/>
              <p:cNvSpPr>
                <a:spLocks noChangeShapeType="1"/>
              </p:cNvSpPr>
              <p:nvPr/>
            </p:nvSpPr>
            <p:spPr bwMode="auto">
              <a:xfrm flipH="1">
                <a:off x="203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0" name="Line 15"/>
              <p:cNvSpPr>
                <a:spLocks noChangeShapeType="1"/>
              </p:cNvSpPr>
              <p:nvPr/>
            </p:nvSpPr>
            <p:spPr bwMode="auto">
              <a:xfrm flipH="1">
                <a:off x="229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1" name="Line 16"/>
              <p:cNvSpPr>
                <a:spLocks noChangeShapeType="1"/>
              </p:cNvSpPr>
              <p:nvPr/>
            </p:nvSpPr>
            <p:spPr bwMode="auto">
              <a:xfrm flipH="1">
                <a:off x="239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2" name="Line 17"/>
              <p:cNvSpPr>
                <a:spLocks noChangeShapeType="1"/>
              </p:cNvSpPr>
              <p:nvPr/>
            </p:nvSpPr>
            <p:spPr bwMode="auto">
              <a:xfrm flipH="1">
                <a:off x="249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3" name="Line 18"/>
              <p:cNvSpPr>
                <a:spLocks noChangeShapeType="1"/>
              </p:cNvSpPr>
              <p:nvPr/>
            </p:nvSpPr>
            <p:spPr bwMode="auto">
              <a:xfrm flipH="1">
                <a:off x="2686"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4" name="Line 19"/>
              <p:cNvSpPr>
                <a:spLocks noChangeShapeType="1"/>
              </p:cNvSpPr>
              <p:nvPr/>
            </p:nvSpPr>
            <p:spPr bwMode="auto">
              <a:xfrm flipH="1">
                <a:off x="2807"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5" name="Line 20"/>
              <p:cNvSpPr>
                <a:spLocks noChangeShapeType="1"/>
              </p:cNvSpPr>
              <p:nvPr/>
            </p:nvSpPr>
            <p:spPr bwMode="auto">
              <a:xfrm flipH="1">
                <a:off x="2928"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6" name="Line 21"/>
              <p:cNvSpPr>
                <a:spLocks noChangeShapeType="1"/>
              </p:cNvSpPr>
              <p:nvPr/>
            </p:nvSpPr>
            <p:spPr bwMode="auto">
              <a:xfrm flipH="1">
                <a:off x="2590"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7" name="Line 22"/>
              <p:cNvSpPr>
                <a:spLocks noChangeShapeType="1"/>
              </p:cNvSpPr>
              <p:nvPr/>
            </p:nvSpPr>
            <p:spPr bwMode="auto">
              <a:xfrm flipH="1">
                <a:off x="3025"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8" name="Line 23"/>
              <p:cNvSpPr>
                <a:spLocks noChangeShapeType="1"/>
              </p:cNvSpPr>
              <p:nvPr/>
            </p:nvSpPr>
            <p:spPr bwMode="auto">
              <a:xfrm flipH="1">
                <a:off x="3122"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49" name="Line 24"/>
              <p:cNvSpPr>
                <a:spLocks noChangeShapeType="1"/>
              </p:cNvSpPr>
              <p:nvPr/>
            </p:nvSpPr>
            <p:spPr bwMode="auto">
              <a:xfrm flipH="1">
                <a:off x="3243"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50" name="Line 25"/>
              <p:cNvSpPr>
                <a:spLocks noChangeShapeType="1"/>
              </p:cNvSpPr>
              <p:nvPr/>
            </p:nvSpPr>
            <p:spPr bwMode="auto">
              <a:xfrm flipH="1">
                <a:off x="3388"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51" name="Line 26"/>
              <p:cNvSpPr>
                <a:spLocks noChangeShapeType="1"/>
              </p:cNvSpPr>
              <p:nvPr/>
            </p:nvSpPr>
            <p:spPr bwMode="auto">
              <a:xfrm flipH="1">
                <a:off x="3509" y="3200"/>
                <a:ext cx="97"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9609" name="Rectangle 31"/>
            <p:cNvSpPr>
              <a:spLocks noChangeArrowheads="1"/>
            </p:cNvSpPr>
            <p:nvPr/>
          </p:nvSpPr>
          <p:spPr bwMode="auto">
            <a:xfrm rot="-2003007">
              <a:off x="476" y="1632"/>
              <a:ext cx="1267" cy="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610" name="Oval 32"/>
            <p:cNvSpPr>
              <a:spLocks noChangeArrowheads="1"/>
            </p:cNvSpPr>
            <p:nvPr/>
          </p:nvSpPr>
          <p:spPr bwMode="auto">
            <a:xfrm>
              <a:off x="554" y="1968"/>
              <a:ext cx="72"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9611" name="Group 33"/>
            <p:cNvGrpSpPr>
              <a:grpSpLocks/>
            </p:cNvGrpSpPr>
            <p:nvPr/>
          </p:nvGrpSpPr>
          <p:grpSpPr bwMode="auto">
            <a:xfrm>
              <a:off x="576" y="864"/>
              <a:ext cx="1014" cy="1114"/>
              <a:chOff x="1840" y="936"/>
              <a:chExt cx="1014" cy="1114"/>
            </a:xfrm>
          </p:grpSpPr>
          <p:sp>
            <p:nvSpPr>
              <p:cNvPr id="109618" name="Line 34"/>
              <p:cNvSpPr>
                <a:spLocks noChangeShapeType="1"/>
              </p:cNvSpPr>
              <p:nvPr/>
            </p:nvSpPr>
            <p:spPr bwMode="auto">
              <a:xfrm>
                <a:off x="1840" y="1614"/>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19" name="Line 35"/>
              <p:cNvSpPr>
                <a:spLocks noChangeShapeType="1"/>
              </p:cNvSpPr>
              <p:nvPr/>
            </p:nvSpPr>
            <p:spPr bwMode="auto">
              <a:xfrm>
                <a:off x="1912" y="1562"/>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0" name="Line 36"/>
              <p:cNvSpPr>
                <a:spLocks noChangeShapeType="1"/>
              </p:cNvSpPr>
              <p:nvPr/>
            </p:nvSpPr>
            <p:spPr bwMode="auto">
              <a:xfrm>
                <a:off x="1985" y="1514"/>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1" name="Line 37"/>
              <p:cNvSpPr>
                <a:spLocks noChangeShapeType="1"/>
              </p:cNvSpPr>
              <p:nvPr/>
            </p:nvSpPr>
            <p:spPr bwMode="auto">
              <a:xfrm>
                <a:off x="2057" y="1462"/>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2" name="Line 38"/>
              <p:cNvSpPr>
                <a:spLocks noChangeShapeType="1"/>
              </p:cNvSpPr>
              <p:nvPr/>
            </p:nvSpPr>
            <p:spPr bwMode="auto">
              <a:xfrm>
                <a:off x="2155" y="141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3" name="Line 39"/>
              <p:cNvSpPr>
                <a:spLocks noChangeShapeType="1"/>
              </p:cNvSpPr>
              <p:nvPr/>
            </p:nvSpPr>
            <p:spPr bwMode="auto">
              <a:xfrm>
                <a:off x="2227" y="135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4" name="Line 40"/>
              <p:cNvSpPr>
                <a:spLocks noChangeShapeType="1"/>
              </p:cNvSpPr>
              <p:nvPr/>
            </p:nvSpPr>
            <p:spPr bwMode="auto">
              <a:xfrm>
                <a:off x="2324" y="1290"/>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5" name="Line 41"/>
              <p:cNvSpPr>
                <a:spLocks noChangeShapeType="1"/>
              </p:cNvSpPr>
              <p:nvPr/>
            </p:nvSpPr>
            <p:spPr bwMode="auto">
              <a:xfrm>
                <a:off x="2414" y="1229"/>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6" name="Line 42"/>
              <p:cNvSpPr>
                <a:spLocks noChangeShapeType="1"/>
              </p:cNvSpPr>
              <p:nvPr/>
            </p:nvSpPr>
            <p:spPr bwMode="auto">
              <a:xfrm>
                <a:off x="2518" y="1160"/>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7" name="Line 43"/>
              <p:cNvSpPr>
                <a:spLocks noChangeShapeType="1"/>
              </p:cNvSpPr>
              <p:nvPr/>
            </p:nvSpPr>
            <p:spPr bwMode="auto">
              <a:xfrm>
                <a:off x="2599" y="1108"/>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8" name="Line 44"/>
              <p:cNvSpPr>
                <a:spLocks noChangeShapeType="1"/>
              </p:cNvSpPr>
              <p:nvPr/>
            </p:nvSpPr>
            <p:spPr bwMode="auto">
              <a:xfrm>
                <a:off x="2687" y="105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29" name="Line 45"/>
              <p:cNvSpPr>
                <a:spLocks noChangeShapeType="1"/>
              </p:cNvSpPr>
              <p:nvPr/>
            </p:nvSpPr>
            <p:spPr bwMode="auto">
              <a:xfrm>
                <a:off x="2759" y="99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30" name="Line 46"/>
              <p:cNvSpPr>
                <a:spLocks noChangeShapeType="1"/>
              </p:cNvSpPr>
              <p:nvPr/>
            </p:nvSpPr>
            <p:spPr bwMode="auto">
              <a:xfrm>
                <a:off x="2854" y="93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31" name="Line 47"/>
              <p:cNvSpPr>
                <a:spLocks noChangeShapeType="1"/>
              </p:cNvSpPr>
              <p:nvPr/>
            </p:nvSpPr>
            <p:spPr bwMode="auto">
              <a:xfrm flipV="1">
                <a:off x="1840" y="949"/>
                <a:ext cx="992" cy="662"/>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9612" name="Arc 48"/>
            <p:cNvSpPr>
              <a:spLocks/>
            </p:cNvSpPr>
            <p:nvPr/>
          </p:nvSpPr>
          <p:spPr bwMode="auto">
            <a:xfrm>
              <a:off x="899" y="1885"/>
              <a:ext cx="97" cy="169"/>
            </a:xfrm>
            <a:custGeom>
              <a:avLst/>
              <a:gdLst>
                <a:gd name="T0" fmla="*/ 0 w 21600"/>
                <a:gd name="T1" fmla="*/ 0 h 21600"/>
                <a:gd name="T2" fmla="*/ 0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613" name="Text Box 49"/>
            <p:cNvSpPr txBox="1">
              <a:spLocks noChangeArrowheads="1"/>
            </p:cNvSpPr>
            <p:nvPr/>
          </p:nvSpPr>
          <p:spPr bwMode="auto">
            <a:xfrm>
              <a:off x="343" y="2007"/>
              <a:ext cx="18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A</a:t>
              </a:r>
            </a:p>
          </p:txBody>
        </p:sp>
        <p:sp>
          <p:nvSpPr>
            <p:cNvPr id="109614" name="Text Box 50"/>
            <p:cNvSpPr txBox="1">
              <a:spLocks noChangeArrowheads="1"/>
            </p:cNvSpPr>
            <p:nvPr/>
          </p:nvSpPr>
          <p:spPr bwMode="auto">
            <a:xfrm>
              <a:off x="1352" y="1536"/>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sp>
          <p:nvSpPr>
            <p:cNvPr id="109615" name="Text Box 51"/>
            <p:cNvSpPr txBox="1">
              <a:spLocks noChangeArrowheads="1"/>
            </p:cNvSpPr>
            <p:nvPr/>
          </p:nvSpPr>
          <p:spPr bwMode="auto">
            <a:xfrm>
              <a:off x="1719" y="1257"/>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endParaRPr lang="en-US" sz="1800"/>
            </a:p>
          </p:txBody>
        </p:sp>
        <p:sp>
          <p:nvSpPr>
            <p:cNvPr id="109616" name="Line 52"/>
            <p:cNvSpPr>
              <a:spLocks noChangeShapeType="1"/>
            </p:cNvSpPr>
            <p:nvPr/>
          </p:nvSpPr>
          <p:spPr bwMode="auto">
            <a:xfrm flipV="1">
              <a:off x="1584" y="962"/>
              <a:ext cx="242" cy="2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17" name="Text Box 53"/>
            <p:cNvSpPr txBox="1">
              <a:spLocks noChangeArrowheads="1"/>
            </p:cNvSpPr>
            <p:nvPr/>
          </p:nvSpPr>
          <p:spPr bwMode="auto">
            <a:xfrm>
              <a:off x="1776" y="818"/>
              <a:ext cx="21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q</a:t>
              </a:r>
            </a:p>
          </p:txBody>
        </p:sp>
      </p:grpSp>
      <p:sp>
        <p:nvSpPr>
          <p:cNvPr id="255030" name="Line 54"/>
          <p:cNvSpPr>
            <a:spLocks noChangeShapeType="1"/>
          </p:cNvSpPr>
          <p:nvPr/>
        </p:nvSpPr>
        <p:spPr bwMode="auto">
          <a:xfrm>
            <a:off x="804354" y="1085193"/>
            <a:ext cx="0" cy="152400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5031" name="Line 55"/>
          <p:cNvSpPr>
            <a:spLocks noChangeShapeType="1"/>
          </p:cNvSpPr>
          <p:nvPr/>
        </p:nvSpPr>
        <p:spPr bwMode="auto">
          <a:xfrm flipH="1">
            <a:off x="340804" y="2574268"/>
            <a:ext cx="46355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5032" name="Line 56"/>
          <p:cNvSpPr>
            <a:spLocks noChangeShapeType="1"/>
          </p:cNvSpPr>
          <p:nvPr/>
        </p:nvSpPr>
        <p:spPr bwMode="auto">
          <a:xfrm flipV="1">
            <a:off x="1947354" y="1950381"/>
            <a:ext cx="0" cy="6096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55033" name="Object 57"/>
          <p:cNvGraphicFramePr>
            <a:graphicFrameLocks noChangeAspect="1"/>
          </p:cNvGraphicFramePr>
          <p:nvPr>
            <p:extLst>
              <p:ext uri="{D42A27DB-BD31-4B8C-83A1-F6EECF244321}">
                <p14:modId xmlns:p14="http://schemas.microsoft.com/office/powerpoint/2010/main" val="1674421797"/>
              </p:ext>
            </p:extLst>
          </p:nvPr>
        </p:nvGraphicFramePr>
        <p:xfrm>
          <a:off x="62992" y="2158343"/>
          <a:ext cx="390525" cy="412750"/>
        </p:xfrm>
        <a:graphic>
          <a:graphicData uri="http://schemas.openxmlformats.org/presentationml/2006/ole">
            <mc:AlternateContent xmlns:mc="http://schemas.openxmlformats.org/markup-compatibility/2006">
              <mc:Choice xmlns:v="urn:schemas-microsoft-com:vml" Requires="v">
                <p:oleObj spid="_x0000_s219867" name="Equation" r:id="rId5" imgW="215806" imgH="228501" progId="Equation.DSMT4">
                  <p:embed/>
                </p:oleObj>
              </mc:Choice>
              <mc:Fallback>
                <p:oleObj name="Equation" r:id="rId5" imgW="215806" imgH="228501"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92" y="2158343"/>
                        <a:ext cx="3905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5034" name="Object 58"/>
          <p:cNvGraphicFramePr>
            <a:graphicFrameLocks noChangeAspect="1"/>
          </p:cNvGraphicFramePr>
          <p:nvPr>
            <p:extLst>
              <p:ext uri="{D42A27DB-BD31-4B8C-83A1-F6EECF244321}">
                <p14:modId xmlns:p14="http://schemas.microsoft.com/office/powerpoint/2010/main" val="4185646689"/>
              </p:ext>
            </p:extLst>
          </p:nvPr>
        </p:nvGraphicFramePr>
        <p:xfrm>
          <a:off x="485267" y="789918"/>
          <a:ext cx="298450" cy="412750"/>
        </p:xfrm>
        <a:graphic>
          <a:graphicData uri="http://schemas.openxmlformats.org/presentationml/2006/ole">
            <mc:AlternateContent xmlns:mc="http://schemas.openxmlformats.org/markup-compatibility/2006">
              <mc:Choice xmlns:v="urn:schemas-microsoft-com:vml" Requires="v">
                <p:oleObj spid="_x0000_s219868" name="Equation" r:id="rId7" imgW="165028" imgH="228501" progId="Equation.DSMT4">
                  <p:embed/>
                </p:oleObj>
              </mc:Choice>
              <mc:Fallback>
                <p:oleObj name="Equation" r:id="rId7" imgW="165028" imgH="228501"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267" y="789918"/>
                        <a:ext cx="298450"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5035" name="Object 59"/>
          <p:cNvGraphicFramePr>
            <a:graphicFrameLocks noChangeAspect="1"/>
          </p:cNvGraphicFramePr>
          <p:nvPr>
            <p:extLst>
              <p:ext uri="{D42A27DB-BD31-4B8C-83A1-F6EECF244321}">
                <p14:modId xmlns:p14="http://schemas.microsoft.com/office/powerpoint/2010/main" val="3533163036"/>
              </p:ext>
            </p:extLst>
          </p:nvPr>
        </p:nvGraphicFramePr>
        <p:xfrm>
          <a:off x="1983867" y="2293281"/>
          <a:ext cx="344487" cy="412750"/>
        </p:xfrm>
        <a:graphic>
          <a:graphicData uri="http://schemas.openxmlformats.org/presentationml/2006/ole">
            <mc:AlternateContent xmlns:mc="http://schemas.openxmlformats.org/markup-compatibility/2006">
              <mc:Choice xmlns:v="urn:schemas-microsoft-com:vml" Requires="v">
                <p:oleObj spid="_x0000_s219869" name="Equation" r:id="rId9" imgW="190500" imgH="228600" progId="Equation.DSMT4">
                  <p:embed/>
                </p:oleObj>
              </mc:Choice>
              <mc:Fallback>
                <p:oleObj name="Equation" r:id="rId9" imgW="190500" imgH="228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3867" y="2293281"/>
                        <a:ext cx="344487"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5037" name="Line 61"/>
          <p:cNvSpPr>
            <a:spLocks noChangeShapeType="1"/>
          </p:cNvSpPr>
          <p:nvPr/>
        </p:nvSpPr>
        <p:spPr bwMode="auto">
          <a:xfrm>
            <a:off x="2468054" y="1604306"/>
            <a:ext cx="990600" cy="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55038" name="Object 62"/>
          <p:cNvGraphicFramePr>
            <a:graphicFrameLocks noChangeAspect="1"/>
          </p:cNvGraphicFramePr>
          <p:nvPr>
            <p:extLst>
              <p:ext uri="{D42A27DB-BD31-4B8C-83A1-F6EECF244321}">
                <p14:modId xmlns:p14="http://schemas.microsoft.com/office/powerpoint/2010/main" val="1662829616"/>
              </p:ext>
            </p:extLst>
          </p:nvPr>
        </p:nvGraphicFramePr>
        <p:xfrm>
          <a:off x="3172904" y="1204256"/>
          <a:ext cx="412750" cy="412750"/>
        </p:xfrm>
        <a:graphic>
          <a:graphicData uri="http://schemas.openxmlformats.org/presentationml/2006/ole">
            <mc:AlternateContent xmlns:mc="http://schemas.openxmlformats.org/markup-compatibility/2006">
              <mc:Choice xmlns:v="urn:schemas-microsoft-com:vml" Requires="v">
                <p:oleObj spid="_x0000_s219870" name="Equation" r:id="rId11" imgW="228600" imgH="228600" progId="Equation.DSMT4">
                  <p:embed/>
                </p:oleObj>
              </mc:Choice>
              <mc:Fallback>
                <p:oleObj name="Equation" r:id="rId11" imgW="228600" imgH="22860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72904" y="1204256"/>
                        <a:ext cx="412750"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5039" name="Text Box 63"/>
          <p:cNvSpPr txBox="1">
            <a:spLocks noChangeArrowheads="1"/>
          </p:cNvSpPr>
          <p:nvPr/>
        </p:nvSpPr>
        <p:spPr bwMode="auto">
          <a:xfrm>
            <a:off x="2450592" y="1240768"/>
            <a:ext cx="541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B</a:t>
            </a:r>
            <a:endParaRPr lang="vi-VN" sz="2000"/>
          </a:p>
        </p:txBody>
      </p:sp>
      <p:grpSp>
        <p:nvGrpSpPr>
          <p:cNvPr id="109585" name="Group 90"/>
          <p:cNvGrpSpPr>
            <a:grpSpLocks/>
          </p:cNvGrpSpPr>
          <p:nvPr/>
        </p:nvGrpSpPr>
        <p:grpSpPr bwMode="auto">
          <a:xfrm>
            <a:off x="5292080" y="332656"/>
            <a:ext cx="2886075" cy="2001838"/>
            <a:chOff x="3674" y="742"/>
            <a:chExt cx="1818" cy="1261"/>
          </a:xfrm>
        </p:grpSpPr>
        <p:sp>
          <p:nvSpPr>
            <p:cNvPr id="109586" name="Line 65"/>
            <p:cNvSpPr>
              <a:spLocks noChangeShapeType="1"/>
            </p:cNvSpPr>
            <p:nvPr/>
          </p:nvSpPr>
          <p:spPr bwMode="auto">
            <a:xfrm>
              <a:off x="3731" y="1729"/>
              <a:ext cx="624" cy="0"/>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587" name="Line 66"/>
            <p:cNvSpPr>
              <a:spLocks noChangeShapeType="1"/>
            </p:cNvSpPr>
            <p:nvPr/>
          </p:nvSpPr>
          <p:spPr bwMode="auto">
            <a:xfrm>
              <a:off x="4311" y="916"/>
              <a:ext cx="0" cy="768"/>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588" name="Line 67"/>
            <p:cNvSpPr>
              <a:spLocks noChangeShapeType="1"/>
            </p:cNvSpPr>
            <p:nvPr/>
          </p:nvSpPr>
          <p:spPr bwMode="auto">
            <a:xfrm>
              <a:off x="5031" y="1318"/>
              <a:ext cx="0" cy="463"/>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09589" name="Object 68"/>
            <p:cNvGraphicFramePr>
              <a:graphicFrameLocks noChangeAspect="1"/>
            </p:cNvGraphicFramePr>
            <p:nvPr/>
          </p:nvGraphicFramePr>
          <p:xfrm>
            <a:off x="5049" y="1586"/>
            <a:ext cx="257" cy="308"/>
          </p:xfrm>
          <a:graphic>
            <a:graphicData uri="http://schemas.openxmlformats.org/presentationml/2006/ole">
              <mc:AlternateContent xmlns:mc="http://schemas.openxmlformats.org/markup-compatibility/2006">
                <mc:Choice xmlns:v="urn:schemas-microsoft-com:vml" Requires="v">
                  <p:oleObj spid="_x0000_s219871" name="Equation" r:id="rId13" imgW="190500" imgH="228600" progId="Equation.DSMT4">
                    <p:embed/>
                  </p:oleObj>
                </mc:Choice>
                <mc:Fallback>
                  <p:oleObj name="Equation" r:id="rId13" imgW="190500" imgH="22860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49" y="1586"/>
                          <a:ext cx="257" cy="3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90" name="Object 69"/>
            <p:cNvGraphicFramePr>
              <a:graphicFrameLocks noChangeAspect="1"/>
            </p:cNvGraphicFramePr>
            <p:nvPr>
              <p:extLst>
                <p:ext uri="{D42A27DB-BD31-4B8C-83A1-F6EECF244321}">
                  <p14:modId xmlns:p14="http://schemas.microsoft.com/office/powerpoint/2010/main" val="1540352627"/>
                </p:ext>
              </p:extLst>
            </p:nvPr>
          </p:nvGraphicFramePr>
          <p:xfrm>
            <a:off x="4313" y="742"/>
            <a:ext cx="223" cy="308"/>
          </p:xfrm>
          <a:graphic>
            <a:graphicData uri="http://schemas.openxmlformats.org/presentationml/2006/ole">
              <mc:AlternateContent xmlns:mc="http://schemas.openxmlformats.org/markup-compatibility/2006">
                <mc:Choice xmlns:v="urn:schemas-microsoft-com:vml" Requires="v">
                  <p:oleObj spid="_x0000_s219872" name="Equation" r:id="rId15" imgW="165028" imgH="228501" progId="Equation.DSMT4">
                    <p:embed/>
                  </p:oleObj>
                </mc:Choice>
                <mc:Fallback>
                  <p:oleObj name="Equation" r:id="rId15" imgW="165028" imgH="228501"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13" y="742"/>
                          <a:ext cx="223" cy="3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91" name="Object 70"/>
            <p:cNvGraphicFramePr>
              <a:graphicFrameLocks noChangeAspect="1"/>
            </p:cNvGraphicFramePr>
            <p:nvPr/>
          </p:nvGraphicFramePr>
          <p:xfrm>
            <a:off x="3674" y="1396"/>
            <a:ext cx="246" cy="260"/>
          </p:xfrm>
          <a:graphic>
            <a:graphicData uri="http://schemas.openxmlformats.org/presentationml/2006/ole">
              <mc:AlternateContent xmlns:mc="http://schemas.openxmlformats.org/markup-compatibility/2006">
                <mc:Choice xmlns:v="urn:schemas-microsoft-com:vml" Requires="v">
                  <p:oleObj spid="_x0000_s219873" name="Equation" r:id="rId17" imgW="215806" imgH="228501" progId="Equation.DSMT4">
                    <p:embed/>
                  </p:oleObj>
                </mc:Choice>
                <mc:Fallback>
                  <p:oleObj name="Equation" r:id="rId17" imgW="215806" imgH="228501"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74" y="1396"/>
                          <a:ext cx="246" cy="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9592" name="Group 72"/>
            <p:cNvGrpSpPr>
              <a:grpSpLocks/>
            </p:cNvGrpSpPr>
            <p:nvPr/>
          </p:nvGrpSpPr>
          <p:grpSpPr bwMode="auto">
            <a:xfrm>
              <a:off x="4263" y="742"/>
              <a:ext cx="1229" cy="1261"/>
              <a:chOff x="2112" y="528"/>
              <a:chExt cx="1229" cy="1261"/>
            </a:xfrm>
          </p:grpSpPr>
          <p:sp>
            <p:nvSpPr>
              <p:cNvPr id="109594" name="Text Box 73"/>
              <p:cNvSpPr txBox="1">
                <a:spLocks noChangeArrowheads="1"/>
              </p:cNvSpPr>
              <p:nvPr/>
            </p:nvSpPr>
            <p:spPr bwMode="auto">
              <a:xfrm>
                <a:off x="2871" y="1043"/>
                <a:ext cx="27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C</a:t>
                </a:r>
              </a:p>
            </p:txBody>
          </p:sp>
          <p:grpSp>
            <p:nvGrpSpPr>
              <p:cNvPr id="109595" name="Group 74"/>
              <p:cNvGrpSpPr>
                <a:grpSpLocks/>
              </p:cNvGrpSpPr>
              <p:nvPr/>
            </p:nvGrpSpPr>
            <p:grpSpPr bwMode="auto">
              <a:xfrm>
                <a:off x="2112" y="528"/>
                <a:ext cx="1229" cy="1261"/>
                <a:chOff x="3936" y="270"/>
                <a:chExt cx="1229" cy="1261"/>
              </a:xfrm>
            </p:grpSpPr>
            <p:sp>
              <p:nvSpPr>
                <p:cNvPr id="109596" name="Rectangle 75"/>
                <p:cNvSpPr>
                  <a:spLocks noChangeArrowheads="1"/>
                </p:cNvSpPr>
                <p:nvPr/>
              </p:nvSpPr>
              <p:spPr bwMode="auto">
                <a:xfrm rot="-2003007">
                  <a:off x="3936" y="973"/>
                  <a:ext cx="823" cy="9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97" name="Line 76"/>
                <p:cNvSpPr>
                  <a:spLocks noChangeShapeType="1"/>
                </p:cNvSpPr>
                <p:nvPr/>
              </p:nvSpPr>
              <p:spPr bwMode="auto">
                <a:xfrm flipV="1">
                  <a:off x="4320" y="480"/>
                  <a:ext cx="242"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598" name="Text Box 77"/>
                <p:cNvSpPr txBox="1">
                  <a:spLocks noChangeArrowheads="1"/>
                </p:cNvSpPr>
                <p:nvPr/>
              </p:nvSpPr>
              <p:spPr bwMode="auto">
                <a:xfrm>
                  <a:off x="4512" y="270"/>
                  <a:ext cx="65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q</a:t>
                  </a:r>
                </a:p>
              </p:txBody>
            </p:sp>
            <p:sp>
              <p:nvSpPr>
                <p:cNvPr id="109599" name="Text Box 78"/>
                <p:cNvSpPr txBox="1">
                  <a:spLocks noChangeArrowheads="1"/>
                </p:cNvSpPr>
                <p:nvPr/>
              </p:nvSpPr>
              <p:spPr bwMode="auto">
                <a:xfrm>
                  <a:off x="3971" y="1300"/>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sp>
              <p:nvSpPr>
                <p:cNvPr id="109600" name="Text Box 79"/>
                <p:cNvSpPr txBox="1">
                  <a:spLocks noChangeArrowheads="1"/>
                </p:cNvSpPr>
                <p:nvPr/>
              </p:nvSpPr>
              <p:spPr bwMode="auto">
                <a:xfrm>
                  <a:off x="4302" y="1078"/>
                  <a:ext cx="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E</a:t>
                  </a:r>
                </a:p>
              </p:txBody>
            </p:sp>
            <p:grpSp>
              <p:nvGrpSpPr>
                <p:cNvPr id="109601" name="Group 80"/>
                <p:cNvGrpSpPr>
                  <a:grpSpLocks/>
                </p:cNvGrpSpPr>
                <p:nvPr/>
              </p:nvGrpSpPr>
              <p:grpSpPr bwMode="auto">
                <a:xfrm>
                  <a:off x="3984" y="528"/>
                  <a:ext cx="338" cy="682"/>
                  <a:chOff x="2953" y="611"/>
                  <a:chExt cx="338" cy="682"/>
                </a:xfrm>
              </p:grpSpPr>
              <p:sp>
                <p:nvSpPr>
                  <p:cNvPr id="109602" name="Line 81"/>
                  <p:cNvSpPr>
                    <a:spLocks noChangeShapeType="1"/>
                  </p:cNvSpPr>
                  <p:nvPr/>
                </p:nvSpPr>
                <p:spPr bwMode="auto">
                  <a:xfrm>
                    <a:off x="2953" y="85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03" name="Line 82"/>
                  <p:cNvSpPr>
                    <a:spLocks noChangeShapeType="1"/>
                  </p:cNvSpPr>
                  <p:nvPr/>
                </p:nvSpPr>
                <p:spPr bwMode="auto">
                  <a:xfrm>
                    <a:off x="3050" y="797"/>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04" name="Line 83"/>
                  <p:cNvSpPr>
                    <a:spLocks noChangeShapeType="1"/>
                  </p:cNvSpPr>
                  <p:nvPr/>
                </p:nvSpPr>
                <p:spPr bwMode="auto">
                  <a:xfrm>
                    <a:off x="3122" y="742"/>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05" name="Line 84"/>
                  <p:cNvSpPr>
                    <a:spLocks noChangeShapeType="1"/>
                  </p:cNvSpPr>
                  <p:nvPr/>
                </p:nvSpPr>
                <p:spPr bwMode="auto">
                  <a:xfrm>
                    <a:off x="3219" y="676"/>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06" name="Line 85"/>
                  <p:cNvSpPr>
                    <a:spLocks noChangeShapeType="1"/>
                  </p:cNvSpPr>
                  <p:nvPr/>
                </p:nvSpPr>
                <p:spPr bwMode="auto">
                  <a:xfrm>
                    <a:off x="3291" y="624"/>
                    <a:ext cx="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9607" name="Line 86"/>
                  <p:cNvSpPr>
                    <a:spLocks noChangeShapeType="1"/>
                  </p:cNvSpPr>
                  <p:nvPr/>
                </p:nvSpPr>
                <p:spPr bwMode="auto">
                  <a:xfrm flipV="1">
                    <a:off x="2954" y="611"/>
                    <a:ext cx="336"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sp>
          <p:nvSpPr>
            <p:cNvPr id="109593" name="Oval 87"/>
            <p:cNvSpPr>
              <a:spLocks noChangeArrowheads="1"/>
            </p:cNvSpPr>
            <p:nvPr/>
          </p:nvSpPr>
          <p:spPr bwMode="auto">
            <a:xfrm>
              <a:off x="4285" y="1689"/>
              <a:ext cx="96" cy="96"/>
            </a:xfrm>
            <a:prstGeom prst="ellipse">
              <a:avLst/>
            </a:prstGeom>
            <a:solidFill>
              <a:srgbClr val="CC00FF"/>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mc:AlternateContent xmlns:mc="http://schemas.openxmlformats.org/markup-compatibility/2006" xmlns:a14="http://schemas.microsoft.com/office/drawing/2010/main">
        <mc:Choice Requires="a14">
          <p:sp>
            <p:nvSpPr>
              <p:cNvPr id="87" name="TextBox 86"/>
              <p:cNvSpPr txBox="1"/>
              <p:nvPr/>
            </p:nvSpPr>
            <p:spPr>
              <a:xfrm>
                <a:off x="4716016" y="2141661"/>
                <a:ext cx="4427984" cy="3497752"/>
              </a:xfrm>
              <a:prstGeom prst="rect">
                <a:avLst/>
              </a:prstGeom>
              <a:noFill/>
            </p:spPr>
            <p:txBody>
              <a:bodyPr wrap="square" rtlCol="0">
                <a:spAutoFit/>
              </a:bodyPr>
              <a:lstStyle/>
              <a:p>
                <a:r>
                  <a:rPr lang="en-US" sz="2000" smtClean="0"/>
                  <a:t>Chiếu lên phương x:</a:t>
                </a:r>
              </a:p>
              <a:p>
                <a:r>
                  <a:rPr lang="en-US" sz="2000" smtClean="0"/>
                  <a:t>– X</a:t>
                </a:r>
                <a:r>
                  <a:rPr lang="en-US" sz="2000" baseline="-25000" smtClean="0"/>
                  <a:t>B</a:t>
                </a:r>
                <a:r>
                  <a:rPr lang="en-US" sz="2000" smtClean="0"/>
                  <a:t> = 0</a:t>
                </a:r>
              </a:p>
              <a:p>
                <a:r>
                  <a:rPr lang="en-US" sz="2000" smtClean="0"/>
                  <a:t>Chiếu lên phương y:</a:t>
                </a:r>
              </a:p>
              <a:p>
                <a:r>
                  <a:rPr lang="en-US" sz="2000" smtClean="0"/>
                  <a:t>Y</a:t>
                </a:r>
                <a:r>
                  <a:rPr lang="en-US" sz="2000" baseline="-25000" smtClean="0"/>
                  <a:t>B</a:t>
                </a:r>
                <a:r>
                  <a:rPr lang="en-US" sz="2000" baseline="30000" smtClean="0"/>
                  <a:t> </a:t>
                </a:r>
                <a:r>
                  <a:rPr lang="en-US" sz="2000" smtClean="0"/>
                  <a:t>– q.BE + S</a:t>
                </a:r>
                <a:r>
                  <a:rPr lang="en-US" sz="2000" baseline="-25000" smtClean="0"/>
                  <a:t>C</a:t>
                </a:r>
                <a:r>
                  <a:rPr lang="en-US" sz="2000" smtClean="0"/>
                  <a:t> = 0</a:t>
                </a:r>
              </a:p>
              <a:p>
                <a:r>
                  <a:rPr lang="en-US" sz="2000" smtClean="0"/>
                  <a:t>Mô men quanh điểm B:</a:t>
                </a:r>
              </a:p>
              <a:p>
                <a:r>
                  <a:rPr lang="en-US" sz="2000" smtClean="0"/>
                  <a:t>– q.BE.(BE.cos</a:t>
                </a:r>
                <a:r>
                  <a:rPr lang="el-GR" sz="2000"/>
                  <a:t>α</a:t>
                </a:r>
                <a:r>
                  <a:rPr lang="en-US" sz="2000" smtClean="0"/>
                  <a:t>/2) + S</a:t>
                </a:r>
                <a:r>
                  <a:rPr lang="en-US" sz="2000" baseline="-25000" smtClean="0"/>
                  <a:t>C</a:t>
                </a:r>
                <a:r>
                  <a:rPr lang="en-US" sz="2000" smtClean="0"/>
                  <a:t>.BC.cos</a:t>
                </a:r>
                <a:r>
                  <a:rPr lang="el-GR" sz="2000" smtClean="0"/>
                  <a:t>α</a:t>
                </a:r>
                <a:r>
                  <a:rPr lang="en-US" sz="2000" smtClean="0"/>
                  <a:t> = 0</a:t>
                </a:r>
              </a:p>
              <a:p>
                <a:r>
                  <a:rPr lang="en-US" sz="2000" smtClean="0"/>
                  <a:t>→ </a:t>
                </a:r>
                <a:r>
                  <a:rPr lang="en-US" sz="2000"/>
                  <a:t>– </a:t>
                </a:r>
                <a:r>
                  <a:rPr lang="en-US" sz="2000" smtClean="0"/>
                  <a:t>q.BE²/2 + S</a:t>
                </a:r>
                <a:r>
                  <a:rPr lang="en-US" sz="2000" baseline="-25000" smtClean="0"/>
                  <a:t>C</a:t>
                </a:r>
                <a:r>
                  <a:rPr lang="en-US" sz="2000" smtClean="0"/>
                  <a:t>.BC </a:t>
                </a:r>
                <a:r>
                  <a:rPr lang="en-US" sz="2000"/>
                  <a:t>= </a:t>
                </a:r>
                <a:r>
                  <a:rPr lang="en-US" sz="2000" smtClean="0"/>
                  <a:t>0</a:t>
                </a:r>
              </a:p>
              <a:p>
                <a:pPr/>
                <a14:m>
                  <m:oMathPara xmlns:m="http://schemas.openxmlformats.org/officeDocument/2006/math">
                    <m:oMathParaPr>
                      <m:jc m:val="left"/>
                    </m:oMathParaPr>
                    <m:oMath xmlns:m="http://schemas.openxmlformats.org/officeDocument/2006/math">
                      <m:sSub>
                        <m:sSubPr>
                          <m:ctrlPr>
                            <a:rPr lang="en-US" sz="2000" b="1" i="1" smtClean="0">
                              <a:solidFill>
                                <a:srgbClr val="FF0000"/>
                              </a:solidFill>
                              <a:latin typeface="Cambria Math"/>
                            </a:rPr>
                          </m:ctrlPr>
                        </m:sSubPr>
                        <m:e>
                          <m:r>
                            <a:rPr lang="en-US" sz="2000" b="1" i="1" smtClean="0">
                              <a:solidFill>
                                <a:srgbClr val="FF0000"/>
                              </a:solidFill>
                              <a:latin typeface="Cambria Math"/>
                            </a:rPr>
                            <m:t>𝑺</m:t>
                          </m:r>
                        </m:e>
                        <m:sub>
                          <m:r>
                            <a:rPr lang="en-US" sz="2000" b="1" i="1" smtClean="0">
                              <a:solidFill>
                                <a:srgbClr val="FF0000"/>
                              </a:solidFill>
                              <a:latin typeface="Cambria Math"/>
                            </a:rPr>
                            <m:t>𝑪</m:t>
                          </m:r>
                        </m:sub>
                      </m:sSub>
                      <m:r>
                        <a:rPr lang="en-US" sz="2000" b="1" i="1" smtClean="0">
                          <a:solidFill>
                            <a:srgbClr val="FF0000"/>
                          </a:solidFill>
                          <a:latin typeface="Cambria Math"/>
                        </a:rPr>
                        <m:t>=</m:t>
                      </m:r>
                      <m:f>
                        <m:fPr>
                          <m:ctrlPr>
                            <a:rPr lang="en-US" sz="2000" b="1" i="1" smtClean="0">
                              <a:solidFill>
                                <a:srgbClr val="FF0000"/>
                              </a:solidFill>
                              <a:latin typeface="Cambria Math"/>
                            </a:rPr>
                          </m:ctrlPr>
                        </m:fPr>
                        <m:num>
                          <m:r>
                            <a:rPr lang="en-US" sz="2000" b="1" i="1" smtClean="0">
                              <a:solidFill>
                                <a:srgbClr val="FF0000"/>
                              </a:solidFill>
                              <a:latin typeface="Cambria Math"/>
                            </a:rPr>
                            <m:t>𝒒</m:t>
                          </m:r>
                          <m:r>
                            <a:rPr lang="en-US" sz="2000" b="1" i="1" smtClean="0">
                              <a:solidFill>
                                <a:srgbClr val="FF0000"/>
                              </a:solidFill>
                              <a:latin typeface="Cambria Math"/>
                            </a:rPr>
                            <m:t>.</m:t>
                          </m:r>
                          <m:sSup>
                            <m:sSupPr>
                              <m:ctrlPr>
                                <a:rPr lang="en-US" sz="2000" b="1" i="1" smtClean="0">
                                  <a:solidFill>
                                    <a:srgbClr val="FF0000"/>
                                  </a:solidFill>
                                  <a:latin typeface="Cambria Math"/>
                                </a:rPr>
                              </m:ctrlPr>
                            </m:sSupPr>
                            <m:e>
                              <m:r>
                                <a:rPr lang="en-US" sz="2000" b="1" i="1" smtClean="0">
                                  <a:solidFill>
                                    <a:srgbClr val="FF0000"/>
                                  </a:solidFill>
                                  <a:latin typeface="Cambria Math"/>
                                </a:rPr>
                                <m:t>𝑩𝑬</m:t>
                              </m:r>
                            </m:e>
                            <m:sup>
                              <m:r>
                                <a:rPr lang="en-US" sz="2000" b="1" i="1" smtClean="0">
                                  <a:solidFill>
                                    <a:srgbClr val="FF0000"/>
                                  </a:solidFill>
                                  <a:latin typeface="Cambria Math"/>
                                </a:rPr>
                                <m:t>𝟐</m:t>
                              </m:r>
                            </m:sup>
                          </m:sSup>
                        </m:num>
                        <m:den>
                          <m:r>
                            <a:rPr lang="en-US" sz="2000" b="1" i="1" smtClean="0">
                              <a:solidFill>
                                <a:srgbClr val="FF0000"/>
                              </a:solidFill>
                              <a:latin typeface="Cambria Math"/>
                            </a:rPr>
                            <m:t>𝟐</m:t>
                          </m:r>
                          <m:r>
                            <a:rPr lang="en-US" sz="2000" b="1" i="1" smtClean="0">
                              <a:solidFill>
                                <a:srgbClr val="FF0000"/>
                              </a:solidFill>
                              <a:latin typeface="Cambria Math"/>
                            </a:rPr>
                            <m:t>.</m:t>
                          </m:r>
                          <m:r>
                            <a:rPr lang="en-US" sz="2000" b="1" i="1" smtClean="0">
                              <a:solidFill>
                                <a:srgbClr val="FF0000"/>
                              </a:solidFill>
                              <a:latin typeface="Cambria Math"/>
                            </a:rPr>
                            <m:t>𝑩𝑪</m:t>
                          </m:r>
                        </m:den>
                      </m:f>
                    </m:oMath>
                  </m:oMathPara>
                </a14:m>
                <a:endParaRPr lang="en-US" sz="2000" b="1" smtClean="0"/>
              </a:p>
              <a:p>
                <a:pPr/>
                <a14:m>
                  <m:oMathPara xmlns:m="http://schemas.openxmlformats.org/officeDocument/2006/math">
                    <m:oMathParaPr>
                      <m:jc m:val="left"/>
                    </m:oMathParaPr>
                    <m:oMath xmlns:m="http://schemas.openxmlformats.org/officeDocument/2006/math">
                      <m:sSub>
                        <m:sSubPr>
                          <m:ctrlPr>
                            <a:rPr lang="en-US" sz="2000" b="1" i="1" smtClean="0">
                              <a:solidFill>
                                <a:srgbClr val="FF0000"/>
                              </a:solidFill>
                              <a:latin typeface="Cambria Math"/>
                            </a:rPr>
                          </m:ctrlPr>
                        </m:sSubPr>
                        <m:e>
                          <m:r>
                            <a:rPr lang="en-US" sz="2000" b="1" i="1" smtClean="0">
                              <a:solidFill>
                                <a:srgbClr val="FF0000"/>
                              </a:solidFill>
                              <a:latin typeface="Cambria Math"/>
                            </a:rPr>
                            <m:t>𝒀</m:t>
                          </m:r>
                        </m:e>
                        <m:sub>
                          <m:r>
                            <a:rPr lang="en-US" sz="2000" b="1" i="1" smtClean="0">
                              <a:solidFill>
                                <a:srgbClr val="FF0000"/>
                              </a:solidFill>
                              <a:latin typeface="Cambria Math"/>
                            </a:rPr>
                            <m:t>𝑩</m:t>
                          </m:r>
                        </m:sub>
                      </m:sSub>
                      <m:r>
                        <a:rPr lang="en-US" sz="2000" b="1" i="1" smtClean="0">
                          <a:solidFill>
                            <a:srgbClr val="FF0000"/>
                          </a:solidFill>
                          <a:latin typeface="Cambria Math"/>
                        </a:rPr>
                        <m:t>=</m:t>
                      </m:r>
                      <m:r>
                        <a:rPr lang="en-US" sz="2000" b="1" i="1" smtClean="0">
                          <a:solidFill>
                            <a:srgbClr val="FF0000"/>
                          </a:solidFill>
                          <a:latin typeface="Cambria Math"/>
                        </a:rPr>
                        <m:t>𝒒</m:t>
                      </m:r>
                      <m:r>
                        <a:rPr lang="en-US" sz="2000" b="1" i="1" smtClean="0">
                          <a:solidFill>
                            <a:srgbClr val="FF0000"/>
                          </a:solidFill>
                          <a:latin typeface="Cambria Math"/>
                        </a:rPr>
                        <m:t>.</m:t>
                      </m:r>
                      <m:r>
                        <a:rPr lang="en-US" sz="2000" b="1" i="1" smtClean="0">
                          <a:solidFill>
                            <a:srgbClr val="FF0000"/>
                          </a:solidFill>
                          <a:latin typeface="Cambria Math"/>
                        </a:rPr>
                        <m:t>𝑩𝑬</m:t>
                      </m:r>
                      <m:r>
                        <a:rPr lang="en-US" sz="2000" b="1" i="1" smtClean="0">
                          <a:solidFill>
                            <a:srgbClr val="FF0000"/>
                          </a:solidFill>
                          <a:latin typeface="Cambria Math"/>
                        </a:rPr>
                        <m:t>−</m:t>
                      </m:r>
                      <m:f>
                        <m:fPr>
                          <m:ctrlPr>
                            <a:rPr lang="en-US" sz="2000" b="1" i="1">
                              <a:solidFill>
                                <a:srgbClr val="FF0000"/>
                              </a:solidFill>
                              <a:latin typeface="Cambria Math"/>
                            </a:rPr>
                          </m:ctrlPr>
                        </m:fPr>
                        <m:num>
                          <m:r>
                            <a:rPr lang="en-US" sz="2000" b="1" i="1">
                              <a:solidFill>
                                <a:srgbClr val="FF0000"/>
                              </a:solidFill>
                              <a:latin typeface="Cambria Math"/>
                            </a:rPr>
                            <m:t>𝒒</m:t>
                          </m:r>
                          <m:r>
                            <a:rPr lang="en-US" sz="2000" b="1" i="1">
                              <a:solidFill>
                                <a:srgbClr val="FF0000"/>
                              </a:solidFill>
                              <a:latin typeface="Cambria Math"/>
                            </a:rPr>
                            <m:t>.</m:t>
                          </m:r>
                          <m:sSup>
                            <m:sSupPr>
                              <m:ctrlPr>
                                <a:rPr lang="en-US" sz="2000" b="1" i="1">
                                  <a:solidFill>
                                    <a:srgbClr val="FF0000"/>
                                  </a:solidFill>
                                  <a:latin typeface="Cambria Math"/>
                                </a:rPr>
                              </m:ctrlPr>
                            </m:sSupPr>
                            <m:e>
                              <m:r>
                                <a:rPr lang="en-US" sz="2000" b="1" i="1">
                                  <a:solidFill>
                                    <a:srgbClr val="FF0000"/>
                                  </a:solidFill>
                                  <a:latin typeface="Cambria Math"/>
                                </a:rPr>
                                <m:t>𝑩𝑬</m:t>
                              </m:r>
                            </m:e>
                            <m:sup>
                              <m:r>
                                <a:rPr lang="en-US" sz="2000" b="1" i="1">
                                  <a:solidFill>
                                    <a:srgbClr val="FF0000"/>
                                  </a:solidFill>
                                  <a:latin typeface="Cambria Math"/>
                                </a:rPr>
                                <m:t>𝟐</m:t>
                              </m:r>
                            </m:sup>
                          </m:sSup>
                        </m:num>
                        <m:den>
                          <m:r>
                            <a:rPr lang="en-US" sz="2000" b="1" i="1">
                              <a:solidFill>
                                <a:srgbClr val="FF0000"/>
                              </a:solidFill>
                              <a:latin typeface="Cambria Math"/>
                            </a:rPr>
                            <m:t>𝟐</m:t>
                          </m:r>
                          <m:r>
                            <a:rPr lang="en-US" sz="2000" b="1" i="1">
                              <a:solidFill>
                                <a:srgbClr val="FF0000"/>
                              </a:solidFill>
                              <a:latin typeface="Cambria Math"/>
                            </a:rPr>
                            <m:t>.</m:t>
                          </m:r>
                          <m:r>
                            <a:rPr lang="en-US" sz="2000" b="1" i="1">
                              <a:solidFill>
                                <a:srgbClr val="FF0000"/>
                              </a:solidFill>
                              <a:latin typeface="Cambria Math"/>
                            </a:rPr>
                            <m:t>𝑩𝑪</m:t>
                          </m:r>
                        </m:den>
                      </m:f>
                    </m:oMath>
                  </m:oMathPara>
                </a14:m>
                <a:endParaRPr lang="en-US" sz="2000" b="1"/>
              </a:p>
            </p:txBody>
          </p:sp>
        </mc:Choice>
        <mc:Fallback xmlns="">
          <p:sp>
            <p:nvSpPr>
              <p:cNvPr id="87" name="TextBox 86"/>
              <p:cNvSpPr txBox="1">
                <a:spLocks noRot="1" noChangeAspect="1" noMove="1" noResize="1" noEditPoints="1" noAdjustHandles="1" noChangeArrowheads="1" noChangeShapeType="1" noTextEdit="1"/>
              </p:cNvSpPr>
              <p:nvPr/>
            </p:nvSpPr>
            <p:spPr>
              <a:xfrm>
                <a:off x="4716016" y="2141661"/>
                <a:ext cx="4427984" cy="3497752"/>
              </a:xfrm>
              <a:prstGeom prst="rect">
                <a:avLst/>
              </a:prstGeom>
              <a:blipFill rotWithShape="1">
                <a:blip r:embed="rId19"/>
                <a:stretch>
                  <a:fillRect l="-1515" t="-697" r="-5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9" name="TextBox 88"/>
              <p:cNvSpPr txBox="1"/>
              <p:nvPr/>
            </p:nvSpPr>
            <p:spPr>
              <a:xfrm>
                <a:off x="0" y="2852936"/>
                <a:ext cx="9144000" cy="4060279"/>
              </a:xfrm>
              <a:prstGeom prst="rect">
                <a:avLst/>
              </a:prstGeom>
              <a:noFill/>
            </p:spPr>
            <p:txBody>
              <a:bodyPr wrap="square" rtlCol="0">
                <a:spAutoFit/>
              </a:bodyPr>
              <a:lstStyle/>
              <a:p>
                <a:r>
                  <a:rPr lang="en-US" sz="2000" smtClean="0"/>
                  <a:t>Chiếu lên phương x:</a:t>
                </a:r>
              </a:p>
              <a:p>
                <a:r>
                  <a:rPr lang="en-US" sz="2000" smtClean="0"/>
                  <a:t>– X</a:t>
                </a:r>
                <a:r>
                  <a:rPr lang="en-US" sz="2000" baseline="-25000" smtClean="0"/>
                  <a:t>A</a:t>
                </a:r>
                <a:r>
                  <a:rPr lang="en-US" sz="2000" smtClean="0"/>
                  <a:t>  + X</a:t>
                </a:r>
                <a:r>
                  <a:rPr lang="en-US" sz="2000" baseline="30000" smtClean="0"/>
                  <a:t>’</a:t>
                </a:r>
                <a:r>
                  <a:rPr lang="en-US" sz="2000" baseline="-25000" smtClean="0"/>
                  <a:t>B</a:t>
                </a:r>
                <a:r>
                  <a:rPr lang="en-US" sz="2000" smtClean="0"/>
                  <a:t> = 0 </a:t>
                </a:r>
                <a:r>
                  <a:rPr lang="en-US" sz="2000"/>
                  <a:t>→ X</a:t>
                </a:r>
                <a:r>
                  <a:rPr lang="en-US" sz="2000" baseline="-25000"/>
                  <a:t>A</a:t>
                </a:r>
                <a:r>
                  <a:rPr lang="en-US" sz="2000"/>
                  <a:t>  </a:t>
                </a:r>
                <a:r>
                  <a:rPr lang="en-US" sz="2000" smtClean="0"/>
                  <a:t>= </a:t>
                </a:r>
                <a:r>
                  <a:rPr lang="en-US" sz="2000"/>
                  <a:t>X</a:t>
                </a:r>
                <a:r>
                  <a:rPr lang="en-US" sz="2000" baseline="30000"/>
                  <a:t>’</a:t>
                </a:r>
                <a:r>
                  <a:rPr lang="en-US" sz="2000" baseline="-25000"/>
                  <a:t>B</a:t>
                </a:r>
                <a:r>
                  <a:rPr lang="en-US" sz="2000"/>
                  <a:t> </a:t>
                </a:r>
                <a:r>
                  <a:rPr lang="en-US" sz="2000" smtClean="0"/>
                  <a:t>= X</a:t>
                </a:r>
                <a:r>
                  <a:rPr lang="en-US" sz="2000" baseline="-25000" smtClean="0"/>
                  <a:t>B</a:t>
                </a:r>
                <a:r>
                  <a:rPr lang="en-US" sz="2000" smtClean="0"/>
                  <a:t> = 0</a:t>
                </a:r>
              </a:p>
              <a:p>
                <a:r>
                  <a:rPr lang="en-US" sz="2000" smtClean="0"/>
                  <a:t>Chiếu lên phương y:</a:t>
                </a:r>
              </a:p>
              <a:p>
                <a:r>
                  <a:rPr lang="en-US" sz="2000" smtClean="0"/>
                  <a:t>Y</a:t>
                </a:r>
                <a:r>
                  <a:rPr lang="en-US" sz="2000" baseline="-25000" smtClean="0"/>
                  <a:t>A</a:t>
                </a:r>
                <a:r>
                  <a:rPr lang="en-US" sz="2000" baseline="30000" smtClean="0"/>
                  <a:t> </a:t>
                </a:r>
                <a:r>
                  <a:rPr lang="en-US" sz="2000" smtClean="0"/>
                  <a:t>– q.AE + S</a:t>
                </a:r>
                <a:r>
                  <a:rPr lang="en-US" sz="2000" baseline="-25000" smtClean="0"/>
                  <a:t>D</a:t>
                </a:r>
                <a:r>
                  <a:rPr lang="en-US" sz="2000" smtClean="0"/>
                  <a:t> – Y’</a:t>
                </a:r>
                <a:r>
                  <a:rPr lang="en-US" sz="2000" baseline="-25000" smtClean="0"/>
                  <a:t>B</a:t>
                </a:r>
                <a:r>
                  <a:rPr lang="en-US" sz="2000" smtClean="0"/>
                  <a:t> = 0</a:t>
                </a:r>
              </a:p>
              <a:p>
                <a:r>
                  <a:rPr lang="en-US" sz="2000"/>
                  <a:t>Mô men quanh điểm B:</a:t>
                </a:r>
              </a:p>
              <a:p>
                <a:r>
                  <a:rPr lang="en-US" sz="2000"/>
                  <a:t>– Y</a:t>
                </a:r>
                <a:r>
                  <a:rPr lang="en-US" sz="2000" baseline="-25000"/>
                  <a:t>A</a:t>
                </a:r>
                <a:r>
                  <a:rPr lang="en-US" sz="2000"/>
                  <a:t>.AB.cos</a:t>
                </a:r>
                <a:r>
                  <a:rPr lang="el-GR" sz="2000"/>
                  <a:t>α</a:t>
                </a:r>
                <a:r>
                  <a:rPr lang="en-US" sz="2000"/>
                  <a:t> + q.AB.(AB.cos</a:t>
                </a:r>
                <a:r>
                  <a:rPr lang="el-GR" sz="2000"/>
                  <a:t>α</a:t>
                </a:r>
                <a:r>
                  <a:rPr lang="en-US" sz="2000"/>
                  <a:t>/2) + S</a:t>
                </a:r>
                <a:r>
                  <a:rPr lang="en-US" sz="2000" baseline="-25000"/>
                  <a:t>D</a:t>
                </a:r>
                <a:r>
                  <a:rPr lang="en-US" sz="2000"/>
                  <a:t>.DB.cos</a:t>
                </a:r>
                <a:r>
                  <a:rPr lang="el-GR" sz="2000"/>
                  <a:t>α</a:t>
                </a:r>
                <a:r>
                  <a:rPr lang="en-US" sz="2000"/>
                  <a:t> = 0</a:t>
                </a:r>
              </a:p>
              <a:p>
                <a:r>
                  <a:rPr lang="en-US" sz="2000"/>
                  <a:t>→ – Y</a:t>
                </a:r>
                <a:r>
                  <a:rPr lang="en-US" sz="2000" baseline="-25000"/>
                  <a:t>A</a:t>
                </a:r>
                <a:r>
                  <a:rPr lang="en-US" sz="2000"/>
                  <a:t>.AB + q.AB²/2 + S</a:t>
                </a:r>
                <a:r>
                  <a:rPr lang="en-US" sz="2000" baseline="-25000"/>
                  <a:t>D</a:t>
                </a:r>
                <a:r>
                  <a:rPr lang="en-US" sz="2000"/>
                  <a:t>.DB = 0</a:t>
                </a:r>
              </a:p>
              <a:p>
                <a:r>
                  <a:rPr lang="en-US" sz="2000"/>
                  <a:t>Mô men quanh điểm D:</a:t>
                </a:r>
              </a:p>
              <a:p>
                <a:r>
                  <a:rPr lang="en-US" sz="2000"/>
                  <a:t>– Y</a:t>
                </a:r>
                <a:r>
                  <a:rPr lang="en-US" sz="2000" baseline="-25000"/>
                  <a:t>A</a:t>
                </a:r>
                <a:r>
                  <a:rPr lang="en-US" sz="2000"/>
                  <a:t>.AD.cos</a:t>
                </a:r>
                <a:r>
                  <a:rPr lang="el-GR" sz="2000"/>
                  <a:t>α</a:t>
                </a:r>
                <a:r>
                  <a:rPr lang="en-US" sz="2000"/>
                  <a:t> + q.AB. (AD.cos</a:t>
                </a:r>
                <a:r>
                  <a:rPr lang="el-GR" sz="2000"/>
                  <a:t>α</a:t>
                </a:r>
                <a:r>
                  <a:rPr lang="en-US" sz="2000"/>
                  <a:t> – AB.cos</a:t>
                </a:r>
                <a:r>
                  <a:rPr lang="el-GR" sz="2000"/>
                  <a:t>α</a:t>
                </a:r>
                <a:r>
                  <a:rPr lang="en-US" sz="2000"/>
                  <a:t>/2) + Y’</a:t>
                </a:r>
                <a:r>
                  <a:rPr lang="en-US" sz="2000" baseline="-25000"/>
                  <a:t>B</a:t>
                </a:r>
                <a:r>
                  <a:rPr lang="en-US" sz="2000"/>
                  <a:t>.DB.cos</a:t>
                </a:r>
                <a:r>
                  <a:rPr lang="el-GR" sz="2000"/>
                  <a:t>α</a:t>
                </a:r>
                <a:r>
                  <a:rPr lang="en-US" sz="2000"/>
                  <a:t> = 0</a:t>
                </a:r>
              </a:p>
              <a:p>
                <a:r>
                  <a:rPr lang="en-US" sz="2000"/>
                  <a:t>→ – Y</a:t>
                </a:r>
                <a:r>
                  <a:rPr lang="en-US" sz="2000" baseline="-25000"/>
                  <a:t>A</a:t>
                </a:r>
                <a:r>
                  <a:rPr lang="en-US" sz="2000"/>
                  <a:t>.AD + q.AB²/2) + Y’</a:t>
                </a:r>
                <a:r>
                  <a:rPr lang="en-US" sz="2000" baseline="-25000"/>
                  <a:t>B</a:t>
                </a:r>
                <a:r>
                  <a:rPr lang="en-US" sz="2000"/>
                  <a:t>.DB = </a:t>
                </a:r>
                <a:r>
                  <a:rPr lang="en-US" sz="2000" smtClean="0"/>
                  <a:t>0; </a:t>
                </a:r>
                <a:r>
                  <a:rPr lang="en-US" sz="2000"/>
                  <a:t>Y’</a:t>
                </a:r>
                <a:r>
                  <a:rPr lang="en-US" sz="2000" baseline="-25000"/>
                  <a:t>B</a:t>
                </a:r>
                <a:r>
                  <a:rPr lang="en-US" sz="2000" smtClean="0"/>
                  <a:t> = Y</a:t>
                </a:r>
                <a:r>
                  <a:rPr lang="en-US" sz="2000" baseline="-25000" smtClean="0"/>
                  <a:t>B</a:t>
                </a:r>
                <a:endParaRPr lang="en-US" sz="2000" smtClean="0"/>
              </a:p>
              <a:p>
                <a:pPr/>
                <a14:m>
                  <m:oMathPara xmlns:m="http://schemas.openxmlformats.org/officeDocument/2006/math">
                    <m:oMathParaPr>
                      <m:jc m:val="left"/>
                    </m:oMathParaPr>
                    <m:oMath xmlns:m="http://schemas.openxmlformats.org/officeDocument/2006/math">
                      <m:sSub>
                        <m:sSubPr>
                          <m:ctrlPr>
                            <a:rPr lang="en-US" sz="2000" b="1" i="1" smtClean="0">
                              <a:solidFill>
                                <a:srgbClr val="FF0000"/>
                              </a:solidFill>
                              <a:latin typeface="Cambria Math"/>
                            </a:rPr>
                          </m:ctrlPr>
                        </m:sSubPr>
                        <m:e>
                          <m:r>
                            <a:rPr lang="en-US" sz="2000" b="1" i="1" smtClean="0">
                              <a:solidFill>
                                <a:srgbClr val="FF0000"/>
                              </a:solidFill>
                              <a:latin typeface="Cambria Math"/>
                            </a:rPr>
                            <m:t>𝒀</m:t>
                          </m:r>
                        </m:e>
                        <m:sub>
                          <m:r>
                            <a:rPr lang="en-US" sz="2000" b="1" i="1" smtClean="0">
                              <a:solidFill>
                                <a:srgbClr val="FF0000"/>
                              </a:solidFill>
                              <a:latin typeface="Cambria Math"/>
                            </a:rPr>
                            <m:t>𝑨</m:t>
                          </m:r>
                        </m:sub>
                      </m:sSub>
                      <m:r>
                        <a:rPr lang="en-US" sz="2000" b="1" i="1" smtClean="0">
                          <a:solidFill>
                            <a:srgbClr val="FF0000"/>
                          </a:solidFill>
                          <a:latin typeface="Cambria Math"/>
                        </a:rPr>
                        <m:t>=</m:t>
                      </m:r>
                      <m:f>
                        <m:fPr>
                          <m:ctrlPr>
                            <a:rPr lang="en-US" sz="2000" b="1" i="1" smtClean="0">
                              <a:solidFill>
                                <a:srgbClr val="FF0000"/>
                              </a:solidFill>
                              <a:latin typeface="Cambria Math"/>
                            </a:rPr>
                          </m:ctrlPr>
                        </m:fPr>
                        <m:num>
                          <m:r>
                            <a:rPr lang="en-US" sz="2000" b="1" i="1" smtClean="0">
                              <a:solidFill>
                                <a:srgbClr val="FF0000"/>
                              </a:solidFill>
                              <a:latin typeface="Cambria Math"/>
                            </a:rPr>
                            <m:t>𝒒</m:t>
                          </m:r>
                          <m:r>
                            <a:rPr lang="en-US" sz="2000" b="1" i="1" smtClean="0">
                              <a:solidFill>
                                <a:srgbClr val="FF0000"/>
                              </a:solidFill>
                              <a:latin typeface="Cambria Math"/>
                            </a:rPr>
                            <m:t>.</m:t>
                          </m:r>
                          <m:f>
                            <m:fPr>
                              <m:ctrlPr>
                                <a:rPr lang="en-US" sz="2000" b="1" i="1" smtClean="0">
                                  <a:solidFill>
                                    <a:srgbClr val="FF0000"/>
                                  </a:solidFill>
                                  <a:latin typeface="Cambria Math"/>
                                </a:rPr>
                              </m:ctrlPr>
                            </m:fPr>
                            <m:num>
                              <m:sSup>
                                <m:sSupPr>
                                  <m:ctrlPr>
                                    <a:rPr lang="en-US" sz="2000" b="1" i="1" smtClean="0">
                                      <a:solidFill>
                                        <a:srgbClr val="FF0000"/>
                                      </a:solidFill>
                                      <a:latin typeface="Cambria Math"/>
                                    </a:rPr>
                                  </m:ctrlPr>
                                </m:sSupPr>
                                <m:e>
                                  <m:r>
                                    <a:rPr lang="en-US" sz="2000" b="1" i="1" smtClean="0">
                                      <a:solidFill>
                                        <a:srgbClr val="FF0000"/>
                                      </a:solidFill>
                                      <a:latin typeface="Cambria Math"/>
                                    </a:rPr>
                                    <m:t>𝑨𝑩</m:t>
                                  </m:r>
                                </m:e>
                                <m:sup>
                                  <m:r>
                                    <a:rPr lang="en-US" sz="2000" b="1" i="1" smtClean="0">
                                      <a:solidFill>
                                        <a:srgbClr val="FF0000"/>
                                      </a:solidFill>
                                      <a:latin typeface="Cambria Math"/>
                                    </a:rPr>
                                    <m:t>𝟐</m:t>
                                  </m:r>
                                </m:sup>
                              </m:sSup>
                            </m:num>
                            <m:den>
                              <m:r>
                                <a:rPr lang="en-US" sz="2000" b="1" i="1" smtClean="0">
                                  <a:solidFill>
                                    <a:srgbClr val="FF0000"/>
                                  </a:solidFill>
                                  <a:latin typeface="Cambria Math"/>
                                </a:rPr>
                                <m:t>𝟐</m:t>
                              </m:r>
                            </m:den>
                          </m:f>
                          <m:r>
                            <a:rPr lang="en-US" sz="2000" b="1" i="1" smtClean="0">
                              <a:solidFill>
                                <a:srgbClr val="FF0000"/>
                              </a:solidFill>
                              <a:latin typeface="Cambria Math"/>
                            </a:rPr>
                            <m:t>+</m:t>
                          </m:r>
                          <m:sSub>
                            <m:sSubPr>
                              <m:ctrlPr>
                                <a:rPr lang="en-US" sz="2000" b="1" i="1" smtClean="0">
                                  <a:solidFill>
                                    <a:srgbClr val="FF0000"/>
                                  </a:solidFill>
                                  <a:latin typeface="Cambria Math"/>
                                </a:rPr>
                              </m:ctrlPr>
                            </m:sSubPr>
                            <m:e>
                              <m:r>
                                <a:rPr lang="en-US" sz="2000" b="1" i="1" smtClean="0">
                                  <a:solidFill>
                                    <a:srgbClr val="FF0000"/>
                                  </a:solidFill>
                                  <a:latin typeface="Cambria Math"/>
                                </a:rPr>
                                <m:t>𝒀</m:t>
                              </m:r>
                            </m:e>
                            <m:sub>
                              <m:r>
                                <a:rPr lang="en-US" sz="2000" b="1" i="1" smtClean="0">
                                  <a:solidFill>
                                    <a:srgbClr val="FF0000"/>
                                  </a:solidFill>
                                  <a:latin typeface="Cambria Math"/>
                                </a:rPr>
                                <m:t>𝑩</m:t>
                              </m:r>
                            </m:sub>
                          </m:sSub>
                          <m:r>
                            <a:rPr lang="en-US" sz="2000" b="1" i="1" smtClean="0">
                              <a:solidFill>
                                <a:srgbClr val="FF0000"/>
                              </a:solidFill>
                              <a:latin typeface="Cambria Math"/>
                            </a:rPr>
                            <m:t>.</m:t>
                          </m:r>
                          <m:r>
                            <a:rPr lang="en-US" sz="2000" b="1" i="1" smtClean="0">
                              <a:solidFill>
                                <a:srgbClr val="FF0000"/>
                              </a:solidFill>
                              <a:latin typeface="Cambria Math"/>
                            </a:rPr>
                            <m:t>𝑫𝑩</m:t>
                          </m:r>
                        </m:num>
                        <m:den>
                          <m:r>
                            <a:rPr lang="en-US" sz="2000" b="1" i="1" smtClean="0">
                              <a:solidFill>
                                <a:srgbClr val="FF0000"/>
                              </a:solidFill>
                              <a:latin typeface="Cambria Math"/>
                            </a:rPr>
                            <m:t>𝑨𝑫</m:t>
                          </m:r>
                        </m:den>
                      </m:f>
                      <m:r>
                        <a:rPr lang="en-US" sz="2000" b="1" i="1" smtClean="0">
                          <a:solidFill>
                            <a:srgbClr val="FF0000"/>
                          </a:solidFill>
                          <a:latin typeface="Cambria Math"/>
                        </a:rPr>
                        <m:t>; </m:t>
                      </m:r>
                      <m:sSub>
                        <m:sSubPr>
                          <m:ctrlPr>
                            <a:rPr lang="en-US" sz="2000" b="1" i="1" smtClean="0">
                              <a:solidFill>
                                <a:srgbClr val="FF0000"/>
                              </a:solidFill>
                              <a:latin typeface="Cambria Math"/>
                            </a:rPr>
                          </m:ctrlPr>
                        </m:sSubPr>
                        <m:e>
                          <m:r>
                            <a:rPr lang="en-US" sz="2000" b="1" i="1" smtClean="0">
                              <a:solidFill>
                                <a:srgbClr val="FF0000"/>
                              </a:solidFill>
                              <a:latin typeface="Cambria Math"/>
                            </a:rPr>
                            <m:t>𝑺</m:t>
                          </m:r>
                        </m:e>
                        <m:sub>
                          <m:r>
                            <a:rPr lang="en-US" sz="2000" b="1" i="1" smtClean="0">
                              <a:solidFill>
                                <a:srgbClr val="FF0000"/>
                              </a:solidFill>
                              <a:latin typeface="Cambria Math"/>
                            </a:rPr>
                            <m:t>𝑫</m:t>
                          </m:r>
                        </m:sub>
                      </m:sSub>
                      <m:r>
                        <a:rPr lang="en-US" sz="2000" b="1" i="1" smtClean="0">
                          <a:solidFill>
                            <a:srgbClr val="FF0000"/>
                          </a:solidFill>
                          <a:latin typeface="Cambria Math"/>
                        </a:rPr>
                        <m:t>=</m:t>
                      </m:r>
                      <m:f>
                        <m:fPr>
                          <m:ctrlPr>
                            <a:rPr lang="en-US" sz="2000" b="1" i="1" smtClean="0">
                              <a:solidFill>
                                <a:srgbClr val="FF0000"/>
                              </a:solidFill>
                              <a:latin typeface="Cambria Math"/>
                            </a:rPr>
                          </m:ctrlPr>
                        </m:fPr>
                        <m:num>
                          <m:sSub>
                            <m:sSubPr>
                              <m:ctrlPr>
                                <a:rPr lang="en-US" sz="2000" b="1" i="1" smtClean="0">
                                  <a:solidFill>
                                    <a:srgbClr val="FF0000"/>
                                  </a:solidFill>
                                  <a:latin typeface="Cambria Math"/>
                                </a:rPr>
                              </m:ctrlPr>
                            </m:sSubPr>
                            <m:e>
                              <m:r>
                                <a:rPr lang="en-US" sz="2000" b="1" i="1" smtClean="0">
                                  <a:solidFill>
                                    <a:srgbClr val="FF0000"/>
                                  </a:solidFill>
                                  <a:latin typeface="Cambria Math"/>
                                </a:rPr>
                                <m:t>𝒀</m:t>
                              </m:r>
                            </m:e>
                            <m:sub>
                              <m:r>
                                <a:rPr lang="en-US" sz="2000" b="1" i="1" smtClean="0">
                                  <a:solidFill>
                                    <a:srgbClr val="FF0000"/>
                                  </a:solidFill>
                                  <a:latin typeface="Cambria Math"/>
                                </a:rPr>
                                <m:t>𝑨</m:t>
                              </m:r>
                            </m:sub>
                          </m:sSub>
                          <m:r>
                            <a:rPr lang="en-US" sz="2000" b="1" i="1" smtClean="0">
                              <a:solidFill>
                                <a:srgbClr val="FF0000"/>
                              </a:solidFill>
                              <a:latin typeface="Cambria Math"/>
                            </a:rPr>
                            <m:t>.</m:t>
                          </m:r>
                          <m:r>
                            <a:rPr lang="en-US" sz="2000" b="1" i="1" smtClean="0">
                              <a:solidFill>
                                <a:srgbClr val="FF0000"/>
                              </a:solidFill>
                              <a:latin typeface="Cambria Math"/>
                            </a:rPr>
                            <m:t>𝑨𝑩</m:t>
                          </m:r>
                          <m:r>
                            <a:rPr lang="en-US" sz="2000" b="1" i="1" smtClean="0">
                              <a:solidFill>
                                <a:srgbClr val="FF0000"/>
                              </a:solidFill>
                              <a:latin typeface="Cambria Math"/>
                            </a:rPr>
                            <m:t>−</m:t>
                          </m:r>
                          <m:r>
                            <a:rPr lang="en-US" sz="2000" b="1" i="1" smtClean="0">
                              <a:solidFill>
                                <a:srgbClr val="FF0000"/>
                              </a:solidFill>
                              <a:latin typeface="Cambria Math"/>
                            </a:rPr>
                            <m:t>𝒒</m:t>
                          </m:r>
                          <m:r>
                            <a:rPr lang="en-US" sz="2000" b="1" i="1" smtClean="0">
                              <a:solidFill>
                                <a:srgbClr val="FF0000"/>
                              </a:solidFill>
                              <a:latin typeface="Cambria Math"/>
                            </a:rPr>
                            <m:t>.</m:t>
                          </m:r>
                          <m:f>
                            <m:fPr>
                              <m:ctrlPr>
                                <a:rPr lang="en-US" sz="2000" b="1" i="1" smtClean="0">
                                  <a:solidFill>
                                    <a:srgbClr val="FF0000"/>
                                  </a:solidFill>
                                  <a:latin typeface="Cambria Math"/>
                                </a:rPr>
                              </m:ctrlPr>
                            </m:fPr>
                            <m:num>
                              <m:sSup>
                                <m:sSupPr>
                                  <m:ctrlPr>
                                    <a:rPr lang="en-US" sz="2000" b="1" i="1" smtClean="0">
                                      <a:solidFill>
                                        <a:srgbClr val="FF0000"/>
                                      </a:solidFill>
                                      <a:latin typeface="Cambria Math"/>
                                    </a:rPr>
                                  </m:ctrlPr>
                                </m:sSupPr>
                                <m:e>
                                  <m:r>
                                    <a:rPr lang="en-US" sz="2000" b="1" i="1" smtClean="0">
                                      <a:solidFill>
                                        <a:srgbClr val="FF0000"/>
                                      </a:solidFill>
                                      <a:latin typeface="Cambria Math"/>
                                    </a:rPr>
                                    <m:t>𝑨𝑩</m:t>
                                  </m:r>
                                </m:e>
                                <m:sup>
                                  <m:r>
                                    <a:rPr lang="en-US" sz="2000" b="1" i="1" smtClean="0">
                                      <a:solidFill>
                                        <a:srgbClr val="FF0000"/>
                                      </a:solidFill>
                                      <a:latin typeface="Cambria Math"/>
                                    </a:rPr>
                                    <m:t>𝟐</m:t>
                                  </m:r>
                                </m:sup>
                              </m:sSup>
                            </m:num>
                            <m:den>
                              <m:r>
                                <a:rPr lang="en-US" sz="2000" b="1" i="1" smtClean="0">
                                  <a:solidFill>
                                    <a:srgbClr val="FF0000"/>
                                  </a:solidFill>
                                  <a:latin typeface="Cambria Math"/>
                                </a:rPr>
                                <m:t>𝟐</m:t>
                              </m:r>
                            </m:den>
                          </m:f>
                        </m:num>
                        <m:den>
                          <m:r>
                            <a:rPr lang="en-US" sz="2000" b="1" i="1" smtClean="0">
                              <a:solidFill>
                                <a:srgbClr val="FF0000"/>
                              </a:solidFill>
                              <a:latin typeface="Cambria Math"/>
                            </a:rPr>
                            <m:t>𝑫𝑩</m:t>
                          </m:r>
                        </m:den>
                      </m:f>
                    </m:oMath>
                  </m:oMathPara>
                </a14:m>
                <a:endParaRPr lang="en-US" sz="2000" b="1"/>
              </a:p>
            </p:txBody>
          </p:sp>
        </mc:Choice>
        <mc:Fallback xmlns="">
          <p:sp>
            <p:nvSpPr>
              <p:cNvPr id="89" name="TextBox 88"/>
              <p:cNvSpPr txBox="1">
                <a:spLocks noRot="1" noChangeAspect="1" noMove="1" noResize="1" noEditPoints="1" noAdjustHandles="1" noChangeArrowheads="1" noChangeShapeType="1" noTextEdit="1"/>
              </p:cNvSpPr>
              <p:nvPr/>
            </p:nvSpPr>
            <p:spPr>
              <a:xfrm>
                <a:off x="0" y="2852936"/>
                <a:ext cx="9144000" cy="4060279"/>
              </a:xfrm>
              <a:prstGeom prst="rect">
                <a:avLst/>
              </a:prstGeom>
              <a:blipFill rotWithShape="1">
                <a:blip r:embed="rId20"/>
                <a:stretch>
                  <a:fillRect l="-667" t="-601"/>
                </a:stretch>
              </a:blipFill>
            </p:spPr>
            <p:txBody>
              <a:bodyPr/>
              <a:lstStyle/>
              <a:p>
                <a:r>
                  <a:rPr lang="en-US">
                    <a:noFill/>
                  </a:rPr>
                  <a:t> </a:t>
                </a:r>
              </a:p>
            </p:txBody>
          </p:sp>
        </mc:Fallback>
      </mc:AlternateContent>
    </p:spTree>
    <p:extLst>
      <p:ext uri="{BB962C8B-B14F-4D97-AF65-F5344CB8AC3E}">
        <p14:creationId xmlns:p14="http://schemas.microsoft.com/office/powerpoint/2010/main" val="13994200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xEl>
                                              <p:pRg st="0" end="0"/>
                                            </p:txEl>
                                          </p:spTgt>
                                        </p:tgtEl>
                                        <p:attrNameLst>
                                          <p:attrName>style.visibility</p:attrName>
                                        </p:attrNameLst>
                                      </p:cBhvr>
                                      <p:to>
                                        <p:strVal val="visible"/>
                                      </p:to>
                                    </p:set>
                                    <p:animEffect transition="in" filter="wipe(left)">
                                      <p:cBhvr>
                                        <p:cTn id="7" dur="500"/>
                                        <p:tgtEl>
                                          <p:spTgt spid="87">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xEl>
                                              <p:pRg st="1" end="1"/>
                                            </p:txEl>
                                          </p:spTgt>
                                        </p:tgtEl>
                                        <p:attrNameLst>
                                          <p:attrName>style.visibility</p:attrName>
                                        </p:attrNameLst>
                                      </p:cBhvr>
                                      <p:to>
                                        <p:strVal val="visible"/>
                                      </p:to>
                                    </p:set>
                                    <p:animEffect transition="in" filter="wipe(left)">
                                      <p:cBhvr>
                                        <p:cTn id="11" dur="500"/>
                                        <p:tgtEl>
                                          <p:spTgt spid="8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7">
                                            <p:txEl>
                                              <p:pRg st="2" end="2"/>
                                            </p:txEl>
                                          </p:spTgt>
                                        </p:tgtEl>
                                        <p:attrNameLst>
                                          <p:attrName>style.visibility</p:attrName>
                                        </p:attrNameLst>
                                      </p:cBhvr>
                                      <p:to>
                                        <p:strVal val="visible"/>
                                      </p:to>
                                    </p:set>
                                    <p:animEffect transition="in" filter="wipe(left)">
                                      <p:cBhvr>
                                        <p:cTn id="16" dur="500"/>
                                        <p:tgtEl>
                                          <p:spTgt spid="87">
                                            <p:txEl>
                                              <p:pRg st="2" end="2"/>
                                            </p:txEl>
                                          </p:spTgt>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87">
                                            <p:txEl>
                                              <p:pRg st="3" end="3"/>
                                            </p:txEl>
                                          </p:spTgt>
                                        </p:tgtEl>
                                        <p:attrNameLst>
                                          <p:attrName>style.visibility</p:attrName>
                                        </p:attrNameLst>
                                      </p:cBhvr>
                                      <p:to>
                                        <p:strVal val="visible"/>
                                      </p:to>
                                    </p:set>
                                    <p:animEffect transition="in" filter="wipe(left)">
                                      <p:cBhvr>
                                        <p:cTn id="20" dur="500"/>
                                        <p:tgtEl>
                                          <p:spTgt spid="87">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87">
                                            <p:txEl>
                                              <p:pRg st="4" end="4"/>
                                            </p:txEl>
                                          </p:spTgt>
                                        </p:tgtEl>
                                        <p:attrNameLst>
                                          <p:attrName>style.visibility</p:attrName>
                                        </p:attrNameLst>
                                      </p:cBhvr>
                                      <p:to>
                                        <p:strVal val="visible"/>
                                      </p:to>
                                    </p:set>
                                    <p:animEffect transition="in" filter="wipe(left)">
                                      <p:cBhvr>
                                        <p:cTn id="25" dur="500"/>
                                        <p:tgtEl>
                                          <p:spTgt spid="87">
                                            <p:txEl>
                                              <p:pRg st="4" end="4"/>
                                            </p:txEl>
                                          </p:spTgt>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87">
                                            <p:txEl>
                                              <p:pRg st="5" end="5"/>
                                            </p:txEl>
                                          </p:spTgt>
                                        </p:tgtEl>
                                        <p:attrNameLst>
                                          <p:attrName>style.visibility</p:attrName>
                                        </p:attrNameLst>
                                      </p:cBhvr>
                                      <p:to>
                                        <p:strVal val="visible"/>
                                      </p:to>
                                    </p:set>
                                    <p:animEffect transition="in" filter="wipe(left)">
                                      <p:cBhvr>
                                        <p:cTn id="29" dur="500"/>
                                        <p:tgtEl>
                                          <p:spTgt spid="87">
                                            <p:txEl>
                                              <p:pRg st="5" end="5"/>
                                            </p:txEl>
                                          </p:spTgt>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87">
                                            <p:txEl>
                                              <p:pRg st="6" end="6"/>
                                            </p:txEl>
                                          </p:spTgt>
                                        </p:tgtEl>
                                        <p:attrNameLst>
                                          <p:attrName>style.visibility</p:attrName>
                                        </p:attrNameLst>
                                      </p:cBhvr>
                                      <p:to>
                                        <p:strVal val="visible"/>
                                      </p:to>
                                    </p:set>
                                    <p:animEffect transition="in" filter="wipe(left)">
                                      <p:cBhvr>
                                        <p:cTn id="33" dur="500"/>
                                        <p:tgtEl>
                                          <p:spTgt spid="87">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87">
                                            <p:txEl>
                                              <p:pRg st="7" end="7"/>
                                            </p:txEl>
                                          </p:spTgt>
                                        </p:tgtEl>
                                        <p:attrNameLst>
                                          <p:attrName>style.visibility</p:attrName>
                                        </p:attrNameLst>
                                      </p:cBhvr>
                                      <p:to>
                                        <p:strVal val="visible"/>
                                      </p:to>
                                    </p:set>
                                    <p:animEffect transition="in" filter="wipe(left)">
                                      <p:cBhvr>
                                        <p:cTn id="38" dur="500"/>
                                        <p:tgtEl>
                                          <p:spTgt spid="87">
                                            <p:txEl>
                                              <p:pRg st="7" end="7"/>
                                            </p:txEl>
                                          </p:spTgt>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87">
                                            <p:txEl>
                                              <p:pRg st="8" end="8"/>
                                            </p:txEl>
                                          </p:spTgt>
                                        </p:tgtEl>
                                        <p:attrNameLst>
                                          <p:attrName>style.visibility</p:attrName>
                                        </p:attrNameLst>
                                      </p:cBhvr>
                                      <p:to>
                                        <p:strVal val="visible"/>
                                      </p:to>
                                    </p:set>
                                    <p:animEffect transition="in" filter="wipe(left)">
                                      <p:cBhvr>
                                        <p:cTn id="42" dur="500"/>
                                        <p:tgtEl>
                                          <p:spTgt spid="87">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254978"/>
                                        </p:tgtEl>
                                        <p:attrNameLst>
                                          <p:attrName>style.visibility</p:attrName>
                                        </p:attrNameLst>
                                      </p:cBhvr>
                                      <p:to>
                                        <p:strVal val="visible"/>
                                      </p:to>
                                    </p:set>
                                    <p:anim calcmode="lin" valueType="num">
                                      <p:cBhvr>
                                        <p:cTn id="47" dur="1000" fill="hold"/>
                                        <p:tgtEl>
                                          <p:spTgt spid="254978"/>
                                        </p:tgtEl>
                                        <p:attrNameLst>
                                          <p:attrName>ppt_w</p:attrName>
                                        </p:attrNameLst>
                                      </p:cBhvr>
                                      <p:tavLst>
                                        <p:tav tm="0">
                                          <p:val>
                                            <p:strVal val="#ppt_w*0.70"/>
                                          </p:val>
                                        </p:tav>
                                        <p:tav tm="100000">
                                          <p:val>
                                            <p:strVal val="#ppt_w"/>
                                          </p:val>
                                        </p:tav>
                                      </p:tavLst>
                                    </p:anim>
                                    <p:anim calcmode="lin" valueType="num">
                                      <p:cBhvr>
                                        <p:cTn id="48" dur="1000" fill="hold"/>
                                        <p:tgtEl>
                                          <p:spTgt spid="254978"/>
                                        </p:tgtEl>
                                        <p:attrNameLst>
                                          <p:attrName>ppt_h</p:attrName>
                                        </p:attrNameLst>
                                      </p:cBhvr>
                                      <p:tavLst>
                                        <p:tav tm="0">
                                          <p:val>
                                            <p:strVal val="#ppt_h"/>
                                          </p:val>
                                        </p:tav>
                                        <p:tav tm="100000">
                                          <p:val>
                                            <p:strVal val="#ppt_h"/>
                                          </p:val>
                                        </p:tav>
                                      </p:tavLst>
                                    </p:anim>
                                    <p:animEffect transition="in" filter="fade">
                                      <p:cBhvr>
                                        <p:cTn id="49" dur="1000"/>
                                        <p:tgtEl>
                                          <p:spTgt spid="254978"/>
                                        </p:tgtEl>
                                      </p:cBhvr>
                                    </p:animEffect>
                                  </p:childTnLst>
                                </p:cTn>
                              </p:par>
                              <p:par>
                                <p:cTn id="50" presetID="10" presetClass="exit" presetSubtype="0" fill="hold" nodeType="withEffect">
                                  <p:stCondLst>
                                    <p:cond delay="0"/>
                                  </p:stCondLst>
                                  <p:childTnLst>
                                    <p:animEffect transition="out" filter="fade">
                                      <p:cBhvr>
                                        <p:cTn id="51" dur="500"/>
                                        <p:tgtEl>
                                          <p:spTgt spid="87">
                                            <p:txEl>
                                              <p:pRg st="0" end="0"/>
                                            </p:txEl>
                                          </p:spTgt>
                                        </p:tgtEl>
                                      </p:cBhvr>
                                    </p:animEffect>
                                    <p:set>
                                      <p:cBhvr>
                                        <p:cTn id="52" dur="1" fill="hold">
                                          <p:stCondLst>
                                            <p:cond delay="499"/>
                                          </p:stCondLst>
                                        </p:cTn>
                                        <p:tgtEl>
                                          <p:spTgt spid="87">
                                            <p:txEl>
                                              <p:pRg st="0" end="0"/>
                                            </p:txEl>
                                          </p:spTgt>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87">
                                            <p:txEl>
                                              <p:pRg st="1" end="1"/>
                                            </p:txEl>
                                          </p:spTgt>
                                        </p:tgtEl>
                                      </p:cBhvr>
                                    </p:animEffect>
                                    <p:set>
                                      <p:cBhvr>
                                        <p:cTn id="55" dur="1" fill="hold">
                                          <p:stCondLst>
                                            <p:cond delay="499"/>
                                          </p:stCondLst>
                                        </p:cTn>
                                        <p:tgtEl>
                                          <p:spTgt spid="87">
                                            <p:txEl>
                                              <p:pRg st="1" end="1"/>
                                            </p:txEl>
                                          </p:spTgt>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87">
                                            <p:txEl>
                                              <p:pRg st="2" end="2"/>
                                            </p:txEl>
                                          </p:spTgt>
                                        </p:tgtEl>
                                      </p:cBhvr>
                                    </p:animEffect>
                                    <p:set>
                                      <p:cBhvr>
                                        <p:cTn id="58" dur="1" fill="hold">
                                          <p:stCondLst>
                                            <p:cond delay="499"/>
                                          </p:stCondLst>
                                        </p:cTn>
                                        <p:tgtEl>
                                          <p:spTgt spid="87">
                                            <p:txEl>
                                              <p:pRg st="2" end="2"/>
                                            </p:txEl>
                                          </p:spTgt>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87">
                                            <p:txEl>
                                              <p:pRg st="3" end="3"/>
                                            </p:txEl>
                                          </p:spTgt>
                                        </p:tgtEl>
                                      </p:cBhvr>
                                    </p:animEffect>
                                    <p:set>
                                      <p:cBhvr>
                                        <p:cTn id="61" dur="1" fill="hold">
                                          <p:stCondLst>
                                            <p:cond delay="499"/>
                                          </p:stCondLst>
                                        </p:cTn>
                                        <p:tgtEl>
                                          <p:spTgt spid="87">
                                            <p:txEl>
                                              <p:pRg st="3" end="3"/>
                                            </p:txEl>
                                          </p:spTgt>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87">
                                            <p:txEl>
                                              <p:pRg st="4" end="4"/>
                                            </p:txEl>
                                          </p:spTgt>
                                        </p:tgtEl>
                                      </p:cBhvr>
                                    </p:animEffect>
                                    <p:set>
                                      <p:cBhvr>
                                        <p:cTn id="64" dur="1" fill="hold">
                                          <p:stCondLst>
                                            <p:cond delay="499"/>
                                          </p:stCondLst>
                                        </p:cTn>
                                        <p:tgtEl>
                                          <p:spTgt spid="87">
                                            <p:txEl>
                                              <p:pRg st="4" end="4"/>
                                            </p:txEl>
                                          </p:spTgt>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87">
                                            <p:txEl>
                                              <p:pRg st="5" end="5"/>
                                            </p:txEl>
                                          </p:spTgt>
                                        </p:tgtEl>
                                      </p:cBhvr>
                                    </p:animEffect>
                                    <p:set>
                                      <p:cBhvr>
                                        <p:cTn id="67" dur="1" fill="hold">
                                          <p:stCondLst>
                                            <p:cond delay="499"/>
                                          </p:stCondLst>
                                        </p:cTn>
                                        <p:tgtEl>
                                          <p:spTgt spid="87">
                                            <p:txEl>
                                              <p:pRg st="5" end="5"/>
                                            </p:txEl>
                                          </p:spTgt>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87">
                                            <p:txEl>
                                              <p:pRg st="6" end="6"/>
                                            </p:txEl>
                                          </p:spTgt>
                                        </p:tgtEl>
                                      </p:cBhvr>
                                    </p:animEffect>
                                    <p:set>
                                      <p:cBhvr>
                                        <p:cTn id="70" dur="1" fill="hold">
                                          <p:stCondLst>
                                            <p:cond delay="499"/>
                                          </p:stCondLst>
                                        </p:cTn>
                                        <p:tgtEl>
                                          <p:spTgt spid="87">
                                            <p:txEl>
                                              <p:pRg st="6" end="6"/>
                                            </p:txEl>
                                          </p:spTgt>
                                        </p:tgtEl>
                                        <p:attrNameLst>
                                          <p:attrName>style.visibility</p:attrName>
                                        </p:attrNameLst>
                                      </p:cBhvr>
                                      <p:to>
                                        <p:strVal val="hidden"/>
                                      </p:to>
                                    </p:set>
                                  </p:childTnLst>
                                </p:cTn>
                              </p:par>
                            </p:childTnLst>
                          </p:cTn>
                        </p:par>
                        <p:par>
                          <p:cTn id="71" fill="hold">
                            <p:stCondLst>
                              <p:cond delay="1000"/>
                            </p:stCondLst>
                            <p:childTnLst>
                              <p:par>
                                <p:cTn id="72" presetID="42" presetClass="path" presetSubtype="0" accel="50000" decel="50000" fill="hold" nodeType="afterEffect">
                                  <p:stCondLst>
                                    <p:cond delay="0"/>
                                  </p:stCondLst>
                                  <p:childTnLst>
                                    <p:animMotion origin="layout" path="M 0.09896 -0.26949 L 2.77778E-7 -2.89614E-6 " pathEditMode="relative" rAng="0" ptsTypes="AA">
                                      <p:cBhvr>
                                        <p:cTn id="73" dur="2000" spd="-100000" fill="hold"/>
                                        <p:tgtEl>
                                          <p:spTgt spid="87">
                                            <p:txEl>
                                              <p:pRg st="7" end="7"/>
                                            </p:txEl>
                                          </p:spTgt>
                                        </p:tgtEl>
                                        <p:attrNameLst>
                                          <p:attrName>ppt_x</p:attrName>
                                          <p:attrName>ppt_y</p:attrName>
                                        </p:attrNameLst>
                                      </p:cBhvr>
                                      <p:rCtr x="-4948" y="13463"/>
                                    </p:animMotion>
                                  </p:childTnLst>
                                </p:cTn>
                              </p:par>
                              <p:par>
                                <p:cTn id="74" presetID="42" presetClass="path" presetSubtype="0" accel="50000" decel="50000" fill="hold" nodeType="withEffect">
                                  <p:stCondLst>
                                    <p:cond delay="0"/>
                                  </p:stCondLst>
                                  <p:childTnLst>
                                    <p:animMotion origin="layout" path="M 0.09878 -0.28638 L 0.0868 -0.03447 " pathEditMode="relative" rAng="0" ptsTypes="AA">
                                      <p:cBhvr>
                                        <p:cTn id="75" dur="2000" spd="-100000" fill="hold"/>
                                        <p:tgtEl>
                                          <p:spTgt spid="87">
                                            <p:txEl>
                                              <p:pRg st="8" end="8"/>
                                            </p:txEl>
                                          </p:spTgt>
                                        </p:tgtEl>
                                        <p:attrNameLst>
                                          <p:attrName>ppt_x</p:attrName>
                                          <p:attrName>ppt_y</p:attrName>
                                        </p:attrNameLst>
                                      </p:cBhvr>
                                      <p:rCtr x="-608" y="12584"/>
                                    </p:animMotion>
                                  </p:childTnLst>
                                </p:cTn>
                              </p:par>
                            </p:childTnLst>
                          </p:cTn>
                        </p:par>
                      </p:childTnLst>
                    </p:cTn>
                  </p:par>
                  <p:par>
                    <p:cTn id="76" fill="hold">
                      <p:stCondLst>
                        <p:cond delay="indefinite"/>
                      </p:stCondLst>
                      <p:childTnLst>
                        <p:par>
                          <p:cTn id="77" fill="hold">
                            <p:stCondLst>
                              <p:cond delay="0"/>
                            </p:stCondLst>
                            <p:childTnLst>
                              <p:par>
                                <p:cTn id="78" presetID="53" presetClass="entr" presetSubtype="0" fill="hold" nodeType="clickEffect">
                                  <p:stCondLst>
                                    <p:cond delay="0"/>
                                  </p:stCondLst>
                                  <p:childTnLst>
                                    <p:set>
                                      <p:cBhvr>
                                        <p:cTn id="79" dur="1" fill="hold">
                                          <p:stCondLst>
                                            <p:cond delay="0"/>
                                          </p:stCondLst>
                                        </p:cTn>
                                        <p:tgtEl>
                                          <p:spTgt spid="254981"/>
                                        </p:tgtEl>
                                        <p:attrNameLst>
                                          <p:attrName>style.visibility</p:attrName>
                                        </p:attrNameLst>
                                      </p:cBhvr>
                                      <p:to>
                                        <p:strVal val="visible"/>
                                      </p:to>
                                    </p:set>
                                    <p:anim calcmode="lin" valueType="num">
                                      <p:cBhvr>
                                        <p:cTn id="80" dur="500" fill="hold"/>
                                        <p:tgtEl>
                                          <p:spTgt spid="254981"/>
                                        </p:tgtEl>
                                        <p:attrNameLst>
                                          <p:attrName>ppt_w</p:attrName>
                                        </p:attrNameLst>
                                      </p:cBhvr>
                                      <p:tavLst>
                                        <p:tav tm="0">
                                          <p:val>
                                            <p:fltVal val="0"/>
                                          </p:val>
                                        </p:tav>
                                        <p:tav tm="100000">
                                          <p:val>
                                            <p:strVal val="#ppt_w"/>
                                          </p:val>
                                        </p:tav>
                                      </p:tavLst>
                                    </p:anim>
                                    <p:anim calcmode="lin" valueType="num">
                                      <p:cBhvr>
                                        <p:cTn id="81" dur="500" fill="hold"/>
                                        <p:tgtEl>
                                          <p:spTgt spid="254981"/>
                                        </p:tgtEl>
                                        <p:attrNameLst>
                                          <p:attrName>ppt_h</p:attrName>
                                        </p:attrNameLst>
                                      </p:cBhvr>
                                      <p:tavLst>
                                        <p:tav tm="0">
                                          <p:val>
                                            <p:fltVal val="0"/>
                                          </p:val>
                                        </p:tav>
                                        <p:tav tm="100000">
                                          <p:val>
                                            <p:strVal val="#ppt_h"/>
                                          </p:val>
                                        </p:tav>
                                      </p:tavLst>
                                    </p:anim>
                                    <p:animEffect transition="in" filter="fade">
                                      <p:cBhvr>
                                        <p:cTn id="82" dur="500"/>
                                        <p:tgtEl>
                                          <p:spTgt spid="254981"/>
                                        </p:tgtEl>
                                      </p:cBhvr>
                                    </p:animEffect>
                                  </p:childTnLst>
                                </p:cTn>
                              </p:par>
                              <p:par>
                                <p:cTn id="83" presetID="53" presetClass="entr" presetSubtype="0" fill="hold" grpId="0" nodeType="withEffect">
                                  <p:stCondLst>
                                    <p:cond delay="0"/>
                                  </p:stCondLst>
                                  <p:childTnLst>
                                    <p:set>
                                      <p:cBhvr>
                                        <p:cTn id="84" dur="1" fill="hold">
                                          <p:stCondLst>
                                            <p:cond delay="0"/>
                                          </p:stCondLst>
                                        </p:cTn>
                                        <p:tgtEl>
                                          <p:spTgt spid="255030"/>
                                        </p:tgtEl>
                                        <p:attrNameLst>
                                          <p:attrName>style.visibility</p:attrName>
                                        </p:attrNameLst>
                                      </p:cBhvr>
                                      <p:to>
                                        <p:strVal val="visible"/>
                                      </p:to>
                                    </p:set>
                                    <p:anim calcmode="lin" valueType="num">
                                      <p:cBhvr>
                                        <p:cTn id="85" dur="500" fill="hold"/>
                                        <p:tgtEl>
                                          <p:spTgt spid="255030"/>
                                        </p:tgtEl>
                                        <p:attrNameLst>
                                          <p:attrName>ppt_w</p:attrName>
                                        </p:attrNameLst>
                                      </p:cBhvr>
                                      <p:tavLst>
                                        <p:tav tm="0">
                                          <p:val>
                                            <p:fltVal val="0"/>
                                          </p:val>
                                        </p:tav>
                                        <p:tav tm="100000">
                                          <p:val>
                                            <p:strVal val="#ppt_w"/>
                                          </p:val>
                                        </p:tav>
                                      </p:tavLst>
                                    </p:anim>
                                    <p:anim calcmode="lin" valueType="num">
                                      <p:cBhvr>
                                        <p:cTn id="86" dur="500" fill="hold"/>
                                        <p:tgtEl>
                                          <p:spTgt spid="255030"/>
                                        </p:tgtEl>
                                        <p:attrNameLst>
                                          <p:attrName>ppt_h</p:attrName>
                                        </p:attrNameLst>
                                      </p:cBhvr>
                                      <p:tavLst>
                                        <p:tav tm="0">
                                          <p:val>
                                            <p:fltVal val="0"/>
                                          </p:val>
                                        </p:tav>
                                        <p:tav tm="100000">
                                          <p:val>
                                            <p:strVal val="#ppt_h"/>
                                          </p:val>
                                        </p:tav>
                                      </p:tavLst>
                                    </p:anim>
                                    <p:animEffect transition="in" filter="fade">
                                      <p:cBhvr>
                                        <p:cTn id="87" dur="500"/>
                                        <p:tgtEl>
                                          <p:spTgt spid="255030"/>
                                        </p:tgtEl>
                                      </p:cBhvr>
                                    </p:animEffect>
                                  </p:childTnLst>
                                </p:cTn>
                              </p:par>
                              <p:par>
                                <p:cTn id="88" presetID="53" presetClass="entr" presetSubtype="0" fill="hold" grpId="0" nodeType="withEffect">
                                  <p:stCondLst>
                                    <p:cond delay="0"/>
                                  </p:stCondLst>
                                  <p:childTnLst>
                                    <p:set>
                                      <p:cBhvr>
                                        <p:cTn id="89" dur="1" fill="hold">
                                          <p:stCondLst>
                                            <p:cond delay="0"/>
                                          </p:stCondLst>
                                        </p:cTn>
                                        <p:tgtEl>
                                          <p:spTgt spid="255031"/>
                                        </p:tgtEl>
                                        <p:attrNameLst>
                                          <p:attrName>style.visibility</p:attrName>
                                        </p:attrNameLst>
                                      </p:cBhvr>
                                      <p:to>
                                        <p:strVal val="visible"/>
                                      </p:to>
                                    </p:set>
                                    <p:anim calcmode="lin" valueType="num">
                                      <p:cBhvr>
                                        <p:cTn id="90" dur="500" fill="hold"/>
                                        <p:tgtEl>
                                          <p:spTgt spid="255031"/>
                                        </p:tgtEl>
                                        <p:attrNameLst>
                                          <p:attrName>ppt_w</p:attrName>
                                        </p:attrNameLst>
                                      </p:cBhvr>
                                      <p:tavLst>
                                        <p:tav tm="0">
                                          <p:val>
                                            <p:fltVal val="0"/>
                                          </p:val>
                                        </p:tav>
                                        <p:tav tm="100000">
                                          <p:val>
                                            <p:strVal val="#ppt_w"/>
                                          </p:val>
                                        </p:tav>
                                      </p:tavLst>
                                    </p:anim>
                                    <p:anim calcmode="lin" valueType="num">
                                      <p:cBhvr>
                                        <p:cTn id="91" dur="500" fill="hold"/>
                                        <p:tgtEl>
                                          <p:spTgt spid="255031"/>
                                        </p:tgtEl>
                                        <p:attrNameLst>
                                          <p:attrName>ppt_h</p:attrName>
                                        </p:attrNameLst>
                                      </p:cBhvr>
                                      <p:tavLst>
                                        <p:tav tm="0">
                                          <p:val>
                                            <p:fltVal val="0"/>
                                          </p:val>
                                        </p:tav>
                                        <p:tav tm="100000">
                                          <p:val>
                                            <p:strVal val="#ppt_h"/>
                                          </p:val>
                                        </p:tav>
                                      </p:tavLst>
                                    </p:anim>
                                    <p:animEffect transition="in" filter="fade">
                                      <p:cBhvr>
                                        <p:cTn id="92" dur="500"/>
                                        <p:tgtEl>
                                          <p:spTgt spid="255031"/>
                                        </p:tgtEl>
                                      </p:cBhvr>
                                    </p:animEffect>
                                  </p:childTnLst>
                                </p:cTn>
                              </p:par>
                              <p:par>
                                <p:cTn id="93" presetID="53" presetClass="entr" presetSubtype="0" fill="hold" nodeType="withEffect">
                                  <p:stCondLst>
                                    <p:cond delay="0"/>
                                  </p:stCondLst>
                                  <p:childTnLst>
                                    <p:set>
                                      <p:cBhvr>
                                        <p:cTn id="94" dur="1" fill="hold">
                                          <p:stCondLst>
                                            <p:cond delay="0"/>
                                          </p:stCondLst>
                                        </p:cTn>
                                        <p:tgtEl>
                                          <p:spTgt spid="255034"/>
                                        </p:tgtEl>
                                        <p:attrNameLst>
                                          <p:attrName>style.visibility</p:attrName>
                                        </p:attrNameLst>
                                      </p:cBhvr>
                                      <p:to>
                                        <p:strVal val="visible"/>
                                      </p:to>
                                    </p:set>
                                    <p:anim calcmode="lin" valueType="num">
                                      <p:cBhvr>
                                        <p:cTn id="95" dur="500" fill="hold"/>
                                        <p:tgtEl>
                                          <p:spTgt spid="255034"/>
                                        </p:tgtEl>
                                        <p:attrNameLst>
                                          <p:attrName>ppt_w</p:attrName>
                                        </p:attrNameLst>
                                      </p:cBhvr>
                                      <p:tavLst>
                                        <p:tav tm="0">
                                          <p:val>
                                            <p:fltVal val="0"/>
                                          </p:val>
                                        </p:tav>
                                        <p:tav tm="100000">
                                          <p:val>
                                            <p:strVal val="#ppt_w"/>
                                          </p:val>
                                        </p:tav>
                                      </p:tavLst>
                                    </p:anim>
                                    <p:anim calcmode="lin" valueType="num">
                                      <p:cBhvr>
                                        <p:cTn id="96" dur="500" fill="hold"/>
                                        <p:tgtEl>
                                          <p:spTgt spid="255034"/>
                                        </p:tgtEl>
                                        <p:attrNameLst>
                                          <p:attrName>ppt_h</p:attrName>
                                        </p:attrNameLst>
                                      </p:cBhvr>
                                      <p:tavLst>
                                        <p:tav tm="0">
                                          <p:val>
                                            <p:fltVal val="0"/>
                                          </p:val>
                                        </p:tav>
                                        <p:tav tm="100000">
                                          <p:val>
                                            <p:strVal val="#ppt_h"/>
                                          </p:val>
                                        </p:tav>
                                      </p:tavLst>
                                    </p:anim>
                                    <p:animEffect transition="in" filter="fade">
                                      <p:cBhvr>
                                        <p:cTn id="97" dur="500"/>
                                        <p:tgtEl>
                                          <p:spTgt spid="255034"/>
                                        </p:tgtEl>
                                      </p:cBhvr>
                                    </p:animEffect>
                                  </p:childTnLst>
                                </p:cTn>
                              </p:par>
                              <p:par>
                                <p:cTn id="98" presetID="53" presetClass="entr" presetSubtype="0" fill="hold" nodeType="withEffect">
                                  <p:stCondLst>
                                    <p:cond delay="0"/>
                                  </p:stCondLst>
                                  <p:childTnLst>
                                    <p:set>
                                      <p:cBhvr>
                                        <p:cTn id="99" dur="1" fill="hold">
                                          <p:stCondLst>
                                            <p:cond delay="0"/>
                                          </p:stCondLst>
                                        </p:cTn>
                                        <p:tgtEl>
                                          <p:spTgt spid="255033"/>
                                        </p:tgtEl>
                                        <p:attrNameLst>
                                          <p:attrName>style.visibility</p:attrName>
                                        </p:attrNameLst>
                                      </p:cBhvr>
                                      <p:to>
                                        <p:strVal val="visible"/>
                                      </p:to>
                                    </p:set>
                                    <p:anim calcmode="lin" valueType="num">
                                      <p:cBhvr>
                                        <p:cTn id="100" dur="500" fill="hold"/>
                                        <p:tgtEl>
                                          <p:spTgt spid="255033"/>
                                        </p:tgtEl>
                                        <p:attrNameLst>
                                          <p:attrName>ppt_w</p:attrName>
                                        </p:attrNameLst>
                                      </p:cBhvr>
                                      <p:tavLst>
                                        <p:tav tm="0">
                                          <p:val>
                                            <p:fltVal val="0"/>
                                          </p:val>
                                        </p:tav>
                                        <p:tav tm="100000">
                                          <p:val>
                                            <p:strVal val="#ppt_w"/>
                                          </p:val>
                                        </p:tav>
                                      </p:tavLst>
                                    </p:anim>
                                    <p:anim calcmode="lin" valueType="num">
                                      <p:cBhvr>
                                        <p:cTn id="101" dur="500" fill="hold"/>
                                        <p:tgtEl>
                                          <p:spTgt spid="255033"/>
                                        </p:tgtEl>
                                        <p:attrNameLst>
                                          <p:attrName>ppt_h</p:attrName>
                                        </p:attrNameLst>
                                      </p:cBhvr>
                                      <p:tavLst>
                                        <p:tav tm="0">
                                          <p:val>
                                            <p:fltVal val="0"/>
                                          </p:val>
                                        </p:tav>
                                        <p:tav tm="100000">
                                          <p:val>
                                            <p:strVal val="#ppt_h"/>
                                          </p:val>
                                        </p:tav>
                                      </p:tavLst>
                                    </p:anim>
                                    <p:animEffect transition="in" filter="fade">
                                      <p:cBhvr>
                                        <p:cTn id="102" dur="500"/>
                                        <p:tgtEl>
                                          <p:spTgt spid="255033"/>
                                        </p:tgtEl>
                                      </p:cBhvr>
                                    </p:animEffect>
                                  </p:childTnLst>
                                </p:cTn>
                              </p:par>
                              <p:par>
                                <p:cTn id="103" presetID="53" presetClass="entr" presetSubtype="0" fill="hold" nodeType="withEffect">
                                  <p:stCondLst>
                                    <p:cond delay="0"/>
                                  </p:stCondLst>
                                  <p:childTnLst>
                                    <p:set>
                                      <p:cBhvr>
                                        <p:cTn id="104" dur="1" fill="hold">
                                          <p:stCondLst>
                                            <p:cond delay="0"/>
                                          </p:stCondLst>
                                        </p:cTn>
                                        <p:tgtEl>
                                          <p:spTgt spid="255035"/>
                                        </p:tgtEl>
                                        <p:attrNameLst>
                                          <p:attrName>style.visibility</p:attrName>
                                        </p:attrNameLst>
                                      </p:cBhvr>
                                      <p:to>
                                        <p:strVal val="visible"/>
                                      </p:to>
                                    </p:set>
                                    <p:anim calcmode="lin" valueType="num">
                                      <p:cBhvr>
                                        <p:cTn id="105" dur="500" fill="hold"/>
                                        <p:tgtEl>
                                          <p:spTgt spid="255035"/>
                                        </p:tgtEl>
                                        <p:attrNameLst>
                                          <p:attrName>ppt_w</p:attrName>
                                        </p:attrNameLst>
                                      </p:cBhvr>
                                      <p:tavLst>
                                        <p:tav tm="0">
                                          <p:val>
                                            <p:fltVal val="0"/>
                                          </p:val>
                                        </p:tav>
                                        <p:tav tm="100000">
                                          <p:val>
                                            <p:strVal val="#ppt_w"/>
                                          </p:val>
                                        </p:tav>
                                      </p:tavLst>
                                    </p:anim>
                                    <p:anim calcmode="lin" valueType="num">
                                      <p:cBhvr>
                                        <p:cTn id="106" dur="500" fill="hold"/>
                                        <p:tgtEl>
                                          <p:spTgt spid="255035"/>
                                        </p:tgtEl>
                                        <p:attrNameLst>
                                          <p:attrName>ppt_h</p:attrName>
                                        </p:attrNameLst>
                                      </p:cBhvr>
                                      <p:tavLst>
                                        <p:tav tm="0">
                                          <p:val>
                                            <p:fltVal val="0"/>
                                          </p:val>
                                        </p:tav>
                                        <p:tav tm="100000">
                                          <p:val>
                                            <p:strVal val="#ppt_h"/>
                                          </p:val>
                                        </p:tav>
                                      </p:tavLst>
                                    </p:anim>
                                    <p:animEffect transition="in" filter="fade">
                                      <p:cBhvr>
                                        <p:cTn id="107" dur="500"/>
                                        <p:tgtEl>
                                          <p:spTgt spid="255035"/>
                                        </p:tgtEl>
                                      </p:cBhvr>
                                    </p:animEffect>
                                  </p:childTnLst>
                                </p:cTn>
                              </p:par>
                              <p:par>
                                <p:cTn id="108" presetID="53" presetClass="entr" presetSubtype="0" fill="hold" grpId="0" nodeType="withEffect">
                                  <p:stCondLst>
                                    <p:cond delay="0"/>
                                  </p:stCondLst>
                                  <p:childTnLst>
                                    <p:set>
                                      <p:cBhvr>
                                        <p:cTn id="109" dur="1" fill="hold">
                                          <p:stCondLst>
                                            <p:cond delay="0"/>
                                          </p:stCondLst>
                                        </p:cTn>
                                        <p:tgtEl>
                                          <p:spTgt spid="255032"/>
                                        </p:tgtEl>
                                        <p:attrNameLst>
                                          <p:attrName>style.visibility</p:attrName>
                                        </p:attrNameLst>
                                      </p:cBhvr>
                                      <p:to>
                                        <p:strVal val="visible"/>
                                      </p:to>
                                    </p:set>
                                    <p:anim calcmode="lin" valueType="num">
                                      <p:cBhvr>
                                        <p:cTn id="110" dur="500" fill="hold"/>
                                        <p:tgtEl>
                                          <p:spTgt spid="255032"/>
                                        </p:tgtEl>
                                        <p:attrNameLst>
                                          <p:attrName>ppt_w</p:attrName>
                                        </p:attrNameLst>
                                      </p:cBhvr>
                                      <p:tavLst>
                                        <p:tav tm="0">
                                          <p:val>
                                            <p:fltVal val="0"/>
                                          </p:val>
                                        </p:tav>
                                        <p:tav tm="100000">
                                          <p:val>
                                            <p:strVal val="#ppt_w"/>
                                          </p:val>
                                        </p:tav>
                                      </p:tavLst>
                                    </p:anim>
                                    <p:anim calcmode="lin" valueType="num">
                                      <p:cBhvr>
                                        <p:cTn id="111" dur="500" fill="hold"/>
                                        <p:tgtEl>
                                          <p:spTgt spid="255032"/>
                                        </p:tgtEl>
                                        <p:attrNameLst>
                                          <p:attrName>ppt_h</p:attrName>
                                        </p:attrNameLst>
                                      </p:cBhvr>
                                      <p:tavLst>
                                        <p:tav tm="0">
                                          <p:val>
                                            <p:fltVal val="0"/>
                                          </p:val>
                                        </p:tav>
                                        <p:tav tm="100000">
                                          <p:val>
                                            <p:strVal val="#ppt_h"/>
                                          </p:val>
                                        </p:tav>
                                      </p:tavLst>
                                    </p:anim>
                                    <p:animEffect transition="in" filter="fade">
                                      <p:cBhvr>
                                        <p:cTn id="112" dur="500"/>
                                        <p:tgtEl>
                                          <p:spTgt spid="255032"/>
                                        </p:tgtEl>
                                      </p:cBhvr>
                                    </p:animEffect>
                                  </p:childTnLst>
                                </p:cTn>
                              </p:par>
                              <p:par>
                                <p:cTn id="113" presetID="53" presetClass="entr" presetSubtype="0" fill="hold" grpId="0" nodeType="withEffect">
                                  <p:stCondLst>
                                    <p:cond delay="0"/>
                                  </p:stCondLst>
                                  <p:childTnLst>
                                    <p:set>
                                      <p:cBhvr>
                                        <p:cTn id="114" dur="1" fill="hold">
                                          <p:stCondLst>
                                            <p:cond delay="0"/>
                                          </p:stCondLst>
                                        </p:cTn>
                                        <p:tgtEl>
                                          <p:spTgt spid="255039"/>
                                        </p:tgtEl>
                                        <p:attrNameLst>
                                          <p:attrName>style.visibility</p:attrName>
                                        </p:attrNameLst>
                                      </p:cBhvr>
                                      <p:to>
                                        <p:strVal val="visible"/>
                                      </p:to>
                                    </p:set>
                                    <p:anim calcmode="lin" valueType="num">
                                      <p:cBhvr>
                                        <p:cTn id="115" dur="500" fill="hold"/>
                                        <p:tgtEl>
                                          <p:spTgt spid="255039"/>
                                        </p:tgtEl>
                                        <p:attrNameLst>
                                          <p:attrName>ppt_w</p:attrName>
                                        </p:attrNameLst>
                                      </p:cBhvr>
                                      <p:tavLst>
                                        <p:tav tm="0">
                                          <p:val>
                                            <p:fltVal val="0"/>
                                          </p:val>
                                        </p:tav>
                                        <p:tav tm="100000">
                                          <p:val>
                                            <p:strVal val="#ppt_w"/>
                                          </p:val>
                                        </p:tav>
                                      </p:tavLst>
                                    </p:anim>
                                    <p:anim calcmode="lin" valueType="num">
                                      <p:cBhvr>
                                        <p:cTn id="116" dur="500" fill="hold"/>
                                        <p:tgtEl>
                                          <p:spTgt spid="255039"/>
                                        </p:tgtEl>
                                        <p:attrNameLst>
                                          <p:attrName>ppt_h</p:attrName>
                                        </p:attrNameLst>
                                      </p:cBhvr>
                                      <p:tavLst>
                                        <p:tav tm="0">
                                          <p:val>
                                            <p:fltVal val="0"/>
                                          </p:val>
                                        </p:tav>
                                        <p:tav tm="100000">
                                          <p:val>
                                            <p:strVal val="#ppt_h"/>
                                          </p:val>
                                        </p:tav>
                                      </p:tavLst>
                                    </p:anim>
                                    <p:animEffect transition="in" filter="fade">
                                      <p:cBhvr>
                                        <p:cTn id="117" dur="500"/>
                                        <p:tgtEl>
                                          <p:spTgt spid="255039"/>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254980"/>
                                        </p:tgtEl>
                                        <p:attrNameLst>
                                          <p:attrName>style.visibility</p:attrName>
                                        </p:attrNameLst>
                                      </p:cBhvr>
                                      <p:to>
                                        <p:strVal val="visible"/>
                                      </p:to>
                                    </p:set>
                                    <p:animEffect transition="in" filter="wipe(down)">
                                      <p:cBhvr>
                                        <p:cTn id="122" dur="500"/>
                                        <p:tgtEl>
                                          <p:spTgt spid="254980"/>
                                        </p:tgtEl>
                                      </p:cBhvr>
                                    </p:animEffect>
                                  </p:childTnLst>
                                </p:cTn>
                              </p:par>
                            </p:childTnLst>
                          </p:cTn>
                        </p:par>
                        <p:par>
                          <p:cTn id="123" fill="hold" nodeType="afterGroup">
                            <p:stCondLst>
                              <p:cond delay="500"/>
                            </p:stCondLst>
                            <p:childTnLst>
                              <p:par>
                                <p:cTn id="124" presetID="8" presetClass="entr" presetSubtype="16" fill="hold" nodeType="afterEffect">
                                  <p:stCondLst>
                                    <p:cond delay="0"/>
                                  </p:stCondLst>
                                  <p:childTnLst>
                                    <p:set>
                                      <p:cBhvr>
                                        <p:cTn id="125" dur="1" fill="hold">
                                          <p:stCondLst>
                                            <p:cond delay="0"/>
                                          </p:stCondLst>
                                        </p:cTn>
                                        <p:tgtEl>
                                          <p:spTgt spid="254979"/>
                                        </p:tgtEl>
                                        <p:attrNameLst>
                                          <p:attrName>style.visibility</p:attrName>
                                        </p:attrNameLst>
                                      </p:cBhvr>
                                      <p:to>
                                        <p:strVal val="visible"/>
                                      </p:to>
                                    </p:set>
                                    <p:animEffect transition="in" filter="diamond(in)">
                                      <p:cBhvr>
                                        <p:cTn id="126" dur="2000"/>
                                        <p:tgtEl>
                                          <p:spTgt spid="254979"/>
                                        </p:tgtEl>
                                      </p:cBhvr>
                                    </p:animEffect>
                                  </p:childTnLst>
                                </p:cTn>
                              </p:par>
                            </p:childTnLst>
                          </p:cTn>
                        </p:par>
                      </p:childTnLst>
                    </p:cTn>
                  </p:par>
                  <p:par>
                    <p:cTn id="127" fill="hold" nodeType="clickPar">
                      <p:stCondLst>
                        <p:cond delay="indefinite"/>
                      </p:stCondLst>
                      <p:childTnLst>
                        <p:par>
                          <p:cTn id="128" fill="hold" nodeType="withGroup">
                            <p:stCondLst>
                              <p:cond delay="0"/>
                            </p:stCondLst>
                            <p:childTnLst>
                              <p:par>
                                <p:cTn id="129" presetID="18" presetClass="entr" presetSubtype="12" fill="hold" grpId="0" nodeType="clickEffect">
                                  <p:stCondLst>
                                    <p:cond delay="0"/>
                                  </p:stCondLst>
                                  <p:childTnLst>
                                    <p:set>
                                      <p:cBhvr>
                                        <p:cTn id="130" dur="1" fill="hold">
                                          <p:stCondLst>
                                            <p:cond delay="0"/>
                                          </p:stCondLst>
                                        </p:cTn>
                                        <p:tgtEl>
                                          <p:spTgt spid="255037"/>
                                        </p:tgtEl>
                                        <p:attrNameLst>
                                          <p:attrName>style.visibility</p:attrName>
                                        </p:attrNameLst>
                                      </p:cBhvr>
                                      <p:to>
                                        <p:strVal val="visible"/>
                                      </p:to>
                                    </p:set>
                                    <p:animEffect transition="in" filter="strips(downLeft)">
                                      <p:cBhvr>
                                        <p:cTn id="131" dur="500"/>
                                        <p:tgtEl>
                                          <p:spTgt spid="255037"/>
                                        </p:tgtEl>
                                      </p:cBhvr>
                                    </p:animEffect>
                                  </p:childTnLst>
                                </p:cTn>
                              </p:par>
                            </p:childTnLst>
                          </p:cTn>
                        </p:par>
                        <p:par>
                          <p:cTn id="132" fill="hold" nodeType="afterGroup">
                            <p:stCondLst>
                              <p:cond delay="500"/>
                            </p:stCondLst>
                            <p:childTnLst>
                              <p:par>
                                <p:cTn id="133" presetID="8" presetClass="entr" presetSubtype="16" fill="hold" nodeType="afterEffect">
                                  <p:stCondLst>
                                    <p:cond delay="0"/>
                                  </p:stCondLst>
                                  <p:childTnLst>
                                    <p:set>
                                      <p:cBhvr>
                                        <p:cTn id="134" dur="1" fill="hold">
                                          <p:stCondLst>
                                            <p:cond delay="0"/>
                                          </p:stCondLst>
                                        </p:cTn>
                                        <p:tgtEl>
                                          <p:spTgt spid="255038"/>
                                        </p:tgtEl>
                                        <p:attrNameLst>
                                          <p:attrName>style.visibility</p:attrName>
                                        </p:attrNameLst>
                                      </p:cBhvr>
                                      <p:to>
                                        <p:strVal val="visible"/>
                                      </p:to>
                                    </p:set>
                                    <p:animEffect transition="in" filter="diamond(in)">
                                      <p:cBhvr>
                                        <p:cTn id="135" dur="2000"/>
                                        <p:tgtEl>
                                          <p:spTgt spid="255038"/>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childTnLst>
                                    <p:set>
                                      <p:cBhvr>
                                        <p:cTn id="139" dur="1" fill="hold">
                                          <p:stCondLst>
                                            <p:cond delay="0"/>
                                          </p:stCondLst>
                                        </p:cTn>
                                        <p:tgtEl>
                                          <p:spTgt spid="89">
                                            <p:txEl>
                                              <p:pRg st="0" end="0"/>
                                            </p:txEl>
                                          </p:spTgt>
                                        </p:tgtEl>
                                        <p:attrNameLst>
                                          <p:attrName>style.visibility</p:attrName>
                                        </p:attrNameLst>
                                      </p:cBhvr>
                                      <p:to>
                                        <p:strVal val="visible"/>
                                      </p:to>
                                    </p:set>
                                    <p:animEffect transition="in" filter="wipe(left)">
                                      <p:cBhvr>
                                        <p:cTn id="140" dur="500"/>
                                        <p:tgtEl>
                                          <p:spTgt spid="89">
                                            <p:txEl>
                                              <p:pRg st="0" end="0"/>
                                            </p:txEl>
                                          </p:spTgt>
                                        </p:tgtEl>
                                      </p:cBhvr>
                                    </p:animEffect>
                                  </p:childTnLst>
                                </p:cTn>
                              </p:par>
                            </p:childTnLst>
                          </p:cTn>
                        </p:par>
                        <p:par>
                          <p:cTn id="141" fill="hold">
                            <p:stCondLst>
                              <p:cond delay="500"/>
                            </p:stCondLst>
                            <p:childTnLst>
                              <p:par>
                                <p:cTn id="142" presetID="22" presetClass="entr" presetSubtype="8" fill="hold" grpId="0" nodeType="afterEffect">
                                  <p:stCondLst>
                                    <p:cond delay="0"/>
                                  </p:stCondLst>
                                  <p:childTnLst>
                                    <p:set>
                                      <p:cBhvr>
                                        <p:cTn id="143" dur="1" fill="hold">
                                          <p:stCondLst>
                                            <p:cond delay="0"/>
                                          </p:stCondLst>
                                        </p:cTn>
                                        <p:tgtEl>
                                          <p:spTgt spid="89">
                                            <p:txEl>
                                              <p:pRg st="1" end="1"/>
                                            </p:txEl>
                                          </p:spTgt>
                                        </p:tgtEl>
                                        <p:attrNameLst>
                                          <p:attrName>style.visibility</p:attrName>
                                        </p:attrNameLst>
                                      </p:cBhvr>
                                      <p:to>
                                        <p:strVal val="visible"/>
                                      </p:to>
                                    </p:set>
                                    <p:animEffect transition="in" filter="wipe(left)">
                                      <p:cBhvr>
                                        <p:cTn id="144" dur="500"/>
                                        <p:tgtEl>
                                          <p:spTgt spid="89">
                                            <p:txEl>
                                              <p:pRg st="1" end="1"/>
                                            </p:txEl>
                                          </p:spTgt>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grpId="0" nodeType="clickEffect">
                                  <p:stCondLst>
                                    <p:cond delay="0"/>
                                  </p:stCondLst>
                                  <p:childTnLst>
                                    <p:set>
                                      <p:cBhvr>
                                        <p:cTn id="148" dur="1" fill="hold">
                                          <p:stCondLst>
                                            <p:cond delay="0"/>
                                          </p:stCondLst>
                                        </p:cTn>
                                        <p:tgtEl>
                                          <p:spTgt spid="89">
                                            <p:txEl>
                                              <p:pRg st="2" end="2"/>
                                            </p:txEl>
                                          </p:spTgt>
                                        </p:tgtEl>
                                        <p:attrNameLst>
                                          <p:attrName>style.visibility</p:attrName>
                                        </p:attrNameLst>
                                      </p:cBhvr>
                                      <p:to>
                                        <p:strVal val="visible"/>
                                      </p:to>
                                    </p:set>
                                    <p:animEffect transition="in" filter="wipe(left)">
                                      <p:cBhvr>
                                        <p:cTn id="149" dur="500"/>
                                        <p:tgtEl>
                                          <p:spTgt spid="89">
                                            <p:txEl>
                                              <p:pRg st="2" end="2"/>
                                            </p:txEl>
                                          </p:spTgt>
                                        </p:tgtEl>
                                      </p:cBhvr>
                                    </p:animEffect>
                                  </p:childTnLst>
                                </p:cTn>
                              </p:par>
                            </p:childTnLst>
                          </p:cTn>
                        </p:par>
                        <p:par>
                          <p:cTn id="150" fill="hold">
                            <p:stCondLst>
                              <p:cond delay="500"/>
                            </p:stCondLst>
                            <p:childTnLst>
                              <p:par>
                                <p:cTn id="151" presetID="22" presetClass="entr" presetSubtype="8" fill="hold" grpId="0" nodeType="afterEffect">
                                  <p:stCondLst>
                                    <p:cond delay="0"/>
                                  </p:stCondLst>
                                  <p:childTnLst>
                                    <p:set>
                                      <p:cBhvr>
                                        <p:cTn id="152" dur="1" fill="hold">
                                          <p:stCondLst>
                                            <p:cond delay="0"/>
                                          </p:stCondLst>
                                        </p:cTn>
                                        <p:tgtEl>
                                          <p:spTgt spid="89">
                                            <p:txEl>
                                              <p:pRg st="3" end="3"/>
                                            </p:txEl>
                                          </p:spTgt>
                                        </p:tgtEl>
                                        <p:attrNameLst>
                                          <p:attrName>style.visibility</p:attrName>
                                        </p:attrNameLst>
                                      </p:cBhvr>
                                      <p:to>
                                        <p:strVal val="visible"/>
                                      </p:to>
                                    </p:set>
                                    <p:animEffect transition="in" filter="wipe(left)">
                                      <p:cBhvr>
                                        <p:cTn id="153" dur="500"/>
                                        <p:tgtEl>
                                          <p:spTgt spid="89">
                                            <p:txEl>
                                              <p:pRg st="3" end="3"/>
                                            </p:txEl>
                                          </p:spTgt>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8" fill="hold" grpId="0" nodeType="clickEffect">
                                  <p:stCondLst>
                                    <p:cond delay="0"/>
                                  </p:stCondLst>
                                  <p:childTnLst>
                                    <p:set>
                                      <p:cBhvr>
                                        <p:cTn id="157" dur="1" fill="hold">
                                          <p:stCondLst>
                                            <p:cond delay="0"/>
                                          </p:stCondLst>
                                        </p:cTn>
                                        <p:tgtEl>
                                          <p:spTgt spid="89">
                                            <p:txEl>
                                              <p:pRg st="4" end="4"/>
                                            </p:txEl>
                                          </p:spTgt>
                                        </p:tgtEl>
                                        <p:attrNameLst>
                                          <p:attrName>style.visibility</p:attrName>
                                        </p:attrNameLst>
                                      </p:cBhvr>
                                      <p:to>
                                        <p:strVal val="visible"/>
                                      </p:to>
                                    </p:set>
                                    <p:animEffect transition="in" filter="wipe(left)">
                                      <p:cBhvr>
                                        <p:cTn id="158" dur="500"/>
                                        <p:tgtEl>
                                          <p:spTgt spid="89">
                                            <p:txEl>
                                              <p:pRg st="4" end="4"/>
                                            </p:txEl>
                                          </p:spTgt>
                                        </p:tgtEl>
                                      </p:cBhvr>
                                    </p:animEffect>
                                  </p:childTnLst>
                                </p:cTn>
                              </p:par>
                            </p:childTnLst>
                          </p:cTn>
                        </p:par>
                        <p:par>
                          <p:cTn id="159" fill="hold">
                            <p:stCondLst>
                              <p:cond delay="500"/>
                            </p:stCondLst>
                            <p:childTnLst>
                              <p:par>
                                <p:cTn id="160" presetID="22" presetClass="entr" presetSubtype="8" fill="hold" grpId="0" nodeType="afterEffect">
                                  <p:stCondLst>
                                    <p:cond delay="0"/>
                                  </p:stCondLst>
                                  <p:childTnLst>
                                    <p:set>
                                      <p:cBhvr>
                                        <p:cTn id="161" dur="1" fill="hold">
                                          <p:stCondLst>
                                            <p:cond delay="0"/>
                                          </p:stCondLst>
                                        </p:cTn>
                                        <p:tgtEl>
                                          <p:spTgt spid="89">
                                            <p:txEl>
                                              <p:pRg st="5" end="5"/>
                                            </p:txEl>
                                          </p:spTgt>
                                        </p:tgtEl>
                                        <p:attrNameLst>
                                          <p:attrName>style.visibility</p:attrName>
                                        </p:attrNameLst>
                                      </p:cBhvr>
                                      <p:to>
                                        <p:strVal val="visible"/>
                                      </p:to>
                                    </p:set>
                                    <p:animEffect transition="in" filter="wipe(left)">
                                      <p:cBhvr>
                                        <p:cTn id="162" dur="500"/>
                                        <p:tgtEl>
                                          <p:spTgt spid="89">
                                            <p:txEl>
                                              <p:pRg st="5" end="5"/>
                                            </p:txEl>
                                          </p:spTgt>
                                        </p:tgtEl>
                                      </p:cBhvr>
                                    </p:animEffect>
                                  </p:childTnLst>
                                </p:cTn>
                              </p:par>
                            </p:childTnLst>
                          </p:cTn>
                        </p:par>
                        <p:par>
                          <p:cTn id="163" fill="hold">
                            <p:stCondLst>
                              <p:cond delay="1000"/>
                            </p:stCondLst>
                            <p:childTnLst>
                              <p:par>
                                <p:cTn id="164" presetID="22" presetClass="entr" presetSubtype="8" fill="hold" grpId="0" nodeType="afterEffect">
                                  <p:stCondLst>
                                    <p:cond delay="0"/>
                                  </p:stCondLst>
                                  <p:childTnLst>
                                    <p:set>
                                      <p:cBhvr>
                                        <p:cTn id="165" dur="1" fill="hold">
                                          <p:stCondLst>
                                            <p:cond delay="0"/>
                                          </p:stCondLst>
                                        </p:cTn>
                                        <p:tgtEl>
                                          <p:spTgt spid="89">
                                            <p:txEl>
                                              <p:pRg st="6" end="6"/>
                                            </p:txEl>
                                          </p:spTgt>
                                        </p:tgtEl>
                                        <p:attrNameLst>
                                          <p:attrName>style.visibility</p:attrName>
                                        </p:attrNameLst>
                                      </p:cBhvr>
                                      <p:to>
                                        <p:strVal val="visible"/>
                                      </p:to>
                                    </p:set>
                                    <p:animEffect transition="in" filter="wipe(left)">
                                      <p:cBhvr>
                                        <p:cTn id="166" dur="500"/>
                                        <p:tgtEl>
                                          <p:spTgt spid="89">
                                            <p:txEl>
                                              <p:pRg st="6" end="6"/>
                                            </p:txEl>
                                          </p:spTgt>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grpId="0" nodeType="clickEffect">
                                  <p:stCondLst>
                                    <p:cond delay="0"/>
                                  </p:stCondLst>
                                  <p:childTnLst>
                                    <p:set>
                                      <p:cBhvr>
                                        <p:cTn id="170" dur="1" fill="hold">
                                          <p:stCondLst>
                                            <p:cond delay="0"/>
                                          </p:stCondLst>
                                        </p:cTn>
                                        <p:tgtEl>
                                          <p:spTgt spid="89">
                                            <p:txEl>
                                              <p:pRg st="7" end="7"/>
                                            </p:txEl>
                                          </p:spTgt>
                                        </p:tgtEl>
                                        <p:attrNameLst>
                                          <p:attrName>style.visibility</p:attrName>
                                        </p:attrNameLst>
                                      </p:cBhvr>
                                      <p:to>
                                        <p:strVal val="visible"/>
                                      </p:to>
                                    </p:set>
                                    <p:animEffect transition="in" filter="wipe(left)">
                                      <p:cBhvr>
                                        <p:cTn id="171" dur="500"/>
                                        <p:tgtEl>
                                          <p:spTgt spid="89">
                                            <p:txEl>
                                              <p:pRg st="7" end="7"/>
                                            </p:txEl>
                                          </p:spTgt>
                                        </p:tgtEl>
                                      </p:cBhvr>
                                    </p:animEffect>
                                  </p:childTnLst>
                                </p:cTn>
                              </p:par>
                            </p:childTnLst>
                          </p:cTn>
                        </p:par>
                        <p:par>
                          <p:cTn id="172" fill="hold">
                            <p:stCondLst>
                              <p:cond delay="500"/>
                            </p:stCondLst>
                            <p:childTnLst>
                              <p:par>
                                <p:cTn id="173" presetID="22" presetClass="entr" presetSubtype="8" fill="hold" grpId="0" nodeType="afterEffect">
                                  <p:stCondLst>
                                    <p:cond delay="0"/>
                                  </p:stCondLst>
                                  <p:childTnLst>
                                    <p:set>
                                      <p:cBhvr>
                                        <p:cTn id="174" dur="1" fill="hold">
                                          <p:stCondLst>
                                            <p:cond delay="0"/>
                                          </p:stCondLst>
                                        </p:cTn>
                                        <p:tgtEl>
                                          <p:spTgt spid="89">
                                            <p:txEl>
                                              <p:pRg st="8" end="8"/>
                                            </p:txEl>
                                          </p:spTgt>
                                        </p:tgtEl>
                                        <p:attrNameLst>
                                          <p:attrName>style.visibility</p:attrName>
                                        </p:attrNameLst>
                                      </p:cBhvr>
                                      <p:to>
                                        <p:strVal val="visible"/>
                                      </p:to>
                                    </p:set>
                                    <p:animEffect transition="in" filter="wipe(left)">
                                      <p:cBhvr>
                                        <p:cTn id="175" dur="500"/>
                                        <p:tgtEl>
                                          <p:spTgt spid="89">
                                            <p:txEl>
                                              <p:pRg st="8" end="8"/>
                                            </p:txEl>
                                          </p:spTgt>
                                        </p:tgtEl>
                                      </p:cBhvr>
                                    </p:animEffect>
                                  </p:childTnLst>
                                </p:cTn>
                              </p:par>
                            </p:childTnLst>
                          </p:cTn>
                        </p:par>
                        <p:par>
                          <p:cTn id="176" fill="hold">
                            <p:stCondLst>
                              <p:cond delay="1000"/>
                            </p:stCondLst>
                            <p:childTnLst>
                              <p:par>
                                <p:cTn id="177" presetID="22" presetClass="entr" presetSubtype="8" fill="hold" grpId="0" nodeType="afterEffect">
                                  <p:stCondLst>
                                    <p:cond delay="0"/>
                                  </p:stCondLst>
                                  <p:childTnLst>
                                    <p:set>
                                      <p:cBhvr>
                                        <p:cTn id="178" dur="1" fill="hold">
                                          <p:stCondLst>
                                            <p:cond delay="0"/>
                                          </p:stCondLst>
                                        </p:cTn>
                                        <p:tgtEl>
                                          <p:spTgt spid="89">
                                            <p:txEl>
                                              <p:pRg st="9" end="9"/>
                                            </p:txEl>
                                          </p:spTgt>
                                        </p:tgtEl>
                                        <p:attrNameLst>
                                          <p:attrName>style.visibility</p:attrName>
                                        </p:attrNameLst>
                                      </p:cBhvr>
                                      <p:to>
                                        <p:strVal val="visible"/>
                                      </p:to>
                                    </p:set>
                                    <p:animEffect transition="in" filter="wipe(left)">
                                      <p:cBhvr>
                                        <p:cTn id="179" dur="500"/>
                                        <p:tgtEl>
                                          <p:spTgt spid="89">
                                            <p:txEl>
                                              <p:pRg st="9" end="9"/>
                                            </p:txEl>
                                          </p:spTgt>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grpId="0" nodeType="clickEffect">
                                  <p:stCondLst>
                                    <p:cond delay="0"/>
                                  </p:stCondLst>
                                  <p:childTnLst>
                                    <p:set>
                                      <p:cBhvr>
                                        <p:cTn id="183" dur="1" fill="hold">
                                          <p:stCondLst>
                                            <p:cond delay="0"/>
                                          </p:stCondLst>
                                        </p:cTn>
                                        <p:tgtEl>
                                          <p:spTgt spid="89">
                                            <p:txEl>
                                              <p:pRg st="10" end="10"/>
                                            </p:txEl>
                                          </p:spTgt>
                                        </p:tgtEl>
                                        <p:attrNameLst>
                                          <p:attrName>style.visibility</p:attrName>
                                        </p:attrNameLst>
                                      </p:cBhvr>
                                      <p:to>
                                        <p:strVal val="visible"/>
                                      </p:to>
                                    </p:set>
                                    <p:animEffect transition="in" filter="wipe(left)">
                                      <p:cBhvr>
                                        <p:cTn id="184" dur="500"/>
                                        <p:tgtEl>
                                          <p:spTgt spid="89">
                                            <p:txEl>
                                              <p:pRg st="10" end="10"/>
                                            </p:txEl>
                                          </p:spTgt>
                                        </p:tgtEl>
                                      </p:cBhvr>
                                    </p:animEffect>
                                  </p:childTnLst>
                                </p:cTn>
                              </p:par>
                            </p:childTnLst>
                          </p:cTn>
                        </p:par>
                      </p:childTnLst>
                    </p:cTn>
                  </p:par>
                  <p:par>
                    <p:cTn id="185" fill="hold">
                      <p:stCondLst>
                        <p:cond delay="indefinite"/>
                      </p:stCondLst>
                      <p:childTnLst>
                        <p:par>
                          <p:cTn id="186" fill="hold">
                            <p:stCondLst>
                              <p:cond delay="0"/>
                            </p:stCondLst>
                            <p:childTnLst>
                              <p:par>
                                <p:cTn id="187" presetID="10" presetClass="exit" presetSubtype="0" fill="hold" nodeType="clickEffect">
                                  <p:stCondLst>
                                    <p:cond delay="0"/>
                                  </p:stCondLst>
                                  <p:childTnLst>
                                    <p:animEffect transition="out" filter="fade">
                                      <p:cBhvr>
                                        <p:cTn id="188" dur="500"/>
                                        <p:tgtEl>
                                          <p:spTgt spid="89">
                                            <p:txEl>
                                              <p:pRg st="0" end="0"/>
                                            </p:txEl>
                                          </p:spTgt>
                                        </p:tgtEl>
                                      </p:cBhvr>
                                    </p:animEffect>
                                    <p:set>
                                      <p:cBhvr>
                                        <p:cTn id="189" dur="1" fill="hold">
                                          <p:stCondLst>
                                            <p:cond delay="499"/>
                                          </p:stCondLst>
                                        </p:cTn>
                                        <p:tgtEl>
                                          <p:spTgt spid="89">
                                            <p:txEl>
                                              <p:pRg st="0" end="0"/>
                                            </p:txEl>
                                          </p:spTgt>
                                        </p:tgtEl>
                                        <p:attrNameLst>
                                          <p:attrName>style.visibility</p:attrName>
                                        </p:attrNameLst>
                                      </p:cBhvr>
                                      <p:to>
                                        <p:strVal val="hidden"/>
                                      </p:to>
                                    </p:set>
                                  </p:childTnLst>
                                </p:cTn>
                              </p:par>
                              <p:par>
                                <p:cTn id="190" presetID="10" presetClass="exit" presetSubtype="0" fill="hold" nodeType="withEffect">
                                  <p:stCondLst>
                                    <p:cond delay="0"/>
                                  </p:stCondLst>
                                  <p:childTnLst>
                                    <p:animEffect transition="out" filter="fade">
                                      <p:cBhvr>
                                        <p:cTn id="191" dur="500"/>
                                        <p:tgtEl>
                                          <p:spTgt spid="89">
                                            <p:txEl>
                                              <p:pRg st="1" end="1"/>
                                            </p:txEl>
                                          </p:spTgt>
                                        </p:tgtEl>
                                      </p:cBhvr>
                                    </p:animEffect>
                                    <p:set>
                                      <p:cBhvr>
                                        <p:cTn id="192" dur="1" fill="hold">
                                          <p:stCondLst>
                                            <p:cond delay="499"/>
                                          </p:stCondLst>
                                        </p:cTn>
                                        <p:tgtEl>
                                          <p:spTgt spid="89">
                                            <p:txEl>
                                              <p:pRg st="1" end="1"/>
                                            </p:txEl>
                                          </p:spTgt>
                                        </p:tgtEl>
                                        <p:attrNameLst>
                                          <p:attrName>style.visibility</p:attrName>
                                        </p:attrNameLst>
                                      </p:cBhvr>
                                      <p:to>
                                        <p:strVal val="hidden"/>
                                      </p:to>
                                    </p:set>
                                  </p:childTnLst>
                                </p:cTn>
                              </p:par>
                              <p:par>
                                <p:cTn id="193" presetID="10" presetClass="exit" presetSubtype="0" fill="hold" nodeType="withEffect">
                                  <p:stCondLst>
                                    <p:cond delay="0"/>
                                  </p:stCondLst>
                                  <p:childTnLst>
                                    <p:animEffect transition="out" filter="fade">
                                      <p:cBhvr>
                                        <p:cTn id="194" dur="500"/>
                                        <p:tgtEl>
                                          <p:spTgt spid="89">
                                            <p:txEl>
                                              <p:pRg st="2" end="2"/>
                                            </p:txEl>
                                          </p:spTgt>
                                        </p:tgtEl>
                                      </p:cBhvr>
                                    </p:animEffect>
                                    <p:set>
                                      <p:cBhvr>
                                        <p:cTn id="195" dur="1" fill="hold">
                                          <p:stCondLst>
                                            <p:cond delay="499"/>
                                          </p:stCondLst>
                                        </p:cTn>
                                        <p:tgtEl>
                                          <p:spTgt spid="89">
                                            <p:txEl>
                                              <p:pRg st="2" end="2"/>
                                            </p:txEl>
                                          </p:spTgt>
                                        </p:tgtEl>
                                        <p:attrNameLst>
                                          <p:attrName>style.visibility</p:attrName>
                                        </p:attrNameLst>
                                      </p:cBhvr>
                                      <p:to>
                                        <p:strVal val="hidden"/>
                                      </p:to>
                                    </p:set>
                                  </p:childTnLst>
                                </p:cTn>
                              </p:par>
                              <p:par>
                                <p:cTn id="196" presetID="10" presetClass="exit" presetSubtype="0" fill="hold" nodeType="withEffect">
                                  <p:stCondLst>
                                    <p:cond delay="0"/>
                                  </p:stCondLst>
                                  <p:childTnLst>
                                    <p:animEffect transition="out" filter="fade">
                                      <p:cBhvr>
                                        <p:cTn id="197" dur="500"/>
                                        <p:tgtEl>
                                          <p:spTgt spid="89">
                                            <p:txEl>
                                              <p:pRg st="3" end="3"/>
                                            </p:txEl>
                                          </p:spTgt>
                                        </p:tgtEl>
                                      </p:cBhvr>
                                    </p:animEffect>
                                    <p:set>
                                      <p:cBhvr>
                                        <p:cTn id="198" dur="1" fill="hold">
                                          <p:stCondLst>
                                            <p:cond delay="499"/>
                                          </p:stCondLst>
                                        </p:cTn>
                                        <p:tgtEl>
                                          <p:spTgt spid="89">
                                            <p:txEl>
                                              <p:pRg st="3" end="3"/>
                                            </p:txEl>
                                          </p:spTgt>
                                        </p:tgtEl>
                                        <p:attrNameLst>
                                          <p:attrName>style.visibility</p:attrName>
                                        </p:attrNameLst>
                                      </p:cBhvr>
                                      <p:to>
                                        <p:strVal val="hidden"/>
                                      </p:to>
                                    </p:set>
                                  </p:childTnLst>
                                </p:cTn>
                              </p:par>
                              <p:par>
                                <p:cTn id="199" presetID="10" presetClass="exit" presetSubtype="0" fill="hold" nodeType="withEffect">
                                  <p:stCondLst>
                                    <p:cond delay="0"/>
                                  </p:stCondLst>
                                  <p:childTnLst>
                                    <p:animEffect transition="out" filter="fade">
                                      <p:cBhvr>
                                        <p:cTn id="200" dur="500"/>
                                        <p:tgtEl>
                                          <p:spTgt spid="89">
                                            <p:txEl>
                                              <p:pRg st="4" end="4"/>
                                            </p:txEl>
                                          </p:spTgt>
                                        </p:tgtEl>
                                      </p:cBhvr>
                                    </p:animEffect>
                                    <p:set>
                                      <p:cBhvr>
                                        <p:cTn id="201" dur="1" fill="hold">
                                          <p:stCondLst>
                                            <p:cond delay="499"/>
                                          </p:stCondLst>
                                        </p:cTn>
                                        <p:tgtEl>
                                          <p:spTgt spid="89">
                                            <p:txEl>
                                              <p:pRg st="4" end="4"/>
                                            </p:txEl>
                                          </p:spTgt>
                                        </p:tgtEl>
                                        <p:attrNameLst>
                                          <p:attrName>style.visibility</p:attrName>
                                        </p:attrNameLst>
                                      </p:cBhvr>
                                      <p:to>
                                        <p:strVal val="hidden"/>
                                      </p:to>
                                    </p:set>
                                  </p:childTnLst>
                                </p:cTn>
                              </p:par>
                              <p:par>
                                <p:cTn id="202" presetID="10" presetClass="exit" presetSubtype="0" fill="hold" nodeType="withEffect">
                                  <p:stCondLst>
                                    <p:cond delay="0"/>
                                  </p:stCondLst>
                                  <p:childTnLst>
                                    <p:animEffect transition="out" filter="fade">
                                      <p:cBhvr>
                                        <p:cTn id="203" dur="500"/>
                                        <p:tgtEl>
                                          <p:spTgt spid="89">
                                            <p:txEl>
                                              <p:pRg st="5" end="5"/>
                                            </p:txEl>
                                          </p:spTgt>
                                        </p:tgtEl>
                                      </p:cBhvr>
                                    </p:animEffect>
                                    <p:set>
                                      <p:cBhvr>
                                        <p:cTn id="204" dur="1" fill="hold">
                                          <p:stCondLst>
                                            <p:cond delay="499"/>
                                          </p:stCondLst>
                                        </p:cTn>
                                        <p:tgtEl>
                                          <p:spTgt spid="89">
                                            <p:txEl>
                                              <p:pRg st="5" end="5"/>
                                            </p:txEl>
                                          </p:spTgt>
                                        </p:tgtEl>
                                        <p:attrNameLst>
                                          <p:attrName>style.visibility</p:attrName>
                                        </p:attrNameLst>
                                      </p:cBhvr>
                                      <p:to>
                                        <p:strVal val="hidden"/>
                                      </p:to>
                                    </p:set>
                                  </p:childTnLst>
                                </p:cTn>
                              </p:par>
                              <p:par>
                                <p:cTn id="205" presetID="10" presetClass="exit" presetSubtype="0" fill="hold" nodeType="withEffect">
                                  <p:stCondLst>
                                    <p:cond delay="0"/>
                                  </p:stCondLst>
                                  <p:childTnLst>
                                    <p:animEffect transition="out" filter="fade">
                                      <p:cBhvr>
                                        <p:cTn id="206" dur="500"/>
                                        <p:tgtEl>
                                          <p:spTgt spid="89">
                                            <p:txEl>
                                              <p:pRg st="6" end="6"/>
                                            </p:txEl>
                                          </p:spTgt>
                                        </p:tgtEl>
                                      </p:cBhvr>
                                    </p:animEffect>
                                    <p:set>
                                      <p:cBhvr>
                                        <p:cTn id="207" dur="1" fill="hold">
                                          <p:stCondLst>
                                            <p:cond delay="499"/>
                                          </p:stCondLst>
                                        </p:cTn>
                                        <p:tgtEl>
                                          <p:spTgt spid="89">
                                            <p:txEl>
                                              <p:pRg st="6" end="6"/>
                                            </p:txEl>
                                          </p:spTgt>
                                        </p:tgtEl>
                                        <p:attrNameLst>
                                          <p:attrName>style.visibility</p:attrName>
                                        </p:attrNameLst>
                                      </p:cBhvr>
                                      <p:to>
                                        <p:strVal val="hidden"/>
                                      </p:to>
                                    </p:set>
                                  </p:childTnLst>
                                </p:cTn>
                              </p:par>
                              <p:par>
                                <p:cTn id="208" presetID="10" presetClass="exit" presetSubtype="0" fill="hold" nodeType="withEffect">
                                  <p:stCondLst>
                                    <p:cond delay="0"/>
                                  </p:stCondLst>
                                  <p:childTnLst>
                                    <p:animEffect transition="out" filter="fade">
                                      <p:cBhvr>
                                        <p:cTn id="209" dur="500"/>
                                        <p:tgtEl>
                                          <p:spTgt spid="89">
                                            <p:txEl>
                                              <p:pRg st="7" end="7"/>
                                            </p:txEl>
                                          </p:spTgt>
                                        </p:tgtEl>
                                      </p:cBhvr>
                                    </p:animEffect>
                                    <p:set>
                                      <p:cBhvr>
                                        <p:cTn id="210" dur="1" fill="hold">
                                          <p:stCondLst>
                                            <p:cond delay="499"/>
                                          </p:stCondLst>
                                        </p:cTn>
                                        <p:tgtEl>
                                          <p:spTgt spid="89">
                                            <p:txEl>
                                              <p:pRg st="7" end="7"/>
                                            </p:txEl>
                                          </p:spTgt>
                                        </p:tgtEl>
                                        <p:attrNameLst>
                                          <p:attrName>style.visibility</p:attrName>
                                        </p:attrNameLst>
                                      </p:cBhvr>
                                      <p:to>
                                        <p:strVal val="hidden"/>
                                      </p:to>
                                    </p:set>
                                  </p:childTnLst>
                                </p:cTn>
                              </p:par>
                              <p:par>
                                <p:cTn id="211" presetID="10" presetClass="exit" presetSubtype="0" fill="hold" nodeType="withEffect">
                                  <p:stCondLst>
                                    <p:cond delay="0"/>
                                  </p:stCondLst>
                                  <p:childTnLst>
                                    <p:animEffect transition="out" filter="fade">
                                      <p:cBhvr>
                                        <p:cTn id="212" dur="500"/>
                                        <p:tgtEl>
                                          <p:spTgt spid="89">
                                            <p:txEl>
                                              <p:pRg st="8" end="8"/>
                                            </p:txEl>
                                          </p:spTgt>
                                        </p:tgtEl>
                                      </p:cBhvr>
                                    </p:animEffect>
                                    <p:set>
                                      <p:cBhvr>
                                        <p:cTn id="213" dur="1" fill="hold">
                                          <p:stCondLst>
                                            <p:cond delay="499"/>
                                          </p:stCondLst>
                                        </p:cTn>
                                        <p:tgtEl>
                                          <p:spTgt spid="89">
                                            <p:txEl>
                                              <p:pRg st="8" end="8"/>
                                            </p:txEl>
                                          </p:spTgt>
                                        </p:tgtEl>
                                        <p:attrNameLst>
                                          <p:attrName>style.visibility</p:attrName>
                                        </p:attrNameLst>
                                      </p:cBhvr>
                                      <p:to>
                                        <p:strVal val="hidden"/>
                                      </p:to>
                                    </p:set>
                                  </p:childTnLst>
                                </p:cTn>
                              </p:par>
                              <p:par>
                                <p:cTn id="214" presetID="10" presetClass="exit" presetSubtype="0" fill="hold" nodeType="withEffect">
                                  <p:stCondLst>
                                    <p:cond delay="0"/>
                                  </p:stCondLst>
                                  <p:childTnLst>
                                    <p:animEffect transition="out" filter="fade">
                                      <p:cBhvr>
                                        <p:cTn id="215" dur="500"/>
                                        <p:tgtEl>
                                          <p:spTgt spid="89">
                                            <p:txEl>
                                              <p:pRg st="9" end="9"/>
                                            </p:txEl>
                                          </p:spTgt>
                                        </p:tgtEl>
                                      </p:cBhvr>
                                    </p:animEffect>
                                    <p:set>
                                      <p:cBhvr>
                                        <p:cTn id="216" dur="1" fill="hold">
                                          <p:stCondLst>
                                            <p:cond delay="499"/>
                                          </p:stCondLst>
                                        </p:cTn>
                                        <p:tgtEl>
                                          <p:spTgt spid="89">
                                            <p:txEl>
                                              <p:pRg st="9" end="9"/>
                                            </p:txEl>
                                          </p:spTgt>
                                        </p:tgtEl>
                                        <p:attrNameLst>
                                          <p:attrName>style.visibility</p:attrName>
                                        </p:attrNameLst>
                                      </p:cBhvr>
                                      <p:to>
                                        <p:strVal val="hidden"/>
                                      </p:to>
                                    </p:set>
                                  </p:childTnLst>
                                </p:cTn>
                              </p:par>
                            </p:childTnLst>
                          </p:cTn>
                        </p:par>
                        <p:par>
                          <p:cTn id="217" fill="hold">
                            <p:stCondLst>
                              <p:cond delay="500"/>
                            </p:stCondLst>
                            <p:childTnLst>
                              <p:par>
                                <p:cTn id="218" presetID="42" presetClass="path" presetSubtype="0" accel="50000" decel="50000" fill="hold" nodeType="afterEffect">
                                  <p:stCondLst>
                                    <p:cond delay="0"/>
                                  </p:stCondLst>
                                  <p:childTnLst>
                                    <p:animMotion origin="layout" path="M 1.11111E-6 -0.3264 L 1.11111E-6 -0.07634 " pathEditMode="relative" rAng="0" ptsTypes="AA">
                                      <p:cBhvr>
                                        <p:cTn id="219" dur="2000" spd="-100000" fill="hold"/>
                                        <p:tgtEl>
                                          <p:spTgt spid="89">
                                            <p:txEl>
                                              <p:pRg st="10" end="10"/>
                                            </p:txEl>
                                          </p:spTgt>
                                        </p:tgtEl>
                                        <p:attrNameLst>
                                          <p:attrName>ppt_x</p:attrName>
                                          <p:attrName>ppt_y</p:attrName>
                                        </p:attrNameLst>
                                      </p:cBhvr>
                                      <p:rCtr x="0" y="12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8" grpId="0"/>
      <p:bldP spid="254980" grpId="0" animBg="1"/>
      <p:bldP spid="255030" grpId="0" animBg="1"/>
      <p:bldP spid="255031" grpId="0" animBg="1"/>
      <p:bldP spid="255032" grpId="0" animBg="1"/>
      <p:bldP spid="255037" grpId="0" animBg="1"/>
      <p:bldP spid="255039" grpId="0"/>
      <p:bldP spid="87" grpId="0" uiExpand="1" build="p"/>
      <p:bldP spid="89"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Slide Number Placeholder 8"/>
          <p:cNvSpPr>
            <a:spLocks noGrp="1"/>
          </p:cNvSpPr>
          <p:nvPr>
            <p:ph type="sldNum" sz="quarter" idx="12"/>
          </p:nvPr>
        </p:nvSpPr>
        <p:spPr/>
        <p:txBody>
          <a:bodyPr/>
          <a:lstStyle/>
          <a:p>
            <a:pPr>
              <a:defRPr/>
            </a:pPr>
            <a:fld id="{56A7790A-10ED-4EAB-9DFB-073CB8CED47F}" type="slidenum">
              <a:rPr lang="en-US" altLang="en-US"/>
              <a:pPr>
                <a:defRPr/>
              </a:pPr>
              <a:t>35</a:t>
            </a:fld>
            <a:endParaRPr lang="en-US" altLang="en-US"/>
          </a:p>
        </p:txBody>
      </p:sp>
      <p:sp>
        <p:nvSpPr>
          <p:cNvPr id="283650" name="Text Box 2"/>
          <p:cNvSpPr txBox="1">
            <a:spLocks noChangeArrowheads="1"/>
          </p:cNvSpPr>
          <p:nvPr/>
        </p:nvSpPr>
        <p:spPr bwMode="auto">
          <a:xfrm>
            <a:off x="503238" y="333375"/>
            <a:ext cx="8066087"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b="1">
                <a:solidFill>
                  <a:srgbClr val="0000FF"/>
                </a:solidFill>
              </a:rPr>
              <a:t>Ví dụ </a:t>
            </a:r>
            <a:r>
              <a:rPr lang="en-US" sz="2800" b="1" smtClean="0">
                <a:solidFill>
                  <a:srgbClr val="0000FF"/>
                </a:solidFill>
              </a:rPr>
              <a:t>4.3</a:t>
            </a:r>
            <a:r>
              <a:rPr lang="en-US" sz="2800" b="1"/>
              <a:t>: </a:t>
            </a:r>
          </a:p>
          <a:p>
            <a:pPr algn="just" eaLnBrk="1" hangingPunct="1">
              <a:lnSpc>
                <a:spcPct val="120000"/>
              </a:lnSpc>
              <a:spcBef>
                <a:spcPct val="50000"/>
              </a:spcBef>
            </a:pPr>
            <a:r>
              <a:rPr lang="en-US" sz="2800"/>
              <a:t>	Cho cơ hệ như hình vẽ. Thanh bỏ qua trọng lượng, hai quả cầu có cùng trọng lượng P. Kích thước ghi trên hình. Xác định phản lực liên kết tại A, D, C và lực tương hỗ tại B.</a:t>
            </a:r>
          </a:p>
        </p:txBody>
      </p:sp>
      <p:grpSp>
        <p:nvGrpSpPr>
          <p:cNvPr id="283651" name="Group 3"/>
          <p:cNvGrpSpPr>
            <a:grpSpLocks/>
          </p:cNvGrpSpPr>
          <p:nvPr/>
        </p:nvGrpSpPr>
        <p:grpSpPr bwMode="auto">
          <a:xfrm>
            <a:off x="2036763" y="3711860"/>
            <a:ext cx="5338762" cy="1519237"/>
            <a:chOff x="1283" y="1265"/>
            <a:chExt cx="3363" cy="957"/>
          </a:xfrm>
        </p:grpSpPr>
        <p:sp>
          <p:nvSpPr>
            <p:cNvPr id="110611" name="Rectangle 4"/>
            <p:cNvSpPr>
              <a:spLocks noChangeArrowheads="1"/>
            </p:cNvSpPr>
            <p:nvPr/>
          </p:nvSpPr>
          <p:spPr bwMode="auto">
            <a:xfrm>
              <a:off x="1628" y="1618"/>
              <a:ext cx="1379" cy="7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12" name="Rectangle 5"/>
            <p:cNvSpPr>
              <a:spLocks noChangeArrowheads="1"/>
            </p:cNvSpPr>
            <p:nvPr/>
          </p:nvSpPr>
          <p:spPr bwMode="auto">
            <a:xfrm>
              <a:off x="2953" y="1700"/>
              <a:ext cx="1282" cy="72"/>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0613" name="Group 6"/>
            <p:cNvGrpSpPr>
              <a:grpSpLocks/>
            </p:cNvGrpSpPr>
            <p:nvPr/>
          </p:nvGrpSpPr>
          <p:grpSpPr bwMode="auto">
            <a:xfrm>
              <a:off x="1283" y="1579"/>
              <a:ext cx="557" cy="315"/>
              <a:chOff x="1283" y="1579"/>
              <a:chExt cx="557" cy="315"/>
            </a:xfrm>
          </p:grpSpPr>
          <p:grpSp>
            <p:nvGrpSpPr>
              <p:cNvPr id="110658" name="Group 7"/>
              <p:cNvGrpSpPr>
                <a:grpSpLocks/>
              </p:cNvGrpSpPr>
              <p:nvPr/>
            </p:nvGrpSpPr>
            <p:grpSpPr bwMode="auto">
              <a:xfrm>
                <a:off x="1332" y="1579"/>
                <a:ext cx="387" cy="315"/>
                <a:chOff x="1332" y="1458"/>
                <a:chExt cx="460" cy="436"/>
              </a:xfrm>
            </p:grpSpPr>
            <p:sp>
              <p:nvSpPr>
                <p:cNvPr id="110660" name="AutoShape 8"/>
                <p:cNvSpPr>
                  <a:spLocks noChangeArrowheads="1"/>
                </p:cNvSpPr>
                <p:nvPr/>
              </p:nvSpPr>
              <p:spPr bwMode="auto">
                <a:xfrm>
                  <a:off x="1477" y="1531"/>
                  <a:ext cx="266" cy="242"/>
                </a:xfrm>
                <a:prstGeom prst="triangle">
                  <a:avLst>
                    <a:gd name="adj"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61" name="Oval 9"/>
                <p:cNvSpPr>
                  <a:spLocks noChangeArrowheads="1"/>
                </p:cNvSpPr>
                <p:nvPr/>
              </p:nvSpPr>
              <p:spPr bwMode="auto">
                <a:xfrm>
                  <a:off x="1501" y="1458"/>
                  <a:ext cx="194" cy="21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62" name="Line 10"/>
                <p:cNvSpPr>
                  <a:spLocks noChangeShapeType="1"/>
                </p:cNvSpPr>
                <p:nvPr/>
              </p:nvSpPr>
              <p:spPr bwMode="auto">
                <a:xfrm flipH="1">
                  <a:off x="1404"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63" name="Line 11"/>
                <p:cNvSpPr>
                  <a:spLocks noChangeShapeType="1"/>
                </p:cNvSpPr>
                <p:nvPr/>
              </p:nvSpPr>
              <p:spPr bwMode="auto">
                <a:xfrm flipH="1">
                  <a:off x="1477"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64" name="Line 12"/>
                <p:cNvSpPr>
                  <a:spLocks noChangeShapeType="1"/>
                </p:cNvSpPr>
                <p:nvPr/>
              </p:nvSpPr>
              <p:spPr bwMode="auto">
                <a:xfrm flipH="1">
                  <a:off x="1549"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65" name="Line 13"/>
                <p:cNvSpPr>
                  <a:spLocks noChangeShapeType="1"/>
                </p:cNvSpPr>
                <p:nvPr/>
              </p:nvSpPr>
              <p:spPr bwMode="auto">
                <a:xfrm flipH="1">
                  <a:off x="1622"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66" name="Line 14"/>
                <p:cNvSpPr>
                  <a:spLocks noChangeShapeType="1"/>
                </p:cNvSpPr>
                <p:nvPr/>
              </p:nvSpPr>
              <p:spPr bwMode="auto">
                <a:xfrm flipH="1">
                  <a:off x="1695"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67" name="Line 15"/>
                <p:cNvSpPr>
                  <a:spLocks noChangeShapeType="1"/>
                </p:cNvSpPr>
                <p:nvPr/>
              </p:nvSpPr>
              <p:spPr bwMode="auto">
                <a:xfrm flipH="1">
                  <a:off x="1332"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0659" name="Line 16"/>
              <p:cNvSpPr>
                <a:spLocks noChangeShapeType="1"/>
              </p:cNvSpPr>
              <p:nvPr/>
            </p:nvSpPr>
            <p:spPr bwMode="auto">
              <a:xfrm flipV="1">
                <a:off x="1283" y="1797"/>
                <a:ext cx="55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10614" name="Group 17"/>
            <p:cNvGrpSpPr>
              <a:grpSpLocks/>
            </p:cNvGrpSpPr>
            <p:nvPr/>
          </p:nvGrpSpPr>
          <p:grpSpPr bwMode="auto">
            <a:xfrm>
              <a:off x="4017" y="1652"/>
              <a:ext cx="557" cy="315"/>
              <a:chOff x="1283" y="1579"/>
              <a:chExt cx="557" cy="315"/>
            </a:xfrm>
          </p:grpSpPr>
          <p:grpSp>
            <p:nvGrpSpPr>
              <p:cNvPr id="110648" name="Group 18"/>
              <p:cNvGrpSpPr>
                <a:grpSpLocks/>
              </p:cNvGrpSpPr>
              <p:nvPr/>
            </p:nvGrpSpPr>
            <p:grpSpPr bwMode="auto">
              <a:xfrm>
                <a:off x="1332" y="1579"/>
                <a:ext cx="387" cy="315"/>
                <a:chOff x="1332" y="1458"/>
                <a:chExt cx="460" cy="436"/>
              </a:xfrm>
            </p:grpSpPr>
            <p:sp>
              <p:nvSpPr>
                <p:cNvPr id="110650" name="AutoShape 19"/>
                <p:cNvSpPr>
                  <a:spLocks noChangeArrowheads="1"/>
                </p:cNvSpPr>
                <p:nvPr/>
              </p:nvSpPr>
              <p:spPr bwMode="auto">
                <a:xfrm>
                  <a:off x="1477" y="1531"/>
                  <a:ext cx="266" cy="242"/>
                </a:xfrm>
                <a:prstGeom prst="triangle">
                  <a:avLst>
                    <a:gd name="adj"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51" name="Oval 20"/>
                <p:cNvSpPr>
                  <a:spLocks noChangeArrowheads="1"/>
                </p:cNvSpPr>
                <p:nvPr/>
              </p:nvSpPr>
              <p:spPr bwMode="auto">
                <a:xfrm>
                  <a:off x="1501" y="1458"/>
                  <a:ext cx="194" cy="21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52" name="Line 21"/>
                <p:cNvSpPr>
                  <a:spLocks noChangeShapeType="1"/>
                </p:cNvSpPr>
                <p:nvPr/>
              </p:nvSpPr>
              <p:spPr bwMode="auto">
                <a:xfrm flipH="1">
                  <a:off x="1404"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53" name="Line 22"/>
                <p:cNvSpPr>
                  <a:spLocks noChangeShapeType="1"/>
                </p:cNvSpPr>
                <p:nvPr/>
              </p:nvSpPr>
              <p:spPr bwMode="auto">
                <a:xfrm flipH="1">
                  <a:off x="1477"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54" name="Line 23"/>
                <p:cNvSpPr>
                  <a:spLocks noChangeShapeType="1"/>
                </p:cNvSpPr>
                <p:nvPr/>
              </p:nvSpPr>
              <p:spPr bwMode="auto">
                <a:xfrm flipH="1">
                  <a:off x="1549"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55" name="Line 24"/>
                <p:cNvSpPr>
                  <a:spLocks noChangeShapeType="1"/>
                </p:cNvSpPr>
                <p:nvPr/>
              </p:nvSpPr>
              <p:spPr bwMode="auto">
                <a:xfrm flipH="1">
                  <a:off x="1622"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56" name="Line 25"/>
                <p:cNvSpPr>
                  <a:spLocks noChangeShapeType="1"/>
                </p:cNvSpPr>
                <p:nvPr/>
              </p:nvSpPr>
              <p:spPr bwMode="auto">
                <a:xfrm flipH="1">
                  <a:off x="1695"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57" name="Line 26"/>
                <p:cNvSpPr>
                  <a:spLocks noChangeShapeType="1"/>
                </p:cNvSpPr>
                <p:nvPr/>
              </p:nvSpPr>
              <p:spPr bwMode="auto">
                <a:xfrm flipH="1">
                  <a:off x="1332"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0649" name="Line 27"/>
              <p:cNvSpPr>
                <a:spLocks noChangeShapeType="1"/>
              </p:cNvSpPr>
              <p:nvPr/>
            </p:nvSpPr>
            <p:spPr bwMode="auto">
              <a:xfrm flipV="1">
                <a:off x="1283" y="1797"/>
                <a:ext cx="55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0615" name="Oval 28"/>
            <p:cNvSpPr>
              <a:spLocks noChangeArrowheads="1"/>
            </p:cNvSpPr>
            <p:nvPr/>
          </p:nvSpPr>
          <p:spPr bwMode="auto">
            <a:xfrm>
              <a:off x="2064" y="1265"/>
              <a:ext cx="340" cy="340"/>
            </a:xfrm>
            <a:prstGeom prst="ellipse">
              <a:avLst/>
            </a:prstGeom>
            <a:solidFill>
              <a:srgbClr val="CC00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16" name="Oval 29"/>
            <p:cNvSpPr>
              <a:spLocks noChangeArrowheads="1"/>
            </p:cNvSpPr>
            <p:nvPr/>
          </p:nvSpPr>
          <p:spPr bwMode="auto">
            <a:xfrm>
              <a:off x="3667" y="1362"/>
              <a:ext cx="340" cy="340"/>
            </a:xfrm>
            <a:prstGeom prst="ellipse">
              <a:avLst/>
            </a:prstGeom>
            <a:solidFill>
              <a:srgbClr val="CC00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17" name="Line 30"/>
            <p:cNvSpPr>
              <a:spLocks noChangeShapeType="1"/>
            </p:cNvSpPr>
            <p:nvPr/>
          </p:nvSpPr>
          <p:spPr bwMode="auto">
            <a:xfrm>
              <a:off x="1549" y="1725"/>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18" name="Line 31"/>
            <p:cNvSpPr>
              <a:spLocks noChangeShapeType="1"/>
            </p:cNvSpPr>
            <p:nvPr/>
          </p:nvSpPr>
          <p:spPr bwMode="auto">
            <a:xfrm>
              <a:off x="2227" y="1700"/>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19" name="Line 32"/>
            <p:cNvSpPr>
              <a:spLocks noChangeShapeType="1"/>
            </p:cNvSpPr>
            <p:nvPr/>
          </p:nvSpPr>
          <p:spPr bwMode="auto">
            <a:xfrm>
              <a:off x="2977" y="1773"/>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10620" name="Group 33"/>
            <p:cNvGrpSpPr>
              <a:grpSpLocks/>
            </p:cNvGrpSpPr>
            <p:nvPr/>
          </p:nvGrpSpPr>
          <p:grpSpPr bwMode="auto">
            <a:xfrm>
              <a:off x="3219" y="1773"/>
              <a:ext cx="387" cy="338"/>
              <a:chOff x="3122" y="1773"/>
              <a:chExt cx="387" cy="338"/>
            </a:xfrm>
          </p:grpSpPr>
          <p:sp>
            <p:nvSpPr>
              <p:cNvPr id="110637" name="AutoShape 34"/>
              <p:cNvSpPr>
                <a:spLocks noChangeArrowheads="1"/>
              </p:cNvSpPr>
              <p:nvPr/>
            </p:nvSpPr>
            <p:spPr bwMode="auto">
              <a:xfrm>
                <a:off x="3243" y="1773"/>
                <a:ext cx="193" cy="145"/>
              </a:xfrm>
              <a:prstGeom prst="triangle">
                <a:avLst>
                  <a:gd name="adj" fmla="val 500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0638" name="Group 35"/>
              <p:cNvGrpSpPr>
                <a:grpSpLocks/>
              </p:cNvGrpSpPr>
              <p:nvPr/>
            </p:nvGrpSpPr>
            <p:grpSpPr bwMode="auto">
              <a:xfrm>
                <a:off x="3122" y="1797"/>
                <a:ext cx="387" cy="314"/>
                <a:chOff x="3098" y="1797"/>
                <a:chExt cx="387" cy="314"/>
              </a:xfrm>
            </p:grpSpPr>
            <p:sp>
              <p:nvSpPr>
                <p:cNvPr id="110639" name="Line 36"/>
                <p:cNvSpPr>
                  <a:spLocks noChangeShapeType="1"/>
                </p:cNvSpPr>
                <p:nvPr/>
              </p:nvSpPr>
              <p:spPr bwMode="auto">
                <a:xfrm flipH="1">
                  <a:off x="3195"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40" name="Line 37"/>
                <p:cNvSpPr>
                  <a:spLocks noChangeShapeType="1"/>
                </p:cNvSpPr>
                <p:nvPr/>
              </p:nvSpPr>
              <p:spPr bwMode="auto">
                <a:xfrm flipH="1">
                  <a:off x="3243"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41" name="Line 38"/>
                <p:cNvSpPr>
                  <a:spLocks noChangeShapeType="1"/>
                </p:cNvSpPr>
                <p:nvPr/>
              </p:nvSpPr>
              <p:spPr bwMode="auto">
                <a:xfrm flipH="1">
                  <a:off x="3267"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42" name="Line 39"/>
                <p:cNvSpPr>
                  <a:spLocks noChangeShapeType="1"/>
                </p:cNvSpPr>
                <p:nvPr/>
              </p:nvSpPr>
              <p:spPr bwMode="auto">
                <a:xfrm flipH="1">
                  <a:off x="3315"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43" name="Line 40"/>
                <p:cNvSpPr>
                  <a:spLocks noChangeShapeType="1"/>
                </p:cNvSpPr>
                <p:nvPr/>
              </p:nvSpPr>
              <p:spPr bwMode="auto">
                <a:xfrm flipH="1">
                  <a:off x="3364"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44" name="Line 41"/>
                <p:cNvSpPr>
                  <a:spLocks noChangeShapeType="1"/>
                </p:cNvSpPr>
                <p:nvPr/>
              </p:nvSpPr>
              <p:spPr bwMode="auto">
                <a:xfrm flipH="1">
                  <a:off x="3412"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45" name="Line 42"/>
                <p:cNvSpPr>
                  <a:spLocks noChangeShapeType="1"/>
                </p:cNvSpPr>
                <p:nvPr/>
              </p:nvSpPr>
              <p:spPr bwMode="auto">
                <a:xfrm flipH="1">
                  <a:off x="3146"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46" name="Line 43"/>
                <p:cNvSpPr>
                  <a:spLocks noChangeShapeType="1"/>
                </p:cNvSpPr>
                <p:nvPr/>
              </p:nvSpPr>
              <p:spPr bwMode="auto">
                <a:xfrm>
                  <a:off x="3098" y="1918"/>
                  <a:ext cx="3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47" name="Line 44"/>
                <p:cNvSpPr>
                  <a:spLocks noChangeShapeType="1"/>
                </p:cNvSpPr>
                <p:nvPr/>
              </p:nvSpPr>
              <p:spPr bwMode="auto">
                <a:xfrm>
                  <a:off x="3315" y="1797"/>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10621" name="Line 45"/>
            <p:cNvSpPr>
              <a:spLocks noChangeShapeType="1"/>
            </p:cNvSpPr>
            <p:nvPr/>
          </p:nvSpPr>
          <p:spPr bwMode="auto">
            <a:xfrm>
              <a:off x="3848" y="1773"/>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22" name="Line 46"/>
            <p:cNvSpPr>
              <a:spLocks noChangeShapeType="1"/>
            </p:cNvSpPr>
            <p:nvPr/>
          </p:nvSpPr>
          <p:spPr bwMode="auto">
            <a:xfrm>
              <a:off x="4283" y="1821"/>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23" name="Line 47"/>
            <p:cNvSpPr>
              <a:spLocks noChangeShapeType="1"/>
            </p:cNvSpPr>
            <p:nvPr/>
          </p:nvSpPr>
          <p:spPr bwMode="auto">
            <a:xfrm>
              <a:off x="1525" y="1942"/>
              <a:ext cx="70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24" name="Line 48"/>
            <p:cNvSpPr>
              <a:spLocks noChangeShapeType="1"/>
            </p:cNvSpPr>
            <p:nvPr/>
          </p:nvSpPr>
          <p:spPr bwMode="auto">
            <a:xfrm>
              <a:off x="2251" y="1942"/>
              <a:ext cx="726"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25" name="Line 49"/>
            <p:cNvSpPr>
              <a:spLocks noChangeShapeType="1"/>
            </p:cNvSpPr>
            <p:nvPr/>
          </p:nvSpPr>
          <p:spPr bwMode="auto">
            <a:xfrm>
              <a:off x="2977" y="2015"/>
              <a:ext cx="459"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26" name="Line 50"/>
            <p:cNvSpPr>
              <a:spLocks noChangeShapeType="1"/>
            </p:cNvSpPr>
            <p:nvPr/>
          </p:nvSpPr>
          <p:spPr bwMode="auto">
            <a:xfrm>
              <a:off x="3436" y="2015"/>
              <a:ext cx="3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27" name="Line 51"/>
            <p:cNvSpPr>
              <a:spLocks noChangeShapeType="1"/>
            </p:cNvSpPr>
            <p:nvPr/>
          </p:nvSpPr>
          <p:spPr bwMode="auto">
            <a:xfrm>
              <a:off x="3848" y="2015"/>
              <a:ext cx="435"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28" name="Text Box 52"/>
            <p:cNvSpPr txBox="1">
              <a:spLocks noChangeArrowheads="1"/>
            </p:cNvSpPr>
            <p:nvPr/>
          </p:nvSpPr>
          <p:spPr bwMode="auto">
            <a:xfrm>
              <a:off x="1767" y="1749"/>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2m</a:t>
              </a:r>
            </a:p>
          </p:txBody>
        </p:sp>
        <p:sp>
          <p:nvSpPr>
            <p:cNvPr id="110629" name="Text Box 53"/>
            <p:cNvSpPr txBox="1">
              <a:spLocks noChangeArrowheads="1"/>
            </p:cNvSpPr>
            <p:nvPr/>
          </p:nvSpPr>
          <p:spPr bwMode="auto">
            <a:xfrm>
              <a:off x="2445" y="1749"/>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2m</a:t>
              </a:r>
            </a:p>
          </p:txBody>
        </p:sp>
        <p:sp>
          <p:nvSpPr>
            <p:cNvPr id="110630" name="Text Box 54"/>
            <p:cNvSpPr txBox="1">
              <a:spLocks noChangeArrowheads="1"/>
            </p:cNvSpPr>
            <p:nvPr/>
          </p:nvSpPr>
          <p:spPr bwMode="auto">
            <a:xfrm>
              <a:off x="3074" y="1991"/>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1m</a:t>
              </a:r>
            </a:p>
          </p:txBody>
        </p:sp>
        <p:sp>
          <p:nvSpPr>
            <p:cNvPr id="110631" name="Text Box 55"/>
            <p:cNvSpPr txBox="1">
              <a:spLocks noChangeArrowheads="1"/>
            </p:cNvSpPr>
            <p:nvPr/>
          </p:nvSpPr>
          <p:spPr bwMode="auto">
            <a:xfrm>
              <a:off x="3461" y="1991"/>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1m</a:t>
              </a:r>
            </a:p>
          </p:txBody>
        </p:sp>
        <p:sp>
          <p:nvSpPr>
            <p:cNvPr id="110632" name="Text Box 56"/>
            <p:cNvSpPr txBox="1">
              <a:spLocks noChangeArrowheads="1"/>
            </p:cNvSpPr>
            <p:nvPr/>
          </p:nvSpPr>
          <p:spPr bwMode="auto">
            <a:xfrm>
              <a:off x="3896" y="1991"/>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1m</a:t>
              </a:r>
            </a:p>
          </p:txBody>
        </p:sp>
        <p:sp>
          <p:nvSpPr>
            <p:cNvPr id="110633" name="Text Box 57"/>
            <p:cNvSpPr txBox="1">
              <a:spLocks noChangeArrowheads="1"/>
            </p:cNvSpPr>
            <p:nvPr/>
          </p:nvSpPr>
          <p:spPr bwMode="auto">
            <a:xfrm>
              <a:off x="1307" y="1410"/>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A</a:t>
              </a:r>
            </a:p>
          </p:txBody>
        </p:sp>
        <p:sp>
          <p:nvSpPr>
            <p:cNvPr id="110634" name="Text Box 58"/>
            <p:cNvSpPr txBox="1">
              <a:spLocks noChangeArrowheads="1"/>
            </p:cNvSpPr>
            <p:nvPr/>
          </p:nvSpPr>
          <p:spPr bwMode="auto">
            <a:xfrm>
              <a:off x="2856" y="1386"/>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sp>
          <p:nvSpPr>
            <p:cNvPr id="110635" name="Text Box 59"/>
            <p:cNvSpPr txBox="1">
              <a:spLocks noChangeArrowheads="1"/>
            </p:cNvSpPr>
            <p:nvPr/>
          </p:nvSpPr>
          <p:spPr bwMode="auto">
            <a:xfrm>
              <a:off x="3402" y="1514"/>
              <a:ext cx="19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C</a:t>
              </a:r>
            </a:p>
          </p:txBody>
        </p:sp>
        <p:sp>
          <p:nvSpPr>
            <p:cNvPr id="110636" name="Text Box 60"/>
            <p:cNvSpPr txBox="1">
              <a:spLocks noChangeArrowheads="1"/>
            </p:cNvSpPr>
            <p:nvPr/>
          </p:nvSpPr>
          <p:spPr bwMode="auto">
            <a:xfrm>
              <a:off x="4283" y="1483"/>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grpSp>
      <p:sp>
        <p:nvSpPr>
          <p:cNvPr id="283709" name="Line 61"/>
          <p:cNvSpPr>
            <a:spLocks noChangeShapeType="1"/>
          </p:cNvSpPr>
          <p:nvPr/>
        </p:nvSpPr>
        <p:spPr bwMode="auto">
          <a:xfrm>
            <a:off x="2452777" y="3559460"/>
            <a:ext cx="0" cy="76200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3710" name="Line 62"/>
          <p:cNvSpPr>
            <a:spLocks noChangeShapeType="1"/>
          </p:cNvSpPr>
          <p:nvPr/>
        </p:nvSpPr>
        <p:spPr bwMode="auto">
          <a:xfrm>
            <a:off x="1614488" y="4308760"/>
            <a:ext cx="838200"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3711" name="Line 63"/>
          <p:cNvSpPr>
            <a:spLocks noChangeShapeType="1"/>
          </p:cNvSpPr>
          <p:nvPr/>
        </p:nvSpPr>
        <p:spPr bwMode="auto">
          <a:xfrm>
            <a:off x="3546296" y="3969060"/>
            <a:ext cx="0" cy="12192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3712" name="Line 64"/>
          <p:cNvSpPr>
            <a:spLocks noChangeShapeType="1"/>
          </p:cNvSpPr>
          <p:nvPr/>
        </p:nvSpPr>
        <p:spPr bwMode="auto">
          <a:xfrm>
            <a:off x="6096000" y="4149080"/>
            <a:ext cx="0" cy="12192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3713" name="Line 65"/>
          <p:cNvSpPr>
            <a:spLocks noChangeShapeType="1"/>
          </p:cNvSpPr>
          <p:nvPr/>
        </p:nvSpPr>
        <p:spPr bwMode="auto">
          <a:xfrm>
            <a:off x="5453064" y="3594720"/>
            <a:ext cx="0" cy="91440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3714" name="Line 66"/>
          <p:cNvSpPr>
            <a:spLocks noChangeShapeType="1"/>
          </p:cNvSpPr>
          <p:nvPr/>
        </p:nvSpPr>
        <p:spPr bwMode="auto">
          <a:xfrm flipV="1">
            <a:off x="6802438" y="3151472"/>
            <a:ext cx="0" cy="12954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83715" name="Object 67"/>
          <p:cNvGraphicFramePr>
            <a:graphicFrameLocks noGrp="1" noChangeAspect="1"/>
          </p:cNvGraphicFramePr>
          <p:nvPr>
            <p:ph sz="quarter" idx="1"/>
            <p:extLst>
              <p:ext uri="{D42A27DB-BD31-4B8C-83A1-F6EECF244321}">
                <p14:modId xmlns:p14="http://schemas.microsoft.com/office/powerpoint/2010/main" val="3991089079"/>
              </p:ext>
            </p:extLst>
          </p:nvPr>
        </p:nvGraphicFramePr>
        <p:xfrm>
          <a:off x="6910388" y="3167347"/>
          <a:ext cx="328612" cy="393700"/>
        </p:xfrm>
        <a:graphic>
          <a:graphicData uri="http://schemas.openxmlformats.org/presentationml/2006/ole">
            <mc:AlternateContent xmlns:mc="http://schemas.openxmlformats.org/markup-compatibility/2006">
              <mc:Choice xmlns:v="urn:schemas-microsoft-com:vml" Requires="v">
                <p:oleObj spid="_x0000_s222719" name="Equation" r:id="rId3" imgW="190500" imgH="228600" progId="Equation.DSMT4">
                  <p:embed/>
                </p:oleObj>
              </mc:Choice>
              <mc:Fallback>
                <p:oleObj name="Equation" r:id="rId3" imgW="190500" imgH="2286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0388" y="3167347"/>
                        <a:ext cx="328612"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3716" name="Object 68"/>
          <p:cNvGraphicFramePr>
            <a:graphicFrameLocks noGrp="1" noChangeAspect="1"/>
          </p:cNvGraphicFramePr>
          <p:nvPr>
            <p:ph sz="quarter" idx="2"/>
            <p:extLst>
              <p:ext uri="{D42A27DB-BD31-4B8C-83A1-F6EECF244321}">
                <p14:modId xmlns:p14="http://schemas.microsoft.com/office/powerpoint/2010/main" val="754628870"/>
              </p:ext>
            </p:extLst>
          </p:nvPr>
        </p:nvGraphicFramePr>
        <p:xfrm>
          <a:off x="5508104" y="3416486"/>
          <a:ext cx="317500" cy="336550"/>
        </p:xfrm>
        <a:graphic>
          <a:graphicData uri="http://schemas.openxmlformats.org/presentationml/2006/ole">
            <mc:AlternateContent xmlns:mc="http://schemas.openxmlformats.org/markup-compatibility/2006">
              <mc:Choice xmlns:v="urn:schemas-microsoft-com:vml" Requires="v">
                <p:oleObj spid="_x0000_s222720" name="Equation" r:id="rId5" imgW="215806" imgH="228501" progId="Equation.DSMT4">
                  <p:embed/>
                </p:oleObj>
              </mc:Choice>
              <mc:Fallback>
                <p:oleObj name="Equation" r:id="rId5" imgW="215806" imgH="228501"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104" y="3416486"/>
                        <a:ext cx="31750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3717" name="Object 69"/>
          <p:cNvGraphicFramePr>
            <a:graphicFrameLocks noGrp="1" noChangeAspect="1"/>
          </p:cNvGraphicFramePr>
          <p:nvPr>
            <p:ph sz="quarter" idx="3"/>
            <p:extLst>
              <p:ext uri="{D42A27DB-BD31-4B8C-83A1-F6EECF244321}">
                <p14:modId xmlns:p14="http://schemas.microsoft.com/office/powerpoint/2010/main" val="2572158560"/>
              </p:ext>
            </p:extLst>
          </p:nvPr>
        </p:nvGraphicFramePr>
        <p:xfrm>
          <a:off x="2495550" y="3243547"/>
          <a:ext cx="323850" cy="415925"/>
        </p:xfrm>
        <a:graphic>
          <a:graphicData uri="http://schemas.openxmlformats.org/presentationml/2006/ole">
            <mc:AlternateContent xmlns:mc="http://schemas.openxmlformats.org/markup-compatibility/2006">
              <mc:Choice xmlns:v="urn:schemas-microsoft-com:vml" Requires="v">
                <p:oleObj spid="_x0000_s222721" name="Equation" r:id="rId7" imgW="177646" imgH="228402" progId="Equation.DSMT4">
                  <p:embed/>
                </p:oleObj>
              </mc:Choice>
              <mc:Fallback>
                <p:oleObj name="Equation" r:id="rId7" imgW="177646" imgH="228402"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5550" y="3243547"/>
                        <a:ext cx="323850" cy="41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3718" name="Object 70"/>
          <p:cNvGraphicFramePr>
            <a:graphicFrameLocks noGrp="1" noChangeAspect="1"/>
          </p:cNvGraphicFramePr>
          <p:nvPr>
            <p:ph sz="quarter" idx="4"/>
            <p:extLst>
              <p:ext uri="{D42A27DB-BD31-4B8C-83A1-F6EECF244321}">
                <p14:modId xmlns:p14="http://schemas.microsoft.com/office/powerpoint/2010/main" val="110411999"/>
              </p:ext>
            </p:extLst>
          </p:nvPr>
        </p:nvGraphicFramePr>
        <p:xfrm>
          <a:off x="1143000" y="4157947"/>
          <a:ext cx="457200" cy="458788"/>
        </p:xfrm>
        <a:graphic>
          <a:graphicData uri="http://schemas.openxmlformats.org/presentationml/2006/ole">
            <mc:AlternateContent xmlns:mc="http://schemas.openxmlformats.org/markup-compatibility/2006">
              <mc:Choice xmlns:v="urn:schemas-microsoft-com:vml" Requires="v">
                <p:oleObj spid="_x0000_s222722" name="Equation" r:id="rId9" imgW="228600" imgH="228600" progId="Equation.DSMT4">
                  <p:embed/>
                </p:oleObj>
              </mc:Choice>
              <mc:Fallback>
                <p:oleObj name="Equation" r:id="rId9" imgW="228600" imgH="228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4157947"/>
                        <a:ext cx="457200"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3719" name="Object 71"/>
          <p:cNvGraphicFramePr>
            <a:graphicFrameLocks noChangeAspect="1"/>
          </p:cNvGraphicFramePr>
          <p:nvPr>
            <p:extLst>
              <p:ext uri="{D42A27DB-BD31-4B8C-83A1-F6EECF244321}">
                <p14:modId xmlns:p14="http://schemas.microsoft.com/office/powerpoint/2010/main" val="933031175"/>
              </p:ext>
            </p:extLst>
          </p:nvPr>
        </p:nvGraphicFramePr>
        <p:xfrm>
          <a:off x="3505200" y="4977172"/>
          <a:ext cx="314325" cy="393700"/>
        </p:xfrm>
        <a:graphic>
          <a:graphicData uri="http://schemas.openxmlformats.org/presentationml/2006/ole">
            <mc:AlternateContent xmlns:mc="http://schemas.openxmlformats.org/markup-compatibility/2006">
              <mc:Choice xmlns:v="urn:schemas-microsoft-com:vml" Requires="v">
                <p:oleObj spid="_x0000_s222723" name="Equation" r:id="rId11" imgW="152334" imgH="190417" progId="Equation.DSMT4">
                  <p:embed/>
                </p:oleObj>
              </mc:Choice>
              <mc:Fallback>
                <p:oleObj name="Equation" r:id="rId11" imgW="152334" imgH="190417"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05200" y="4977172"/>
                        <a:ext cx="314325"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3720" name="Object 72"/>
          <p:cNvGraphicFramePr>
            <a:graphicFrameLocks noChangeAspect="1"/>
          </p:cNvGraphicFramePr>
          <p:nvPr>
            <p:extLst>
              <p:ext uri="{D42A27DB-BD31-4B8C-83A1-F6EECF244321}">
                <p14:modId xmlns:p14="http://schemas.microsoft.com/office/powerpoint/2010/main" val="1826261781"/>
              </p:ext>
            </p:extLst>
          </p:nvPr>
        </p:nvGraphicFramePr>
        <p:xfrm>
          <a:off x="6116638" y="5193196"/>
          <a:ext cx="314325" cy="393700"/>
        </p:xfrm>
        <a:graphic>
          <a:graphicData uri="http://schemas.openxmlformats.org/presentationml/2006/ole">
            <mc:AlternateContent xmlns:mc="http://schemas.openxmlformats.org/markup-compatibility/2006">
              <mc:Choice xmlns:v="urn:schemas-microsoft-com:vml" Requires="v">
                <p:oleObj spid="_x0000_s222724" name="Equation" r:id="rId13" imgW="152334" imgH="190417" progId="Equation.DSMT4">
                  <p:embed/>
                </p:oleObj>
              </mc:Choice>
              <mc:Fallback>
                <p:oleObj name="Equation" r:id="rId13" imgW="152334" imgH="190417"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16638" y="5193196"/>
                        <a:ext cx="314325"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3721" name="Line 73"/>
          <p:cNvSpPr>
            <a:spLocks noChangeShapeType="1"/>
          </p:cNvSpPr>
          <p:nvPr/>
        </p:nvSpPr>
        <p:spPr bwMode="auto">
          <a:xfrm>
            <a:off x="6802438" y="4440522"/>
            <a:ext cx="914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83722" name="Object 74"/>
          <p:cNvGraphicFramePr>
            <a:graphicFrameLocks noChangeAspect="1"/>
          </p:cNvGraphicFramePr>
          <p:nvPr>
            <p:extLst>
              <p:ext uri="{D42A27DB-BD31-4B8C-83A1-F6EECF244321}">
                <p14:modId xmlns:p14="http://schemas.microsoft.com/office/powerpoint/2010/main" val="2052351146"/>
              </p:ext>
            </p:extLst>
          </p:nvPr>
        </p:nvGraphicFramePr>
        <p:xfrm>
          <a:off x="7620000" y="4003960"/>
          <a:ext cx="425450" cy="403225"/>
        </p:xfrm>
        <a:graphic>
          <a:graphicData uri="http://schemas.openxmlformats.org/presentationml/2006/ole">
            <mc:AlternateContent xmlns:mc="http://schemas.openxmlformats.org/markup-compatibility/2006">
              <mc:Choice xmlns:v="urn:schemas-microsoft-com:vml" Requires="v">
                <p:oleObj spid="_x0000_s222725" name="Equation" r:id="rId15" imgW="241300" imgH="228600" progId="Equation.DSMT4">
                  <p:embed/>
                </p:oleObj>
              </mc:Choice>
              <mc:Fallback>
                <p:oleObj name="Equation" r:id="rId15" imgW="241300" imgH="22860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20000" y="4003960"/>
                        <a:ext cx="425450" cy="403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7355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iterate type="wd">
                                    <p:tmPct val="30000"/>
                                  </p:iterate>
                                  <p:childTnLst>
                                    <p:set>
                                      <p:cBhvr>
                                        <p:cTn id="6" dur="1" fill="hold">
                                          <p:stCondLst>
                                            <p:cond delay="0"/>
                                          </p:stCondLst>
                                        </p:cTn>
                                        <p:tgtEl>
                                          <p:spTgt spid="283650"/>
                                        </p:tgtEl>
                                        <p:attrNameLst>
                                          <p:attrName>style.visibility</p:attrName>
                                        </p:attrNameLst>
                                      </p:cBhvr>
                                      <p:to>
                                        <p:strVal val="visible"/>
                                      </p:to>
                                    </p:set>
                                    <p:anim calcmode="lin" valueType="num">
                                      <p:cBhvr>
                                        <p:cTn id="7" dur="500" fill="hold"/>
                                        <p:tgtEl>
                                          <p:spTgt spid="283650"/>
                                        </p:tgtEl>
                                        <p:attrNameLst>
                                          <p:attrName>ppt_w</p:attrName>
                                        </p:attrNameLst>
                                      </p:cBhvr>
                                      <p:tavLst>
                                        <p:tav tm="0">
                                          <p:val>
                                            <p:fltVal val="0"/>
                                          </p:val>
                                        </p:tav>
                                        <p:tav tm="100000">
                                          <p:val>
                                            <p:strVal val="#ppt_w"/>
                                          </p:val>
                                        </p:tav>
                                      </p:tavLst>
                                    </p:anim>
                                    <p:anim calcmode="lin" valueType="num">
                                      <p:cBhvr>
                                        <p:cTn id="8" dur="500" fill="hold"/>
                                        <p:tgtEl>
                                          <p:spTgt spid="283650"/>
                                        </p:tgtEl>
                                        <p:attrNameLst>
                                          <p:attrName>ppt_h</p:attrName>
                                        </p:attrNameLst>
                                      </p:cBhvr>
                                      <p:tavLst>
                                        <p:tav tm="0">
                                          <p:val>
                                            <p:fltVal val="0"/>
                                          </p:val>
                                        </p:tav>
                                        <p:tav tm="100000">
                                          <p:val>
                                            <p:strVal val="#ppt_h"/>
                                          </p:val>
                                        </p:tav>
                                      </p:tavLst>
                                    </p:anim>
                                    <p:animEffect transition="in" filter="fade">
                                      <p:cBhvr>
                                        <p:cTn id="9" dur="500"/>
                                        <p:tgtEl>
                                          <p:spTgt spid="283650"/>
                                        </p:tgtEl>
                                      </p:cBhvr>
                                    </p:animEffect>
                                  </p:childTnLst>
                                </p:cTn>
                              </p:par>
                              <p:par>
                                <p:cTn id="10" presetID="21" presetClass="entr" presetSubtype="4" fill="hold" nodeType="withEffect">
                                  <p:stCondLst>
                                    <p:cond delay="0"/>
                                  </p:stCondLst>
                                  <p:childTnLst>
                                    <p:set>
                                      <p:cBhvr>
                                        <p:cTn id="11" dur="1" fill="hold">
                                          <p:stCondLst>
                                            <p:cond delay="0"/>
                                          </p:stCondLst>
                                        </p:cTn>
                                        <p:tgtEl>
                                          <p:spTgt spid="283651"/>
                                        </p:tgtEl>
                                        <p:attrNameLst>
                                          <p:attrName>style.visibility</p:attrName>
                                        </p:attrNameLst>
                                      </p:cBhvr>
                                      <p:to>
                                        <p:strVal val="visible"/>
                                      </p:to>
                                    </p:set>
                                    <p:animEffect transition="in" filter="wheel(4)">
                                      <p:cBhvr>
                                        <p:cTn id="12" dur="2000"/>
                                        <p:tgtEl>
                                          <p:spTgt spid="2836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3711"/>
                                        </p:tgtEl>
                                        <p:attrNameLst>
                                          <p:attrName>style.visibility</p:attrName>
                                        </p:attrNameLst>
                                      </p:cBhvr>
                                      <p:to>
                                        <p:strVal val="visible"/>
                                      </p:to>
                                    </p:set>
                                    <p:animEffect transition="in" filter="wipe(up)">
                                      <p:cBhvr>
                                        <p:cTn id="17" dur="500"/>
                                        <p:tgtEl>
                                          <p:spTgt spid="283711"/>
                                        </p:tgtEl>
                                      </p:cBhvr>
                                    </p:animEffect>
                                  </p:childTnLst>
                                </p:cTn>
                              </p:par>
                            </p:childTnLst>
                          </p:cTn>
                        </p:par>
                        <p:par>
                          <p:cTn id="18" fill="hold" nodeType="afterGroup">
                            <p:stCondLst>
                              <p:cond delay="500"/>
                            </p:stCondLst>
                            <p:childTnLst>
                              <p:par>
                                <p:cTn id="19" presetID="3" presetClass="entr" presetSubtype="10" fill="hold" nodeType="afterEffect">
                                  <p:stCondLst>
                                    <p:cond delay="0"/>
                                  </p:stCondLst>
                                  <p:childTnLst>
                                    <p:set>
                                      <p:cBhvr>
                                        <p:cTn id="20" dur="1" fill="hold">
                                          <p:stCondLst>
                                            <p:cond delay="0"/>
                                          </p:stCondLst>
                                        </p:cTn>
                                        <p:tgtEl>
                                          <p:spTgt spid="283719"/>
                                        </p:tgtEl>
                                        <p:attrNameLst>
                                          <p:attrName>style.visibility</p:attrName>
                                        </p:attrNameLst>
                                      </p:cBhvr>
                                      <p:to>
                                        <p:strVal val="visible"/>
                                      </p:to>
                                    </p:set>
                                    <p:animEffect transition="in" filter="blinds(horizontal)">
                                      <p:cBhvr>
                                        <p:cTn id="21" dur="500"/>
                                        <p:tgtEl>
                                          <p:spTgt spid="28371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283712"/>
                                        </p:tgtEl>
                                        <p:attrNameLst>
                                          <p:attrName>style.visibility</p:attrName>
                                        </p:attrNameLst>
                                      </p:cBhvr>
                                      <p:to>
                                        <p:strVal val="visible"/>
                                      </p:to>
                                    </p:set>
                                    <p:animEffect transition="in" filter="wipe(up)">
                                      <p:cBhvr>
                                        <p:cTn id="26" dur="500"/>
                                        <p:tgtEl>
                                          <p:spTgt spid="283712"/>
                                        </p:tgtEl>
                                      </p:cBhvr>
                                    </p:animEffect>
                                  </p:childTnLst>
                                </p:cTn>
                              </p:par>
                            </p:childTnLst>
                          </p:cTn>
                        </p:par>
                        <p:par>
                          <p:cTn id="27" fill="hold" nodeType="afterGroup">
                            <p:stCondLst>
                              <p:cond delay="500"/>
                            </p:stCondLst>
                            <p:childTnLst>
                              <p:par>
                                <p:cTn id="28" presetID="3" presetClass="entr" presetSubtype="10" fill="hold" nodeType="afterEffect">
                                  <p:stCondLst>
                                    <p:cond delay="0"/>
                                  </p:stCondLst>
                                  <p:childTnLst>
                                    <p:set>
                                      <p:cBhvr>
                                        <p:cTn id="29" dur="1" fill="hold">
                                          <p:stCondLst>
                                            <p:cond delay="0"/>
                                          </p:stCondLst>
                                        </p:cTn>
                                        <p:tgtEl>
                                          <p:spTgt spid="283720"/>
                                        </p:tgtEl>
                                        <p:attrNameLst>
                                          <p:attrName>style.visibility</p:attrName>
                                        </p:attrNameLst>
                                      </p:cBhvr>
                                      <p:to>
                                        <p:strVal val="visible"/>
                                      </p:to>
                                    </p:set>
                                    <p:animEffect transition="in" filter="blinds(horizontal)">
                                      <p:cBhvr>
                                        <p:cTn id="30" dur="500"/>
                                        <p:tgtEl>
                                          <p:spTgt spid="28372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4" repeatCount="2000" fill="hold" grpId="0" nodeType="clickEffect">
                                  <p:stCondLst>
                                    <p:cond delay="0"/>
                                  </p:stCondLst>
                                  <p:childTnLst>
                                    <p:set>
                                      <p:cBhvr>
                                        <p:cTn id="34" dur="1" fill="hold">
                                          <p:stCondLst>
                                            <p:cond delay="0"/>
                                          </p:stCondLst>
                                        </p:cTn>
                                        <p:tgtEl>
                                          <p:spTgt spid="283709"/>
                                        </p:tgtEl>
                                        <p:attrNameLst>
                                          <p:attrName>style.visibility</p:attrName>
                                        </p:attrNameLst>
                                      </p:cBhvr>
                                      <p:to>
                                        <p:strVal val="visible"/>
                                      </p:to>
                                    </p:set>
                                    <p:animEffect transition="in" filter="wipe(down)">
                                      <p:cBhvr>
                                        <p:cTn id="35" dur="500"/>
                                        <p:tgtEl>
                                          <p:spTgt spid="283709"/>
                                        </p:tgtEl>
                                      </p:cBhvr>
                                    </p:animEffect>
                                  </p:childTnLst>
                                </p:cTn>
                              </p:par>
                            </p:childTnLst>
                          </p:cTn>
                        </p:par>
                        <p:par>
                          <p:cTn id="36" fill="hold" nodeType="afterGroup">
                            <p:stCondLst>
                              <p:cond delay="1000"/>
                            </p:stCondLst>
                            <p:childTnLst>
                              <p:par>
                                <p:cTn id="37" presetID="3" presetClass="entr" presetSubtype="10" fill="hold" nodeType="afterEffect">
                                  <p:stCondLst>
                                    <p:cond delay="0"/>
                                  </p:stCondLst>
                                  <p:childTnLst>
                                    <p:set>
                                      <p:cBhvr>
                                        <p:cTn id="38" dur="1" fill="hold">
                                          <p:stCondLst>
                                            <p:cond delay="0"/>
                                          </p:stCondLst>
                                        </p:cTn>
                                        <p:tgtEl>
                                          <p:spTgt spid="283717"/>
                                        </p:tgtEl>
                                        <p:attrNameLst>
                                          <p:attrName>style.visibility</p:attrName>
                                        </p:attrNameLst>
                                      </p:cBhvr>
                                      <p:to>
                                        <p:strVal val="visible"/>
                                      </p:to>
                                    </p:set>
                                    <p:animEffect transition="in" filter="blinds(horizontal)">
                                      <p:cBhvr>
                                        <p:cTn id="39" dur="500"/>
                                        <p:tgtEl>
                                          <p:spTgt spid="283717"/>
                                        </p:tgtEl>
                                      </p:cBhvr>
                                    </p:animEffect>
                                  </p:childTnLst>
                                </p:cTn>
                              </p:par>
                            </p:childTnLst>
                          </p:cTn>
                        </p:par>
                        <p:par>
                          <p:cTn id="40" fill="hold" nodeType="withGroup">
                            <p:stCondLst>
                              <p:cond delay="1500"/>
                            </p:stCondLst>
                            <p:childTnLst>
                              <p:par>
                                <p:cTn id="41" presetID="18" presetClass="entr" presetSubtype="12" repeatCount="2000" fill="hold" grpId="0" nodeType="afterEffect">
                                  <p:stCondLst>
                                    <p:cond delay="0"/>
                                  </p:stCondLst>
                                  <p:childTnLst>
                                    <p:set>
                                      <p:cBhvr>
                                        <p:cTn id="42" dur="1" fill="hold">
                                          <p:stCondLst>
                                            <p:cond delay="0"/>
                                          </p:stCondLst>
                                        </p:cTn>
                                        <p:tgtEl>
                                          <p:spTgt spid="283710"/>
                                        </p:tgtEl>
                                        <p:attrNameLst>
                                          <p:attrName>style.visibility</p:attrName>
                                        </p:attrNameLst>
                                      </p:cBhvr>
                                      <p:to>
                                        <p:strVal val="visible"/>
                                      </p:to>
                                    </p:set>
                                    <p:animEffect transition="in" filter="strips(downLeft)">
                                      <p:cBhvr>
                                        <p:cTn id="43" dur="500"/>
                                        <p:tgtEl>
                                          <p:spTgt spid="283710"/>
                                        </p:tgtEl>
                                      </p:cBhvr>
                                    </p:animEffect>
                                  </p:childTnLst>
                                </p:cTn>
                              </p:par>
                            </p:childTnLst>
                          </p:cTn>
                        </p:par>
                        <p:par>
                          <p:cTn id="44" fill="hold" nodeType="afterGroup">
                            <p:stCondLst>
                              <p:cond delay="2500"/>
                            </p:stCondLst>
                            <p:childTnLst>
                              <p:par>
                                <p:cTn id="45" presetID="3" presetClass="entr" presetSubtype="10" fill="hold" nodeType="afterEffect">
                                  <p:stCondLst>
                                    <p:cond delay="0"/>
                                  </p:stCondLst>
                                  <p:childTnLst>
                                    <p:set>
                                      <p:cBhvr>
                                        <p:cTn id="46" dur="1" fill="hold">
                                          <p:stCondLst>
                                            <p:cond delay="0"/>
                                          </p:stCondLst>
                                        </p:cTn>
                                        <p:tgtEl>
                                          <p:spTgt spid="283718"/>
                                        </p:tgtEl>
                                        <p:attrNameLst>
                                          <p:attrName>style.visibility</p:attrName>
                                        </p:attrNameLst>
                                      </p:cBhvr>
                                      <p:to>
                                        <p:strVal val="visible"/>
                                      </p:to>
                                    </p:set>
                                    <p:animEffect transition="in" filter="blinds(horizontal)">
                                      <p:cBhvr>
                                        <p:cTn id="47" dur="500"/>
                                        <p:tgtEl>
                                          <p:spTgt spid="28371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repeatCount="2000" fill="hold" grpId="0" nodeType="clickEffect">
                                  <p:stCondLst>
                                    <p:cond delay="0"/>
                                  </p:stCondLst>
                                  <p:childTnLst>
                                    <p:set>
                                      <p:cBhvr>
                                        <p:cTn id="51" dur="1" fill="hold">
                                          <p:stCondLst>
                                            <p:cond delay="0"/>
                                          </p:stCondLst>
                                        </p:cTn>
                                        <p:tgtEl>
                                          <p:spTgt spid="283713"/>
                                        </p:tgtEl>
                                        <p:attrNameLst>
                                          <p:attrName>style.visibility</p:attrName>
                                        </p:attrNameLst>
                                      </p:cBhvr>
                                      <p:to>
                                        <p:strVal val="visible"/>
                                      </p:to>
                                    </p:set>
                                    <p:animEffect transition="in" filter="wipe(down)">
                                      <p:cBhvr>
                                        <p:cTn id="52" dur="500"/>
                                        <p:tgtEl>
                                          <p:spTgt spid="283713"/>
                                        </p:tgtEl>
                                      </p:cBhvr>
                                    </p:animEffect>
                                  </p:childTnLst>
                                </p:cTn>
                              </p:par>
                            </p:childTnLst>
                          </p:cTn>
                        </p:par>
                        <p:par>
                          <p:cTn id="53" fill="hold" nodeType="afterGroup">
                            <p:stCondLst>
                              <p:cond delay="1000"/>
                            </p:stCondLst>
                            <p:childTnLst>
                              <p:par>
                                <p:cTn id="54" presetID="3" presetClass="entr" presetSubtype="10" fill="hold" nodeType="afterEffect">
                                  <p:stCondLst>
                                    <p:cond delay="0"/>
                                  </p:stCondLst>
                                  <p:childTnLst>
                                    <p:set>
                                      <p:cBhvr>
                                        <p:cTn id="55" dur="1" fill="hold">
                                          <p:stCondLst>
                                            <p:cond delay="0"/>
                                          </p:stCondLst>
                                        </p:cTn>
                                        <p:tgtEl>
                                          <p:spTgt spid="283716"/>
                                        </p:tgtEl>
                                        <p:attrNameLst>
                                          <p:attrName>style.visibility</p:attrName>
                                        </p:attrNameLst>
                                      </p:cBhvr>
                                      <p:to>
                                        <p:strVal val="visible"/>
                                      </p:to>
                                    </p:set>
                                    <p:animEffect transition="in" filter="blinds(horizontal)">
                                      <p:cBhvr>
                                        <p:cTn id="56" dur="500"/>
                                        <p:tgtEl>
                                          <p:spTgt spid="283716"/>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4" repeatCount="2000" fill="hold" grpId="0" nodeType="clickEffect">
                                  <p:stCondLst>
                                    <p:cond delay="0"/>
                                  </p:stCondLst>
                                  <p:childTnLst>
                                    <p:set>
                                      <p:cBhvr>
                                        <p:cTn id="60" dur="1" fill="hold">
                                          <p:stCondLst>
                                            <p:cond delay="0"/>
                                          </p:stCondLst>
                                        </p:cTn>
                                        <p:tgtEl>
                                          <p:spTgt spid="283714"/>
                                        </p:tgtEl>
                                        <p:attrNameLst>
                                          <p:attrName>style.visibility</p:attrName>
                                        </p:attrNameLst>
                                      </p:cBhvr>
                                      <p:to>
                                        <p:strVal val="visible"/>
                                      </p:to>
                                    </p:set>
                                    <p:animEffect transition="in" filter="wipe(down)">
                                      <p:cBhvr>
                                        <p:cTn id="61" dur="500"/>
                                        <p:tgtEl>
                                          <p:spTgt spid="283714"/>
                                        </p:tgtEl>
                                      </p:cBhvr>
                                    </p:animEffect>
                                  </p:childTnLst>
                                </p:cTn>
                              </p:par>
                            </p:childTnLst>
                          </p:cTn>
                        </p:par>
                        <p:par>
                          <p:cTn id="62" fill="hold" nodeType="afterGroup">
                            <p:stCondLst>
                              <p:cond delay="1000"/>
                            </p:stCondLst>
                            <p:childTnLst>
                              <p:par>
                                <p:cTn id="63" presetID="3" presetClass="entr" presetSubtype="10" fill="hold" nodeType="afterEffect">
                                  <p:stCondLst>
                                    <p:cond delay="0"/>
                                  </p:stCondLst>
                                  <p:childTnLst>
                                    <p:set>
                                      <p:cBhvr>
                                        <p:cTn id="64" dur="1" fill="hold">
                                          <p:stCondLst>
                                            <p:cond delay="0"/>
                                          </p:stCondLst>
                                        </p:cTn>
                                        <p:tgtEl>
                                          <p:spTgt spid="283715"/>
                                        </p:tgtEl>
                                        <p:attrNameLst>
                                          <p:attrName>style.visibility</p:attrName>
                                        </p:attrNameLst>
                                      </p:cBhvr>
                                      <p:to>
                                        <p:strVal val="visible"/>
                                      </p:to>
                                    </p:set>
                                    <p:animEffect transition="in" filter="blinds(horizontal)">
                                      <p:cBhvr>
                                        <p:cTn id="65" dur="500"/>
                                        <p:tgtEl>
                                          <p:spTgt spid="283715"/>
                                        </p:tgtEl>
                                      </p:cBhvr>
                                    </p:animEffect>
                                  </p:childTnLst>
                                </p:cTn>
                              </p:par>
                            </p:childTnLst>
                          </p:cTn>
                        </p:par>
                        <p:par>
                          <p:cTn id="66" fill="hold" nodeType="withGroup">
                            <p:stCondLst>
                              <p:cond delay="1500"/>
                            </p:stCondLst>
                            <p:childTnLst>
                              <p:par>
                                <p:cTn id="67" presetID="18" presetClass="entr" presetSubtype="6" repeatCount="2000" fill="hold" grpId="0" nodeType="afterEffect">
                                  <p:stCondLst>
                                    <p:cond delay="0"/>
                                  </p:stCondLst>
                                  <p:childTnLst>
                                    <p:set>
                                      <p:cBhvr>
                                        <p:cTn id="68" dur="1" fill="hold">
                                          <p:stCondLst>
                                            <p:cond delay="0"/>
                                          </p:stCondLst>
                                        </p:cTn>
                                        <p:tgtEl>
                                          <p:spTgt spid="283721"/>
                                        </p:tgtEl>
                                        <p:attrNameLst>
                                          <p:attrName>style.visibility</p:attrName>
                                        </p:attrNameLst>
                                      </p:cBhvr>
                                      <p:to>
                                        <p:strVal val="visible"/>
                                      </p:to>
                                    </p:set>
                                    <p:animEffect transition="in" filter="strips(downRight)">
                                      <p:cBhvr>
                                        <p:cTn id="69" dur="500"/>
                                        <p:tgtEl>
                                          <p:spTgt spid="283721"/>
                                        </p:tgtEl>
                                      </p:cBhvr>
                                    </p:animEffect>
                                  </p:childTnLst>
                                </p:cTn>
                              </p:par>
                            </p:childTnLst>
                          </p:cTn>
                        </p:par>
                        <p:par>
                          <p:cTn id="70" fill="hold" nodeType="afterGroup">
                            <p:stCondLst>
                              <p:cond delay="2500"/>
                            </p:stCondLst>
                            <p:childTnLst>
                              <p:par>
                                <p:cTn id="71" presetID="3" presetClass="entr" presetSubtype="10" fill="hold" nodeType="afterEffect">
                                  <p:stCondLst>
                                    <p:cond delay="0"/>
                                  </p:stCondLst>
                                  <p:childTnLst>
                                    <p:set>
                                      <p:cBhvr>
                                        <p:cTn id="72" dur="1" fill="hold">
                                          <p:stCondLst>
                                            <p:cond delay="0"/>
                                          </p:stCondLst>
                                        </p:cTn>
                                        <p:tgtEl>
                                          <p:spTgt spid="283722"/>
                                        </p:tgtEl>
                                        <p:attrNameLst>
                                          <p:attrName>style.visibility</p:attrName>
                                        </p:attrNameLst>
                                      </p:cBhvr>
                                      <p:to>
                                        <p:strVal val="visible"/>
                                      </p:to>
                                    </p:set>
                                    <p:animEffect transition="in" filter="blinds(horizontal)">
                                      <p:cBhvr>
                                        <p:cTn id="73" dur="500"/>
                                        <p:tgtEl>
                                          <p:spTgt spid="283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0" grpId="0"/>
      <p:bldP spid="283709" grpId="0" animBg="1"/>
      <p:bldP spid="283710" grpId="0" animBg="1"/>
      <p:bldP spid="283711" grpId="0" animBg="1"/>
      <p:bldP spid="283712" grpId="0" animBg="1"/>
      <p:bldP spid="283713" grpId="0" animBg="1"/>
      <p:bldP spid="283714" grpId="0" animBg="1"/>
      <p:bldP spid="283721"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 name="Slide Number Placeholder 5"/>
          <p:cNvSpPr>
            <a:spLocks noGrp="1"/>
          </p:cNvSpPr>
          <p:nvPr>
            <p:ph type="sldNum" sz="quarter" idx="12"/>
          </p:nvPr>
        </p:nvSpPr>
        <p:spPr/>
        <p:txBody>
          <a:bodyPr/>
          <a:lstStyle/>
          <a:p>
            <a:pPr>
              <a:defRPr/>
            </a:pPr>
            <a:fld id="{33025D86-C97B-44B8-9905-2C8368A5BB83}" type="slidenum">
              <a:rPr lang="en-US" altLang="en-US"/>
              <a:pPr>
                <a:defRPr/>
              </a:pPr>
              <a:t>36</a:t>
            </a:fld>
            <a:endParaRPr lang="en-US" altLang="en-US"/>
          </a:p>
        </p:txBody>
      </p:sp>
      <p:sp>
        <p:nvSpPr>
          <p:cNvPr id="284674" name="Rectangle 2"/>
          <p:cNvSpPr>
            <a:spLocks noGrp="1" noChangeArrowheads="1"/>
          </p:cNvSpPr>
          <p:nvPr>
            <p:ph type="title"/>
          </p:nvPr>
        </p:nvSpPr>
        <p:spPr>
          <a:xfrm>
            <a:off x="457200" y="349250"/>
            <a:ext cx="3035300" cy="558800"/>
          </a:xfrm>
        </p:spPr>
        <p:txBody>
          <a:bodyPr/>
          <a:lstStyle/>
          <a:p>
            <a:pPr algn="just" eaLnBrk="1" hangingPunct="1"/>
            <a:r>
              <a:rPr lang="en-US" sz="2800" smtClean="0">
                <a:solidFill>
                  <a:srgbClr val="CC00FF"/>
                </a:solidFill>
                <a:latin typeface="Arial" charset="0"/>
              </a:rPr>
              <a:t>Tách vật</a:t>
            </a:r>
          </a:p>
        </p:txBody>
      </p:sp>
      <p:grpSp>
        <p:nvGrpSpPr>
          <p:cNvPr id="284675" name="Group 3"/>
          <p:cNvGrpSpPr>
            <a:grpSpLocks/>
          </p:cNvGrpSpPr>
          <p:nvPr/>
        </p:nvGrpSpPr>
        <p:grpSpPr bwMode="auto">
          <a:xfrm>
            <a:off x="143508" y="815888"/>
            <a:ext cx="4038600" cy="2155825"/>
            <a:chOff x="144" y="863"/>
            <a:chExt cx="2544" cy="1358"/>
          </a:xfrm>
        </p:grpSpPr>
        <p:grpSp>
          <p:nvGrpSpPr>
            <p:cNvPr id="111671" name="Group 4"/>
            <p:cNvGrpSpPr>
              <a:grpSpLocks/>
            </p:cNvGrpSpPr>
            <p:nvPr/>
          </p:nvGrpSpPr>
          <p:grpSpPr bwMode="auto">
            <a:xfrm>
              <a:off x="579" y="1201"/>
              <a:ext cx="2109" cy="1020"/>
              <a:chOff x="579" y="1200"/>
              <a:chExt cx="2109" cy="1020"/>
            </a:xfrm>
          </p:grpSpPr>
          <p:sp>
            <p:nvSpPr>
              <p:cNvPr id="111676" name="Text Box 5"/>
              <p:cNvSpPr txBox="1">
                <a:spLocks noChangeArrowheads="1"/>
              </p:cNvSpPr>
              <p:nvPr/>
            </p:nvSpPr>
            <p:spPr bwMode="auto">
              <a:xfrm>
                <a:off x="2325" y="1203"/>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sp>
            <p:nvSpPr>
              <p:cNvPr id="111677" name="Rectangle 6"/>
              <p:cNvSpPr>
                <a:spLocks noChangeArrowheads="1"/>
              </p:cNvSpPr>
              <p:nvPr/>
            </p:nvSpPr>
            <p:spPr bwMode="auto">
              <a:xfrm>
                <a:off x="924" y="1408"/>
                <a:ext cx="1379" cy="7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1678" name="Group 7"/>
              <p:cNvGrpSpPr>
                <a:grpSpLocks/>
              </p:cNvGrpSpPr>
              <p:nvPr/>
            </p:nvGrpSpPr>
            <p:grpSpPr bwMode="auto">
              <a:xfrm>
                <a:off x="579" y="1369"/>
                <a:ext cx="557" cy="315"/>
                <a:chOff x="1283" y="1579"/>
                <a:chExt cx="557" cy="315"/>
              </a:xfrm>
            </p:grpSpPr>
            <p:grpSp>
              <p:nvGrpSpPr>
                <p:cNvPr id="111689" name="Group 8"/>
                <p:cNvGrpSpPr>
                  <a:grpSpLocks/>
                </p:cNvGrpSpPr>
                <p:nvPr/>
              </p:nvGrpSpPr>
              <p:grpSpPr bwMode="auto">
                <a:xfrm>
                  <a:off x="1332" y="1579"/>
                  <a:ext cx="387" cy="315"/>
                  <a:chOff x="1332" y="1458"/>
                  <a:chExt cx="460" cy="436"/>
                </a:xfrm>
              </p:grpSpPr>
              <p:sp>
                <p:nvSpPr>
                  <p:cNvPr id="111691" name="AutoShape 9"/>
                  <p:cNvSpPr>
                    <a:spLocks noChangeArrowheads="1"/>
                  </p:cNvSpPr>
                  <p:nvPr/>
                </p:nvSpPr>
                <p:spPr bwMode="auto">
                  <a:xfrm>
                    <a:off x="1477" y="1531"/>
                    <a:ext cx="266" cy="242"/>
                  </a:xfrm>
                  <a:prstGeom prst="triangle">
                    <a:avLst>
                      <a:gd name="adj"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92" name="Oval 10"/>
                  <p:cNvSpPr>
                    <a:spLocks noChangeArrowheads="1"/>
                  </p:cNvSpPr>
                  <p:nvPr/>
                </p:nvSpPr>
                <p:spPr bwMode="auto">
                  <a:xfrm>
                    <a:off x="1501" y="1458"/>
                    <a:ext cx="194" cy="21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93" name="Line 11"/>
                  <p:cNvSpPr>
                    <a:spLocks noChangeShapeType="1"/>
                  </p:cNvSpPr>
                  <p:nvPr/>
                </p:nvSpPr>
                <p:spPr bwMode="auto">
                  <a:xfrm flipH="1">
                    <a:off x="1404"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94" name="Line 12"/>
                  <p:cNvSpPr>
                    <a:spLocks noChangeShapeType="1"/>
                  </p:cNvSpPr>
                  <p:nvPr/>
                </p:nvSpPr>
                <p:spPr bwMode="auto">
                  <a:xfrm flipH="1">
                    <a:off x="1477"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95" name="Line 13"/>
                  <p:cNvSpPr>
                    <a:spLocks noChangeShapeType="1"/>
                  </p:cNvSpPr>
                  <p:nvPr/>
                </p:nvSpPr>
                <p:spPr bwMode="auto">
                  <a:xfrm flipH="1">
                    <a:off x="1549"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96" name="Line 14"/>
                  <p:cNvSpPr>
                    <a:spLocks noChangeShapeType="1"/>
                  </p:cNvSpPr>
                  <p:nvPr/>
                </p:nvSpPr>
                <p:spPr bwMode="auto">
                  <a:xfrm flipH="1">
                    <a:off x="1622"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97" name="Line 15"/>
                  <p:cNvSpPr>
                    <a:spLocks noChangeShapeType="1"/>
                  </p:cNvSpPr>
                  <p:nvPr/>
                </p:nvSpPr>
                <p:spPr bwMode="auto">
                  <a:xfrm flipH="1">
                    <a:off x="1695"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98" name="Line 16"/>
                  <p:cNvSpPr>
                    <a:spLocks noChangeShapeType="1"/>
                  </p:cNvSpPr>
                  <p:nvPr/>
                </p:nvSpPr>
                <p:spPr bwMode="auto">
                  <a:xfrm flipH="1">
                    <a:off x="1332"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1690" name="Line 17"/>
                <p:cNvSpPr>
                  <a:spLocks noChangeShapeType="1"/>
                </p:cNvSpPr>
                <p:nvPr/>
              </p:nvSpPr>
              <p:spPr bwMode="auto">
                <a:xfrm flipV="1">
                  <a:off x="1283" y="1797"/>
                  <a:ext cx="55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1679" name="Line 18"/>
              <p:cNvSpPr>
                <a:spLocks noChangeShapeType="1"/>
              </p:cNvSpPr>
              <p:nvPr/>
            </p:nvSpPr>
            <p:spPr bwMode="auto">
              <a:xfrm>
                <a:off x="845" y="1515"/>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80" name="Line 19"/>
              <p:cNvSpPr>
                <a:spLocks noChangeShapeType="1"/>
              </p:cNvSpPr>
              <p:nvPr/>
            </p:nvSpPr>
            <p:spPr bwMode="auto">
              <a:xfrm>
                <a:off x="1523" y="1490"/>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81" name="Line 20"/>
              <p:cNvSpPr>
                <a:spLocks noChangeShapeType="1"/>
              </p:cNvSpPr>
              <p:nvPr/>
            </p:nvSpPr>
            <p:spPr bwMode="auto">
              <a:xfrm>
                <a:off x="2273" y="1563"/>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82" name="Line 21"/>
              <p:cNvSpPr>
                <a:spLocks noChangeShapeType="1"/>
              </p:cNvSpPr>
              <p:nvPr/>
            </p:nvSpPr>
            <p:spPr bwMode="auto">
              <a:xfrm>
                <a:off x="821" y="1732"/>
                <a:ext cx="70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83" name="Line 22"/>
              <p:cNvSpPr>
                <a:spLocks noChangeShapeType="1"/>
              </p:cNvSpPr>
              <p:nvPr/>
            </p:nvSpPr>
            <p:spPr bwMode="auto">
              <a:xfrm>
                <a:off x="1547" y="1732"/>
                <a:ext cx="726"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84" name="Text Box 23"/>
              <p:cNvSpPr txBox="1">
                <a:spLocks noChangeArrowheads="1"/>
              </p:cNvSpPr>
              <p:nvPr/>
            </p:nvSpPr>
            <p:spPr bwMode="auto">
              <a:xfrm>
                <a:off x="1063" y="1539"/>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2m</a:t>
                </a:r>
              </a:p>
            </p:txBody>
          </p:sp>
          <p:sp>
            <p:nvSpPr>
              <p:cNvPr id="111685" name="Text Box 24"/>
              <p:cNvSpPr txBox="1">
                <a:spLocks noChangeArrowheads="1"/>
              </p:cNvSpPr>
              <p:nvPr/>
            </p:nvSpPr>
            <p:spPr bwMode="auto">
              <a:xfrm>
                <a:off x="1741" y="1539"/>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2m</a:t>
                </a:r>
              </a:p>
            </p:txBody>
          </p:sp>
          <p:sp>
            <p:nvSpPr>
              <p:cNvPr id="111686" name="Text Box 25"/>
              <p:cNvSpPr txBox="1">
                <a:spLocks noChangeArrowheads="1"/>
              </p:cNvSpPr>
              <p:nvPr/>
            </p:nvSpPr>
            <p:spPr bwMode="auto">
              <a:xfrm>
                <a:off x="603" y="1200"/>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A</a:t>
                </a:r>
              </a:p>
            </p:txBody>
          </p:sp>
          <p:sp>
            <p:nvSpPr>
              <p:cNvPr id="111687" name="Line 26"/>
              <p:cNvSpPr>
                <a:spLocks noChangeShapeType="1"/>
              </p:cNvSpPr>
              <p:nvPr/>
            </p:nvSpPr>
            <p:spPr bwMode="auto">
              <a:xfrm>
                <a:off x="1513" y="1452"/>
                <a:ext cx="0" cy="76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11688" name="Object 27"/>
              <p:cNvGraphicFramePr>
                <a:graphicFrameLocks noChangeAspect="1"/>
              </p:cNvGraphicFramePr>
              <p:nvPr>
                <p:extLst>
                  <p:ext uri="{D42A27DB-BD31-4B8C-83A1-F6EECF244321}">
                    <p14:modId xmlns:p14="http://schemas.microsoft.com/office/powerpoint/2010/main" val="1687123253"/>
                  </p:ext>
                </p:extLst>
              </p:nvPr>
            </p:nvGraphicFramePr>
            <p:xfrm>
              <a:off x="1539" y="1941"/>
              <a:ext cx="192" cy="240"/>
            </p:xfrm>
            <a:graphic>
              <a:graphicData uri="http://schemas.openxmlformats.org/presentationml/2006/ole">
                <mc:AlternateContent xmlns:mc="http://schemas.openxmlformats.org/markup-compatibility/2006">
                  <mc:Choice xmlns:v="urn:schemas-microsoft-com:vml" Requires="v">
                    <p:oleObj spid="_x0000_s217022" name="Equation" r:id="rId3" imgW="152334" imgH="190417" progId="Equation.DSMT4">
                      <p:embed/>
                    </p:oleObj>
                  </mc:Choice>
                  <mc:Fallback>
                    <p:oleObj name="Equation" r:id="rId3" imgW="152334" imgH="190417"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9" y="1941"/>
                            <a:ext cx="192"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11672" name="Line 28"/>
            <p:cNvSpPr>
              <a:spLocks noChangeShapeType="1"/>
            </p:cNvSpPr>
            <p:nvPr/>
          </p:nvSpPr>
          <p:spPr bwMode="auto">
            <a:xfrm>
              <a:off x="851" y="986"/>
              <a:ext cx="0" cy="48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73" name="Line 29"/>
            <p:cNvSpPr>
              <a:spLocks noChangeShapeType="1"/>
            </p:cNvSpPr>
            <p:nvPr/>
          </p:nvSpPr>
          <p:spPr bwMode="auto">
            <a:xfrm>
              <a:off x="323" y="1453"/>
              <a:ext cx="528"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11674" name="Object 30"/>
            <p:cNvGraphicFramePr>
              <a:graphicFrameLocks noChangeAspect="1"/>
            </p:cNvGraphicFramePr>
            <p:nvPr/>
          </p:nvGraphicFramePr>
          <p:xfrm>
            <a:off x="144" y="1152"/>
            <a:ext cx="264" cy="264"/>
          </p:xfrm>
          <a:graphic>
            <a:graphicData uri="http://schemas.openxmlformats.org/presentationml/2006/ole">
              <mc:AlternateContent xmlns:mc="http://schemas.openxmlformats.org/markup-compatibility/2006">
                <mc:Choice xmlns:v="urn:schemas-microsoft-com:vml" Requires="v">
                  <p:oleObj spid="_x0000_s217023" name="Equation" r:id="rId5" imgW="228600" imgH="228600" progId="Equation.DSMT4">
                    <p:embed/>
                  </p:oleObj>
                </mc:Choice>
                <mc:Fallback>
                  <p:oleObj name="Equation" r:id="rId5" imgW="22860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 y="1152"/>
                          <a:ext cx="264" cy="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1675" name="Object 31"/>
            <p:cNvGraphicFramePr>
              <a:graphicFrameLocks noChangeAspect="1"/>
            </p:cNvGraphicFramePr>
            <p:nvPr>
              <p:extLst>
                <p:ext uri="{D42A27DB-BD31-4B8C-83A1-F6EECF244321}">
                  <p14:modId xmlns:p14="http://schemas.microsoft.com/office/powerpoint/2010/main" val="3824194318"/>
                </p:ext>
              </p:extLst>
            </p:nvPr>
          </p:nvGraphicFramePr>
          <p:xfrm>
            <a:off x="864" y="863"/>
            <a:ext cx="239" cy="308"/>
          </p:xfrm>
          <a:graphic>
            <a:graphicData uri="http://schemas.openxmlformats.org/presentationml/2006/ole">
              <mc:AlternateContent xmlns:mc="http://schemas.openxmlformats.org/markup-compatibility/2006">
                <mc:Choice xmlns:v="urn:schemas-microsoft-com:vml" Requires="v">
                  <p:oleObj spid="_x0000_s217024" name="Equation" r:id="rId7" imgW="177646" imgH="228402" progId="Equation.DSMT4">
                    <p:embed/>
                  </p:oleObj>
                </mc:Choice>
                <mc:Fallback>
                  <p:oleObj name="Equation" r:id="rId7" imgW="177646" imgH="228402"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4" y="863"/>
                          <a:ext cx="239" cy="3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84704" name="Line 32"/>
          <p:cNvSpPr>
            <a:spLocks noChangeShapeType="1"/>
          </p:cNvSpPr>
          <p:nvPr/>
        </p:nvSpPr>
        <p:spPr bwMode="auto">
          <a:xfrm flipV="1">
            <a:off x="3551870" y="685714"/>
            <a:ext cx="0" cy="9906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84705" name="Object 33"/>
          <p:cNvGraphicFramePr>
            <a:graphicFrameLocks noChangeAspect="1"/>
          </p:cNvGraphicFramePr>
          <p:nvPr>
            <p:extLst>
              <p:ext uri="{D42A27DB-BD31-4B8C-83A1-F6EECF244321}">
                <p14:modId xmlns:p14="http://schemas.microsoft.com/office/powerpoint/2010/main" val="3982290346"/>
              </p:ext>
            </p:extLst>
          </p:nvPr>
        </p:nvGraphicFramePr>
        <p:xfrm>
          <a:off x="3599892" y="597632"/>
          <a:ext cx="419100" cy="419100"/>
        </p:xfrm>
        <a:graphic>
          <a:graphicData uri="http://schemas.openxmlformats.org/presentationml/2006/ole">
            <mc:AlternateContent xmlns:mc="http://schemas.openxmlformats.org/markup-compatibility/2006">
              <mc:Choice xmlns:v="urn:schemas-microsoft-com:vml" Requires="v">
                <p:oleObj spid="_x0000_s217025" name="Equation" r:id="rId9" imgW="228600" imgH="228600" progId="Equation.DSMT4">
                  <p:embed/>
                </p:oleObj>
              </mc:Choice>
              <mc:Fallback>
                <p:oleObj name="Equation" r:id="rId9" imgW="228600" imgH="228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99892" y="597632"/>
                        <a:ext cx="4191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4706" name="Line 34"/>
          <p:cNvSpPr>
            <a:spLocks noChangeShapeType="1"/>
          </p:cNvSpPr>
          <p:nvPr/>
        </p:nvSpPr>
        <p:spPr bwMode="auto">
          <a:xfrm flipV="1">
            <a:off x="5029200" y="1740260"/>
            <a:ext cx="0" cy="99060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84707" name="Object 35"/>
          <p:cNvGraphicFramePr>
            <a:graphicFrameLocks noChangeAspect="1"/>
          </p:cNvGraphicFramePr>
          <p:nvPr>
            <p:extLst>
              <p:ext uri="{D42A27DB-BD31-4B8C-83A1-F6EECF244321}">
                <p14:modId xmlns:p14="http://schemas.microsoft.com/office/powerpoint/2010/main" val="442350428"/>
              </p:ext>
            </p:extLst>
          </p:nvPr>
        </p:nvGraphicFramePr>
        <p:xfrm>
          <a:off x="4584948" y="2240868"/>
          <a:ext cx="419100" cy="419100"/>
        </p:xfrm>
        <a:graphic>
          <a:graphicData uri="http://schemas.openxmlformats.org/presentationml/2006/ole">
            <mc:AlternateContent xmlns:mc="http://schemas.openxmlformats.org/markup-compatibility/2006">
              <mc:Choice xmlns:v="urn:schemas-microsoft-com:vml" Requires="v">
                <p:oleObj spid="_x0000_s217026" name="Equation" r:id="rId11" imgW="228600" imgH="228600" progId="Equation.DSMT4">
                  <p:embed/>
                </p:oleObj>
              </mc:Choice>
              <mc:Fallback>
                <p:oleObj name="Equation" r:id="rId11" imgW="228600" imgH="22860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84948" y="2240868"/>
                        <a:ext cx="4191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84708" name="Group 36"/>
          <p:cNvGrpSpPr>
            <a:grpSpLocks/>
          </p:cNvGrpSpPr>
          <p:nvPr/>
        </p:nvGrpSpPr>
        <p:grpSpPr bwMode="auto">
          <a:xfrm>
            <a:off x="4856163" y="368660"/>
            <a:ext cx="3484562" cy="2578100"/>
            <a:chOff x="3347" y="1440"/>
            <a:chExt cx="2195" cy="1624"/>
          </a:xfrm>
        </p:grpSpPr>
        <p:grpSp>
          <p:nvGrpSpPr>
            <p:cNvPr id="111627" name="Group 37"/>
            <p:cNvGrpSpPr>
              <a:grpSpLocks/>
            </p:cNvGrpSpPr>
            <p:nvPr/>
          </p:nvGrpSpPr>
          <p:grpSpPr bwMode="auto">
            <a:xfrm>
              <a:off x="3347" y="1940"/>
              <a:ext cx="1790" cy="1124"/>
              <a:chOff x="3360" y="1920"/>
              <a:chExt cx="1790" cy="1124"/>
            </a:xfrm>
          </p:grpSpPr>
          <p:sp>
            <p:nvSpPr>
              <p:cNvPr id="111634" name="Rectangle 38"/>
              <p:cNvSpPr>
                <a:spLocks noChangeArrowheads="1"/>
              </p:cNvSpPr>
              <p:nvPr/>
            </p:nvSpPr>
            <p:spPr bwMode="auto">
              <a:xfrm>
                <a:off x="3457" y="2234"/>
                <a:ext cx="1282" cy="72"/>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1635" name="Group 39"/>
              <p:cNvGrpSpPr>
                <a:grpSpLocks/>
              </p:cNvGrpSpPr>
              <p:nvPr/>
            </p:nvGrpSpPr>
            <p:grpSpPr bwMode="auto">
              <a:xfrm>
                <a:off x="4521" y="2186"/>
                <a:ext cx="557" cy="315"/>
                <a:chOff x="1283" y="1579"/>
                <a:chExt cx="557" cy="315"/>
              </a:xfrm>
            </p:grpSpPr>
            <p:grpSp>
              <p:nvGrpSpPr>
                <p:cNvPr id="111661" name="Group 40"/>
                <p:cNvGrpSpPr>
                  <a:grpSpLocks/>
                </p:cNvGrpSpPr>
                <p:nvPr/>
              </p:nvGrpSpPr>
              <p:grpSpPr bwMode="auto">
                <a:xfrm>
                  <a:off x="1332" y="1579"/>
                  <a:ext cx="387" cy="315"/>
                  <a:chOff x="1332" y="1458"/>
                  <a:chExt cx="460" cy="436"/>
                </a:xfrm>
              </p:grpSpPr>
              <p:sp>
                <p:nvSpPr>
                  <p:cNvPr id="111663" name="AutoShape 41"/>
                  <p:cNvSpPr>
                    <a:spLocks noChangeArrowheads="1"/>
                  </p:cNvSpPr>
                  <p:nvPr/>
                </p:nvSpPr>
                <p:spPr bwMode="auto">
                  <a:xfrm>
                    <a:off x="1477" y="1531"/>
                    <a:ext cx="266" cy="242"/>
                  </a:xfrm>
                  <a:prstGeom prst="triangle">
                    <a:avLst>
                      <a:gd name="adj"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64" name="Oval 42"/>
                  <p:cNvSpPr>
                    <a:spLocks noChangeArrowheads="1"/>
                  </p:cNvSpPr>
                  <p:nvPr/>
                </p:nvSpPr>
                <p:spPr bwMode="auto">
                  <a:xfrm>
                    <a:off x="1501" y="1458"/>
                    <a:ext cx="194" cy="21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65" name="Line 43"/>
                  <p:cNvSpPr>
                    <a:spLocks noChangeShapeType="1"/>
                  </p:cNvSpPr>
                  <p:nvPr/>
                </p:nvSpPr>
                <p:spPr bwMode="auto">
                  <a:xfrm flipH="1">
                    <a:off x="1404"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66" name="Line 44"/>
                  <p:cNvSpPr>
                    <a:spLocks noChangeShapeType="1"/>
                  </p:cNvSpPr>
                  <p:nvPr/>
                </p:nvSpPr>
                <p:spPr bwMode="auto">
                  <a:xfrm flipH="1">
                    <a:off x="1477"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67" name="Line 45"/>
                  <p:cNvSpPr>
                    <a:spLocks noChangeShapeType="1"/>
                  </p:cNvSpPr>
                  <p:nvPr/>
                </p:nvSpPr>
                <p:spPr bwMode="auto">
                  <a:xfrm flipH="1">
                    <a:off x="1549"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68" name="Line 46"/>
                  <p:cNvSpPr>
                    <a:spLocks noChangeShapeType="1"/>
                  </p:cNvSpPr>
                  <p:nvPr/>
                </p:nvSpPr>
                <p:spPr bwMode="auto">
                  <a:xfrm flipH="1">
                    <a:off x="1622"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69" name="Line 47"/>
                  <p:cNvSpPr>
                    <a:spLocks noChangeShapeType="1"/>
                  </p:cNvSpPr>
                  <p:nvPr/>
                </p:nvSpPr>
                <p:spPr bwMode="auto">
                  <a:xfrm flipH="1">
                    <a:off x="1695"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70" name="Line 48"/>
                  <p:cNvSpPr>
                    <a:spLocks noChangeShapeType="1"/>
                  </p:cNvSpPr>
                  <p:nvPr/>
                </p:nvSpPr>
                <p:spPr bwMode="auto">
                  <a:xfrm flipH="1">
                    <a:off x="1332" y="1773"/>
                    <a:ext cx="97"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1662" name="Line 49"/>
                <p:cNvSpPr>
                  <a:spLocks noChangeShapeType="1"/>
                </p:cNvSpPr>
                <p:nvPr/>
              </p:nvSpPr>
              <p:spPr bwMode="auto">
                <a:xfrm flipV="1">
                  <a:off x="1283" y="1797"/>
                  <a:ext cx="55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11636" name="Group 50"/>
              <p:cNvGrpSpPr>
                <a:grpSpLocks/>
              </p:cNvGrpSpPr>
              <p:nvPr/>
            </p:nvGrpSpPr>
            <p:grpSpPr bwMode="auto">
              <a:xfrm>
                <a:off x="3723" y="2307"/>
                <a:ext cx="387" cy="338"/>
                <a:chOff x="3122" y="1773"/>
                <a:chExt cx="387" cy="338"/>
              </a:xfrm>
            </p:grpSpPr>
            <p:sp>
              <p:nvSpPr>
                <p:cNvPr id="111650" name="AutoShape 51"/>
                <p:cNvSpPr>
                  <a:spLocks noChangeArrowheads="1"/>
                </p:cNvSpPr>
                <p:nvPr/>
              </p:nvSpPr>
              <p:spPr bwMode="auto">
                <a:xfrm>
                  <a:off x="3243" y="1773"/>
                  <a:ext cx="193" cy="145"/>
                </a:xfrm>
                <a:prstGeom prst="triangle">
                  <a:avLst>
                    <a:gd name="adj" fmla="val 500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1651" name="Group 52"/>
                <p:cNvGrpSpPr>
                  <a:grpSpLocks/>
                </p:cNvGrpSpPr>
                <p:nvPr/>
              </p:nvGrpSpPr>
              <p:grpSpPr bwMode="auto">
                <a:xfrm>
                  <a:off x="3122" y="1797"/>
                  <a:ext cx="387" cy="314"/>
                  <a:chOff x="3098" y="1797"/>
                  <a:chExt cx="387" cy="314"/>
                </a:xfrm>
              </p:grpSpPr>
              <p:sp>
                <p:nvSpPr>
                  <p:cNvPr id="111652" name="Line 53"/>
                  <p:cNvSpPr>
                    <a:spLocks noChangeShapeType="1"/>
                  </p:cNvSpPr>
                  <p:nvPr/>
                </p:nvSpPr>
                <p:spPr bwMode="auto">
                  <a:xfrm flipH="1">
                    <a:off x="3195"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53" name="Line 54"/>
                  <p:cNvSpPr>
                    <a:spLocks noChangeShapeType="1"/>
                  </p:cNvSpPr>
                  <p:nvPr/>
                </p:nvSpPr>
                <p:spPr bwMode="auto">
                  <a:xfrm flipH="1">
                    <a:off x="3243"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54" name="Line 55"/>
                  <p:cNvSpPr>
                    <a:spLocks noChangeShapeType="1"/>
                  </p:cNvSpPr>
                  <p:nvPr/>
                </p:nvSpPr>
                <p:spPr bwMode="auto">
                  <a:xfrm flipH="1">
                    <a:off x="3267"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55" name="Line 56"/>
                  <p:cNvSpPr>
                    <a:spLocks noChangeShapeType="1"/>
                  </p:cNvSpPr>
                  <p:nvPr/>
                </p:nvSpPr>
                <p:spPr bwMode="auto">
                  <a:xfrm flipH="1">
                    <a:off x="3315"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56" name="Line 57"/>
                  <p:cNvSpPr>
                    <a:spLocks noChangeShapeType="1"/>
                  </p:cNvSpPr>
                  <p:nvPr/>
                </p:nvSpPr>
                <p:spPr bwMode="auto">
                  <a:xfrm flipH="1">
                    <a:off x="3364"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57" name="Line 58"/>
                  <p:cNvSpPr>
                    <a:spLocks noChangeShapeType="1"/>
                  </p:cNvSpPr>
                  <p:nvPr/>
                </p:nvSpPr>
                <p:spPr bwMode="auto">
                  <a:xfrm flipH="1">
                    <a:off x="3412"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58" name="Line 59"/>
                  <p:cNvSpPr>
                    <a:spLocks noChangeShapeType="1"/>
                  </p:cNvSpPr>
                  <p:nvPr/>
                </p:nvSpPr>
                <p:spPr bwMode="auto">
                  <a:xfrm flipH="1">
                    <a:off x="3146" y="1918"/>
                    <a:ext cx="24"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59" name="Line 60"/>
                  <p:cNvSpPr>
                    <a:spLocks noChangeShapeType="1"/>
                  </p:cNvSpPr>
                  <p:nvPr/>
                </p:nvSpPr>
                <p:spPr bwMode="auto">
                  <a:xfrm>
                    <a:off x="3098" y="1918"/>
                    <a:ext cx="3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60" name="Line 61"/>
                  <p:cNvSpPr>
                    <a:spLocks noChangeShapeType="1"/>
                  </p:cNvSpPr>
                  <p:nvPr/>
                </p:nvSpPr>
                <p:spPr bwMode="auto">
                  <a:xfrm>
                    <a:off x="3315" y="1797"/>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11637" name="Line 62"/>
              <p:cNvSpPr>
                <a:spLocks noChangeShapeType="1"/>
              </p:cNvSpPr>
              <p:nvPr/>
            </p:nvSpPr>
            <p:spPr bwMode="auto">
              <a:xfrm flipH="1">
                <a:off x="4352" y="2304"/>
                <a:ext cx="0" cy="317"/>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38" name="Line 63"/>
              <p:cNvSpPr>
                <a:spLocks noChangeShapeType="1"/>
              </p:cNvSpPr>
              <p:nvPr/>
            </p:nvSpPr>
            <p:spPr bwMode="auto">
              <a:xfrm>
                <a:off x="4787" y="2355"/>
                <a:ext cx="0"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39" name="Line 64"/>
              <p:cNvSpPr>
                <a:spLocks noChangeShapeType="1"/>
              </p:cNvSpPr>
              <p:nvPr/>
            </p:nvSpPr>
            <p:spPr bwMode="auto">
              <a:xfrm>
                <a:off x="3481" y="2549"/>
                <a:ext cx="459"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40" name="Line 65"/>
              <p:cNvSpPr>
                <a:spLocks noChangeShapeType="1"/>
              </p:cNvSpPr>
              <p:nvPr/>
            </p:nvSpPr>
            <p:spPr bwMode="auto">
              <a:xfrm>
                <a:off x="3940" y="2549"/>
                <a:ext cx="3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41" name="Line 66"/>
              <p:cNvSpPr>
                <a:spLocks noChangeShapeType="1"/>
              </p:cNvSpPr>
              <p:nvPr/>
            </p:nvSpPr>
            <p:spPr bwMode="auto">
              <a:xfrm>
                <a:off x="4352" y="2549"/>
                <a:ext cx="435"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642" name="Text Box 67"/>
              <p:cNvSpPr txBox="1">
                <a:spLocks noChangeArrowheads="1"/>
              </p:cNvSpPr>
              <p:nvPr/>
            </p:nvSpPr>
            <p:spPr bwMode="auto">
              <a:xfrm>
                <a:off x="3578" y="2525"/>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1m</a:t>
                </a:r>
              </a:p>
            </p:txBody>
          </p:sp>
          <p:sp>
            <p:nvSpPr>
              <p:cNvPr id="111643" name="Text Box 68"/>
              <p:cNvSpPr txBox="1">
                <a:spLocks noChangeArrowheads="1"/>
              </p:cNvSpPr>
              <p:nvPr/>
            </p:nvSpPr>
            <p:spPr bwMode="auto">
              <a:xfrm>
                <a:off x="3965" y="2525"/>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1m</a:t>
                </a:r>
              </a:p>
            </p:txBody>
          </p:sp>
          <p:sp>
            <p:nvSpPr>
              <p:cNvPr id="111644" name="Text Box 69"/>
              <p:cNvSpPr txBox="1">
                <a:spLocks noChangeArrowheads="1"/>
              </p:cNvSpPr>
              <p:nvPr/>
            </p:nvSpPr>
            <p:spPr bwMode="auto">
              <a:xfrm>
                <a:off x="4400" y="2525"/>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1m</a:t>
                </a:r>
              </a:p>
            </p:txBody>
          </p:sp>
          <p:sp>
            <p:nvSpPr>
              <p:cNvPr id="111645" name="Text Box 70"/>
              <p:cNvSpPr txBox="1">
                <a:spLocks noChangeArrowheads="1"/>
              </p:cNvSpPr>
              <p:nvPr/>
            </p:nvSpPr>
            <p:spPr bwMode="auto">
              <a:xfrm>
                <a:off x="3360" y="1920"/>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sp>
            <p:nvSpPr>
              <p:cNvPr id="111646" name="Text Box 71"/>
              <p:cNvSpPr txBox="1">
                <a:spLocks noChangeArrowheads="1"/>
              </p:cNvSpPr>
              <p:nvPr/>
            </p:nvSpPr>
            <p:spPr bwMode="auto">
              <a:xfrm>
                <a:off x="3722" y="2017"/>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C</a:t>
                </a:r>
              </a:p>
            </p:txBody>
          </p:sp>
          <p:sp>
            <p:nvSpPr>
              <p:cNvPr id="111647" name="Text Box 72"/>
              <p:cNvSpPr txBox="1">
                <a:spLocks noChangeArrowheads="1"/>
              </p:cNvSpPr>
              <p:nvPr/>
            </p:nvSpPr>
            <p:spPr bwMode="auto">
              <a:xfrm>
                <a:off x="4787" y="2017"/>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sp>
            <p:nvSpPr>
              <p:cNvPr id="111648" name="Line 73"/>
              <p:cNvSpPr>
                <a:spLocks noChangeShapeType="1"/>
              </p:cNvSpPr>
              <p:nvPr/>
            </p:nvSpPr>
            <p:spPr bwMode="auto">
              <a:xfrm>
                <a:off x="4344" y="2276"/>
                <a:ext cx="0" cy="76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11649" name="Object 74"/>
              <p:cNvGraphicFramePr>
                <a:graphicFrameLocks noChangeAspect="1"/>
              </p:cNvGraphicFramePr>
              <p:nvPr>
                <p:extLst>
                  <p:ext uri="{D42A27DB-BD31-4B8C-83A1-F6EECF244321}">
                    <p14:modId xmlns:p14="http://schemas.microsoft.com/office/powerpoint/2010/main" val="2739242946"/>
                  </p:ext>
                </p:extLst>
              </p:nvPr>
            </p:nvGraphicFramePr>
            <p:xfrm>
              <a:off x="4379" y="2735"/>
              <a:ext cx="217" cy="270"/>
            </p:xfrm>
            <a:graphic>
              <a:graphicData uri="http://schemas.openxmlformats.org/presentationml/2006/ole">
                <mc:AlternateContent xmlns:mc="http://schemas.openxmlformats.org/markup-compatibility/2006">
                  <mc:Choice xmlns:v="urn:schemas-microsoft-com:vml" Requires="v">
                    <p:oleObj spid="_x0000_s217027" name="Equation" r:id="rId13" imgW="152334" imgH="190417" progId="Equation.DSMT4">
                      <p:embed/>
                    </p:oleObj>
                  </mc:Choice>
                  <mc:Fallback>
                    <p:oleObj name="Equation" r:id="rId13" imgW="152334" imgH="190417"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9" y="2735"/>
                            <a:ext cx="217" cy="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11628" name="Line 75"/>
            <p:cNvSpPr>
              <a:spLocks noChangeShapeType="1"/>
            </p:cNvSpPr>
            <p:nvPr/>
          </p:nvSpPr>
          <p:spPr bwMode="auto">
            <a:xfrm>
              <a:off x="3923" y="1700"/>
              <a:ext cx="0" cy="576"/>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11629" name="Object 76"/>
            <p:cNvGraphicFramePr>
              <a:graphicFrameLocks noChangeAspect="1"/>
            </p:cNvGraphicFramePr>
            <p:nvPr/>
          </p:nvGraphicFramePr>
          <p:xfrm>
            <a:off x="3970" y="1578"/>
            <a:ext cx="246" cy="260"/>
          </p:xfrm>
          <a:graphic>
            <a:graphicData uri="http://schemas.openxmlformats.org/presentationml/2006/ole">
              <mc:AlternateContent xmlns:mc="http://schemas.openxmlformats.org/markup-compatibility/2006">
                <mc:Choice xmlns:v="urn:schemas-microsoft-com:vml" Requires="v">
                  <p:oleObj spid="_x0000_s217028" name="Equation" r:id="rId14" imgW="215806" imgH="228501" progId="Equation.DSMT4">
                    <p:embed/>
                  </p:oleObj>
                </mc:Choice>
                <mc:Fallback>
                  <p:oleObj name="Equation" r:id="rId14" imgW="215806" imgH="228501"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70" y="1578"/>
                          <a:ext cx="246" cy="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1630" name="Line 77"/>
            <p:cNvSpPr>
              <a:spLocks noChangeShapeType="1"/>
            </p:cNvSpPr>
            <p:nvPr/>
          </p:nvSpPr>
          <p:spPr bwMode="auto">
            <a:xfrm flipV="1">
              <a:off x="4774" y="1460"/>
              <a:ext cx="0" cy="816"/>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11631" name="Object 78"/>
            <p:cNvGraphicFramePr>
              <a:graphicFrameLocks noChangeAspect="1"/>
            </p:cNvGraphicFramePr>
            <p:nvPr/>
          </p:nvGraphicFramePr>
          <p:xfrm>
            <a:off x="4835" y="1440"/>
            <a:ext cx="217" cy="260"/>
          </p:xfrm>
          <a:graphic>
            <a:graphicData uri="http://schemas.openxmlformats.org/presentationml/2006/ole">
              <mc:AlternateContent xmlns:mc="http://schemas.openxmlformats.org/markup-compatibility/2006">
                <mc:Choice xmlns:v="urn:schemas-microsoft-com:vml" Requires="v">
                  <p:oleObj spid="_x0000_s217029" name="Equation" r:id="rId16" imgW="190500" imgH="228600" progId="Equation.DSMT4">
                    <p:embed/>
                  </p:oleObj>
                </mc:Choice>
                <mc:Fallback>
                  <p:oleObj name="Equation" r:id="rId16" imgW="190500" imgH="22860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835" y="1440"/>
                          <a:ext cx="217" cy="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1632" name="Line 79"/>
            <p:cNvSpPr>
              <a:spLocks noChangeShapeType="1"/>
            </p:cNvSpPr>
            <p:nvPr/>
          </p:nvSpPr>
          <p:spPr bwMode="auto">
            <a:xfrm>
              <a:off x="4761" y="2276"/>
              <a:ext cx="576"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11633" name="Object 80"/>
            <p:cNvGraphicFramePr>
              <a:graphicFrameLocks noChangeAspect="1"/>
            </p:cNvGraphicFramePr>
            <p:nvPr/>
          </p:nvGraphicFramePr>
          <p:xfrm>
            <a:off x="5274" y="1987"/>
            <a:ext cx="268" cy="254"/>
          </p:xfrm>
          <a:graphic>
            <a:graphicData uri="http://schemas.openxmlformats.org/presentationml/2006/ole">
              <mc:AlternateContent xmlns:mc="http://schemas.openxmlformats.org/markup-compatibility/2006">
                <mc:Choice xmlns:v="urn:schemas-microsoft-com:vml" Requires="v">
                  <p:oleObj spid="_x0000_s217030" name="Equation" r:id="rId18" imgW="241300" imgH="228600" progId="Equation.DSMT4">
                    <p:embed/>
                  </p:oleObj>
                </mc:Choice>
                <mc:Fallback>
                  <p:oleObj name="Equation" r:id="rId18" imgW="241300" imgH="22860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274" y="1987"/>
                          <a:ext cx="268" cy="2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 name="TextBox 1"/>
          <p:cNvSpPr txBox="1"/>
          <p:nvPr/>
        </p:nvSpPr>
        <p:spPr>
          <a:xfrm>
            <a:off x="0" y="2946760"/>
            <a:ext cx="4499992" cy="2092881"/>
          </a:xfrm>
          <a:prstGeom prst="rect">
            <a:avLst/>
          </a:prstGeom>
          <a:noFill/>
        </p:spPr>
        <p:txBody>
          <a:bodyPr wrap="square" rtlCol="0">
            <a:spAutoFit/>
          </a:bodyPr>
          <a:lstStyle/>
          <a:p>
            <a:r>
              <a:rPr lang="en-US" smtClean="0"/>
              <a:t>Chiếu lên phương x: </a:t>
            </a:r>
            <a:r>
              <a:rPr lang="en-US"/>
              <a:t>– </a:t>
            </a:r>
            <a:r>
              <a:rPr lang="en-US" b="1" smtClean="0">
                <a:solidFill>
                  <a:srgbClr val="FF0000"/>
                </a:solidFill>
              </a:rPr>
              <a:t>X</a:t>
            </a:r>
            <a:r>
              <a:rPr lang="en-US" b="1" baseline="-25000" smtClean="0">
                <a:solidFill>
                  <a:srgbClr val="FF0000"/>
                </a:solidFill>
              </a:rPr>
              <a:t>A</a:t>
            </a:r>
            <a:r>
              <a:rPr lang="en-US" b="1" smtClean="0">
                <a:solidFill>
                  <a:srgbClr val="FF0000"/>
                </a:solidFill>
              </a:rPr>
              <a:t> = 0</a:t>
            </a:r>
          </a:p>
          <a:p>
            <a:r>
              <a:rPr lang="en-US" smtClean="0"/>
              <a:t>Mô men quanh điểm B:</a:t>
            </a:r>
          </a:p>
          <a:p>
            <a:r>
              <a:rPr lang="en-US"/>
              <a:t>– </a:t>
            </a:r>
            <a:r>
              <a:rPr lang="en-US" smtClean="0"/>
              <a:t>Y</a:t>
            </a:r>
            <a:r>
              <a:rPr lang="en-US" baseline="-25000" smtClean="0"/>
              <a:t>A</a:t>
            </a:r>
            <a:r>
              <a:rPr lang="en-US" smtClean="0"/>
              <a:t>.4 + P.2 = 0 → </a:t>
            </a:r>
            <a:r>
              <a:rPr lang="en-US" b="1" smtClean="0">
                <a:solidFill>
                  <a:srgbClr val="FF0000"/>
                </a:solidFill>
              </a:rPr>
              <a:t>Y</a:t>
            </a:r>
            <a:r>
              <a:rPr lang="en-US" b="1" baseline="-25000" smtClean="0">
                <a:solidFill>
                  <a:srgbClr val="FF0000"/>
                </a:solidFill>
              </a:rPr>
              <a:t>A</a:t>
            </a:r>
            <a:r>
              <a:rPr lang="en-US" b="1" smtClean="0">
                <a:solidFill>
                  <a:srgbClr val="FF0000"/>
                </a:solidFill>
              </a:rPr>
              <a:t> = P/2</a:t>
            </a:r>
          </a:p>
          <a:p>
            <a:r>
              <a:rPr lang="en-US"/>
              <a:t>Mô men quanh điểm </a:t>
            </a:r>
            <a:r>
              <a:rPr lang="en-US" smtClean="0"/>
              <a:t>A:</a:t>
            </a:r>
            <a:endParaRPr lang="en-US"/>
          </a:p>
          <a:p>
            <a:r>
              <a:rPr lang="en-US" smtClean="0"/>
              <a:t>N</a:t>
            </a:r>
            <a:r>
              <a:rPr lang="en-US" baseline="-25000" smtClean="0"/>
              <a:t>B</a:t>
            </a:r>
            <a:r>
              <a:rPr lang="en-US" smtClean="0"/>
              <a:t>.4 </a:t>
            </a:r>
            <a:r>
              <a:rPr lang="en-US"/>
              <a:t>–</a:t>
            </a:r>
            <a:r>
              <a:rPr lang="en-US" smtClean="0"/>
              <a:t> </a:t>
            </a:r>
            <a:r>
              <a:rPr lang="en-US"/>
              <a:t>P.2 = 0 → </a:t>
            </a:r>
            <a:r>
              <a:rPr lang="en-US" b="1" smtClean="0">
                <a:solidFill>
                  <a:srgbClr val="FF0000"/>
                </a:solidFill>
              </a:rPr>
              <a:t>N</a:t>
            </a:r>
            <a:r>
              <a:rPr lang="en-US" b="1" baseline="-25000" smtClean="0">
                <a:solidFill>
                  <a:srgbClr val="FF0000"/>
                </a:solidFill>
              </a:rPr>
              <a:t>B</a:t>
            </a:r>
            <a:r>
              <a:rPr lang="en-US" b="1" smtClean="0">
                <a:solidFill>
                  <a:srgbClr val="FF0000"/>
                </a:solidFill>
              </a:rPr>
              <a:t> </a:t>
            </a:r>
            <a:r>
              <a:rPr lang="en-US" b="1">
                <a:solidFill>
                  <a:srgbClr val="FF0000"/>
                </a:solidFill>
              </a:rPr>
              <a:t>= P/2</a:t>
            </a:r>
            <a:endParaRPr lang="en-US"/>
          </a:p>
        </p:txBody>
      </p:sp>
      <p:sp>
        <p:nvSpPr>
          <p:cNvPr id="84" name="TextBox 83"/>
          <p:cNvSpPr txBox="1"/>
          <p:nvPr/>
        </p:nvSpPr>
        <p:spPr>
          <a:xfrm>
            <a:off x="4633973" y="2744924"/>
            <a:ext cx="4510027" cy="3293209"/>
          </a:xfrm>
          <a:prstGeom prst="rect">
            <a:avLst/>
          </a:prstGeom>
          <a:noFill/>
        </p:spPr>
        <p:txBody>
          <a:bodyPr wrap="square" rtlCol="0">
            <a:spAutoFit/>
          </a:bodyPr>
          <a:lstStyle/>
          <a:p>
            <a:r>
              <a:rPr lang="en-US" smtClean="0"/>
              <a:t>N</a:t>
            </a:r>
            <a:r>
              <a:rPr lang="en-US" baseline="-25000" smtClean="0"/>
              <a:t>B</a:t>
            </a:r>
            <a:r>
              <a:rPr lang="en-US" smtClean="0"/>
              <a:t> = N’</a:t>
            </a:r>
            <a:r>
              <a:rPr lang="en-US" baseline="-25000" smtClean="0"/>
              <a:t>B</a:t>
            </a:r>
            <a:endParaRPr lang="en-US" smtClean="0"/>
          </a:p>
          <a:p>
            <a:r>
              <a:rPr lang="en-US" smtClean="0"/>
              <a:t>Chiếu lên phương x: </a:t>
            </a:r>
            <a:r>
              <a:rPr lang="en-US"/>
              <a:t>– </a:t>
            </a:r>
            <a:r>
              <a:rPr lang="en-US" b="1" smtClean="0">
                <a:solidFill>
                  <a:srgbClr val="FF0000"/>
                </a:solidFill>
              </a:rPr>
              <a:t>X</a:t>
            </a:r>
            <a:r>
              <a:rPr lang="en-US" b="1" baseline="-25000" smtClean="0">
                <a:solidFill>
                  <a:srgbClr val="FF0000"/>
                </a:solidFill>
              </a:rPr>
              <a:t>D</a:t>
            </a:r>
            <a:r>
              <a:rPr lang="en-US" b="1" smtClean="0">
                <a:solidFill>
                  <a:srgbClr val="FF0000"/>
                </a:solidFill>
              </a:rPr>
              <a:t> = 0</a:t>
            </a:r>
          </a:p>
          <a:p>
            <a:r>
              <a:rPr lang="en-US" smtClean="0"/>
              <a:t>Mô </a:t>
            </a:r>
            <a:r>
              <a:rPr lang="en-US"/>
              <a:t>men quanh điểm </a:t>
            </a:r>
            <a:r>
              <a:rPr lang="en-US" smtClean="0"/>
              <a:t>C:</a:t>
            </a:r>
            <a:endParaRPr lang="en-US"/>
          </a:p>
          <a:p>
            <a:r>
              <a:rPr lang="en-US" smtClean="0"/>
              <a:t>N’</a:t>
            </a:r>
            <a:r>
              <a:rPr lang="en-US" baseline="-25000" smtClean="0"/>
              <a:t>B</a:t>
            </a:r>
            <a:r>
              <a:rPr lang="en-US" smtClean="0"/>
              <a:t>.1 </a:t>
            </a:r>
            <a:r>
              <a:rPr lang="en-US"/>
              <a:t>– </a:t>
            </a:r>
            <a:r>
              <a:rPr lang="en-US" smtClean="0"/>
              <a:t>P.1 + Y</a:t>
            </a:r>
            <a:r>
              <a:rPr lang="en-US" baseline="-25000" smtClean="0"/>
              <a:t>D</a:t>
            </a:r>
            <a:r>
              <a:rPr lang="en-US" smtClean="0"/>
              <a:t>.2 </a:t>
            </a:r>
            <a:r>
              <a:rPr lang="en-US"/>
              <a:t>= </a:t>
            </a:r>
            <a:r>
              <a:rPr lang="en-US" smtClean="0"/>
              <a:t>0</a:t>
            </a:r>
          </a:p>
          <a:p>
            <a:r>
              <a:rPr lang="en-US" smtClean="0"/>
              <a:t>→ </a:t>
            </a:r>
            <a:r>
              <a:rPr lang="en-US" b="1" smtClean="0">
                <a:solidFill>
                  <a:srgbClr val="FF0000"/>
                </a:solidFill>
              </a:rPr>
              <a:t>Y</a:t>
            </a:r>
            <a:r>
              <a:rPr lang="en-US" b="1" baseline="-25000" smtClean="0">
                <a:solidFill>
                  <a:srgbClr val="FF0000"/>
                </a:solidFill>
              </a:rPr>
              <a:t>D</a:t>
            </a:r>
            <a:r>
              <a:rPr lang="en-US" b="1" smtClean="0">
                <a:solidFill>
                  <a:srgbClr val="FF0000"/>
                </a:solidFill>
              </a:rPr>
              <a:t> </a:t>
            </a:r>
            <a:r>
              <a:rPr lang="en-US" b="1">
                <a:solidFill>
                  <a:srgbClr val="FF0000"/>
                </a:solidFill>
              </a:rPr>
              <a:t>= </a:t>
            </a:r>
            <a:r>
              <a:rPr lang="en-US" b="1" smtClean="0">
                <a:solidFill>
                  <a:srgbClr val="FF0000"/>
                </a:solidFill>
              </a:rPr>
              <a:t>(P </a:t>
            </a:r>
            <a:r>
              <a:rPr lang="en-US" b="1">
                <a:solidFill>
                  <a:srgbClr val="FF0000"/>
                </a:solidFill>
              </a:rPr>
              <a:t>– N</a:t>
            </a:r>
            <a:r>
              <a:rPr lang="en-US" b="1" baseline="-25000">
                <a:solidFill>
                  <a:srgbClr val="FF0000"/>
                </a:solidFill>
              </a:rPr>
              <a:t>B</a:t>
            </a:r>
            <a:r>
              <a:rPr lang="en-US" b="1">
                <a:solidFill>
                  <a:srgbClr val="FF0000"/>
                </a:solidFill>
              </a:rPr>
              <a:t> </a:t>
            </a:r>
            <a:r>
              <a:rPr lang="en-US" b="1" smtClean="0">
                <a:solidFill>
                  <a:srgbClr val="FF0000"/>
                </a:solidFill>
              </a:rPr>
              <a:t>)/2 = P/4</a:t>
            </a:r>
            <a:endParaRPr lang="en-US" b="1">
              <a:solidFill>
                <a:srgbClr val="FF0000"/>
              </a:solidFill>
            </a:endParaRPr>
          </a:p>
          <a:p>
            <a:r>
              <a:rPr lang="en-US" smtClean="0"/>
              <a:t>Mô men quanh điểm D:</a:t>
            </a:r>
          </a:p>
          <a:p>
            <a:r>
              <a:rPr lang="en-US" smtClean="0"/>
              <a:t>N’</a:t>
            </a:r>
            <a:r>
              <a:rPr lang="en-US" baseline="-25000" smtClean="0"/>
              <a:t>B</a:t>
            </a:r>
            <a:r>
              <a:rPr lang="en-US" smtClean="0"/>
              <a:t>.3 </a:t>
            </a:r>
            <a:r>
              <a:rPr lang="en-US"/>
              <a:t>– </a:t>
            </a:r>
            <a:r>
              <a:rPr lang="en-US" smtClean="0"/>
              <a:t>N</a:t>
            </a:r>
            <a:r>
              <a:rPr lang="en-US" baseline="-25000" smtClean="0"/>
              <a:t>C</a:t>
            </a:r>
            <a:r>
              <a:rPr lang="en-US" smtClean="0"/>
              <a:t>.2 + P.1 = 0</a:t>
            </a:r>
          </a:p>
          <a:p>
            <a:r>
              <a:rPr lang="en-US" smtClean="0"/>
              <a:t>→ </a:t>
            </a:r>
            <a:r>
              <a:rPr lang="en-US" b="1" smtClean="0">
                <a:solidFill>
                  <a:srgbClr val="FF0000"/>
                </a:solidFill>
              </a:rPr>
              <a:t>N</a:t>
            </a:r>
            <a:r>
              <a:rPr lang="en-US" b="1" baseline="-25000" smtClean="0">
                <a:solidFill>
                  <a:srgbClr val="FF0000"/>
                </a:solidFill>
              </a:rPr>
              <a:t>C</a:t>
            </a:r>
            <a:r>
              <a:rPr lang="en-US" b="1" smtClean="0">
                <a:solidFill>
                  <a:srgbClr val="FF0000"/>
                </a:solidFill>
              </a:rPr>
              <a:t> = P + N</a:t>
            </a:r>
            <a:r>
              <a:rPr lang="en-US" b="1" baseline="-25000" smtClean="0">
                <a:solidFill>
                  <a:srgbClr val="FF0000"/>
                </a:solidFill>
              </a:rPr>
              <a:t>B</a:t>
            </a:r>
            <a:r>
              <a:rPr lang="en-US" b="1" smtClean="0">
                <a:solidFill>
                  <a:srgbClr val="FF0000"/>
                </a:solidFill>
              </a:rPr>
              <a:t>.3 = 5P/2</a:t>
            </a:r>
            <a:endParaRPr lang="en-US" b="1">
              <a:solidFill>
                <a:srgbClr val="FF0000"/>
              </a:solidFill>
            </a:endParaRPr>
          </a:p>
        </p:txBody>
      </p:sp>
    </p:spTree>
    <p:extLst>
      <p:ext uri="{BB962C8B-B14F-4D97-AF65-F5344CB8AC3E}">
        <p14:creationId xmlns:p14="http://schemas.microsoft.com/office/powerpoint/2010/main" val="7508353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84674"/>
                                        </p:tgtEl>
                                        <p:attrNameLst>
                                          <p:attrName>style.visibility</p:attrName>
                                        </p:attrNameLst>
                                      </p:cBhvr>
                                      <p:to>
                                        <p:strVal val="visible"/>
                                      </p:to>
                                    </p:set>
                                    <p:animEffect transition="in" filter="dissolve">
                                      <p:cBhvr>
                                        <p:cTn id="7" dur="500"/>
                                        <p:tgtEl>
                                          <p:spTgt spid="2846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84675"/>
                                        </p:tgtEl>
                                        <p:attrNameLst>
                                          <p:attrName>style.visibility</p:attrName>
                                        </p:attrNameLst>
                                      </p:cBhvr>
                                      <p:to>
                                        <p:strVal val="visible"/>
                                      </p:to>
                                    </p:set>
                                    <p:animEffect transition="in" filter="diamond(in)">
                                      <p:cBhvr>
                                        <p:cTn id="12" dur="2000"/>
                                        <p:tgtEl>
                                          <p:spTgt spid="28467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repeatCount="2000" fill="hold" grpId="0" nodeType="clickEffect">
                                  <p:stCondLst>
                                    <p:cond delay="0"/>
                                  </p:stCondLst>
                                  <p:childTnLst>
                                    <p:set>
                                      <p:cBhvr>
                                        <p:cTn id="16" dur="1" fill="hold">
                                          <p:stCondLst>
                                            <p:cond delay="0"/>
                                          </p:stCondLst>
                                        </p:cTn>
                                        <p:tgtEl>
                                          <p:spTgt spid="284704"/>
                                        </p:tgtEl>
                                        <p:attrNameLst>
                                          <p:attrName>style.visibility</p:attrName>
                                        </p:attrNameLst>
                                      </p:cBhvr>
                                      <p:to>
                                        <p:strVal val="visible"/>
                                      </p:to>
                                    </p:set>
                                    <p:animEffect transition="in" filter="wipe(down)">
                                      <p:cBhvr>
                                        <p:cTn id="17" dur="500"/>
                                        <p:tgtEl>
                                          <p:spTgt spid="284704"/>
                                        </p:tgtEl>
                                      </p:cBhvr>
                                    </p:animEffect>
                                  </p:childTnLst>
                                </p:cTn>
                              </p:par>
                            </p:childTnLst>
                          </p:cTn>
                        </p:par>
                        <p:par>
                          <p:cTn id="18" fill="hold" nodeType="afterGroup">
                            <p:stCondLst>
                              <p:cond delay="1000"/>
                            </p:stCondLst>
                            <p:childTnLst>
                              <p:par>
                                <p:cTn id="19" presetID="3" presetClass="entr" presetSubtype="10" fill="hold" nodeType="afterEffect">
                                  <p:stCondLst>
                                    <p:cond delay="0"/>
                                  </p:stCondLst>
                                  <p:childTnLst>
                                    <p:set>
                                      <p:cBhvr>
                                        <p:cTn id="20" dur="1" fill="hold">
                                          <p:stCondLst>
                                            <p:cond delay="0"/>
                                          </p:stCondLst>
                                        </p:cTn>
                                        <p:tgtEl>
                                          <p:spTgt spid="284705"/>
                                        </p:tgtEl>
                                        <p:attrNameLst>
                                          <p:attrName>style.visibility</p:attrName>
                                        </p:attrNameLst>
                                      </p:cBhvr>
                                      <p:to>
                                        <p:strVal val="visible"/>
                                      </p:to>
                                    </p:set>
                                    <p:animEffect transition="in" filter="blinds(horizontal)">
                                      <p:cBhvr>
                                        <p:cTn id="21" dur="500"/>
                                        <p:tgtEl>
                                          <p:spTgt spid="28470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xEl>
                                              <p:pRg st="0" end="0"/>
                                            </p:txEl>
                                          </p:spTgt>
                                        </p:tgtEl>
                                        <p:attrNameLst>
                                          <p:attrName>style.visibility</p:attrName>
                                        </p:attrNameLst>
                                      </p:cBhvr>
                                      <p:to>
                                        <p:strVal val="visible"/>
                                      </p:to>
                                    </p:set>
                                    <p:animEffect transition="in" filter="wipe(left)">
                                      <p:cBhvr>
                                        <p:cTn id="26" dur="500"/>
                                        <p:tgtEl>
                                          <p:spTgt spid="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txEl>
                                              <p:pRg st="1" end="1"/>
                                            </p:txEl>
                                          </p:spTgt>
                                        </p:tgtEl>
                                        <p:attrNameLst>
                                          <p:attrName>style.visibility</p:attrName>
                                        </p:attrNameLst>
                                      </p:cBhvr>
                                      <p:to>
                                        <p:strVal val="visible"/>
                                      </p:to>
                                    </p:set>
                                    <p:animEffect transition="in" filter="wipe(left)">
                                      <p:cBhvr>
                                        <p:cTn id="31" dur="500"/>
                                        <p:tgtEl>
                                          <p:spTgt spid="2">
                                            <p:txEl>
                                              <p:pRg st="1" end="1"/>
                                            </p:txEl>
                                          </p:spTgt>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2">
                                            <p:txEl>
                                              <p:pRg st="2" end="2"/>
                                            </p:txEl>
                                          </p:spTgt>
                                        </p:tgtEl>
                                        <p:attrNameLst>
                                          <p:attrName>style.visibility</p:attrName>
                                        </p:attrNameLst>
                                      </p:cBhvr>
                                      <p:to>
                                        <p:strVal val="visible"/>
                                      </p:to>
                                    </p:set>
                                    <p:animEffect transition="in" filter="wipe(left)">
                                      <p:cBhvr>
                                        <p:cTn id="35" dur="500"/>
                                        <p:tgtEl>
                                          <p:spTgt spid="2">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
                                            <p:txEl>
                                              <p:pRg st="3" end="3"/>
                                            </p:txEl>
                                          </p:spTgt>
                                        </p:tgtEl>
                                        <p:attrNameLst>
                                          <p:attrName>style.visibility</p:attrName>
                                        </p:attrNameLst>
                                      </p:cBhvr>
                                      <p:to>
                                        <p:strVal val="visible"/>
                                      </p:to>
                                    </p:set>
                                    <p:animEffect transition="in" filter="wipe(left)">
                                      <p:cBhvr>
                                        <p:cTn id="40" dur="500"/>
                                        <p:tgtEl>
                                          <p:spTgt spid="2">
                                            <p:txEl>
                                              <p:pRg st="3" end="3"/>
                                            </p:txEl>
                                          </p:spTgt>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
                                            <p:txEl>
                                              <p:pRg st="4" end="4"/>
                                            </p:txEl>
                                          </p:spTgt>
                                        </p:tgtEl>
                                        <p:attrNameLst>
                                          <p:attrName>style.visibility</p:attrName>
                                        </p:attrNameLst>
                                      </p:cBhvr>
                                      <p:to>
                                        <p:strVal val="visible"/>
                                      </p:to>
                                    </p:set>
                                    <p:animEffect transition="in" filter="wipe(left)">
                                      <p:cBhvr>
                                        <p:cTn id="44" dur="500"/>
                                        <p:tgtEl>
                                          <p:spTgt spid="2">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284708"/>
                                        </p:tgtEl>
                                        <p:attrNameLst>
                                          <p:attrName>style.visibility</p:attrName>
                                        </p:attrNameLst>
                                      </p:cBhvr>
                                      <p:to>
                                        <p:strVal val="visible"/>
                                      </p:to>
                                    </p:set>
                                    <p:anim calcmode="lin" valueType="num">
                                      <p:cBhvr>
                                        <p:cTn id="49" dur="1000" fill="hold"/>
                                        <p:tgtEl>
                                          <p:spTgt spid="284708"/>
                                        </p:tgtEl>
                                        <p:attrNameLst>
                                          <p:attrName>ppt_w</p:attrName>
                                        </p:attrNameLst>
                                      </p:cBhvr>
                                      <p:tavLst>
                                        <p:tav tm="0">
                                          <p:val>
                                            <p:strVal val="#ppt_w*0.70"/>
                                          </p:val>
                                        </p:tav>
                                        <p:tav tm="100000">
                                          <p:val>
                                            <p:strVal val="#ppt_w"/>
                                          </p:val>
                                        </p:tav>
                                      </p:tavLst>
                                    </p:anim>
                                    <p:anim calcmode="lin" valueType="num">
                                      <p:cBhvr>
                                        <p:cTn id="50" dur="1000" fill="hold"/>
                                        <p:tgtEl>
                                          <p:spTgt spid="284708"/>
                                        </p:tgtEl>
                                        <p:attrNameLst>
                                          <p:attrName>ppt_h</p:attrName>
                                        </p:attrNameLst>
                                      </p:cBhvr>
                                      <p:tavLst>
                                        <p:tav tm="0">
                                          <p:val>
                                            <p:strVal val="#ppt_h"/>
                                          </p:val>
                                        </p:tav>
                                        <p:tav tm="100000">
                                          <p:val>
                                            <p:strVal val="#ppt_h"/>
                                          </p:val>
                                        </p:tav>
                                      </p:tavLst>
                                    </p:anim>
                                    <p:animEffect transition="in" filter="fade">
                                      <p:cBhvr>
                                        <p:cTn id="51" dur="1000"/>
                                        <p:tgtEl>
                                          <p:spTgt spid="284708"/>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repeatCount="2000" fill="hold" grpId="0" nodeType="clickEffect">
                                  <p:stCondLst>
                                    <p:cond delay="0"/>
                                  </p:stCondLst>
                                  <p:childTnLst>
                                    <p:set>
                                      <p:cBhvr>
                                        <p:cTn id="55" dur="1" fill="hold">
                                          <p:stCondLst>
                                            <p:cond delay="0"/>
                                          </p:stCondLst>
                                        </p:cTn>
                                        <p:tgtEl>
                                          <p:spTgt spid="284706"/>
                                        </p:tgtEl>
                                        <p:attrNameLst>
                                          <p:attrName>style.visibility</p:attrName>
                                        </p:attrNameLst>
                                      </p:cBhvr>
                                      <p:to>
                                        <p:strVal val="visible"/>
                                      </p:to>
                                    </p:set>
                                    <p:animEffect transition="in" filter="blinds(horizontal)">
                                      <p:cBhvr>
                                        <p:cTn id="56" dur="500"/>
                                        <p:tgtEl>
                                          <p:spTgt spid="284706"/>
                                        </p:tgtEl>
                                      </p:cBhvr>
                                    </p:animEffect>
                                  </p:childTnLst>
                                </p:cTn>
                              </p:par>
                            </p:childTnLst>
                          </p:cTn>
                        </p:par>
                        <p:par>
                          <p:cTn id="57" fill="hold" nodeType="afterGroup">
                            <p:stCondLst>
                              <p:cond delay="1000"/>
                            </p:stCondLst>
                            <p:childTnLst>
                              <p:par>
                                <p:cTn id="58" presetID="3" presetClass="entr" presetSubtype="10" fill="hold" nodeType="afterEffect">
                                  <p:stCondLst>
                                    <p:cond delay="0"/>
                                  </p:stCondLst>
                                  <p:childTnLst>
                                    <p:set>
                                      <p:cBhvr>
                                        <p:cTn id="59" dur="1" fill="hold">
                                          <p:stCondLst>
                                            <p:cond delay="0"/>
                                          </p:stCondLst>
                                        </p:cTn>
                                        <p:tgtEl>
                                          <p:spTgt spid="284707"/>
                                        </p:tgtEl>
                                        <p:attrNameLst>
                                          <p:attrName>style.visibility</p:attrName>
                                        </p:attrNameLst>
                                      </p:cBhvr>
                                      <p:to>
                                        <p:strVal val="visible"/>
                                      </p:to>
                                    </p:set>
                                    <p:animEffect transition="in" filter="blinds(horizontal)">
                                      <p:cBhvr>
                                        <p:cTn id="60" dur="500"/>
                                        <p:tgtEl>
                                          <p:spTgt spid="28470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84">
                                            <p:txEl>
                                              <p:pRg st="0" end="0"/>
                                            </p:txEl>
                                          </p:spTgt>
                                        </p:tgtEl>
                                        <p:attrNameLst>
                                          <p:attrName>style.visibility</p:attrName>
                                        </p:attrNameLst>
                                      </p:cBhvr>
                                      <p:to>
                                        <p:strVal val="visible"/>
                                      </p:to>
                                    </p:set>
                                    <p:animEffect transition="in" filter="wipe(left)">
                                      <p:cBhvr>
                                        <p:cTn id="65" dur="500"/>
                                        <p:tgtEl>
                                          <p:spTgt spid="84">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84">
                                            <p:txEl>
                                              <p:pRg st="1" end="1"/>
                                            </p:txEl>
                                          </p:spTgt>
                                        </p:tgtEl>
                                        <p:attrNameLst>
                                          <p:attrName>style.visibility</p:attrName>
                                        </p:attrNameLst>
                                      </p:cBhvr>
                                      <p:to>
                                        <p:strVal val="visible"/>
                                      </p:to>
                                    </p:set>
                                    <p:animEffect transition="in" filter="wipe(left)">
                                      <p:cBhvr>
                                        <p:cTn id="70" dur="500"/>
                                        <p:tgtEl>
                                          <p:spTgt spid="84">
                                            <p:txEl>
                                              <p:pRg st="1" end="1"/>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84">
                                            <p:txEl>
                                              <p:pRg st="2" end="2"/>
                                            </p:txEl>
                                          </p:spTgt>
                                        </p:tgtEl>
                                        <p:attrNameLst>
                                          <p:attrName>style.visibility</p:attrName>
                                        </p:attrNameLst>
                                      </p:cBhvr>
                                      <p:to>
                                        <p:strVal val="visible"/>
                                      </p:to>
                                    </p:set>
                                    <p:animEffect transition="in" filter="wipe(left)">
                                      <p:cBhvr>
                                        <p:cTn id="75" dur="500"/>
                                        <p:tgtEl>
                                          <p:spTgt spid="84">
                                            <p:txEl>
                                              <p:pRg st="2" end="2"/>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84">
                                            <p:txEl>
                                              <p:pRg st="3" end="3"/>
                                            </p:txEl>
                                          </p:spTgt>
                                        </p:tgtEl>
                                        <p:attrNameLst>
                                          <p:attrName>style.visibility</p:attrName>
                                        </p:attrNameLst>
                                      </p:cBhvr>
                                      <p:to>
                                        <p:strVal val="visible"/>
                                      </p:to>
                                    </p:set>
                                    <p:animEffect transition="in" filter="wipe(left)">
                                      <p:cBhvr>
                                        <p:cTn id="80" dur="500"/>
                                        <p:tgtEl>
                                          <p:spTgt spid="84">
                                            <p:txEl>
                                              <p:pRg st="3" end="3"/>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84">
                                            <p:txEl>
                                              <p:pRg st="4" end="4"/>
                                            </p:txEl>
                                          </p:spTgt>
                                        </p:tgtEl>
                                        <p:attrNameLst>
                                          <p:attrName>style.visibility</p:attrName>
                                        </p:attrNameLst>
                                      </p:cBhvr>
                                      <p:to>
                                        <p:strVal val="visible"/>
                                      </p:to>
                                    </p:set>
                                    <p:animEffect transition="in" filter="wipe(left)">
                                      <p:cBhvr>
                                        <p:cTn id="85" dur="500"/>
                                        <p:tgtEl>
                                          <p:spTgt spid="84">
                                            <p:txEl>
                                              <p:pRg st="4" end="4"/>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84">
                                            <p:txEl>
                                              <p:pRg st="5" end="5"/>
                                            </p:txEl>
                                          </p:spTgt>
                                        </p:tgtEl>
                                        <p:attrNameLst>
                                          <p:attrName>style.visibility</p:attrName>
                                        </p:attrNameLst>
                                      </p:cBhvr>
                                      <p:to>
                                        <p:strVal val="visible"/>
                                      </p:to>
                                    </p:set>
                                    <p:animEffect transition="in" filter="wipe(left)">
                                      <p:cBhvr>
                                        <p:cTn id="90" dur="500"/>
                                        <p:tgtEl>
                                          <p:spTgt spid="84">
                                            <p:txEl>
                                              <p:pRg st="5" end="5"/>
                                            </p:txEl>
                                          </p:spTgt>
                                        </p:tgtEl>
                                      </p:cBhvr>
                                    </p:animEffect>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84">
                                            <p:txEl>
                                              <p:pRg st="6" end="6"/>
                                            </p:txEl>
                                          </p:spTgt>
                                        </p:tgtEl>
                                        <p:attrNameLst>
                                          <p:attrName>style.visibility</p:attrName>
                                        </p:attrNameLst>
                                      </p:cBhvr>
                                      <p:to>
                                        <p:strVal val="visible"/>
                                      </p:to>
                                    </p:set>
                                    <p:animEffect transition="in" filter="wipe(left)">
                                      <p:cBhvr>
                                        <p:cTn id="94" dur="500"/>
                                        <p:tgtEl>
                                          <p:spTgt spid="84">
                                            <p:txEl>
                                              <p:pRg st="6" end="6"/>
                                            </p:txEl>
                                          </p:spTgt>
                                        </p:tgtEl>
                                      </p:cBhvr>
                                    </p:animEffect>
                                  </p:childTnLst>
                                </p:cTn>
                              </p:par>
                            </p:childTnLst>
                          </p:cTn>
                        </p:par>
                        <p:par>
                          <p:cTn id="95" fill="hold">
                            <p:stCondLst>
                              <p:cond delay="1000"/>
                            </p:stCondLst>
                            <p:childTnLst>
                              <p:par>
                                <p:cTn id="96" presetID="22" presetClass="entr" presetSubtype="8" fill="hold" grpId="0" nodeType="afterEffect">
                                  <p:stCondLst>
                                    <p:cond delay="0"/>
                                  </p:stCondLst>
                                  <p:childTnLst>
                                    <p:set>
                                      <p:cBhvr>
                                        <p:cTn id="97" dur="1" fill="hold">
                                          <p:stCondLst>
                                            <p:cond delay="0"/>
                                          </p:stCondLst>
                                        </p:cTn>
                                        <p:tgtEl>
                                          <p:spTgt spid="84">
                                            <p:txEl>
                                              <p:pRg st="7" end="7"/>
                                            </p:txEl>
                                          </p:spTgt>
                                        </p:tgtEl>
                                        <p:attrNameLst>
                                          <p:attrName>style.visibility</p:attrName>
                                        </p:attrNameLst>
                                      </p:cBhvr>
                                      <p:to>
                                        <p:strVal val="visible"/>
                                      </p:to>
                                    </p:set>
                                    <p:animEffect transition="in" filter="wipe(left)">
                                      <p:cBhvr>
                                        <p:cTn id="98" dur="500"/>
                                        <p:tgtEl>
                                          <p:spTgt spid="8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4" grpId="0"/>
      <p:bldP spid="284704" grpId="0" animBg="1"/>
      <p:bldP spid="284706" grpId="0" animBg="1"/>
      <p:bldP spid="2" grpId="0" uiExpand="1" build="p"/>
      <p:bldP spid="8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lide Number Placeholder 5"/>
          <p:cNvSpPr>
            <a:spLocks noGrp="1"/>
          </p:cNvSpPr>
          <p:nvPr>
            <p:ph type="sldNum" sz="quarter" idx="12"/>
          </p:nvPr>
        </p:nvSpPr>
        <p:spPr/>
        <p:txBody>
          <a:bodyPr/>
          <a:lstStyle/>
          <a:p>
            <a:pPr>
              <a:defRPr/>
            </a:pPr>
            <a:fld id="{B9BAEC0B-A8B6-45EF-9B03-F119F30AF7E4}" type="slidenum">
              <a:rPr lang="en-US" altLang="en-US"/>
              <a:pPr>
                <a:defRPr/>
              </a:pPr>
              <a:t>37</a:t>
            </a:fld>
            <a:endParaRPr lang="en-US" altLang="en-US"/>
          </a:p>
        </p:txBody>
      </p:sp>
      <p:sp>
        <p:nvSpPr>
          <p:cNvPr id="112643" name="Text Box 4"/>
          <p:cNvSpPr txBox="1">
            <a:spLocks noChangeArrowheads="1"/>
          </p:cNvSpPr>
          <p:nvPr/>
        </p:nvSpPr>
        <p:spPr bwMode="auto">
          <a:xfrm>
            <a:off x="539750" y="344488"/>
            <a:ext cx="720090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800" b="1">
                <a:solidFill>
                  <a:srgbClr val="0000FF"/>
                </a:solidFill>
              </a:rPr>
              <a:t>Ví dụ </a:t>
            </a:r>
            <a:r>
              <a:rPr lang="en-US" sz="2800" b="1" smtClean="0">
                <a:solidFill>
                  <a:srgbClr val="0000FF"/>
                </a:solidFill>
              </a:rPr>
              <a:t>4.4</a:t>
            </a:r>
            <a:endParaRPr lang="en-US" sz="2800">
              <a:solidFill>
                <a:srgbClr val="0000FF"/>
              </a:solidFill>
            </a:endParaRPr>
          </a:p>
          <a:p>
            <a:pPr algn="just" eaLnBrk="1" hangingPunct="1"/>
            <a:r>
              <a:rPr lang="en-US" sz="2800"/>
              <a:t>	Giàn phẳng gồm 5 thanh chịu lực như hình vẽ và được đỡ bằng gối di động A, gối cố định B. Tìm phản lực tại các gối và ứng lực trong các </a:t>
            </a:r>
            <a:r>
              <a:rPr lang="en-US" sz="2800" smtClean="0"/>
              <a:t>thanh.</a:t>
            </a:r>
          </a:p>
          <a:p>
            <a:pPr algn="just" eaLnBrk="1" hangingPunct="1"/>
            <a:r>
              <a:rPr lang="en-US" sz="2800" smtClean="0"/>
              <a:t>Biết: F</a:t>
            </a:r>
            <a:r>
              <a:rPr lang="en-US" sz="2800" baseline="-25000" smtClean="0"/>
              <a:t>1</a:t>
            </a:r>
            <a:r>
              <a:rPr lang="en-US" sz="2800" smtClean="0"/>
              <a:t> = 1kN; F</a:t>
            </a:r>
            <a:r>
              <a:rPr lang="en-US" sz="2800" baseline="-25000" smtClean="0"/>
              <a:t>2</a:t>
            </a:r>
            <a:r>
              <a:rPr lang="en-US" sz="2800" smtClean="0"/>
              <a:t> = 2kN; F</a:t>
            </a:r>
            <a:r>
              <a:rPr lang="en-US" sz="2800" baseline="-25000" smtClean="0"/>
              <a:t>3</a:t>
            </a:r>
            <a:r>
              <a:rPr lang="en-US" sz="2800" smtClean="0"/>
              <a:t> = 3kN</a:t>
            </a:r>
            <a:endParaRPr lang="en-US" sz="2800"/>
          </a:p>
        </p:txBody>
      </p:sp>
      <p:sp>
        <p:nvSpPr>
          <p:cNvPr id="112644" name="Rectangle 6"/>
          <p:cNvSpPr>
            <a:spLocks noChangeArrowheads="1"/>
          </p:cNvSpPr>
          <p:nvPr/>
        </p:nvSpPr>
        <p:spPr bwMode="auto">
          <a:xfrm>
            <a:off x="0" y="3314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112646" name="Group 232"/>
          <p:cNvGrpSpPr>
            <a:grpSpLocks noChangeAspect="1"/>
          </p:cNvGrpSpPr>
          <p:nvPr/>
        </p:nvGrpSpPr>
        <p:grpSpPr bwMode="auto">
          <a:xfrm>
            <a:off x="2771775" y="2915245"/>
            <a:ext cx="4479925" cy="3394075"/>
            <a:chOff x="544" y="350"/>
            <a:chExt cx="2213" cy="1676"/>
          </a:xfrm>
        </p:grpSpPr>
        <p:grpSp>
          <p:nvGrpSpPr>
            <p:cNvPr id="112648" name="Group 233"/>
            <p:cNvGrpSpPr>
              <a:grpSpLocks noChangeAspect="1"/>
            </p:cNvGrpSpPr>
            <p:nvPr/>
          </p:nvGrpSpPr>
          <p:grpSpPr bwMode="auto">
            <a:xfrm>
              <a:off x="544" y="350"/>
              <a:ext cx="2213" cy="1676"/>
              <a:chOff x="2220" y="3165"/>
              <a:chExt cx="4080" cy="3090"/>
            </a:xfrm>
          </p:grpSpPr>
          <p:grpSp>
            <p:nvGrpSpPr>
              <p:cNvPr id="112654" name="Group 234"/>
              <p:cNvGrpSpPr>
                <a:grpSpLocks noChangeAspect="1"/>
              </p:cNvGrpSpPr>
              <p:nvPr/>
            </p:nvGrpSpPr>
            <p:grpSpPr bwMode="auto">
              <a:xfrm>
                <a:off x="2700" y="3870"/>
                <a:ext cx="3075" cy="1440"/>
                <a:chOff x="2700" y="3870"/>
                <a:chExt cx="3075" cy="1440"/>
              </a:xfrm>
            </p:grpSpPr>
            <p:sp>
              <p:nvSpPr>
                <p:cNvPr id="112720" name="Line 235"/>
                <p:cNvSpPr>
                  <a:spLocks noChangeAspect="1" noChangeShapeType="1"/>
                </p:cNvSpPr>
                <p:nvPr/>
              </p:nvSpPr>
              <p:spPr bwMode="auto">
                <a:xfrm>
                  <a:off x="2700" y="5220"/>
                  <a:ext cx="2880" cy="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721" name="Line 236"/>
                <p:cNvSpPr>
                  <a:spLocks noChangeAspect="1" noChangeShapeType="1"/>
                </p:cNvSpPr>
                <p:nvPr/>
              </p:nvSpPr>
              <p:spPr bwMode="auto">
                <a:xfrm rot="1800000">
                  <a:off x="3255" y="4590"/>
                  <a:ext cx="2520" cy="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722" name="Line 237"/>
                <p:cNvSpPr>
                  <a:spLocks noChangeAspect="1" noChangeShapeType="1"/>
                </p:cNvSpPr>
                <p:nvPr/>
              </p:nvSpPr>
              <p:spPr bwMode="auto">
                <a:xfrm rot="7200000">
                  <a:off x="2356" y="4589"/>
                  <a:ext cx="1440" cy="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112655" name="Line 238"/>
              <p:cNvSpPr>
                <a:spLocks noChangeAspect="1" noChangeShapeType="1"/>
              </p:cNvSpPr>
              <p:nvPr/>
            </p:nvSpPr>
            <p:spPr bwMode="auto">
              <a:xfrm>
                <a:off x="3435" y="3975"/>
                <a:ext cx="720" cy="126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56" name="Oval 239"/>
              <p:cNvSpPr>
                <a:spLocks noChangeAspect="1" noChangeArrowheads="1"/>
              </p:cNvSpPr>
              <p:nvPr/>
            </p:nvSpPr>
            <p:spPr bwMode="auto">
              <a:xfrm>
                <a:off x="4099" y="5179"/>
                <a:ext cx="86" cy="86"/>
              </a:xfrm>
              <a:prstGeom prst="ellipse">
                <a:avLst/>
              </a:prstGeom>
              <a:solidFill>
                <a:srgbClr val="FFFF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57" name="Oval 240"/>
              <p:cNvSpPr>
                <a:spLocks noChangeAspect="1" noChangeArrowheads="1"/>
              </p:cNvSpPr>
              <p:nvPr/>
            </p:nvSpPr>
            <p:spPr bwMode="auto">
              <a:xfrm>
                <a:off x="3390" y="3930"/>
                <a:ext cx="86" cy="86"/>
              </a:xfrm>
              <a:prstGeom prst="ellipse">
                <a:avLst/>
              </a:prstGeom>
              <a:solidFill>
                <a:srgbClr val="FFFF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112658" name="Group 241"/>
              <p:cNvGrpSpPr>
                <a:grpSpLocks noChangeAspect="1"/>
              </p:cNvGrpSpPr>
              <p:nvPr/>
            </p:nvGrpSpPr>
            <p:grpSpPr bwMode="auto">
              <a:xfrm>
                <a:off x="5342" y="5156"/>
                <a:ext cx="448" cy="378"/>
                <a:chOff x="3609" y="5669"/>
                <a:chExt cx="448" cy="378"/>
              </a:xfrm>
            </p:grpSpPr>
            <p:sp>
              <p:nvSpPr>
                <p:cNvPr id="112703" name="Freeform 242"/>
                <p:cNvSpPr>
                  <a:spLocks noChangeAspect="1"/>
                </p:cNvSpPr>
                <p:nvPr/>
              </p:nvSpPr>
              <p:spPr bwMode="auto">
                <a:xfrm>
                  <a:off x="3792" y="5669"/>
                  <a:ext cx="114" cy="111"/>
                </a:xfrm>
                <a:custGeom>
                  <a:avLst/>
                  <a:gdLst>
                    <a:gd name="T0" fmla="*/ 0 w 173"/>
                    <a:gd name="T1" fmla="*/ 36 h 174"/>
                    <a:gd name="T2" fmla="*/ 5 w 173"/>
                    <a:gd name="T3" fmla="*/ 17 h 174"/>
                    <a:gd name="T4" fmla="*/ 18 w 173"/>
                    <a:gd name="T5" fmla="*/ 4 h 174"/>
                    <a:gd name="T6" fmla="*/ 38 w 173"/>
                    <a:gd name="T7" fmla="*/ 0 h 174"/>
                    <a:gd name="T8" fmla="*/ 57 w 173"/>
                    <a:gd name="T9" fmla="*/ 4 h 174"/>
                    <a:gd name="T10" fmla="*/ 71 w 173"/>
                    <a:gd name="T11" fmla="*/ 17 h 174"/>
                    <a:gd name="T12" fmla="*/ 75 w 173"/>
                    <a:gd name="T13" fmla="*/ 36 h 174"/>
                    <a:gd name="T14" fmla="*/ 71 w 173"/>
                    <a:gd name="T15" fmla="*/ 53 h 174"/>
                    <a:gd name="T16" fmla="*/ 57 w 173"/>
                    <a:gd name="T17" fmla="*/ 66 h 174"/>
                    <a:gd name="T18" fmla="*/ 38 w 173"/>
                    <a:gd name="T19" fmla="*/ 71 h 174"/>
                    <a:gd name="T20" fmla="*/ 18 w 173"/>
                    <a:gd name="T21" fmla="*/ 66 h 174"/>
                    <a:gd name="T22" fmla="*/ 5 w 173"/>
                    <a:gd name="T23" fmla="*/ 53 h 174"/>
                    <a:gd name="T24" fmla="*/ 0 w 173"/>
                    <a:gd name="T25" fmla="*/ 36 h 1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3" h="174">
                      <a:moveTo>
                        <a:pt x="0" y="87"/>
                      </a:moveTo>
                      <a:lnTo>
                        <a:pt x="11" y="43"/>
                      </a:lnTo>
                      <a:lnTo>
                        <a:pt x="43" y="11"/>
                      </a:lnTo>
                      <a:lnTo>
                        <a:pt x="86" y="0"/>
                      </a:lnTo>
                      <a:lnTo>
                        <a:pt x="130" y="11"/>
                      </a:lnTo>
                      <a:lnTo>
                        <a:pt x="162" y="43"/>
                      </a:lnTo>
                      <a:lnTo>
                        <a:pt x="173" y="87"/>
                      </a:lnTo>
                      <a:lnTo>
                        <a:pt x="162" y="130"/>
                      </a:lnTo>
                      <a:lnTo>
                        <a:pt x="130" y="162"/>
                      </a:lnTo>
                      <a:lnTo>
                        <a:pt x="86" y="174"/>
                      </a:lnTo>
                      <a:lnTo>
                        <a:pt x="43" y="162"/>
                      </a:lnTo>
                      <a:lnTo>
                        <a:pt x="11" y="130"/>
                      </a:lnTo>
                      <a:lnTo>
                        <a:pt x="0" y="87"/>
                      </a:lnTo>
                      <a:close/>
                    </a:path>
                  </a:pathLst>
                </a:custGeom>
                <a:solidFill>
                  <a:srgbClr val="FFFFFF"/>
                </a:solidFill>
                <a:ln w="9525" cmpd="sng">
                  <a:solidFill>
                    <a:srgbClr val="000000"/>
                  </a:solidFill>
                  <a:prstDash val="solid"/>
                  <a:round/>
                  <a:headEnd/>
                  <a:tailEnd/>
                </a:ln>
              </p:spPr>
              <p:txBody>
                <a:bodyPr/>
                <a:lstStyle/>
                <a:p>
                  <a:endParaRPr lang="en-US"/>
                </a:p>
              </p:txBody>
            </p:sp>
            <p:sp>
              <p:nvSpPr>
                <p:cNvPr id="112704" name="Line 243"/>
                <p:cNvSpPr>
                  <a:spLocks noChangeAspect="1" noChangeShapeType="1"/>
                </p:cNvSpPr>
                <p:nvPr/>
              </p:nvSpPr>
              <p:spPr bwMode="auto">
                <a:xfrm>
                  <a:off x="3886" y="5780"/>
                  <a:ext cx="92" cy="1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05" name="Line 244"/>
                <p:cNvSpPr>
                  <a:spLocks noChangeAspect="1" noChangeShapeType="1"/>
                </p:cNvSpPr>
                <p:nvPr/>
              </p:nvSpPr>
              <p:spPr bwMode="auto">
                <a:xfrm flipH="1">
                  <a:off x="3718" y="5771"/>
                  <a:ext cx="100" cy="14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12706" name="Group 245"/>
                <p:cNvGrpSpPr>
                  <a:grpSpLocks noChangeAspect="1"/>
                </p:cNvGrpSpPr>
                <p:nvPr/>
              </p:nvGrpSpPr>
              <p:grpSpPr bwMode="auto">
                <a:xfrm>
                  <a:off x="3609" y="5920"/>
                  <a:ext cx="448" cy="127"/>
                  <a:chOff x="5691" y="4320"/>
                  <a:chExt cx="865" cy="188"/>
                </a:xfrm>
              </p:grpSpPr>
              <p:grpSp>
                <p:nvGrpSpPr>
                  <p:cNvPr id="112707" name="Group 246"/>
                  <p:cNvGrpSpPr>
                    <a:grpSpLocks noChangeAspect="1"/>
                  </p:cNvGrpSpPr>
                  <p:nvPr/>
                </p:nvGrpSpPr>
                <p:grpSpPr bwMode="auto">
                  <a:xfrm>
                    <a:off x="5691" y="4335"/>
                    <a:ext cx="857" cy="173"/>
                    <a:chOff x="2045" y="3681"/>
                    <a:chExt cx="857" cy="311"/>
                  </a:xfrm>
                </p:grpSpPr>
                <p:sp>
                  <p:nvSpPr>
                    <p:cNvPr id="112709" name="Line 247"/>
                    <p:cNvSpPr>
                      <a:spLocks noChangeAspect="1" noChangeShapeType="1"/>
                    </p:cNvSpPr>
                    <p:nvPr/>
                  </p:nvSpPr>
                  <p:spPr bwMode="auto">
                    <a:xfrm flipV="1">
                      <a:off x="2045" y="3681"/>
                      <a:ext cx="88" cy="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0" name="Line 248"/>
                    <p:cNvSpPr>
                      <a:spLocks noChangeAspect="1" noChangeShapeType="1"/>
                    </p:cNvSpPr>
                    <p:nvPr/>
                  </p:nvSpPr>
                  <p:spPr bwMode="auto">
                    <a:xfrm flipV="1">
                      <a:off x="2045" y="3681"/>
                      <a:ext cx="190" cy="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1" name="Line 249"/>
                    <p:cNvSpPr>
                      <a:spLocks noChangeAspect="1" noChangeShapeType="1"/>
                    </p:cNvSpPr>
                    <p:nvPr/>
                  </p:nvSpPr>
                  <p:spPr bwMode="auto">
                    <a:xfrm flipV="1">
                      <a:off x="2045" y="3681"/>
                      <a:ext cx="290" cy="29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2" name="Line 250"/>
                    <p:cNvSpPr>
                      <a:spLocks noChangeAspect="1" noChangeShapeType="1"/>
                    </p:cNvSpPr>
                    <p:nvPr/>
                  </p:nvSpPr>
                  <p:spPr bwMode="auto">
                    <a:xfrm flipV="1">
                      <a:off x="2128" y="3681"/>
                      <a:ext cx="309"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3" name="Line 251"/>
                    <p:cNvSpPr>
                      <a:spLocks noChangeAspect="1" noChangeShapeType="1"/>
                    </p:cNvSpPr>
                    <p:nvPr/>
                  </p:nvSpPr>
                  <p:spPr bwMode="auto">
                    <a:xfrm flipV="1">
                      <a:off x="2228" y="3681"/>
                      <a:ext cx="310"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4" name="Line 252"/>
                    <p:cNvSpPr>
                      <a:spLocks noChangeAspect="1" noChangeShapeType="1"/>
                    </p:cNvSpPr>
                    <p:nvPr/>
                  </p:nvSpPr>
                  <p:spPr bwMode="auto">
                    <a:xfrm flipV="1">
                      <a:off x="2330" y="3681"/>
                      <a:ext cx="309"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5" name="Line 253"/>
                    <p:cNvSpPr>
                      <a:spLocks noChangeAspect="1" noChangeShapeType="1"/>
                    </p:cNvSpPr>
                    <p:nvPr/>
                  </p:nvSpPr>
                  <p:spPr bwMode="auto">
                    <a:xfrm flipV="1">
                      <a:off x="2432" y="3681"/>
                      <a:ext cx="308"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6" name="Line 254"/>
                    <p:cNvSpPr>
                      <a:spLocks noChangeAspect="1" noChangeShapeType="1"/>
                    </p:cNvSpPr>
                    <p:nvPr/>
                  </p:nvSpPr>
                  <p:spPr bwMode="auto">
                    <a:xfrm flipV="1">
                      <a:off x="2532" y="3681"/>
                      <a:ext cx="310"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7" name="Line 255"/>
                    <p:cNvSpPr>
                      <a:spLocks noChangeAspect="1" noChangeShapeType="1"/>
                    </p:cNvSpPr>
                    <p:nvPr/>
                  </p:nvSpPr>
                  <p:spPr bwMode="auto">
                    <a:xfrm flipV="1">
                      <a:off x="2633" y="3721"/>
                      <a:ext cx="269" cy="2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8" name="Line 256"/>
                    <p:cNvSpPr>
                      <a:spLocks noChangeAspect="1" noChangeShapeType="1"/>
                    </p:cNvSpPr>
                    <p:nvPr/>
                  </p:nvSpPr>
                  <p:spPr bwMode="auto">
                    <a:xfrm flipV="1">
                      <a:off x="2735" y="3823"/>
                      <a:ext cx="167" cy="16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19" name="Line 257"/>
                    <p:cNvSpPr>
                      <a:spLocks noChangeAspect="1" noChangeShapeType="1"/>
                    </p:cNvSpPr>
                    <p:nvPr/>
                  </p:nvSpPr>
                  <p:spPr bwMode="auto">
                    <a:xfrm flipV="1">
                      <a:off x="2836" y="3925"/>
                      <a:ext cx="66" cy="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2708" name="Line 258"/>
                  <p:cNvSpPr>
                    <a:spLocks noChangeAspect="1" noChangeShapeType="1"/>
                  </p:cNvSpPr>
                  <p:nvPr/>
                </p:nvSpPr>
                <p:spPr bwMode="auto">
                  <a:xfrm>
                    <a:off x="5692" y="4320"/>
                    <a:ext cx="86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112659" name="Group 259"/>
              <p:cNvGrpSpPr>
                <a:grpSpLocks noChangeAspect="1"/>
              </p:cNvGrpSpPr>
              <p:nvPr/>
            </p:nvGrpSpPr>
            <p:grpSpPr bwMode="auto">
              <a:xfrm rot="-167278">
                <a:off x="2505" y="5144"/>
                <a:ext cx="448" cy="451"/>
                <a:chOff x="7920" y="4591"/>
                <a:chExt cx="475" cy="492"/>
              </a:xfrm>
            </p:grpSpPr>
            <p:grpSp>
              <p:nvGrpSpPr>
                <p:cNvPr id="112681" name="Group 260"/>
                <p:cNvGrpSpPr>
                  <a:grpSpLocks noChangeAspect="1"/>
                </p:cNvGrpSpPr>
                <p:nvPr/>
              </p:nvGrpSpPr>
              <p:grpSpPr bwMode="auto">
                <a:xfrm>
                  <a:off x="7920" y="4860"/>
                  <a:ext cx="475" cy="223"/>
                  <a:chOff x="9180" y="4055"/>
                  <a:chExt cx="475" cy="223"/>
                </a:xfrm>
              </p:grpSpPr>
              <p:grpSp>
                <p:nvGrpSpPr>
                  <p:cNvPr id="112687" name="Group 261"/>
                  <p:cNvGrpSpPr>
                    <a:grpSpLocks noChangeAspect="1"/>
                  </p:cNvGrpSpPr>
                  <p:nvPr/>
                </p:nvGrpSpPr>
                <p:grpSpPr bwMode="auto">
                  <a:xfrm>
                    <a:off x="9180" y="4140"/>
                    <a:ext cx="475" cy="138"/>
                    <a:chOff x="5691" y="4320"/>
                    <a:chExt cx="865" cy="188"/>
                  </a:xfrm>
                </p:grpSpPr>
                <p:grpSp>
                  <p:nvGrpSpPr>
                    <p:cNvPr id="112690" name="Group 262"/>
                    <p:cNvGrpSpPr>
                      <a:grpSpLocks noChangeAspect="1"/>
                    </p:cNvGrpSpPr>
                    <p:nvPr/>
                  </p:nvGrpSpPr>
                  <p:grpSpPr bwMode="auto">
                    <a:xfrm>
                      <a:off x="5691" y="4335"/>
                      <a:ext cx="857" cy="173"/>
                      <a:chOff x="2045" y="3681"/>
                      <a:chExt cx="857" cy="311"/>
                    </a:xfrm>
                  </p:grpSpPr>
                  <p:sp>
                    <p:nvSpPr>
                      <p:cNvPr id="112692" name="Line 263"/>
                      <p:cNvSpPr>
                        <a:spLocks noChangeAspect="1" noChangeShapeType="1"/>
                      </p:cNvSpPr>
                      <p:nvPr/>
                    </p:nvSpPr>
                    <p:spPr bwMode="auto">
                      <a:xfrm flipV="1">
                        <a:off x="2045" y="3681"/>
                        <a:ext cx="88" cy="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3" name="Line 264"/>
                      <p:cNvSpPr>
                        <a:spLocks noChangeAspect="1" noChangeShapeType="1"/>
                      </p:cNvSpPr>
                      <p:nvPr/>
                    </p:nvSpPr>
                    <p:spPr bwMode="auto">
                      <a:xfrm flipV="1">
                        <a:off x="2045" y="3681"/>
                        <a:ext cx="190" cy="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4" name="Line 265"/>
                      <p:cNvSpPr>
                        <a:spLocks noChangeAspect="1" noChangeShapeType="1"/>
                      </p:cNvSpPr>
                      <p:nvPr/>
                    </p:nvSpPr>
                    <p:spPr bwMode="auto">
                      <a:xfrm flipV="1">
                        <a:off x="2045" y="3681"/>
                        <a:ext cx="290" cy="29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5" name="Line 266"/>
                      <p:cNvSpPr>
                        <a:spLocks noChangeAspect="1" noChangeShapeType="1"/>
                      </p:cNvSpPr>
                      <p:nvPr/>
                    </p:nvSpPr>
                    <p:spPr bwMode="auto">
                      <a:xfrm flipV="1">
                        <a:off x="2128" y="3681"/>
                        <a:ext cx="309"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6" name="Line 267"/>
                      <p:cNvSpPr>
                        <a:spLocks noChangeAspect="1" noChangeShapeType="1"/>
                      </p:cNvSpPr>
                      <p:nvPr/>
                    </p:nvSpPr>
                    <p:spPr bwMode="auto">
                      <a:xfrm flipV="1">
                        <a:off x="2228" y="3681"/>
                        <a:ext cx="310"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7" name="Line 268"/>
                      <p:cNvSpPr>
                        <a:spLocks noChangeAspect="1" noChangeShapeType="1"/>
                      </p:cNvSpPr>
                      <p:nvPr/>
                    </p:nvSpPr>
                    <p:spPr bwMode="auto">
                      <a:xfrm flipV="1">
                        <a:off x="2330" y="3681"/>
                        <a:ext cx="309"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8" name="Line 269"/>
                      <p:cNvSpPr>
                        <a:spLocks noChangeAspect="1" noChangeShapeType="1"/>
                      </p:cNvSpPr>
                      <p:nvPr/>
                    </p:nvSpPr>
                    <p:spPr bwMode="auto">
                      <a:xfrm flipV="1">
                        <a:off x="2432" y="3681"/>
                        <a:ext cx="308"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9" name="Line 270"/>
                      <p:cNvSpPr>
                        <a:spLocks noChangeAspect="1" noChangeShapeType="1"/>
                      </p:cNvSpPr>
                      <p:nvPr/>
                    </p:nvSpPr>
                    <p:spPr bwMode="auto">
                      <a:xfrm flipV="1">
                        <a:off x="2532" y="3681"/>
                        <a:ext cx="310"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00" name="Line 271"/>
                      <p:cNvSpPr>
                        <a:spLocks noChangeAspect="1" noChangeShapeType="1"/>
                      </p:cNvSpPr>
                      <p:nvPr/>
                    </p:nvSpPr>
                    <p:spPr bwMode="auto">
                      <a:xfrm flipV="1">
                        <a:off x="2633" y="3721"/>
                        <a:ext cx="269" cy="2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01" name="Line 272"/>
                      <p:cNvSpPr>
                        <a:spLocks noChangeAspect="1" noChangeShapeType="1"/>
                      </p:cNvSpPr>
                      <p:nvPr/>
                    </p:nvSpPr>
                    <p:spPr bwMode="auto">
                      <a:xfrm flipV="1">
                        <a:off x="2735" y="3823"/>
                        <a:ext cx="167" cy="16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02" name="Line 273"/>
                      <p:cNvSpPr>
                        <a:spLocks noChangeAspect="1" noChangeShapeType="1"/>
                      </p:cNvSpPr>
                      <p:nvPr/>
                    </p:nvSpPr>
                    <p:spPr bwMode="auto">
                      <a:xfrm flipV="1">
                        <a:off x="2836" y="3925"/>
                        <a:ext cx="66" cy="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2691" name="Line 274"/>
                    <p:cNvSpPr>
                      <a:spLocks noChangeAspect="1" noChangeShapeType="1"/>
                    </p:cNvSpPr>
                    <p:nvPr/>
                  </p:nvSpPr>
                  <p:spPr bwMode="auto">
                    <a:xfrm>
                      <a:off x="5692" y="4320"/>
                      <a:ext cx="86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2688" name="Oval 275"/>
                  <p:cNvSpPr>
                    <a:spLocks noChangeAspect="1" noChangeArrowheads="1"/>
                  </p:cNvSpPr>
                  <p:nvPr/>
                </p:nvSpPr>
                <p:spPr bwMode="auto">
                  <a:xfrm>
                    <a:off x="9292" y="4055"/>
                    <a:ext cx="86" cy="86"/>
                  </a:xfrm>
                  <a:prstGeom prst="ellipse">
                    <a:avLst/>
                  </a:prstGeom>
                  <a:solidFill>
                    <a:srgbClr val="FFFFFF"/>
                  </a:solidFill>
                  <a:ln w="9525">
                    <a:solidFill>
                      <a:srgbClr val="000000"/>
                    </a:solidFill>
                    <a:round/>
                    <a:headEnd/>
                    <a:tailEnd/>
                  </a:ln>
                </p:spPr>
                <p:txBody>
                  <a:bodyPr/>
                  <a:lstStyle/>
                  <a:p>
                    <a:endParaRPr lang="en-US"/>
                  </a:p>
                </p:txBody>
              </p:sp>
              <p:sp>
                <p:nvSpPr>
                  <p:cNvPr id="112689" name="Oval 276"/>
                  <p:cNvSpPr>
                    <a:spLocks noChangeAspect="1" noChangeArrowheads="1"/>
                  </p:cNvSpPr>
                  <p:nvPr/>
                </p:nvSpPr>
                <p:spPr bwMode="auto">
                  <a:xfrm>
                    <a:off x="9455" y="4062"/>
                    <a:ext cx="86" cy="86"/>
                  </a:xfrm>
                  <a:prstGeom prst="ellipse">
                    <a:avLst/>
                  </a:prstGeom>
                  <a:solidFill>
                    <a:srgbClr val="FFFFFF"/>
                  </a:solidFill>
                  <a:ln w="9525">
                    <a:solidFill>
                      <a:srgbClr val="000000"/>
                    </a:solidFill>
                    <a:round/>
                    <a:headEnd/>
                    <a:tailEnd/>
                  </a:ln>
                </p:spPr>
                <p:txBody>
                  <a:bodyPr/>
                  <a:lstStyle/>
                  <a:p>
                    <a:endParaRPr lang="en-US"/>
                  </a:p>
                </p:txBody>
              </p:sp>
            </p:grpSp>
            <p:grpSp>
              <p:nvGrpSpPr>
                <p:cNvPr id="112682" name="Group 277"/>
                <p:cNvGrpSpPr>
                  <a:grpSpLocks noChangeAspect="1"/>
                </p:cNvGrpSpPr>
                <p:nvPr/>
              </p:nvGrpSpPr>
              <p:grpSpPr bwMode="auto">
                <a:xfrm>
                  <a:off x="8022" y="4591"/>
                  <a:ext cx="275" cy="276"/>
                  <a:chOff x="9656" y="3420"/>
                  <a:chExt cx="275" cy="276"/>
                </a:xfrm>
              </p:grpSpPr>
              <p:sp>
                <p:nvSpPr>
                  <p:cNvPr id="112683" name="Freeform 278"/>
                  <p:cNvSpPr>
                    <a:spLocks noChangeAspect="1"/>
                  </p:cNvSpPr>
                  <p:nvPr/>
                </p:nvSpPr>
                <p:spPr bwMode="auto">
                  <a:xfrm>
                    <a:off x="9734" y="3420"/>
                    <a:ext cx="120" cy="121"/>
                  </a:xfrm>
                  <a:custGeom>
                    <a:avLst/>
                    <a:gdLst>
                      <a:gd name="T0" fmla="*/ 0 w 173"/>
                      <a:gd name="T1" fmla="*/ 42 h 174"/>
                      <a:gd name="T2" fmla="*/ 6 w 173"/>
                      <a:gd name="T3" fmla="*/ 21 h 174"/>
                      <a:gd name="T4" fmla="*/ 21 w 173"/>
                      <a:gd name="T5" fmla="*/ 6 h 174"/>
                      <a:gd name="T6" fmla="*/ 42 w 173"/>
                      <a:gd name="T7" fmla="*/ 0 h 174"/>
                      <a:gd name="T8" fmla="*/ 62 w 173"/>
                      <a:gd name="T9" fmla="*/ 6 h 174"/>
                      <a:gd name="T10" fmla="*/ 78 w 173"/>
                      <a:gd name="T11" fmla="*/ 21 h 174"/>
                      <a:gd name="T12" fmla="*/ 83 w 173"/>
                      <a:gd name="T13" fmla="*/ 42 h 174"/>
                      <a:gd name="T14" fmla="*/ 78 w 173"/>
                      <a:gd name="T15" fmla="*/ 63 h 174"/>
                      <a:gd name="T16" fmla="*/ 62 w 173"/>
                      <a:gd name="T17" fmla="*/ 79 h 174"/>
                      <a:gd name="T18" fmla="*/ 42 w 173"/>
                      <a:gd name="T19" fmla="*/ 84 h 174"/>
                      <a:gd name="T20" fmla="*/ 21 w 173"/>
                      <a:gd name="T21" fmla="*/ 79 h 174"/>
                      <a:gd name="T22" fmla="*/ 6 w 173"/>
                      <a:gd name="T23" fmla="*/ 63 h 174"/>
                      <a:gd name="T24" fmla="*/ 0 w 173"/>
                      <a:gd name="T25" fmla="*/ 42 h 1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3" h="174">
                        <a:moveTo>
                          <a:pt x="0" y="87"/>
                        </a:moveTo>
                        <a:lnTo>
                          <a:pt x="11" y="43"/>
                        </a:lnTo>
                        <a:lnTo>
                          <a:pt x="43" y="11"/>
                        </a:lnTo>
                        <a:lnTo>
                          <a:pt x="86" y="0"/>
                        </a:lnTo>
                        <a:lnTo>
                          <a:pt x="130" y="11"/>
                        </a:lnTo>
                        <a:lnTo>
                          <a:pt x="162" y="43"/>
                        </a:lnTo>
                        <a:lnTo>
                          <a:pt x="173" y="87"/>
                        </a:lnTo>
                        <a:lnTo>
                          <a:pt x="162" y="130"/>
                        </a:lnTo>
                        <a:lnTo>
                          <a:pt x="130" y="162"/>
                        </a:lnTo>
                        <a:lnTo>
                          <a:pt x="86" y="174"/>
                        </a:lnTo>
                        <a:lnTo>
                          <a:pt x="43" y="162"/>
                        </a:lnTo>
                        <a:lnTo>
                          <a:pt x="11" y="130"/>
                        </a:lnTo>
                        <a:lnTo>
                          <a:pt x="0" y="87"/>
                        </a:lnTo>
                        <a:close/>
                      </a:path>
                    </a:pathLst>
                  </a:custGeom>
                  <a:solidFill>
                    <a:srgbClr val="FFFFFF"/>
                  </a:solidFill>
                  <a:ln w="9525" cmpd="sng">
                    <a:solidFill>
                      <a:srgbClr val="000000"/>
                    </a:solidFill>
                    <a:prstDash val="solid"/>
                    <a:round/>
                    <a:headEnd/>
                    <a:tailEnd/>
                  </a:ln>
                </p:spPr>
                <p:txBody>
                  <a:bodyPr/>
                  <a:lstStyle/>
                  <a:p>
                    <a:endParaRPr lang="en-US"/>
                  </a:p>
                </p:txBody>
              </p:sp>
              <p:sp>
                <p:nvSpPr>
                  <p:cNvPr id="112684" name="Line 279"/>
                  <p:cNvSpPr>
                    <a:spLocks noChangeAspect="1" noChangeShapeType="1"/>
                  </p:cNvSpPr>
                  <p:nvPr/>
                </p:nvSpPr>
                <p:spPr bwMode="auto">
                  <a:xfrm>
                    <a:off x="9833" y="3541"/>
                    <a:ext cx="98" cy="1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85" name="Line 280"/>
                  <p:cNvSpPr>
                    <a:spLocks noChangeAspect="1" noChangeShapeType="1"/>
                  </p:cNvSpPr>
                  <p:nvPr/>
                </p:nvSpPr>
                <p:spPr bwMode="auto">
                  <a:xfrm flipH="1">
                    <a:off x="9656" y="3532"/>
                    <a:ext cx="106" cy="1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86" name="Line 281"/>
                  <p:cNvSpPr>
                    <a:spLocks noChangeAspect="1" noChangeShapeType="1"/>
                  </p:cNvSpPr>
                  <p:nvPr/>
                </p:nvSpPr>
                <p:spPr bwMode="auto">
                  <a:xfrm>
                    <a:off x="9669" y="3695"/>
                    <a:ext cx="259"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112660" name="Line 282"/>
              <p:cNvSpPr>
                <a:spLocks noChangeAspect="1" noChangeShapeType="1"/>
              </p:cNvSpPr>
              <p:nvPr/>
            </p:nvSpPr>
            <p:spPr bwMode="auto">
              <a:xfrm>
                <a:off x="2700" y="4320"/>
                <a:ext cx="1" cy="900"/>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61" name="Line 283"/>
              <p:cNvSpPr>
                <a:spLocks noChangeAspect="1" noChangeShapeType="1"/>
              </p:cNvSpPr>
              <p:nvPr/>
            </p:nvSpPr>
            <p:spPr bwMode="auto">
              <a:xfrm>
                <a:off x="3435" y="3435"/>
                <a:ext cx="1" cy="540"/>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62" name="Line 284"/>
              <p:cNvSpPr>
                <a:spLocks noChangeAspect="1" noChangeShapeType="1"/>
              </p:cNvSpPr>
              <p:nvPr/>
            </p:nvSpPr>
            <p:spPr bwMode="auto">
              <a:xfrm>
                <a:off x="5580" y="4140"/>
                <a:ext cx="1" cy="1080"/>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63" name="Arc 285"/>
              <p:cNvSpPr>
                <a:spLocks noChangeAspect="1"/>
              </p:cNvSpPr>
              <p:nvPr/>
            </p:nvSpPr>
            <p:spPr bwMode="auto">
              <a:xfrm>
                <a:off x="2835" y="5025"/>
                <a:ext cx="180" cy="180"/>
              </a:xfrm>
              <a:custGeom>
                <a:avLst/>
                <a:gdLst>
                  <a:gd name="T0" fmla="*/ 0 w 21600"/>
                  <a:gd name="T1" fmla="*/ 0 h 21600"/>
                  <a:gd name="T2" fmla="*/ 2 w 21600"/>
                  <a:gd name="T3" fmla="*/ 2 h 21600"/>
                  <a:gd name="T4" fmla="*/ 0 w 21600"/>
                  <a:gd name="T5" fmla="*/ 2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64" name="Arc 286"/>
              <p:cNvSpPr>
                <a:spLocks noChangeAspect="1"/>
              </p:cNvSpPr>
              <p:nvPr/>
            </p:nvSpPr>
            <p:spPr bwMode="auto">
              <a:xfrm rot="-5543156">
                <a:off x="5181" y="5070"/>
                <a:ext cx="144" cy="144"/>
              </a:xfrm>
              <a:custGeom>
                <a:avLst/>
                <a:gdLst>
                  <a:gd name="T0" fmla="*/ 0 w 21600"/>
                  <a:gd name="T1" fmla="*/ 0 h 21600"/>
                  <a:gd name="T2" fmla="*/ 1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65" name="Text Box 287"/>
              <p:cNvSpPr txBox="1">
                <a:spLocks noChangeAspect="1" noChangeArrowheads="1"/>
              </p:cNvSpPr>
              <p:nvPr/>
            </p:nvSpPr>
            <p:spPr bwMode="auto">
              <a:xfrm>
                <a:off x="3390" y="3645"/>
                <a:ext cx="720" cy="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C</a:t>
                </a:r>
                <a:endParaRPr lang="en-US" sz="2800"/>
              </a:p>
            </p:txBody>
          </p:sp>
          <p:sp>
            <p:nvSpPr>
              <p:cNvPr id="112666" name="Text Box 288"/>
              <p:cNvSpPr txBox="1">
                <a:spLocks noChangeAspect="1" noChangeArrowheads="1"/>
              </p:cNvSpPr>
              <p:nvPr/>
            </p:nvSpPr>
            <p:spPr bwMode="auto">
              <a:xfrm>
                <a:off x="2250" y="4980"/>
                <a:ext cx="720" cy="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A</a:t>
                </a:r>
                <a:endParaRPr lang="en-US" sz="2800"/>
              </a:p>
            </p:txBody>
          </p:sp>
          <p:sp>
            <p:nvSpPr>
              <p:cNvPr id="112667" name="Text Box 289"/>
              <p:cNvSpPr txBox="1">
                <a:spLocks noChangeAspect="1" noChangeArrowheads="1"/>
              </p:cNvSpPr>
              <p:nvPr/>
            </p:nvSpPr>
            <p:spPr bwMode="auto">
              <a:xfrm>
                <a:off x="5580" y="4950"/>
                <a:ext cx="720" cy="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B</a:t>
                </a:r>
                <a:endParaRPr lang="en-US" sz="2800"/>
              </a:p>
            </p:txBody>
          </p:sp>
          <p:sp>
            <p:nvSpPr>
              <p:cNvPr id="112668" name="Text Box 290"/>
              <p:cNvSpPr txBox="1">
                <a:spLocks noChangeAspect="1" noChangeArrowheads="1"/>
              </p:cNvSpPr>
              <p:nvPr/>
            </p:nvSpPr>
            <p:spPr bwMode="auto">
              <a:xfrm>
                <a:off x="4095" y="5160"/>
                <a:ext cx="720" cy="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M</a:t>
                </a:r>
                <a:endParaRPr lang="en-US" sz="2400"/>
              </a:p>
            </p:txBody>
          </p:sp>
          <p:sp>
            <p:nvSpPr>
              <p:cNvPr id="112669" name="Text Box 291"/>
              <p:cNvSpPr txBox="1">
                <a:spLocks noChangeAspect="1" noChangeArrowheads="1"/>
              </p:cNvSpPr>
              <p:nvPr/>
            </p:nvSpPr>
            <p:spPr bwMode="auto">
              <a:xfrm>
                <a:off x="2810" y="4753"/>
                <a:ext cx="168" cy="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12670" name="Text Box 292"/>
              <p:cNvSpPr txBox="1">
                <a:spLocks noChangeAspect="1" noChangeArrowheads="1"/>
              </p:cNvSpPr>
              <p:nvPr/>
            </p:nvSpPr>
            <p:spPr bwMode="auto">
              <a:xfrm>
                <a:off x="4595" y="4830"/>
                <a:ext cx="168" cy="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12671" name="Line 293"/>
              <p:cNvSpPr>
                <a:spLocks noChangeAspect="1" noChangeShapeType="1"/>
              </p:cNvSpPr>
              <p:nvPr/>
            </p:nvSpPr>
            <p:spPr bwMode="auto">
              <a:xfrm>
                <a:off x="2715" y="5580"/>
                <a:ext cx="1" cy="54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72" name="Line 294"/>
              <p:cNvSpPr>
                <a:spLocks noChangeAspect="1" noChangeShapeType="1"/>
              </p:cNvSpPr>
              <p:nvPr/>
            </p:nvSpPr>
            <p:spPr bwMode="auto">
              <a:xfrm>
                <a:off x="4139" y="5595"/>
                <a:ext cx="1" cy="54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73" name="Line 295"/>
              <p:cNvSpPr>
                <a:spLocks noChangeAspect="1" noChangeShapeType="1"/>
              </p:cNvSpPr>
              <p:nvPr/>
            </p:nvSpPr>
            <p:spPr bwMode="auto">
              <a:xfrm>
                <a:off x="5579" y="5595"/>
                <a:ext cx="1" cy="54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74" name="Line 296"/>
              <p:cNvSpPr>
                <a:spLocks noChangeAspect="1" noChangeShapeType="1"/>
              </p:cNvSpPr>
              <p:nvPr/>
            </p:nvSpPr>
            <p:spPr bwMode="auto">
              <a:xfrm>
                <a:off x="2700" y="5940"/>
                <a:ext cx="1440" cy="0"/>
              </a:xfrm>
              <a:prstGeom prst="line">
                <a:avLst/>
              </a:prstGeom>
              <a:noFill/>
              <a:ln w="952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75" name="Line 297"/>
              <p:cNvSpPr>
                <a:spLocks noChangeAspect="1" noChangeShapeType="1"/>
              </p:cNvSpPr>
              <p:nvPr/>
            </p:nvSpPr>
            <p:spPr bwMode="auto">
              <a:xfrm>
                <a:off x="4140" y="5940"/>
                <a:ext cx="1440" cy="0"/>
              </a:xfrm>
              <a:prstGeom prst="line">
                <a:avLst/>
              </a:prstGeom>
              <a:noFill/>
              <a:ln w="952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676" name="Text Box 298"/>
              <p:cNvSpPr txBox="1">
                <a:spLocks noChangeAspect="1" noChangeArrowheads="1"/>
              </p:cNvSpPr>
              <p:nvPr/>
            </p:nvSpPr>
            <p:spPr bwMode="auto">
              <a:xfrm>
                <a:off x="4500" y="5715"/>
                <a:ext cx="720" cy="540"/>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1m</a:t>
                </a:r>
                <a:endParaRPr lang="en-US" sz="2800"/>
              </a:p>
            </p:txBody>
          </p:sp>
          <p:sp>
            <p:nvSpPr>
              <p:cNvPr id="112677" name="Text Box 299"/>
              <p:cNvSpPr txBox="1">
                <a:spLocks noChangeAspect="1" noChangeArrowheads="1"/>
              </p:cNvSpPr>
              <p:nvPr/>
            </p:nvSpPr>
            <p:spPr bwMode="auto">
              <a:xfrm>
                <a:off x="3120" y="5715"/>
                <a:ext cx="720" cy="540"/>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1m</a:t>
                </a:r>
                <a:endParaRPr lang="en-US" sz="2800"/>
              </a:p>
            </p:txBody>
          </p:sp>
          <p:sp>
            <p:nvSpPr>
              <p:cNvPr id="112678" name="Text Box 300"/>
              <p:cNvSpPr txBox="1">
                <a:spLocks noChangeAspect="1" noChangeArrowheads="1"/>
              </p:cNvSpPr>
              <p:nvPr/>
            </p:nvSpPr>
            <p:spPr bwMode="auto">
              <a:xfrm>
                <a:off x="2970" y="3165"/>
                <a:ext cx="168" cy="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12679" name="Text Box 301"/>
              <p:cNvSpPr txBox="1">
                <a:spLocks noChangeAspect="1" noChangeArrowheads="1"/>
              </p:cNvSpPr>
              <p:nvPr/>
            </p:nvSpPr>
            <p:spPr bwMode="auto">
              <a:xfrm>
                <a:off x="2220" y="3961"/>
                <a:ext cx="168" cy="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12680" name="Text Box 302"/>
              <p:cNvSpPr txBox="1">
                <a:spLocks noChangeAspect="1" noChangeArrowheads="1"/>
              </p:cNvSpPr>
              <p:nvPr/>
            </p:nvSpPr>
            <p:spPr bwMode="auto">
              <a:xfrm>
                <a:off x="5476" y="3827"/>
                <a:ext cx="168" cy="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grpSp>
        <p:graphicFrame>
          <p:nvGraphicFramePr>
            <p:cNvPr id="112649" name="Object 303"/>
            <p:cNvGraphicFramePr>
              <a:graphicFrameLocks noChangeAspect="1"/>
            </p:cNvGraphicFramePr>
            <p:nvPr/>
          </p:nvGraphicFramePr>
          <p:xfrm>
            <a:off x="965" y="391"/>
            <a:ext cx="214" cy="341"/>
          </p:xfrm>
          <a:graphic>
            <a:graphicData uri="http://schemas.openxmlformats.org/presentationml/2006/ole">
              <mc:AlternateContent xmlns:mc="http://schemas.openxmlformats.org/markup-compatibility/2006">
                <mc:Choice xmlns:v="urn:schemas-microsoft-com:vml" Requires="v">
                  <p:oleObj spid="_x0000_s227487" name="Equation" r:id="rId3" imgW="164957" imgH="253780" progId="Equation.DSMT4">
                    <p:embed/>
                  </p:oleObj>
                </mc:Choice>
                <mc:Fallback>
                  <p:oleObj name="Equation" r:id="rId3" imgW="164957" imgH="2537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 y="391"/>
                          <a:ext cx="214"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2650" name="Object 304"/>
            <p:cNvGraphicFramePr>
              <a:graphicFrameLocks noChangeAspect="1"/>
            </p:cNvGraphicFramePr>
            <p:nvPr/>
          </p:nvGraphicFramePr>
          <p:xfrm>
            <a:off x="567" y="799"/>
            <a:ext cx="223" cy="317"/>
          </p:xfrm>
          <a:graphic>
            <a:graphicData uri="http://schemas.openxmlformats.org/presentationml/2006/ole">
              <mc:AlternateContent xmlns:mc="http://schemas.openxmlformats.org/markup-compatibility/2006">
                <mc:Choice xmlns:v="urn:schemas-microsoft-com:vml" Requires="v">
                  <p:oleObj spid="_x0000_s227488" name="Equation" r:id="rId5" imgW="177569" imgH="253670" progId="Equation.DSMT4">
                    <p:embed/>
                  </p:oleObj>
                </mc:Choice>
                <mc:Fallback>
                  <p:oleObj name="Equation" r:id="rId5" imgW="177569" imgH="25367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 y="799"/>
                          <a:ext cx="223"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2651" name="Object 305"/>
            <p:cNvGraphicFramePr>
              <a:graphicFrameLocks noChangeAspect="1"/>
            </p:cNvGraphicFramePr>
            <p:nvPr/>
          </p:nvGraphicFramePr>
          <p:xfrm>
            <a:off x="2109" y="731"/>
            <a:ext cx="239" cy="340"/>
          </p:xfrm>
          <a:graphic>
            <a:graphicData uri="http://schemas.openxmlformats.org/presentationml/2006/ole">
              <mc:AlternateContent xmlns:mc="http://schemas.openxmlformats.org/markup-compatibility/2006">
                <mc:Choice xmlns:v="urn:schemas-microsoft-com:vml" Requires="v">
                  <p:oleObj spid="_x0000_s227489" name="Equation" r:id="rId7" imgW="177569" imgH="253670" progId="Equation.DSMT4">
                    <p:embed/>
                  </p:oleObj>
                </mc:Choice>
                <mc:Fallback>
                  <p:oleObj name="Equation" r:id="rId7" imgW="177569" imgH="25367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09" y="731"/>
                          <a:ext cx="239"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2652" name="Object 306"/>
            <p:cNvGraphicFramePr>
              <a:graphicFrameLocks noChangeAspect="1"/>
            </p:cNvGraphicFramePr>
            <p:nvPr/>
          </p:nvGraphicFramePr>
          <p:xfrm>
            <a:off x="939" y="1207"/>
            <a:ext cx="273" cy="229"/>
          </p:xfrm>
          <a:graphic>
            <a:graphicData uri="http://schemas.openxmlformats.org/presentationml/2006/ole">
              <mc:AlternateContent xmlns:mc="http://schemas.openxmlformats.org/markup-compatibility/2006">
                <mc:Choice xmlns:v="urn:schemas-microsoft-com:vml" Requires="v">
                  <p:oleObj spid="_x0000_s227490" name="Equation" r:id="rId9" imgW="241195" imgH="203112" progId="Equation.DSMT4">
                    <p:embed/>
                  </p:oleObj>
                </mc:Choice>
                <mc:Fallback>
                  <p:oleObj name="Equation" r:id="rId9" imgW="241195"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9" y="1207"/>
                          <a:ext cx="27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2653" name="Object 307"/>
            <p:cNvGraphicFramePr>
              <a:graphicFrameLocks noChangeAspect="1"/>
            </p:cNvGraphicFramePr>
            <p:nvPr/>
          </p:nvGraphicFramePr>
          <p:xfrm>
            <a:off x="1773" y="1243"/>
            <a:ext cx="273" cy="229"/>
          </p:xfrm>
          <a:graphic>
            <a:graphicData uri="http://schemas.openxmlformats.org/presentationml/2006/ole">
              <mc:AlternateContent xmlns:mc="http://schemas.openxmlformats.org/markup-compatibility/2006">
                <mc:Choice xmlns:v="urn:schemas-microsoft-com:vml" Requires="v">
                  <p:oleObj spid="_x0000_s227491" name="Equation" r:id="rId11" imgW="241195" imgH="203112" progId="Equation.DSMT4">
                    <p:embed/>
                  </p:oleObj>
                </mc:Choice>
                <mc:Fallback>
                  <p:oleObj name="Equation" r:id="rId11" imgW="241195" imgH="203112"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73" y="1243"/>
                          <a:ext cx="27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extLst>
      <p:ext uri="{BB962C8B-B14F-4D97-AF65-F5344CB8AC3E}">
        <p14:creationId xmlns:p14="http://schemas.microsoft.com/office/powerpoint/2010/main" val="21712319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lide Number Placeholder 6"/>
          <p:cNvSpPr>
            <a:spLocks noGrp="1"/>
          </p:cNvSpPr>
          <p:nvPr>
            <p:ph type="sldNum" sz="quarter" idx="12"/>
          </p:nvPr>
        </p:nvSpPr>
        <p:spPr/>
        <p:txBody>
          <a:bodyPr/>
          <a:lstStyle/>
          <a:p>
            <a:pPr>
              <a:defRPr/>
            </a:pPr>
            <a:fld id="{67B0B409-752B-41D7-993B-B020284435F7}" type="slidenum">
              <a:rPr lang="en-US" altLang="en-US"/>
              <a:pPr>
                <a:defRPr/>
              </a:pPr>
              <a:t>38</a:t>
            </a:fld>
            <a:endParaRPr lang="en-US" altLang="en-US"/>
          </a:p>
        </p:txBody>
      </p:sp>
      <p:grpSp>
        <p:nvGrpSpPr>
          <p:cNvPr id="276695" name="Group 215"/>
          <p:cNvGrpSpPr>
            <a:grpSpLocks/>
          </p:cNvGrpSpPr>
          <p:nvPr/>
        </p:nvGrpSpPr>
        <p:grpSpPr bwMode="auto">
          <a:xfrm>
            <a:off x="1208088" y="4241800"/>
            <a:ext cx="619125" cy="465138"/>
            <a:chOff x="761" y="2672"/>
            <a:chExt cx="390" cy="293"/>
          </a:xfrm>
        </p:grpSpPr>
        <p:sp>
          <p:nvSpPr>
            <p:cNvPr id="113863" name="Oval 76"/>
            <p:cNvSpPr>
              <a:spLocks noChangeAspect="1" noChangeArrowheads="1"/>
            </p:cNvSpPr>
            <p:nvPr/>
          </p:nvSpPr>
          <p:spPr bwMode="auto">
            <a:xfrm>
              <a:off x="973" y="2746"/>
              <a:ext cx="124" cy="124"/>
            </a:xfrm>
            <a:prstGeom prst="ellipse">
              <a:avLst/>
            </a:prstGeom>
            <a:solidFill>
              <a:srgbClr val="6699FF"/>
            </a:solidFill>
            <a:ln w="9525" algn="ctr">
              <a:solidFill>
                <a:srgbClr val="7EE4F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64" name="Text Box 79"/>
            <p:cNvSpPr txBox="1">
              <a:spLocks noChangeAspect="1" noChangeArrowheads="1"/>
            </p:cNvSpPr>
            <p:nvPr/>
          </p:nvSpPr>
          <p:spPr bwMode="auto">
            <a:xfrm>
              <a:off x="761" y="2672"/>
              <a:ext cx="390"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A</a:t>
              </a:r>
              <a:endParaRPr lang="en-US" sz="2400"/>
            </a:p>
          </p:txBody>
        </p:sp>
      </p:grpSp>
      <p:grpSp>
        <p:nvGrpSpPr>
          <p:cNvPr id="276694" name="Group 214"/>
          <p:cNvGrpSpPr>
            <a:grpSpLocks/>
          </p:cNvGrpSpPr>
          <p:nvPr/>
        </p:nvGrpSpPr>
        <p:grpSpPr bwMode="auto">
          <a:xfrm>
            <a:off x="3497263" y="4506913"/>
            <a:ext cx="620712" cy="630237"/>
            <a:chOff x="2203" y="2839"/>
            <a:chExt cx="391" cy="397"/>
          </a:xfrm>
        </p:grpSpPr>
        <p:sp>
          <p:nvSpPr>
            <p:cNvPr id="113861" name="Oval 91"/>
            <p:cNvSpPr>
              <a:spLocks noChangeAspect="1" noChangeArrowheads="1"/>
            </p:cNvSpPr>
            <p:nvPr/>
          </p:nvSpPr>
          <p:spPr bwMode="auto">
            <a:xfrm>
              <a:off x="2262" y="2839"/>
              <a:ext cx="125" cy="125"/>
            </a:xfrm>
            <a:prstGeom prst="ellipse">
              <a:avLst/>
            </a:prstGeom>
            <a:solidFill>
              <a:srgbClr val="6699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62" name="Text Box 94"/>
            <p:cNvSpPr txBox="1">
              <a:spLocks noChangeAspect="1" noChangeArrowheads="1"/>
            </p:cNvSpPr>
            <p:nvPr/>
          </p:nvSpPr>
          <p:spPr bwMode="auto">
            <a:xfrm>
              <a:off x="2203" y="2943"/>
              <a:ext cx="391"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M</a:t>
              </a:r>
              <a:endParaRPr lang="en-US" sz="2400"/>
            </a:p>
          </p:txBody>
        </p:sp>
      </p:grpSp>
      <p:grpSp>
        <p:nvGrpSpPr>
          <p:cNvPr id="276714" name="Group 234"/>
          <p:cNvGrpSpPr>
            <a:grpSpLocks/>
          </p:cNvGrpSpPr>
          <p:nvPr/>
        </p:nvGrpSpPr>
        <p:grpSpPr bwMode="auto">
          <a:xfrm>
            <a:off x="6364288" y="4102100"/>
            <a:ext cx="684212" cy="466725"/>
            <a:chOff x="4009" y="2584"/>
            <a:chExt cx="431" cy="294"/>
          </a:xfrm>
        </p:grpSpPr>
        <p:sp>
          <p:nvSpPr>
            <p:cNvPr id="113859" name="Oval 101"/>
            <p:cNvSpPr>
              <a:spLocks noChangeAspect="1" noChangeArrowheads="1"/>
            </p:cNvSpPr>
            <p:nvPr/>
          </p:nvSpPr>
          <p:spPr bwMode="auto">
            <a:xfrm>
              <a:off x="4009" y="2753"/>
              <a:ext cx="125" cy="125"/>
            </a:xfrm>
            <a:prstGeom prst="ellipse">
              <a:avLst/>
            </a:prstGeom>
            <a:solidFill>
              <a:srgbClr val="6699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60" name="Text Box 104"/>
            <p:cNvSpPr txBox="1">
              <a:spLocks noChangeAspect="1" noChangeArrowheads="1"/>
            </p:cNvSpPr>
            <p:nvPr/>
          </p:nvSpPr>
          <p:spPr bwMode="auto">
            <a:xfrm>
              <a:off x="4050" y="2584"/>
              <a:ext cx="390"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B</a:t>
              </a:r>
              <a:endParaRPr lang="en-US" sz="2800"/>
            </a:p>
          </p:txBody>
        </p:sp>
      </p:grpSp>
      <p:grpSp>
        <p:nvGrpSpPr>
          <p:cNvPr id="276696" name="Group 216"/>
          <p:cNvGrpSpPr>
            <a:grpSpLocks/>
          </p:cNvGrpSpPr>
          <p:nvPr/>
        </p:nvGrpSpPr>
        <p:grpSpPr bwMode="auto">
          <a:xfrm>
            <a:off x="968375" y="3321050"/>
            <a:ext cx="3924300" cy="2287588"/>
            <a:chOff x="610" y="2092"/>
            <a:chExt cx="2472" cy="1441"/>
          </a:xfrm>
        </p:grpSpPr>
        <p:sp>
          <p:nvSpPr>
            <p:cNvPr id="113855" name="Line 113"/>
            <p:cNvSpPr>
              <a:spLocks noChangeAspect="1" noChangeShapeType="1"/>
            </p:cNvSpPr>
            <p:nvPr/>
          </p:nvSpPr>
          <p:spPr bwMode="auto">
            <a:xfrm>
              <a:off x="642" y="2235"/>
              <a:ext cx="0" cy="1269"/>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56" name="Line 114"/>
            <p:cNvSpPr>
              <a:spLocks noChangeAspect="1" noChangeShapeType="1"/>
            </p:cNvSpPr>
            <p:nvPr/>
          </p:nvSpPr>
          <p:spPr bwMode="auto">
            <a:xfrm>
              <a:off x="642" y="3504"/>
              <a:ext cx="2440" cy="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57" name="Text Box 115"/>
            <p:cNvSpPr txBox="1">
              <a:spLocks noChangeAspect="1" noChangeArrowheads="1"/>
            </p:cNvSpPr>
            <p:nvPr/>
          </p:nvSpPr>
          <p:spPr bwMode="auto">
            <a:xfrm>
              <a:off x="2887" y="3293"/>
              <a:ext cx="192"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x</a:t>
              </a:r>
              <a:endParaRPr lang="en-US" sz="2800"/>
            </a:p>
          </p:txBody>
        </p:sp>
        <p:sp>
          <p:nvSpPr>
            <p:cNvPr id="113858" name="Text Box 116"/>
            <p:cNvSpPr txBox="1">
              <a:spLocks noChangeAspect="1" noChangeArrowheads="1"/>
            </p:cNvSpPr>
            <p:nvPr/>
          </p:nvSpPr>
          <p:spPr bwMode="auto">
            <a:xfrm>
              <a:off x="610" y="2092"/>
              <a:ext cx="192"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y</a:t>
              </a:r>
              <a:endParaRPr lang="en-US" sz="2800"/>
            </a:p>
          </p:txBody>
        </p:sp>
      </p:grpSp>
      <p:sp>
        <p:nvSpPr>
          <p:cNvPr id="113671" name="Rectangle 162"/>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3672" name="Rectangle 164"/>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3673" name="Rectangle 166"/>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3674" name="Rectangle 168"/>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3675" name="Rectangle 170"/>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113676" name="Group 171"/>
          <p:cNvGrpSpPr>
            <a:grpSpLocks noChangeAspect="1"/>
          </p:cNvGrpSpPr>
          <p:nvPr/>
        </p:nvGrpSpPr>
        <p:grpSpPr bwMode="auto">
          <a:xfrm>
            <a:off x="755650" y="836613"/>
            <a:ext cx="2806700" cy="2111375"/>
            <a:chOff x="529" y="350"/>
            <a:chExt cx="2228" cy="1676"/>
          </a:xfrm>
        </p:grpSpPr>
        <p:grpSp>
          <p:nvGrpSpPr>
            <p:cNvPr id="113780" name="Group 5"/>
            <p:cNvGrpSpPr>
              <a:grpSpLocks noChangeAspect="1"/>
            </p:cNvGrpSpPr>
            <p:nvPr/>
          </p:nvGrpSpPr>
          <p:grpSpPr bwMode="auto">
            <a:xfrm>
              <a:off x="529" y="350"/>
              <a:ext cx="2228" cy="1676"/>
              <a:chOff x="2192" y="3165"/>
              <a:chExt cx="4108" cy="3090"/>
            </a:xfrm>
          </p:grpSpPr>
          <p:grpSp>
            <p:nvGrpSpPr>
              <p:cNvPr id="113786" name="Group 6"/>
              <p:cNvGrpSpPr>
                <a:grpSpLocks noChangeAspect="1"/>
              </p:cNvGrpSpPr>
              <p:nvPr/>
            </p:nvGrpSpPr>
            <p:grpSpPr bwMode="auto">
              <a:xfrm>
                <a:off x="2700" y="3870"/>
                <a:ext cx="3075" cy="1440"/>
                <a:chOff x="2700" y="3870"/>
                <a:chExt cx="3075" cy="1440"/>
              </a:xfrm>
            </p:grpSpPr>
            <p:sp>
              <p:nvSpPr>
                <p:cNvPr id="113852" name="Line 7"/>
                <p:cNvSpPr>
                  <a:spLocks noChangeAspect="1" noChangeShapeType="1"/>
                </p:cNvSpPr>
                <p:nvPr/>
              </p:nvSpPr>
              <p:spPr bwMode="auto">
                <a:xfrm>
                  <a:off x="2700" y="5220"/>
                  <a:ext cx="2880" cy="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53" name="Line 8"/>
                <p:cNvSpPr>
                  <a:spLocks noChangeAspect="1" noChangeShapeType="1"/>
                </p:cNvSpPr>
                <p:nvPr/>
              </p:nvSpPr>
              <p:spPr bwMode="auto">
                <a:xfrm rot="1800000">
                  <a:off x="3255" y="4590"/>
                  <a:ext cx="2520" cy="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54" name="Line 9"/>
                <p:cNvSpPr>
                  <a:spLocks noChangeAspect="1" noChangeShapeType="1"/>
                </p:cNvSpPr>
                <p:nvPr/>
              </p:nvSpPr>
              <p:spPr bwMode="auto">
                <a:xfrm rot="7200000">
                  <a:off x="2356" y="4589"/>
                  <a:ext cx="1440" cy="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113787" name="Line 10"/>
              <p:cNvSpPr>
                <a:spLocks noChangeAspect="1" noChangeShapeType="1"/>
              </p:cNvSpPr>
              <p:nvPr/>
            </p:nvSpPr>
            <p:spPr bwMode="auto">
              <a:xfrm>
                <a:off x="3435" y="3975"/>
                <a:ext cx="720" cy="126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88" name="Oval 11"/>
              <p:cNvSpPr>
                <a:spLocks noChangeAspect="1" noChangeArrowheads="1"/>
              </p:cNvSpPr>
              <p:nvPr/>
            </p:nvSpPr>
            <p:spPr bwMode="auto">
              <a:xfrm>
                <a:off x="4099" y="5179"/>
                <a:ext cx="86" cy="86"/>
              </a:xfrm>
              <a:prstGeom prst="ellipse">
                <a:avLst/>
              </a:prstGeom>
              <a:solidFill>
                <a:srgbClr val="FFFF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89" name="Oval 12"/>
              <p:cNvSpPr>
                <a:spLocks noChangeAspect="1" noChangeArrowheads="1"/>
              </p:cNvSpPr>
              <p:nvPr/>
            </p:nvSpPr>
            <p:spPr bwMode="auto">
              <a:xfrm>
                <a:off x="3390" y="3930"/>
                <a:ext cx="86" cy="86"/>
              </a:xfrm>
              <a:prstGeom prst="ellipse">
                <a:avLst/>
              </a:prstGeom>
              <a:solidFill>
                <a:srgbClr val="FFFF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113790" name="Group 13"/>
              <p:cNvGrpSpPr>
                <a:grpSpLocks noChangeAspect="1"/>
              </p:cNvGrpSpPr>
              <p:nvPr/>
            </p:nvGrpSpPr>
            <p:grpSpPr bwMode="auto">
              <a:xfrm>
                <a:off x="5342" y="5156"/>
                <a:ext cx="448" cy="378"/>
                <a:chOff x="3609" y="5669"/>
                <a:chExt cx="448" cy="378"/>
              </a:xfrm>
            </p:grpSpPr>
            <p:sp>
              <p:nvSpPr>
                <p:cNvPr id="113835" name="Freeform 14"/>
                <p:cNvSpPr>
                  <a:spLocks noChangeAspect="1"/>
                </p:cNvSpPr>
                <p:nvPr/>
              </p:nvSpPr>
              <p:spPr bwMode="auto">
                <a:xfrm>
                  <a:off x="3792" y="5669"/>
                  <a:ext cx="114" cy="111"/>
                </a:xfrm>
                <a:custGeom>
                  <a:avLst/>
                  <a:gdLst>
                    <a:gd name="T0" fmla="*/ 0 w 173"/>
                    <a:gd name="T1" fmla="*/ 36 h 174"/>
                    <a:gd name="T2" fmla="*/ 5 w 173"/>
                    <a:gd name="T3" fmla="*/ 17 h 174"/>
                    <a:gd name="T4" fmla="*/ 18 w 173"/>
                    <a:gd name="T5" fmla="*/ 4 h 174"/>
                    <a:gd name="T6" fmla="*/ 38 w 173"/>
                    <a:gd name="T7" fmla="*/ 0 h 174"/>
                    <a:gd name="T8" fmla="*/ 57 w 173"/>
                    <a:gd name="T9" fmla="*/ 4 h 174"/>
                    <a:gd name="T10" fmla="*/ 71 w 173"/>
                    <a:gd name="T11" fmla="*/ 17 h 174"/>
                    <a:gd name="T12" fmla="*/ 75 w 173"/>
                    <a:gd name="T13" fmla="*/ 36 h 174"/>
                    <a:gd name="T14" fmla="*/ 71 w 173"/>
                    <a:gd name="T15" fmla="*/ 53 h 174"/>
                    <a:gd name="T16" fmla="*/ 57 w 173"/>
                    <a:gd name="T17" fmla="*/ 66 h 174"/>
                    <a:gd name="T18" fmla="*/ 38 w 173"/>
                    <a:gd name="T19" fmla="*/ 71 h 174"/>
                    <a:gd name="T20" fmla="*/ 18 w 173"/>
                    <a:gd name="T21" fmla="*/ 66 h 174"/>
                    <a:gd name="T22" fmla="*/ 5 w 173"/>
                    <a:gd name="T23" fmla="*/ 53 h 174"/>
                    <a:gd name="T24" fmla="*/ 0 w 173"/>
                    <a:gd name="T25" fmla="*/ 36 h 1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3" h="174">
                      <a:moveTo>
                        <a:pt x="0" y="87"/>
                      </a:moveTo>
                      <a:lnTo>
                        <a:pt x="11" y="43"/>
                      </a:lnTo>
                      <a:lnTo>
                        <a:pt x="43" y="11"/>
                      </a:lnTo>
                      <a:lnTo>
                        <a:pt x="86" y="0"/>
                      </a:lnTo>
                      <a:lnTo>
                        <a:pt x="130" y="11"/>
                      </a:lnTo>
                      <a:lnTo>
                        <a:pt x="162" y="43"/>
                      </a:lnTo>
                      <a:lnTo>
                        <a:pt x="173" y="87"/>
                      </a:lnTo>
                      <a:lnTo>
                        <a:pt x="162" y="130"/>
                      </a:lnTo>
                      <a:lnTo>
                        <a:pt x="130" y="162"/>
                      </a:lnTo>
                      <a:lnTo>
                        <a:pt x="86" y="174"/>
                      </a:lnTo>
                      <a:lnTo>
                        <a:pt x="43" y="162"/>
                      </a:lnTo>
                      <a:lnTo>
                        <a:pt x="11" y="130"/>
                      </a:lnTo>
                      <a:lnTo>
                        <a:pt x="0" y="87"/>
                      </a:lnTo>
                      <a:close/>
                    </a:path>
                  </a:pathLst>
                </a:custGeom>
                <a:solidFill>
                  <a:srgbClr val="FFFFFF"/>
                </a:solidFill>
                <a:ln w="9525" cmpd="sng">
                  <a:solidFill>
                    <a:srgbClr val="000000"/>
                  </a:solidFill>
                  <a:prstDash val="solid"/>
                  <a:round/>
                  <a:headEnd/>
                  <a:tailEnd/>
                </a:ln>
              </p:spPr>
              <p:txBody>
                <a:bodyPr/>
                <a:lstStyle/>
                <a:p>
                  <a:endParaRPr lang="en-US"/>
                </a:p>
              </p:txBody>
            </p:sp>
            <p:sp>
              <p:nvSpPr>
                <p:cNvPr id="113836" name="Line 15"/>
                <p:cNvSpPr>
                  <a:spLocks noChangeAspect="1" noChangeShapeType="1"/>
                </p:cNvSpPr>
                <p:nvPr/>
              </p:nvSpPr>
              <p:spPr bwMode="auto">
                <a:xfrm>
                  <a:off x="3886" y="5780"/>
                  <a:ext cx="92" cy="1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37" name="Line 16"/>
                <p:cNvSpPr>
                  <a:spLocks noChangeAspect="1" noChangeShapeType="1"/>
                </p:cNvSpPr>
                <p:nvPr/>
              </p:nvSpPr>
              <p:spPr bwMode="auto">
                <a:xfrm flipH="1">
                  <a:off x="3718" y="5771"/>
                  <a:ext cx="100" cy="14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13838" name="Group 17"/>
                <p:cNvGrpSpPr>
                  <a:grpSpLocks noChangeAspect="1"/>
                </p:cNvGrpSpPr>
                <p:nvPr/>
              </p:nvGrpSpPr>
              <p:grpSpPr bwMode="auto">
                <a:xfrm>
                  <a:off x="3609" y="5920"/>
                  <a:ext cx="448" cy="127"/>
                  <a:chOff x="5691" y="4320"/>
                  <a:chExt cx="865" cy="188"/>
                </a:xfrm>
              </p:grpSpPr>
              <p:grpSp>
                <p:nvGrpSpPr>
                  <p:cNvPr id="113839" name="Group 18"/>
                  <p:cNvGrpSpPr>
                    <a:grpSpLocks noChangeAspect="1"/>
                  </p:cNvGrpSpPr>
                  <p:nvPr/>
                </p:nvGrpSpPr>
                <p:grpSpPr bwMode="auto">
                  <a:xfrm>
                    <a:off x="5691" y="4335"/>
                    <a:ext cx="857" cy="173"/>
                    <a:chOff x="2045" y="3681"/>
                    <a:chExt cx="857" cy="311"/>
                  </a:xfrm>
                </p:grpSpPr>
                <p:sp>
                  <p:nvSpPr>
                    <p:cNvPr id="113841" name="Line 19"/>
                    <p:cNvSpPr>
                      <a:spLocks noChangeAspect="1" noChangeShapeType="1"/>
                    </p:cNvSpPr>
                    <p:nvPr/>
                  </p:nvSpPr>
                  <p:spPr bwMode="auto">
                    <a:xfrm flipV="1">
                      <a:off x="2045" y="3681"/>
                      <a:ext cx="88" cy="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42" name="Line 20"/>
                    <p:cNvSpPr>
                      <a:spLocks noChangeAspect="1" noChangeShapeType="1"/>
                    </p:cNvSpPr>
                    <p:nvPr/>
                  </p:nvSpPr>
                  <p:spPr bwMode="auto">
                    <a:xfrm flipV="1">
                      <a:off x="2045" y="3681"/>
                      <a:ext cx="190" cy="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43" name="Line 21"/>
                    <p:cNvSpPr>
                      <a:spLocks noChangeAspect="1" noChangeShapeType="1"/>
                    </p:cNvSpPr>
                    <p:nvPr/>
                  </p:nvSpPr>
                  <p:spPr bwMode="auto">
                    <a:xfrm flipV="1">
                      <a:off x="2045" y="3681"/>
                      <a:ext cx="290" cy="29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44" name="Line 22"/>
                    <p:cNvSpPr>
                      <a:spLocks noChangeAspect="1" noChangeShapeType="1"/>
                    </p:cNvSpPr>
                    <p:nvPr/>
                  </p:nvSpPr>
                  <p:spPr bwMode="auto">
                    <a:xfrm flipV="1">
                      <a:off x="2128" y="3681"/>
                      <a:ext cx="309"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45" name="Line 23"/>
                    <p:cNvSpPr>
                      <a:spLocks noChangeAspect="1" noChangeShapeType="1"/>
                    </p:cNvSpPr>
                    <p:nvPr/>
                  </p:nvSpPr>
                  <p:spPr bwMode="auto">
                    <a:xfrm flipV="1">
                      <a:off x="2228" y="3681"/>
                      <a:ext cx="310"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46" name="Line 24"/>
                    <p:cNvSpPr>
                      <a:spLocks noChangeAspect="1" noChangeShapeType="1"/>
                    </p:cNvSpPr>
                    <p:nvPr/>
                  </p:nvSpPr>
                  <p:spPr bwMode="auto">
                    <a:xfrm flipV="1">
                      <a:off x="2330" y="3681"/>
                      <a:ext cx="309"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47" name="Line 25"/>
                    <p:cNvSpPr>
                      <a:spLocks noChangeAspect="1" noChangeShapeType="1"/>
                    </p:cNvSpPr>
                    <p:nvPr/>
                  </p:nvSpPr>
                  <p:spPr bwMode="auto">
                    <a:xfrm flipV="1">
                      <a:off x="2432" y="3681"/>
                      <a:ext cx="308"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48" name="Line 26"/>
                    <p:cNvSpPr>
                      <a:spLocks noChangeAspect="1" noChangeShapeType="1"/>
                    </p:cNvSpPr>
                    <p:nvPr/>
                  </p:nvSpPr>
                  <p:spPr bwMode="auto">
                    <a:xfrm flipV="1">
                      <a:off x="2532" y="3681"/>
                      <a:ext cx="310"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49" name="Line 27"/>
                    <p:cNvSpPr>
                      <a:spLocks noChangeAspect="1" noChangeShapeType="1"/>
                    </p:cNvSpPr>
                    <p:nvPr/>
                  </p:nvSpPr>
                  <p:spPr bwMode="auto">
                    <a:xfrm flipV="1">
                      <a:off x="2633" y="3721"/>
                      <a:ext cx="269" cy="2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50" name="Line 28"/>
                    <p:cNvSpPr>
                      <a:spLocks noChangeAspect="1" noChangeShapeType="1"/>
                    </p:cNvSpPr>
                    <p:nvPr/>
                  </p:nvSpPr>
                  <p:spPr bwMode="auto">
                    <a:xfrm flipV="1">
                      <a:off x="2735" y="3823"/>
                      <a:ext cx="167" cy="16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51" name="Line 29"/>
                    <p:cNvSpPr>
                      <a:spLocks noChangeAspect="1" noChangeShapeType="1"/>
                    </p:cNvSpPr>
                    <p:nvPr/>
                  </p:nvSpPr>
                  <p:spPr bwMode="auto">
                    <a:xfrm flipV="1">
                      <a:off x="2836" y="3925"/>
                      <a:ext cx="66" cy="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3840" name="Line 30"/>
                  <p:cNvSpPr>
                    <a:spLocks noChangeAspect="1" noChangeShapeType="1"/>
                  </p:cNvSpPr>
                  <p:nvPr/>
                </p:nvSpPr>
                <p:spPr bwMode="auto">
                  <a:xfrm>
                    <a:off x="5692" y="4320"/>
                    <a:ext cx="86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113791" name="Group 31"/>
              <p:cNvGrpSpPr>
                <a:grpSpLocks noChangeAspect="1"/>
              </p:cNvGrpSpPr>
              <p:nvPr/>
            </p:nvGrpSpPr>
            <p:grpSpPr bwMode="auto">
              <a:xfrm rot="-167278">
                <a:off x="2505" y="5144"/>
                <a:ext cx="448" cy="451"/>
                <a:chOff x="7920" y="4591"/>
                <a:chExt cx="475" cy="492"/>
              </a:xfrm>
            </p:grpSpPr>
            <p:grpSp>
              <p:nvGrpSpPr>
                <p:cNvPr id="113813" name="Group 32"/>
                <p:cNvGrpSpPr>
                  <a:grpSpLocks noChangeAspect="1"/>
                </p:cNvGrpSpPr>
                <p:nvPr/>
              </p:nvGrpSpPr>
              <p:grpSpPr bwMode="auto">
                <a:xfrm>
                  <a:off x="7920" y="4860"/>
                  <a:ext cx="475" cy="223"/>
                  <a:chOff x="9180" y="4055"/>
                  <a:chExt cx="475" cy="223"/>
                </a:xfrm>
              </p:grpSpPr>
              <p:grpSp>
                <p:nvGrpSpPr>
                  <p:cNvPr id="113819" name="Group 33"/>
                  <p:cNvGrpSpPr>
                    <a:grpSpLocks noChangeAspect="1"/>
                  </p:cNvGrpSpPr>
                  <p:nvPr/>
                </p:nvGrpSpPr>
                <p:grpSpPr bwMode="auto">
                  <a:xfrm>
                    <a:off x="9180" y="4140"/>
                    <a:ext cx="475" cy="138"/>
                    <a:chOff x="5691" y="4320"/>
                    <a:chExt cx="865" cy="188"/>
                  </a:xfrm>
                </p:grpSpPr>
                <p:grpSp>
                  <p:nvGrpSpPr>
                    <p:cNvPr id="113822" name="Group 34"/>
                    <p:cNvGrpSpPr>
                      <a:grpSpLocks noChangeAspect="1"/>
                    </p:cNvGrpSpPr>
                    <p:nvPr/>
                  </p:nvGrpSpPr>
                  <p:grpSpPr bwMode="auto">
                    <a:xfrm>
                      <a:off x="5691" y="4335"/>
                      <a:ext cx="857" cy="173"/>
                      <a:chOff x="2045" y="3681"/>
                      <a:chExt cx="857" cy="311"/>
                    </a:xfrm>
                  </p:grpSpPr>
                  <p:sp>
                    <p:nvSpPr>
                      <p:cNvPr id="113824" name="Line 35"/>
                      <p:cNvSpPr>
                        <a:spLocks noChangeAspect="1" noChangeShapeType="1"/>
                      </p:cNvSpPr>
                      <p:nvPr/>
                    </p:nvSpPr>
                    <p:spPr bwMode="auto">
                      <a:xfrm flipV="1">
                        <a:off x="2045" y="3681"/>
                        <a:ext cx="88" cy="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25" name="Line 36"/>
                      <p:cNvSpPr>
                        <a:spLocks noChangeAspect="1" noChangeShapeType="1"/>
                      </p:cNvSpPr>
                      <p:nvPr/>
                    </p:nvSpPr>
                    <p:spPr bwMode="auto">
                      <a:xfrm flipV="1">
                        <a:off x="2045" y="3681"/>
                        <a:ext cx="190" cy="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26" name="Line 37"/>
                      <p:cNvSpPr>
                        <a:spLocks noChangeAspect="1" noChangeShapeType="1"/>
                      </p:cNvSpPr>
                      <p:nvPr/>
                    </p:nvSpPr>
                    <p:spPr bwMode="auto">
                      <a:xfrm flipV="1">
                        <a:off x="2045" y="3681"/>
                        <a:ext cx="290" cy="29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27" name="Line 38"/>
                      <p:cNvSpPr>
                        <a:spLocks noChangeAspect="1" noChangeShapeType="1"/>
                      </p:cNvSpPr>
                      <p:nvPr/>
                    </p:nvSpPr>
                    <p:spPr bwMode="auto">
                      <a:xfrm flipV="1">
                        <a:off x="2128" y="3681"/>
                        <a:ext cx="309"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28" name="Line 39"/>
                      <p:cNvSpPr>
                        <a:spLocks noChangeAspect="1" noChangeShapeType="1"/>
                      </p:cNvSpPr>
                      <p:nvPr/>
                    </p:nvSpPr>
                    <p:spPr bwMode="auto">
                      <a:xfrm flipV="1">
                        <a:off x="2228" y="3681"/>
                        <a:ext cx="310"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29" name="Line 40"/>
                      <p:cNvSpPr>
                        <a:spLocks noChangeAspect="1" noChangeShapeType="1"/>
                      </p:cNvSpPr>
                      <p:nvPr/>
                    </p:nvSpPr>
                    <p:spPr bwMode="auto">
                      <a:xfrm flipV="1">
                        <a:off x="2330" y="3681"/>
                        <a:ext cx="309"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30" name="Line 41"/>
                      <p:cNvSpPr>
                        <a:spLocks noChangeAspect="1" noChangeShapeType="1"/>
                      </p:cNvSpPr>
                      <p:nvPr/>
                    </p:nvSpPr>
                    <p:spPr bwMode="auto">
                      <a:xfrm flipV="1">
                        <a:off x="2432" y="3681"/>
                        <a:ext cx="308"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31" name="Line 42"/>
                      <p:cNvSpPr>
                        <a:spLocks noChangeAspect="1" noChangeShapeType="1"/>
                      </p:cNvSpPr>
                      <p:nvPr/>
                    </p:nvSpPr>
                    <p:spPr bwMode="auto">
                      <a:xfrm flipV="1">
                        <a:off x="2532" y="3681"/>
                        <a:ext cx="310" cy="3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32" name="Line 43"/>
                      <p:cNvSpPr>
                        <a:spLocks noChangeAspect="1" noChangeShapeType="1"/>
                      </p:cNvSpPr>
                      <p:nvPr/>
                    </p:nvSpPr>
                    <p:spPr bwMode="auto">
                      <a:xfrm flipV="1">
                        <a:off x="2633" y="3721"/>
                        <a:ext cx="269" cy="2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33" name="Line 44"/>
                      <p:cNvSpPr>
                        <a:spLocks noChangeAspect="1" noChangeShapeType="1"/>
                      </p:cNvSpPr>
                      <p:nvPr/>
                    </p:nvSpPr>
                    <p:spPr bwMode="auto">
                      <a:xfrm flipV="1">
                        <a:off x="2735" y="3823"/>
                        <a:ext cx="167" cy="16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34" name="Line 45"/>
                      <p:cNvSpPr>
                        <a:spLocks noChangeAspect="1" noChangeShapeType="1"/>
                      </p:cNvSpPr>
                      <p:nvPr/>
                    </p:nvSpPr>
                    <p:spPr bwMode="auto">
                      <a:xfrm flipV="1">
                        <a:off x="2836" y="3925"/>
                        <a:ext cx="66" cy="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3823" name="Line 46"/>
                    <p:cNvSpPr>
                      <a:spLocks noChangeAspect="1" noChangeShapeType="1"/>
                    </p:cNvSpPr>
                    <p:nvPr/>
                  </p:nvSpPr>
                  <p:spPr bwMode="auto">
                    <a:xfrm>
                      <a:off x="5692" y="4320"/>
                      <a:ext cx="86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3820" name="Oval 47"/>
                  <p:cNvSpPr>
                    <a:spLocks noChangeAspect="1" noChangeArrowheads="1"/>
                  </p:cNvSpPr>
                  <p:nvPr/>
                </p:nvSpPr>
                <p:spPr bwMode="auto">
                  <a:xfrm>
                    <a:off x="9292" y="4055"/>
                    <a:ext cx="86" cy="86"/>
                  </a:xfrm>
                  <a:prstGeom prst="ellipse">
                    <a:avLst/>
                  </a:prstGeom>
                  <a:solidFill>
                    <a:srgbClr val="FFFFFF"/>
                  </a:solidFill>
                  <a:ln w="9525">
                    <a:solidFill>
                      <a:srgbClr val="000000"/>
                    </a:solidFill>
                    <a:round/>
                    <a:headEnd/>
                    <a:tailEnd/>
                  </a:ln>
                </p:spPr>
                <p:txBody>
                  <a:bodyPr/>
                  <a:lstStyle/>
                  <a:p>
                    <a:endParaRPr lang="en-US"/>
                  </a:p>
                </p:txBody>
              </p:sp>
              <p:sp>
                <p:nvSpPr>
                  <p:cNvPr id="113821" name="Oval 48"/>
                  <p:cNvSpPr>
                    <a:spLocks noChangeAspect="1" noChangeArrowheads="1"/>
                  </p:cNvSpPr>
                  <p:nvPr/>
                </p:nvSpPr>
                <p:spPr bwMode="auto">
                  <a:xfrm>
                    <a:off x="9455" y="4062"/>
                    <a:ext cx="86" cy="86"/>
                  </a:xfrm>
                  <a:prstGeom prst="ellipse">
                    <a:avLst/>
                  </a:prstGeom>
                  <a:solidFill>
                    <a:srgbClr val="FFFFFF"/>
                  </a:solidFill>
                  <a:ln w="9525">
                    <a:solidFill>
                      <a:srgbClr val="000000"/>
                    </a:solidFill>
                    <a:round/>
                    <a:headEnd/>
                    <a:tailEnd/>
                  </a:ln>
                </p:spPr>
                <p:txBody>
                  <a:bodyPr/>
                  <a:lstStyle/>
                  <a:p>
                    <a:endParaRPr lang="en-US"/>
                  </a:p>
                </p:txBody>
              </p:sp>
            </p:grpSp>
            <p:grpSp>
              <p:nvGrpSpPr>
                <p:cNvPr id="113814" name="Group 49"/>
                <p:cNvGrpSpPr>
                  <a:grpSpLocks noChangeAspect="1"/>
                </p:cNvGrpSpPr>
                <p:nvPr/>
              </p:nvGrpSpPr>
              <p:grpSpPr bwMode="auto">
                <a:xfrm>
                  <a:off x="8022" y="4591"/>
                  <a:ext cx="275" cy="276"/>
                  <a:chOff x="9656" y="3420"/>
                  <a:chExt cx="275" cy="276"/>
                </a:xfrm>
              </p:grpSpPr>
              <p:sp>
                <p:nvSpPr>
                  <p:cNvPr id="113815" name="Freeform 50"/>
                  <p:cNvSpPr>
                    <a:spLocks noChangeAspect="1"/>
                  </p:cNvSpPr>
                  <p:nvPr/>
                </p:nvSpPr>
                <p:spPr bwMode="auto">
                  <a:xfrm>
                    <a:off x="9734" y="3420"/>
                    <a:ext cx="120" cy="121"/>
                  </a:xfrm>
                  <a:custGeom>
                    <a:avLst/>
                    <a:gdLst>
                      <a:gd name="T0" fmla="*/ 0 w 173"/>
                      <a:gd name="T1" fmla="*/ 42 h 174"/>
                      <a:gd name="T2" fmla="*/ 6 w 173"/>
                      <a:gd name="T3" fmla="*/ 21 h 174"/>
                      <a:gd name="T4" fmla="*/ 21 w 173"/>
                      <a:gd name="T5" fmla="*/ 6 h 174"/>
                      <a:gd name="T6" fmla="*/ 42 w 173"/>
                      <a:gd name="T7" fmla="*/ 0 h 174"/>
                      <a:gd name="T8" fmla="*/ 62 w 173"/>
                      <a:gd name="T9" fmla="*/ 6 h 174"/>
                      <a:gd name="T10" fmla="*/ 78 w 173"/>
                      <a:gd name="T11" fmla="*/ 21 h 174"/>
                      <a:gd name="T12" fmla="*/ 83 w 173"/>
                      <a:gd name="T13" fmla="*/ 42 h 174"/>
                      <a:gd name="T14" fmla="*/ 78 w 173"/>
                      <a:gd name="T15" fmla="*/ 63 h 174"/>
                      <a:gd name="T16" fmla="*/ 62 w 173"/>
                      <a:gd name="T17" fmla="*/ 79 h 174"/>
                      <a:gd name="T18" fmla="*/ 42 w 173"/>
                      <a:gd name="T19" fmla="*/ 84 h 174"/>
                      <a:gd name="T20" fmla="*/ 21 w 173"/>
                      <a:gd name="T21" fmla="*/ 79 h 174"/>
                      <a:gd name="T22" fmla="*/ 6 w 173"/>
                      <a:gd name="T23" fmla="*/ 63 h 174"/>
                      <a:gd name="T24" fmla="*/ 0 w 173"/>
                      <a:gd name="T25" fmla="*/ 42 h 1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3" h="174">
                        <a:moveTo>
                          <a:pt x="0" y="87"/>
                        </a:moveTo>
                        <a:lnTo>
                          <a:pt x="11" y="43"/>
                        </a:lnTo>
                        <a:lnTo>
                          <a:pt x="43" y="11"/>
                        </a:lnTo>
                        <a:lnTo>
                          <a:pt x="86" y="0"/>
                        </a:lnTo>
                        <a:lnTo>
                          <a:pt x="130" y="11"/>
                        </a:lnTo>
                        <a:lnTo>
                          <a:pt x="162" y="43"/>
                        </a:lnTo>
                        <a:lnTo>
                          <a:pt x="173" y="87"/>
                        </a:lnTo>
                        <a:lnTo>
                          <a:pt x="162" y="130"/>
                        </a:lnTo>
                        <a:lnTo>
                          <a:pt x="130" y="162"/>
                        </a:lnTo>
                        <a:lnTo>
                          <a:pt x="86" y="174"/>
                        </a:lnTo>
                        <a:lnTo>
                          <a:pt x="43" y="162"/>
                        </a:lnTo>
                        <a:lnTo>
                          <a:pt x="11" y="130"/>
                        </a:lnTo>
                        <a:lnTo>
                          <a:pt x="0" y="87"/>
                        </a:lnTo>
                        <a:close/>
                      </a:path>
                    </a:pathLst>
                  </a:custGeom>
                  <a:solidFill>
                    <a:srgbClr val="FFFFFF"/>
                  </a:solidFill>
                  <a:ln w="9525" cmpd="sng">
                    <a:solidFill>
                      <a:srgbClr val="000000"/>
                    </a:solidFill>
                    <a:prstDash val="solid"/>
                    <a:round/>
                    <a:headEnd/>
                    <a:tailEnd/>
                  </a:ln>
                </p:spPr>
                <p:txBody>
                  <a:bodyPr/>
                  <a:lstStyle/>
                  <a:p>
                    <a:endParaRPr lang="en-US"/>
                  </a:p>
                </p:txBody>
              </p:sp>
              <p:sp>
                <p:nvSpPr>
                  <p:cNvPr id="113816" name="Line 51"/>
                  <p:cNvSpPr>
                    <a:spLocks noChangeAspect="1" noChangeShapeType="1"/>
                  </p:cNvSpPr>
                  <p:nvPr/>
                </p:nvSpPr>
                <p:spPr bwMode="auto">
                  <a:xfrm>
                    <a:off x="9833" y="3541"/>
                    <a:ext cx="98" cy="1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17" name="Line 52"/>
                  <p:cNvSpPr>
                    <a:spLocks noChangeAspect="1" noChangeShapeType="1"/>
                  </p:cNvSpPr>
                  <p:nvPr/>
                </p:nvSpPr>
                <p:spPr bwMode="auto">
                  <a:xfrm flipH="1">
                    <a:off x="9656" y="3532"/>
                    <a:ext cx="106" cy="1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18" name="Line 53"/>
                  <p:cNvSpPr>
                    <a:spLocks noChangeAspect="1" noChangeShapeType="1"/>
                  </p:cNvSpPr>
                  <p:nvPr/>
                </p:nvSpPr>
                <p:spPr bwMode="auto">
                  <a:xfrm>
                    <a:off x="9669" y="3695"/>
                    <a:ext cx="259"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113792" name="Line 54"/>
              <p:cNvSpPr>
                <a:spLocks noChangeAspect="1" noChangeShapeType="1"/>
              </p:cNvSpPr>
              <p:nvPr/>
            </p:nvSpPr>
            <p:spPr bwMode="auto">
              <a:xfrm>
                <a:off x="2700" y="4320"/>
                <a:ext cx="1" cy="900"/>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93" name="Line 55"/>
              <p:cNvSpPr>
                <a:spLocks noChangeAspect="1" noChangeShapeType="1"/>
              </p:cNvSpPr>
              <p:nvPr/>
            </p:nvSpPr>
            <p:spPr bwMode="auto">
              <a:xfrm>
                <a:off x="3435" y="3435"/>
                <a:ext cx="1" cy="540"/>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94" name="Line 56"/>
              <p:cNvSpPr>
                <a:spLocks noChangeAspect="1" noChangeShapeType="1"/>
              </p:cNvSpPr>
              <p:nvPr/>
            </p:nvSpPr>
            <p:spPr bwMode="auto">
              <a:xfrm>
                <a:off x="5580" y="4140"/>
                <a:ext cx="1" cy="1080"/>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95" name="Arc 57"/>
              <p:cNvSpPr>
                <a:spLocks noChangeAspect="1"/>
              </p:cNvSpPr>
              <p:nvPr/>
            </p:nvSpPr>
            <p:spPr bwMode="auto">
              <a:xfrm>
                <a:off x="2835" y="5025"/>
                <a:ext cx="180" cy="180"/>
              </a:xfrm>
              <a:custGeom>
                <a:avLst/>
                <a:gdLst>
                  <a:gd name="T0" fmla="*/ 0 w 21600"/>
                  <a:gd name="T1" fmla="*/ 0 h 21600"/>
                  <a:gd name="T2" fmla="*/ 2 w 21600"/>
                  <a:gd name="T3" fmla="*/ 2 h 21600"/>
                  <a:gd name="T4" fmla="*/ 0 w 21600"/>
                  <a:gd name="T5" fmla="*/ 2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96" name="Arc 58"/>
              <p:cNvSpPr>
                <a:spLocks noChangeAspect="1"/>
              </p:cNvSpPr>
              <p:nvPr/>
            </p:nvSpPr>
            <p:spPr bwMode="auto">
              <a:xfrm rot="-5543156">
                <a:off x="5181" y="5070"/>
                <a:ext cx="144" cy="144"/>
              </a:xfrm>
              <a:custGeom>
                <a:avLst/>
                <a:gdLst>
                  <a:gd name="T0" fmla="*/ 0 w 21600"/>
                  <a:gd name="T1" fmla="*/ 0 h 21600"/>
                  <a:gd name="T2" fmla="*/ 1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97" name="Text Box 59"/>
              <p:cNvSpPr txBox="1">
                <a:spLocks noChangeAspect="1" noChangeArrowheads="1"/>
              </p:cNvSpPr>
              <p:nvPr/>
            </p:nvSpPr>
            <p:spPr bwMode="auto">
              <a:xfrm>
                <a:off x="3390" y="3645"/>
                <a:ext cx="720" cy="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C</a:t>
                </a:r>
                <a:endParaRPr lang="en-US" sz="2800"/>
              </a:p>
            </p:txBody>
          </p:sp>
          <p:sp>
            <p:nvSpPr>
              <p:cNvPr id="113798" name="Text Box 60"/>
              <p:cNvSpPr txBox="1">
                <a:spLocks noChangeAspect="1" noChangeArrowheads="1"/>
              </p:cNvSpPr>
              <p:nvPr/>
            </p:nvSpPr>
            <p:spPr bwMode="auto">
              <a:xfrm>
                <a:off x="2250" y="4980"/>
                <a:ext cx="720" cy="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A</a:t>
                </a:r>
                <a:endParaRPr lang="en-US" sz="2400"/>
              </a:p>
            </p:txBody>
          </p:sp>
          <p:sp>
            <p:nvSpPr>
              <p:cNvPr id="113799" name="Text Box 61"/>
              <p:cNvSpPr txBox="1">
                <a:spLocks noChangeAspect="1" noChangeArrowheads="1"/>
              </p:cNvSpPr>
              <p:nvPr/>
            </p:nvSpPr>
            <p:spPr bwMode="auto">
              <a:xfrm>
                <a:off x="5580" y="4950"/>
                <a:ext cx="720" cy="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B</a:t>
                </a:r>
                <a:endParaRPr lang="en-US" sz="2400"/>
              </a:p>
            </p:txBody>
          </p:sp>
          <p:sp>
            <p:nvSpPr>
              <p:cNvPr id="113800" name="Text Box 62"/>
              <p:cNvSpPr txBox="1">
                <a:spLocks noChangeAspect="1" noChangeArrowheads="1"/>
              </p:cNvSpPr>
              <p:nvPr/>
            </p:nvSpPr>
            <p:spPr bwMode="auto">
              <a:xfrm>
                <a:off x="4095" y="5160"/>
                <a:ext cx="720" cy="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M</a:t>
                </a:r>
                <a:endParaRPr lang="en-US" sz="2400"/>
              </a:p>
            </p:txBody>
          </p:sp>
          <p:sp>
            <p:nvSpPr>
              <p:cNvPr id="113801" name="Text Box 63"/>
              <p:cNvSpPr txBox="1">
                <a:spLocks noChangeAspect="1" noChangeArrowheads="1"/>
              </p:cNvSpPr>
              <p:nvPr/>
            </p:nvSpPr>
            <p:spPr bwMode="auto">
              <a:xfrm>
                <a:off x="2782" y="4754"/>
                <a:ext cx="270" cy="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13802" name="Text Box 64"/>
              <p:cNvSpPr txBox="1">
                <a:spLocks noChangeAspect="1" noChangeArrowheads="1"/>
              </p:cNvSpPr>
              <p:nvPr/>
            </p:nvSpPr>
            <p:spPr bwMode="auto">
              <a:xfrm>
                <a:off x="4567" y="4831"/>
                <a:ext cx="269" cy="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13803" name="Line 65"/>
              <p:cNvSpPr>
                <a:spLocks noChangeAspect="1" noChangeShapeType="1"/>
              </p:cNvSpPr>
              <p:nvPr/>
            </p:nvSpPr>
            <p:spPr bwMode="auto">
              <a:xfrm>
                <a:off x="2715" y="5580"/>
                <a:ext cx="1" cy="54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04" name="Line 66"/>
              <p:cNvSpPr>
                <a:spLocks noChangeAspect="1" noChangeShapeType="1"/>
              </p:cNvSpPr>
              <p:nvPr/>
            </p:nvSpPr>
            <p:spPr bwMode="auto">
              <a:xfrm>
                <a:off x="4139" y="5595"/>
                <a:ext cx="1" cy="54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05" name="Line 67"/>
              <p:cNvSpPr>
                <a:spLocks noChangeAspect="1" noChangeShapeType="1"/>
              </p:cNvSpPr>
              <p:nvPr/>
            </p:nvSpPr>
            <p:spPr bwMode="auto">
              <a:xfrm>
                <a:off x="5579" y="5595"/>
                <a:ext cx="1" cy="54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06" name="Line 68"/>
              <p:cNvSpPr>
                <a:spLocks noChangeAspect="1" noChangeShapeType="1"/>
              </p:cNvSpPr>
              <p:nvPr/>
            </p:nvSpPr>
            <p:spPr bwMode="auto">
              <a:xfrm>
                <a:off x="2700" y="5940"/>
                <a:ext cx="1440" cy="0"/>
              </a:xfrm>
              <a:prstGeom prst="line">
                <a:avLst/>
              </a:prstGeom>
              <a:noFill/>
              <a:ln w="952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07" name="Line 69"/>
              <p:cNvSpPr>
                <a:spLocks noChangeAspect="1" noChangeShapeType="1"/>
              </p:cNvSpPr>
              <p:nvPr/>
            </p:nvSpPr>
            <p:spPr bwMode="auto">
              <a:xfrm>
                <a:off x="4140" y="5940"/>
                <a:ext cx="1440" cy="0"/>
              </a:xfrm>
              <a:prstGeom prst="line">
                <a:avLst/>
              </a:prstGeom>
              <a:noFill/>
              <a:ln w="952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808" name="Text Box 70"/>
              <p:cNvSpPr txBox="1">
                <a:spLocks noChangeAspect="1" noChangeArrowheads="1"/>
              </p:cNvSpPr>
              <p:nvPr/>
            </p:nvSpPr>
            <p:spPr bwMode="auto">
              <a:xfrm>
                <a:off x="4500" y="5715"/>
                <a:ext cx="720" cy="540"/>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500" i="1"/>
                  <a:t>1</a:t>
                </a:r>
                <a:r>
                  <a:rPr lang="en-US" sz="1700" i="1"/>
                  <a:t>m</a:t>
                </a:r>
                <a:endParaRPr lang="en-US" sz="2400"/>
              </a:p>
            </p:txBody>
          </p:sp>
          <p:sp>
            <p:nvSpPr>
              <p:cNvPr id="113809" name="Text Box 71"/>
              <p:cNvSpPr txBox="1">
                <a:spLocks noChangeAspect="1" noChangeArrowheads="1"/>
              </p:cNvSpPr>
              <p:nvPr/>
            </p:nvSpPr>
            <p:spPr bwMode="auto">
              <a:xfrm>
                <a:off x="3120" y="5715"/>
                <a:ext cx="720" cy="540"/>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500" i="1"/>
                  <a:t>1</a:t>
                </a:r>
                <a:r>
                  <a:rPr lang="en-US" sz="1700" i="1"/>
                  <a:t>m</a:t>
                </a:r>
                <a:endParaRPr lang="en-US" sz="2400"/>
              </a:p>
            </p:txBody>
          </p:sp>
          <p:sp>
            <p:nvSpPr>
              <p:cNvPr id="113810" name="Text Box 72"/>
              <p:cNvSpPr txBox="1">
                <a:spLocks noChangeAspect="1" noChangeArrowheads="1"/>
              </p:cNvSpPr>
              <p:nvPr/>
            </p:nvSpPr>
            <p:spPr bwMode="auto">
              <a:xfrm>
                <a:off x="2943" y="3165"/>
                <a:ext cx="269" cy="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13811" name="Text Box 73"/>
              <p:cNvSpPr txBox="1">
                <a:spLocks noChangeAspect="1" noChangeArrowheads="1"/>
              </p:cNvSpPr>
              <p:nvPr/>
            </p:nvSpPr>
            <p:spPr bwMode="auto">
              <a:xfrm>
                <a:off x="2192" y="3962"/>
                <a:ext cx="270" cy="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13812" name="Text Box 74"/>
              <p:cNvSpPr txBox="1">
                <a:spLocks noChangeAspect="1" noChangeArrowheads="1"/>
              </p:cNvSpPr>
              <p:nvPr/>
            </p:nvSpPr>
            <p:spPr bwMode="auto">
              <a:xfrm>
                <a:off x="5447" y="3827"/>
                <a:ext cx="270" cy="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grpSp>
        <p:graphicFrame>
          <p:nvGraphicFramePr>
            <p:cNvPr id="113781" name="Object 161"/>
            <p:cNvGraphicFramePr>
              <a:graphicFrameLocks noChangeAspect="1"/>
            </p:cNvGraphicFramePr>
            <p:nvPr/>
          </p:nvGraphicFramePr>
          <p:xfrm>
            <a:off x="965" y="391"/>
            <a:ext cx="214" cy="341"/>
          </p:xfrm>
          <a:graphic>
            <a:graphicData uri="http://schemas.openxmlformats.org/presentationml/2006/ole">
              <mc:AlternateContent xmlns:mc="http://schemas.openxmlformats.org/markup-compatibility/2006">
                <mc:Choice xmlns:v="urn:schemas-microsoft-com:vml" Requires="v">
                  <p:oleObj spid="_x0000_s228810" name="Equation" r:id="rId3" imgW="164957" imgH="253780" progId="Equation.DSMT4">
                    <p:embed/>
                  </p:oleObj>
                </mc:Choice>
                <mc:Fallback>
                  <p:oleObj name="Equation" r:id="rId3" imgW="164957" imgH="2537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 y="391"/>
                          <a:ext cx="214"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3782" name="Object 163"/>
            <p:cNvGraphicFramePr>
              <a:graphicFrameLocks noChangeAspect="1"/>
            </p:cNvGraphicFramePr>
            <p:nvPr/>
          </p:nvGraphicFramePr>
          <p:xfrm>
            <a:off x="567" y="799"/>
            <a:ext cx="223" cy="317"/>
          </p:xfrm>
          <a:graphic>
            <a:graphicData uri="http://schemas.openxmlformats.org/presentationml/2006/ole">
              <mc:AlternateContent xmlns:mc="http://schemas.openxmlformats.org/markup-compatibility/2006">
                <mc:Choice xmlns:v="urn:schemas-microsoft-com:vml" Requires="v">
                  <p:oleObj spid="_x0000_s228811" name="Equation" r:id="rId5" imgW="177569" imgH="253670" progId="Equation.DSMT4">
                    <p:embed/>
                  </p:oleObj>
                </mc:Choice>
                <mc:Fallback>
                  <p:oleObj name="Equation" r:id="rId5" imgW="177569" imgH="25367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 y="799"/>
                          <a:ext cx="223"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3783" name="Object 165"/>
            <p:cNvGraphicFramePr>
              <a:graphicFrameLocks noChangeAspect="1"/>
            </p:cNvGraphicFramePr>
            <p:nvPr/>
          </p:nvGraphicFramePr>
          <p:xfrm>
            <a:off x="2109" y="731"/>
            <a:ext cx="239" cy="340"/>
          </p:xfrm>
          <a:graphic>
            <a:graphicData uri="http://schemas.openxmlformats.org/presentationml/2006/ole">
              <mc:AlternateContent xmlns:mc="http://schemas.openxmlformats.org/markup-compatibility/2006">
                <mc:Choice xmlns:v="urn:schemas-microsoft-com:vml" Requires="v">
                  <p:oleObj spid="_x0000_s228812" name="Equation" r:id="rId7" imgW="177569" imgH="253670" progId="Equation.DSMT4">
                    <p:embed/>
                  </p:oleObj>
                </mc:Choice>
                <mc:Fallback>
                  <p:oleObj name="Equation" r:id="rId7" imgW="177569" imgH="25367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09" y="731"/>
                          <a:ext cx="239"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3784" name="Object 167"/>
            <p:cNvGraphicFramePr>
              <a:graphicFrameLocks noChangeAspect="1"/>
            </p:cNvGraphicFramePr>
            <p:nvPr/>
          </p:nvGraphicFramePr>
          <p:xfrm>
            <a:off x="939" y="1207"/>
            <a:ext cx="273" cy="229"/>
          </p:xfrm>
          <a:graphic>
            <a:graphicData uri="http://schemas.openxmlformats.org/presentationml/2006/ole">
              <mc:AlternateContent xmlns:mc="http://schemas.openxmlformats.org/markup-compatibility/2006">
                <mc:Choice xmlns:v="urn:schemas-microsoft-com:vml" Requires="v">
                  <p:oleObj spid="_x0000_s228813" name="Equation" r:id="rId9" imgW="241195" imgH="203112" progId="Equation.DSMT4">
                    <p:embed/>
                  </p:oleObj>
                </mc:Choice>
                <mc:Fallback>
                  <p:oleObj name="Equation" r:id="rId9" imgW="241195"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9" y="1207"/>
                          <a:ext cx="27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3785" name="Object 169"/>
            <p:cNvGraphicFramePr>
              <a:graphicFrameLocks noChangeAspect="1"/>
            </p:cNvGraphicFramePr>
            <p:nvPr/>
          </p:nvGraphicFramePr>
          <p:xfrm>
            <a:off x="1773" y="1243"/>
            <a:ext cx="273" cy="229"/>
          </p:xfrm>
          <a:graphic>
            <a:graphicData uri="http://schemas.openxmlformats.org/presentationml/2006/ole">
              <mc:AlternateContent xmlns:mc="http://schemas.openxmlformats.org/markup-compatibility/2006">
                <mc:Choice xmlns:v="urn:schemas-microsoft-com:vml" Requires="v">
                  <p:oleObj spid="_x0000_s228814" name="Equation" r:id="rId11" imgW="241195" imgH="203112" progId="Equation.DSMT4">
                    <p:embed/>
                  </p:oleObj>
                </mc:Choice>
                <mc:Fallback>
                  <p:oleObj name="Equation" r:id="rId11" imgW="241195" imgH="203112"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73" y="1243"/>
                          <a:ext cx="27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661" name="Group 181"/>
          <p:cNvGrpSpPr>
            <a:grpSpLocks/>
          </p:cNvGrpSpPr>
          <p:nvPr/>
        </p:nvGrpSpPr>
        <p:grpSpPr bwMode="auto">
          <a:xfrm>
            <a:off x="4357688" y="455613"/>
            <a:ext cx="4135437" cy="2901950"/>
            <a:chOff x="2745" y="278"/>
            <a:chExt cx="2605" cy="1828"/>
          </a:xfrm>
        </p:grpSpPr>
        <p:sp>
          <p:nvSpPr>
            <p:cNvPr id="113746" name="Oval 119"/>
            <p:cNvSpPr>
              <a:spLocks noChangeAspect="1" noChangeArrowheads="1"/>
            </p:cNvSpPr>
            <p:nvPr/>
          </p:nvSpPr>
          <p:spPr bwMode="auto">
            <a:xfrm>
              <a:off x="4670" y="1484"/>
              <a:ext cx="49" cy="49"/>
            </a:xfrm>
            <a:prstGeom prst="ellipse">
              <a:avLst/>
            </a:prstGeom>
            <a:solidFill>
              <a:srgbClr val="FFFF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47" name="Oval 120"/>
            <p:cNvSpPr>
              <a:spLocks noChangeAspect="1" noChangeArrowheads="1"/>
            </p:cNvSpPr>
            <p:nvPr/>
          </p:nvSpPr>
          <p:spPr bwMode="auto">
            <a:xfrm>
              <a:off x="3018" y="1484"/>
              <a:ext cx="49" cy="49"/>
            </a:xfrm>
            <a:prstGeom prst="ellipse">
              <a:avLst/>
            </a:prstGeom>
            <a:solidFill>
              <a:srgbClr val="FFFF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113748" name="Group 121"/>
            <p:cNvGrpSpPr>
              <a:grpSpLocks noChangeAspect="1"/>
            </p:cNvGrpSpPr>
            <p:nvPr/>
          </p:nvGrpSpPr>
          <p:grpSpPr bwMode="auto">
            <a:xfrm>
              <a:off x="3035" y="732"/>
              <a:ext cx="1771" cy="829"/>
              <a:chOff x="2700" y="3870"/>
              <a:chExt cx="3075" cy="1440"/>
            </a:xfrm>
          </p:grpSpPr>
          <p:sp>
            <p:nvSpPr>
              <p:cNvPr id="113777" name="Line 122"/>
              <p:cNvSpPr>
                <a:spLocks noChangeAspect="1" noChangeShapeType="1"/>
              </p:cNvSpPr>
              <p:nvPr/>
            </p:nvSpPr>
            <p:spPr bwMode="auto">
              <a:xfrm>
                <a:off x="2700" y="5220"/>
                <a:ext cx="2880" cy="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78" name="Line 123"/>
              <p:cNvSpPr>
                <a:spLocks noChangeAspect="1" noChangeShapeType="1"/>
              </p:cNvSpPr>
              <p:nvPr/>
            </p:nvSpPr>
            <p:spPr bwMode="auto">
              <a:xfrm rot="1800000">
                <a:off x="3255" y="4590"/>
                <a:ext cx="2520" cy="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79" name="Line 124"/>
              <p:cNvSpPr>
                <a:spLocks noChangeAspect="1" noChangeShapeType="1"/>
              </p:cNvSpPr>
              <p:nvPr/>
            </p:nvSpPr>
            <p:spPr bwMode="auto">
              <a:xfrm rot="7200000">
                <a:off x="2356" y="4589"/>
                <a:ext cx="1440" cy="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113749" name="Line 125"/>
            <p:cNvSpPr>
              <a:spLocks noChangeAspect="1" noChangeShapeType="1"/>
            </p:cNvSpPr>
            <p:nvPr/>
          </p:nvSpPr>
          <p:spPr bwMode="auto">
            <a:xfrm>
              <a:off x="3458" y="793"/>
              <a:ext cx="415" cy="7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50" name="Oval 126"/>
            <p:cNvSpPr>
              <a:spLocks noChangeAspect="1" noChangeArrowheads="1"/>
            </p:cNvSpPr>
            <p:nvPr/>
          </p:nvSpPr>
          <p:spPr bwMode="auto">
            <a:xfrm>
              <a:off x="3841" y="1486"/>
              <a:ext cx="49" cy="49"/>
            </a:xfrm>
            <a:prstGeom prst="ellipse">
              <a:avLst/>
            </a:prstGeom>
            <a:solidFill>
              <a:srgbClr val="FFFF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51" name="Oval 127"/>
            <p:cNvSpPr>
              <a:spLocks noChangeAspect="1" noChangeArrowheads="1"/>
            </p:cNvSpPr>
            <p:nvPr/>
          </p:nvSpPr>
          <p:spPr bwMode="auto">
            <a:xfrm>
              <a:off x="3432" y="767"/>
              <a:ext cx="50" cy="49"/>
            </a:xfrm>
            <a:prstGeom prst="ellipse">
              <a:avLst/>
            </a:prstGeom>
            <a:solidFill>
              <a:srgbClr val="FFFF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52" name="Line 128"/>
            <p:cNvSpPr>
              <a:spLocks noChangeAspect="1" noChangeShapeType="1"/>
            </p:cNvSpPr>
            <p:nvPr/>
          </p:nvSpPr>
          <p:spPr bwMode="auto">
            <a:xfrm>
              <a:off x="3035" y="991"/>
              <a:ext cx="1" cy="519"/>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53" name="Line 129"/>
            <p:cNvSpPr>
              <a:spLocks noChangeAspect="1" noChangeShapeType="1"/>
            </p:cNvSpPr>
            <p:nvPr/>
          </p:nvSpPr>
          <p:spPr bwMode="auto">
            <a:xfrm>
              <a:off x="3458" y="482"/>
              <a:ext cx="1" cy="311"/>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54" name="Line 130"/>
            <p:cNvSpPr>
              <a:spLocks noChangeAspect="1" noChangeShapeType="1"/>
            </p:cNvSpPr>
            <p:nvPr/>
          </p:nvSpPr>
          <p:spPr bwMode="auto">
            <a:xfrm>
              <a:off x="4694" y="888"/>
              <a:ext cx="0" cy="622"/>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55" name="Arc 131"/>
            <p:cNvSpPr>
              <a:spLocks noChangeAspect="1"/>
            </p:cNvSpPr>
            <p:nvPr/>
          </p:nvSpPr>
          <p:spPr bwMode="auto">
            <a:xfrm>
              <a:off x="3113" y="1397"/>
              <a:ext cx="103" cy="104"/>
            </a:xfrm>
            <a:custGeom>
              <a:avLst/>
              <a:gdLst>
                <a:gd name="T0" fmla="*/ 0 w 21600"/>
                <a:gd name="T1" fmla="*/ 0 h 21600"/>
                <a:gd name="T2" fmla="*/ 0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56" name="Arc 132"/>
            <p:cNvSpPr>
              <a:spLocks noChangeAspect="1"/>
            </p:cNvSpPr>
            <p:nvPr/>
          </p:nvSpPr>
          <p:spPr bwMode="auto">
            <a:xfrm rot="-5543156">
              <a:off x="4464" y="1423"/>
              <a:ext cx="83" cy="8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57" name="Text Box 133"/>
            <p:cNvSpPr txBox="1">
              <a:spLocks noChangeAspect="1" noChangeArrowheads="1"/>
            </p:cNvSpPr>
            <p:nvPr/>
          </p:nvSpPr>
          <p:spPr bwMode="auto">
            <a:xfrm>
              <a:off x="3432" y="602"/>
              <a:ext cx="415" cy="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C</a:t>
              </a:r>
              <a:endParaRPr lang="en-US" sz="2800"/>
            </a:p>
          </p:txBody>
        </p:sp>
        <p:sp>
          <p:nvSpPr>
            <p:cNvPr id="113758" name="Text Box 134"/>
            <p:cNvSpPr txBox="1">
              <a:spLocks noChangeAspect="1" noChangeArrowheads="1"/>
            </p:cNvSpPr>
            <p:nvPr/>
          </p:nvSpPr>
          <p:spPr bwMode="auto">
            <a:xfrm>
              <a:off x="2767" y="1371"/>
              <a:ext cx="415" cy="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A</a:t>
              </a:r>
              <a:endParaRPr lang="en-US" sz="2800"/>
            </a:p>
          </p:txBody>
        </p:sp>
        <p:sp>
          <p:nvSpPr>
            <p:cNvPr id="113759" name="Text Box 135"/>
            <p:cNvSpPr txBox="1">
              <a:spLocks noChangeAspect="1" noChangeArrowheads="1"/>
            </p:cNvSpPr>
            <p:nvPr/>
          </p:nvSpPr>
          <p:spPr bwMode="auto">
            <a:xfrm>
              <a:off x="4685" y="1276"/>
              <a:ext cx="414" cy="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B</a:t>
              </a:r>
              <a:endParaRPr lang="en-US" sz="2800"/>
            </a:p>
          </p:txBody>
        </p:sp>
        <p:sp>
          <p:nvSpPr>
            <p:cNvPr id="113760" name="Text Box 136"/>
            <p:cNvSpPr txBox="1">
              <a:spLocks noChangeAspect="1" noChangeArrowheads="1"/>
            </p:cNvSpPr>
            <p:nvPr/>
          </p:nvSpPr>
          <p:spPr bwMode="auto">
            <a:xfrm>
              <a:off x="3838" y="1475"/>
              <a:ext cx="415" cy="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M</a:t>
              </a:r>
              <a:endParaRPr lang="en-US" sz="2400"/>
            </a:p>
          </p:txBody>
        </p:sp>
        <p:sp>
          <p:nvSpPr>
            <p:cNvPr id="113761" name="Text Box 137"/>
            <p:cNvSpPr txBox="1">
              <a:spLocks noChangeAspect="1" noChangeArrowheads="1"/>
            </p:cNvSpPr>
            <p:nvPr/>
          </p:nvSpPr>
          <p:spPr bwMode="auto">
            <a:xfrm>
              <a:off x="3099" y="1241"/>
              <a:ext cx="116"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13762" name="Line 140"/>
            <p:cNvSpPr>
              <a:spLocks noChangeAspect="1" noChangeShapeType="1"/>
            </p:cNvSpPr>
            <p:nvPr/>
          </p:nvSpPr>
          <p:spPr bwMode="auto">
            <a:xfrm>
              <a:off x="3864" y="1726"/>
              <a:ext cx="0" cy="31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63" name="Line 142"/>
            <p:cNvSpPr>
              <a:spLocks noChangeAspect="1" noChangeShapeType="1"/>
            </p:cNvSpPr>
            <p:nvPr/>
          </p:nvSpPr>
          <p:spPr bwMode="auto">
            <a:xfrm>
              <a:off x="3035" y="1924"/>
              <a:ext cx="829" cy="1"/>
            </a:xfrm>
            <a:prstGeom prst="line">
              <a:avLst/>
            </a:prstGeom>
            <a:noFill/>
            <a:ln w="952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64" name="Line 143"/>
            <p:cNvSpPr>
              <a:spLocks noChangeAspect="1" noChangeShapeType="1"/>
            </p:cNvSpPr>
            <p:nvPr/>
          </p:nvSpPr>
          <p:spPr bwMode="auto">
            <a:xfrm>
              <a:off x="3864" y="1924"/>
              <a:ext cx="830" cy="1"/>
            </a:xfrm>
            <a:prstGeom prst="line">
              <a:avLst/>
            </a:prstGeom>
            <a:noFill/>
            <a:ln w="952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65" name="Text Box 144"/>
            <p:cNvSpPr txBox="1">
              <a:spLocks noChangeAspect="1" noChangeArrowheads="1"/>
            </p:cNvSpPr>
            <p:nvPr/>
          </p:nvSpPr>
          <p:spPr bwMode="auto">
            <a:xfrm>
              <a:off x="4072" y="1795"/>
              <a:ext cx="414" cy="311"/>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1m</a:t>
              </a:r>
              <a:endParaRPr lang="en-US" sz="2800"/>
            </a:p>
          </p:txBody>
        </p:sp>
        <p:sp>
          <p:nvSpPr>
            <p:cNvPr id="113766" name="Text Box 145"/>
            <p:cNvSpPr txBox="1">
              <a:spLocks noChangeAspect="1" noChangeArrowheads="1"/>
            </p:cNvSpPr>
            <p:nvPr/>
          </p:nvSpPr>
          <p:spPr bwMode="auto">
            <a:xfrm>
              <a:off x="3277" y="1795"/>
              <a:ext cx="414" cy="311"/>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1m</a:t>
              </a:r>
              <a:endParaRPr lang="en-US" sz="2800"/>
            </a:p>
          </p:txBody>
        </p:sp>
        <p:sp>
          <p:nvSpPr>
            <p:cNvPr id="113767" name="Line 150"/>
            <p:cNvSpPr>
              <a:spLocks noChangeAspect="1" noChangeShapeType="1"/>
            </p:cNvSpPr>
            <p:nvPr/>
          </p:nvSpPr>
          <p:spPr bwMode="auto">
            <a:xfrm>
              <a:off x="3035" y="343"/>
              <a:ext cx="1" cy="83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68" name="Line 151"/>
            <p:cNvSpPr>
              <a:spLocks noChangeAspect="1" noChangeShapeType="1"/>
            </p:cNvSpPr>
            <p:nvPr/>
          </p:nvSpPr>
          <p:spPr bwMode="auto">
            <a:xfrm>
              <a:off x="4970" y="1509"/>
              <a:ext cx="311" cy="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69" name="Text Box 152"/>
            <p:cNvSpPr txBox="1">
              <a:spLocks noChangeAspect="1" noChangeArrowheads="1"/>
            </p:cNvSpPr>
            <p:nvPr/>
          </p:nvSpPr>
          <p:spPr bwMode="auto">
            <a:xfrm>
              <a:off x="2810" y="326"/>
              <a:ext cx="415" cy="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y</a:t>
              </a:r>
              <a:endParaRPr lang="en-US" sz="2400"/>
            </a:p>
          </p:txBody>
        </p:sp>
        <p:sp>
          <p:nvSpPr>
            <p:cNvPr id="113770" name="Text Box 153"/>
            <p:cNvSpPr txBox="1">
              <a:spLocks noChangeAspect="1" noChangeArrowheads="1"/>
            </p:cNvSpPr>
            <p:nvPr/>
          </p:nvSpPr>
          <p:spPr bwMode="auto">
            <a:xfrm>
              <a:off x="5143" y="1268"/>
              <a:ext cx="207" cy="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x</a:t>
              </a:r>
              <a:endParaRPr lang="en-US" sz="2800"/>
            </a:p>
          </p:txBody>
        </p:sp>
        <p:sp>
          <p:nvSpPr>
            <p:cNvPr id="113771" name="Arc 157"/>
            <p:cNvSpPr>
              <a:spLocks noChangeAspect="1"/>
            </p:cNvSpPr>
            <p:nvPr/>
          </p:nvSpPr>
          <p:spPr bwMode="auto">
            <a:xfrm rot="-6228294">
              <a:off x="3700" y="1395"/>
              <a:ext cx="104" cy="104"/>
            </a:xfrm>
            <a:custGeom>
              <a:avLst/>
              <a:gdLst>
                <a:gd name="T0" fmla="*/ 0 w 21600"/>
                <a:gd name="T1" fmla="*/ 0 h 21600"/>
                <a:gd name="T2" fmla="*/ 1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72" name="Object 172"/>
            <p:cNvGraphicFramePr>
              <a:graphicFrameLocks noChangeAspect="1"/>
            </p:cNvGraphicFramePr>
            <p:nvPr/>
          </p:nvGraphicFramePr>
          <p:xfrm>
            <a:off x="3233" y="278"/>
            <a:ext cx="211" cy="337"/>
          </p:xfrm>
          <a:graphic>
            <a:graphicData uri="http://schemas.openxmlformats.org/presentationml/2006/ole">
              <mc:AlternateContent xmlns:mc="http://schemas.openxmlformats.org/markup-compatibility/2006">
                <mc:Choice xmlns:v="urn:schemas-microsoft-com:vml" Requires="v">
                  <p:oleObj spid="_x0000_s228815" name="Equation" r:id="rId13" imgW="164957" imgH="253780" progId="Equation.DSMT4">
                    <p:embed/>
                  </p:oleObj>
                </mc:Choice>
                <mc:Fallback>
                  <p:oleObj name="Equation" r:id="rId13" imgW="164957" imgH="2537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3" y="278"/>
                          <a:ext cx="211"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3773" name="Object 173"/>
            <p:cNvGraphicFramePr>
              <a:graphicFrameLocks noChangeAspect="1"/>
            </p:cNvGraphicFramePr>
            <p:nvPr/>
          </p:nvGraphicFramePr>
          <p:xfrm>
            <a:off x="2745" y="831"/>
            <a:ext cx="254" cy="362"/>
          </p:xfrm>
          <a:graphic>
            <a:graphicData uri="http://schemas.openxmlformats.org/presentationml/2006/ole">
              <mc:AlternateContent xmlns:mc="http://schemas.openxmlformats.org/markup-compatibility/2006">
                <mc:Choice xmlns:v="urn:schemas-microsoft-com:vml" Requires="v">
                  <p:oleObj spid="_x0000_s228816" name="Equation" r:id="rId14" imgW="177569" imgH="253670" progId="Equation.DSMT4">
                    <p:embed/>
                  </p:oleObj>
                </mc:Choice>
                <mc:Fallback>
                  <p:oleObj name="Equation" r:id="rId14" imgW="177569" imgH="25367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5" y="831"/>
                          <a:ext cx="254"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3774" name="Object 174"/>
            <p:cNvGraphicFramePr>
              <a:graphicFrameLocks noChangeAspect="1"/>
            </p:cNvGraphicFramePr>
            <p:nvPr/>
          </p:nvGraphicFramePr>
          <p:xfrm>
            <a:off x="4431" y="639"/>
            <a:ext cx="254" cy="361"/>
          </p:xfrm>
          <a:graphic>
            <a:graphicData uri="http://schemas.openxmlformats.org/presentationml/2006/ole">
              <mc:AlternateContent xmlns:mc="http://schemas.openxmlformats.org/markup-compatibility/2006">
                <mc:Choice xmlns:v="urn:schemas-microsoft-com:vml" Requires="v">
                  <p:oleObj spid="_x0000_s228817" name="Equation" r:id="rId15" imgW="177569" imgH="253670" progId="Equation.DSMT4">
                    <p:embed/>
                  </p:oleObj>
                </mc:Choice>
                <mc:Fallback>
                  <p:oleObj name="Equation" r:id="rId15" imgW="177569" imgH="25367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31" y="639"/>
                          <a:ext cx="254"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3775" name="Object 175"/>
            <p:cNvGraphicFramePr>
              <a:graphicFrameLocks noChangeAspect="1"/>
            </p:cNvGraphicFramePr>
            <p:nvPr/>
          </p:nvGraphicFramePr>
          <p:xfrm>
            <a:off x="3178" y="1241"/>
            <a:ext cx="290" cy="244"/>
          </p:xfrm>
          <a:graphic>
            <a:graphicData uri="http://schemas.openxmlformats.org/presentationml/2006/ole">
              <mc:AlternateContent xmlns:mc="http://schemas.openxmlformats.org/markup-compatibility/2006">
                <mc:Choice xmlns:v="urn:schemas-microsoft-com:vml" Requires="v">
                  <p:oleObj spid="_x0000_s228818" name="Equation" r:id="rId16" imgW="241195" imgH="203112" progId="Equation.DSMT4">
                    <p:embed/>
                  </p:oleObj>
                </mc:Choice>
                <mc:Fallback>
                  <p:oleObj name="Equation" r:id="rId16" imgW="241195"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78" y="1241"/>
                          <a:ext cx="290"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3776" name="Object 176"/>
            <p:cNvGraphicFramePr>
              <a:graphicFrameLocks noChangeAspect="1"/>
            </p:cNvGraphicFramePr>
            <p:nvPr/>
          </p:nvGraphicFramePr>
          <p:xfrm>
            <a:off x="4094" y="1287"/>
            <a:ext cx="290" cy="243"/>
          </p:xfrm>
          <a:graphic>
            <a:graphicData uri="http://schemas.openxmlformats.org/presentationml/2006/ole">
              <mc:AlternateContent xmlns:mc="http://schemas.openxmlformats.org/markup-compatibility/2006">
                <mc:Choice xmlns:v="urn:schemas-microsoft-com:vml" Requires="v">
                  <p:oleObj spid="_x0000_s228819" name="Equation" r:id="rId17" imgW="241195" imgH="203112" progId="Equation.DSMT4">
                    <p:embed/>
                  </p:oleObj>
                </mc:Choice>
                <mc:Fallback>
                  <p:oleObj name="Equation" r:id="rId17" imgW="241195" imgH="203112"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94" y="1287"/>
                          <a:ext cx="290"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13678" name="Rectangle 183"/>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3679" name="Rectangle 185"/>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3680" name="Rectangle 187"/>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76671" name="Group 191"/>
          <p:cNvGrpSpPr>
            <a:grpSpLocks/>
          </p:cNvGrpSpPr>
          <p:nvPr/>
        </p:nvGrpSpPr>
        <p:grpSpPr bwMode="auto">
          <a:xfrm>
            <a:off x="4335463" y="2436813"/>
            <a:ext cx="484187" cy="920750"/>
            <a:chOff x="2731" y="1535"/>
            <a:chExt cx="305" cy="580"/>
          </a:xfrm>
        </p:grpSpPr>
        <p:sp>
          <p:nvSpPr>
            <p:cNvPr id="113744" name="Line 139"/>
            <p:cNvSpPr>
              <a:spLocks noChangeAspect="1" noChangeShapeType="1"/>
            </p:cNvSpPr>
            <p:nvPr/>
          </p:nvSpPr>
          <p:spPr bwMode="auto">
            <a:xfrm>
              <a:off x="3035" y="1535"/>
              <a:ext cx="1" cy="458"/>
            </a:xfrm>
            <a:prstGeom prst="line">
              <a:avLst/>
            </a:prstGeom>
            <a:noFill/>
            <a:ln w="38100">
              <a:solidFill>
                <a:srgbClr val="CC00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45" name="Object 188"/>
            <p:cNvGraphicFramePr>
              <a:graphicFrameLocks noChangeAspect="1"/>
            </p:cNvGraphicFramePr>
            <p:nvPr/>
          </p:nvGraphicFramePr>
          <p:xfrm>
            <a:off x="2731" y="1797"/>
            <a:ext cx="283" cy="318"/>
          </p:xfrm>
          <a:graphic>
            <a:graphicData uri="http://schemas.openxmlformats.org/presentationml/2006/ole">
              <mc:AlternateContent xmlns:mc="http://schemas.openxmlformats.org/markup-compatibility/2006">
                <mc:Choice xmlns:v="urn:schemas-microsoft-com:vml" Requires="v">
                  <p:oleObj spid="_x0000_s228820" name="Equation" r:id="rId18" imgW="228501" imgH="253890" progId="Equation.DSMT4">
                    <p:embed/>
                  </p:oleObj>
                </mc:Choice>
                <mc:Fallback>
                  <p:oleObj name="Equation" r:id="rId18" imgW="228501" imgH="25389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731" y="1797"/>
                          <a:ext cx="28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673" name="Group 193"/>
          <p:cNvGrpSpPr>
            <a:grpSpLocks/>
          </p:cNvGrpSpPr>
          <p:nvPr/>
        </p:nvGrpSpPr>
        <p:grpSpPr bwMode="auto">
          <a:xfrm>
            <a:off x="7448550" y="2409825"/>
            <a:ext cx="395288" cy="1220788"/>
            <a:chOff x="4692" y="1518"/>
            <a:chExt cx="249" cy="769"/>
          </a:xfrm>
        </p:grpSpPr>
        <p:sp>
          <p:nvSpPr>
            <p:cNvPr id="113742" name="Line 141"/>
            <p:cNvSpPr>
              <a:spLocks noChangeAspect="1" noChangeShapeType="1"/>
            </p:cNvSpPr>
            <p:nvPr/>
          </p:nvSpPr>
          <p:spPr bwMode="auto">
            <a:xfrm>
              <a:off x="4692" y="1518"/>
              <a:ext cx="2" cy="674"/>
            </a:xfrm>
            <a:prstGeom prst="line">
              <a:avLst/>
            </a:prstGeom>
            <a:noFill/>
            <a:ln w="38100">
              <a:solidFill>
                <a:srgbClr val="CC00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43" name="Object 189"/>
            <p:cNvGraphicFramePr>
              <a:graphicFrameLocks noChangeAspect="1"/>
            </p:cNvGraphicFramePr>
            <p:nvPr/>
          </p:nvGraphicFramePr>
          <p:xfrm>
            <a:off x="4717" y="1969"/>
            <a:ext cx="224" cy="318"/>
          </p:xfrm>
          <a:graphic>
            <a:graphicData uri="http://schemas.openxmlformats.org/presentationml/2006/ole">
              <mc:AlternateContent xmlns:mc="http://schemas.openxmlformats.org/markup-compatibility/2006">
                <mc:Choice xmlns:v="urn:schemas-microsoft-com:vml" Requires="v">
                  <p:oleObj spid="_x0000_s228821" name="Equation" r:id="rId20" imgW="177569" imgH="253670" progId="Equation.DSMT4">
                    <p:embed/>
                  </p:oleObj>
                </mc:Choice>
                <mc:Fallback>
                  <p:oleObj name="Equation" r:id="rId20" imgW="177569" imgH="253670" progId="Equation.DSMT4">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717" y="1969"/>
                          <a:ext cx="224"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672" name="Group 192"/>
          <p:cNvGrpSpPr>
            <a:grpSpLocks/>
          </p:cNvGrpSpPr>
          <p:nvPr/>
        </p:nvGrpSpPr>
        <p:grpSpPr bwMode="auto">
          <a:xfrm>
            <a:off x="7451725" y="2397125"/>
            <a:ext cx="701675" cy="528638"/>
            <a:chOff x="4694" y="1510"/>
            <a:chExt cx="442" cy="333"/>
          </a:xfrm>
        </p:grpSpPr>
        <p:sp>
          <p:nvSpPr>
            <p:cNvPr id="113740" name="Line 149"/>
            <p:cNvSpPr>
              <a:spLocks noChangeAspect="1" noChangeShapeType="1"/>
            </p:cNvSpPr>
            <p:nvPr/>
          </p:nvSpPr>
          <p:spPr bwMode="auto">
            <a:xfrm>
              <a:off x="4694" y="1510"/>
              <a:ext cx="310" cy="0"/>
            </a:xfrm>
            <a:prstGeom prst="line">
              <a:avLst/>
            </a:prstGeom>
            <a:noFill/>
            <a:ln w="38100">
              <a:solidFill>
                <a:srgbClr val="CC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41" name="Object 190"/>
            <p:cNvGraphicFramePr>
              <a:graphicFrameLocks noChangeAspect="1"/>
            </p:cNvGraphicFramePr>
            <p:nvPr/>
          </p:nvGraphicFramePr>
          <p:xfrm>
            <a:off x="4853" y="1525"/>
            <a:ext cx="283" cy="318"/>
          </p:xfrm>
          <a:graphic>
            <a:graphicData uri="http://schemas.openxmlformats.org/presentationml/2006/ole">
              <mc:AlternateContent xmlns:mc="http://schemas.openxmlformats.org/markup-compatibility/2006">
                <mc:Choice xmlns:v="urn:schemas-microsoft-com:vml" Requires="v">
                  <p:oleObj spid="_x0000_s228822" name="Equation" r:id="rId22" imgW="228501" imgH="253890" progId="Equation.DSMT4">
                    <p:embed/>
                  </p:oleObj>
                </mc:Choice>
                <mc:Fallback>
                  <p:oleObj name="Equation" r:id="rId22" imgW="228501" imgH="253890"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853" y="1525"/>
                          <a:ext cx="28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13684" name="Rectangle 196"/>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76704" name="Group 224"/>
          <p:cNvGrpSpPr>
            <a:grpSpLocks/>
          </p:cNvGrpSpPr>
          <p:nvPr/>
        </p:nvGrpSpPr>
        <p:grpSpPr bwMode="auto">
          <a:xfrm>
            <a:off x="1738313" y="4475163"/>
            <a:ext cx="854075" cy="501650"/>
            <a:chOff x="1095" y="2819"/>
            <a:chExt cx="538" cy="316"/>
          </a:xfrm>
        </p:grpSpPr>
        <p:sp>
          <p:nvSpPr>
            <p:cNvPr id="113738" name="Line 84"/>
            <p:cNvSpPr>
              <a:spLocks noChangeAspect="1" noChangeShapeType="1"/>
            </p:cNvSpPr>
            <p:nvPr/>
          </p:nvSpPr>
          <p:spPr bwMode="auto">
            <a:xfrm>
              <a:off x="1095" y="2819"/>
              <a:ext cx="29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39" name="Object 195"/>
            <p:cNvGraphicFramePr>
              <a:graphicFrameLocks noChangeAspect="1"/>
            </p:cNvGraphicFramePr>
            <p:nvPr/>
          </p:nvGraphicFramePr>
          <p:xfrm>
            <a:off x="1313" y="2837"/>
            <a:ext cx="320" cy="298"/>
          </p:xfrm>
          <a:graphic>
            <a:graphicData uri="http://schemas.openxmlformats.org/presentationml/2006/ole">
              <mc:AlternateContent xmlns:mc="http://schemas.openxmlformats.org/markup-compatibility/2006">
                <mc:Choice xmlns:v="urn:schemas-microsoft-com:vml" Requires="v">
                  <p:oleObj spid="_x0000_s228823" name="Equation" r:id="rId24" imgW="279279" imgH="253890" progId="Equation.DSMT4">
                    <p:embed/>
                  </p:oleObj>
                </mc:Choice>
                <mc:Fallback>
                  <p:oleObj name="Equation" r:id="rId24" imgW="279279" imgH="253890" progId="Equation.DSMT4">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313" y="2837"/>
                          <a:ext cx="32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706" name="Group 226"/>
          <p:cNvGrpSpPr>
            <a:grpSpLocks/>
          </p:cNvGrpSpPr>
          <p:nvPr/>
        </p:nvGrpSpPr>
        <p:grpSpPr bwMode="auto">
          <a:xfrm>
            <a:off x="1728788" y="4005263"/>
            <a:ext cx="574675" cy="469900"/>
            <a:chOff x="1089" y="2523"/>
            <a:chExt cx="362" cy="296"/>
          </a:xfrm>
        </p:grpSpPr>
        <p:sp>
          <p:nvSpPr>
            <p:cNvPr id="113735" name="Arc 78"/>
            <p:cNvSpPr>
              <a:spLocks noChangeAspect="1"/>
            </p:cNvSpPr>
            <p:nvPr/>
          </p:nvSpPr>
          <p:spPr bwMode="auto">
            <a:xfrm>
              <a:off x="1103" y="2721"/>
              <a:ext cx="97" cy="9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3736" name="Text Box 80"/>
            <p:cNvSpPr txBox="1">
              <a:spLocks noChangeAspect="1" noChangeArrowheads="1"/>
            </p:cNvSpPr>
            <p:nvPr/>
          </p:nvSpPr>
          <p:spPr bwMode="auto">
            <a:xfrm>
              <a:off x="1089" y="2575"/>
              <a:ext cx="116"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graphicFrame>
          <p:nvGraphicFramePr>
            <p:cNvPr id="113737" name="Object 197"/>
            <p:cNvGraphicFramePr>
              <a:graphicFrameLocks noChangeAspect="1"/>
            </p:cNvGraphicFramePr>
            <p:nvPr/>
          </p:nvGraphicFramePr>
          <p:xfrm>
            <a:off x="1175" y="2523"/>
            <a:ext cx="276" cy="232"/>
          </p:xfrm>
          <a:graphic>
            <a:graphicData uri="http://schemas.openxmlformats.org/presentationml/2006/ole">
              <mc:AlternateContent xmlns:mc="http://schemas.openxmlformats.org/markup-compatibility/2006">
                <mc:Choice xmlns:v="urn:schemas-microsoft-com:vml" Requires="v">
                  <p:oleObj spid="_x0000_s228824" name="Equation" r:id="rId26" imgW="241195" imgH="203112" progId="Equation.DSMT4">
                    <p:embed/>
                  </p:oleObj>
                </mc:Choice>
                <mc:Fallback>
                  <p:oleObj name="Equation" r:id="rId26" imgW="241195"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75" y="2523"/>
                          <a:ext cx="276"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13687" name="Rectangle 200"/>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76705" name="Group 225"/>
          <p:cNvGrpSpPr>
            <a:grpSpLocks/>
          </p:cNvGrpSpPr>
          <p:nvPr/>
        </p:nvGrpSpPr>
        <p:grpSpPr bwMode="auto">
          <a:xfrm>
            <a:off x="1905000" y="3321050"/>
            <a:ext cx="584200" cy="1128713"/>
            <a:chOff x="1200" y="2092"/>
            <a:chExt cx="368" cy="711"/>
          </a:xfrm>
        </p:grpSpPr>
        <p:sp>
          <p:nvSpPr>
            <p:cNvPr id="113733" name="Line 85"/>
            <p:cNvSpPr>
              <a:spLocks noChangeAspect="1" noChangeShapeType="1"/>
            </p:cNvSpPr>
            <p:nvPr/>
          </p:nvSpPr>
          <p:spPr bwMode="auto">
            <a:xfrm rot="7200000">
              <a:off x="955" y="2559"/>
              <a:ext cx="489" cy="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34" name="Object 199"/>
            <p:cNvGraphicFramePr>
              <a:graphicFrameLocks noChangeAspect="1"/>
            </p:cNvGraphicFramePr>
            <p:nvPr/>
          </p:nvGraphicFramePr>
          <p:xfrm>
            <a:off x="1270" y="2092"/>
            <a:ext cx="298" cy="298"/>
          </p:xfrm>
          <a:graphic>
            <a:graphicData uri="http://schemas.openxmlformats.org/presentationml/2006/ole">
              <mc:AlternateContent xmlns:mc="http://schemas.openxmlformats.org/markup-compatibility/2006">
                <mc:Choice xmlns:v="urn:schemas-microsoft-com:vml" Requires="v">
                  <p:oleObj spid="_x0000_s228825" name="Equation" r:id="rId27" imgW="253780" imgH="253780" progId="Equation.DSMT4">
                    <p:embed/>
                  </p:oleObj>
                </mc:Choice>
                <mc:Fallback>
                  <p:oleObj name="Equation" r:id="rId27" imgW="253780" imgH="253780" progId="Equation.DSMT4">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270" y="2092"/>
                          <a:ext cx="298"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13689" name="Rectangle 202"/>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76699" name="Group 219"/>
          <p:cNvGrpSpPr>
            <a:grpSpLocks/>
          </p:cNvGrpSpPr>
          <p:nvPr/>
        </p:nvGrpSpPr>
        <p:grpSpPr bwMode="auto">
          <a:xfrm>
            <a:off x="1150938" y="3284538"/>
            <a:ext cx="484187" cy="2089150"/>
            <a:chOff x="725" y="2069"/>
            <a:chExt cx="305" cy="1316"/>
          </a:xfrm>
        </p:grpSpPr>
        <p:grpSp>
          <p:nvGrpSpPr>
            <p:cNvPr id="113727" name="Group 217"/>
            <p:cNvGrpSpPr>
              <a:grpSpLocks/>
            </p:cNvGrpSpPr>
            <p:nvPr/>
          </p:nvGrpSpPr>
          <p:grpSpPr bwMode="auto">
            <a:xfrm>
              <a:off x="725" y="2868"/>
              <a:ext cx="305" cy="517"/>
              <a:chOff x="725" y="2868"/>
              <a:chExt cx="305" cy="517"/>
            </a:xfrm>
          </p:grpSpPr>
          <p:sp>
            <p:nvSpPr>
              <p:cNvPr id="113731" name="Line 81"/>
              <p:cNvSpPr>
                <a:spLocks noChangeAspect="1" noChangeShapeType="1"/>
              </p:cNvSpPr>
              <p:nvPr/>
            </p:nvSpPr>
            <p:spPr bwMode="auto">
              <a:xfrm>
                <a:off x="1030" y="2868"/>
                <a:ext cx="0" cy="431"/>
              </a:xfrm>
              <a:prstGeom prst="line">
                <a:avLst/>
              </a:prstGeom>
              <a:noFill/>
              <a:ln w="38100">
                <a:solidFill>
                  <a:srgbClr val="CC00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32" name="Object 182"/>
              <p:cNvGraphicFramePr>
                <a:graphicFrameLocks noChangeAspect="1"/>
              </p:cNvGraphicFramePr>
              <p:nvPr/>
            </p:nvGraphicFramePr>
            <p:xfrm>
              <a:off x="725" y="3067"/>
              <a:ext cx="283" cy="318"/>
            </p:xfrm>
            <a:graphic>
              <a:graphicData uri="http://schemas.openxmlformats.org/presentationml/2006/ole">
                <mc:AlternateContent xmlns:mc="http://schemas.openxmlformats.org/markup-compatibility/2006">
                  <mc:Choice xmlns:v="urn:schemas-microsoft-com:vml" Requires="v">
                    <p:oleObj spid="_x0000_s228826" name="Equation" r:id="rId29" imgW="228501" imgH="253890" progId="Equation.DSMT4">
                      <p:embed/>
                    </p:oleObj>
                  </mc:Choice>
                  <mc:Fallback>
                    <p:oleObj name="Equation" r:id="rId29" imgW="228501" imgH="253890" progId="Equation.DSMT4">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25" y="3067"/>
                            <a:ext cx="28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3728" name="Group 218"/>
            <p:cNvGrpSpPr>
              <a:grpSpLocks/>
            </p:cNvGrpSpPr>
            <p:nvPr/>
          </p:nvGrpSpPr>
          <p:grpSpPr bwMode="auto">
            <a:xfrm>
              <a:off x="793" y="2069"/>
              <a:ext cx="237" cy="685"/>
              <a:chOff x="793" y="2069"/>
              <a:chExt cx="237" cy="685"/>
            </a:xfrm>
          </p:grpSpPr>
          <p:sp>
            <p:nvSpPr>
              <p:cNvPr id="113729" name="Line 77"/>
              <p:cNvSpPr>
                <a:spLocks noChangeAspect="1" noChangeShapeType="1"/>
              </p:cNvSpPr>
              <p:nvPr/>
            </p:nvSpPr>
            <p:spPr bwMode="auto">
              <a:xfrm>
                <a:off x="1030" y="2265"/>
                <a:ext cx="0" cy="489"/>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30" name="Object 201"/>
              <p:cNvGraphicFramePr>
                <a:graphicFrameLocks noChangeAspect="1"/>
              </p:cNvGraphicFramePr>
              <p:nvPr/>
            </p:nvGraphicFramePr>
            <p:xfrm>
              <a:off x="793" y="2069"/>
              <a:ext cx="210" cy="298"/>
            </p:xfrm>
            <a:graphic>
              <a:graphicData uri="http://schemas.openxmlformats.org/presentationml/2006/ole">
                <mc:AlternateContent xmlns:mc="http://schemas.openxmlformats.org/markup-compatibility/2006">
                  <mc:Choice xmlns:v="urn:schemas-microsoft-com:vml" Requires="v">
                    <p:oleObj spid="_x0000_s228827" name="Equation" r:id="rId31" imgW="177569" imgH="253670" progId="Equation.DSMT4">
                      <p:embed/>
                    </p:oleObj>
                  </mc:Choice>
                  <mc:Fallback>
                    <p:oleObj name="Equation" r:id="rId31" imgW="177569" imgH="25367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 y="2069"/>
                            <a:ext cx="21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276707" name="Group 227"/>
          <p:cNvGrpSpPr>
            <a:grpSpLocks/>
          </p:cNvGrpSpPr>
          <p:nvPr/>
        </p:nvGrpSpPr>
        <p:grpSpPr bwMode="auto">
          <a:xfrm>
            <a:off x="2868613" y="4606925"/>
            <a:ext cx="731837" cy="482600"/>
            <a:chOff x="1807" y="2902"/>
            <a:chExt cx="461" cy="304"/>
          </a:xfrm>
        </p:grpSpPr>
        <p:sp>
          <p:nvSpPr>
            <p:cNvPr id="113725" name="Line 89"/>
            <p:cNvSpPr>
              <a:spLocks noChangeAspect="1" noChangeShapeType="1"/>
            </p:cNvSpPr>
            <p:nvPr/>
          </p:nvSpPr>
          <p:spPr bwMode="auto">
            <a:xfrm>
              <a:off x="1935" y="2902"/>
              <a:ext cx="333"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26" name="Object 203"/>
            <p:cNvGraphicFramePr>
              <a:graphicFrameLocks noChangeAspect="1"/>
            </p:cNvGraphicFramePr>
            <p:nvPr/>
          </p:nvGraphicFramePr>
          <p:xfrm>
            <a:off x="1807" y="2908"/>
            <a:ext cx="335" cy="298"/>
          </p:xfrm>
          <a:graphic>
            <a:graphicData uri="http://schemas.openxmlformats.org/presentationml/2006/ole">
              <mc:AlternateContent xmlns:mc="http://schemas.openxmlformats.org/markup-compatibility/2006">
                <mc:Choice xmlns:v="urn:schemas-microsoft-com:vml" Requires="v">
                  <p:oleObj spid="_x0000_s228828" name="Equation" r:id="rId32" imgW="291973" imgH="253890" progId="Equation.DSMT4">
                    <p:embed/>
                  </p:oleObj>
                </mc:Choice>
                <mc:Fallback>
                  <p:oleObj name="Equation" r:id="rId32" imgW="291973" imgH="253890" progId="Equation.DSMT4">
                    <p:embed/>
                    <p:pic>
                      <p:nvPicPr>
                        <p:cNvPr id="0" name=""/>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807" y="2908"/>
                          <a:ext cx="335"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710" name="Group 230"/>
          <p:cNvGrpSpPr>
            <a:grpSpLocks/>
          </p:cNvGrpSpPr>
          <p:nvPr/>
        </p:nvGrpSpPr>
        <p:grpSpPr bwMode="auto">
          <a:xfrm>
            <a:off x="3051175" y="4213225"/>
            <a:ext cx="531813" cy="376238"/>
            <a:chOff x="1922" y="2654"/>
            <a:chExt cx="335" cy="237"/>
          </a:xfrm>
        </p:grpSpPr>
        <p:sp>
          <p:nvSpPr>
            <p:cNvPr id="113723" name="Arc 92"/>
            <p:cNvSpPr>
              <a:spLocks noChangeAspect="1"/>
            </p:cNvSpPr>
            <p:nvPr/>
          </p:nvSpPr>
          <p:spPr bwMode="auto">
            <a:xfrm rot="-5543156">
              <a:off x="2179" y="2813"/>
              <a:ext cx="78" cy="7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24" name="Object 204"/>
            <p:cNvGraphicFramePr>
              <a:graphicFrameLocks noChangeAspect="1"/>
            </p:cNvGraphicFramePr>
            <p:nvPr/>
          </p:nvGraphicFramePr>
          <p:xfrm>
            <a:off x="1922" y="2654"/>
            <a:ext cx="276" cy="232"/>
          </p:xfrm>
          <a:graphic>
            <a:graphicData uri="http://schemas.openxmlformats.org/presentationml/2006/ole">
              <mc:AlternateContent xmlns:mc="http://schemas.openxmlformats.org/markup-compatibility/2006">
                <mc:Choice xmlns:v="urn:schemas-microsoft-com:vml" Requires="v">
                  <p:oleObj spid="_x0000_s228829" name="Equation" r:id="rId34" imgW="241195" imgH="203112" progId="Equation.DSMT4">
                    <p:embed/>
                  </p:oleObj>
                </mc:Choice>
                <mc:Fallback>
                  <p:oleObj name="Equation" r:id="rId34" imgW="241195"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22" y="2654"/>
                          <a:ext cx="276"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708" name="Group 228"/>
          <p:cNvGrpSpPr>
            <a:grpSpLocks/>
          </p:cNvGrpSpPr>
          <p:nvPr/>
        </p:nvGrpSpPr>
        <p:grpSpPr bwMode="auto">
          <a:xfrm>
            <a:off x="3219450" y="3582988"/>
            <a:ext cx="520700" cy="998537"/>
            <a:chOff x="2028" y="2257"/>
            <a:chExt cx="328" cy="629"/>
          </a:xfrm>
        </p:grpSpPr>
        <p:sp>
          <p:nvSpPr>
            <p:cNvPr id="113721" name="Line 90"/>
            <p:cNvSpPr>
              <a:spLocks noChangeAspect="1" noChangeShapeType="1"/>
            </p:cNvSpPr>
            <p:nvPr/>
          </p:nvSpPr>
          <p:spPr bwMode="auto">
            <a:xfrm>
              <a:off x="2117" y="2536"/>
              <a:ext cx="200" cy="35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22" name="Object 205"/>
            <p:cNvGraphicFramePr>
              <a:graphicFrameLocks noChangeAspect="1"/>
            </p:cNvGraphicFramePr>
            <p:nvPr/>
          </p:nvGraphicFramePr>
          <p:xfrm>
            <a:off x="2028" y="2257"/>
            <a:ext cx="328" cy="298"/>
          </p:xfrm>
          <a:graphic>
            <a:graphicData uri="http://schemas.openxmlformats.org/presentationml/2006/ole">
              <mc:AlternateContent xmlns:mc="http://schemas.openxmlformats.org/markup-compatibility/2006">
                <mc:Choice xmlns:v="urn:schemas-microsoft-com:vml" Requires="v">
                  <p:oleObj spid="_x0000_s228830" name="Equation" r:id="rId35" imgW="279279" imgH="253890" progId="Equation.DSMT4">
                    <p:embed/>
                  </p:oleObj>
                </mc:Choice>
                <mc:Fallback>
                  <p:oleObj name="Equation" r:id="rId35" imgW="279279" imgH="253890" progId="Equation.DSMT4">
                    <p:embed/>
                    <p:pic>
                      <p:nvPicPr>
                        <p:cNvPr id="0" name=""/>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028" y="2257"/>
                          <a:ext cx="328"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703" name="Group 223"/>
          <p:cNvGrpSpPr>
            <a:grpSpLocks/>
          </p:cNvGrpSpPr>
          <p:nvPr/>
        </p:nvGrpSpPr>
        <p:grpSpPr bwMode="auto">
          <a:xfrm>
            <a:off x="6461125" y="3392488"/>
            <a:ext cx="966788" cy="2268537"/>
            <a:chOff x="4070" y="2137"/>
            <a:chExt cx="609" cy="1429"/>
          </a:xfrm>
        </p:grpSpPr>
        <p:grpSp>
          <p:nvGrpSpPr>
            <p:cNvPr id="113712" name="Group 220"/>
            <p:cNvGrpSpPr>
              <a:grpSpLocks/>
            </p:cNvGrpSpPr>
            <p:nvPr/>
          </p:nvGrpSpPr>
          <p:grpSpPr bwMode="auto">
            <a:xfrm>
              <a:off x="4070" y="2877"/>
              <a:ext cx="262" cy="689"/>
              <a:chOff x="4070" y="2877"/>
              <a:chExt cx="262" cy="689"/>
            </a:xfrm>
          </p:grpSpPr>
          <p:sp>
            <p:nvSpPr>
              <p:cNvPr id="113719" name="Line 105"/>
              <p:cNvSpPr>
                <a:spLocks noChangeAspect="1" noChangeShapeType="1"/>
              </p:cNvSpPr>
              <p:nvPr/>
            </p:nvSpPr>
            <p:spPr bwMode="auto">
              <a:xfrm>
                <a:off x="4070" y="2877"/>
                <a:ext cx="1" cy="635"/>
              </a:xfrm>
              <a:prstGeom prst="line">
                <a:avLst/>
              </a:prstGeom>
              <a:noFill/>
              <a:ln w="38100">
                <a:solidFill>
                  <a:srgbClr val="CC00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20" name="Object 184"/>
              <p:cNvGraphicFramePr>
                <a:graphicFrameLocks noChangeAspect="1"/>
              </p:cNvGraphicFramePr>
              <p:nvPr/>
            </p:nvGraphicFramePr>
            <p:xfrm>
              <a:off x="4108" y="3248"/>
              <a:ext cx="224" cy="318"/>
            </p:xfrm>
            <a:graphic>
              <a:graphicData uri="http://schemas.openxmlformats.org/presentationml/2006/ole">
                <mc:AlternateContent xmlns:mc="http://schemas.openxmlformats.org/markup-compatibility/2006">
                  <mc:Choice xmlns:v="urn:schemas-microsoft-com:vml" Requires="v">
                    <p:oleObj spid="_x0000_s228831" name="Equation" r:id="rId37" imgW="177569" imgH="253670" progId="Equation.DSMT4">
                      <p:embed/>
                    </p:oleObj>
                  </mc:Choice>
                  <mc:Fallback>
                    <p:oleObj name="Equation" r:id="rId37" imgW="177569" imgH="253670" progId="Equation.DSMT4">
                      <p:embed/>
                      <p:pic>
                        <p:nvPicPr>
                          <p:cNvPr id="0" name=""/>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4108" y="3248"/>
                            <a:ext cx="224"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3713" name="Group 221"/>
            <p:cNvGrpSpPr>
              <a:grpSpLocks/>
            </p:cNvGrpSpPr>
            <p:nvPr/>
          </p:nvGrpSpPr>
          <p:grpSpPr bwMode="auto">
            <a:xfrm>
              <a:off x="4128" y="2748"/>
              <a:ext cx="551" cy="318"/>
              <a:chOff x="4128" y="2748"/>
              <a:chExt cx="551" cy="318"/>
            </a:xfrm>
          </p:grpSpPr>
          <p:sp>
            <p:nvSpPr>
              <p:cNvPr id="113717" name="Line 107"/>
              <p:cNvSpPr>
                <a:spLocks noChangeAspect="1" noChangeShapeType="1"/>
              </p:cNvSpPr>
              <p:nvPr/>
            </p:nvSpPr>
            <p:spPr bwMode="auto">
              <a:xfrm>
                <a:off x="4128" y="2818"/>
                <a:ext cx="292" cy="0"/>
              </a:xfrm>
              <a:prstGeom prst="line">
                <a:avLst/>
              </a:prstGeom>
              <a:noFill/>
              <a:ln w="38100">
                <a:solidFill>
                  <a:srgbClr val="CC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18" name="Object 186"/>
              <p:cNvGraphicFramePr>
                <a:graphicFrameLocks noChangeAspect="1"/>
              </p:cNvGraphicFramePr>
              <p:nvPr/>
            </p:nvGraphicFramePr>
            <p:xfrm>
              <a:off x="4396" y="2748"/>
              <a:ext cx="283" cy="318"/>
            </p:xfrm>
            <a:graphic>
              <a:graphicData uri="http://schemas.openxmlformats.org/presentationml/2006/ole">
                <mc:AlternateContent xmlns:mc="http://schemas.openxmlformats.org/markup-compatibility/2006">
                  <mc:Choice xmlns:v="urn:schemas-microsoft-com:vml" Requires="v">
                    <p:oleObj spid="_x0000_s228832" name="Equation" r:id="rId39" imgW="228501" imgH="253890" progId="Equation.DSMT4">
                      <p:embed/>
                    </p:oleObj>
                  </mc:Choice>
                  <mc:Fallback>
                    <p:oleObj name="Equation" r:id="rId39" imgW="228501" imgH="253890" progId="Equation.DSMT4">
                      <p:embed/>
                      <p:pic>
                        <p:nvPicPr>
                          <p:cNvPr id="0" name=""/>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4396" y="2748"/>
                            <a:ext cx="28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3714" name="Group 222"/>
            <p:cNvGrpSpPr>
              <a:grpSpLocks/>
            </p:cNvGrpSpPr>
            <p:nvPr/>
          </p:nvGrpSpPr>
          <p:grpSpPr bwMode="auto">
            <a:xfrm>
              <a:off x="4071" y="2137"/>
              <a:ext cx="221" cy="618"/>
              <a:chOff x="4071" y="2137"/>
              <a:chExt cx="221" cy="618"/>
            </a:xfrm>
          </p:grpSpPr>
          <p:sp>
            <p:nvSpPr>
              <p:cNvPr id="113715" name="Line 102"/>
              <p:cNvSpPr>
                <a:spLocks noChangeAspect="1" noChangeShapeType="1"/>
              </p:cNvSpPr>
              <p:nvPr/>
            </p:nvSpPr>
            <p:spPr bwMode="auto">
              <a:xfrm>
                <a:off x="4071" y="2169"/>
                <a:ext cx="1" cy="586"/>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16" name="Object 206"/>
              <p:cNvGraphicFramePr>
                <a:graphicFrameLocks noChangeAspect="1"/>
              </p:cNvGraphicFramePr>
              <p:nvPr/>
            </p:nvGraphicFramePr>
            <p:xfrm>
              <a:off x="4082" y="2137"/>
              <a:ext cx="210" cy="298"/>
            </p:xfrm>
            <a:graphic>
              <a:graphicData uri="http://schemas.openxmlformats.org/presentationml/2006/ole">
                <mc:AlternateContent xmlns:mc="http://schemas.openxmlformats.org/markup-compatibility/2006">
                  <mc:Choice xmlns:v="urn:schemas-microsoft-com:vml" Requires="v">
                    <p:oleObj spid="_x0000_s228833" name="Equation" r:id="rId41" imgW="177569" imgH="253670" progId="Equation.DSMT4">
                      <p:embed/>
                    </p:oleObj>
                  </mc:Choice>
                  <mc:Fallback>
                    <p:oleObj name="Equation" r:id="rId41" imgW="177569" imgH="253670" progId="Equation.DSMT4">
                      <p:embed/>
                      <p:pic>
                        <p:nvPicPr>
                          <p:cNvPr id="0" name=""/>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082" y="2137"/>
                            <a:ext cx="21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276709" name="Group 229"/>
          <p:cNvGrpSpPr>
            <a:grpSpLocks/>
          </p:cNvGrpSpPr>
          <p:nvPr/>
        </p:nvGrpSpPr>
        <p:grpSpPr bwMode="auto">
          <a:xfrm>
            <a:off x="3779838" y="4113213"/>
            <a:ext cx="1012825" cy="495300"/>
            <a:chOff x="2381" y="2591"/>
            <a:chExt cx="638" cy="312"/>
          </a:xfrm>
        </p:grpSpPr>
        <p:sp>
          <p:nvSpPr>
            <p:cNvPr id="113710" name="Line 194"/>
            <p:cNvSpPr>
              <a:spLocks noChangeAspect="1" noChangeShapeType="1"/>
            </p:cNvSpPr>
            <p:nvPr/>
          </p:nvSpPr>
          <p:spPr bwMode="auto">
            <a:xfrm>
              <a:off x="2381" y="2902"/>
              <a:ext cx="575" cy="1"/>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11" name="Object 207"/>
            <p:cNvGraphicFramePr>
              <a:graphicFrameLocks noChangeAspect="1"/>
            </p:cNvGraphicFramePr>
            <p:nvPr/>
          </p:nvGraphicFramePr>
          <p:xfrm>
            <a:off x="2699" y="2591"/>
            <a:ext cx="320" cy="298"/>
          </p:xfrm>
          <a:graphic>
            <a:graphicData uri="http://schemas.openxmlformats.org/presentationml/2006/ole">
              <mc:AlternateContent xmlns:mc="http://schemas.openxmlformats.org/markup-compatibility/2006">
                <mc:Choice xmlns:v="urn:schemas-microsoft-com:vml" Requires="v">
                  <p:oleObj spid="_x0000_s228834" name="Equation" r:id="rId43" imgW="279279" imgH="253890" progId="Equation.DSMT4">
                    <p:embed/>
                  </p:oleObj>
                </mc:Choice>
                <mc:Fallback>
                  <p:oleObj name="Equation" r:id="rId43" imgW="279279" imgH="253890" progId="Equation.DSMT4">
                    <p:embed/>
                    <p:pic>
                      <p:nvPicPr>
                        <p:cNvPr id="0" name=""/>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2699" y="2591"/>
                          <a:ext cx="32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713" name="Group 233"/>
          <p:cNvGrpSpPr>
            <a:grpSpLocks/>
          </p:cNvGrpSpPr>
          <p:nvPr/>
        </p:nvGrpSpPr>
        <p:grpSpPr bwMode="auto">
          <a:xfrm>
            <a:off x="5641975" y="4189413"/>
            <a:ext cx="601663" cy="301625"/>
            <a:chOff x="3554" y="2639"/>
            <a:chExt cx="379" cy="190"/>
          </a:xfrm>
        </p:grpSpPr>
        <p:sp>
          <p:nvSpPr>
            <p:cNvPr id="113708" name="Arc 103"/>
            <p:cNvSpPr>
              <a:spLocks noChangeAspect="1"/>
            </p:cNvSpPr>
            <p:nvPr/>
          </p:nvSpPr>
          <p:spPr bwMode="auto">
            <a:xfrm rot="-5543156">
              <a:off x="3855" y="2745"/>
              <a:ext cx="78" cy="7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09" name="Object 208"/>
            <p:cNvGraphicFramePr>
              <a:graphicFrameLocks noChangeAspect="1"/>
            </p:cNvGraphicFramePr>
            <p:nvPr/>
          </p:nvGraphicFramePr>
          <p:xfrm>
            <a:off x="3554" y="2639"/>
            <a:ext cx="226" cy="190"/>
          </p:xfrm>
          <a:graphic>
            <a:graphicData uri="http://schemas.openxmlformats.org/presentationml/2006/ole">
              <mc:AlternateContent xmlns:mc="http://schemas.openxmlformats.org/markup-compatibility/2006">
                <mc:Choice xmlns:v="urn:schemas-microsoft-com:vml" Requires="v">
                  <p:oleObj spid="_x0000_s228835" name="Equation" r:id="rId45" imgW="241195" imgH="203112" progId="Equation.DSMT4">
                    <p:embed/>
                  </p:oleObj>
                </mc:Choice>
                <mc:Fallback>
                  <p:oleObj name="Equation" r:id="rId45" imgW="241195" imgH="203112" progId="Equation.DSMT4">
                    <p:embed/>
                    <p:pic>
                      <p:nvPicPr>
                        <p:cNvPr id="0" name=""/>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3554" y="2639"/>
                          <a:ext cx="22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711" name="Group 231"/>
          <p:cNvGrpSpPr>
            <a:grpSpLocks/>
          </p:cNvGrpSpPr>
          <p:nvPr/>
        </p:nvGrpSpPr>
        <p:grpSpPr bwMode="auto">
          <a:xfrm>
            <a:off x="5327650" y="4473575"/>
            <a:ext cx="1035050" cy="504825"/>
            <a:chOff x="3357" y="2820"/>
            <a:chExt cx="652" cy="318"/>
          </a:xfrm>
        </p:grpSpPr>
        <p:sp>
          <p:nvSpPr>
            <p:cNvPr id="113706" name="Line 110"/>
            <p:cNvSpPr>
              <a:spLocks noChangeAspect="1" noChangeShapeType="1"/>
            </p:cNvSpPr>
            <p:nvPr/>
          </p:nvSpPr>
          <p:spPr bwMode="auto">
            <a:xfrm flipH="1">
              <a:off x="3465" y="2820"/>
              <a:ext cx="544" cy="1"/>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07" name="Object 209"/>
            <p:cNvGraphicFramePr>
              <a:graphicFrameLocks noChangeAspect="1"/>
            </p:cNvGraphicFramePr>
            <p:nvPr/>
          </p:nvGraphicFramePr>
          <p:xfrm>
            <a:off x="3357" y="2840"/>
            <a:ext cx="343" cy="298"/>
          </p:xfrm>
          <a:graphic>
            <a:graphicData uri="http://schemas.openxmlformats.org/presentationml/2006/ole">
              <mc:AlternateContent xmlns:mc="http://schemas.openxmlformats.org/markup-compatibility/2006">
                <mc:Choice xmlns:v="urn:schemas-microsoft-com:vml" Requires="v">
                  <p:oleObj spid="_x0000_s228836" name="Equation" r:id="rId47" imgW="291973" imgH="253890" progId="Equation.DSMT4">
                    <p:embed/>
                  </p:oleObj>
                </mc:Choice>
                <mc:Fallback>
                  <p:oleObj name="Equation" r:id="rId47" imgW="291973" imgH="253890" progId="Equation.DSMT4">
                    <p:embed/>
                    <p:pic>
                      <p:nvPicPr>
                        <p:cNvPr id="0" name=""/>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3357" y="2840"/>
                          <a:ext cx="343"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76712" name="Group 232"/>
          <p:cNvGrpSpPr>
            <a:grpSpLocks/>
          </p:cNvGrpSpPr>
          <p:nvPr/>
        </p:nvGrpSpPr>
        <p:grpSpPr bwMode="auto">
          <a:xfrm>
            <a:off x="5435600" y="3573463"/>
            <a:ext cx="993775" cy="646112"/>
            <a:chOff x="3424" y="2251"/>
            <a:chExt cx="626" cy="407"/>
          </a:xfrm>
        </p:grpSpPr>
        <p:sp>
          <p:nvSpPr>
            <p:cNvPr id="113704" name="Line 111"/>
            <p:cNvSpPr>
              <a:spLocks noChangeAspect="1" noChangeShapeType="1"/>
            </p:cNvSpPr>
            <p:nvPr/>
          </p:nvSpPr>
          <p:spPr bwMode="auto">
            <a:xfrm rot="1800000">
              <a:off x="3562" y="2657"/>
              <a:ext cx="488" cy="1"/>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3705" name="Object 210"/>
            <p:cNvGraphicFramePr>
              <a:graphicFrameLocks noChangeAspect="1"/>
            </p:cNvGraphicFramePr>
            <p:nvPr/>
          </p:nvGraphicFramePr>
          <p:xfrm>
            <a:off x="3424" y="2251"/>
            <a:ext cx="300" cy="298"/>
          </p:xfrm>
          <a:graphic>
            <a:graphicData uri="http://schemas.openxmlformats.org/presentationml/2006/ole">
              <mc:AlternateContent xmlns:mc="http://schemas.openxmlformats.org/markup-compatibility/2006">
                <mc:Choice xmlns:v="urn:schemas-microsoft-com:vml" Requires="v">
                  <p:oleObj spid="_x0000_s228837" name="Equation" r:id="rId49" imgW="253780" imgH="253780" progId="Equation.DSMT4">
                    <p:embed/>
                  </p:oleObj>
                </mc:Choice>
                <mc:Fallback>
                  <p:oleObj name="Equation" r:id="rId49" imgW="253780" imgH="253780" progId="Equation.DSMT4">
                    <p:embed/>
                    <p:pic>
                      <p:nvPicPr>
                        <p:cNvPr id="0" name=""/>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3424" y="2251"/>
                          <a:ext cx="30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113699" name="Object 235"/>
          <p:cNvGraphicFramePr>
            <a:graphicFrameLocks noGrp="1" noChangeAspect="1"/>
          </p:cNvGraphicFramePr>
          <p:nvPr>
            <p:ph sz="half" idx="2"/>
          </p:nvPr>
        </p:nvGraphicFramePr>
        <p:xfrm>
          <a:off x="431800" y="333375"/>
          <a:ext cx="3600450" cy="452438"/>
        </p:xfrm>
        <a:graphic>
          <a:graphicData uri="http://schemas.openxmlformats.org/presentationml/2006/ole">
            <mc:AlternateContent xmlns:mc="http://schemas.openxmlformats.org/markup-compatibility/2006">
              <mc:Choice xmlns:v="urn:schemas-microsoft-com:vml" Requires="v">
                <p:oleObj spid="_x0000_s228838" name="Equation" r:id="rId51" imgW="1816100" imgH="228600" progId="Equation.DSMT4">
                  <p:embed/>
                </p:oleObj>
              </mc:Choice>
              <mc:Fallback>
                <p:oleObj name="Equation" r:id="rId51" imgW="1816100" imgH="228600" progId="Equation.DSMT4">
                  <p:embed/>
                  <p:pic>
                    <p:nvPicPr>
                      <p:cNvPr id="0" name=""/>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431800" y="333375"/>
                        <a:ext cx="3600450" cy="452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76719" name="Group 239"/>
          <p:cNvGrpSpPr>
            <a:grpSpLocks/>
          </p:cNvGrpSpPr>
          <p:nvPr/>
        </p:nvGrpSpPr>
        <p:grpSpPr bwMode="auto">
          <a:xfrm>
            <a:off x="576263" y="5734050"/>
            <a:ext cx="3816350" cy="431800"/>
            <a:chOff x="363" y="3612"/>
            <a:chExt cx="2404" cy="272"/>
          </a:xfrm>
        </p:grpSpPr>
        <p:graphicFrame>
          <p:nvGraphicFramePr>
            <p:cNvPr id="113702" name="Object 159"/>
            <p:cNvGraphicFramePr>
              <a:graphicFrameLocks noChangeAspect="1"/>
            </p:cNvGraphicFramePr>
            <p:nvPr/>
          </p:nvGraphicFramePr>
          <p:xfrm>
            <a:off x="1150" y="3612"/>
            <a:ext cx="1617" cy="270"/>
          </p:xfrm>
          <a:graphic>
            <a:graphicData uri="http://schemas.openxmlformats.org/presentationml/2006/ole">
              <mc:AlternateContent xmlns:mc="http://schemas.openxmlformats.org/markup-compatibility/2006">
                <mc:Choice xmlns:v="urn:schemas-microsoft-com:vml" Requires="v">
                  <p:oleObj spid="_x0000_s228839" name="Equation" r:id="rId53" imgW="1447800" imgH="241300" progId="Equation.DSMT4">
                    <p:embed/>
                  </p:oleObj>
                </mc:Choice>
                <mc:Fallback>
                  <p:oleObj name="Equation" r:id="rId53" imgW="1447800" imgH="241300" progId="Equation.DSMT4">
                    <p:embed/>
                    <p:pic>
                      <p:nvPicPr>
                        <p:cNvPr id="0" name=""/>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1150" y="3612"/>
                          <a:ext cx="1617" cy="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3703" name="Text Box 238"/>
            <p:cNvSpPr txBox="1">
              <a:spLocks noChangeArrowheads="1"/>
            </p:cNvSpPr>
            <p:nvPr/>
          </p:nvSpPr>
          <p:spPr bwMode="auto">
            <a:xfrm>
              <a:off x="363" y="3634"/>
              <a:ext cx="83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Trong đó:</a:t>
              </a:r>
            </a:p>
          </p:txBody>
        </p:sp>
      </p:grpSp>
    </p:spTree>
    <p:extLst>
      <p:ext uri="{BB962C8B-B14F-4D97-AF65-F5344CB8AC3E}">
        <p14:creationId xmlns:p14="http://schemas.microsoft.com/office/powerpoint/2010/main" val="22277297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6661"/>
                                        </p:tgtEl>
                                        <p:attrNameLst>
                                          <p:attrName>style.visibility</p:attrName>
                                        </p:attrNameLst>
                                      </p:cBhvr>
                                      <p:to>
                                        <p:strVal val="visible"/>
                                      </p:to>
                                    </p:set>
                                    <p:animEffect transition="in" filter="blinds(horizontal)">
                                      <p:cBhvr>
                                        <p:cTn id="7" dur="500"/>
                                        <p:tgtEl>
                                          <p:spTgt spid="2766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276671"/>
                                        </p:tgtEl>
                                        <p:attrNameLst>
                                          <p:attrName>style.visibility</p:attrName>
                                        </p:attrNameLst>
                                      </p:cBhvr>
                                      <p:to>
                                        <p:strVal val="visible"/>
                                      </p:to>
                                    </p:set>
                                    <p:animEffect transition="in" filter="plus(in)">
                                      <p:cBhvr>
                                        <p:cTn id="12" dur="2000"/>
                                        <p:tgtEl>
                                          <p:spTgt spid="2766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3" presetClass="entr" presetSubtype="16" fill="hold" nodeType="clickEffect">
                                  <p:stCondLst>
                                    <p:cond delay="0"/>
                                  </p:stCondLst>
                                  <p:childTnLst>
                                    <p:set>
                                      <p:cBhvr>
                                        <p:cTn id="16" dur="1" fill="hold">
                                          <p:stCondLst>
                                            <p:cond delay="0"/>
                                          </p:stCondLst>
                                        </p:cTn>
                                        <p:tgtEl>
                                          <p:spTgt spid="276672"/>
                                        </p:tgtEl>
                                        <p:attrNameLst>
                                          <p:attrName>style.visibility</p:attrName>
                                        </p:attrNameLst>
                                      </p:cBhvr>
                                      <p:to>
                                        <p:strVal val="visible"/>
                                      </p:to>
                                    </p:set>
                                    <p:animEffect transition="in" filter="plus(in)">
                                      <p:cBhvr>
                                        <p:cTn id="17" dur="2000"/>
                                        <p:tgtEl>
                                          <p:spTgt spid="2766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3" presetClass="entr" presetSubtype="16" fill="hold" nodeType="clickEffect">
                                  <p:stCondLst>
                                    <p:cond delay="0"/>
                                  </p:stCondLst>
                                  <p:childTnLst>
                                    <p:set>
                                      <p:cBhvr>
                                        <p:cTn id="21" dur="1" fill="hold">
                                          <p:stCondLst>
                                            <p:cond delay="0"/>
                                          </p:stCondLst>
                                        </p:cTn>
                                        <p:tgtEl>
                                          <p:spTgt spid="276673"/>
                                        </p:tgtEl>
                                        <p:attrNameLst>
                                          <p:attrName>style.visibility</p:attrName>
                                        </p:attrNameLst>
                                      </p:cBhvr>
                                      <p:to>
                                        <p:strVal val="visible"/>
                                      </p:to>
                                    </p:set>
                                    <p:animEffect transition="in" filter="plus(in)">
                                      <p:cBhvr>
                                        <p:cTn id="22" dur="2000"/>
                                        <p:tgtEl>
                                          <p:spTgt spid="27667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276696"/>
                                        </p:tgtEl>
                                        <p:attrNameLst>
                                          <p:attrName>style.visibility</p:attrName>
                                        </p:attrNameLst>
                                      </p:cBhvr>
                                      <p:to>
                                        <p:strVal val="visible"/>
                                      </p:to>
                                    </p:set>
                                    <p:animEffect transition="in" filter="box(in)">
                                      <p:cBhvr>
                                        <p:cTn id="27" dur="500"/>
                                        <p:tgtEl>
                                          <p:spTgt spid="27669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276695"/>
                                        </p:tgtEl>
                                        <p:attrNameLst>
                                          <p:attrName>style.visibility</p:attrName>
                                        </p:attrNameLst>
                                      </p:cBhvr>
                                      <p:to>
                                        <p:strVal val="visible"/>
                                      </p:to>
                                    </p:set>
                                    <p:animEffect transition="in" filter="box(in)">
                                      <p:cBhvr>
                                        <p:cTn id="32" dur="500"/>
                                        <p:tgtEl>
                                          <p:spTgt spid="276695"/>
                                        </p:tgtEl>
                                      </p:cBhvr>
                                    </p:animEffect>
                                  </p:childTnLst>
                                </p:cTn>
                              </p:par>
                            </p:childTnLst>
                          </p:cTn>
                        </p:par>
                        <p:par>
                          <p:cTn id="33" fill="hold" nodeType="afterGroup">
                            <p:stCondLst>
                              <p:cond delay="500"/>
                            </p:stCondLst>
                            <p:childTnLst>
                              <p:par>
                                <p:cTn id="34" presetID="5" presetClass="entr" presetSubtype="10" fill="hold" nodeType="afterEffect">
                                  <p:stCondLst>
                                    <p:cond delay="0"/>
                                  </p:stCondLst>
                                  <p:childTnLst>
                                    <p:set>
                                      <p:cBhvr>
                                        <p:cTn id="35" dur="1" fill="hold">
                                          <p:stCondLst>
                                            <p:cond delay="0"/>
                                          </p:stCondLst>
                                        </p:cTn>
                                        <p:tgtEl>
                                          <p:spTgt spid="276699"/>
                                        </p:tgtEl>
                                        <p:attrNameLst>
                                          <p:attrName>style.visibility</p:attrName>
                                        </p:attrNameLst>
                                      </p:cBhvr>
                                      <p:to>
                                        <p:strVal val="visible"/>
                                      </p:to>
                                    </p:set>
                                    <p:animEffect transition="in" filter="checkerboard(across)">
                                      <p:cBhvr>
                                        <p:cTn id="36" dur="500"/>
                                        <p:tgtEl>
                                          <p:spTgt spid="27669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3" presetClass="entr" presetSubtype="16" fill="hold" nodeType="clickEffect">
                                  <p:stCondLst>
                                    <p:cond delay="0"/>
                                  </p:stCondLst>
                                  <p:childTnLst>
                                    <p:set>
                                      <p:cBhvr>
                                        <p:cTn id="40" dur="1" fill="hold">
                                          <p:stCondLst>
                                            <p:cond delay="0"/>
                                          </p:stCondLst>
                                        </p:cTn>
                                        <p:tgtEl>
                                          <p:spTgt spid="276704"/>
                                        </p:tgtEl>
                                        <p:attrNameLst>
                                          <p:attrName>style.visibility</p:attrName>
                                        </p:attrNameLst>
                                      </p:cBhvr>
                                      <p:to>
                                        <p:strVal val="visible"/>
                                      </p:to>
                                    </p:set>
                                    <p:animEffect transition="in" filter="plus(in)">
                                      <p:cBhvr>
                                        <p:cTn id="41" dur="2000"/>
                                        <p:tgtEl>
                                          <p:spTgt spid="27670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3" presetClass="entr" presetSubtype="16" fill="hold" nodeType="clickEffect">
                                  <p:stCondLst>
                                    <p:cond delay="0"/>
                                  </p:stCondLst>
                                  <p:childTnLst>
                                    <p:set>
                                      <p:cBhvr>
                                        <p:cTn id="45" dur="1" fill="hold">
                                          <p:stCondLst>
                                            <p:cond delay="0"/>
                                          </p:stCondLst>
                                        </p:cTn>
                                        <p:tgtEl>
                                          <p:spTgt spid="276705"/>
                                        </p:tgtEl>
                                        <p:attrNameLst>
                                          <p:attrName>style.visibility</p:attrName>
                                        </p:attrNameLst>
                                      </p:cBhvr>
                                      <p:to>
                                        <p:strVal val="visible"/>
                                      </p:to>
                                    </p:set>
                                    <p:animEffect transition="in" filter="plus(in)">
                                      <p:cBhvr>
                                        <p:cTn id="46" dur="2000"/>
                                        <p:tgtEl>
                                          <p:spTgt spid="276705"/>
                                        </p:tgtEl>
                                      </p:cBhvr>
                                    </p:animEffect>
                                  </p:childTnLst>
                                </p:cTn>
                              </p:par>
                            </p:childTnLst>
                          </p:cTn>
                        </p:par>
                        <p:par>
                          <p:cTn id="47" fill="hold" nodeType="afterGroup">
                            <p:stCondLst>
                              <p:cond delay="2000"/>
                            </p:stCondLst>
                            <p:childTnLst>
                              <p:par>
                                <p:cTn id="48" presetID="4" presetClass="entr" presetSubtype="16" fill="hold" nodeType="afterEffect">
                                  <p:stCondLst>
                                    <p:cond delay="0"/>
                                  </p:stCondLst>
                                  <p:childTnLst>
                                    <p:set>
                                      <p:cBhvr>
                                        <p:cTn id="49" dur="1" fill="hold">
                                          <p:stCondLst>
                                            <p:cond delay="0"/>
                                          </p:stCondLst>
                                        </p:cTn>
                                        <p:tgtEl>
                                          <p:spTgt spid="276706"/>
                                        </p:tgtEl>
                                        <p:attrNameLst>
                                          <p:attrName>style.visibility</p:attrName>
                                        </p:attrNameLst>
                                      </p:cBhvr>
                                      <p:to>
                                        <p:strVal val="visible"/>
                                      </p:to>
                                    </p:set>
                                    <p:animEffect transition="in" filter="box(in)">
                                      <p:cBhvr>
                                        <p:cTn id="50" dur="500"/>
                                        <p:tgtEl>
                                          <p:spTgt spid="276706"/>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4" presetClass="entr" presetSubtype="0" fill="hold" nodeType="clickEffect">
                                  <p:stCondLst>
                                    <p:cond delay="0"/>
                                  </p:stCondLst>
                                  <p:childTnLst>
                                    <p:set>
                                      <p:cBhvr>
                                        <p:cTn id="54" dur="1" fill="hold">
                                          <p:stCondLst>
                                            <p:cond delay="0"/>
                                          </p:stCondLst>
                                        </p:cTn>
                                        <p:tgtEl>
                                          <p:spTgt spid="276694"/>
                                        </p:tgtEl>
                                        <p:attrNameLst>
                                          <p:attrName>style.visibility</p:attrName>
                                        </p:attrNameLst>
                                      </p:cBhvr>
                                      <p:to>
                                        <p:strVal val="visible"/>
                                      </p:to>
                                    </p:set>
                                    <p:anim to="" calcmode="lin" valueType="num">
                                      <p:cBhvr>
                                        <p:cTn id="55" dur="1" fill="hold"/>
                                        <p:tgtEl>
                                          <p:spTgt spid="276694"/>
                                        </p:tgtEl>
                                        <p:attrNameLst>
                                          <p:attrName/>
                                        </p:attrNameLst>
                                      </p:cBhvr>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3" presetClass="entr" presetSubtype="16" fill="hold" nodeType="clickEffect">
                                  <p:stCondLst>
                                    <p:cond delay="0"/>
                                  </p:stCondLst>
                                  <p:childTnLst>
                                    <p:set>
                                      <p:cBhvr>
                                        <p:cTn id="59" dur="1" fill="hold">
                                          <p:stCondLst>
                                            <p:cond delay="0"/>
                                          </p:stCondLst>
                                        </p:cTn>
                                        <p:tgtEl>
                                          <p:spTgt spid="276707"/>
                                        </p:tgtEl>
                                        <p:attrNameLst>
                                          <p:attrName>style.visibility</p:attrName>
                                        </p:attrNameLst>
                                      </p:cBhvr>
                                      <p:to>
                                        <p:strVal val="visible"/>
                                      </p:to>
                                    </p:set>
                                    <p:animEffect transition="in" filter="plus(in)">
                                      <p:cBhvr>
                                        <p:cTn id="60" dur="2000"/>
                                        <p:tgtEl>
                                          <p:spTgt spid="276707"/>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3" presetClass="entr" presetSubtype="16" fill="hold" nodeType="clickEffect">
                                  <p:stCondLst>
                                    <p:cond delay="0"/>
                                  </p:stCondLst>
                                  <p:childTnLst>
                                    <p:set>
                                      <p:cBhvr>
                                        <p:cTn id="64" dur="1" fill="hold">
                                          <p:stCondLst>
                                            <p:cond delay="0"/>
                                          </p:stCondLst>
                                        </p:cTn>
                                        <p:tgtEl>
                                          <p:spTgt spid="276708"/>
                                        </p:tgtEl>
                                        <p:attrNameLst>
                                          <p:attrName>style.visibility</p:attrName>
                                        </p:attrNameLst>
                                      </p:cBhvr>
                                      <p:to>
                                        <p:strVal val="visible"/>
                                      </p:to>
                                    </p:set>
                                    <p:animEffect transition="in" filter="plus(in)">
                                      <p:cBhvr>
                                        <p:cTn id="65" dur="2000"/>
                                        <p:tgtEl>
                                          <p:spTgt spid="276708"/>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3" presetClass="entr" presetSubtype="16" fill="hold" nodeType="clickEffect">
                                  <p:stCondLst>
                                    <p:cond delay="0"/>
                                  </p:stCondLst>
                                  <p:childTnLst>
                                    <p:set>
                                      <p:cBhvr>
                                        <p:cTn id="69" dur="1" fill="hold">
                                          <p:stCondLst>
                                            <p:cond delay="0"/>
                                          </p:stCondLst>
                                        </p:cTn>
                                        <p:tgtEl>
                                          <p:spTgt spid="276709"/>
                                        </p:tgtEl>
                                        <p:attrNameLst>
                                          <p:attrName>style.visibility</p:attrName>
                                        </p:attrNameLst>
                                      </p:cBhvr>
                                      <p:to>
                                        <p:strVal val="visible"/>
                                      </p:to>
                                    </p:set>
                                    <p:animEffect transition="in" filter="plus(in)">
                                      <p:cBhvr>
                                        <p:cTn id="70" dur="2000"/>
                                        <p:tgtEl>
                                          <p:spTgt spid="276709"/>
                                        </p:tgtEl>
                                      </p:cBhvr>
                                    </p:animEffect>
                                  </p:childTnLst>
                                </p:cTn>
                              </p:par>
                            </p:childTnLst>
                          </p:cTn>
                        </p:par>
                        <p:par>
                          <p:cTn id="71" fill="hold" nodeType="afterGroup">
                            <p:stCondLst>
                              <p:cond delay="2000"/>
                            </p:stCondLst>
                            <p:childTnLst>
                              <p:par>
                                <p:cTn id="72" presetID="3" presetClass="entr" presetSubtype="10" fill="hold" nodeType="afterEffect">
                                  <p:stCondLst>
                                    <p:cond delay="0"/>
                                  </p:stCondLst>
                                  <p:childTnLst>
                                    <p:set>
                                      <p:cBhvr>
                                        <p:cTn id="73" dur="1" fill="hold">
                                          <p:stCondLst>
                                            <p:cond delay="0"/>
                                          </p:stCondLst>
                                        </p:cTn>
                                        <p:tgtEl>
                                          <p:spTgt spid="276710"/>
                                        </p:tgtEl>
                                        <p:attrNameLst>
                                          <p:attrName>style.visibility</p:attrName>
                                        </p:attrNameLst>
                                      </p:cBhvr>
                                      <p:to>
                                        <p:strVal val="visible"/>
                                      </p:to>
                                    </p:set>
                                    <p:animEffect transition="in" filter="blinds(horizontal)">
                                      <p:cBhvr>
                                        <p:cTn id="74" dur="500"/>
                                        <p:tgtEl>
                                          <p:spTgt spid="276710"/>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4" presetClass="entr" presetSubtype="0" fill="hold" nodeType="clickEffect">
                                  <p:stCondLst>
                                    <p:cond delay="0"/>
                                  </p:stCondLst>
                                  <p:childTnLst>
                                    <p:set>
                                      <p:cBhvr>
                                        <p:cTn id="78" dur="1" fill="hold">
                                          <p:stCondLst>
                                            <p:cond delay="0"/>
                                          </p:stCondLst>
                                        </p:cTn>
                                        <p:tgtEl>
                                          <p:spTgt spid="276714"/>
                                        </p:tgtEl>
                                        <p:attrNameLst>
                                          <p:attrName>style.visibility</p:attrName>
                                        </p:attrNameLst>
                                      </p:cBhvr>
                                      <p:to>
                                        <p:strVal val="visible"/>
                                      </p:to>
                                    </p:set>
                                    <p:anim to="" calcmode="lin" valueType="num">
                                      <p:cBhvr>
                                        <p:cTn id="79" dur="1" fill="hold"/>
                                        <p:tgtEl>
                                          <p:spTgt spid="276714"/>
                                        </p:tgtEl>
                                        <p:attrNameLst>
                                          <p:attrName/>
                                        </p:attrNameLst>
                                      </p:cBhvr>
                                    </p:anim>
                                  </p:childTnLst>
                                </p:cTn>
                              </p:par>
                            </p:childTnLst>
                          </p:cTn>
                        </p:par>
                        <p:par>
                          <p:cTn id="80" fill="hold" nodeType="afterGroup">
                            <p:stCondLst>
                              <p:cond delay="0"/>
                            </p:stCondLst>
                            <p:childTnLst>
                              <p:par>
                                <p:cTn id="81" presetID="13" presetClass="entr" presetSubtype="16" fill="hold" nodeType="afterEffect">
                                  <p:stCondLst>
                                    <p:cond delay="0"/>
                                  </p:stCondLst>
                                  <p:childTnLst>
                                    <p:set>
                                      <p:cBhvr>
                                        <p:cTn id="82" dur="1" fill="hold">
                                          <p:stCondLst>
                                            <p:cond delay="0"/>
                                          </p:stCondLst>
                                        </p:cTn>
                                        <p:tgtEl>
                                          <p:spTgt spid="276703"/>
                                        </p:tgtEl>
                                        <p:attrNameLst>
                                          <p:attrName>style.visibility</p:attrName>
                                        </p:attrNameLst>
                                      </p:cBhvr>
                                      <p:to>
                                        <p:strVal val="visible"/>
                                      </p:to>
                                    </p:set>
                                    <p:animEffect transition="in" filter="plus(in)">
                                      <p:cBhvr>
                                        <p:cTn id="83" dur="2000"/>
                                        <p:tgtEl>
                                          <p:spTgt spid="276703"/>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13" presetClass="entr" presetSubtype="16" fill="hold" nodeType="clickEffect">
                                  <p:stCondLst>
                                    <p:cond delay="0"/>
                                  </p:stCondLst>
                                  <p:childTnLst>
                                    <p:set>
                                      <p:cBhvr>
                                        <p:cTn id="87" dur="1" fill="hold">
                                          <p:stCondLst>
                                            <p:cond delay="0"/>
                                          </p:stCondLst>
                                        </p:cTn>
                                        <p:tgtEl>
                                          <p:spTgt spid="276711"/>
                                        </p:tgtEl>
                                        <p:attrNameLst>
                                          <p:attrName>style.visibility</p:attrName>
                                        </p:attrNameLst>
                                      </p:cBhvr>
                                      <p:to>
                                        <p:strVal val="visible"/>
                                      </p:to>
                                    </p:set>
                                    <p:animEffect transition="in" filter="plus(in)">
                                      <p:cBhvr>
                                        <p:cTn id="88" dur="2000"/>
                                        <p:tgtEl>
                                          <p:spTgt spid="276711"/>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13" presetClass="entr" presetSubtype="16" fill="hold" nodeType="clickEffect">
                                  <p:stCondLst>
                                    <p:cond delay="0"/>
                                  </p:stCondLst>
                                  <p:childTnLst>
                                    <p:set>
                                      <p:cBhvr>
                                        <p:cTn id="92" dur="1" fill="hold">
                                          <p:stCondLst>
                                            <p:cond delay="0"/>
                                          </p:stCondLst>
                                        </p:cTn>
                                        <p:tgtEl>
                                          <p:spTgt spid="276712"/>
                                        </p:tgtEl>
                                        <p:attrNameLst>
                                          <p:attrName>style.visibility</p:attrName>
                                        </p:attrNameLst>
                                      </p:cBhvr>
                                      <p:to>
                                        <p:strVal val="visible"/>
                                      </p:to>
                                    </p:set>
                                    <p:animEffect transition="in" filter="plus(in)">
                                      <p:cBhvr>
                                        <p:cTn id="93" dur="2000"/>
                                        <p:tgtEl>
                                          <p:spTgt spid="276712"/>
                                        </p:tgtEl>
                                      </p:cBhvr>
                                    </p:animEffect>
                                  </p:childTnLst>
                                </p:cTn>
                              </p:par>
                            </p:childTnLst>
                          </p:cTn>
                        </p:par>
                        <p:par>
                          <p:cTn id="94" fill="hold" nodeType="afterGroup">
                            <p:stCondLst>
                              <p:cond delay="2000"/>
                            </p:stCondLst>
                            <p:childTnLst>
                              <p:par>
                                <p:cTn id="95" presetID="3" presetClass="entr" presetSubtype="10" fill="hold" nodeType="afterEffect">
                                  <p:stCondLst>
                                    <p:cond delay="0"/>
                                  </p:stCondLst>
                                  <p:childTnLst>
                                    <p:set>
                                      <p:cBhvr>
                                        <p:cTn id="96" dur="1" fill="hold">
                                          <p:stCondLst>
                                            <p:cond delay="0"/>
                                          </p:stCondLst>
                                        </p:cTn>
                                        <p:tgtEl>
                                          <p:spTgt spid="276713"/>
                                        </p:tgtEl>
                                        <p:attrNameLst>
                                          <p:attrName>style.visibility</p:attrName>
                                        </p:attrNameLst>
                                      </p:cBhvr>
                                      <p:to>
                                        <p:strVal val="visible"/>
                                      </p:to>
                                    </p:set>
                                    <p:animEffect transition="in" filter="blinds(horizontal)">
                                      <p:cBhvr>
                                        <p:cTn id="97" dur="500"/>
                                        <p:tgtEl>
                                          <p:spTgt spid="276713"/>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 presetClass="entr" presetSubtype="4" fill="hold" nodeType="clickEffect">
                                  <p:stCondLst>
                                    <p:cond delay="0"/>
                                  </p:stCondLst>
                                  <p:childTnLst>
                                    <p:set>
                                      <p:cBhvr>
                                        <p:cTn id="101" dur="1" fill="hold">
                                          <p:stCondLst>
                                            <p:cond delay="0"/>
                                          </p:stCondLst>
                                        </p:cTn>
                                        <p:tgtEl>
                                          <p:spTgt spid="276719"/>
                                        </p:tgtEl>
                                        <p:attrNameLst>
                                          <p:attrName>style.visibility</p:attrName>
                                        </p:attrNameLst>
                                      </p:cBhvr>
                                      <p:to>
                                        <p:strVal val="visible"/>
                                      </p:to>
                                    </p:set>
                                    <p:anim calcmode="lin" valueType="num">
                                      <p:cBhvr additive="base">
                                        <p:cTn id="102" dur="1000" fill="hold"/>
                                        <p:tgtEl>
                                          <p:spTgt spid="276719"/>
                                        </p:tgtEl>
                                        <p:attrNameLst>
                                          <p:attrName>ppt_x</p:attrName>
                                        </p:attrNameLst>
                                      </p:cBhvr>
                                      <p:tavLst>
                                        <p:tav tm="0">
                                          <p:val>
                                            <p:strVal val="#ppt_x"/>
                                          </p:val>
                                        </p:tav>
                                        <p:tav tm="100000">
                                          <p:val>
                                            <p:strVal val="#ppt_x"/>
                                          </p:val>
                                        </p:tav>
                                      </p:tavLst>
                                    </p:anim>
                                    <p:anim calcmode="lin" valueType="num">
                                      <p:cBhvr additive="base">
                                        <p:cTn id="103" dur="1000" fill="hold"/>
                                        <p:tgtEl>
                                          <p:spTgt spid="2767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Slide Number Placeholder 5"/>
          <p:cNvSpPr>
            <a:spLocks noGrp="1"/>
          </p:cNvSpPr>
          <p:nvPr>
            <p:ph type="sldNum" sz="quarter" idx="12"/>
          </p:nvPr>
        </p:nvSpPr>
        <p:spPr/>
        <p:txBody>
          <a:bodyPr/>
          <a:lstStyle/>
          <a:p>
            <a:pPr>
              <a:defRPr/>
            </a:pPr>
            <a:fld id="{815975C5-A320-4CD1-BFFA-85D4AC069FEF}" type="slidenum">
              <a:rPr lang="en-US" altLang="en-US"/>
              <a:pPr>
                <a:defRPr/>
              </a:pPr>
              <a:t>39</a:t>
            </a:fld>
            <a:endParaRPr lang="en-US" altLang="en-US"/>
          </a:p>
        </p:txBody>
      </p:sp>
      <p:sp>
        <p:nvSpPr>
          <p:cNvPr id="114691" name="Rectangle 5"/>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281604" name="Object 4"/>
          <p:cNvGraphicFramePr>
            <a:graphicFrameLocks noChangeAspect="1"/>
          </p:cNvGraphicFramePr>
          <p:nvPr/>
        </p:nvGraphicFramePr>
        <p:xfrm>
          <a:off x="4032250" y="381000"/>
          <a:ext cx="3635375" cy="635000"/>
        </p:xfrm>
        <a:graphic>
          <a:graphicData uri="http://schemas.openxmlformats.org/presentationml/2006/ole">
            <mc:AlternateContent xmlns:mc="http://schemas.openxmlformats.org/markup-compatibility/2006">
              <mc:Choice xmlns:v="urn:schemas-microsoft-com:vml" Requires="v">
                <p:oleObj spid="_x0000_s229462" name="Equation" r:id="rId3" imgW="1739900" imgH="304800" progId="Equation.DSMT4">
                  <p:embed/>
                </p:oleObj>
              </mc:Choice>
              <mc:Fallback>
                <p:oleObj name="Equation" r:id="rId3" imgW="1739900" imgH="3048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2250" y="381000"/>
                        <a:ext cx="3635375"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1606" name="Text Box 6"/>
          <p:cNvSpPr txBox="1">
            <a:spLocks noChangeArrowheads="1"/>
          </p:cNvSpPr>
          <p:nvPr/>
        </p:nvSpPr>
        <p:spPr bwMode="auto">
          <a:xfrm>
            <a:off x="431800" y="419100"/>
            <a:ext cx="3995738"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Hoá rắn hệ ta tìm được:</a:t>
            </a:r>
          </a:p>
        </p:txBody>
      </p:sp>
      <p:grpSp>
        <p:nvGrpSpPr>
          <p:cNvPr id="281627" name="Group 27"/>
          <p:cNvGrpSpPr>
            <a:grpSpLocks/>
          </p:cNvGrpSpPr>
          <p:nvPr/>
        </p:nvGrpSpPr>
        <p:grpSpPr bwMode="auto">
          <a:xfrm>
            <a:off x="5903913" y="981075"/>
            <a:ext cx="1441450" cy="2089150"/>
            <a:chOff x="725" y="2069"/>
            <a:chExt cx="908" cy="1316"/>
          </a:xfrm>
        </p:grpSpPr>
        <p:grpSp>
          <p:nvGrpSpPr>
            <p:cNvPr id="114740" name="Group 7"/>
            <p:cNvGrpSpPr>
              <a:grpSpLocks/>
            </p:cNvGrpSpPr>
            <p:nvPr/>
          </p:nvGrpSpPr>
          <p:grpSpPr bwMode="auto">
            <a:xfrm>
              <a:off x="761" y="2672"/>
              <a:ext cx="390" cy="293"/>
              <a:chOff x="761" y="2672"/>
              <a:chExt cx="390" cy="293"/>
            </a:xfrm>
          </p:grpSpPr>
          <p:sp>
            <p:nvSpPr>
              <p:cNvPr id="114758" name="Oval 8"/>
              <p:cNvSpPr>
                <a:spLocks noChangeAspect="1" noChangeArrowheads="1"/>
              </p:cNvSpPr>
              <p:nvPr/>
            </p:nvSpPr>
            <p:spPr bwMode="auto">
              <a:xfrm>
                <a:off x="973" y="2746"/>
                <a:ext cx="124" cy="124"/>
              </a:xfrm>
              <a:prstGeom prst="ellipse">
                <a:avLst/>
              </a:prstGeom>
              <a:solidFill>
                <a:srgbClr val="6699FF"/>
              </a:solidFill>
              <a:ln w="9525" algn="ctr">
                <a:solidFill>
                  <a:srgbClr val="CC00C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4759" name="Text Box 9"/>
              <p:cNvSpPr txBox="1">
                <a:spLocks noChangeAspect="1" noChangeArrowheads="1"/>
              </p:cNvSpPr>
              <p:nvPr/>
            </p:nvSpPr>
            <p:spPr bwMode="auto">
              <a:xfrm>
                <a:off x="761" y="2672"/>
                <a:ext cx="390"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A</a:t>
                </a:r>
                <a:endParaRPr lang="en-US" sz="2400"/>
              </a:p>
            </p:txBody>
          </p:sp>
        </p:grpSp>
        <p:grpSp>
          <p:nvGrpSpPr>
            <p:cNvPr id="114741" name="Group 10"/>
            <p:cNvGrpSpPr>
              <a:grpSpLocks/>
            </p:cNvGrpSpPr>
            <p:nvPr/>
          </p:nvGrpSpPr>
          <p:grpSpPr bwMode="auto">
            <a:xfrm>
              <a:off x="1095" y="2819"/>
              <a:ext cx="538" cy="316"/>
              <a:chOff x="1095" y="2819"/>
              <a:chExt cx="538" cy="316"/>
            </a:xfrm>
          </p:grpSpPr>
          <p:sp>
            <p:nvSpPr>
              <p:cNvPr id="114756" name="Line 11"/>
              <p:cNvSpPr>
                <a:spLocks noChangeAspect="1" noChangeShapeType="1"/>
              </p:cNvSpPr>
              <p:nvPr/>
            </p:nvSpPr>
            <p:spPr bwMode="auto">
              <a:xfrm>
                <a:off x="1095" y="2819"/>
                <a:ext cx="29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57" name="Object 12"/>
              <p:cNvGraphicFramePr>
                <a:graphicFrameLocks noChangeAspect="1"/>
              </p:cNvGraphicFramePr>
              <p:nvPr/>
            </p:nvGraphicFramePr>
            <p:xfrm>
              <a:off x="1313" y="2837"/>
              <a:ext cx="320" cy="298"/>
            </p:xfrm>
            <a:graphic>
              <a:graphicData uri="http://schemas.openxmlformats.org/presentationml/2006/ole">
                <mc:AlternateContent xmlns:mc="http://schemas.openxmlformats.org/markup-compatibility/2006">
                  <mc:Choice xmlns:v="urn:schemas-microsoft-com:vml" Requires="v">
                    <p:oleObj spid="_x0000_s229463" name="Equation" r:id="rId5" imgW="279279" imgH="253890" progId="Equation.DSMT4">
                      <p:embed/>
                    </p:oleObj>
                  </mc:Choice>
                  <mc:Fallback>
                    <p:oleObj name="Equation" r:id="rId5" imgW="279279" imgH="25389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3" y="2837"/>
                            <a:ext cx="32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42" name="Group 13"/>
            <p:cNvGrpSpPr>
              <a:grpSpLocks/>
            </p:cNvGrpSpPr>
            <p:nvPr/>
          </p:nvGrpSpPr>
          <p:grpSpPr bwMode="auto">
            <a:xfrm>
              <a:off x="1089" y="2523"/>
              <a:ext cx="362" cy="296"/>
              <a:chOff x="1089" y="2523"/>
              <a:chExt cx="362" cy="296"/>
            </a:xfrm>
          </p:grpSpPr>
          <p:sp>
            <p:nvSpPr>
              <p:cNvPr id="114753" name="Arc 14"/>
              <p:cNvSpPr>
                <a:spLocks noChangeAspect="1"/>
              </p:cNvSpPr>
              <p:nvPr/>
            </p:nvSpPr>
            <p:spPr bwMode="auto">
              <a:xfrm>
                <a:off x="1103" y="2721"/>
                <a:ext cx="97" cy="9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4754" name="Text Box 15"/>
              <p:cNvSpPr txBox="1">
                <a:spLocks noChangeAspect="1" noChangeArrowheads="1"/>
              </p:cNvSpPr>
              <p:nvPr/>
            </p:nvSpPr>
            <p:spPr bwMode="auto">
              <a:xfrm>
                <a:off x="1089" y="2575"/>
                <a:ext cx="116"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graphicFrame>
            <p:nvGraphicFramePr>
              <p:cNvPr id="114755" name="Object 16"/>
              <p:cNvGraphicFramePr>
                <a:graphicFrameLocks noChangeAspect="1"/>
              </p:cNvGraphicFramePr>
              <p:nvPr/>
            </p:nvGraphicFramePr>
            <p:xfrm>
              <a:off x="1175" y="2523"/>
              <a:ext cx="276" cy="232"/>
            </p:xfrm>
            <a:graphic>
              <a:graphicData uri="http://schemas.openxmlformats.org/presentationml/2006/ole">
                <mc:AlternateContent xmlns:mc="http://schemas.openxmlformats.org/markup-compatibility/2006">
                  <mc:Choice xmlns:v="urn:schemas-microsoft-com:vml" Requires="v">
                    <p:oleObj spid="_x0000_s229464" name="Equation" r:id="rId7" imgW="241195" imgH="203112" progId="Equation.DSMT4">
                      <p:embed/>
                    </p:oleObj>
                  </mc:Choice>
                  <mc:Fallback>
                    <p:oleObj name="Equation" r:id="rId7" imgW="241195" imgH="203112"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75" y="2523"/>
                            <a:ext cx="276"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43" name="Group 17"/>
            <p:cNvGrpSpPr>
              <a:grpSpLocks/>
            </p:cNvGrpSpPr>
            <p:nvPr/>
          </p:nvGrpSpPr>
          <p:grpSpPr bwMode="auto">
            <a:xfrm>
              <a:off x="1200" y="2092"/>
              <a:ext cx="368" cy="711"/>
              <a:chOff x="1200" y="2092"/>
              <a:chExt cx="368" cy="711"/>
            </a:xfrm>
          </p:grpSpPr>
          <p:sp>
            <p:nvSpPr>
              <p:cNvPr id="114751" name="Line 18"/>
              <p:cNvSpPr>
                <a:spLocks noChangeAspect="1" noChangeShapeType="1"/>
              </p:cNvSpPr>
              <p:nvPr/>
            </p:nvSpPr>
            <p:spPr bwMode="auto">
              <a:xfrm rot="7200000">
                <a:off x="955" y="2559"/>
                <a:ext cx="489" cy="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52" name="Object 19"/>
              <p:cNvGraphicFramePr>
                <a:graphicFrameLocks noChangeAspect="1"/>
              </p:cNvGraphicFramePr>
              <p:nvPr/>
            </p:nvGraphicFramePr>
            <p:xfrm>
              <a:off x="1270" y="2092"/>
              <a:ext cx="298" cy="298"/>
            </p:xfrm>
            <a:graphic>
              <a:graphicData uri="http://schemas.openxmlformats.org/presentationml/2006/ole">
                <mc:AlternateContent xmlns:mc="http://schemas.openxmlformats.org/markup-compatibility/2006">
                  <mc:Choice xmlns:v="urn:schemas-microsoft-com:vml" Requires="v">
                    <p:oleObj spid="_x0000_s229465" name="Equation" r:id="rId9" imgW="253780" imgH="253780" progId="Equation.DSMT4">
                      <p:embed/>
                    </p:oleObj>
                  </mc:Choice>
                  <mc:Fallback>
                    <p:oleObj name="Equation" r:id="rId9" imgW="253780" imgH="25378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0" y="2092"/>
                            <a:ext cx="298"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44" name="Group 20"/>
            <p:cNvGrpSpPr>
              <a:grpSpLocks/>
            </p:cNvGrpSpPr>
            <p:nvPr/>
          </p:nvGrpSpPr>
          <p:grpSpPr bwMode="auto">
            <a:xfrm>
              <a:off x="725" y="2069"/>
              <a:ext cx="305" cy="1316"/>
              <a:chOff x="725" y="2069"/>
              <a:chExt cx="305" cy="1316"/>
            </a:xfrm>
          </p:grpSpPr>
          <p:grpSp>
            <p:nvGrpSpPr>
              <p:cNvPr id="114745" name="Group 21"/>
              <p:cNvGrpSpPr>
                <a:grpSpLocks/>
              </p:cNvGrpSpPr>
              <p:nvPr/>
            </p:nvGrpSpPr>
            <p:grpSpPr bwMode="auto">
              <a:xfrm>
                <a:off x="725" y="2868"/>
                <a:ext cx="305" cy="517"/>
                <a:chOff x="725" y="2868"/>
                <a:chExt cx="305" cy="517"/>
              </a:xfrm>
            </p:grpSpPr>
            <p:sp>
              <p:nvSpPr>
                <p:cNvPr id="114749" name="Line 22"/>
                <p:cNvSpPr>
                  <a:spLocks noChangeAspect="1" noChangeShapeType="1"/>
                </p:cNvSpPr>
                <p:nvPr/>
              </p:nvSpPr>
              <p:spPr bwMode="auto">
                <a:xfrm>
                  <a:off x="1030" y="2868"/>
                  <a:ext cx="0" cy="431"/>
                </a:xfrm>
                <a:prstGeom prst="line">
                  <a:avLst/>
                </a:prstGeom>
                <a:noFill/>
                <a:ln w="38100">
                  <a:solidFill>
                    <a:srgbClr val="CC00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50" name="Object 23"/>
                <p:cNvGraphicFramePr>
                  <a:graphicFrameLocks noChangeAspect="1"/>
                </p:cNvGraphicFramePr>
                <p:nvPr/>
              </p:nvGraphicFramePr>
              <p:xfrm>
                <a:off x="725" y="3067"/>
                <a:ext cx="283" cy="318"/>
              </p:xfrm>
              <a:graphic>
                <a:graphicData uri="http://schemas.openxmlformats.org/presentationml/2006/ole">
                  <mc:AlternateContent xmlns:mc="http://schemas.openxmlformats.org/markup-compatibility/2006">
                    <mc:Choice xmlns:v="urn:schemas-microsoft-com:vml" Requires="v">
                      <p:oleObj spid="_x0000_s229466" name="Equation" r:id="rId11" imgW="228501" imgH="253890" progId="Equation.DSMT4">
                        <p:embed/>
                      </p:oleObj>
                    </mc:Choice>
                    <mc:Fallback>
                      <p:oleObj name="Equation" r:id="rId11" imgW="228501" imgH="25389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5" y="3067"/>
                              <a:ext cx="28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46" name="Group 24"/>
              <p:cNvGrpSpPr>
                <a:grpSpLocks/>
              </p:cNvGrpSpPr>
              <p:nvPr/>
            </p:nvGrpSpPr>
            <p:grpSpPr bwMode="auto">
              <a:xfrm>
                <a:off x="793" y="2069"/>
                <a:ext cx="237" cy="685"/>
                <a:chOff x="793" y="2069"/>
                <a:chExt cx="237" cy="685"/>
              </a:xfrm>
            </p:grpSpPr>
            <p:sp>
              <p:nvSpPr>
                <p:cNvPr id="114747" name="Line 25"/>
                <p:cNvSpPr>
                  <a:spLocks noChangeAspect="1" noChangeShapeType="1"/>
                </p:cNvSpPr>
                <p:nvPr/>
              </p:nvSpPr>
              <p:spPr bwMode="auto">
                <a:xfrm>
                  <a:off x="1030" y="2265"/>
                  <a:ext cx="0" cy="489"/>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48" name="Object 26"/>
                <p:cNvGraphicFramePr>
                  <a:graphicFrameLocks noChangeAspect="1"/>
                </p:cNvGraphicFramePr>
                <p:nvPr/>
              </p:nvGraphicFramePr>
              <p:xfrm>
                <a:off x="793" y="2069"/>
                <a:ext cx="210" cy="298"/>
              </p:xfrm>
              <a:graphic>
                <a:graphicData uri="http://schemas.openxmlformats.org/presentationml/2006/ole">
                  <mc:AlternateContent xmlns:mc="http://schemas.openxmlformats.org/markup-compatibility/2006">
                    <mc:Choice xmlns:v="urn:schemas-microsoft-com:vml" Requires="v">
                      <p:oleObj spid="_x0000_s229467" name="Equation" r:id="rId13" imgW="177569" imgH="253670" progId="Equation.DSMT4">
                        <p:embed/>
                      </p:oleObj>
                    </mc:Choice>
                    <mc:Fallback>
                      <p:oleObj name="Equation" r:id="rId13" imgW="177569" imgH="25367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93" y="2069"/>
                              <a:ext cx="21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sp>
        <p:nvSpPr>
          <p:cNvPr id="114695" name="Rectangle 29"/>
          <p:cNvSpPr>
            <a:spLocks noChangeArrowheads="1"/>
          </p:cNvSpPr>
          <p:nvPr/>
        </p:nvSpPr>
        <p:spPr bwMode="auto">
          <a:xfrm>
            <a:off x="0" y="3176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281628" name="Object 28"/>
          <p:cNvGraphicFramePr>
            <a:graphicFrameLocks noChangeAspect="1"/>
          </p:cNvGraphicFramePr>
          <p:nvPr/>
        </p:nvGraphicFramePr>
        <p:xfrm>
          <a:off x="881063" y="1508125"/>
          <a:ext cx="4714875" cy="1087438"/>
        </p:xfrm>
        <a:graphic>
          <a:graphicData uri="http://schemas.openxmlformats.org/presentationml/2006/ole">
            <mc:AlternateContent xmlns:mc="http://schemas.openxmlformats.org/markup-compatibility/2006">
              <mc:Choice xmlns:v="urn:schemas-microsoft-com:vml" Requires="v">
                <p:oleObj spid="_x0000_s229468" name="Equation" r:id="rId15" imgW="2184400" imgH="508000" progId="Equation.DSMT4">
                  <p:embed/>
                </p:oleObj>
              </mc:Choice>
              <mc:Fallback>
                <p:oleObj name="Equation" r:id="rId15" imgW="2184400" imgH="50800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81063" y="1508125"/>
                        <a:ext cx="4714875"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81645" name="Group 45"/>
          <p:cNvGrpSpPr>
            <a:grpSpLocks/>
          </p:cNvGrpSpPr>
          <p:nvPr/>
        </p:nvGrpSpPr>
        <p:grpSpPr bwMode="auto">
          <a:xfrm>
            <a:off x="6516688" y="2673350"/>
            <a:ext cx="1924050" cy="1554163"/>
            <a:chOff x="1807" y="2257"/>
            <a:chExt cx="1212" cy="979"/>
          </a:xfrm>
        </p:grpSpPr>
        <p:grpSp>
          <p:nvGrpSpPr>
            <p:cNvPr id="114725" name="Group 30"/>
            <p:cNvGrpSpPr>
              <a:grpSpLocks/>
            </p:cNvGrpSpPr>
            <p:nvPr/>
          </p:nvGrpSpPr>
          <p:grpSpPr bwMode="auto">
            <a:xfrm>
              <a:off x="2203" y="2839"/>
              <a:ext cx="391" cy="397"/>
              <a:chOff x="2203" y="2839"/>
              <a:chExt cx="391" cy="397"/>
            </a:xfrm>
          </p:grpSpPr>
          <p:sp>
            <p:nvSpPr>
              <p:cNvPr id="114738" name="Oval 31"/>
              <p:cNvSpPr>
                <a:spLocks noChangeAspect="1" noChangeArrowheads="1"/>
              </p:cNvSpPr>
              <p:nvPr/>
            </p:nvSpPr>
            <p:spPr bwMode="auto">
              <a:xfrm>
                <a:off x="2262" y="2839"/>
                <a:ext cx="125" cy="125"/>
              </a:xfrm>
              <a:prstGeom prst="ellipse">
                <a:avLst/>
              </a:prstGeom>
              <a:solidFill>
                <a:srgbClr val="6699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4739" name="Text Box 32"/>
              <p:cNvSpPr txBox="1">
                <a:spLocks noChangeAspect="1" noChangeArrowheads="1"/>
              </p:cNvSpPr>
              <p:nvPr/>
            </p:nvSpPr>
            <p:spPr bwMode="auto">
              <a:xfrm>
                <a:off x="2203" y="2943"/>
                <a:ext cx="391"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M</a:t>
                </a:r>
                <a:endParaRPr lang="en-US" sz="2400"/>
              </a:p>
            </p:txBody>
          </p:sp>
        </p:grpSp>
        <p:grpSp>
          <p:nvGrpSpPr>
            <p:cNvPr id="114726" name="Group 33"/>
            <p:cNvGrpSpPr>
              <a:grpSpLocks/>
            </p:cNvGrpSpPr>
            <p:nvPr/>
          </p:nvGrpSpPr>
          <p:grpSpPr bwMode="auto">
            <a:xfrm>
              <a:off x="1807" y="2902"/>
              <a:ext cx="461" cy="304"/>
              <a:chOff x="1807" y="2902"/>
              <a:chExt cx="461" cy="304"/>
            </a:xfrm>
          </p:grpSpPr>
          <p:sp>
            <p:nvSpPr>
              <p:cNvPr id="114736" name="Line 34"/>
              <p:cNvSpPr>
                <a:spLocks noChangeAspect="1" noChangeShapeType="1"/>
              </p:cNvSpPr>
              <p:nvPr/>
            </p:nvSpPr>
            <p:spPr bwMode="auto">
              <a:xfrm>
                <a:off x="1935" y="2902"/>
                <a:ext cx="333"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37" name="Object 35"/>
              <p:cNvGraphicFramePr>
                <a:graphicFrameLocks noChangeAspect="1"/>
              </p:cNvGraphicFramePr>
              <p:nvPr/>
            </p:nvGraphicFramePr>
            <p:xfrm>
              <a:off x="1807" y="2908"/>
              <a:ext cx="335" cy="298"/>
            </p:xfrm>
            <a:graphic>
              <a:graphicData uri="http://schemas.openxmlformats.org/presentationml/2006/ole">
                <mc:AlternateContent xmlns:mc="http://schemas.openxmlformats.org/markup-compatibility/2006">
                  <mc:Choice xmlns:v="urn:schemas-microsoft-com:vml" Requires="v">
                    <p:oleObj spid="_x0000_s229469" name="Equation" r:id="rId17" imgW="291973" imgH="253890" progId="Equation.DSMT4">
                      <p:embed/>
                    </p:oleObj>
                  </mc:Choice>
                  <mc:Fallback>
                    <p:oleObj name="Equation" r:id="rId17" imgW="291973" imgH="25389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07" y="2908"/>
                            <a:ext cx="335"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27" name="Group 36"/>
            <p:cNvGrpSpPr>
              <a:grpSpLocks/>
            </p:cNvGrpSpPr>
            <p:nvPr/>
          </p:nvGrpSpPr>
          <p:grpSpPr bwMode="auto">
            <a:xfrm>
              <a:off x="1922" y="2654"/>
              <a:ext cx="335" cy="237"/>
              <a:chOff x="1922" y="2654"/>
              <a:chExt cx="335" cy="237"/>
            </a:xfrm>
          </p:grpSpPr>
          <p:sp>
            <p:nvSpPr>
              <p:cNvPr id="114734" name="Arc 37"/>
              <p:cNvSpPr>
                <a:spLocks noChangeAspect="1"/>
              </p:cNvSpPr>
              <p:nvPr/>
            </p:nvSpPr>
            <p:spPr bwMode="auto">
              <a:xfrm rot="-5543156">
                <a:off x="2179" y="2813"/>
                <a:ext cx="78" cy="7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35" name="Object 38"/>
              <p:cNvGraphicFramePr>
                <a:graphicFrameLocks noChangeAspect="1"/>
              </p:cNvGraphicFramePr>
              <p:nvPr/>
            </p:nvGraphicFramePr>
            <p:xfrm>
              <a:off x="1922" y="2654"/>
              <a:ext cx="276" cy="232"/>
            </p:xfrm>
            <a:graphic>
              <a:graphicData uri="http://schemas.openxmlformats.org/presentationml/2006/ole">
                <mc:AlternateContent xmlns:mc="http://schemas.openxmlformats.org/markup-compatibility/2006">
                  <mc:Choice xmlns:v="urn:schemas-microsoft-com:vml" Requires="v">
                    <p:oleObj spid="_x0000_s229470" name="Equation" r:id="rId19" imgW="241195" imgH="203112" progId="Equation.DSMT4">
                      <p:embed/>
                    </p:oleObj>
                  </mc:Choice>
                  <mc:Fallback>
                    <p:oleObj name="Equation" r:id="rId19" imgW="241195" imgH="203112"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2" y="2654"/>
                            <a:ext cx="276"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28" name="Group 39"/>
            <p:cNvGrpSpPr>
              <a:grpSpLocks/>
            </p:cNvGrpSpPr>
            <p:nvPr/>
          </p:nvGrpSpPr>
          <p:grpSpPr bwMode="auto">
            <a:xfrm>
              <a:off x="2028" y="2257"/>
              <a:ext cx="328" cy="629"/>
              <a:chOff x="2028" y="2257"/>
              <a:chExt cx="328" cy="629"/>
            </a:xfrm>
          </p:grpSpPr>
          <p:sp>
            <p:nvSpPr>
              <p:cNvPr id="114732" name="Line 40"/>
              <p:cNvSpPr>
                <a:spLocks noChangeAspect="1" noChangeShapeType="1"/>
              </p:cNvSpPr>
              <p:nvPr/>
            </p:nvSpPr>
            <p:spPr bwMode="auto">
              <a:xfrm>
                <a:off x="2117" y="2536"/>
                <a:ext cx="200" cy="35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33" name="Object 41"/>
              <p:cNvGraphicFramePr>
                <a:graphicFrameLocks noChangeAspect="1"/>
              </p:cNvGraphicFramePr>
              <p:nvPr/>
            </p:nvGraphicFramePr>
            <p:xfrm>
              <a:off x="2028" y="2257"/>
              <a:ext cx="328" cy="298"/>
            </p:xfrm>
            <a:graphic>
              <a:graphicData uri="http://schemas.openxmlformats.org/presentationml/2006/ole">
                <mc:AlternateContent xmlns:mc="http://schemas.openxmlformats.org/markup-compatibility/2006">
                  <mc:Choice xmlns:v="urn:schemas-microsoft-com:vml" Requires="v">
                    <p:oleObj spid="_x0000_s229471" name="Equation" r:id="rId20" imgW="279279" imgH="253890" progId="Equation.DSMT4">
                      <p:embed/>
                    </p:oleObj>
                  </mc:Choice>
                  <mc:Fallback>
                    <p:oleObj name="Equation" r:id="rId20" imgW="279279" imgH="253890" progId="Equation.DSMT4">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028" y="2257"/>
                            <a:ext cx="328"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29" name="Group 42"/>
            <p:cNvGrpSpPr>
              <a:grpSpLocks/>
            </p:cNvGrpSpPr>
            <p:nvPr/>
          </p:nvGrpSpPr>
          <p:grpSpPr bwMode="auto">
            <a:xfrm>
              <a:off x="2381" y="2591"/>
              <a:ext cx="638" cy="312"/>
              <a:chOff x="2381" y="2591"/>
              <a:chExt cx="638" cy="312"/>
            </a:xfrm>
          </p:grpSpPr>
          <p:sp>
            <p:nvSpPr>
              <p:cNvPr id="114730" name="Line 43"/>
              <p:cNvSpPr>
                <a:spLocks noChangeAspect="1" noChangeShapeType="1"/>
              </p:cNvSpPr>
              <p:nvPr/>
            </p:nvSpPr>
            <p:spPr bwMode="auto">
              <a:xfrm>
                <a:off x="2381" y="2902"/>
                <a:ext cx="575" cy="1"/>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31" name="Object 44"/>
              <p:cNvGraphicFramePr>
                <a:graphicFrameLocks noChangeAspect="1"/>
              </p:cNvGraphicFramePr>
              <p:nvPr/>
            </p:nvGraphicFramePr>
            <p:xfrm>
              <a:off x="2699" y="2591"/>
              <a:ext cx="320" cy="298"/>
            </p:xfrm>
            <a:graphic>
              <a:graphicData uri="http://schemas.openxmlformats.org/presentationml/2006/ole">
                <mc:AlternateContent xmlns:mc="http://schemas.openxmlformats.org/markup-compatibility/2006">
                  <mc:Choice xmlns:v="urn:schemas-microsoft-com:vml" Requires="v">
                    <p:oleObj spid="_x0000_s229472" name="Equation" r:id="rId22" imgW="279279" imgH="253890" progId="Equation.DSMT4">
                      <p:embed/>
                    </p:oleObj>
                  </mc:Choice>
                  <mc:Fallback>
                    <p:oleObj name="Equation" r:id="rId22" imgW="279279" imgH="253890"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699" y="2591"/>
                            <a:ext cx="32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aphicFrame>
        <p:nvGraphicFramePr>
          <p:cNvPr id="281646" name="Object 46"/>
          <p:cNvGraphicFramePr>
            <a:graphicFrameLocks noChangeAspect="1"/>
          </p:cNvGraphicFramePr>
          <p:nvPr/>
        </p:nvGraphicFramePr>
        <p:xfrm>
          <a:off x="863600" y="3033713"/>
          <a:ext cx="5003800" cy="1119187"/>
        </p:xfrm>
        <a:graphic>
          <a:graphicData uri="http://schemas.openxmlformats.org/presentationml/2006/ole">
            <mc:AlternateContent xmlns:mc="http://schemas.openxmlformats.org/markup-compatibility/2006">
              <mc:Choice xmlns:v="urn:schemas-microsoft-com:vml" Requires="v">
                <p:oleObj spid="_x0000_s229473" name="Equation" r:id="rId24" imgW="2463800" imgH="508000" progId="Equation.DSMT4">
                  <p:embed/>
                </p:oleObj>
              </mc:Choice>
              <mc:Fallback>
                <p:oleObj name="Equation" r:id="rId24" imgW="2463800" imgH="508000" progId="Equation.DSMT4">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863600" y="3033713"/>
                        <a:ext cx="5003800" cy="111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81670" name="Group 70"/>
          <p:cNvGrpSpPr>
            <a:grpSpLocks/>
          </p:cNvGrpSpPr>
          <p:nvPr/>
        </p:nvGrpSpPr>
        <p:grpSpPr bwMode="auto">
          <a:xfrm>
            <a:off x="5856288" y="4365625"/>
            <a:ext cx="2100262" cy="2268538"/>
            <a:chOff x="1973" y="2296"/>
            <a:chExt cx="1323" cy="1429"/>
          </a:xfrm>
        </p:grpSpPr>
        <p:grpSp>
          <p:nvGrpSpPr>
            <p:cNvPr id="114703" name="Group 48"/>
            <p:cNvGrpSpPr>
              <a:grpSpLocks/>
            </p:cNvGrpSpPr>
            <p:nvPr/>
          </p:nvGrpSpPr>
          <p:grpSpPr bwMode="auto">
            <a:xfrm>
              <a:off x="2626" y="2743"/>
              <a:ext cx="431" cy="294"/>
              <a:chOff x="4009" y="2584"/>
              <a:chExt cx="431" cy="294"/>
            </a:xfrm>
          </p:grpSpPr>
          <p:sp>
            <p:nvSpPr>
              <p:cNvPr id="114723" name="Oval 49"/>
              <p:cNvSpPr>
                <a:spLocks noChangeAspect="1" noChangeArrowheads="1"/>
              </p:cNvSpPr>
              <p:nvPr/>
            </p:nvSpPr>
            <p:spPr bwMode="auto">
              <a:xfrm>
                <a:off x="4009" y="2753"/>
                <a:ext cx="125" cy="125"/>
              </a:xfrm>
              <a:prstGeom prst="ellipse">
                <a:avLst/>
              </a:prstGeom>
              <a:solidFill>
                <a:srgbClr val="6699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4724" name="Text Box 50"/>
              <p:cNvSpPr txBox="1">
                <a:spLocks noChangeAspect="1" noChangeArrowheads="1"/>
              </p:cNvSpPr>
              <p:nvPr/>
            </p:nvSpPr>
            <p:spPr bwMode="auto">
              <a:xfrm>
                <a:off x="4050" y="2584"/>
                <a:ext cx="390"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B</a:t>
                </a:r>
                <a:endParaRPr lang="en-US" sz="2800"/>
              </a:p>
            </p:txBody>
          </p:sp>
        </p:grpSp>
        <p:grpSp>
          <p:nvGrpSpPr>
            <p:cNvPr id="114704" name="Group 51"/>
            <p:cNvGrpSpPr>
              <a:grpSpLocks/>
            </p:cNvGrpSpPr>
            <p:nvPr/>
          </p:nvGrpSpPr>
          <p:grpSpPr bwMode="auto">
            <a:xfrm>
              <a:off x="2687" y="2296"/>
              <a:ext cx="609" cy="1429"/>
              <a:chOff x="4070" y="2137"/>
              <a:chExt cx="609" cy="1429"/>
            </a:xfrm>
          </p:grpSpPr>
          <p:grpSp>
            <p:nvGrpSpPr>
              <p:cNvPr id="114714" name="Group 52"/>
              <p:cNvGrpSpPr>
                <a:grpSpLocks/>
              </p:cNvGrpSpPr>
              <p:nvPr/>
            </p:nvGrpSpPr>
            <p:grpSpPr bwMode="auto">
              <a:xfrm>
                <a:off x="4070" y="2877"/>
                <a:ext cx="262" cy="689"/>
                <a:chOff x="4070" y="2877"/>
                <a:chExt cx="262" cy="689"/>
              </a:xfrm>
            </p:grpSpPr>
            <p:sp>
              <p:nvSpPr>
                <p:cNvPr id="114721" name="Line 53"/>
                <p:cNvSpPr>
                  <a:spLocks noChangeAspect="1" noChangeShapeType="1"/>
                </p:cNvSpPr>
                <p:nvPr/>
              </p:nvSpPr>
              <p:spPr bwMode="auto">
                <a:xfrm>
                  <a:off x="4070" y="2877"/>
                  <a:ext cx="1" cy="635"/>
                </a:xfrm>
                <a:prstGeom prst="line">
                  <a:avLst/>
                </a:prstGeom>
                <a:noFill/>
                <a:ln w="38100">
                  <a:solidFill>
                    <a:srgbClr val="CC00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22" name="Object 54"/>
                <p:cNvGraphicFramePr>
                  <a:graphicFrameLocks noChangeAspect="1"/>
                </p:cNvGraphicFramePr>
                <p:nvPr/>
              </p:nvGraphicFramePr>
              <p:xfrm>
                <a:off x="4108" y="3248"/>
                <a:ext cx="224" cy="318"/>
              </p:xfrm>
              <a:graphic>
                <a:graphicData uri="http://schemas.openxmlformats.org/presentationml/2006/ole">
                  <mc:AlternateContent xmlns:mc="http://schemas.openxmlformats.org/markup-compatibility/2006">
                    <mc:Choice xmlns:v="urn:schemas-microsoft-com:vml" Requires="v">
                      <p:oleObj spid="_x0000_s229474" name="Equation" r:id="rId26" imgW="177569" imgH="253670" progId="Equation.DSMT4">
                        <p:embed/>
                      </p:oleObj>
                    </mc:Choice>
                    <mc:Fallback>
                      <p:oleObj name="Equation" r:id="rId26" imgW="177569" imgH="253670" progId="Equation.DSMT4">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108" y="3248"/>
                              <a:ext cx="224"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15" name="Group 55"/>
              <p:cNvGrpSpPr>
                <a:grpSpLocks/>
              </p:cNvGrpSpPr>
              <p:nvPr/>
            </p:nvGrpSpPr>
            <p:grpSpPr bwMode="auto">
              <a:xfrm>
                <a:off x="4128" y="2748"/>
                <a:ext cx="551" cy="318"/>
                <a:chOff x="4128" y="2748"/>
                <a:chExt cx="551" cy="318"/>
              </a:xfrm>
            </p:grpSpPr>
            <p:sp>
              <p:nvSpPr>
                <p:cNvPr id="114719" name="Line 56"/>
                <p:cNvSpPr>
                  <a:spLocks noChangeAspect="1" noChangeShapeType="1"/>
                </p:cNvSpPr>
                <p:nvPr/>
              </p:nvSpPr>
              <p:spPr bwMode="auto">
                <a:xfrm>
                  <a:off x="4128" y="2818"/>
                  <a:ext cx="292" cy="0"/>
                </a:xfrm>
                <a:prstGeom prst="line">
                  <a:avLst/>
                </a:prstGeom>
                <a:noFill/>
                <a:ln w="38100">
                  <a:solidFill>
                    <a:srgbClr val="CC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20" name="Object 57"/>
                <p:cNvGraphicFramePr>
                  <a:graphicFrameLocks noChangeAspect="1"/>
                </p:cNvGraphicFramePr>
                <p:nvPr/>
              </p:nvGraphicFramePr>
              <p:xfrm>
                <a:off x="4396" y="2748"/>
                <a:ext cx="283" cy="318"/>
              </p:xfrm>
              <a:graphic>
                <a:graphicData uri="http://schemas.openxmlformats.org/presentationml/2006/ole">
                  <mc:AlternateContent xmlns:mc="http://schemas.openxmlformats.org/markup-compatibility/2006">
                    <mc:Choice xmlns:v="urn:schemas-microsoft-com:vml" Requires="v">
                      <p:oleObj spid="_x0000_s229475" name="Equation" r:id="rId28" imgW="228501" imgH="253890" progId="Equation.DSMT4">
                        <p:embed/>
                      </p:oleObj>
                    </mc:Choice>
                    <mc:Fallback>
                      <p:oleObj name="Equation" r:id="rId28" imgW="228501" imgH="253890" progId="Equation.DSMT4">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396" y="2748"/>
                              <a:ext cx="28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16" name="Group 58"/>
              <p:cNvGrpSpPr>
                <a:grpSpLocks/>
              </p:cNvGrpSpPr>
              <p:nvPr/>
            </p:nvGrpSpPr>
            <p:grpSpPr bwMode="auto">
              <a:xfrm>
                <a:off x="4071" y="2137"/>
                <a:ext cx="221" cy="618"/>
                <a:chOff x="4071" y="2137"/>
                <a:chExt cx="221" cy="618"/>
              </a:xfrm>
            </p:grpSpPr>
            <p:sp>
              <p:nvSpPr>
                <p:cNvPr id="114717" name="Line 59"/>
                <p:cNvSpPr>
                  <a:spLocks noChangeAspect="1" noChangeShapeType="1"/>
                </p:cNvSpPr>
                <p:nvPr/>
              </p:nvSpPr>
              <p:spPr bwMode="auto">
                <a:xfrm>
                  <a:off x="4071" y="2169"/>
                  <a:ext cx="1" cy="586"/>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18" name="Object 60"/>
                <p:cNvGraphicFramePr>
                  <a:graphicFrameLocks noChangeAspect="1"/>
                </p:cNvGraphicFramePr>
                <p:nvPr/>
              </p:nvGraphicFramePr>
              <p:xfrm>
                <a:off x="4082" y="2137"/>
                <a:ext cx="210" cy="298"/>
              </p:xfrm>
              <a:graphic>
                <a:graphicData uri="http://schemas.openxmlformats.org/presentationml/2006/ole">
                  <mc:AlternateContent xmlns:mc="http://schemas.openxmlformats.org/markup-compatibility/2006">
                    <mc:Choice xmlns:v="urn:schemas-microsoft-com:vml" Requires="v">
                      <p:oleObj spid="_x0000_s229476" name="Equation" r:id="rId30" imgW="177569" imgH="253670" progId="Equation.DSMT4">
                        <p:embed/>
                      </p:oleObj>
                    </mc:Choice>
                    <mc:Fallback>
                      <p:oleObj name="Equation" r:id="rId30" imgW="177569" imgH="253670" progId="Equation.DSMT4">
                        <p:embed/>
                        <p:pic>
                          <p:nvPicPr>
                            <p:cNvPr id="0" name=""/>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082" y="2137"/>
                              <a:ext cx="21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114705" name="Group 61"/>
            <p:cNvGrpSpPr>
              <a:grpSpLocks/>
            </p:cNvGrpSpPr>
            <p:nvPr/>
          </p:nvGrpSpPr>
          <p:grpSpPr bwMode="auto">
            <a:xfrm>
              <a:off x="2171" y="2798"/>
              <a:ext cx="379" cy="190"/>
              <a:chOff x="3554" y="2639"/>
              <a:chExt cx="379" cy="190"/>
            </a:xfrm>
          </p:grpSpPr>
          <p:sp>
            <p:nvSpPr>
              <p:cNvPr id="114712" name="Arc 62"/>
              <p:cNvSpPr>
                <a:spLocks noChangeAspect="1"/>
              </p:cNvSpPr>
              <p:nvPr/>
            </p:nvSpPr>
            <p:spPr bwMode="auto">
              <a:xfrm rot="-5543156">
                <a:off x="3855" y="2745"/>
                <a:ext cx="78" cy="7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13" name="Object 63"/>
              <p:cNvGraphicFramePr>
                <a:graphicFrameLocks noChangeAspect="1"/>
              </p:cNvGraphicFramePr>
              <p:nvPr/>
            </p:nvGraphicFramePr>
            <p:xfrm>
              <a:off x="3554" y="2639"/>
              <a:ext cx="226" cy="190"/>
            </p:xfrm>
            <a:graphic>
              <a:graphicData uri="http://schemas.openxmlformats.org/presentationml/2006/ole">
                <mc:AlternateContent xmlns:mc="http://schemas.openxmlformats.org/markup-compatibility/2006">
                  <mc:Choice xmlns:v="urn:schemas-microsoft-com:vml" Requires="v">
                    <p:oleObj spid="_x0000_s229477" name="Equation" r:id="rId32" imgW="241195" imgH="203112" progId="Equation.DSMT4">
                      <p:embed/>
                    </p:oleObj>
                  </mc:Choice>
                  <mc:Fallback>
                    <p:oleObj name="Equation" r:id="rId32" imgW="241195" imgH="203112" progId="Equation.DSMT4">
                      <p:embed/>
                      <p:pic>
                        <p:nvPicPr>
                          <p:cNvPr id="0" name=""/>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554" y="2639"/>
                            <a:ext cx="22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06" name="Group 64"/>
            <p:cNvGrpSpPr>
              <a:grpSpLocks/>
            </p:cNvGrpSpPr>
            <p:nvPr/>
          </p:nvGrpSpPr>
          <p:grpSpPr bwMode="auto">
            <a:xfrm>
              <a:off x="1973" y="2977"/>
              <a:ext cx="652" cy="318"/>
              <a:chOff x="3357" y="2820"/>
              <a:chExt cx="652" cy="318"/>
            </a:xfrm>
          </p:grpSpPr>
          <p:sp>
            <p:nvSpPr>
              <p:cNvPr id="114710" name="Line 65"/>
              <p:cNvSpPr>
                <a:spLocks noChangeAspect="1" noChangeShapeType="1"/>
              </p:cNvSpPr>
              <p:nvPr/>
            </p:nvSpPr>
            <p:spPr bwMode="auto">
              <a:xfrm flipH="1">
                <a:off x="3465" y="2820"/>
                <a:ext cx="544" cy="1"/>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11" name="Object 66"/>
              <p:cNvGraphicFramePr>
                <a:graphicFrameLocks noChangeAspect="1"/>
              </p:cNvGraphicFramePr>
              <p:nvPr/>
            </p:nvGraphicFramePr>
            <p:xfrm>
              <a:off x="3357" y="2840"/>
              <a:ext cx="343" cy="298"/>
            </p:xfrm>
            <a:graphic>
              <a:graphicData uri="http://schemas.openxmlformats.org/presentationml/2006/ole">
                <mc:AlternateContent xmlns:mc="http://schemas.openxmlformats.org/markup-compatibility/2006">
                  <mc:Choice xmlns:v="urn:schemas-microsoft-com:vml" Requires="v">
                    <p:oleObj spid="_x0000_s229478" name="Equation" r:id="rId34" imgW="291973" imgH="253890" progId="Equation.DSMT4">
                      <p:embed/>
                    </p:oleObj>
                  </mc:Choice>
                  <mc:Fallback>
                    <p:oleObj name="Equation" r:id="rId34" imgW="291973" imgH="253890" progId="Equation.DSMT4">
                      <p:embed/>
                      <p:pic>
                        <p:nvPicPr>
                          <p:cNvPr id="0" name=""/>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357" y="2840"/>
                            <a:ext cx="343"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4707" name="Group 67"/>
            <p:cNvGrpSpPr>
              <a:grpSpLocks/>
            </p:cNvGrpSpPr>
            <p:nvPr/>
          </p:nvGrpSpPr>
          <p:grpSpPr bwMode="auto">
            <a:xfrm>
              <a:off x="2041" y="2410"/>
              <a:ext cx="626" cy="407"/>
              <a:chOff x="3424" y="2251"/>
              <a:chExt cx="626" cy="407"/>
            </a:xfrm>
          </p:grpSpPr>
          <p:sp>
            <p:nvSpPr>
              <p:cNvPr id="114708" name="Line 68"/>
              <p:cNvSpPr>
                <a:spLocks noChangeAspect="1" noChangeShapeType="1"/>
              </p:cNvSpPr>
              <p:nvPr/>
            </p:nvSpPr>
            <p:spPr bwMode="auto">
              <a:xfrm rot="1800000">
                <a:off x="3562" y="2657"/>
                <a:ext cx="488" cy="1"/>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4709" name="Object 69"/>
              <p:cNvGraphicFramePr>
                <a:graphicFrameLocks noChangeAspect="1"/>
              </p:cNvGraphicFramePr>
              <p:nvPr/>
            </p:nvGraphicFramePr>
            <p:xfrm>
              <a:off x="3424" y="2251"/>
              <a:ext cx="300" cy="298"/>
            </p:xfrm>
            <a:graphic>
              <a:graphicData uri="http://schemas.openxmlformats.org/presentationml/2006/ole">
                <mc:AlternateContent xmlns:mc="http://schemas.openxmlformats.org/markup-compatibility/2006">
                  <mc:Choice xmlns:v="urn:schemas-microsoft-com:vml" Requires="v">
                    <p:oleObj spid="_x0000_s229479" name="Equation" r:id="rId36" imgW="253780" imgH="253780" progId="Equation.DSMT4">
                      <p:embed/>
                    </p:oleObj>
                  </mc:Choice>
                  <mc:Fallback>
                    <p:oleObj name="Equation" r:id="rId36" imgW="253780" imgH="253780" progId="Equation.DSMT4">
                      <p:embed/>
                      <p:pic>
                        <p:nvPicPr>
                          <p:cNvPr id="0" name=""/>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424" y="2251"/>
                            <a:ext cx="30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aphicFrame>
        <p:nvGraphicFramePr>
          <p:cNvPr id="281671" name="Object 71"/>
          <p:cNvGraphicFramePr>
            <a:graphicFrameLocks noChangeAspect="1"/>
          </p:cNvGraphicFramePr>
          <p:nvPr/>
        </p:nvGraphicFramePr>
        <p:xfrm>
          <a:off x="900113" y="5084763"/>
          <a:ext cx="4806950" cy="573087"/>
        </p:xfrm>
        <a:graphic>
          <a:graphicData uri="http://schemas.openxmlformats.org/presentationml/2006/ole">
            <mc:AlternateContent xmlns:mc="http://schemas.openxmlformats.org/markup-compatibility/2006">
              <mc:Choice xmlns:v="urn:schemas-microsoft-com:vml" Requires="v">
                <p:oleObj spid="_x0000_s229480" name="Equation" r:id="rId38" imgW="2159000" imgH="254000" progId="Equation.DSMT4">
                  <p:embed/>
                </p:oleObj>
              </mc:Choice>
              <mc:Fallback>
                <p:oleObj name="Equation" r:id="rId38" imgW="2159000" imgH="254000" progId="Equation.DSMT4">
                  <p:embed/>
                  <p:pic>
                    <p:nvPicPr>
                      <p:cNvPr id="0" name=""/>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900113" y="5084763"/>
                        <a:ext cx="480695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1673" name="Text Box 73"/>
          <p:cNvSpPr txBox="1">
            <a:spLocks noChangeArrowheads="1"/>
          </p:cNvSpPr>
          <p:nvPr/>
        </p:nvSpPr>
        <p:spPr bwMode="auto">
          <a:xfrm>
            <a:off x="431800" y="908050"/>
            <a:ext cx="19462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solidFill>
                  <a:srgbClr val="0000FF"/>
                </a:solidFill>
              </a:rPr>
              <a:t>Tách nút:</a:t>
            </a:r>
          </a:p>
        </p:txBody>
      </p:sp>
    </p:spTree>
    <p:extLst>
      <p:ext uri="{BB962C8B-B14F-4D97-AF65-F5344CB8AC3E}">
        <p14:creationId xmlns:p14="http://schemas.microsoft.com/office/powerpoint/2010/main" val="4424533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81606"/>
                                        </p:tgtEl>
                                        <p:attrNameLst>
                                          <p:attrName>style.visibility</p:attrName>
                                        </p:attrNameLst>
                                      </p:cBhvr>
                                      <p:to>
                                        <p:strVal val="visible"/>
                                      </p:to>
                                    </p:set>
                                    <p:animEffect transition="in" filter="plus(in)">
                                      <p:cBhvr>
                                        <p:cTn id="7" dur="2000"/>
                                        <p:tgtEl>
                                          <p:spTgt spid="281606"/>
                                        </p:tgtEl>
                                      </p:cBhvr>
                                    </p:animEffect>
                                  </p:childTnLst>
                                </p:cTn>
                              </p:par>
                            </p:childTnLst>
                          </p:cTn>
                        </p:par>
                        <p:par>
                          <p:cTn id="8" fill="hold" nodeType="afterGroup">
                            <p:stCondLst>
                              <p:cond delay="2000"/>
                            </p:stCondLst>
                            <p:childTnLst>
                              <p:par>
                                <p:cTn id="9" presetID="13" presetClass="entr" presetSubtype="16" fill="hold" nodeType="afterEffect">
                                  <p:stCondLst>
                                    <p:cond delay="0"/>
                                  </p:stCondLst>
                                  <p:childTnLst>
                                    <p:set>
                                      <p:cBhvr>
                                        <p:cTn id="10" dur="1" fill="hold">
                                          <p:stCondLst>
                                            <p:cond delay="0"/>
                                          </p:stCondLst>
                                        </p:cTn>
                                        <p:tgtEl>
                                          <p:spTgt spid="281604"/>
                                        </p:tgtEl>
                                        <p:attrNameLst>
                                          <p:attrName>style.visibility</p:attrName>
                                        </p:attrNameLst>
                                      </p:cBhvr>
                                      <p:to>
                                        <p:strVal val="visible"/>
                                      </p:to>
                                    </p:set>
                                    <p:animEffect transition="in" filter="plus(in)">
                                      <p:cBhvr>
                                        <p:cTn id="11" dur="2000"/>
                                        <p:tgtEl>
                                          <p:spTgt spid="28160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81673"/>
                                        </p:tgtEl>
                                        <p:attrNameLst>
                                          <p:attrName>style.visibility</p:attrName>
                                        </p:attrNameLst>
                                      </p:cBhvr>
                                      <p:to>
                                        <p:strVal val="visible"/>
                                      </p:to>
                                    </p:set>
                                    <p:anim calcmode="lin" valueType="num">
                                      <p:cBhvr additive="base">
                                        <p:cTn id="16" dur="1000" fill="hold"/>
                                        <p:tgtEl>
                                          <p:spTgt spid="281673"/>
                                        </p:tgtEl>
                                        <p:attrNameLst>
                                          <p:attrName>ppt_x</p:attrName>
                                        </p:attrNameLst>
                                      </p:cBhvr>
                                      <p:tavLst>
                                        <p:tav tm="0">
                                          <p:val>
                                            <p:strVal val="0-#ppt_w/2"/>
                                          </p:val>
                                        </p:tav>
                                        <p:tav tm="100000">
                                          <p:val>
                                            <p:strVal val="#ppt_x"/>
                                          </p:val>
                                        </p:tav>
                                      </p:tavLst>
                                    </p:anim>
                                    <p:anim calcmode="lin" valueType="num">
                                      <p:cBhvr additive="base">
                                        <p:cTn id="17" dur="1000" fill="hold"/>
                                        <p:tgtEl>
                                          <p:spTgt spid="281673"/>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281627"/>
                                        </p:tgtEl>
                                        <p:attrNameLst>
                                          <p:attrName>style.visibility</p:attrName>
                                        </p:attrNameLst>
                                      </p:cBhvr>
                                      <p:to>
                                        <p:strVal val="visible"/>
                                      </p:to>
                                    </p:set>
                                    <p:animEffect transition="in" filter="box(in)">
                                      <p:cBhvr>
                                        <p:cTn id="22" dur="500"/>
                                        <p:tgtEl>
                                          <p:spTgt spid="28162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81628"/>
                                        </p:tgtEl>
                                        <p:attrNameLst>
                                          <p:attrName>style.visibility</p:attrName>
                                        </p:attrNameLst>
                                      </p:cBhvr>
                                      <p:to>
                                        <p:strVal val="visible"/>
                                      </p:to>
                                    </p:set>
                                    <p:animEffect transition="in" filter="blinds(horizontal)">
                                      <p:cBhvr>
                                        <p:cTn id="27" dur="500"/>
                                        <p:tgtEl>
                                          <p:spTgt spid="28162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281645"/>
                                        </p:tgtEl>
                                        <p:attrNameLst>
                                          <p:attrName>style.visibility</p:attrName>
                                        </p:attrNameLst>
                                      </p:cBhvr>
                                      <p:to>
                                        <p:strVal val="visible"/>
                                      </p:to>
                                    </p:set>
                                    <p:animEffect transition="in" filter="diamond(in)">
                                      <p:cBhvr>
                                        <p:cTn id="32" dur="2000"/>
                                        <p:tgtEl>
                                          <p:spTgt spid="28164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81646"/>
                                        </p:tgtEl>
                                        <p:attrNameLst>
                                          <p:attrName>style.visibility</p:attrName>
                                        </p:attrNameLst>
                                      </p:cBhvr>
                                      <p:to>
                                        <p:strVal val="visible"/>
                                      </p:to>
                                    </p:set>
                                    <p:animEffect transition="in" filter="blinds(horizontal)">
                                      <p:cBhvr>
                                        <p:cTn id="37" dur="500"/>
                                        <p:tgtEl>
                                          <p:spTgt spid="28164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281670"/>
                                        </p:tgtEl>
                                        <p:attrNameLst>
                                          <p:attrName>style.visibility</p:attrName>
                                        </p:attrNameLst>
                                      </p:cBhvr>
                                      <p:to>
                                        <p:strVal val="visible"/>
                                      </p:to>
                                    </p:set>
                                    <p:animEffect transition="in" filter="checkerboard(across)">
                                      <p:cBhvr>
                                        <p:cTn id="42" dur="500"/>
                                        <p:tgtEl>
                                          <p:spTgt spid="28167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281671"/>
                                        </p:tgtEl>
                                        <p:attrNameLst>
                                          <p:attrName>style.visibility</p:attrName>
                                        </p:attrNameLst>
                                      </p:cBhvr>
                                      <p:to>
                                        <p:strVal val="visible"/>
                                      </p:to>
                                    </p:set>
                                    <p:animEffect transition="in" filter="blinds(horizontal)">
                                      <p:cBhvr>
                                        <p:cTn id="47" dur="500"/>
                                        <p:tgtEl>
                                          <p:spTgt spid="2816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6" grpId="0"/>
      <p:bldP spid="2816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9"/>
          <p:cNvSpPr>
            <a:spLocks noChangeArrowheads="1"/>
          </p:cNvSpPr>
          <p:nvPr/>
        </p:nvSpPr>
        <p:spPr bwMode="auto">
          <a:xfrm>
            <a:off x="704849" y="1566863"/>
            <a:ext cx="471534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b="1">
                <a:solidFill>
                  <a:srgbClr val="005C00"/>
                </a:solidFill>
              </a:rPr>
              <a:t> b. Phương pháp chiếu </a:t>
            </a:r>
          </a:p>
        </p:txBody>
      </p:sp>
      <p:sp>
        <p:nvSpPr>
          <p:cNvPr id="16" name="Slide Number Placeholder 5"/>
          <p:cNvSpPr>
            <a:spLocks noGrp="1"/>
          </p:cNvSpPr>
          <p:nvPr>
            <p:ph type="sldNum" sz="quarter" idx="12"/>
          </p:nvPr>
        </p:nvSpPr>
        <p:spPr/>
        <p:txBody>
          <a:bodyPr/>
          <a:lstStyle/>
          <a:p>
            <a:pPr>
              <a:defRPr/>
            </a:pPr>
            <a:fld id="{DE8C21CB-CDF2-40B2-99FC-F147D308D865}" type="slidenum">
              <a:rPr lang="en-US" altLang="en-US"/>
              <a:pPr>
                <a:defRPr/>
              </a:pPr>
              <a:t>4</a:t>
            </a:fld>
            <a:endParaRPr lang="en-US" altLang="en-US"/>
          </a:p>
        </p:txBody>
      </p:sp>
      <p:graphicFrame>
        <p:nvGraphicFramePr>
          <p:cNvPr id="30727" name="Object 7"/>
          <p:cNvGraphicFramePr>
            <a:graphicFrameLocks noChangeAspect="1"/>
          </p:cNvGraphicFramePr>
          <p:nvPr/>
        </p:nvGraphicFramePr>
        <p:xfrm>
          <a:off x="2106613" y="714375"/>
          <a:ext cx="114300" cy="219075"/>
        </p:xfrm>
        <a:graphic>
          <a:graphicData uri="http://schemas.openxmlformats.org/presentationml/2006/ole">
            <mc:AlternateContent xmlns:mc="http://schemas.openxmlformats.org/markup-compatibility/2006">
              <mc:Choice xmlns:v="urn:schemas-microsoft-com:vml" Requires="v">
                <p:oleObj spid="_x0000_s194779" name="Equation" r:id="rId3" imgW="114399" imgH="216088" progId="Equation.DSMT4">
                  <p:embed/>
                </p:oleObj>
              </mc:Choice>
              <mc:Fallback>
                <p:oleObj name="Equation" r:id="rId3" imgW="114399" imgH="216088"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6613" y="714375"/>
                        <a:ext cx="11430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2047" name="Text Box 15"/>
          <p:cNvSpPr txBox="1">
            <a:spLocks noChangeArrowheads="1"/>
          </p:cNvSpPr>
          <p:nvPr/>
        </p:nvSpPr>
        <p:spPr bwMode="auto">
          <a:xfrm>
            <a:off x="35496" y="3232780"/>
            <a:ext cx="21240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Ký hiệu:                          </a:t>
            </a:r>
          </a:p>
        </p:txBody>
      </p:sp>
      <p:sp>
        <p:nvSpPr>
          <p:cNvPr id="172054" name="Text Box 22"/>
          <p:cNvSpPr txBox="1">
            <a:spLocks noChangeArrowheads="1"/>
          </p:cNvSpPr>
          <p:nvPr/>
        </p:nvSpPr>
        <p:spPr bwMode="auto">
          <a:xfrm>
            <a:off x="3511708" y="3228018"/>
            <a:ext cx="136842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Ta có:</a:t>
            </a:r>
          </a:p>
        </p:txBody>
      </p:sp>
      <mc:AlternateContent xmlns:mc="http://schemas.openxmlformats.org/markup-compatibility/2006" xmlns:a14="http://schemas.microsoft.com/office/drawing/2010/main">
        <mc:Choice Requires="a14">
          <p:sp>
            <p:nvSpPr>
              <p:cNvPr id="17" name="TextBox 16"/>
              <p:cNvSpPr txBox="1"/>
              <p:nvPr/>
            </p:nvSpPr>
            <p:spPr>
              <a:xfrm>
                <a:off x="3511708" y="3783977"/>
                <a:ext cx="5092741" cy="227331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r>
                            <a:rPr lang="en-US" b="1" i="1" smtClean="0">
                              <a:solidFill>
                                <a:srgbClr val="FF0000"/>
                              </a:solidFill>
                              <a:latin typeface="Cambria Math"/>
                            </a:rPr>
                            <m:t>𝑹</m:t>
                          </m:r>
                        </m:e>
                        <m:sub>
                          <m:r>
                            <a:rPr lang="en-US" b="1" i="1" smtClean="0">
                              <a:solidFill>
                                <a:srgbClr val="FF0000"/>
                              </a:solidFill>
                              <a:latin typeface="Cambria Math"/>
                            </a:rPr>
                            <m:t>𝒙</m:t>
                          </m:r>
                        </m:sub>
                      </m:sSub>
                      <m:r>
                        <a:rPr lang="en-US" b="1" i="1" smtClean="0">
                          <a:solidFill>
                            <a:srgbClr val="FF0000"/>
                          </a:solidFill>
                          <a:latin typeface="Cambria Math"/>
                        </a:rPr>
                        <m:t>=</m:t>
                      </m:r>
                      <m:sSub>
                        <m:sSubPr>
                          <m:ctrlPr>
                            <a:rPr lang="en-US" b="1" i="1" smtClean="0">
                              <a:solidFill>
                                <a:srgbClr val="FF0000"/>
                              </a:solidFill>
                              <a:latin typeface="Cambria Math"/>
                            </a:rPr>
                          </m:ctrlPr>
                        </m:sSubPr>
                        <m:e>
                          <m:r>
                            <a:rPr lang="en-US" b="1" i="1" smtClean="0">
                              <a:solidFill>
                                <a:srgbClr val="FF0000"/>
                              </a:solidFill>
                              <a:latin typeface="Cambria Math"/>
                            </a:rPr>
                            <m:t>𝑿</m:t>
                          </m:r>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r>
                            <a:rPr lang="en-US" b="1" i="1" smtClean="0">
                              <a:solidFill>
                                <a:srgbClr val="FF0000"/>
                              </a:solidFill>
                              <a:latin typeface="Cambria Math"/>
                            </a:rPr>
                            <m:t>𝑿</m:t>
                          </m:r>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r>
                            <a:rPr lang="en-US" b="1" i="1" smtClean="0">
                              <a:solidFill>
                                <a:srgbClr val="FF0000"/>
                              </a:solidFill>
                              <a:latin typeface="Cambria Math"/>
                            </a:rPr>
                            <m:t>𝑿</m:t>
                          </m:r>
                        </m:e>
                        <m:sub>
                          <m:r>
                            <a:rPr lang="en-US" b="1" i="1" smtClean="0">
                              <a:solidFill>
                                <a:srgbClr val="FF0000"/>
                              </a:solidFill>
                              <a:latin typeface="Cambria Math"/>
                            </a:rPr>
                            <m:t>𝒏</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r>
                                <a:rPr lang="en-US" b="1" i="1" smtClean="0">
                                  <a:solidFill>
                                    <a:srgbClr val="FF0000"/>
                                  </a:solidFill>
                                  <a:latin typeface="Cambria Math"/>
                                </a:rPr>
                                <m:t>𝑿</m:t>
                              </m:r>
                            </m:e>
                            <m:sub>
                              <m:r>
                                <a:rPr lang="en-US" b="1" i="1" smtClean="0">
                                  <a:solidFill>
                                    <a:srgbClr val="FF0000"/>
                                  </a:solidFill>
                                  <a:latin typeface="Cambria Math"/>
                                </a:rPr>
                                <m:t>𝒌</m:t>
                              </m:r>
                            </m:sub>
                          </m:sSub>
                        </m:e>
                      </m:nary>
                    </m:oMath>
                  </m:oMathPara>
                </a14:m>
                <a:endParaRPr lang="en-US" b="1" smtClean="0">
                  <a:solidFill>
                    <a:srgbClr val="FF0000"/>
                  </a:solidFill>
                </a:endParaRPr>
              </a:p>
              <a:p>
                <a:pPr/>
                <a14:m>
                  <m:oMathPara xmlns:m="http://schemas.openxmlformats.org/officeDocument/2006/math">
                    <m:oMathParaPr>
                      <m:jc m:val="centerGroup"/>
                    </m:oMathParaPr>
                    <m:oMath xmlns:m="http://schemas.openxmlformats.org/officeDocument/2006/math">
                      <m:sSub>
                        <m:sSubPr>
                          <m:ctrlPr>
                            <a:rPr lang="en-US" b="1" i="1">
                              <a:solidFill>
                                <a:srgbClr val="FF0000"/>
                              </a:solidFill>
                              <a:latin typeface="Cambria Math"/>
                            </a:rPr>
                          </m:ctrlPr>
                        </m:sSubPr>
                        <m:e>
                          <m:r>
                            <a:rPr lang="en-US" b="1" i="1">
                              <a:solidFill>
                                <a:srgbClr val="FF0000"/>
                              </a:solidFill>
                              <a:latin typeface="Cambria Math"/>
                            </a:rPr>
                            <m:t>𝑹</m:t>
                          </m:r>
                        </m:e>
                        <m:sub>
                          <m:r>
                            <a:rPr lang="en-US" b="1" i="1" smtClean="0">
                              <a:solidFill>
                                <a:srgbClr val="FF0000"/>
                              </a:solidFill>
                              <a:latin typeface="Cambria Math"/>
                            </a:rPr>
                            <m:t>𝒚</m:t>
                          </m:r>
                        </m:sub>
                      </m:sSub>
                      <m:r>
                        <a:rPr lang="en-US" b="1" i="1">
                          <a:solidFill>
                            <a:srgbClr val="FF0000"/>
                          </a:solidFill>
                          <a:latin typeface="Cambria Math"/>
                        </a:rPr>
                        <m:t>=</m:t>
                      </m:r>
                      <m:sSub>
                        <m:sSubPr>
                          <m:ctrlPr>
                            <a:rPr lang="en-US" b="1" i="1">
                              <a:solidFill>
                                <a:srgbClr val="FF0000"/>
                              </a:solidFill>
                              <a:latin typeface="Cambria Math"/>
                            </a:rPr>
                          </m:ctrlPr>
                        </m:sSubPr>
                        <m:e>
                          <m:r>
                            <a:rPr lang="en-US" b="1" i="1" smtClean="0">
                              <a:solidFill>
                                <a:srgbClr val="FF0000"/>
                              </a:solidFill>
                              <a:latin typeface="Cambria Math"/>
                            </a:rPr>
                            <m:t>𝒀</m:t>
                          </m:r>
                        </m:e>
                        <m:sub>
                          <m:r>
                            <a:rPr lang="en-US" b="1" i="1">
                              <a:solidFill>
                                <a:srgbClr val="FF0000"/>
                              </a:solidFill>
                              <a:latin typeface="Cambria Math"/>
                            </a:rPr>
                            <m:t>𝟏</m:t>
                          </m:r>
                        </m:sub>
                      </m:sSub>
                      <m:r>
                        <a:rPr lang="en-US" b="1" i="1">
                          <a:solidFill>
                            <a:srgbClr val="FF0000"/>
                          </a:solidFill>
                          <a:latin typeface="Cambria Math"/>
                        </a:rPr>
                        <m:t>+</m:t>
                      </m:r>
                      <m:sSub>
                        <m:sSubPr>
                          <m:ctrlPr>
                            <a:rPr lang="en-US" b="1" i="1">
                              <a:solidFill>
                                <a:srgbClr val="FF0000"/>
                              </a:solidFill>
                              <a:latin typeface="Cambria Math"/>
                            </a:rPr>
                          </m:ctrlPr>
                        </m:sSubPr>
                        <m:e>
                          <m:r>
                            <a:rPr lang="en-US" b="1" i="1" smtClean="0">
                              <a:solidFill>
                                <a:srgbClr val="FF0000"/>
                              </a:solidFill>
                              <a:latin typeface="Cambria Math"/>
                            </a:rPr>
                            <m:t>𝒀</m:t>
                          </m:r>
                        </m:e>
                        <m:sub>
                          <m:r>
                            <a:rPr lang="en-US" b="1" i="1">
                              <a:solidFill>
                                <a:srgbClr val="FF0000"/>
                              </a:solidFill>
                              <a:latin typeface="Cambria Math"/>
                            </a:rPr>
                            <m:t>𝟐</m:t>
                          </m:r>
                        </m:sub>
                      </m:sSub>
                      <m:r>
                        <a:rPr lang="en-US" b="1" i="1">
                          <a:solidFill>
                            <a:srgbClr val="FF0000"/>
                          </a:solidFill>
                          <a:latin typeface="Cambria Math"/>
                        </a:rPr>
                        <m:t>+…+</m:t>
                      </m:r>
                      <m:sSub>
                        <m:sSubPr>
                          <m:ctrlPr>
                            <a:rPr lang="en-US" b="1" i="1">
                              <a:solidFill>
                                <a:srgbClr val="FF0000"/>
                              </a:solidFill>
                              <a:latin typeface="Cambria Math"/>
                            </a:rPr>
                          </m:ctrlPr>
                        </m:sSubPr>
                        <m:e>
                          <m:r>
                            <a:rPr lang="en-US" b="1" i="1" smtClean="0">
                              <a:solidFill>
                                <a:srgbClr val="FF0000"/>
                              </a:solidFill>
                              <a:latin typeface="Cambria Math"/>
                            </a:rPr>
                            <m:t>𝒀</m:t>
                          </m:r>
                        </m:e>
                        <m:sub>
                          <m:r>
                            <a:rPr lang="en-US" b="1" i="1">
                              <a:solidFill>
                                <a:srgbClr val="FF0000"/>
                              </a:solidFill>
                              <a:latin typeface="Cambria Math"/>
                            </a:rPr>
                            <m:t>𝒏</m:t>
                          </m:r>
                        </m:sub>
                      </m:sSub>
                      <m:r>
                        <a:rPr lang="en-US" b="1" i="1">
                          <a:solidFill>
                            <a:srgbClr val="FF0000"/>
                          </a:solidFill>
                          <a:latin typeface="Cambria Math"/>
                        </a:rPr>
                        <m:t>=</m:t>
                      </m:r>
                      <m:nary>
                        <m:naryPr>
                          <m:chr m:val="∑"/>
                          <m:ctrlPr>
                            <a:rPr lang="en-US" b="1" i="1">
                              <a:solidFill>
                                <a:srgbClr val="FF0000"/>
                              </a:solidFill>
                              <a:latin typeface="Cambria Math"/>
                            </a:rPr>
                          </m:ctrlPr>
                        </m:naryPr>
                        <m:sub>
                          <m:r>
                            <m:rPr>
                              <m:brk m:alnAt="23"/>
                            </m:rPr>
                            <a:rPr lang="en-US" b="1" i="1">
                              <a:solidFill>
                                <a:srgbClr val="FF0000"/>
                              </a:solidFill>
                              <a:latin typeface="Cambria Math"/>
                            </a:rPr>
                            <m:t>𝒌</m:t>
                          </m:r>
                          <m:r>
                            <m:rPr>
                              <m:brk m:alnAt="23"/>
                            </m:rPr>
                            <a:rPr lang="en-US" b="1" i="1">
                              <a:solidFill>
                                <a:srgbClr val="FF0000"/>
                              </a:solidFill>
                              <a:latin typeface="Cambria Math"/>
                            </a:rPr>
                            <m:t>=</m:t>
                          </m:r>
                          <m:r>
                            <m:rPr>
                              <m:brk m:alnAt="23"/>
                            </m:rPr>
                            <a:rPr lang="en-US" b="1" i="1">
                              <a:solidFill>
                                <a:srgbClr val="FF0000"/>
                              </a:solidFill>
                              <a:latin typeface="Cambria Math"/>
                            </a:rPr>
                            <m:t>𝟏</m:t>
                          </m:r>
                        </m:sub>
                        <m:sup>
                          <m:r>
                            <a:rPr lang="en-US" b="1" i="1">
                              <a:solidFill>
                                <a:srgbClr val="FF0000"/>
                              </a:solidFill>
                              <a:latin typeface="Cambria Math"/>
                            </a:rPr>
                            <m:t>𝒏</m:t>
                          </m:r>
                        </m:sup>
                        <m:e>
                          <m:sSub>
                            <m:sSubPr>
                              <m:ctrlPr>
                                <a:rPr lang="en-US" b="1" i="1">
                                  <a:solidFill>
                                    <a:srgbClr val="FF0000"/>
                                  </a:solidFill>
                                  <a:latin typeface="Cambria Math"/>
                                </a:rPr>
                              </m:ctrlPr>
                            </m:sSubPr>
                            <m:e>
                              <m:r>
                                <a:rPr lang="en-US" b="1" i="1" smtClean="0">
                                  <a:solidFill>
                                    <a:srgbClr val="FF0000"/>
                                  </a:solidFill>
                                  <a:latin typeface="Cambria Math"/>
                                </a:rPr>
                                <m:t>𝒀</m:t>
                              </m:r>
                            </m:e>
                            <m:sub>
                              <m:r>
                                <a:rPr lang="en-US" b="1" i="1">
                                  <a:solidFill>
                                    <a:srgbClr val="FF0000"/>
                                  </a:solidFill>
                                  <a:latin typeface="Cambria Math"/>
                                </a:rPr>
                                <m:t>𝒌</m:t>
                              </m:r>
                            </m:sub>
                          </m:sSub>
                        </m:e>
                      </m:nary>
                    </m:oMath>
                  </m:oMathPara>
                </a14:m>
                <a:endParaRPr lang="en-US" b="1">
                  <a:solidFill>
                    <a:srgbClr val="FF0000"/>
                  </a:solidFill>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3511708" y="3783977"/>
                <a:ext cx="5092741" cy="2273315"/>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35496" y="3660066"/>
                <a:ext cx="2836033" cy="250523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latin typeface="Cambria Math"/>
                            </a:rPr>
                          </m:ctrlPr>
                        </m:sSubPr>
                        <m:e>
                          <m:acc>
                            <m:accPr>
                              <m:chr m:val="⃗"/>
                              <m:ctrlPr>
                                <a:rPr lang="en-US" sz="2800" b="1" i="1" smtClean="0">
                                  <a:latin typeface="Cambria Math"/>
                                </a:rPr>
                              </m:ctrlPr>
                            </m:accPr>
                            <m:e>
                              <m:r>
                                <a:rPr lang="en-US" sz="2800" b="1" i="1" smtClean="0">
                                  <a:latin typeface="Cambria Math"/>
                                </a:rPr>
                                <m:t>𝑭</m:t>
                              </m:r>
                            </m:e>
                          </m:acc>
                        </m:e>
                        <m:sub>
                          <m:r>
                            <a:rPr lang="en-US" sz="2800" b="1" i="1" smtClean="0">
                              <a:latin typeface="Cambria Math"/>
                            </a:rPr>
                            <m:t>𝟏</m:t>
                          </m:r>
                        </m:sub>
                      </m:sSub>
                      <m:r>
                        <a:rPr lang="en-US" sz="2800" b="1" i="1" smtClean="0">
                          <a:latin typeface="Cambria Math"/>
                        </a:rPr>
                        <m:t>=</m:t>
                      </m:r>
                      <m:d>
                        <m:dPr>
                          <m:ctrlPr>
                            <a:rPr lang="en-US" sz="2800" b="1" i="1" smtClean="0">
                              <a:latin typeface="Cambria Math"/>
                            </a:rPr>
                          </m:ctrlPr>
                        </m:dPr>
                        <m:e>
                          <m:sSub>
                            <m:sSubPr>
                              <m:ctrlPr>
                                <a:rPr lang="en-US" sz="2800" b="1" i="1" smtClean="0">
                                  <a:latin typeface="Cambria Math"/>
                                </a:rPr>
                              </m:ctrlPr>
                            </m:sSubPr>
                            <m:e>
                              <m:r>
                                <a:rPr lang="en-US" sz="2800" b="1" i="1" smtClean="0">
                                  <a:latin typeface="Cambria Math"/>
                                </a:rPr>
                                <m:t>𝑿</m:t>
                              </m:r>
                            </m:e>
                            <m:sub>
                              <m:r>
                                <a:rPr lang="en-US" sz="2800" b="1" i="1" smtClean="0">
                                  <a:latin typeface="Cambria Math"/>
                                </a:rPr>
                                <m:t>𝟏</m:t>
                              </m:r>
                            </m:sub>
                          </m:sSub>
                          <m:r>
                            <a:rPr lang="en-US" sz="2800" b="1" i="1" smtClean="0">
                              <a:latin typeface="Cambria Math"/>
                            </a:rPr>
                            <m:t>,</m:t>
                          </m:r>
                          <m:sSub>
                            <m:sSubPr>
                              <m:ctrlPr>
                                <a:rPr lang="en-US" sz="2800" b="1" i="1" smtClean="0">
                                  <a:latin typeface="Cambria Math"/>
                                </a:rPr>
                              </m:ctrlPr>
                            </m:sSubPr>
                            <m:e>
                              <m:r>
                                <a:rPr lang="en-US" sz="2800" b="1" i="1" smtClean="0">
                                  <a:latin typeface="Cambria Math"/>
                                </a:rPr>
                                <m:t>𝒀</m:t>
                              </m:r>
                            </m:e>
                            <m:sub>
                              <m:r>
                                <a:rPr lang="en-US" sz="2800" b="1" i="1" smtClean="0">
                                  <a:latin typeface="Cambria Math"/>
                                </a:rPr>
                                <m:t>𝟏</m:t>
                              </m:r>
                            </m:sub>
                          </m:sSub>
                          <m:r>
                            <a:rPr lang="en-US" sz="2800" b="1" i="1" smtClean="0">
                              <a:latin typeface="Cambria Math"/>
                            </a:rPr>
                            <m:t> </m:t>
                          </m:r>
                        </m:e>
                      </m:d>
                    </m:oMath>
                  </m:oMathPara>
                </a14:m>
                <a:endParaRPr lang="en-US" sz="2800" b="1" smtClean="0"/>
              </a:p>
              <a:p>
                <a:pPr/>
                <a14:m>
                  <m:oMathPara xmlns:m="http://schemas.openxmlformats.org/officeDocument/2006/math">
                    <m:oMathParaPr>
                      <m:jc m:val="centerGroup"/>
                    </m:oMathParaPr>
                    <m:oMath xmlns:m="http://schemas.openxmlformats.org/officeDocument/2006/math">
                      <m:sSub>
                        <m:sSubPr>
                          <m:ctrlPr>
                            <a:rPr lang="en-US" sz="2800" b="1" i="1">
                              <a:latin typeface="Cambria Math"/>
                            </a:rPr>
                          </m:ctrlPr>
                        </m:sSubPr>
                        <m:e>
                          <m:acc>
                            <m:accPr>
                              <m:chr m:val="⃗"/>
                              <m:ctrlPr>
                                <a:rPr lang="en-US" sz="2800" b="1" i="1">
                                  <a:latin typeface="Cambria Math"/>
                                </a:rPr>
                              </m:ctrlPr>
                            </m:accPr>
                            <m:e>
                              <m:r>
                                <a:rPr lang="en-US" sz="2800" b="1" i="1">
                                  <a:latin typeface="Cambria Math"/>
                                </a:rPr>
                                <m:t>𝑭</m:t>
                              </m:r>
                            </m:e>
                          </m:acc>
                        </m:e>
                        <m:sub>
                          <m:r>
                            <a:rPr lang="en-US" sz="2800" b="1" i="1" smtClean="0">
                              <a:latin typeface="Cambria Math"/>
                            </a:rPr>
                            <m:t>𝟐</m:t>
                          </m:r>
                        </m:sub>
                      </m:sSub>
                      <m:r>
                        <a:rPr lang="en-US" sz="2800" b="1" i="1">
                          <a:latin typeface="Cambria Math"/>
                        </a:rPr>
                        <m:t>=</m:t>
                      </m:r>
                      <m:d>
                        <m:dPr>
                          <m:ctrlPr>
                            <a:rPr lang="en-US" sz="2800" b="1" i="1">
                              <a:latin typeface="Cambria Math"/>
                            </a:rPr>
                          </m:ctrlPr>
                        </m:dPr>
                        <m:e>
                          <m:sSub>
                            <m:sSubPr>
                              <m:ctrlPr>
                                <a:rPr lang="en-US" sz="2800" b="1" i="1">
                                  <a:latin typeface="Cambria Math"/>
                                </a:rPr>
                              </m:ctrlPr>
                            </m:sSubPr>
                            <m:e>
                              <m:r>
                                <a:rPr lang="en-US" sz="2800" b="1" i="1">
                                  <a:latin typeface="Cambria Math"/>
                                </a:rPr>
                                <m:t>𝑿</m:t>
                              </m:r>
                            </m:e>
                            <m:sub>
                              <m:r>
                                <a:rPr lang="en-US" sz="2800" b="1" i="1" smtClean="0">
                                  <a:latin typeface="Cambria Math"/>
                                </a:rPr>
                                <m:t>𝟐</m:t>
                              </m:r>
                            </m:sub>
                          </m:sSub>
                          <m:r>
                            <a:rPr lang="en-US" sz="2800" b="1" i="1">
                              <a:latin typeface="Cambria Math"/>
                            </a:rPr>
                            <m:t>,</m:t>
                          </m:r>
                          <m:sSub>
                            <m:sSubPr>
                              <m:ctrlPr>
                                <a:rPr lang="en-US" sz="2800" b="1" i="1">
                                  <a:latin typeface="Cambria Math"/>
                                </a:rPr>
                              </m:ctrlPr>
                            </m:sSubPr>
                            <m:e>
                              <m:r>
                                <a:rPr lang="en-US" sz="2800" b="1" i="1">
                                  <a:latin typeface="Cambria Math"/>
                                </a:rPr>
                                <m:t>𝒀</m:t>
                              </m:r>
                            </m:e>
                            <m:sub>
                              <m:r>
                                <a:rPr lang="en-US" sz="2800" b="1" i="1" smtClean="0">
                                  <a:latin typeface="Cambria Math"/>
                                </a:rPr>
                                <m:t>𝟐</m:t>
                              </m:r>
                            </m:sub>
                          </m:sSub>
                          <m:r>
                            <a:rPr lang="en-US" sz="2800" b="1" i="1" smtClean="0">
                              <a:latin typeface="Cambria Math"/>
                            </a:rPr>
                            <m:t> </m:t>
                          </m:r>
                        </m:e>
                      </m:d>
                    </m:oMath>
                  </m:oMathPara>
                </a14:m>
                <a:endParaRPr lang="en-US" sz="2800" b="1" smtClean="0"/>
              </a:p>
              <a:p>
                <a:r>
                  <a:rPr lang="en-US" sz="2800" b="1" smtClean="0"/>
                  <a:t>… … … … … …</a:t>
                </a:r>
              </a:p>
              <a:p>
                <a:pPr/>
                <a14:m>
                  <m:oMathPara xmlns:m="http://schemas.openxmlformats.org/officeDocument/2006/math">
                    <m:oMathParaPr>
                      <m:jc m:val="centerGroup"/>
                    </m:oMathParaPr>
                    <m:oMath xmlns:m="http://schemas.openxmlformats.org/officeDocument/2006/math">
                      <m:sSub>
                        <m:sSubPr>
                          <m:ctrlPr>
                            <a:rPr lang="en-US" sz="2800" b="1" i="1">
                              <a:latin typeface="Cambria Math"/>
                            </a:rPr>
                          </m:ctrlPr>
                        </m:sSubPr>
                        <m:e>
                          <m:acc>
                            <m:accPr>
                              <m:chr m:val="⃗"/>
                              <m:ctrlPr>
                                <a:rPr lang="en-US" sz="2800" b="1" i="1">
                                  <a:latin typeface="Cambria Math"/>
                                </a:rPr>
                              </m:ctrlPr>
                            </m:accPr>
                            <m:e>
                              <m:r>
                                <a:rPr lang="en-US" sz="2800" b="1" i="1">
                                  <a:latin typeface="Cambria Math"/>
                                </a:rPr>
                                <m:t>𝑭</m:t>
                              </m:r>
                            </m:e>
                          </m:acc>
                        </m:e>
                        <m:sub>
                          <m:r>
                            <a:rPr lang="en-US" sz="2800" b="1" i="1" smtClean="0">
                              <a:latin typeface="Cambria Math"/>
                            </a:rPr>
                            <m:t>𝒏</m:t>
                          </m:r>
                        </m:sub>
                      </m:sSub>
                      <m:r>
                        <a:rPr lang="en-US" sz="2800" b="1" i="1">
                          <a:latin typeface="Cambria Math"/>
                        </a:rPr>
                        <m:t>=</m:t>
                      </m:r>
                      <m:d>
                        <m:dPr>
                          <m:ctrlPr>
                            <a:rPr lang="en-US" sz="2800" b="1" i="1">
                              <a:latin typeface="Cambria Math"/>
                            </a:rPr>
                          </m:ctrlPr>
                        </m:dPr>
                        <m:e>
                          <m:sSub>
                            <m:sSubPr>
                              <m:ctrlPr>
                                <a:rPr lang="en-US" sz="2800" b="1" i="1">
                                  <a:latin typeface="Cambria Math"/>
                                </a:rPr>
                              </m:ctrlPr>
                            </m:sSubPr>
                            <m:e>
                              <m:r>
                                <a:rPr lang="en-US" sz="2800" b="1" i="1">
                                  <a:latin typeface="Cambria Math"/>
                                </a:rPr>
                                <m:t>𝑿</m:t>
                              </m:r>
                            </m:e>
                            <m:sub>
                              <m:r>
                                <a:rPr lang="en-US" sz="2800" b="1" i="1" smtClean="0">
                                  <a:latin typeface="Cambria Math"/>
                                </a:rPr>
                                <m:t>𝒏</m:t>
                              </m:r>
                            </m:sub>
                          </m:sSub>
                          <m:r>
                            <a:rPr lang="en-US" sz="2800" b="1" i="1">
                              <a:latin typeface="Cambria Math"/>
                            </a:rPr>
                            <m:t>,</m:t>
                          </m:r>
                          <m:sSub>
                            <m:sSubPr>
                              <m:ctrlPr>
                                <a:rPr lang="en-US" sz="2800" b="1" i="1">
                                  <a:latin typeface="Cambria Math"/>
                                </a:rPr>
                              </m:ctrlPr>
                            </m:sSubPr>
                            <m:e>
                              <m:r>
                                <a:rPr lang="en-US" sz="2800" b="1" i="1">
                                  <a:latin typeface="Cambria Math"/>
                                </a:rPr>
                                <m:t>𝒀</m:t>
                              </m:r>
                            </m:e>
                            <m:sub>
                              <m:r>
                                <a:rPr lang="en-US" sz="2800" b="1" i="1" smtClean="0">
                                  <a:latin typeface="Cambria Math"/>
                                </a:rPr>
                                <m:t>𝒏</m:t>
                              </m:r>
                            </m:sub>
                          </m:sSub>
                          <m:r>
                            <a:rPr lang="en-US" sz="2800" b="1" i="1" smtClean="0">
                              <a:latin typeface="Cambria Math"/>
                            </a:rPr>
                            <m:t> </m:t>
                          </m:r>
                        </m:e>
                      </m:d>
                    </m:oMath>
                  </m:oMathPara>
                </a14:m>
                <a:endParaRPr lang="en-US" sz="2800" b="1" smtClean="0"/>
              </a:p>
              <a:p>
                <a:pPr/>
                <a14:m>
                  <m:oMathPara xmlns:m="http://schemas.openxmlformats.org/officeDocument/2006/math">
                    <m:oMathParaPr>
                      <m:jc m:val="centerGroup"/>
                    </m:oMathParaPr>
                    <m:oMath xmlns:m="http://schemas.openxmlformats.org/officeDocument/2006/math">
                      <m:acc>
                        <m:accPr>
                          <m:chr m:val="⃗"/>
                          <m:ctrlPr>
                            <a:rPr lang="en-US" sz="2800" b="1" i="1" smtClean="0">
                              <a:latin typeface="Cambria Math"/>
                            </a:rPr>
                          </m:ctrlPr>
                        </m:accPr>
                        <m:e>
                          <m:r>
                            <a:rPr lang="en-US" sz="2800" b="1" i="1" smtClean="0">
                              <a:latin typeface="Cambria Math"/>
                            </a:rPr>
                            <m:t>𝑹</m:t>
                          </m:r>
                        </m:e>
                      </m:acc>
                      <m:r>
                        <a:rPr lang="en-US" sz="2800" b="1" i="1">
                          <a:latin typeface="Cambria Math"/>
                        </a:rPr>
                        <m:t>=</m:t>
                      </m:r>
                      <m:d>
                        <m:dPr>
                          <m:ctrlPr>
                            <a:rPr lang="en-US" sz="2800" b="1" i="1">
                              <a:latin typeface="Cambria Math"/>
                            </a:rPr>
                          </m:ctrlPr>
                        </m:dPr>
                        <m:e>
                          <m:sSub>
                            <m:sSubPr>
                              <m:ctrlPr>
                                <a:rPr lang="en-US" sz="2800" b="1" i="1">
                                  <a:latin typeface="Cambria Math"/>
                                </a:rPr>
                              </m:ctrlPr>
                            </m:sSubPr>
                            <m:e>
                              <m:r>
                                <a:rPr lang="en-US" sz="2800" b="1" i="1" smtClean="0">
                                  <a:latin typeface="Cambria Math"/>
                                </a:rPr>
                                <m:t>𝑹</m:t>
                              </m:r>
                            </m:e>
                            <m:sub>
                              <m:r>
                                <a:rPr lang="en-US" sz="2800" b="1" i="1" smtClean="0">
                                  <a:latin typeface="Cambria Math"/>
                                </a:rPr>
                                <m:t>𝒙</m:t>
                              </m:r>
                            </m:sub>
                          </m:sSub>
                          <m:r>
                            <a:rPr lang="en-US" sz="2800" b="1" i="1">
                              <a:latin typeface="Cambria Math"/>
                            </a:rPr>
                            <m:t>,</m:t>
                          </m:r>
                          <m:sSub>
                            <m:sSubPr>
                              <m:ctrlPr>
                                <a:rPr lang="en-US" sz="2800" b="1" i="1">
                                  <a:latin typeface="Cambria Math"/>
                                </a:rPr>
                              </m:ctrlPr>
                            </m:sSubPr>
                            <m:e>
                              <m:r>
                                <a:rPr lang="en-US" sz="2800" b="1" i="1" smtClean="0">
                                  <a:latin typeface="Cambria Math"/>
                                </a:rPr>
                                <m:t>𝑹</m:t>
                              </m:r>
                            </m:e>
                            <m:sub>
                              <m:r>
                                <a:rPr lang="en-US" sz="2800" b="1" i="1" smtClean="0">
                                  <a:latin typeface="Cambria Math"/>
                                </a:rPr>
                                <m:t>𝒚</m:t>
                              </m:r>
                            </m:sub>
                          </m:sSub>
                          <m:r>
                            <a:rPr lang="en-US" sz="2800" b="1" i="1" smtClean="0">
                              <a:latin typeface="Cambria Math"/>
                            </a:rPr>
                            <m:t> </m:t>
                          </m:r>
                        </m:e>
                      </m:d>
                    </m:oMath>
                  </m:oMathPara>
                </a14:m>
                <a:endParaRPr lang="en-US" sz="2800" b="1"/>
              </a:p>
            </p:txBody>
          </p:sp>
        </mc:Choice>
        <mc:Fallback xmlns="">
          <p:sp>
            <p:nvSpPr>
              <p:cNvPr id="2" name="TextBox 1"/>
              <p:cNvSpPr txBox="1">
                <a:spLocks noRot="1" noChangeAspect="1" noMove="1" noResize="1" noEditPoints="1" noAdjustHandles="1" noChangeArrowheads="1" noChangeShapeType="1" noTextEdit="1"/>
              </p:cNvSpPr>
              <p:nvPr/>
            </p:nvSpPr>
            <p:spPr>
              <a:xfrm>
                <a:off x="35496" y="3660066"/>
                <a:ext cx="2836033" cy="2505238"/>
              </a:xfrm>
              <a:prstGeom prst="rect">
                <a:avLst/>
              </a:prstGeom>
              <a:blipFill rotWithShape="1">
                <a:blip r:embed="rId6"/>
                <a:stretch>
                  <a:fillRect l="-4516" r="-32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35496" y="1973186"/>
                <a:ext cx="4867293" cy="11828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𝑹</m:t>
                          </m:r>
                        </m:e>
                      </m:acc>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𝒏</m:t>
                          </m:r>
                        </m:sub>
                      </m:sSub>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𝒌</m:t>
                              </m:r>
                            </m:sub>
                          </m:sSub>
                        </m:e>
                      </m:nary>
                    </m:oMath>
                  </m:oMathPara>
                </a14:m>
                <a:endParaRPr lang="en-US" b="1">
                  <a:solidFill>
                    <a:srgbClr val="FF0000"/>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35496" y="1973186"/>
                <a:ext cx="4867293" cy="1182824"/>
              </a:xfrm>
              <a:prstGeom prst="rect">
                <a:avLst/>
              </a:prstGeom>
              <a:blipFill rotWithShape="1">
                <a:blip r:embed="rId7"/>
                <a:stretch>
                  <a:fillRect/>
                </a:stretch>
              </a:blipFill>
            </p:spPr>
            <p:txBody>
              <a:bodyPr/>
              <a:lstStyle/>
              <a:p>
                <a:r>
                  <a:rPr lang="en-US">
                    <a:noFill/>
                  </a:rPr>
                  <a:t> </a:t>
                </a:r>
              </a:p>
            </p:txBody>
          </p:sp>
        </mc:Fallback>
      </mc:AlternateContent>
      <p:sp>
        <p:nvSpPr>
          <p:cNvPr id="12" name="Text Box 69"/>
          <p:cNvSpPr txBox="1">
            <a:spLocks noChangeArrowheads="1"/>
          </p:cNvSpPr>
          <p:nvPr/>
        </p:nvSpPr>
        <p:spPr bwMode="auto">
          <a:xfrm>
            <a:off x="647564" y="1041400"/>
            <a:ext cx="7416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1.1 </a:t>
            </a:r>
            <a:r>
              <a:rPr lang="en-US" b="1"/>
              <a:t>Vectơ chính của hệ lực </a:t>
            </a:r>
            <a:r>
              <a:rPr lang="en-US" b="1" smtClean="0"/>
              <a:t>phẳng</a:t>
            </a:r>
            <a:endParaRPr lang="en-US" b="1"/>
          </a:p>
        </p:txBody>
      </p:sp>
      <p:sp>
        <p:nvSpPr>
          <p:cNvPr id="13" name="Rectangle 7"/>
          <p:cNvSpPr>
            <a:spLocks noChangeArrowheads="1"/>
          </p:cNvSpPr>
          <p:nvPr/>
        </p:nvSpPr>
        <p:spPr bwMode="auto">
          <a:xfrm>
            <a:off x="519113" y="224644"/>
            <a:ext cx="7148512"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b="1" smtClean="0">
                <a:solidFill>
                  <a:srgbClr val="005C00"/>
                </a:solidFill>
              </a:rPr>
              <a:t>1. </a:t>
            </a:r>
            <a:r>
              <a:rPr lang="en-US" b="1">
                <a:solidFill>
                  <a:srgbClr val="005C00"/>
                </a:solidFill>
              </a:rPr>
              <a:t>VÉC TƠ CHÍNH VÀ MÔMEN CHÍNH </a:t>
            </a:r>
          </a:p>
          <a:p>
            <a:r>
              <a:rPr lang="en-US" b="1">
                <a:solidFill>
                  <a:srgbClr val="005C00"/>
                </a:solidFill>
              </a:rPr>
              <a:t>     </a:t>
            </a:r>
            <a:r>
              <a:rPr lang="en-US" b="1" smtClean="0">
                <a:solidFill>
                  <a:srgbClr val="005C00"/>
                </a:solidFill>
              </a:rPr>
              <a:t>CỦA </a:t>
            </a:r>
            <a:r>
              <a:rPr lang="en-US" b="1">
                <a:solidFill>
                  <a:srgbClr val="005C00"/>
                </a:solidFill>
              </a:rPr>
              <a:t>HỆ LỰC </a:t>
            </a:r>
            <a:r>
              <a:rPr lang="en-US" b="1" smtClean="0">
                <a:solidFill>
                  <a:srgbClr val="005C00"/>
                </a:solidFill>
              </a:rPr>
              <a:t>PHẲNG.</a:t>
            </a:r>
            <a:endParaRPr lang="en-US" b="1">
              <a:solidFill>
                <a:srgbClr val="005C00"/>
              </a:solidFill>
            </a:endParaRPr>
          </a:p>
        </p:txBody>
      </p:sp>
      <p:sp>
        <p:nvSpPr>
          <p:cNvPr id="14" name="Line 24"/>
          <p:cNvSpPr>
            <a:spLocks noChangeAspect="1" noChangeShapeType="1"/>
          </p:cNvSpPr>
          <p:nvPr/>
        </p:nvSpPr>
        <p:spPr bwMode="auto">
          <a:xfrm rot="20123926">
            <a:off x="6363258" y="2077681"/>
            <a:ext cx="1096963" cy="420687"/>
          </a:xfrm>
          <a:prstGeom prst="line">
            <a:avLst/>
          </a:prstGeom>
          <a:noFill/>
          <a:ln w="76200">
            <a:solidFill>
              <a:srgbClr val="CC00CC"/>
            </a:solidFill>
            <a:round/>
            <a:headEnd type="none"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Line 25"/>
          <p:cNvSpPr>
            <a:spLocks noChangeAspect="1" noChangeShapeType="1"/>
          </p:cNvSpPr>
          <p:nvPr/>
        </p:nvSpPr>
        <p:spPr bwMode="auto">
          <a:xfrm>
            <a:off x="7491971" y="2245956"/>
            <a:ext cx="923925" cy="1690687"/>
          </a:xfrm>
          <a:prstGeom prst="line">
            <a:avLst/>
          </a:prstGeom>
          <a:noFill/>
          <a:ln w="76200">
            <a:solidFill>
              <a:srgbClr val="FF0000"/>
            </a:solidFill>
            <a:round/>
            <a:headEnd type="none"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Line 23"/>
          <p:cNvSpPr>
            <a:spLocks noChangeAspect="1" noChangeShapeType="1"/>
          </p:cNvSpPr>
          <p:nvPr/>
        </p:nvSpPr>
        <p:spPr bwMode="auto">
          <a:xfrm flipV="1">
            <a:off x="5693333" y="2312628"/>
            <a:ext cx="635000" cy="554036"/>
          </a:xfrm>
          <a:prstGeom prst="line">
            <a:avLst/>
          </a:prstGeom>
          <a:noFill/>
          <a:ln w="76200">
            <a:solidFill>
              <a:srgbClr val="0000FF"/>
            </a:solidFill>
            <a:round/>
            <a:headEnd type="none"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1" name="Group 57"/>
          <p:cNvGrpSpPr>
            <a:grpSpLocks/>
          </p:cNvGrpSpPr>
          <p:nvPr/>
        </p:nvGrpSpPr>
        <p:grpSpPr bwMode="auto">
          <a:xfrm>
            <a:off x="5275821" y="2428521"/>
            <a:ext cx="466725" cy="490538"/>
            <a:chOff x="2835" y="898"/>
            <a:chExt cx="294" cy="309"/>
          </a:xfrm>
        </p:grpSpPr>
        <p:sp>
          <p:nvSpPr>
            <p:cNvPr id="22" name="Text Box 50"/>
            <p:cNvSpPr txBox="1">
              <a:spLocks noChangeArrowheads="1"/>
            </p:cNvSpPr>
            <p:nvPr/>
          </p:nvSpPr>
          <p:spPr bwMode="auto">
            <a:xfrm>
              <a:off x="2835" y="898"/>
              <a:ext cx="232"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B050"/>
                  </a:solidFill>
                </a:rPr>
                <a:t>O</a:t>
              </a:r>
            </a:p>
          </p:txBody>
        </p:sp>
        <p:sp>
          <p:nvSpPr>
            <p:cNvPr id="23" name="Oval 51"/>
            <p:cNvSpPr>
              <a:spLocks noChangeArrowheads="1"/>
            </p:cNvSpPr>
            <p:nvPr/>
          </p:nvSpPr>
          <p:spPr bwMode="auto">
            <a:xfrm>
              <a:off x="3061" y="1139"/>
              <a:ext cx="68" cy="6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solidFill>
                  <a:srgbClr val="00B050"/>
                </a:solidFill>
              </a:endParaRPr>
            </a:p>
          </p:txBody>
        </p:sp>
      </p:grpSp>
      <p:cxnSp>
        <p:nvCxnSpPr>
          <p:cNvPr id="24" name="Straight Arrow Connector 23"/>
          <p:cNvCxnSpPr/>
          <p:nvPr/>
        </p:nvCxnSpPr>
        <p:spPr>
          <a:xfrm flipV="1">
            <a:off x="5688571" y="1681923"/>
            <a:ext cx="0" cy="2395149"/>
          </a:xfrm>
          <a:prstGeom prst="straightConnector1">
            <a:avLst/>
          </a:prstGeom>
          <a:ln w="28575">
            <a:solidFill>
              <a:srgbClr val="00B050"/>
            </a:solidFill>
            <a:headEnd w="sm" len="lg"/>
            <a:tailEnd type="arrow" w="sm"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275821" y="2855556"/>
            <a:ext cx="3716411" cy="0"/>
          </a:xfrm>
          <a:prstGeom prst="straightConnector1">
            <a:avLst/>
          </a:prstGeom>
          <a:ln w="28575">
            <a:solidFill>
              <a:srgbClr val="00B050"/>
            </a:solidFill>
            <a:headEnd w="sm" len="lg"/>
            <a:tailEnd type="arrow" w="sm" len="lg"/>
          </a:ln>
        </p:spPr>
        <p:style>
          <a:lnRef idx="1">
            <a:schemeClr val="accent1"/>
          </a:lnRef>
          <a:fillRef idx="0">
            <a:schemeClr val="accent1"/>
          </a:fillRef>
          <a:effectRef idx="0">
            <a:schemeClr val="accent1"/>
          </a:effectRef>
          <a:fontRef idx="minor">
            <a:schemeClr val="tx1"/>
          </a:fontRef>
        </p:style>
      </p:cxnSp>
      <p:sp>
        <p:nvSpPr>
          <p:cNvPr id="26" name="Text Box 50"/>
          <p:cNvSpPr txBox="1">
            <a:spLocks noChangeArrowheads="1"/>
          </p:cNvSpPr>
          <p:nvPr/>
        </p:nvSpPr>
        <p:spPr bwMode="auto">
          <a:xfrm>
            <a:off x="5313921" y="1623966"/>
            <a:ext cx="3683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B050"/>
                </a:solidFill>
              </a:rPr>
              <a:t>y</a:t>
            </a:r>
            <a:endParaRPr lang="en-US" b="1">
              <a:solidFill>
                <a:srgbClr val="00B050"/>
              </a:solidFill>
            </a:endParaRPr>
          </a:p>
        </p:txBody>
      </p:sp>
      <p:sp>
        <p:nvSpPr>
          <p:cNvPr id="27" name="Text Box 50"/>
          <p:cNvSpPr txBox="1">
            <a:spLocks noChangeArrowheads="1"/>
          </p:cNvSpPr>
          <p:nvPr/>
        </p:nvSpPr>
        <p:spPr bwMode="auto">
          <a:xfrm>
            <a:off x="8740204" y="2372956"/>
            <a:ext cx="3683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B050"/>
                </a:solidFill>
              </a:rPr>
              <a:t>x</a:t>
            </a:r>
            <a:endParaRPr lang="en-US" b="1">
              <a:solidFill>
                <a:srgbClr val="00B050"/>
              </a:solidFill>
            </a:endParaRPr>
          </a:p>
        </p:txBody>
      </p:sp>
      <p:cxnSp>
        <p:nvCxnSpPr>
          <p:cNvPr id="28" name="Straight Connector 27"/>
          <p:cNvCxnSpPr>
            <a:stCxn id="19" idx="1"/>
          </p:cNvCxnSpPr>
          <p:nvPr/>
        </p:nvCxnSpPr>
        <p:spPr>
          <a:xfrm flipH="1">
            <a:off x="5682221" y="3947756"/>
            <a:ext cx="2733675" cy="0"/>
          </a:xfrm>
          <a:prstGeom prst="line">
            <a:avLst/>
          </a:prstGeom>
          <a:ln w="28575">
            <a:solidFill>
              <a:srgbClr val="7030A0"/>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8415896" y="2855556"/>
            <a:ext cx="0" cy="1092200"/>
          </a:xfrm>
          <a:prstGeom prst="line">
            <a:avLst/>
          </a:prstGeom>
          <a:ln w="28575">
            <a:solidFill>
              <a:srgbClr val="7030A0"/>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5129770" y="2811109"/>
            <a:ext cx="612775" cy="1136647"/>
            <a:chOff x="5129770" y="2811109"/>
            <a:chExt cx="612775" cy="1136647"/>
          </a:xfrm>
        </p:grpSpPr>
        <p:cxnSp>
          <p:nvCxnSpPr>
            <p:cNvPr id="31" name="Straight Arrow Connector 30"/>
            <p:cNvCxnSpPr>
              <a:stCxn id="23" idx="0"/>
            </p:cNvCxnSpPr>
            <p:nvPr/>
          </p:nvCxnSpPr>
          <p:spPr>
            <a:xfrm>
              <a:off x="5688571" y="2811109"/>
              <a:ext cx="0" cy="1136647"/>
            </a:xfrm>
            <a:prstGeom prst="straightConnector1">
              <a:avLst/>
            </a:prstGeom>
            <a:ln w="76200">
              <a:solidFill>
                <a:srgbClr val="7030A0"/>
              </a:solidFill>
              <a:headEnd w="sm" len="med"/>
              <a:tailEnd type="arrow" w="sm"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Text Box 50"/>
                <p:cNvSpPr txBox="1">
                  <a:spLocks noChangeArrowheads="1"/>
                </p:cNvSpPr>
                <p:nvPr/>
              </p:nvSpPr>
              <p:spPr bwMode="auto">
                <a:xfrm>
                  <a:off x="5129770" y="3017174"/>
                  <a:ext cx="612775" cy="58695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b="1" i="1" smtClean="0">
                                <a:solidFill>
                                  <a:srgbClr val="7030A0"/>
                                </a:solidFill>
                                <a:latin typeface="Cambria Math"/>
                              </a:rPr>
                            </m:ctrlPr>
                          </m:sSubPr>
                          <m:e>
                            <m:acc>
                              <m:accPr>
                                <m:chr m:val="⃗"/>
                                <m:ctrlPr>
                                  <a:rPr lang="en-US" b="1" i="1" smtClean="0">
                                    <a:solidFill>
                                      <a:srgbClr val="7030A0"/>
                                    </a:solidFill>
                                    <a:latin typeface="Cambria Math"/>
                                  </a:rPr>
                                </m:ctrlPr>
                              </m:accPr>
                              <m:e>
                                <m:r>
                                  <a:rPr lang="en-US" b="1" i="1" smtClean="0">
                                    <a:solidFill>
                                      <a:srgbClr val="7030A0"/>
                                    </a:solidFill>
                                    <a:latin typeface="Cambria Math"/>
                                  </a:rPr>
                                  <m:t>𝑹</m:t>
                                </m:r>
                              </m:e>
                            </m:acc>
                          </m:e>
                          <m:sub>
                            <m:r>
                              <a:rPr lang="en-US" b="1" i="1" smtClean="0">
                                <a:solidFill>
                                  <a:srgbClr val="7030A0"/>
                                </a:solidFill>
                                <a:latin typeface="Cambria Math"/>
                              </a:rPr>
                              <m:t>𝒚</m:t>
                            </m:r>
                          </m:sub>
                        </m:sSub>
                      </m:oMath>
                    </m:oMathPara>
                  </a14:m>
                  <a:endParaRPr lang="en-US" b="1">
                    <a:solidFill>
                      <a:srgbClr val="7030A0"/>
                    </a:solidFill>
                  </a:endParaRPr>
                </a:p>
              </p:txBody>
            </p:sp>
          </mc:Choice>
          <mc:Fallback xmlns="">
            <p:sp>
              <p:nvSpPr>
                <p:cNvPr id="32" name="Text Box 50"/>
                <p:cNvSpPr txBox="1">
                  <a:spLocks noRot="1" noChangeAspect="1" noMove="1" noResize="1" noEditPoints="1" noAdjustHandles="1" noChangeArrowheads="1" noChangeShapeType="1" noTextEdit="1"/>
                </p:cNvSpPr>
                <p:nvPr/>
              </p:nvSpPr>
              <p:spPr bwMode="auto">
                <a:xfrm>
                  <a:off x="5129770" y="3017174"/>
                  <a:ext cx="612775" cy="586956"/>
                </a:xfrm>
                <a:prstGeom prst="rect">
                  <a:avLst/>
                </a:prstGeom>
                <a:blipFill rotWithShape="1">
                  <a:blip r:embed="rId8"/>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grpSp>
        <p:nvGrpSpPr>
          <p:cNvPr id="5" name="Group 4"/>
          <p:cNvGrpSpPr/>
          <p:nvPr/>
        </p:nvGrpSpPr>
        <p:grpSpPr>
          <a:xfrm>
            <a:off x="5634596" y="2283919"/>
            <a:ext cx="2781300" cy="582746"/>
            <a:chOff x="5634596" y="2283919"/>
            <a:chExt cx="2781300" cy="582746"/>
          </a:xfrm>
        </p:grpSpPr>
        <p:cxnSp>
          <p:nvCxnSpPr>
            <p:cNvPr id="30" name="Straight Arrow Connector 29"/>
            <p:cNvCxnSpPr>
              <a:stCxn id="23" idx="2"/>
            </p:cNvCxnSpPr>
            <p:nvPr/>
          </p:nvCxnSpPr>
          <p:spPr>
            <a:xfrm>
              <a:off x="5634596" y="2865084"/>
              <a:ext cx="2781300" cy="1581"/>
            </a:xfrm>
            <a:prstGeom prst="straightConnector1">
              <a:avLst/>
            </a:prstGeom>
            <a:ln w="76200">
              <a:solidFill>
                <a:srgbClr val="7030A0"/>
              </a:solidFill>
              <a:headEnd w="sm" len="med"/>
              <a:tailEnd type="arrow" w="sm"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Text Box 50"/>
                <p:cNvSpPr txBox="1">
                  <a:spLocks noChangeArrowheads="1"/>
                </p:cNvSpPr>
                <p:nvPr/>
              </p:nvSpPr>
              <p:spPr bwMode="auto">
                <a:xfrm>
                  <a:off x="6718858" y="2283919"/>
                  <a:ext cx="612775" cy="541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b="1" i="1" smtClean="0">
                                <a:solidFill>
                                  <a:srgbClr val="7030A0"/>
                                </a:solidFill>
                                <a:latin typeface="Cambria Math"/>
                              </a:rPr>
                            </m:ctrlPr>
                          </m:sSubPr>
                          <m:e>
                            <m:acc>
                              <m:accPr>
                                <m:chr m:val="⃗"/>
                                <m:ctrlPr>
                                  <a:rPr lang="en-US" b="1" i="1" smtClean="0">
                                    <a:solidFill>
                                      <a:srgbClr val="7030A0"/>
                                    </a:solidFill>
                                    <a:latin typeface="Cambria Math"/>
                                  </a:rPr>
                                </m:ctrlPr>
                              </m:accPr>
                              <m:e>
                                <m:r>
                                  <a:rPr lang="en-US" b="1" i="1" smtClean="0">
                                    <a:solidFill>
                                      <a:srgbClr val="7030A0"/>
                                    </a:solidFill>
                                    <a:latin typeface="Cambria Math"/>
                                  </a:rPr>
                                  <m:t>𝑹</m:t>
                                </m:r>
                              </m:e>
                            </m:acc>
                          </m:e>
                          <m:sub>
                            <m:r>
                              <a:rPr lang="en-US" b="1" i="1" smtClean="0">
                                <a:solidFill>
                                  <a:srgbClr val="7030A0"/>
                                </a:solidFill>
                                <a:latin typeface="Cambria Math"/>
                              </a:rPr>
                              <m:t>𝒙</m:t>
                            </m:r>
                          </m:sub>
                        </m:sSub>
                      </m:oMath>
                    </m:oMathPara>
                  </a14:m>
                  <a:endParaRPr lang="en-US" b="1">
                    <a:solidFill>
                      <a:srgbClr val="7030A0"/>
                    </a:solidFill>
                  </a:endParaRPr>
                </a:p>
              </p:txBody>
            </p:sp>
          </mc:Choice>
          <mc:Fallback xmlns="">
            <p:sp>
              <p:nvSpPr>
                <p:cNvPr id="33" name="Text Box 50"/>
                <p:cNvSpPr txBox="1">
                  <a:spLocks noRot="1" noChangeAspect="1" noMove="1" noResize="1" noEditPoints="1" noAdjustHandles="1" noChangeArrowheads="1" noChangeShapeType="1" noTextEdit="1"/>
                </p:cNvSpPr>
                <p:nvPr/>
              </p:nvSpPr>
              <p:spPr bwMode="auto">
                <a:xfrm>
                  <a:off x="6718858" y="2283919"/>
                  <a:ext cx="612775" cy="541046"/>
                </a:xfrm>
                <a:prstGeom prst="rect">
                  <a:avLst/>
                </a:prstGeom>
                <a:blipFill rotWithShape="1">
                  <a:blip r:embed="rId9"/>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34" name="Text Box 50"/>
              <p:cNvSpPr txBox="1">
                <a:spLocks noChangeArrowheads="1"/>
              </p:cNvSpPr>
              <p:nvPr/>
            </p:nvSpPr>
            <p:spPr bwMode="auto">
              <a:xfrm>
                <a:off x="5688571" y="1868441"/>
                <a:ext cx="612775" cy="541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b="1" i="1" smtClean="0">
                              <a:solidFill>
                                <a:srgbClr val="0000FF"/>
                              </a:solidFill>
                              <a:latin typeface="Cambria Math"/>
                            </a:rPr>
                          </m:ctrlPr>
                        </m:sSubPr>
                        <m:e>
                          <m:acc>
                            <m:accPr>
                              <m:chr m:val="⃗"/>
                              <m:ctrlPr>
                                <a:rPr lang="en-US" b="1" i="1" smtClean="0">
                                  <a:solidFill>
                                    <a:srgbClr val="0000FF"/>
                                  </a:solidFill>
                                  <a:latin typeface="Cambria Math"/>
                                </a:rPr>
                              </m:ctrlPr>
                            </m:accPr>
                            <m:e>
                              <m:r>
                                <a:rPr lang="en-US" b="1" i="1" smtClean="0">
                                  <a:solidFill>
                                    <a:srgbClr val="0000FF"/>
                                  </a:solidFill>
                                  <a:latin typeface="Cambria Math"/>
                                </a:rPr>
                                <m:t>𝑭</m:t>
                              </m:r>
                            </m:e>
                          </m:acc>
                        </m:e>
                        <m:sub>
                          <m:r>
                            <a:rPr lang="en-US" b="1" i="1" smtClean="0">
                              <a:solidFill>
                                <a:srgbClr val="0000FF"/>
                              </a:solidFill>
                              <a:latin typeface="Cambria Math"/>
                            </a:rPr>
                            <m:t>𝟏</m:t>
                          </m:r>
                        </m:sub>
                      </m:sSub>
                    </m:oMath>
                  </m:oMathPara>
                </a14:m>
                <a:endParaRPr lang="en-US" b="1">
                  <a:solidFill>
                    <a:srgbClr val="0000FF"/>
                  </a:solidFill>
                </a:endParaRPr>
              </a:p>
            </p:txBody>
          </p:sp>
        </mc:Choice>
        <mc:Fallback xmlns="">
          <p:sp>
            <p:nvSpPr>
              <p:cNvPr id="34" name="Text Box 50"/>
              <p:cNvSpPr txBox="1">
                <a:spLocks noRot="1" noChangeAspect="1" noMove="1" noResize="1" noEditPoints="1" noAdjustHandles="1" noChangeArrowheads="1" noChangeShapeType="1" noTextEdit="1"/>
              </p:cNvSpPr>
              <p:nvPr/>
            </p:nvSpPr>
            <p:spPr bwMode="auto">
              <a:xfrm>
                <a:off x="5688571" y="1868441"/>
                <a:ext cx="612775" cy="541046"/>
              </a:xfrm>
              <a:prstGeom prst="rect">
                <a:avLst/>
              </a:prstGeom>
              <a:blipFill rotWithShape="1">
                <a:blip r:embed="rId10"/>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 Box 50"/>
              <p:cNvSpPr txBox="1">
                <a:spLocks noChangeArrowheads="1"/>
              </p:cNvSpPr>
              <p:nvPr/>
            </p:nvSpPr>
            <p:spPr bwMode="auto">
              <a:xfrm>
                <a:off x="6543960" y="1592796"/>
                <a:ext cx="612775" cy="541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b="1" i="1" smtClean="0">
                              <a:solidFill>
                                <a:srgbClr val="CC00CC"/>
                              </a:solidFill>
                              <a:latin typeface="Cambria Math"/>
                            </a:rPr>
                          </m:ctrlPr>
                        </m:sSubPr>
                        <m:e>
                          <m:acc>
                            <m:accPr>
                              <m:chr m:val="⃗"/>
                              <m:ctrlPr>
                                <a:rPr lang="en-US" b="1" i="1" smtClean="0">
                                  <a:solidFill>
                                    <a:srgbClr val="CC00CC"/>
                                  </a:solidFill>
                                  <a:latin typeface="Cambria Math"/>
                                </a:rPr>
                              </m:ctrlPr>
                            </m:accPr>
                            <m:e>
                              <m:r>
                                <a:rPr lang="en-US" b="1" i="1" smtClean="0">
                                  <a:solidFill>
                                    <a:srgbClr val="CC00CC"/>
                                  </a:solidFill>
                                  <a:latin typeface="Cambria Math"/>
                                </a:rPr>
                                <m:t>𝑭</m:t>
                              </m:r>
                            </m:e>
                          </m:acc>
                        </m:e>
                        <m:sub>
                          <m:r>
                            <a:rPr lang="en-US" b="1" i="1" smtClean="0">
                              <a:solidFill>
                                <a:srgbClr val="CC00CC"/>
                              </a:solidFill>
                              <a:latin typeface="Cambria Math"/>
                            </a:rPr>
                            <m:t>𝟐</m:t>
                          </m:r>
                        </m:sub>
                      </m:sSub>
                    </m:oMath>
                  </m:oMathPara>
                </a14:m>
                <a:endParaRPr lang="en-US" b="1">
                  <a:solidFill>
                    <a:srgbClr val="CC00CC"/>
                  </a:solidFill>
                </a:endParaRPr>
              </a:p>
            </p:txBody>
          </p:sp>
        </mc:Choice>
        <mc:Fallback xmlns="">
          <p:sp>
            <p:nvSpPr>
              <p:cNvPr id="35" name="Text Box 50"/>
              <p:cNvSpPr txBox="1">
                <a:spLocks noRot="1" noChangeAspect="1" noMove="1" noResize="1" noEditPoints="1" noAdjustHandles="1" noChangeArrowheads="1" noChangeShapeType="1" noTextEdit="1"/>
              </p:cNvSpPr>
              <p:nvPr/>
            </p:nvSpPr>
            <p:spPr bwMode="auto">
              <a:xfrm>
                <a:off x="6543960" y="1592796"/>
                <a:ext cx="612775" cy="541046"/>
              </a:xfrm>
              <a:prstGeom prst="rect">
                <a:avLst/>
              </a:prstGeom>
              <a:blipFill rotWithShape="1">
                <a:blip r:embed="rId11"/>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 Box 50"/>
              <p:cNvSpPr txBox="1">
                <a:spLocks noChangeArrowheads="1"/>
              </p:cNvSpPr>
              <p:nvPr/>
            </p:nvSpPr>
            <p:spPr bwMode="auto">
              <a:xfrm>
                <a:off x="7732092" y="2017501"/>
                <a:ext cx="612775" cy="541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𝟑</m:t>
                          </m:r>
                        </m:sub>
                      </m:sSub>
                    </m:oMath>
                  </m:oMathPara>
                </a14:m>
                <a:endParaRPr lang="en-US" b="1">
                  <a:solidFill>
                    <a:srgbClr val="FF0000"/>
                  </a:solidFill>
                </a:endParaRPr>
              </a:p>
            </p:txBody>
          </p:sp>
        </mc:Choice>
        <mc:Fallback xmlns="">
          <p:sp>
            <p:nvSpPr>
              <p:cNvPr id="36" name="Text Box 50"/>
              <p:cNvSpPr txBox="1">
                <a:spLocks noRot="1" noChangeAspect="1" noMove="1" noResize="1" noEditPoints="1" noAdjustHandles="1" noChangeArrowheads="1" noChangeShapeType="1" noTextEdit="1"/>
              </p:cNvSpPr>
              <p:nvPr/>
            </p:nvSpPr>
            <p:spPr bwMode="auto">
              <a:xfrm>
                <a:off x="7732092" y="2017501"/>
                <a:ext cx="612775" cy="541046"/>
              </a:xfrm>
              <a:prstGeom prst="rect">
                <a:avLst/>
              </a:prstGeom>
              <a:blipFill rotWithShape="1">
                <a:blip r:embed="rId12"/>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7" name="Group 6"/>
          <p:cNvGrpSpPr/>
          <p:nvPr/>
        </p:nvGrpSpPr>
        <p:grpSpPr>
          <a:xfrm>
            <a:off x="5682221" y="2861906"/>
            <a:ext cx="2733675" cy="1085850"/>
            <a:chOff x="5682221" y="2861906"/>
            <a:chExt cx="2733675" cy="1085850"/>
          </a:xfrm>
        </p:grpSpPr>
        <p:sp>
          <p:nvSpPr>
            <p:cNvPr id="19" name="Line 27"/>
            <p:cNvSpPr>
              <a:spLocks noChangeAspect="1" noChangeShapeType="1"/>
            </p:cNvSpPr>
            <p:nvPr/>
          </p:nvSpPr>
          <p:spPr bwMode="auto">
            <a:xfrm>
              <a:off x="5682221" y="2861906"/>
              <a:ext cx="2733675" cy="1085850"/>
            </a:xfrm>
            <a:prstGeom prst="line">
              <a:avLst/>
            </a:prstGeom>
            <a:noFill/>
            <a:ln w="76200">
              <a:solidFill>
                <a:schemeClr val="tx1"/>
              </a:solidFill>
              <a:round/>
              <a:headEnd type="none"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mc:AlternateContent xmlns:mc="http://schemas.openxmlformats.org/markup-compatibility/2006" xmlns:a14="http://schemas.microsoft.com/office/drawing/2010/main">
          <mc:Choice Requires="a14">
            <p:sp>
              <p:nvSpPr>
                <p:cNvPr id="37" name="Text Box 50"/>
                <p:cNvSpPr txBox="1">
                  <a:spLocks noChangeArrowheads="1"/>
                </p:cNvSpPr>
                <p:nvPr/>
              </p:nvSpPr>
              <p:spPr bwMode="auto">
                <a:xfrm>
                  <a:off x="7307821" y="3006843"/>
                  <a:ext cx="368300" cy="541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Group"/>
                      </m:oMathParaPr>
                      <m:oMath xmlns:m="http://schemas.openxmlformats.org/officeDocument/2006/math">
                        <m:acc>
                          <m:accPr>
                            <m:chr m:val="⃗"/>
                            <m:ctrlPr>
                              <a:rPr lang="en-US" b="1" i="1" smtClean="0">
                                <a:solidFill>
                                  <a:schemeClr val="tx1"/>
                                </a:solidFill>
                                <a:latin typeface="Cambria Math"/>
                              </a:rPr>
                            </m:ctrlPr>
                          </m:accPr>
                          <m:e>
                            <m:r>
                              <a:rPr lang="en-US" b="1" i="1" smtClean="0">
                                <a:solidFill>
                                  <a:schemeClr val="tx1"/>
                                </a:solidFill>
                                <a:latin typeface="Cambria Math"/>
                              </a:rPr>
                              <m:t>𝑹</m:t>
                            </m:r>
                          </m:e>
                        </m:acc>
                      </m:oMath>
                    </m:oMathPara>
                  </a14:m>
                  <a:endParaRPr lang="en-US" b="1">
                    <a:solidFill>
                      <a:schemeClr val="tx1"/>
                    </a:solidFill>
                  </a:endParaRPr>
                </a:p>
              </p:txBody>
            </p:sp>
          </mc:Choice>
          <mc:Fallback xmlns="">
            <p:sp>
              <p:nvSpPr>
                <p:cNvPr id="37" name="Text Box 50"/>
                <p:cNvSpPr txBox="1">
                  <a:spLocks noRot="1" noChangeAspect="1" noMove="1" noResize="1" noEditPoints="1" noAdjustHandles="1" noChangeArrowheads="1" noChangeShapeType="1" noTextEdit="1"/>
                </p:cNvSpPr>
                <p:nvPr/>
              </p:nvSpPr>
              <p:spPr bwMode="auto">
                <a:xfrm>
                  <a:off x="7307821" y="3006843"/>
                  <a:ext cx="368300" cy="541046"/>
                </a:xfrm>
                <a:prstGeom prst="rect">
                  <a:avLst/>
                </a:prstGeom>
                <a:blipFill rotWithShape="1">
                  <a:blip r:embed="rId13"/>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cxnSp>
        <p:nvCxnSpPr>
          <p:cNvPr id="38" name="Straight Connector 37"/>
          <p:cNvCxnSpPr>
            <a:stCxn id="20" idx="1"/>
          </p:cNvCxnSpPr>
          <p:nvPr/>
        </p:nvCxnSpPr>
        <p:spPr>
          <a:xfrm flipH="1">
            <a:off x="6325479" y="2312628"/>
            <a:ext cx="2854" cy="552456"/>
          </a:xfrm>
          <a:prstGeom prst="line">
            <a:avLst/>
          </a:prstGeom>
          <a:ln w="28575">
            <a:solidFill>
              <a:srgbClr val="7030A0"/>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15" idx="0"/>
          </p:cNvCxnSpPr>
          <p:nvPr/>
        </p:nvCxnSpPr>
        <p:spPr>
          <a:xfrm>
            <a:off x="7491971" y="2245956"/>
            <a:ext cx="0" cy="609600"/>
          </a:xfrm>
          <a:prstGeom prst="line">
            <a:avLst/>
          </a:prstGeom>
          <a:ln w="28575">
            <a:solidFill>
              <a:srgbClr val="7030A0"/>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20" idx="1"/>
          </p:cNvCxnSpPr>
          <p:nvPr/>
        </p:nvCxnSpPr>
        <p:spPr>
          <a:xfrm flipH="1">
            <a:off x="5693333" y="2312628"/>
            <a:ext cx="635000" cy="0"/>
          </a:xfrm>
          <a:prstGeom prst="line">
            <a:avLst/>
          </a:prstGeom>
          <a:ln w="28575">
            <a:solidFill>
              <a:srgbClr val="7030A0"/>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5" idx="0"/>
          </p:cNvCxnSpPr>
          <p:nvPr/>
        </p:nvCxnSpPr>
        <p:spPr>
          <a:xfrm flipH="1">
            <a:off x="5682221" y="2245956"/>
            <a:ext cx="1809750" cy="0"/>
          </a:xfrm>
          <a:prstGeom prst="line">
            <a:avLst/>
          </a:prstGeom>
          <a:ln w="28575">
            <a:solidFill>
              <a:srgbClr val="7030A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190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172047"/>
                                        </p:tgtEl>
                                        <p:attrNameLst>
                                          <p:attrName>style.visibility</p:attrName>
                                        </p:attrNameLst>
                                      </p:cBhvr>
                                      <p:to>
                                        <p:strVal val="visible"/>
                                      </p:to>
                                    </p:set>
                                    <p:animEffect transition="in" filter="wipe(down)">
                                      <p:cBhvr>
                                        <p:cTn id="16" dur="145">
                                          <p:stCondLst>
                                            <p:cond delay="0"/>
                                          </p:stCondLst>
                                        </p:cTn>
                                        <p:tgtEl>
                                          <p:spTgt spid="172047"/>
                                        </p:tgtEl>
                                      </p:cBhvr>
                                    </p:animEffect>
                                    <p:anim calcmode="lin" valueType="num">
                                      <p:cBhvr>
                                        <p:cTn id="17" dur="456" tmFilter="0,0; 0.14,0.36; 0.43,0.73; 0.71,0.91; 1.0,1.0">
                                          <p:stCondLst>
                                            <p:cond delay="0"/>
                                          </p:stCondLst>
                                        </p:cTn>
                                        <p:tgtEl>
                                          <p:spTgt spid="172047"/>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172047"/>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172047"/>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172047"/>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172047"/>
                                        </p:tgtEl>
                                        <p:attrNameLst>
                                          <p:attrName>ppt_y</p:attrName>
                                        </p:attrNameLst>
                                      </p:cBhvr>
                                      <p:tavLst>
                                        <p:tav tm="0" fmla="#ppt_y-sin(pi*$)/81">
                                          <p:val>
                                            <p:fltVal val="0"/>
                                          </p:val>
                                        </p:tav>
                                        <p:tav tm="100000">
                                          <p:val>
                                            <p:fltVal val="1"/>
                                          </p:val>
                                        </p:tav>
                                      </p:tavLst>
                                    </p:anim>
                                    <p:animScale>
                                      <p:cBhvr>
                                        <p:cTn id="22" dur="7">
                                          <p:stCondLst>
                                            <p:cond delay="163"/>
                                          </p:stCondLst>
                                        </p:cTn>
                                        <p:tgtEl>
                                          <p:spTgt spid="172047"/>
                                        </p:tgtEl>
                                      </p:cBhvr>
                                      <p:to x="100000" y="60000"/>
                                    </p:animScale>
                                    <p:animScale>
                                      <p:cBhvr>
                                        <p:cTn id="23" dur="42" decel="50000">
                                          <p:stCondLst>
                                            <p:cond delay="169"/>
                                          </p:stCondLst>
                                        </p:cTn>
                                        <p:tgtEl>
                                          <p:spTgt spid="172047"/>
                                        </p:tgtEl>
                                      </p:cBhvr>
                                      <p:to x="100000" y="100000"/>
                                    </p:animScale>
                                    <p:animScale>
                                      <p:cBhvr>
                                        <p:cTn id="24" dur="7">
                                          <p:stCondLst>
                                            <p:cond delay="328"/>
                                          </p:stCondLst>
                                        </p:cTn>
                                        <p:tgtEl>
                                          <p:spTgt spid="172047"/>
                                        </p:tgtEl>
                                      </p:cBhvr>
                                      <p:to x="100000" y="80000"/>
                                    </p:animScale>
                                    <p:animScale>
                                      <p:cBhvr>
                                        <p:cTn id="25" dur="42" decel="50000">
                                          <p:stCondLst>
                                            <p:cond delay="335"/>
                                          </p:stCondLst>
                                        </p:cTn>
                                        <p:tgtEl>
                                          <p:spTgt spid="172047"/>
                                        </p:tgtEl>
                                      </p:cBhvr>
                                      <p:to x="100000" y="100000"/>
                                    </p:animScale>
                                    <p:animScale>
                                      <p:cBhvr>
                                        <p:cTn id="26" dur="7">
                                          <p:stCondLst>
                                            <p:cond delay="411"/>
                                          </p:stCondLst>
                                        </p:cTn>
                                        <p:tgtEl>
                                          <p:spTgt spid="172047"/>
                                        </p:tgtEl>
                                      </p:cBhvr>
                                      <p:to x="100000" y="90000"/>
                                    </p:animScale>
                                    <p:animScale>
                                      <p:cBhvr>
                                        <p:cTn id="27" dur="42" decel="50000">
                                          <p:stCondLst>
                                            <p:cond delay="417"/>
                                          </p:stCondLst>
                                        </p:cTn>
                                        <p:tgtEl>
                                          <p:spTgt spid="172047"/>
                                        </p:tgtEl>
                                      </p:cBhvr>
                                      <p:to x="100000" y="100000"/>
                                    </p:animScale>
                                    <p:animScale>
                                      <p:cBhvr>
                                        <p:cTn id="28" dur="7">
                                          <p:stCondLst>
                                            <p:cond delay="452"/>
                                          </p:stCondLst>
                                        </p:cTn>
                                        <p:tgtEl>
                                          <p:spTgt spid="172047"/>
                                        </p:tgtEl>
                                      </p:cBhvr>
                                      <p:to x="100000" y="95000"/>
                                    </p:animScale>
                                    <p:animScale>
                                      <p:cBhvr>
                                        <p:cTn id="29" dur="42" decel="50000">
                                          <p:stCondLst>
                                            <p:cond delay="459"/>
                                          </p:stCondLst>
                                        </p:cTn>
                                        <p:tgtEl>
                                          <p:spTgt spid="172047"/>
                                        </p:tgtEl>
                                      </p:cBhvr>
                                      <p:to x="100000" y="100000"/>
                                    </p:animScale>
                                  </p:childTnLst>
                                </p:cTn>
                              </p:par>
                            </p:childTnLst>
                          </p:cTn>
                        </p:par>
                        <p:par>
                          <p:cTn id="30" fill="hold">
                            <p:stCondLst>
                              <p:cond delay="501"/>
                            </p:stCondLst>
                            <p:childTnLst>
                              <p:par>
                                <p:cTn id="31" presetID="2" presetClass="entr" presetSubtype="8" fill="hold" grpId="0" nodeType="after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anim calcmode="lin" valueType="num">
                                      <p:cBhvr additive="base">
                                        <p:cTn id="3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35" fill="hold">
                            <p:stCondLst>
                              <p:cond delay="1001"/>
                            </p:stCondLst>
                            <p:childTnLst>
                              <p:par>
                                <p:cTn id="36" presetID="2" presetClass="entr" presetSubtype="8" fill="hold" grpId="0" nodeType="afterEffect">
                                  <p:stCondLst>
                                    <p:cond delay="0"/>
                                  </p:stCondLst>
                                  <p:childTnLst>
                                    <p:set>
                                      <p:cBhvr>
                                        <p:cTn id="37" dur="1" fill="hold">
                                          <p:stCondLst>
                                            <p:cond delay="0"/>
                                          </p:stCondLst>
                                        </p:cTn>
                                        <p:tgtEl>
                                          <p:spTgt spid="2">
                                            <p:txEl>
                                              <p:pRg st="1" end="1"/>
                                            </p:txEl>
                                          </p:spTgt>
                                        </p:tgtEl>
                                        <p:attrNameLst>
                                          <p:attrName>style.visibility</p:attrName>
                                        </p:attrNameLst>
                                      </p:cBhvr>
                                      <p:to>
                                        <p:strVal val="visible"/>
                                      </p:to>
                                    </p:set>
                                    <p:anim calcmode="lin" valueType="num">
                                      <p:cBhvr additive="base">
                                        <p:cTn id="38"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par>
                          <p:cTn id="40" fill="hold">
                            <p:stCondLst>
                              <p:cond delay="1501"/>
                            </p:stCondLst>
                            <p:childTnLst>
                              <p:par>
                                <p:cTn id="41" presetID="2" presetClass="entr" presetSubtype="8" fill="hold" grpId="0" nodeType="afterEffect">
                                  <p:stCondLst>
                                    <p:cond delay="0"/>
                                  </p:stCondLst>
                                  <p:childTnLst>
                                    <p:set>
                                      <p:cBhvr>
                                        <p:cTn id="42" dur="1" fill="hold">
                                          <p:stCondLst>
                                            <p:cond delay="0"/>
                                          </p:stCondLst>
                                        </p:cTn>
                                        <p:tgtEl>
                                          <p:spTgt spid="2">
                                            <p:txEl>
                                              <p:pRg st="2" end="2"/>
                                            </p:txEl>
                                          </p:spTgt>
                                        </p:tgtEl>
                                        <p:attrNameLst>
                                          <p:attrName>style.visibility</p:attrName>
                                        </p:attrNameLst>
                                      </p:cBhvr>
                                      <p:to>
                                        <p:strVal val="visible"/>
                                      </p:to>
                                    </p:set>
                                    <p:anim calcmode="lin" valueType="num">
                                      <p:cBhvr additive="base">
                                        <p:cTn id="43"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par>
                          <p:cTn id="45" fill="hold">
                            <p:stCondLst>
                              <p:cond delay="2001"/>
                            </p:stCondLst>
                            <p:childTnLst>
                              <p:par>
                                <p:cTn id="46" presetID="2" presetClass="entr" presetSubtype="8" fill="hold" grpId="0" nodeType="afterEffect">
                                  <p:stCondLst>
                                    <p:cond delay="0"/>
                                  </p:stCondLst>
                                  <p:childTnLst>
                                    <p:set>
                                      <p:cBhvr>
                                        <p:cTn id="47" dur="1" fill="hold">
                                          <p:stCondLst>
                                            <p:cond delay="0"/>
                                          </p:stCondLst>
                                        </p:cTn>
                                        <p:tgtEl>
                                          <p:spTgt spid="2">
                                            <p:txEl>
                                              <p:pRg st="3" end="3"/>
                                            </p:txEl>
                                          </p:spTgt>
                                        </p:tgtEl>
                                        <p:attrNameLst>
                                          <p:attrName>style.visibility</p:attrName>
                                        </p:attrNameLst>
                                      </p:cBhvr>
                                      <p:to>
                                        <p:strVal val="visible"/>
                                      </p:to>
                                    </p:set>
                                    <p:anim calcmode="lin" valueType="num">
                                      <p:cBhvr additive="base">
                                        <p:cTn id="48"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par>
                          <p:cTn id="50" fill="hold">
                            <p:stCondLst>
                              <p:cond delay="2501"/>
                            </p:stCondLst>
                            <p:childTnLst>
                              <p:par>
                                <p:cTn id="51" presetID="2" presetClass="entr" presetSubtype="8" fill="hold" grpId="0" nodeType="afterEffect">
                                  <p:stCondLst>
                                    <p:cond delay="0"/>
                                  </p:stCondLst>
                                  <p:childTnLst>
                                    <p:set>
                                      <p:cBhvr>
                                        <p:cTn id="52" dur="1" fill="hold">
                                          <p:stCondLst>
                                            <p:cond delay="0"/>
                                          </p:stCondLst>
                                        </p:cTn>
                                        <p:tgtEl>
                                          <p:spTgt spid="2">
                                            <p:txEl>
                                              <p:pRg st="4" end="4"/>
                                            </p:txEl>
                                          </p:spTgt>
                                        </p:tgtEl>
                                        <p:attrNameLst>
                                          <p:attrName>style.visibility</p:attrName>
                                        </p:attrNameLst>
                                      </p:cBhvr>
                                      <p:to>
                                        <p:strVal val="visible"/>
                                      </p:to>
                                    </p:set>
                                    <p:anim calcmode="lin" valueType="num">
                                      <p:cBhvr additive="base">
                                        <p:cTn id="53"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172054"/>
                                        </p:tgtEl>
                                        <p:attrNameLst>
                                          <p:attrName>style.visibility</p:attrName>
                                        </p:attrNameLst>
                                      </p:cBhvr>
                                      <p:to>
                                        <p:strVal val="visible"/>
                                      </p:to>
                                    </p:set>
                                    <p:animEffect transition="in" filter="wipe(down)">
                                      <p:cBhvr>
                                        <p:cTn id="59" dur="145">
                                          <p:stCondLst>
                                            <p:cond delay="0"/>
                                          </p:stCondLst>
                                        </p:cTn>
                                        <p:tgtEl>
                                          <p:spTgt spid="172054"/>
                                        </p:tgtEl>
                                      </p:cBhvr>
                                    </p:animEffect>
                                    <p:anim calcmode="lin" valueType="num">
                                      <p:cBhvr>
                                        <p:cTn id="60" dur="456" tmFilter="0,0; 0.14,0.36; 0.43,0.73; 0.71,0.91; 1.0,1.0">
                                          <p:stCondLst>
                                            <p:cond delay="0"/>
                                          </p:stCondLst>
                                        </p:cTn>
                                        <p:tgtEl>
                                          <p:spTgt spid="172054"/>
                                        </p:tgtEl>
                                        <p:attrNameLst>
                                          <p:attrName>ppt_x</p:attrName>
                                        </p:attrNameLst>
                                      </p:cBhvr>
                                      <p:tavLst>
                                        <p:tav tm="0">
                                          <p:val>
                                            <p:strVal val="#ppt_x-0.25"/>
                                          </p:val>
                                        </p:tav>
                                        <p:tav tm="100000">
                                          <p:val>
                                            <p:strVal val="#ppt_x"/>
                                          </p:val>
                                        </p:tav>
                                      </p:tavLst>
                                    </p:anim>
                                    <p:anim calcmode="lin" valueType="num">
                                      <p:cBhvr>
                                        <p:cTn id="61" dur="166" tmFilter="0.0,0.0; 0.25,0.07; 0.50,0.2; 0.75,0.467; 1.0,1.0">
                                          <p:stCondLst>
                                            <p:cond delay="0"/>
                                          </p:stCondLst>
                                        </p:cTn>
                                        <p:tgtEl>
                                          <p:spTgt spid="172054"/>
                                        </p:tgtEl>
                                        <p:attrNameLst>
                                          <p:attrName>ppt_y</p:attrName>
                                        </p:attrNameLst>
                                      </p:cBhvr>
                                      <p:tavLst>
                                        <p:tav tm="0" fmla="#ppt_y-sin(pi*$)/3">
                                          <p:val>
                                            <p:fltVal val="0.5"/>
                                          </p:val>
                                        </p:tav>
                                        <p:tav tm="100000">
                                          <p:val>
                                            <p:fltVal val="1"/>
                                          </p:val>
                                        </p:tav>
                                      </p:tavLst>
                                    </p:anim>
                                    <p:anim calcmode="lin" valueType="num">
                                      <p:cBhvr>
                                        <p:cTn id="62" dur="166" tmFilter="0, 0; 0.125,0.2665; 0.25,0.4; 0.375,0.465; 0.5,0.5;  0.625,0.535; 0.75,0.6; 0.875,0.7335; 1,1">
                                          <p:stCondLst>
                                            <p:cond delay="166"/>
                                          </p:stCondLst>
                                        </p:cTn>
                                        <p:tgtEl>
                                          <p:spTgt spid="172054"/>
                                        </p:tgtEl>
                                        <p:attrNameLst>
                                          <p:attrName>ppt_y</p:attrName>
                                        </p:attrNameLst>
                                      </p:cBhvr>
                                      <p:tavLst>
                                        <p:tav tm="0" fmla="#ppt_y-sin(pi*$)/9">
                                          <p:val>
                                            <p:fltVal val="0"/>
                                          </p:val>
                                        </p:tav>
                                        <p:tav tm="100000">
                                          <p:val>
                                            <p:fltVal val="1"/>
                                          </p:val>
                                        </p:tav>
                                      </p:tavLst>
                                    </p:anim>
                                    <p:anim calcmode="lin" valueType="num">
                                      <p:cBhvr>
                                        <p:cTn id="63" dur="83" tmFilter="0, 0; 0.125,0.2665; 0.25,0.4; 0.375,0.465; 0.5,0.5;  0.625,0.535; 0.75,0.6; 0.875,0.7335; 1,1">
                                          <p:stCondLst>
                                            <p:cond delay="331"/>
                                          </p:stCondLst>
                                        </p:cTn>
                                        <p:tgtEl>
                                          <p:spTgt spid="172054"/>
                                        </p:tgtEl>
                                        <p:attrNameLst>
                                          <p:attrName>ppt_y</p:attrName>
                                        </p:attrNameLst>
                                      </p:cBhvr>
                                      <p:tavLst>
                                        <p:tav tm="0" fmla="#ppt_y-sin(pi*$)/27">
                                          <p:val>
                                            <p:fltVal val="0"/>
                                          </p:val>
                                        </p:tav>
                                        <p:tav tm="100000">
                                          <p:val>
                                            <p:fltVal val="1"/>
                                          </p:val>
                                        </p:tav>
                                      </p:tavLst>
                                    </p:anim>
                                    <p:anim calcmode="lin" valueType="num">
                                      <p:cBhvr>
                                        <p:cTn id="64" dur="41" tmFilter="0, 0; 0.125,0.2665; 0.25,0.4; 0.375,0.465; 0.5,0.5;  0.625,0.535; 0.75,0.6; 0.875,0.7335; 1,1">
                                          <p:stCondLst>
                                            <p:cond delay="414"/>
                                          </p:stCondLst>
                                        </p:cTn>
                                        <p:tgtEl>
                                          <p:spTgt spid="172054"/>
                                        </p:tgtEl>
                                        <p:attrNameLst>
                                          <p:attrName>ppt_y</p:attrName>
                                        </p:attrNameLst>
                                      </p:cBhvr>
                                      <p:tavLst>
                                        <p:tav tm="0" fmla="#ppt_y-sin(pi*$)/81">
                                          <p:val>
                                            <p:fltVal val="0"/>
                                          </p:val>
                                        </p:tav>
                                        <p:tav tm="100000">
                                          <p:val>
                                            <p:fltVal val="1"/>
                                          </p:val>
                                        </p:tav>
                                      </p:tavLst>
                                    </p:anim>
                                    <p:animScale>
                                      <p:cBhvr>
                                        <p:cTn id="65" dur="7">
                                          <p:stCondLst>
                                            <p:cond delay="163"/>
                                          </p:stCondLst>
                                        </p:cTn>
                                        <p:tgtEl>
                                          <p:spTgt spid="172054"/>
                                        </p:tgtEl>
                                      </p:cBhvr>
                                      <p:to x="100000" y="60000"/>
                                    </p:animScale>
                                    <p:animScale>
                                      <p:cBhvr>
                                        <p:cTn id="66" dur="42" decel="50000">
                                          <p:stCondLst>
                                            <p:cond delay="169"/>
                                          </p:stCondLst>
                                        </p:cTn>
                                        <p:tgtEl>
                                          <p:spTgt spid="172054"/>
                                        </p:tgtEl>
                                      </p:cBhvr>
                                      <p:to x="100000" y="100000"/>
                                    </p:animScale>
                                    <p:animScale>
                                      <p:cBhvr>
                                        <p:cTn id="67" dur="7">
                                          <p:stCondLst>
                                            <p:cond delay="328"/>
                                          </p:stCondLst>
                                        </p:cTn>
                                        <p:tgtEl>
                                          <p:spTgt spid="172054"/>
                                        </p:tgtEl>
                                      </p:cBhvr>
                                      <p:to x="100000" y="80000"/>
                                    </p:animScale>
                                    <p:animScale>
                                      <p:cBhvr>
                                        <p:cTn id="68" dur="42" decel="50000">
                                          <p:stCondLst>
                                            <p:cond delay="335"/>
                                          </p:stCondLst>
                                        </p:cTn>
                                        <p:tgtEl>
                                          <p:spTgt spid="172054"/>
                                        </p:tgtEl>
                                      </p:cBhvr>
                                      <p:to x="100000" y="100000"/>
                                    </p:animScale>
                                    <p:animScale>
                                      <p:cBhvr>
                                        <p:cTn id="69" dur="7">
                                          <p:stCondLst>
                                            <p:cond delay="411"/>
                                          </p:stCondLst>
                                        </p:cTn>
                                        <p:tgtEl>
                                          <p:spTgt spid="172054"/>
                                        </p:tgtEl>
                                      </p:cBhvr>
                                      <p:to x="100000" y="90000"/>
                                    </p:animScale>
                                    <p:animScale>
                                      <p:cBhvr>
                                        <p:cTn id="70" dur="42" decel="50000">
                                          <p:stCondLst>
                                            <p:cond delay="417"/>
                                          </p:stCondLst>
                                        </p:cTn>
                                        <p:tgtEl>
                                          <p:spTgt spid="172054"/>
                                        </p:tgtEl>
                                      </p:cBhvr>
                                      <p:to x="100000" y="100000"/>
                                    </p:animScale>
                                    <p:animScale>
                                      <p:cBhvr>
                                        <p:cTn id="71" dur="7">
                                          <p:stCondLst>
                                            <p:cond delay="452"/>
                                          </p:stCondLst>
                                        </p:cTn>
                                        <p:tgtEl>
                                          <p:spTgt spid="172054"/>
                                        </p:tgtEl>
                                      </p:cBhvr>
                                      <p:to x="100000" y="95000"/>
                                    </p:animScale>
                                    <p:animScale>
                                      <p:cBhvr>
                                        <p:cTn id="72" dur="42" decel="50000">
                                          <p:stCondLst>
                                            <p:cond delay="459"/>
                                          </p:stCondLst>
                                        </p:cTn>
                                        <p:tgtEl>
                                          <p:spTgt spid="172054"/>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up)">
                                      <p:cBhvr>
                                        <p:cTn id="77" dur="500"/>
                                        <p:tgtEl>
                                          <p:spTgt spid="38"/>
                                        </p:tgtEl>
                                      </p:cBhvr>
                                    </p:animEffect>
                                  </p:childTnLst>
                                </p:cTn>
                              </p:par>
                            </p:childTnLst>
                          </p:cTn>
                        </p:par>
                        <p:par>
                          <p:cTn id="78" fill="hold">
                            <p:stCondLst>
                              <p:cond delay="500"/>
                            </p:stCondLst>
                            <p:childTnLst>
                              <p:par>
                                <p:cTn id="79" presetID="22" presetClass="entr" presetSubtype="1" fill="hold"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up)">
                                      <p:cBhvr>
                                        <p:cTn id="81" dur="500"/>
                                        <p:tgtEl>
                                          <p:spTgt spid="39"/>
                                        </p:tgtEl>
                                      </p:cBhvr>
                                    </p:animEffect>
                                  </p:childTnLst>
                                </p:cTn>
                              </p:par>
                            </p:childTnLst>
                          </p:cTn>
                        </p:par>
                        <p:par>
                          <p:cTn id="82" fill="hold">
                            <p:stCondLst>
                              <p:cond delay="1000"/>
                            </p:stCondLst>
                            <p:childTnLst>
                              <p:par>
                                <p:cTn id="83" presetID="22" presetClass="entr" presetSubtype="4"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down)">
                                      <p:cBhvr>
                                        <p:cTn id="85" dur="500"/>
                                        <p:tgtEl>
                                          <p:spTgt spid="29"/>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7">
                                            <p:txEl>
                                              <p:pRg st="0" end="0"/>
                                            </p:txEl>
                                          </p:spTgt>
                                        </p:tgtEl>
                                        <p:attrNameLst>
                                          <p:attrName>style.visibility</p:attrName>
                                        </p:attrNameLst>
                                      </p:cBhvr>
                                      <p:to>
                                        <p:strVal val="visible"/>
                                      </p:to>
                                    </p:set>
                                    <p:animEffect transition="in" filter="wipe(left)">
                                      <p:cBhvr>
                                        <p:cTn id="90" dur="500"/>
                                        <p:tgtEl>
                                          <p:spTgt spid="17">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wipe(left)">
                                      <p:cBhvr>
                                        <p:cTn id="95" dur="500"/>
                                        <p:tgtEl>
                                          <p:spTgt spid="5"/>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2" fill="hold" nodeType="click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wipe(right)">
                                      <p:cBhvr>
                                        <p:cTn id="100" dur="500"/>
                                        <p:tgtEl>
                                          <p:spTgt spid="40"/>
                                        </p:tgtEl>
                                      </p:cBhvr>
                                    </p:animEffect>
                                  </p:childTnLst>
                                </p:cTn>
                              </p:par>
                            </p:childTnLst>
                          </p:cTn>
                        </p:par>
                        <p:par>
                          <p:cTn id="101" fill="hold">
                            <p:stCondLst>
                              <p:cond delay="500"/>
                            </p:stCondLst>
                            <p:childTnLst>
                              <p:par>
                                <p:cTn id="102" presetID="22" presetClass="entr" presetSubtype="2" fill="hold"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wipe(right)">
                                      <p:cBhvr>
                                        <p:cTn id="104" dur="500"/>
                                        <p:tgtEl>
                                          <p:spTgt spid="41"/>
                                        </p:tgtEl>
                                      </p:cBhvr>
                                    </p:animEffect>
                                  </p:childTnLst>
                                </p:cTn>
                              </p:par>
                            </p:childTnLst>
                          </p:cTn>
                        </p:par>
                        <p:par>
                          <p:cTn id="105" fill="hold">
                            <p:stCondLst>
                              <p:cond delay="1000"/>
                            </p:stCondLst>
                            <p:childTnLst>
                              <p:par>
                                <p:cTn id="106" presetID="22" presetClass="entr" presetSubtype="2" fill="hold" nodeType="after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wipe(right)">
                                      <p:cBhvr>
                                        <p:cTn id="108" dur="500"/>
                                        <p:tgtEl>
                                          <p:spTgt spid="28"/>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17">
                                            <p:txEl>
                                              <p:pRg st="1" end="1"/>
                                            </p:txEl>
                                          </p:spTgt>
                                        </p:tgtEl>
                                        <p:attrNameLst>
                                          <p:attrName>style.visibility</p:attrName>
                                        </p:attrNameLst>
                                      </p:cBhvr>
                                      <p:to>
                                        <p:strVal val="visible"/>
                                      </p:to>
                                    </p:set>
                                    <p:animEffect transition="in" filter="wipe(left)">
                                      <p:cBhvr>
                                        <p:cTn id="113" dur="500"/>
                                        <p:tgtEl>
                                          <p:spTgt spid="17">
                                            <p:txEl>
                                              <p:pRg st="1" end="1"/>
                                            </p:txEl>
                                          </p:spTgt>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nodeType="clickEffect">
                                  <p:stCondLst>
                                    <p:cond delay="0"/>
                                  </p:stCondLst>
                                  <p:childTnLst>
                                    <p:set>
                                      <p:cBhvr>
                                        <p:cTn id="117" dur="1" fill="hold">
                                          <p:stCondLst>
                                            <p:cond delay="0"/>
                                          </p:stCondLst>
                                        </p:cTn>
                                        <p:tgtEl>
                                          <p:spTgt spid="6"/>
                                        </p:tgtEl>
                                        <p:attrNameLst>
                                          <p:attrName>style.visibility</p:attrName>
                                        </p:attrNameLst>
                                      </p:cBhvr>
                                      <p:to>
                                        <p:strVal val="visible"/>
                                      </p:to>
                                    </p:set>
                                    <p:animEffect transition="in" filter="wipe(up)">
                                      <p:cBhvr>
                                        <p:cTn id="118" dur="500"/>
                                        <p:tgtEl>
                                          <p:spTgt spid="6"/>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7"/>
                                        </p:tgtEl>
                                        <p:attrNameLst>
                                          <p:attrName>style.visibility</p:attrName>
                                        </p:attrNameLst>
                                      </p:cBhvr>
                                      <p:to>
                                        <p:strVal val="visible"/>
                                      </p:to>
                                    </p:set>
                                    <p:animEffect transition="in" filter="wipe(left)">
                                      <p:cBhvr>
                                        <p:cTn id="1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2047" grpId="0"/>
      <p:bldP spid="172054" grpId="0"/>
      <p:bldP spid="17" grpId="0" uiExpand="1" build="p"/>
      <p:bldP spid="2" grpId="0" build="p"/>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Slide Number Placeholder 5"/>
          <p:cNvSpPr>
            <a:spLocks noGrp="1"/>
          </p:cNvSpPr>
          <p:nvPr>
            <p:ph type="sldNum" sz="quarter" idx="12"/>
          </p:nvPr>
        </p:nvSpPr>
        <p:spPr/>
        <p:txBody>
          <a:bodyPr/>
          <a:lstStyle/>
          <a:p>
            <a:pPr>
              <a:defRPr/>
            </a:pPr>
            <a:fld id="{D68470D9-CD8E-4E11-B55F-5A319F19190F}" type="slidenum">
              <a:rPr lang="en-US" altLang="en-US"/>
              <a:pPr>
                <a:defRPr/>
              </a:pPr>
              <a:t>40</a:t>
            </a:fld>
            <a:endParaRPr lang="en-US" altLang="en-US"/>
          </a:p>
        </p:txBody>
      </p:sp>
      <p:grpSp>
        <p:nvGrpSpPr>
          <p:cNvPr id="115715" name="Group 4"/>
          <p:cNvGrpSpPr>
            <a:grpSpLocks/>
          </p:cNvGrpSpPr>
          <p:nvPr/>
        </p:nvGrpSpPr>
        <p:grpSpPr bwMode="auto">
          <a:xfrm>
            <a:off x="792163" y="368300"/>
            <a:ext cx="1441450" cy="2089150"/>
            <a:chOff x="725" y="2069"/>
            <a:chExt cx="908" cy="1316"/>
          </a:xfrm>
        </p:grpSpPr>
        <p:grpSp>
          <p:nvGrpSpPr>
            <p:cNvPr id="115764" name="Group 5"/>
            <p:cNvGrpSpPr>
              <a:grpSpLocks/>
            </p:cNvGrpSpPr>
            <p:nvPr/>
          </p:nvGrpSpPr>
          <p:grpSpPr bwMode="auto">
            <a:xfrm>
              <a:off x="761" y="2672"/>
              <a:ext cx="390" cy="293"/>
              <a:chOff x="761" y="2672"/>
              <a:chExt cx="390" cy="293"/>
            </a:xfrm>
          </p:grpSpPr>
          <p:sp>
            <p:nvSpPr>
              <p:cNvPr id="115782" name="Oval 6"/>
              <p:cNvSpPr>
                <a:spLocks noChangeAspect="1" noChangeArrowheads="1"/>
              </p:cNvSpPr>
              <p:nvPr/>
            </p:nvSpPr>
            <p:spPr bwMode="auto">
              <a:xfrm>
                <a:off x="973" y="2746"/>
                <a:ext cx="124" cy="124"/>
              </a:xfrm>
              <a:prstGeom prst="ellipse">
                <a:avLst/>
              </a:prstGeom>
              <a:solidFill>
                <a:srgbClr val="6699FF"/>
              </a:solidFill>
              <a:ln w="9525" algn="ctr">
                <a:solidFill>
                  <a:srgbClr val="7EE4F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5783" name="Text Box 7"/>
              <p:cNvSpPr txBox="1">
                <a:spLocks noChangeAspect="1" noChangeArrowheads="1"/>
              </p:cNvSpPr>
              <p:nvPr/>
            </p:nvSpPr>
            <p:spPr bwMode="auto">
              <a:xfrm>
                <a:off x="761" y="2672"/>
                <a:ext cx="390"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A</a:t>
                </a:r>
                <a:endParaRPr lang="en-US" sz="2400"/>
              </a:p>
            </p:txBody>
          </p:sp>
        </p:grpSp>
        <p:grpSp>
          <p:nvGrpSpPr>
            <p:cNvPr id="115765" name="Group 8"/>
            <p:cNvGrpSpPr>
              <a:grpSpLocks/>
            </p:cNvGrpSpPr>
            <p:nvPr/>
          </p:nvGrpSpPr>
          <p:grpSpPr bwMode="auto">
            <a:xfrm>
              <a:off x="1095" y="2819"/>
              <a:ext cx="538" cy="316"/>
              <a:chOff x="1095" y="2819"/>
              <a:chExt cx="538" cy="316"/>
            </a:xfrm>
          </p:grpSpPr>
          <p:sp>
            <p:nvSpPr>
              <p:cNvPr id="115780" name="Line 9"/>
              <p:cNvSpPr>
                <a:spLocks noChangeAspect="1" noChangeShapeType="1"/>
              </p:cNvSpPr>
              <p:nvPr/>
            </p:nvSpPr>
            <p:spPr bwMode="auto">
              <a:xfrm>
                <a:off x="1095" y="2819"/>
                <a:ext cx="29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81" name="Object 10"/>
              <p:cNvGraphicFramePr>
                <a:graphicFrameLocks noChangeAspect="1"/>
              </p:cNvGraphicFramePr>
              <p:nvPr/>
            </p:nvGraphicFramePr>
            <p:xfrm>
              <a:off x="1313" y="2837"/>
              <a:ext cx="320" cy="298"/>
            </p:xfrm>
            <a:graphic>
              <a:graphicData uri="http://schemas.openxmlformats.org/presentationml/2006/ole">
                <mc:AlternateContent xmlns:mc="http://schemas.openxmlformats.org/markup-compatibility/2006">
                  <mc:Choice xmlns:v="urn:schemas-microsoft-com:vml" Requires="v">
                    <p:oleObj spid="_x0000_s226170" name="Equation" r:id="rId3" imgW="279279" imgH="253890" progId="Equation.DSMT4">
                      <p:embed/>
                    </p:oleObj>
                  </mc:Choice>
                  <mc:Fallback>
                    <p:oleObj name="Equation" r:id="rId3" imgW="279279" imgH="25389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3" y="2837"/>
                            <a:ext cx="32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66" name="Group 11"/>
            <p:cNvGrpSpPr>
              <a:grpSpLocks/>
            </p:cNvGrpSpPr>
            <p:nvPr/>
          </p:nvGrpSpPr>
          <p:grpSpPr bwMode="auto">
            <a:xfrm>
              <a:off x="1089" y="2523"/>
              <a:ext cx="362" cy="296"/>
              <a:chOff x="1089" y="2523"/>
              <a:chExt cx="362" cy="296"/>
            </a:xfrm>
          </p:grpSpPr>
          <p:sp>
            <p:nvSpPr>
              <p:cNvPr id="115777" name="Arc 12"/>
              <p:cNvSpPr>
                <a:spLocks noChangeAspect="1"/>
              </p:cNvSpPr>
              <p:nvPr/>
            </p:nvSpPr>
            <p:spPr bwMode="auto">
              <a:xfrm>
                <a:off x="1103" y="2721"/>
                <a:ext cx="97" cy="9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5778" name="Text Box 13"/>
              <p:cNvSpPr txBox="1">
                <a:spLocks noChangeAspect="1" noChangeArrowheads="1"/>
              </p:cNvSpPr>
              <p:nvPr/>
            </p:nvSpPr>
            <p:spPr bwMode="auto">
              <a:xfrm>
                <a:off x="1089" y="2575"/>
                <a:ext cx="116"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graphicFrame>
            <p:nvGraphicFramePr>
              <p:cNvPr id="115779" name="Object 14"/>
              <p:cNvGraphicFramePr>
                <a:graphicFrameLocks noChangeAspect="1"/>
              </p:cNvGraphicFramePr>
              <p:nvPr/>
            </p:nvGraphicFramePr>
            <p:xfrm>
              <a:off x="1175" y="2523"/>
              <a:ext cx="276" cy="232"/>
            </p:xfrm>
            <a:graphic>
              <a:graphicData uri="http://schemas.openxmlformats.org/presentationml/2006/ole">
                <mc:AlternateContent xmlns:mc="http://schemas.openxmlformats.org/markup-compatibility/2006">
                  <mc:Choice xmlns:v="urn:schemas-microsoft-com:vml" Requires="v">
                    <p:oleObj spid="_x0000_s226171" name="Equation" r:id="rId5" imgW="241195" imgH="203112" progId="Equation.DSMT4">
                      <p:embed/>
                    </p:oleObj>
                  </mc:Choice>
                  <mc:Fallback>
                    <p:oleObj name="Equation" r:id="rId5" imgW="241195" imgH="203112"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5" y="2523"/>
                            <a:ext cx="276"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67" name="Group 15"/>
            <p:cNvGrpSpPr>
              <a:grpSpLocks/>
            </p:cNvGrpSpPr>
            <p:nvPr/>
          </p:nvGrpSpPr>
          <p:grpSpPr bwMode="auto">
            <a:xfrm>
              <a:off x="1200" y="2092"/>
              <a:ext cx="368" cy="711"/>
              <a:chOff x="1200" y="2092"/>
              <a:chExt cx="368" cy="711"/>
            </a:xfrm>
          </p:grpSpPr>
          <p:sp>
            <p:nvSpPr>
              <p:cNvPr id="115775" name="Line 16"/>
              <p:cNvSpPr>
                <a:spLocks noChangeAspect="1" noChangeShapeType="1"/>
              </p:cNvSpPr>
              <p:nvPr/>
            </p:nvSpPr>
            <p:spPr bwMode="auto">
              <a:xfrm rot="7200000">
                <a:off x="955" y="2559"/>
                <a:ext cx="489" cy="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76" name="Object 17"/>
              <p:cNvGraphicFramePr>
                <a:graphicFrameLocks noChangeAspect="1"/>
              </p:cNvGraphicFramePr>
              <p:nvPr/>
            </p:nvGraphicFramePr>
            <p:xfrm>
              <a:off x="1270" y="2092"/>
              <a:ext cx="298" cy="298"/>
            </p:xfrm>
            <a:graphic>
              <a:graphicData uri="http://schemas.openxmlformats.org/presentationml/2006/ole">
                <mc:AlternateContent xmlns:mc="http://schemas.openxmlformats.org/markup-compatibility/2006">
                  <mc:Choice xmlns:v="urn:schemas-microsoft-com:vml" Requires="v">
                    <p:oleObj spid="_x0000_s226172" name="Equation" r:id="rId7" imgW="253780" imgH="253780" progId="Equation.DSMT4">
                      <p:embed/>
                    </p:oleObj>
                  </mc:Choice>
                  <mc:Fallback>
                    <p:oleObj name="Equation" r:id="rId7" imgW="253780" imgH="25378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0" y="2092"/>
                            <a:ext cx="298"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68" name="Group 18"/>
            <p:cNvGrpSpPr>
              <a:grpSpLocks/>
            </p:cNvGrpSpPr>
            <p:nvPr/>
          </p:nvGrpSpPr>
          <p:grpSpPr bwMode="auto">
            <a:xfrm>
              <a:off x="725" y="2069"/>
              <a:ext cx="305" cy="1316"/>
              <a:chOff x="725" y="2069"/>
              <a:chExt cx="305" cy="1316"/>
            </a:xfrm>
          </p:grpSpPr>
          <p:grpSp>
            <p:nvGrpSpPr>
              <p:cNvPr id="115769" name="Group 19"/>
              <p:cNvGrpSpPr>
                <a:grpSpLocks/>
              </p:cNvGrpSpPr>
              <p:nvPr/>
            </p:nvGrpSpPr>
            <p:grpSpPr bwMode="auto">
              <a:xfrm>
                <a:off x="725" y="2868"/>
                <a:ext cx="305" cy="517"/>
                <a:chOff x="725" y="2868"/>
                <a:chExt cx="305" cy="517"/>
              </a:xfrm>
            </p:grpSpPr>
            <p:sp>
              <p:nvSpPr>
                <p:cNvPr id="115773" name="Line 20"/>
                <p:cNvSpPr>
                  <a:spLocks noChangeAspect="1" noChangeShapeType="1"/>
                </p:cNvSpPr>
                <p:nvPr/>
              </p:nvSpPr>
              <p:spPr bwMode="auto">
                <a:xfrm>
                  <a:off x="1030" y="2868"/>
                  <a:ext cx="0" cy="431"/>
                </a:xfrm>
                <a:prstGeom prst="line">
                  <a:avLst/>
                </a:prstGeom>
                <a:noFill/>
                <a:ln w="38100">
                  <a:solidFill>
                    <a:srgbClr val="CC00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74" name="Object 21"/>
                <p:cNvGraphicFramePr>
                  <a:graphicFrameLocks noChangeAspect="1"/>
                </p:cNvGraphicFramePr>
                <p:nvPr/>
              </p:nvGraphicFramePr>
              <p:xfrm>
                <a:off x="725" y="3067"/>
                <a:ext cx="283" cy="318"/>
              </p:xfrm>
              <a:graphic>
                <a:graphicData uri="http://schemas.openxmlformats.org/presentationml/2006/ole">
                  <mc:AlternateContent xmlns:mc="http://schemas.openxmlformats.org/markup-compatibility/2006">
                    <mc:Choice xmlns:v="urn:schemas-microsoft-com:vml" Requires="v">
                      <p:oleObj spid="_x0000_s226173" name="Equation" r:id="rId9" imgW="228501" imgH="253890" progId="Equation.DSMT4">
                        <p:embed/>
                      </p:oleObj>
                    </mc:Choice>
                    <mc:Fallback>
                      <p:oleObj name="Equation" r:id="rId9" imgW="228501" imgH="25389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5" y="3067"/>
                              <a:ext cx="28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70" name="Group 22"/>
              <p:cNvGrpSpPr>
                <a:grpSpLocks/>
              </p:cNvGrpSpPr>
              <p:nvPr/>
            </p:nvGrpSpPr>
            <p:grpSpPr bwMode="auto">
              <a:xfrm>
                <a:off x="793" y="2069"/>
                <a:ext cx="237" cy="685"/>
                <a:chOff x="793" y="2069"/>
                <a:chExt cx="237" cy="685"/>
              </a:xfrm>
            </p:grpSpPr>
            <p:sp>
              <p:nvSpPr>
                <p:cNvPr id="115771" name="Line 23"/>
                <p:cNvSpPr>
                  <a:spLocks noChangeAspect="1" noChangeShapeType="1"/>
                </p:cNvSpPr>
                <p:nvPr/>
              </p:nvSpPr>
              <p:spPr bwMode="auto">
                <a:xfrm>
                  <a:off x="1030" y="2265"/>
                  <a:ext cx="0" cy="489"/>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72" name="Object 24"/>
                <p:cNvGraphicFramePr>
                  <a:graphicFrameLocks noChangeAspect="1"/>
                </p:cNvGraphicFramePr>
                <p:nvPr/>
              </p:nvGraphicFramePr>
              <p:xfrm>
                <a:off x="793" y="2069"/>
                <a:ext cx="210" cy="298"/>
              </p:xfrm>
              <a:graphic>
                <a:graphicData uri="http://schemas.openxmlformats.org/presentationml/2006/ole">
                  <mc:AlternateContent xmlns:mc="http://schemas.openxmlformats.org/markup-compatibility/2006">
                    <mc:Choice xmlns:v="urn:schemas-microsoft-com:vml" Requires="v">
                      <p:oleObj spid="_x0000_s226174" name="Equation" r:id="rId11" imgW="177569" imgH="253670" progId="Equation.DSMT4">
                        <p:embed/>
                      </p:oleObj>
                    </mc:Choice>
                    <mc:Fallback>
                      <p:oleObj name="Equation" r:id="rId11" imgW="177569" imgH="25367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3" y="2069"/>
                              <a:ext cx="21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grpSp>
        <p:nvGrpSpPr>
          <p:cNvPr id="115716" name="Group 25"/>
          <p:cNvGrpSpPr>
            <a:grpSpLocks/>
          </p:cNvGrpSpPr>
          <p:nvPr/>
        </p:nvGrpSpPr>
        <p:grpSpPr bwMode="auto">
          <a:xfrm>
            <a:off x="2987675" y="549275"/>
            <a:ext cx="1924050" cy="1554163"/>
            <a:chOff x="1807" y="2257"/>
            <a:chExt cx="1212" cy="979"/>
          </a:xfrm>
        </p:grpSpPr>
        <p:grpSp>
          <p:nvGrpSpPr>
            <p:cNvPr id="115749" name="Group 26"/>
            <p:cNvGrpSpPr>
              <a:grpSpLocks/>
            </p:cNvGrpSpPr>
            <p:nvPr/>
          </p:nvGrpSpPr>
          <p:grpSpPr bwMode="auto">
            <a:xfrm>
              <a:off x="2203" y="2839"/>
              <a:ext cx="391" cy="397"/>
              <a:chOff x="2203" y="2839"/>
              <a:chExt cx="391" cy="397"/>
            </a:xfrm>
          </p:grpSpPr>
          <p:sp>
            <p:nvSpPr>
              <p:cNvPr id="115762" name="Oval 27"/>
              <p:cNvSpPr>
                <a:spLocks noChangeAspect="1" noChangeArrowheads="1"/>
              </p:cNvSpPr>
              <p:nvPr/>
            </p:nvSpPr>
            <p:spPr bwMode="auto">
              <a:xfrm>
                <a:off x="2262" y="2839"/>
                <a:ext cx="125" cy="125"/>
              </a:xfrm>
              <a:prstGeom prst="ellipse">
                <a:avLst/>
              </a:prstGeom>
              <a:solidFill>
                <a:srgbClr val="6699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5763" name="Text Box 28"/>
              <p:cNvSpPr txBox="1">
                <a:spLocks noChangeAspect="1" noChangeArrowheads="1"/>
              </p:cNvSpPr>
              <p:nvPr/>
            </p:nvSpPr>
            <p:spPr bwMode="auto">
              <a:xfrm>
                <a:off x="2203" y="2943"/>
                <a:ext cx="391"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i="1"/>
                  <a:t>M</a:t>
                </a:r>
                <a:endParaRPr lang="en-US" sz="2400"/>
              </a:p>
            </p:txBody>
          </p:sp>
        </p:grpSp>
        <p:grpSp>
          <p:nvGrpSpPr>
            <p:cNvPr id="115750" name="Group 29"/>
            <p:cNvGrpSpPr>
              <a:grpSpLocks/>
            </p:cNvGrpSpPr>
            <p:nvPr/>
          </p:nvGrpSpPr>
          <p:grpSpPr bwMode="auto">
            <a:xfrm>
              <a:off x="1807" y="2902"/>
              <a:ext cx="461" cy="304"/>
              <a:chOff x="1807" y="2902"/>
              <a:chExt cx="461" cy="304"/>
            </a:xfrm>
          </p:grpSpPr>
          <p:sp>
            <p:nvSpPr>
              <p:cNvPr id="115760" name="Line 30"/>
              <p:cNvSpPr>
                <a:spLocks noChangeAspect="1" noChangeShapeType="1"/>
              </p:cNvSpPr>
              <p:nvPr/>
            </p:nvSpPr>
            <p:spPr bwMode="auto">
              <a:xfrm>
                <a:off x="1935" y="2902"/>
                <a:ext cx="333"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61" name="Object 31"/>
              <p:cNvGraphicFramePr>
                <a:graphicFrameLocks noChangeAspect="1"/>
              </p:cNvGraphicFramePr>
              <p:nvPr/>
            </p:nvGraphicFramePr>
            <p:xfrm>
              <a:off x="1807" y="2908"/>
              <a:ext cx="335" cy="298"/>
            </p:xfrm>
            <a:graphic>
              <a:graphicData uri="http://schemas.openxmlformats.org/presentationml/2006/ole">
                <mc:AlternateContent xmlns:mc="http://schemas.openxmlformats.org/markup-compatibility/2006">
                  <mc:Choice xmlns:v="urn:schemas-microsoft-com:vml" Requires="v">
                    <p:oleObj spid="_x0000_s226175" name="Equation" r:id="rId13" imgW="291973" imgH="253890" progId="Equation.DSMT4">
                      <p:embed/>
                    </p:oleObj>
                  </mc:Choice>
                  <mc:Fallback>
                    <p:oleObj name="Equation" r:id="rId13" imgW="291973" imgH="25389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07" y="2908"/>
                            <a:ext cx="335"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51" name="Group 32"/>
            <p:cNvGrpSpPr>
              <a:grpSpLocks/>
            </p:cNvGrpSpPr>
            <p:nvPr/>
          </p:nvGrpSpPr>
          <p:grpSpPr bwMode="auto">
            <a:xfrm>
              <a:off x="1922" y="2654"/>
              <a:ext cx="335" cy="237"/>
              <a:chOff x="1922" y="2654"/>
              <a:chExt cx="335" cy="237"/>
            </a:xfrm>
          </p:grpSpPr>
          <p:sp>
            <p:nvSpPr>
              <p:cNvPr id="115758" name="Arc 33"/>
              <p:cNvSpPr>
                <a:spLocks noChangeAspect="1"/>
              </p:cNvSpPr>
              <p:nvPr/>
            </p:nvSpPr>
            <p:spPr bwMode="auto">
              <a:xfrm rot="-5543156">
                <a:off x="2179" y="2813"/>
                <a:ext cx="78" cy="7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59" name="Object 34"/>
              <p:cNvGraphicFramePr>
                <a:graphicFrameLocks noChangeAspect="1"/>
              </p:cNvGraphicFramePr>
              <p:nvPr/>
            </p:nvGraphicFramePr>
            <p:xfrm>
              <a:off x="1922" y="2654"/>
              <a:ext cx="276" cy="232"/>
            </p:xfrm>
            <a:graphic>
              <a:graphicData uri="http://schemas.openxmlformats.org/presentationml/2006/ole">
                <mc:AlternateContent xmlns:mc="http://schemas.openxmlformats.org/markup-compatibility/2006">
                  <mc:Choice xmlns:v="urn:schemas-microsoft-com:vml" Requires="v">
                    <p:oleObj spid="_x0000_s226176" name="Equation" r:id="rId15" imgW="241195" imgH="203112" progId="Equation.DSMT4">
                      <p:embed/>
                    </p:oleObj>
                  </mc:Choice>
                  <mc:Fallback>
                    <p:oleObj name="Equation" r:id="rId15" imgW="241195" imgH="203112"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2" y="2654"/>
                            <a:ext cx="276"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52" name="Group 35"/>
            <p:cNvGrpSpPr>
              <a:grpSpLocks/>
            </p:cNvGrpSpPr>
            <p:nvPr/>
          </p:nvGrpSpPr>
          <p:grpSpPr bwMode="auto">
            <a:xfrm>
              <a:off x="2028" y="2257"/>
              <a:ext cx="328" cy="629"/>
              <a:chOff x="2028" y="2257"/>
              <a:chExt cx="328" cy="629"/>
            </a:xfrm>
          </p:grpSpPr>
          <p:sp>
            <p:nvSpPr>
              <p:cNvPr id="115756" name="Line 36"/>
              <p:cNvSpPr>
                <a:spLocks noChangeAspect="1" noChangeShapeType="1"/>
              </p:cNvSpPr>
              <p:nvPr/>
            </p:nvSpPr>
            <p:spPr bwMode="auto">
              <a:xfrm>
                <a:off x="2117" y="2536"/>
                <a:ext cx="200" cy="35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57" name="Object 37"/>
              <p:cNvGraphicFramePr>
                <a:graphicFrameLocks noChangeAspect="1"/>
              </p:cNvGraphicFramePr>
              <p:nvPr/>
            </p:nvGraphicFramePr>
            <p:xfrm>
              <a:off x="2028" y="2257"/>
              <a:ext cx="328" cy="298"/>
            </p:xfrm>
            <a:graphic>
              <a:graphicData uri="http://schemas.openxmlformats.org/presentationml/2006/ole">
                <mc:AlternateContent xmlns:mc="http://schemas.openxmlformats.org/markup-compatibility/2006">
                  <mc:Choice xmlns:v="urn:schemas-microsoft-com:vml" Requires="v">
                    <p:oleObj spid="_x0000_s226177" name="Equation" r:id="rId16" imgW="279279" imgH="253890" progId="Equation.DSMT4">
                      <p:embed/>
                    </p:oleObj>
                  </mc:Choice>
                  <mc:Fallback>
                    <p:oleObj name="Equation" r:id="rId16" imgW="279279" imgH="25389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028" y="2257"/>
                            <a:ext cx="328"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53" name="Group 38"/>
            <p:cNvGrpSpPr>
              <a:grpSpLocks/>
            </p:cNvGrpSpPr>
            <p:nvPr/>
          </p:nvGrpSpPr>
          <p:grpSpPr bwMode="auto">
            <a:xfrm>
              <a:off x="2381" y="2591"/>
              <a:ext cx="638" cy="312"/>
              <a:chOff x="2381" y="2591"/>
              <a:chExt cx="638" cy="312"/>
            </a:xfrm>
          </p:grpSpPr>
          <p:sp>
            <p:nvSpPr>
              <p:cNvPr id="115754" name="Line 39"/>
              <p:cNvSpPr>
                <a:spLocks noChangeAspect="1" noChangeShapeType="1"/>
              </p:cNvSpPr>
              <p:nvPr/>
            </p:nvSpPr>
            <p:spPr bwMode="auto">
              <a:xfrm>
                <a:off x="2381" y="2902"/>
                <a:ext cx="575" cy="1"/>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55" name="Object 40"/>
              <p:cNvGraphicFramePr>
                <a:graphicFrameLocks noChangeAspect="1"/>
              </p:cNvGraphicFramePr>
              <p:nvPr/>
            </p:nvGraphicFramePr>
            <p:xfrm>
              <a:off x="2699" y="2591"/>
              <a:ext cx="320" cy="298"/>
            </p:xfrm>
            <a:graphic>
              <a:graphicData uri="http://schemas.openxmlformats.org/presentationml/2006/ole">
                <mc:AlternateContent xmlns:mc="http://schemas.openxmlformats.org/markup-compatibility/2006">
                  <mc:Choice xmlns:v="urn:schemas-microsoft-com:vml" Requires="v">
                    <p:oleObj spid="_x0000_s226178" name="Equation" r:id="rId18" imgW="279279" imgH="253890" progId="Equation.DSMT4">
                      <p:embed/>
                    </p:oleObj>
                  </mc:Choice>
                  <mc:Fallback>
                    <p:oleObj name="Equation" r:id="rId18" imgW="279279" imgH="25389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699" y="2591"/>
                            <a:ext cx="32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115717" name="Group 41"/>
          <p:cNvGrpSpPr>
            <a:grpSpLocks/>
          </p:cNvGrpSpPr>
          <p:nvPr/>
        </p:nvGrpSpPr>
        <p:grpSpPr bwMode="auto">
          <a:xfrm>
            <a:off x="5724525" y="512763"/>
            <a:ext cx="2100263" cy="2268537"/>
            <a:chOff x="1973" y="2296"/>
            <a:chExt cx="1323" cy="1429"/>
          </a:xfrm>
        </p:grpSpPr>
        <p:grpSp>
          <p:nvGrpSpPr>
            <p:cNvPr id="115727" name="Group 42"/>
            <p:cNvGrpSpPr>
              <a:grpSpLocks/>
            </p:cNvGrpSpPr>
            <p:nvPr/>
          </p:nvGrpSpPr>
          <p:grpSpPr bwMode="auto">
            <a:xfrm>
              <a:off x="2626" y="2743"/>
              <a:ext cx="431" cy="294"/>
              <a:chOff x="4009" y="2584"/>
              <a:chExt cx="431" cy="294"/>
            </a:xfrm>
          </p:grpSpPr>
          <p:sp>
            <p:nvSpPr>
              <p:cNvPr id="115747" name="Oval 43"/>
              <p:cNvSpPr>
                <a:spLocks noChangeAspect="1" noChangeArrowheads="1"/>
              </p:cNvSpPr>
              <p:nvPr/>
            </p:nvSpPr>
            <p:spPr bwMode="auto">
              <a:xfrm>
                <a:off x="4009" y="2753"/>
                <a:ext cx="125" cy="125"/>
              </a:xfrm>
              <a:prstGeom prst="ellipse">
                <a:avLst/>
              </a:prstGeom>
              <a:solidFill>
                <a:srgbClr val="6699FF"/>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5748" name="Text Box 44"/>
              <p:cNvSpPr txBox="1">
                <a:spLocks noChangeAspect="1" noChangeArrowheads="1"/>
              </p:cNvSpPr>
              <p:nvPr/>
            </p:nvSpPr>
            <p:spPr bwMode="auto">
              <a:xfrm>
                <a:off x="4050" y="2584"/>
                <a:ext cx="390"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i="1"/>
                  <a:t>B</a:t>
                </a:r>
                <a:endParaRPr lang="en-US" sz="2800"/>
              </a:p>
            </p:txBody>
          </p:sp>
        </p:grpSp>
        <p:grpSp>
          <p:nvGrpSpPr>
            <p:cNvPr id="115728" name="Group 45"/>
            <p:cNvGrpSpPr>
              <a:grpSpLocks/>
            </p:cNvGrpSpPr>
            <p:nvPr/>
          </p:nvGrpSpPr>
          <p:grpSpPr bwMode="auto">
            <a:xfrm>
              <a:off x="2687" y="2296"/>
              <a:ext cx="609" cy="1429"/>
              <a:chOff x="4070" y="2137"/>
              <a:chExt cx="609" cy="1429"/>
            </a:xfrm>
          </p:grpSpPr>
          <p:grpSp>
            <p:nvGrpSpPr>
              <p:cNvPr id="115738" name="Group 46"/>
              <p:cNvGrpSpPr>
                <a:grpSpLocks/>
              </p:cNvGrpSpPr>
              <p:nvPr/>
            </p:nvGrpSpPr>
            <p:grpSpPr bwMode="auto">
              <a:xfrm>
                <a:off x="4070" y="2877"/>
                <a:ext cx="262" cy="689"/>
                <a:chOff x="4070" y="2877"/>
                <a:chExt cx="262" cy="689"/>
              </a:xfrm>
            </p:grpSpPr>
            <p:sp>
              <p:nvSpPr>
                <p:cNvPr id="115745" name="Line 47"/>
                <p:cNvSpPr>
                  <a:spLocks noChangeAspect="1" noChangeShapeType="1"/>
                </p:cNvSpPr>
                <p:nvPr/>
              </p:nvSpPr>
              <p:spPr bwMode="auto">
                <a:xfrm>
                  <a:off x="4070" y="2877"/>
                  <a:ext cx="1" cy="635"/>
                </a:xfrm>
                <a:prstGeom prst="line">
                  <a:avLst/>
                </a:prstGeom>
                <a:noFill/>
                <a:ln w="38100">
                  <a:solidFill>
                    <a:srgbClr val="CC00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46" name="Object 48"/>
                <p:cNvGraphicFramePr>
                  <a:graphicFrameLocks noChangeAspect="1"/>
                </p:cNvGraphicFramePr>
                <p:nvPr/>
              </p:nvGraphicFramePr>
              <p:xfrm>
                <a:off x="4108" y="3248"/>
                <a:ext cx="224" cy="318"/>
              </p:xfrm>
              <a:graphic>
                <a:graphicData uri="http://schemas.openxmlformats.org/presentationml/2006/ole">
                  <mc:AlternateContent xmlns:mc="http://schemas.openxmlformats.org/markup-compatibility/2006">
                    <mc:Choice xmlns:v="urn:schemas-microsoft-com:vml" Requires="v">
                      <p:oleObj spid="_x0000_s226179" name="Equation" r:id="rId20" imgW="177569" imgH="253670" progId="Equation.DSMT4">
                        <p:embed/>
                      </p:oleObj>
                    </mc:Choice>
                    <mc:Fallback>
                      <p:oleObj name="Equation" r:id="rId20" imgW="177569" imgH="253670" progId="Equation.DSMT4">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108" y="3248"/>
                              <a:ext cx="224"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39" name="Group 49"/>
              <p:cNvGrpSpPr>
                <a:grpSpLocks/>
              </p:cNvGrpSpPr>
              <p:nvPr/>
            </p:nvGrpSpPr>
            <p:grpSpPr bwMode="auto">
              <a:xfrm>
                <a:off x="4128" y="2748"/>
                <a:ext cx="551" cy="318"/>
                <a:chOff x="4128" y="2748"/>
                <a:chExt cx="551" cy="318"/>
              </a:xfrm>
            </p:grpSpPr>
            <p:sp>
              <p:nvSpPr>
                <p:cNvPr id="115743" name="Line 50"/>
                <p:cNvSpPr>
                  <a:spLocks noChangeAspect="1" noChangeShapeType="1"/>
                </p:cNvSpPr>
                <p:nvPr/>
              </p:nvSpPr>
              <p:spPr bwMode="auto">
                <a:xfrm>
                  <a:off x="4128" y="2818"/>
                  <a:ext cx="292" cy="0"/>
                </a:xfrm>
                <a:prstGeom prst="line">
                  <a:avLst/>
                </a:prstGeom>
                <a:noFill/>
                <a:ln w="38100">
                  <a:solidFill>
                    <a:srgbClr val="CC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44" name="Object 51"/>
                <p:cNvGraphicFramePr>
                  <a:graphicFrameLocks noChangeAspect="1"/>
                </p:cNvGraphicFramePr>
                <p:nvPr/>
              </p:nvGraphicFramePr>
              <p:xfrm>
                <a:off x="4396" y="2748"/>
                <a:ext cx="283" cy="318"/>
              </p:xfrm>
              <a:graphic>
                <a:graphicData uri="http://schemas.openxmlformats.org/presentationml/2006/ole">
                  <mc:AlternateContent xmlns:mc="http://schemas.openxmlformats.org/markup-compatibility/2006">
                    <mc:Choice xmlns:v="urn:schemas-microsoft-com:vml" Requires="v">
                      <p:oleObj spid="_x0000_s226180" name="Equation" r:id="rId22" imgW="228501" imgH="253890" progId="Equation.DSMT4">
                        <p:embed/>
                      </p:oleObj>
                    </mc:Choice>
                    <mc:Fallback>
                      <p:oleObj name="Equation" r:id="rId22" imgW="228501" imgH="253890"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396" y="2748"/>
                              <a:ext cx="28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40" name="Group 52"/>
              <p:cNvGrpSpPr>
                <a:grpSpLocks/>
              </p:cNvGrpSpPr>
              <p:nvPr/>
            </p:nvGrpSpPr>
            <p:grpSpPr bwMode="auto">
              <a:xfrm>
                <a:off x="4071" y="2137"/>
                <a:ext cx="221" cy="618"/>
                <a:chOff x="4071" y="2137"/>
                <a:chExt cx="221" cy="618"/>
              </a:xfrm>
            </p:grpSpPr>
            <p:sp>
              <p:nvSpPr>
                <p:cNvPr id="115741" name="Line 53"/>
                <p:cNvSpPr>
                  <a:spLocks noChangeAspect="1" noChangeShapeType="1"/>
                </p:cNvSpPr>
                <p:nvPr/>
              </p:nvSpPr>
              <p:spPr bwMode="auto">
                <a:xfrm>
                  <a:off x="4071" y="2169"/>
                  <a:ext cx="1" cy="586"/>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42" name="Object 54"/>
                <p:cNvGraphicFramePr>
                  <a:graphicFrameLocks noChangeAspect="1"/>
                </p:cNvGraphicFramePr>
                <p:nvPr/>
              </p:nvGraphicFramePr>
              <p:xfrm>
                <a:off x="4082" y="2137"/>
                <a:ext cx="210" cy="298"/>
              </p:xfrm>
              <a:graphic>
                <a:graphicData uri="http://schemas.openxmlformats.org/presentationml/2006/ole">
                  <mc:AlternateContent xmlns:mc="http://schemas.openxmlformats.org/markup-compatibility/2006">
                    <mc:Choice xmlns:v="urn:schemas-microsoft-com:vml" Requires="v">
                      <p:oleObj spid="_x0000_s226181" name="Equation" r:id="rId24" imgW="177569" imgH="253670" progId="Equation.DSMT4">
                        <p:embed/>
                      </p:oleObj>
                    </mc:Choice>
                    <mc:Fallback>
                      <p:oleObj name="Equation" r:id="rId24" imgW="177569" imgH="253670" progId="Equation.DSMT4">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082" y="2137"/>
                              <a:ext cx="21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115729" name="Group 55"/>
            <p:cNvGrpSpPr>
              <a:grpSpLocks/>
            </p:cNvGrpSpPr>
            <p:nvPr/>
          </p:nvGrpSpPr>
          <p:grpSpPr bwMode="auto">
            <a:xfrm>
              <a:off x="2171" y="2798"/>
              <a:ext cx="379" cy="190"/>
              <a:chOff x="3554" y="2639"/>
              <a:chExt cx="379" cy="190"/>
            </a:xfrm>
          </p:grpSpPr>
          <p:sp>
            <p:nvSpPr>
              <p:cNvPr id="115736" name="Arc 56"/>
              <p:cNvSpPr>
                <a:spLocks noChangeAspect="1"/>
              </p:cNvSpPr>
              <p:nvPr/>
            </p:nvSpPr>
            <p:spPr bwMode="auto">
              <a:xfrm rot="-5543156">
                <a:off x="3855" y="2745"/>
                <a:ext cx="78" cy="7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37" name="Object 57"/>
              <p:cNvGraphicFramePr>
                <a:graphicFrameLocks noChangeAspect="1"/>
              </p:cNvGraphicFramePr>
              <p:nvPr/>
            </p:nvGraphicFramePr>
            <p:xfrm>
              <a:off x="3554" y="2639"/>
              <a:ext cx="226" cy="190"/>
            </p:xfrm>
            <a:graphic>
              <a:graphicData uri="http://schemas.openxmlformats.org/presentationml/2006/ole">
                <mc:AlternateContent xmlns:mc="http://schemas.openxmlformats.org/markup-compatibility/2006">
                  <mc:Choice xmlns:v="urn:schemas-microsoft-com:vml" Requires="v">
                    <p:oleObj spid="_x0000_s226182" name="Equation" r:id="rId26" imgW="241195" imgH="203112" progId="Equation.DSMT4">
                      <p:embed/>
                    </p:oleObj>
                  </mc:Choice>
                  <mc:Fallback>
                    <p:oleObj name="Equation" r:id="rId26" imgW="241195" imgH="203112" progId="Equation.DSMT4">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554" y="2639"/>
                            <a:ext cx="22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30" name="Group 58"/>
            <p:cNvGrpSpPr>
              <a:grpSpLocks/>
            </p:cNvGrpSpPr>
            <p:nvPr/>
          </p:nvGrpSpPr>
          <p:grpSpPr bwMode="auto">
            <a:xfrm>
              <a:off x="1973" y="2977"/>
              <a:ext cx="652" cy="318"/>
              <a:chOff x="3357" y="2820"/>
              <a:chExt cx="652" cy="318"/>
            </a:xfrm>
          </p:grpSpPr>
          <p:sp>
            <p:nvSpPr>
              <p:cNvPr id="115734" name="Line 59"/>
              <p:cNvSpPr>
                <a:spLocks noChangeAspect="1" noChangeShapeType="1"/>
              </p:cNvSpPr>
              <p:nvPr/>
            </p:nvSpPr>
            <p:spPr bwMode="auto">
              <a:xfrm flipH="1">
                <a:off x="3465" y="2820"/>
                <a:ext cx="544" cy="1"/>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35" name="Object 60"/>
              <p:cNvGraphicFramePr>
                <a:graphicFrameLocks noChangeAspect="1"/>
              </p:cNvGraphicFramePr>
              <p:nvPr/>
            </p:nvGraphicFramePr>
            <p:xfrm>
              <a:off x="3357" y="2840"/>
              <a:ext cx="343" cy="298"/>
            </p:xfrm>
            <a:graphic>
              <a:graphicData uri="http://schemas.openxmlformats.org/presentationml/2006/ole">
                <mc:AlternateContent xmlns:mc="http://schemas.openxmlformats.org/markup-compatibility/2006">
                  <mc:Choice xmlns:v="urn:schemas-microsoft-com:vml" Requires="v">
                    <p:oleObj spid="_x0000_s226183" name="Equation" r:id="rId28" imgW="291973" imgH="253890" progId="Equation.DSMT4">
                      <p:embed/>
                    </p:oleObj>
                  </mc:Choice>
                  <mc:Fallback>
                    <p:oleObj name="Equation" r:id="rId28" imgW="291973" imgH="253890" progId="Equation.DSMT4">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357" y="2840"/>
                            <a:ext cx="343"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5731" name="Group 61"/>
            <p:cNvGrpSpPr>
              <a:grpSpLocks/>
            </p:cNvGrpSpPr>
            <p:nvPr/>
          </p:nvGrpSpPr>
          <p:grpSpPr bwMode="auto">
            <a:xfrm>
              <a:off x="2041" y="2410"/>
              <a:ext cx="626" cy="407"/>
              <a:chOff x="3424" y="2251"/>
              <a:chExt cx="626" cy="407"/>
            </a:xfrm>
          </p:grpSpPr>
          <p:sp>
            <p:nvSpPr>
              <p:cNvPr id="115732" name="Line 62"/>
              <p:cNvSpPr>
                <a:spLocks noChangeAspect="1" noChangeShapeType="1"/>
              </p:cNvSpPr>
              <p:nvPr/>
            </p:nvSpPr>
            <p:spPr bwMode="auto">
              <a:xfrm rot="1800000">
                <a:off x="3562" y="2657"/>
                <a:ext cx="488" cy="1"/>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115733" name="Object 63"/>
              <p:cNvGraphicFramePr>
                <a:graphicFrameLocks noChangeAspect="1"/>
              </p:cNvGraphicFramePr>
              <p:nvPr/>
            </p:nvGraphicFramePr>
            <p:xfrm>
              <a:off x="3424" y="2251"/>
              <a:ext cx="300" cy="298"/>
            </p:xfrm>
            <a:graphic>
              <a:graphicData uri="http://schemas.openxmlformats.org/presentationml/2006/ole">
                <mc:AlternateContent xmlns:mc="http://schemas.openxmlformats.org/markup-compatibility/2006">
                  <mc:Choice xmlns:v="urn:schemas-microsoft-com:vml" Requires="v">
                    <p:oleObj spid="_x0000_s226184" name="Equation" r:id="rId30" imgW="253780" imgH="253780" progId="Equation.DSMT4">
                      <p:embed/>
                    </p:oleObj>
                  </mc:Choice>
                  <mc:Fallback>
                    <p:oleObj name="Equation" r:id="rId30" imgW="253780" imgH="253780" progId="Equation.DSMT4">
                      <p:embed/>
                      <p:pic>
                        <p:nvPicPr>
                          <p:cNvPr id="0" name=""/>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424" y="2251"/>
                            <a:ext cx="30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115718" name="Text Box 64"/>
          <p:cNvSpPr txBox="1">
            <a:spLocks noChangeArrowheads="1"/>
          </p:cNvSpPr>
          <p:nvPr/>
        </p:nvSpPr>
        <p:spPr bwMode="auto">
          <a:xfrm>
            <a:off x="684213" y="2636838"/>
            <a:ext cx="1655762"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solidFill>
                  <a:srgbClr val="0000FF"/>
                </a:solidFill>
              </a:rPr>
              <a:t>Đáp số:</a:t>
            </a:r>
          </a:p>
        </p:txBody>
      </p:sp>
      <p:sp>
        <p:nvSpPr>
          <p:cNvPr id="115719" name="Rectangle 66"/>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115720" name="Object 65"/>
          <p:cNvGraphicFramePr>
            <a:graphicFrameLocks noChangeAspect="1"/>
          </p:cNvGraphicFramePr>
          <p:nvPr/>
        </p:nvGraphicFramePr>
        <p:xfrm>
          <a:off x="2119313" y="3213100"/>
          <a:ext cx="5621337" cy="877888"/>
        </p:xfrm>
        <a:graphic>
          <a:graphicData uri="http://schemas.openxmlformats.org/presentationml/2006/ole">
            <mc:AlternateContent xmlns:mc="http://schemas.openxmlformats.org/markup-compatibility/2006">
              <mc:Choice xmlns:v="urn:schemas-microsoft-com:vml" Requires="v">
                <p:oleObj spid="_x0000_s226185" name="Equation" r:id="rId32" imgW="2743200" imgH="431800" progId="Equation.DSMT4">
                  <p:embed/>
                </p:oleObj>
              </mc:Choice>
              <mc:Fallback>
                <p:oleObj name="Equation" r:id="rId32" imgW="2743200" imgH="431800" progId="Equation.DSMT4">
                  <p:embed/>
                  <p:pic>
                    <p:nvPicPr>
                      <p:cNvPr id="0" name=""/>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119313" y="3213100"/>
                        <a:ext cx="5621337"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5721" name="Rectangle 68"/>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115722" name="Object 67"/>
          <p:cNvGraphicFramePr>
            <a:graphicFrameLocks noChangeAspect="1"/>
          </p:cNvGraphicFramePr>
          <p:nvPr/>
        </p:nvGraphicFramePr>
        <p:xfrm>
          <a:off x="2124075" y="4030663"/>
          <a:ext cx="4032250" cy="874712"/>
        </p:xfrm>
        <a:graphic>
          <a:graphicData uri="http://schemas.openxmlformats.org/presentationml/2006/ole">
            <mc:AlternateContent xmlns:mc="http://schemas.openxmlformats.org/markup-compatibility/2006">
              <mc:Choice xmlns:v="urn:schemas-microsoft-com:vml" Requires="v">
                <p:oleObj spid="_x0000_s226186" name="Equation" r:id="rId34" imgW="1968500" imgH="431800" progId="Equation.DSMT4">
                  <p:embed/>
                </p:oleObj>
              </mc:Choice>
              <mc:Fallback>
                <p:oleObj name="Equation" r:id="rId34" imgW="1968500" imgH="431800" progId="Equation.DSMT4">
                  <p:embed/>
                  <p:pic>
                    <p:nvPicPr>
                      <p:cNvPr id="0" name=""/>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2124075" y="4030663"/>
                        <a:ext cx="4032250"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5723" name="Rectangle 70"/>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115724" name="Object 69"/>
          <p:cNvGraphicFramePr>
            <a:graphicFrameLocks noChangeAspect="1"/>
          </p:cNvGraphicFramePr>
          <p:nvPr/>
        </p:nvGraphicFramePr>
        <p:xfrm>
          <a:off x="2159000" y="2600325"/>
          <a:ext cx="3586163" cy="628650"/>
        </p:xfrm>
        <a:graphic>
          <a:graphicData uri="http://schemas.openxmlformats.org/presentationml/2006/ole">
            <mc:AlternateContent xmlns:mc="http://schemas.openxmlformats.org/markup-compatibility/2006">
              <mc:Choice xmlns:v="urn:schemas-microsoft-com:vml" Requires="v">
                <p:oleObj spid="_x0000_s226187" name="Equation" r:id="rId36" imgW="1739900" imgH="304800" progId="Equation.DSMT4">
                  <p:embed/>
                </p:oleObj>
              </mc:Choice>
              <mc:Fallback>
                <p:oleObj name="Equation" r:id="rId36" imgW="1739900" imgH="304800" progId="Equation.DSMT4">
                  <p:embed/>
                  <p:pic>
                    <p:nvPicPr>
                      <p:cNvPr id="0" name=""/>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2159000" y="2600325"/>
                        <a:ext cx="35861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2695" name="Text Box 71"/>
          <p:cNvSpPr txBox="1">
            <a:spLocks noChangeArrowheads="1"/>
          </p:cNvSpPr>
          <p:nvPr/>
        </p:nvSpPr>
        <p:spPr bwMode="auto">
          <a:xfrm>
            <a:off x="287338" y="5013325"/>
            <a:ext cx="856932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a:t>	</a:t>
            </a:r>
            <a:r>
              <a:rPr lang="en-US">
                <a:solidFill>
                  <a:srgbClr val="0000FF"/>
                </a:solidFill>
              </a:rPr>
              <a:t>KL</a:t>
            </a:r>
            <a:r>
              <a:rPr lang="en-US"/>
              <a:t>: Từ dấu của các nghiệm, ta có thể kết luận các thanh AM, BM chịu kéo, còn các thanh BC, AC chịu nén. </a:t>
            </a:r>
          </a:p>
        </p:txBody>
      </p:sp>
    </p:spTree>
    <p:extLst>
      <p:ext uri="{BB962C8B-B14F-4D97-AF65-F5344CB8AC3E}">
        <p14:creationId xmlns:p14="http://schemas.microsoft.com/office/powerpoint/2010/main" val="23940115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82695"/>
                                        </p:tgtEl>
                                        <p:attrNameLst>
                                          <p:attrName>style.visibility</p:attrName>
                                        </p:attrNameLst>
                                      </p:cBhvr>
                                      <p:to>
                                        <p:strVal val="visible"/>
                                      </p:to>
                                    </p:set>
                                    <p:animEffect transition="in" filter="fade">
                                      <p:cBhvr>
                                        <p:cTn id="7" dur="1000"/>
                                        <p:tgtEl>
                                          <p:spTgt spid="282695"/>
                                        </p:tgtEl>
                                      </p:cBhvr>
                                    </p:animEffect>
                                    <p:anim calcmode="lin" valueType="num">
                                      <p:cBhvr>
                                        <p:cTn id="8" dur="1000" fill="hold"/>
                                        <p:tgtEl>
                                          <p:spTgt spid="282695"/>
                                        </p:tgtEl>
                                        <p:attrNameLst>
                                          <p:attrName>ppt_x</p:attrName>
                                        </p:attrNameLst>
                                      </p:cBhvr>
                                      <p:tavLst>
                                        <p:tav tm="0">
                                          <p:val>
                                            <p:strVal val="#ppt_x-.1"/>
                                          </p:val>
                                        </p:tav>
                                        <p:tav tm="100000">
                                          <p:val>
                                            <p:strVal val="#ppt_x"/>
                                          </p:val>
                                        </p:tav>
                                      </p:tavLst>
                                    </p:anim>
                                    <p:anim calcmode="lin" valueType="num">
                                      <p:cBhvr>
                                        <p:cTn id="9" dur="1000" fill="hold"/>
                                        <p:tgtEl>
                                          <p:spTgt spid="2826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9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Slide Number Placeholder 4"/>
          <p:cNvSpPr>
            <a:spLocks noGrp="1"/>
          </p:cNvSpPr>
          <p:nvPr>
            <p:ph type="sldNum" sz="quarter" idx="12"/>
          </p:nvPr>
        </p:nvSpPr>
        <p:spPr/>
        <p:txBody>
          <a:bodyPr/>
          <a:lstStyle/>
          <a:p>
            <a:pPr>
              <a:defRPr/>
            </a:pPr>
            <a:fld id="{68029BAD-3DBB-40E1-A630-A42D989CA6DA}" type="slidenum">
              <a:rPr lang="en-US" altLang="en-US"/>
              <a:pPr>
                <a:defRPr/>
              </a:pPr>
              <a:t>41</a:t>
            </a:fld>
            <a:endParaRPr lang="en-US" altLang="en-US"/>
          </a:p>
        </p:txBody>
      </p:sp>
      <p:sp>
        <p:nvSpPr>
          <p:cNvPr id="204802" name="Text Box 2"/>
          <p:cNvSpPr txBox="1">
            <a:spLocks noChangeArrowheads="1"/>
          </p:cNvSpPr>
          <p:nvPr/>
        </p:nvSpPr>
        <p:spPr bwMode="auto">
          <a:xfrm>
            <a:off x="503238" y="188913"/>
            <a:ext cx="4641056"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lnSpc>
                <a:spcPct val="130000"/>
              </a:lnSpc>
              <a:spcBef>
                <a:spcPct val="50000"/>
              </a:spcBef>
            </a:pPr>
            <a:r>
              <a:rPr lang="en-US" sz="2800" b="1" u="sng">
                <a:solidFill>
                  <a:srgbClr val="0066FF"/>
                </a:solidFill>
              </a:rPr>
              <a:t>Ví dụ </a:t>
            </a:r>
            <a:r>
              <a:rPr lang="en-US" sz="2800" b="1" u="sng" smtClean="0">
                <a:solidFill>
                  <a:srgbClr val="0066FF"/>
                </a:solidFill>
              </a:rPr>
              <a:t>4.5</a:t>
            </a:r>
            <a:r>
              <a:rPr lang="en-US" sz="2800" b="1"/>
              <a:t>:</a:t>
            </a:r>
            <a:r>
              <a:rPr lang="en-US" sz="2800"/>
              <a:t> </a:t>
            </a:r>
          </a:p>
          <a:p>
            <a:pPr algn="just">
              <a:lnSpc>
                <a:spcPct val="130000"/>
              </a:lnSpc>
              <a:spcBef>
                <a:spcPct val="50000"/>
              </a:spcBef>
            </a:pPr>
            <a:r>
              <a:rPr lang="en-US" sz="2800" smtClean="0"/>
              <a:t>Cho </a:t>
            </a:r>
            <a:r>
              <a:rPr lang="en-US" sz="2800"/>
              <a:t>cơ hệ như hình vẽ. Cho </a:t>
            </a:r>
            <a:r>
              <a:rPr lang="en-US" sz="2800" b="1">
                <a:solidFill>
                  <a:srgbClr val="0000FF"/>
                </a:solidFill>
              </a:rPr>
              <a:t>P = 50kN</a:t>
            </a:r>
            <a:r>
              <a:rPr lang="en-US" sz="2800" b="1" smtClean="0">
                <a:solidFill>
                  <a:srgbClr val="0000FF"/>
                </a:solidFill>
              </a:rPr>
              <a:t>, q </a:t>
            </a:r>
            <a:r>
              <a:rPr lang="en-US" sz="2800" b="1">
                <a:solidFill>
                  <a:srgbClr val="0000FF"/>
                </a:solidFill>
              </a:rPr>
              <a:t>= 5kN/m, M=200kNm, KB = KD</a:t>
            </a:r>
            <a:r>
              <a:rPr lang="en-US" sz="2800"/>
              <a:t>. Trọng lượng của thanh ACB là </a:t>
            </a:r>
            <a:r>
              <a:rPr lang="en-US" sz="2800" b="1">
                <a:solidFill>
                  <a:srgbClr val="0000FF"/>
                </a:solidFill>
              </a:rPr>
              <a:t>P</a:t>
            </a:r>
            <a:r>
              <a:rPr lang="en-US" sz="2800" b="1" baseline="-25000">
                <a:solidFill>
                  <a:srgbClr val="0000FF"/>
                </a:solidFill>
              </a:rPr>
              <a:t>1</a:t>
            </a:r>
            <a:r>
              <a:rPr lang="en-US" sz="2800" b="1">
                <a:solidFill>
                  <a:srgbClr val="0000FF"/>
                </a:solidFill>
              </a:rPr>
              <a:t>= 100kN</a:t>
            </a:r>
            <a:r>
              <a:rPr lang="en-US" sz="2800"/>
              <a:t>, trọng lượng của thanh BD là </a:t>
            </a:r>
            <a:r>
              <a:rPr lang="en-US" sz="2800" b="1">
                <a:solidFill>
                  <a:srgbClr val="0000FF"/>
                </a:solidFill>
              </a:rPr>
              <a:t>P</a:t>
            </a:r>
            <a:r>
              <a:rPr lang="en-US" sz="2800" b="1" baseline="-25000">
                <a:solidFill>
                  <a:srgbClr val="0000FF"/>
                </a:solidFill>
              </a:rPr>
              <a:t>2</a:t>
            </a:r>
            <a:r>
              <a:rPr lang="en-US" sz="2800" b="1">
                <a:solidFill>
                  <a:srgbClr val="0000FF"/>
                </a:solidFill>
              </a:rPr>
              <a:t> = 60kN</a:t>
            </a:r>
            <a:r>
              <a:rPr lang="en-US" sz="2800"/>
              <a:t>. Tìm phản lực liên kết tại ngàm A, bản lề B và gối di động D.</a:t>
            </a:r>
          </a:p>
        </p:txBody>
      </p:sp>
      <p:grpSp>
        <p:nvGrpSpPr>
          <p:cNvPr id="204866" name="Group 66"/>
          <p:cNvGrpSpPr>
            <a:grpSpLocks/>
          </p:cNvGrpSpPr>
          <p:nvPr/>
        </p:nvGrpSpPr>
        <p:grpSpPr bwMode="auto">
          <a:xfrm>
            <a:off x="5040052" y="1856903"/>
            <a:ext cx="3995738" cy="3516313"/>
            <a:chOff x="1897" y="1782"/>
            <a:chExt cx="2517" cy="2215"/>
          </a:xfrm>
        </p:grpSpPr>
        <p:sp>
          <p:nvSpPr>
            <p:cNvPr id="116741" name="Line 3"/>
            <p:cNvSpPr>
              <a:spLocks noChangeShapeType="1"/>
            </p:cNvSpPr>
            <p:nvPr/>
          </p:nvSpPr>
          <p:spPr bwMode="auto">
            <a:xfrm>
              <a:off x="2381" y="3634"/>
              <a:ext cx="19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16742" name="Group 4"/>
            <p:cNvGrpSpPr>
              <a:grpSpLocks/>
            </p:cNvGrpSpPr>
            <p:nvPr/>
          </p:nvGrpSpPr>
          <p:grpSpPr bwMode="auto">
            <a:xfrm>
              <a:off x="1897" y="1782"/>
              <a:ext cx="2517" cy="2215"/>
              <a:chOff x="1549" y="1614"/>
              <a:chExt cx="2517" cy="2215"/>
            </a:xfrm>
          </p:grpSpPr>
          <p:sp>
            <p:nvSpPr>
              <p:cNvPr id="116743" name="Rectangle 5"/>
              <p:cNvSpPr>
                <a:spLocks noChangeArrowheads="1"/>
              </p:cNvSpPr>
              <p:nvPr/>
            </p:nvSpPr>
            <p:spPr bwMode="auto">
              <a:xfrm>
                <a:off x="2178" y="1845"/>
                <a:ext cx="73" cy="1669"/>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44" name="Rectangle 6"/>
              <p:cNvSpPr>
                <a:spLocks noChangeArrowheads="1"/>
              </p:cNvSpPr>
              <p:nvPr/>
            </p:nvSpPr>
            <p:spPr bwMode="auto">
              <a:xfrm>
                <a:off x="2251" y="2280"/>
                <a:ext cx="435" cy="7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45" name="Rectangle 7"/>
              <p:cNvSpPr>
                <a:spLocks noChangeArrowheads="1"/>
              </p:cNvSpPr>
              <p:nvPr/>
            </p:nvSpPr>
            <p:spPr bwMode="auto">
              <a:xfrm rot="2721369">
                <a:off x="2528" y="2753"/>
                <a:ext cx="1307" cy="7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6746" name="Group 8"/>
              <p:cNvGrpSpPr>
                <a:grpSpLocks/>
              </p:cNvGrpSpPr>
              <p:nvPr/>
            </p:nvGrpSpPr>
            <p:grpSpPr bwMode="auto">
              <a:xfrm>
                <a:off x="3485" y="3248"/>
                <a:ext cx="339" cy="266"/>
                <a:chOff x="654" y="2571"/>
                <a:chExt cx="460" cy="412"/>
              </a:xfrm>
            </p:grpSpPr>
            <p:sp>
              <p:nvSpPr>
                <p:cNvPr id="116794" name="AutoShape 9"/>
                <p:cNvSpPr>
                  <a:spLocks noChangeArrowheads="1"/>
                </p:cNvSpPr>
                <p:nvPr/>
              </p:nvSpPr>
              <p:spPr bwMode="auto">
                <a:xfrm>
                  <a:off x="775" y="2644"/>
                  <a:ext cx="242" cy="193"/>
                </a:xfrm>
                <a:prstGeom prst="triangle">
                  <a:avLst>
                    <a:gd name="adj" fmla="val 50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95" name="Oval 10"/>
                <p:cNvSpPr>
                  <a:spLocks noChangeArrowheads="1"/>
                </p:cNvSpPr>
                <p:nvPr/>
              </p:nvSpPr>
              <p:spPr bwMode="auto">
                <a:xfrm>
                  <a:off x="824" y="2571"/>
                  <a:ext cx="145" cy="169"/>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96" name="Oval 11"/>
                <p:cNvSpPr>
                  <a:spLocks noChangeArrowheads="1"/>
                </p:cNvSpPr>
                <p:nvPr/>
              </p:nvSpPr>
              <p:spPr bwMode="auto">
                <a:xfrm>
                  <a:off x="775" y="2837"/>
                  <a:ext cx="73" cy="73"/>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97" name="Oval 12"/>
                <p:cNvSpPr>
                  <a:spLocks noChangeArrowheads="1"/>
                </p:cNvSpPr>
                <p:nvPr/>
              </p:nvSpPr>
              <p:spPr bwMode="auto">
                <a:xfrm>
                  <a:off x="945" y="2837"/>
                  <a:ext cx="73" cy="73"/>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98" name="Line 13"/>
                <p:cNvSpPr>
                  <a:spLocks noChangeShapeType="1"/>
                </p:cNvSpPr>
                <p:nvPr/>
              </p:nvSpPr>
              <p:spPr bwMode="auto">
                <a:xfrm>
                  <a:off x="654" y="2910"/>
                  <a:ext cx="4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99" name="Line 14"/>
                <p:cNvSpPr>
                  <a:spLocks noChangeShapeType="1"/>
                </p:cNvSpPr>
                <p:nvPr/>
              </p:nvSpPr>
              <p:spPr bwMode="auto">
                <a:xfrm flipH="1">
                  <a:off x="751" y="2910"/>
                  <a:ext cx="73" cy="7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800" name="Line 15"/>
                <p:cNvSpPr>
                  <a:spLocks noChangeShapeType="1"/>
                </p:cNvSpPr>
                <p:nvPr/>
              </p:nvSpPr>
              <p:spPr bwMode="auto">
                <a:xfrm flipH="1">
                  <a:off x="654" y="2910"/>
                  <a:ext cx="73" cy="7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801" name="Line 16"/>
                <p:cNvSpPr>
                  <a:spLocks noChangeShapeType="1"/>
                </p:cNvSpPr>
                <p:nvPr/>
              </p:nvSpPr>
              <p:spPr bwMode="auto">
                <a:xfrm flipH="1">
                  <a:off x="848" y="2910"/>
                  <a:ext cx="73" cy="7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802" name="Line 17"/>
                <p:cNvSpPr>
                  <a:spLocks noChangeShapeType="1"/>
                </p:cNvSpPr>
                <p:nvPr/>
              </p:nvSpPr>
              <p:spPr bwMode="auto">
                <a:xfrm flipH="1">
                  <a:off x="944" y="2910"/>
                  <a:ext cx="73" cy="7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6747" name="Oval 18"/>
              <p:cNvSpPr>
                <a:spLocks noChangeArrowheads="1"/>
              </p:cNvSpPr>
              <p:nvPr/>
            </p:nvSpPr>
            <p:spPr bwMode="auto">
              <a:xfrm>
                <a:off x="2638" y="2256"/>
                <a:ext cx="121" cy="121"/>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48" name="Line 19"/>
              <p:cNvSpPr>
                <a:spLocks noChangeShapeType="1"/>
              </p:cNvSpPr>
              <p:nvPr/>
            </p:nvSpPr>
            <p:spPr bwMode="auto">
              <a:xfrm flipH="1">
                <a:off x="1961" y="3466"/>
                <a:ext cx="121"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49" name="Line 20"/>
              <p:cNvSpPr>
                <a:spLocks noChangeShapeType="1"/>
              </p:cNvSpPr>
              <p:nvPr/>
            </p:nvSpPr>
            <p:spPr bwMode="auto">
              <a:xfrm flipH="1">
                <a:off x="2033" y="3466"/>
                <a:ext cx="121"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0" name="Line 21"/>
              <p:cNvSpPr>
                <a:spLocks noChangeShapeType="1"/>
              </p:cNvSpPr>
              <p:nvPr/>
            </p:nvSpPr>
            <p:spPr bwMode="auto">
              <a:xfrm flipH="1">
                <a:off x="2106" y="3466"/>
                <a:ext cx="121"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1" name="Line 22"/>
              <p:cNvSpPr>
                <a:spLocks noChangeShapeType="1"/>
              </p:cNvSpPr>
              <p:nvPr/>
            </p:nvSpPr>
            <p:spPr bwMode="auto">
              <a:xfrm flipH="1">
                <a:off x="2178" y="3466"/>
                <a:ext cx="121"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2" name="Line 23"/>
              <p:cNvSpPr>
                <a:spLocks noChangeShapeType="1"/>
              </p:cNvSpPr>
              <p:nvPr/>
            </p:nvSpPr>
            <p:spPr bwMode="auto">
              <a:xfrm flipH="1">
                <a:off x="2251" y="3466"/>
                <a:ext cx="121"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3" name="Line 24"/>
              <p:cNvSpPr>
                <a:spLocks noChangeShapeType="1"/>
              </p:cNvSpPr>
              <p:nvPr/>
            </p:nvSpPr>
            <p:spPr bwMode="auto">
              <a:xfrm>
                <a:off x="1888" y="1845"/>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4" name="Line 25"/>
              <p:cNvSpPr>
                <a:spLocks noChangeShapeType="1"/>
              </p:cNvSpPr>
              <p:nvPr/>
            </p:nvSpPr>
            <p:spPr bwMode="auto">
              <a:xfrm>
                <a:off x="1888" y="1990"/>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5" name="Line 26"/>
              <p:cNvSpPr>
                <a:spLocks noChangeShapeType="1"/>
              </p:cNvSpPr>
              <p:nvPr/>
            </p:nvSpPr>
            <p:spPr bwMode="auto">
              <a:xfrm>
                <a:off x="1888" y="2135"/>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6" name="Line 27"/>
              <p:cNvSpPr>
                <a:spLocks noChangeShapeType="1"/>
              </p:cNvSpPr>
              <p:nvPr/>
            </p:nvSpPr>
            <p:spPr bwMode="auto">
              <a:xfrm>
                <a:off x="1887" y="2256"/>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7" name="Line 28"/>
              <p:cNvSpPr>
                <a:spLocks noChangeShapeType="1"/>
              </p:cNvSpPr>
              <p:nvPr/>
            </p:nvSpPr>
            <p:spPr bwMode="auto">
              <a:xfrm>
                <a:off x="1887" y="2377"/>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8" name="Line 29"/>
              <p:cNvSpPr>
                <a:spLocks noChangeShapeType="1"/>
              </p:cNvSpPr>
              <p:nvPr/>
            </p:nvSpPr>
            <p:spPr bwMode="auto">
              <a:xfrm>
                <a:off x="1887" y="2522"/>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59" name="Line 30"/>
              <p:cNvSpPr>
                <a:spLocks noChangeShapeType="1"/>
              </p:cNvSpPr>
              <p:nvPr/>
            </p:nvSpPr>
            <p:spPr bwMode="auto">
              <a:xfrm>
                <a:off x="1887" y="2668"/>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0" name="Line 31"/>
              <p:cNvSpPr>
                <a:spLocks noChangeShapeType="1"/>
              </p:cNvSpPr>
              <p:nvPr/>
            </p:nvSpPr>
            <p:spPr bwMode="auto">
              <a:xfrm>
                <a:off x="1887" y="2789"/>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1" name="Line 32"/>
              <p:cNvSpPr>
                <a:spLocks noChangeShapeType="1"/>
              </p:cNvSpPr>
              <p:nvPr/>
            </p:nvSpPr>
            <p:spPr bwMode="auto">
              <a:xfrm>
                <a:off x="1887" y="2910"/>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2" name="Line 33"/>
              <p:cNvSpPr>
                <a:spLocks noChangeShapeType="1"/>
              </p:cNvSpPr>
              <p:nvPr/>
            </p:nvSpPr>
            <p:spPr bwMode="auto">
              <a:xfrm>
                <a:off x="1887" y="3079"/>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3" name="Line 34"/>
              <p:cNvSpPr>
                <a:spLocks noChangeShapeType="1"/>
              </p:cNvSpPr>
              <p:nvPr/>
            </p:nvSpPr>
            <p:spPr bwMode="auto">
              <a:xfrm>
                <a:off x="1887" y="3200"/>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4" name="Line 35"/>
              <p:cNvSpPr>
                <a:spLocks noChangeShapeType="1"/>
              </p:cNvSpPr>
              <p:nvPr/>
            </p:nvSpPr>
            <p:spPr bwMode="auto">
              <a:xfrm>
                <a:off x="1887" y="3321"/>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5" name="Line 36"/>
              <p:cNvSpPr>
                <a:spLocks noChangeShapeType="1"/>
              </p:cNvSpPr>
              <p:nvPr/>
            </p:nvSpPr>
            <p:spPr bwMode="auto">
              <a:xfrm>
                <a:off x="1887" y="3442"/>
                <a:ext cx="29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6" name="Line 37"/>
              <p:cNvSpPr>
                <a:spLocks noChangeShapeType="1"/>
              </p:cNvSpPr>
              <p:nvPr/>
            </p:nvSpPr>
            <p:spPr bwMode="auto">
              <a:xfrm>
                <a:off x="1888" y="1821"/>
                <a:ext cx="0" cy="16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7" name="Line 38"/>
              <p:cNvSpPr>
                <a:spLocks noChangeShapeType="1"/>
              </p:cNvSpPr>
              <p:nvPr/>
            </p:nvSpPr>
            <p:spPr bwMode="auto">
              <a:xfrm>
                <a:off x="2686" y="2377"/>
                <a:ext cx="0" cy="142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8" name="Line 39"/>
              <p:cNvSpPr>
                <a:spLocks noChangeShapeType="1"/>
              </p:cNvSpPr>
              <p:nvPr/>
            </p:nvSpPr>
            <p:spPr bwMode="auto">
              <a:xfrm>
                <a:off x="2203" y="3514"/>
                <a:ext cx="0" cy="31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69" name="Line 40"/>
              <p:cNvSpPr>
                <a:spLocks noChangeShapeType="1"/>
              </p:cNvSpPr>
              <p:nvPr/>
            </p:nvSpPr>
            <p:spPr bwMode="auto">
              <a:xfrm>
                <a:off x="2203" y="3684"/>
                <a:ext cx="48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70" name="Line 41"/>
              <p:cNvSpPr>
                <a:spLocks noChangeShapeType="1"/>
              </p:cNvSpPr>
              <p:nvPr/>
            </p:nvSpPr>
            <p:spPr bwMode="auto">
              <a:xfrm flipH="1">
                <a:off x="1695" y="2305"/>
                <a:ext cx="459"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71" name="Line 42"/>
              <p:cNvSpPr>
                <a:spLocks noChangeShapeType="1"/>
              </p:cNvSpPr>
              <p:nvPr/>
            </p:nvSpPr>
            <p:spPr bwMode="auto">
              <a:xfrm flipH="1">
                <a:off x="1686" y="1845"/>
                <a:ext cx="459"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72" name="Line 43"/>
              <p:cNvSpPr>
                <a:spLocks noChangeShapeType="1"/>
              </p:cNvSpPr>
              <p:nvPr/>
            </p:nvSpPr>
            <p:spPr bwMode="auto">
              <a:xfrm>
                <a:off x="1743" y="1845"/>
                <a:ext cx="0" cy="46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73" name="Line 44"/>
              <p:cNvSpPr>
                <a:spLocks noChangeShapeType="1"/>
              </p:cNvSpPr>
              <p:nvPr/>
            </p:nvSpPr>
            <p:spPr bwMode="auto">
              <a:xfrm flipH="1">
                <a:off x="1719" y="3475"/>
                <a:ext cx="41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74" name="Line 45"/>
              <p:cNvSpPr>
                <a:spLocks noChangeShapeType="1"/>
              </p:cNvSpPr>
              <p:nvPr/>
            </p:nvSpPr>
            <p:spPr bwMode="auto">
              <a:xfrm>
                <a:off x="1743" y="2305"/>
                <a:ext cx="0" cy="118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75" name="Line 46"/>
              <p:cNvSpPr>
                <a:spLocks noChangeShapeType="1"/>
              </p:cNvSpPr>
              <p:nvPr/>
            </p:nvSpPr>
            <p:spPr bwMode="auto">
              <a:xfrm>
                <a:off x="3678" y="3345"/>
                <a:ext cx="0" cy="43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76" name="Line 47"/>
              <p:cNvSpPr>
                <a:spLocks noChangeShapeType="1"/>
              </p:cNvSpPr>
              <p:nvPr/>
            </p:nvSpPr>
            <p:spPr bwMode="auto">
              <a:xfrm>
                <a:off x="2686" y="3684"/>
                <a:ext cx="99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77" name="Text Box 48"/>
              <p:cNvSpPr txBox="1">
                <a:spLocks noChangeArrowheads="1"/>
              </p:cNvSpPr>
              <p:nvPr/>
            </p:nvSpPr>
            <p:spPr bwMode="auto">
              <a:xfrm>
                <a:off x="2251" y="3490"/>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1m</a:t>
                </a:r>
              </a:p>
            </p:txBody>
          </p:sp>
          <p:sp>
            <p:nvSpPr>
              <p:cNvPr id="116778" name="Text Box 49"/>
              <p:cNvSpPr txBox="1">
                <a:spLocks noChangeArrowheads="1"/>
              </p:cNvSpPr>
              <p:nvPr/>
            </p:nvSpPr>
            <p:spPr bwMode="auto">
              <a:xfrm>
                <a:off x="2953" y="3477"/>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2m</a:t>
                </a:r>
              </a:p>
            </p:txBody>
          </p:sp>
          <p:sp>
            <p:nvSpPr>
              <p:cNvPr id="116779" name="Text Box 50"/>
              <p:cNvSpPr txBox="1">
                <a:spLocks noChangeArrowheads="1"/>
              </p:cNvSpPr>
              <p:nvPr/>
            </p:nvSpPr>
            <p:spPr bwMode="auto">
              <a:xfrm rot="-5400000">
                <a:off x="1483" y="1984"/>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1m</a:t>
                </a:r>
              </a:p>
            </p:txBody>
          </p:sp>
          <p:sp>
            <p:nvSpPr>
              <p:cNvPr id="116780" name="Text Box 51"/>
              <p:cNvSpPr txBox="1">
                <a:spLocks noChangeArrowheads="1"/>
              </p:cNvSpPr>
              <p:nvPr/>
            </p:nvSpPr>
            <p:spPr bwMode="auto">
              <a:xfrm rot="-5400000">
                <a:off x="1485" y="2758"/>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3m</a:t>
                </a:r>
              </a:p>
            </p:txBody>
          </p:sp>
          <p:sp>
            <p:nvSpPr>
              <p:cNvPr id="116781" name="Line 52"/>
              <p:cNvSpPr>
                <a:spLocks noChangeShapeType="1"/>
              </p:cNvSpPr>
              <p:nvPr/>
            </p:nvSpPr>
            <p:spPr bwMode="auto">
              <a:xfrm flipH="1">
                <a:off x="3195" y="2280"/>
                <a:ext cx="338" cy="46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82" name="Line 53"/>
              <p:cNvSpPr>
                <a:spLocks noChangeShapeType="1"/>
              </p:cNvSpPr>
              <p:nvPr/>
            </p:nvSpPr>
            <p:spPr bwMode="auto">
              <a:xfrm>
                <a:off x="3267" y="2619"/>
                <a:ext cx="121"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83" name="Line 54"/>
              <p:cNvSpPr>
                <a:spLocks noChangeShapeType="1"/>
              </p:cNvSpPr>
              <p:nvPr/>
            </p:nvSpPr>
            <p:spPr bwMode="auto">
              <a:xfrm flipH="1">
                <a:off x="3291" y="2740"/>
                <a:ext cx="97"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84" name="Line 55"/>
              <p:cNvSpPr>
                <a:spLocks noChangeShapeType="1"/>
              </p:cNvSpPr>
              <p:nvPr/>
            </p:nvSpPr>
            <p:spPr bwMode="auto">
              <a:xfrm flipV="1">
                <a:off x="1985" y="1918"/>
                <a:ext cx="556" cy="45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85" name="Text Box 56"/>
              <p:cNvSpPr txBox="1">
                <a:spLocks noChangeArrowheads="1"/>
              </p:cNvSpPr>
              <p:nvPr/>
            </p:nvSpPr>
            <p:spPr bwMode="auto">
              <a:xfrm>
                <a:off x="2493" y="1772"/>
                <a:ext cx="41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q</a:t>
                </a:r>
              </a:p>
            </p:txBody>
          </p:sp>
          <p:sp>
            <p:nvSpPr>
              <p:cNvPr id="116786" name="Text Box 57"/>
              <p:cNvSpPr txBox="1">
                <a:spLocks noChangeArrowheads="1"/>
              </p:cNvSpPr>
              <p:nvPr/>
            </p:nvSpPr>
            <p:spPr bwMode="auto">
              <a:xfrm>
                <a:off x="2227" y="3259"/>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A</a:t>
                </a:r>
              </a:p>
            </p:txBody>
          </p:sp>
          <p:sp>
            <p:nvSpPr>
              <p:cNvPr id="116787" name="Text Box 58"/>
              <p:cNvSpPr txBox="1">
                <a:spLocks noChangeArrowheads="1"/>
              </p:cNvSpPr>
              <p:nvPr/>
            </p:nvSpPr>
            <p:spPr bwMode="auto">
              <a:xfrm>
                <a:off x="2711" y="2063"/>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B</a:t>
                </a:r>
              </a:p>
            </p:txBody>
          </p:sp>
          <p:sp>
            <p:nvSpPr>
              <p:cNvPr id="116788" name="Text Box 59"/>
              <p:cNvSpPr txBox="1">
                <a:spLocks noChangeArrowheads="1"/>
              </p:cNvSpPr>
              <p:nvPr/>
            </p:nvSpPr>
            <p:spPr bwMode="auto">
              <a:xfrm>
                <a:off x="2106" y="1614"/>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C</a:t>
                </a:r>
              </a:p>
            </p:txBody>
          </p:sp>
          <p:sp>
            <p:nvSpPr>
              <p:cNvPr id="116789" name="Text Box 60"/>
              <p:cNvSpPr txBox="1">
                <a:spLocks noChangeArrowheads="1"/>
              </p:cNvSpPr>
              <p:nvPr/>
            </p:nvSpPr>
            <p:spPr bwMode="auto">
              <a:xfrm>
                <a:off x="3703" y="3224"/>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sp>
            <p:nvSpPr>
              <p:cNvPr id="116790" name="Text Box 61"/>
              <p:cNvSpPr txBox="1">
                <a:spLocks noChangeArrowheads="1"/>
              </p:cNvSpPr>
              <p:nvPr/>
            </p:nvSpPr>
            <p:spPr bwMode="auto">
              <a:xfrm>
                <a:off x="3001" y="2789"/>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K</a:t>
                </a:r>
              </a:p>
            </p:txBody>
          </p:sp>
          <p:graphicFrame>
            <p:nvGraphicFramePr>
              <p:cNvPr id="116791" name="Object 62"/>
              <p:cNvGraphicFramePr>
                <a:graphicFrameLocks noChangeAspect="1"/>
              </p:cNvGraphicFramePr>
              <p:nvPr/>
            </p:nvGraphicFramePr>
            <p:xfrm>
              <a:off x="3461" y="2383"/>
              <a:ext cx="209" cy="288"/>
            </p:xfrm>
            <a:graphic>
              <a:graphicData uri="http://schemas.openxmlformats.org/presentationml/2006/ole">
                <mc:AlternateContent xmlns:mc="http://schemas.openxmlformats.org/markup-compatibility/2006">
                  <mc:Choice xmlns:v="urn:schemas-microsoft-com:vml" Requires="v">
                    <p:oleObj spid="_x0000_s182493" name="Equation" r:id="rId3" imgW="139579" imgH="177646" progId="Equation.DSMT4">
                      <p:embed/>
                    </p:oleObj>
                  </mc:Choice>
                  <mc:Fallback>
                    <p:oleObj name="Equation" r:id="rId3" imgW="139579" imgH="177646"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1" y="2383"/>
                            <a:ext cx="20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6792" name="Arc 63"/>
              <p:cNvSpPr>
                <a:spLocks/>
              </p:cNvSpPr>
              <p:nvPr/>
            </p:nvSpPr>
            <p:spPr bwMode="auto">
              <a:xfrm>
                <a:off x="2372" y="2160"/>
                <a:ext cx="193" cy="477"/>
              </a:xfrm>
              <a:custGeom>
                <a:avLst/>
                <a:gdLst>
                  <a:gd name="T0" fmla="*/ 0 w 21600"/>
                  <a:gd name="T1" fmla="*/ 0 h 32659"/>
                  <a:gd name="T2" fmla="*/ 1 w 21600"/>
                  <a:gd name="T3" fmla="*/ 7 h 32659"/>
                  <a:gd name="T4" fmla="*/ 0 w 21600"/>
                  <a:gd name="T5" fmla="*/ 5 h 32659"/>
                  <a:gd name="T6" fmla="*/ 0 60000 65536"/>
                  <a:gd name="T7" fmla="*/ 0 60000 65536"/>
                  <a:gd name="T8" fmla="*/ 0 60000 65536"/>
                </a:gdLst>
                <a:ahLst/>
                <a:cxnLst>
                  <a:cxn ang="T6">
                    <a:pos x="T0" y="T1"/>
                  </a:cxn>
                  <a:cxn ang="T7">
                    <a:pos x="T2" y="T3"/>
                  </a:cxn>
                  <a:cxn ang="T8">
                    <a:pos x="T4" y="T5"/>
                  </a:cxn>
                </a:cxnLst>
                <a:rect l="0" t="0" r="r" b="b"/>
                <a:pathLst>
                  <a:path w="21600" h="32659" fill="none" extrusionOk="0">
                    <a:moveTo>
                      <a:pt x="-1" y="0"/>
                    </a:moveTo>
                    <a:cubicBezTo>
                      <a:pt x="11929" y="0"/>
                      <a:pt x="21600" y="9670"/>
                      <a:pt x="21600" y="21600"/>
                    </a:cubicBezTo>
                    <a:cubicBezTo>
                      <a:pt x="21600" y="25493"/>
                      <a:pt x="20547" y="29314"/>
                      <a:pt x="18554" y="32659"/>
                    </a:cubicBezTo>
                  </a:path>
                  <a:path w="21600" h="32659" stroke="0" extrusionOk="0">
                    <a:moveTo>
                      <a:pt x="-1" y="0"/>
                    </a:moveTo>
                    <a:cubicBezTo>
                      <a:pt x="11929" y="0"/>
                      <a:pt x="21600" y="9670"/>
                      <a:pt x="21600" y="21600"/>
                    </a:cubicBezTo>
                    <a:cubicBezTo>
                      <a:pt x="21600" y="25493"/>
                      <a:pt x="20547" y="29314"/>
                      <a:pt x="18554" y="32659"/>
                    </a:cubicBezTo>
                    <a:lnTo>
                      <a:pt x="0" y="21600"/>
                    </a:lnTo>
                    <a:lnTo>
                      <a:pt x="-1" y="0"/>
                    </a:lnTo>
                    <a:close/>
                  </a:path>
                </a:pathLst>
              </a:custGeom>
              <a:noFill/>
              <a:ln w="5715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93" name="Text Box 64"/>
              <p:cNvSpPr txBox="1">
                <a:spLocks noChangeArrowheads="1"/>
              </p:cNvSpPr>
              <p:nvPr/>
            </p:nvSpPr>
            <p:spPr bwMode="auto">
              <a:xfrm>
                <a:off x="2299" y="2354"/>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b="1">
                    <a:latin typeface=".VnAristote" pitchFamily="34" charset="0"/>
                  </a:rPr>
                  <a:t>M</a:t>
                </a:r>
              </a:p>
            </p:txBody>
          </p:sp>
        </p:grpSp>
      </p:grpSp>
    </p:spTree>
    <p:extLst>
      <p:ext uri="{BB962C8B-B14F-4D97-AF65-F5344CB8AC3E}">
        <p14:creationId xmlns:p14="http://schemas.microsoft.com/office/powerpoint/2010/main" val="7685556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04802"/>
                                        </p:tgtEl>
                                        <p:attrNameLst>
                                          <p:attrName>style.visibility</p:attrName>
                                        </p:attrNameLst>
                                      </p:cBhvr>
                                      <p:to>
                                        <p:strVal val="visible"/>
                                      </p:to>
                                    </p:set>
                                    <p:anim calcmode="lin" valueType="num">
                                      <p:cBhvr>
                                        <p:cTn id="7" dur="500" fill="hold"/>
                                        <p:tgtEl>
                                          <p:spTgt spid="20480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4802"/>
                                        </p:tgtEl>
                                        <p:attrNameLst>
                                          <p:attrName>ppt_y</p:attrName>
                                        </p:attrNameLst>
                                      </p:cBhvr>
                                      <p:tavLst>
                                        <p:tav tm="0">
                                          <p:val>
                                            <p:strVal val="#ppt_y"/>
                                          </p:val>
                                        </p:tav>
                                        <p:tav tm="100000">
                                          <p:val>
                                            <p:strVal val="#ppt_y"/>
                                          </p:val>
                                        </p:tav>
                                      </p:tavLst>
                                    </p:anim>
                                    <p:anim calcmode="lin" valueType="num">
                                      <p:cBhvr>
                                        <p:cTn id="9" dur="500" fill="hold"/>
                                        <p:tgtEl>
                                          <p:spTgt spid="20480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480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480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8" presetClass="entr" presetSubtype="16" fill="hold" nodeType="clickEffect">
                                  <p:stCondLst>
                                    <p:cond delay="0"/>
                                  </p:stCondLst>
                                  <p:childTnLst>
                                    <p:set>
                                      <p:cBhvr>
                                        <p:cTn id="15" dur="1" fill="hold">
                                          <p:stCondLst>
                                            <p:cond delay="0"/>
                                          </p:stCondLst>
                                        </p:cTn>
                                        <p:tgtEl>
                                          <p:spTgt spid="204866"/>
                                        </p:tgtEl>
                                        <p:attrNameLst>
                                          <p:attrName>style.visibility</p:attrName>
                                        </p:attrNameLst>
                                      </p:cBhvr>
                                      <p:to>
                                        <p:strVal val="visible"/>
                                      </p:to>
                                    </p:set>
                                    <p:animEffect transition="in" filter="diamond(in)">
                                      <p:cBhvr>
                                        <p:cTn id="16" dur="2000"/>
                                        <p:tgtEl>
                                          <p:spTgt spid="204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Slide Number Placeholder 5"/>
          <p:cNvSpPr>
            <a:spLocks noGrp="1"/>
          </p:cNvSpPr>
          <p:nvPr>
            <p:ph type="sldNum" sz="quarter" idx="12"/>
          </p:nvPr>
        </p:nvSpPr>
        <p:spPr/>
        <p:txBody>
          <a:bodyPr/>
          <a:lstStyle/>
          <a:p>
            <a:pPr>
              <a:defRPr/>
            </a:pPr>
            <a:fld id="{F695C514-832F-446A-9AB5-EC43EE7A32A5}" type="slidenum">
              <a:rPr lang="en-US" altLang="en-US"/>
              <a:pPr>
                <a:defRPr/>
              </a:pPr>
              <a:t>42</a:t>
            </a:fld>
            <a:endParaRPr lang="en-US" altLang="en-US"/>
          </a:p>
        </p:txBody>
      </p:sp>
      <p:sp>
        <p:nvSpPr>
          <p:cNvPr id="205826" name="Text Box 2"/>
          <p:cNvSpPr txBox="1">
            <a:spLocks noChangeArrowheads="1"/>
          </p:cNvSpPr>
          <p:nvPr/>
        </p:nvSpPr>
        <p:spPr bwMode="auto">
          <a:xfrm>
            <a:off x="503238" y="260350"/>
            <a:ext cx="5328902" cy="534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lnSpc>
                <a:spcPct val="130000"/>
              </a:lnSpc>
              <a:spcBef>
                <a:spcPct val="50000"/>
              </a:spcBef>
            </a:pPr>
            <a:r>
              <a:rPr lang="en-US" sz="2800" b="1" u="sng">
                <a:solidFill>
                  <a:srgbClr val="0066FF"/>
                </a:solidFill>
              </a:rPr>
              <a:t>Ví dụ </a:t>
            </a:r>
            <a:r>
              <a:rPr lang="en-US" sz="2800" b="1" u="sng" smtClean="0">
                <a:solidFill>
                  <a:srgbClr val="0066FF"/>
                </a:solidFill>
              </a:rPr>
              <a:t>4.6</a:t>
            </a:r>
            <a:r>
              <a:rPr lang="en-US" sz="2800"/>
              <a:t>: </a:t>
            </a:r>
          </a:p>
          <a:p>
            <a:pPr algn="just">
              <a:lnSpc>
                <a:spcPct val="130000"/>
              </a:lnSpc>
              <a:spcBef>
                <a:spcPct val="50000"/>
              </a:spcBef>
            </a:pPr>
            <a:r>
              <a:rPr lang="en-US" sz="2800"/>
              <a:t>	Vật nặng P được treo vào nút (1,2) của giàn gồm 5 thanh (1,2,3,4,5) bố trí như hình vẽ và được giữ cố định nhờ ba thanh 6, 7, 8. Thanh bỏ qua trọng lượng và được xem như nối với nhau và nối với tường bằng bản lề. Tìm ứng lực của các thanh. </a:t>
            </a:r>
          </a:p>
        </p:txBody>
      </p:sp>
      <p:grpSp>
        <p:nvGrpSpPr>
          <p:cNvPr id="205827" name="Group 3"/>
          <p:cNvGrpSpPr>
            <a:grpSpLocks/>
          </p:cNvGrpSpPr>
          <p:nvPr/>
        </p:nvGrpSpPr>
        <p:grpSpPr bwMode="auto">
          <a:xfrm>
            <a:off x="5968207" y="2830513"/>
            <a:ext cx="3033713" cy="2843212"/>
            <a:chOff x="1598" y="1821"/>
            <a:chExt cx="1911" cy="1791"/>
          </a:xfrm>
        </p:grpSpPr>
        <p:grpSp>
          <p:nvGrpSpPr>
            <p:cNvPr id="117765" name="Group 4"/>
            <p:cNvGrpSpPr>
              <a:grpSpLocks/>
            </p:cNvGrpSpPr>
            <p:nvPr/>
          </p:nvGrpSpPr>
          <p:grpSpPr bwMode="auto">
            <a:xfrm>
              <a:off x="1598" y="1821"/>
              <a:ext cx="1911" cy="1791"/>
              <a:chOff x="1598" y="1821"/>
              <a:chExt cx="1911" cy="1791"/>
            </a:xfrm>
          </p:grpSpPr>
          <p:sp>
            <p:nvSpPr>
              <p:cNvPr id="117769" name="Line 5"/>
              <p:cNvSpPr>
                <a:spLocks noChangeShapeType="1"/>
              </p:cNvSpPr>
              <p:nvPr/>
            </p:nvSpPr>
            <p:spPr bwMode="auto">
              <a:xfrm>
                <a:off x="1670" y="2015"/>
                <a:ext cx="0" cy="12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0" name="Line 6"/>
              <p:cNvSpPr>
                <a:spLocks noChangeShapeType="1"/>
              </p:cNvSpPr>
              <p:nvPr/>
            </p:nvSpPr>
            <p:spPr bwMode="auto">
              <a:xfrm>
                <a:off x="1864" y="3466"/>
                <a:ext cx="101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1" name="Arc 7"/>
              <p:cNvSpPr>
                <a:spLocks/>
              </p:cNvSpPr>
              <p:nvPr/>
            </p:nvSpPr>
            <p:spPr bwMode="auto">
              <a:xfrm rot="10800000">
                <a:off x="1670" y="3297"/>
                <a:ext cx="194" cy="169"/>
              </a:xfrm>
              <a:custGeom>
                <a:avLst/>
                <a:gdLst>
                  <a:gd name="T0" fmla="*/ 0 w 21600"/>
                  <a:gd name="T1" fmla="*/ 0 h 21600"/>
                  <a:gd name="T2" fmla="*/ 2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772" name="Line 8"/>
              <p:cNvSpPr>
                <a:spLocks noChangeShapeType="1"/>
              </p:cNvSpPr>
              <p:nvPr/>
            </p:nvSpPr>
            <p:spPr bwMode="auto">
              <a:xfrm flipH="1">
                <a:off x="1598" y="2015"/>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3" name="Line 9"/>
              <p:cNvSpPr>
                <a:spLocks noChangeShapeType="1"/>
              </p:cNvSpPr>
              <p:nvPr/>
            </p:nvSpPr>
            <p:spPr bwMode="auto">
              <a:xfrm flipH="1">
                <a:off x="1598" y="2112"/>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4" name="Line 10"/>
              <p:cNvSpPr>
                <a:spLocks noChangeShapeType="1"/>
              </p:cNvSpPr>
              <p:nvPr/>
            </p:nvSpPr>
            <p:spPr bwMode="auto">
              <a:xfrm flipH="1">
                <a:off x="1598" y="2233"/>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5" name="Line 11"/>
              <p:cNvSpPr>
                <a:spLocks noChangeShapeType="1"/>
              </p:cNvSpPr>
              <p:nvPr/>
            </p:nvSpPr>
            <p:spPr bwMode="auto">
              <a:xfrm flipH="1">
                <a:off x="1598" y="2329"/>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6" name="Line 12"/>
              <p:cNvSpPr>
                <a:spLocks noChangeShapeType="1"/>
              </p:cNvSpPr>
              <p:nvPr/>
            </p:nvSpPr>
            <p:spPr bwMode="auto">
              <a:xfrm flipH="1">
                <a:off x="1598" y="2450"/>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7" name="Line 13"/>
              <p:cNvSpPr>
                <a:spLocks noChangeShapeType="1"/>
              </p:cNvSpPr>
              <p:nvPr/>
            </p:nvSpPr>
            <p:spPr bwMode="auto">
              <a:xfrm flipH="1">
                <a:off x="1598" y="3321"/>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8" name="Line 14"/>
              <p:cNvSpPr>
                <a:spLocks noChangeShapeType="1"/>
              </p:cNvSpPr>
              <p:nvPr/>
            </p:nvSpPr>
            <p:spPr bwMode="auto">
              <a:xfrm flipH="1">
                <a:off x="1598" y="2548"/>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9" name="Line 15"/>
              <p:cNvSpPr>
                <a:spLocks noChangeShapeType="1"/>
              </p:cNvSpPr>
              <p:nvPr/>
            </p:nvSpPr>
            <p:spPr bwMode="auto">
              <a:xfrm flipH="1">
                <a:off x="1598" y="2645"/>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0" name="Line 16"/>
              <p:cNvSpPr>
                <a:spLocks noChangeShapeType="1"/>
              </p:cNvSpPr>
              <p:nvPr/>
            </p:nvSpPr>
            <p:spPr bwMode="auto">
              <a:xfrm flipH="1">
                <a:off x="1598" y="2766"/>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1" name="Line 17"/>
              <p:cNvSpPr>
                <a:spLocks noChangeShapeType="1"/>
              </p:cNvSpPr>
              <p:nvPr/>
            </p:nvSpPr>
            <p:spPr bwMode="auto">
              <a:xfrm flipH="1">
                <a:off x="1598" y="2862"/>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2" name="Line 18"/>
              <p:cNvSpPr>
                <a:spLocks noChangeShapeType="1"/>
              </p:cNvSpPr>
              <p:nvPr/>
            </p:nvSpPr>
            <p:spPr bwMode="auto">
              <a:xfrm flipH="1">
                <a:off x="1598" y="2983"/>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3" name="Line 19"/>
              <p:cNvSpPr>
                <a:spLocks noChangeShapeType="1"/>
              </p:cNvSpPr>
              <p:nvPr/>
            </p:nvSpPr>
            <p:spPr bwMode="auto">
              <a:xfrm flipH="1">
                <a:off x="1598" y="3176"/>
                <a:ext cx="72"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4" name="Line 20"/>
              <p:cNvSpPr>
                <a:spLocks noChangeShapeType="1"/>
              </p:cNvSpPr>
              <p:nvPr/>
            </p:nvSpPr>
            <p:spPr bwMode="auto">
              <a:xfrm flipH="1">
                <a:off x="1598" y="3079"/>
                <a:ext cx="72"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5" name="Line 21"/>
              <p:cNvSpPr>
                <a:spLocks noChangeShapeType="1"/>
              </p:cNvSpPr>
              <p:nvPr/>
            </p:nvSpPr>
            <p:spPr bwMode="auto">
              <a:xfrm flipH="1">
                <a:off x="1598" y="3394"/>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6" name="Line 22"/>
              <p:cNvSpPr>
                <a:spLocks noChangeShapeType="1"/>
              </p:cNvSpPr>
              <p:nvPr/>
            </p:nvSpPr>
            <p:spPr bwMode="auto">
              <a:xfrm flipH="1">
                <a:off x="1670" y="3442"/>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7" name="Line 23"/>
              <p:cNvSpPr>
                <a:spLocks noChangeShapeType="1"/>
              </p:cNvSpPr>
              <p:nvPr/>
            </p:nvSpPr>
            <p:spPr bwMode="auto">
              <a:xfrm flipH="1">
                <a:off x="1743" y="3466"/>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8" name="Line 24"/>
              <p:cNvSpPr>
                <a:spLocks noChangeShapeType="1"/>
              </p:cNvSpPr>
              <p:nvPr/>
            </p:nvSpPr>
            <p:spPr bwMode="auto">
              <a:xfrm flipH="1">
                <a:off x="1985" y="3466"/>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9" name="Line 25"/>
              <p:cNvSpPr>
                <a:spLocks noChangeShapeType="1"/>
              </p:cNvSpPr>
              <p:nvPr/>
            </p:nvSpPr>
            <p:spPr bwMode="auto">
              <a:xfrm flipH="1">
                <a:off x="2106" y="3466"/>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0" name="Line 26"/>
              <p:cNvSpPr>
                <a:spLocks noChangeShapeType="1"/>
              </p:cNvSpPr>
              <p:nvPr/>
            </p:nvSpPr>
            <p:spPr bwMode="auto">
              <a:xfrm flipH="1">
                <a:off x="1864" y="3466"/>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1" name="Line 27"/>
              <p:cNvSpPr>
                <a:spLocks noChangeShapeType="1"/>
              </p:cNvSpPr>
              <p:nvPr/>
            </p:nvSpPr>
            <p:spPr bwMode="auto">
              <a:xfrm flipH="1">
                <a:off x="2348" y="3467"/>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2" name="Line 28"/>
              <p:cNvSpPr>
                <a:spLocks noChangeShapeType="1"/>
              </p:cNvSpPr>
              <p:nvPr/>
            </p:nvSpPr>
            <p:spPr bwMode="auto">
              <a:xfrm flipH="1">
                <a:off x="2469" y="3467"/>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3" name="Line 29"/>
              <p:cNvSpPr>
                <a:spLocks noChangeShapeType="1"/>
              </p:cNvSpPr>
              <p:nvPr/>
            </p:nvSpPr>
            <p:spPr bwMode="auto">
              <a:xfrm flipH="1">
                <a:off x="2227" y="3467"/>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4" name="Line 30"/>
              <p:cNvSpPr>
                <a:spLocks noChangeShapeType="1"/>
              </p:cNvSpPr>
              <p:nvPr/>
            </p:nvSpPr>
            <p:spPr bwMode="auto">
              <a:xfrm flipH="1">
                <a:off x="2686" y="3466"/>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5" name="Line 31"/>
              <p:cNvSpPr>
                <a:spLocks noChangeShapeType="1"/>
              </p:cNvSpPr>
              <p:nvPr/>
            </p:nvSpPr>
            <p:spPr bwMode="auto">
              <a:xfrm flipH="1">
                <a:off x="2807" y="3466"/>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6" name="Line 32"/>
              <p:cNvSpPr>
                <a:spLocks noChangeShapeType="1"/>
              </p:cNvSpPr>
              <p:nvPr/>
            </p:nvSpPr>
            <p:spPr bwMode="auto">
              <a:xfrm flipH="1">
                <a:off x="2565" y="3466"/>
                <a:ext cx="97"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7" name="Line 33"/>
              <p:cNvSpPr>
                <a:spLocks noChangeShapeType="1"/>
              </p:cNvSpPr>
              <p:nvPr/>
            </p:nvSpPr>
            <p:spPr bwMode="auto">
              <a:xfrm>
                <a:off x="1743" y="2112"/>
                <a:ext cx="363" cy="0"/>
              </a:xfrm>
              <a:prstGeom prst="line">
                <a:avLst/>
              </a:prstGeom>
              <a:noFill/>
              <a:ln w="762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8" name="Line 34"/>
              <p:cNvSpPr>
                <a:spLocks noChangeShapeType="1"/>
              </p:cNvSpPr>
              <p:nvPr/>
            </p:nvSpPr>
            <p:spPr bwMode="auto">
              <a:xfrm>
                <a:off x="1743" y="3079"/>
                <a:ext cx="363" cy="0"/>
              </a:xfrm>
              <a:prstGeom prst="line">
                <a:avLst/>
              </a:prstGeom>
              <a:noFill/>
              <a:ln w="762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99" name="Line 35"/>
              <p:cNvSpPr>
                <a:spLocks noChangeShapeType="1"/>
              </p:cNvSpPr>
              <p:nvPr/>
            </p:nvSpPr>
            <p:spPr bwMode="auto">
              <a:xfrm>
                <a:off x="2130" y="3128"/>
                <a:ext cx="0" cy="338"/>
              </a:xfrm>
              <a:prstGeom prst="line">
                <a:avLst/>
              </a:prstGeom>
              <a:noFill/>
              <a:ln w="762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00" name="Line 36"/>
              <p:cNvSpPr>
                <a:spLocks noChangeShapeType="1"/>
              </p:cNvSpPr>
              <p:nvPr/>
            </p:nvSpPr>
            <p:spPr bwMode="auto">
              <a:xfrm>
                <a:off x="2130" y="2136"/>
                <a:ext cx="0" cy="919"/>
              </a:xfrm>
              <a:prstGeom prst="line">
                <a:avLst/>
              </a:prstGeom>
              <a:noFill/>
              <a:ln w="76200">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01" name="Line 37"/>
              <p:cNvSpPr>
                <a:spLocks noChangeShapeType="1"/>
              </p:cNvSpPr>
              <p:nvPr/>
            </p:nvSpPr>
            <p:spPr bwMode="auto">
              <a:xfrm flipV="1">
                <a:off x="2154" y="2136"/>
                <a:ext cx="1137" cy="919"/>
              </a:xfrm>
              <a:prstGeom prst="line">
                <a:avLst/>
              </a:prstGeom>
              <a:noFill/>
              <a:ln w="76200">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02" name="Line 38"/>
              <p:cNvSpPr>
                <a:spLocks noChangeShapeType="1"/>
              </p:cNvSpPr>
              <p:nvPr/>
            </p:nvSpPr>
            <p:spPr bwMode="auto">
              <a:xfrm>
                <a:off x="2178" y="2112"/>
                <a:ext cx="1088" cy="0"/>
              </a:xfrm>
              <a:prstGeom prst="line">
                <a:avLst/>
              </a:prstGeom>
              <a:noFill/>
              <a:ln w="76200">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03" name="Line 39"/>
              <p:cNvSpPr>
                <a:spLocks noChangeShapeType="1"/>
              </p:cNvSpPr>
              <p:nvPr/>
            </p:nvSpPr>
            <p:spPr bwMode="auto">
              <a:xfrm>
                <a:off x="2178" y="2136"/>
                <a:ext cx="604" cy="363"/>
              </a:xfrm>
              <a:prstGeom prst="line">
                <a:avLst/>
              </a:prstGeom>
              <a:noFill/>
              <a:ln w="76200">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04" name="Oval 40"/>
              <p:cNvSpPr>
                <a:spLocks noChangeArrowheads="1"/>
              </p:cNvSpPr>
              <p:nvPr/>
            </p:nvSpPr>
            <p:spPr bwMode="auto">
              <a:xfrm>
                <a:off x="1670" y="2063"/>
                <a:ext cx="73"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05" name="Oval 41"/>
              <p:cNvSpPr>
                <a:spLocks noChangeArrowheads="1"/>
              </p:cNvSpPr>
              <p:nvPr/>
            </p:nvSpPr>
            <p:spPr bwMode="auto">
              <a:xfrm>
                <a:off x="2106" y="2087"/>
                <a:ext cx="73"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06" name="Oval 42"/>
              <p:cNvSpPr>
                <a:spLocks noChangeArrowheads="1"/>
              </p:cNvSpPr>
              <p:nvPr/>
            </p:nvSpPr>
            <p:spPr bwMode="auto">
              <a:xfrm>
                <a:off x="2759" y="2450"/>
                <a:ext cx="73"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07" name="Oval 43"/>
              <p:cNvSpPr>
                <a:spLocks noChangeArrowheads="1"/>
              </p:cNvSpPr>
              <p:nvPr/>
            </p:nvSpPr>
            <p:spPr bwMode="auto">
              <a:xfrm>
                <a:off x="2082" y="3031"/>
                <a:ext cx="73"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08" name="Oval 44"/>
              <p:cNvSpPr>
                <a:spLocks noChangeArrowheads="1"/>
              </p:cNvSpPr>
              <p:nvPr/>
            </p:nvSpPr>
            <p:spPr bwMode="auto">
              <a:xfrm>
                <a:off x="1670" y="3031"/>
                <a:ext cx="73"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09" name="Oval 45"/>
              <p:cNvSpPr>
                <a:spLocks noChangeArrowheads="1"/>
              </p:cNvSpPr>
              <p:nvPr/>
            </p:nvSpPr>
            <p:spPr bwMode="auto">
              <a:xfrm>
                <a:off x="2096" y="3370"/>
                <a:ext cx="73"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10" name="Oval 46"/>
              <p:cNvSpPr>
                <a:spLocks noChangeArrowheads="1"/>
              </p:cNvSpPr>
              <p:nvPr/>
            </p:nvSpPr>
            <p:spPr bwMode="auto">
              <a:xfrm>
                <a:off x="3219" y="2087"/>
                <a:ext cx="73" cy="97"/>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11" name="Line 47"/>
              <p:cNvSpPr>
                <a:spLocks noChangeShapeType="1"/>
              </p:cNvSpPr>
              <p:nvPr/>
            </p:nvSpPr>
            <p:spPr bwMode="auto">
              <a:xfrm>
                <a:off x="3267" y="2172"/>
                <a:ext cx="0" cy="5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12" name="Rectangle 48"/>
              <p:cNvSpPr>
                <a:spLocks noChangeArrowheads="1"/>
              </p:cNvSpPr>
              <p:nvPr/>
            </p:nvSpPr>
            <p:spPr bwMode="auto">
              <a:xfrm>
                <a:off x="3170" y="2653"/>
                <a:ext cx="218" cy="31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13" name="Arc 49"/>
              <p:cNvSpPr>
                <a:spLocks/>
              </p:cNvSpPr>
              <p:nvPr/>
            </p:nvSpPr>
            <p:spPr bwMode="auto">
              <a:xfrm>
                <a:off x="2155" y="2789"/>
                <a:ext cx="169" cy="97"/>
              </a:xfrm>
              <a:custGeom>
                <a:avLst/>
                <a:gdLst>
                  <a:gd name="T0" fmla="*/ 0 w 21600"/>
                  <a:gd name="T1" fmla="*/ 0 h 21600"/>
                  <a:gd name="T2" fmla="*/ 1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14" name="Arc 50"/>
              <p:cNvSpPr>
                <a:spLocks/>
              </p:cNvSpPr>
              <p:nvPr/>
            </p:nvSpPr>
            <p:spPr bwMode="auto">
              <a:xfrm rot="7277076">
                <a:off x="2142" y="2245"/>
                <a:ext cx="169" cy="97"/>
              </a:xfrm>
              <a:custGeom>
                <a:avLst/>
                <a:gdLst>
                  <a:gd name="T0" fmla="*/ 0 w 21600"/>
                  <a:gd name="T1" fmla="*/ 0 h 21600"/>
                  <a:gd name="T2" fmla="*/ 1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15" name="Arc 51"/>
              <p:cNvSpPr>
                <a:spLocks/>
              </p:cNvSpPr>
              <p:nvPr/>
            </p:nvSpPr>
            <p:spPr bwMode="auto">
              <a:xfrm flipH="1">
                <a:off x="3001" y="2112"/>
                <a:ext cx="24" cy="249"/>
              </a:xfrm>
              <a:custGeom>
                <a:avLst/>
                <a:gdLst>
                  <a:gd name="T0" fmla="*/ 0 w 21600"/>
                  <a:gd name="T1" fmla="*/ 0 h 37182"/>
                  <a:gd name="T2" fmla="*/ 0 w 21600"/>
                  <a:gd name="T3" fmla="*/ 2 h 37182"/>
                  <a:gd name="T4" fmla="*/ 0 w 21600"/>
                  <a:gd name="T5" fmla="*/ 1 h 37182"/>
                  <a:gd name="T6" fmla="*/ 0 60000 65536"/>
                  <a:gd name="T7" fmla="*/ 0 60000 65536"/>
                  <a:gd name="T8" fmla="*/ 0 60000 65536"/>
                </a:gdLst>
                <a:ahLst/>
                <a:cxnLst>
                  <a:cxn ang="T6">
                    <a:pos x="T0" y="T1"/>
                  </a:cxn>
                  <a:cxn ang="T7">
                    <a:pos x="T2" y="T3"/>
                  </a:cxn>
                  <a:cxn ang="T8">
                    <a:pos x="T4" y="T5"/>
                  </a:cxn>
                </a:cxnLst>
                <a:rect l="0" t="0" r="r" b="b"/>
                <a:pathLst>
                  <a:path w="21600" h="37182" fill="none" extrusionOk="0">
                    <a:moveTo>
                      <a:pt x="-1" y="0"/>
                    </a:moveTo>
                    <a:cubicBezTo>
                      <a:pt x="11929" y="0"/>
                      <a:pt x="21600" y="9670"/>
                      <a:pt x="21600" y="21600"/>
                    </a:cubicBezTo>
                    <a:cubicBezTo>
                      <a:pt x="21600" y="27481"/>
                      <a:pt x="19201" y="33108"/>
                      <a:pt x="14958" y="37181"/>
                    </a:cubicBezTo>
                  </a:path>
                  <a:path w="21600" h="37182" stroke="0" extrusionOk="0">
                    <a:moveTo>
                      <a:pt x="-1" y="0"/>
                    </a:moveTo>
                    <a:cubicBezTo>
                      <a:pt x="11929" y="0"/>
                      <a:pt x="21600" y="9670"/>
                      <a:pt x="21600" y="21600"/>
                    </a:cubicBezTo>
                    <a:cubicBezTo>
                      <a:pt x="21600" y="27481"/>
                      <a:pt x="19201" y="33108"/>
                      <a:pt x="14958" y="37181"/>
                    </a:cubicBezTo>
                    <a:lnTo>
                      <a:pt x="0" y="21600"/>
                    </a:lnTo>
                    <a:lnTo>
                      <a:pt x="-1" y="0"/>
                    </a:lnTo>
                    <a:close/>
                  </a:path>
                </a:pathLst>
              </a:custGeom>
              <a:noFill/>
              <a:ln w="76200" cmpd="tri">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16" name="Line 52"/>
              <p:cNvSpPr>
                <a:spLocks noChangeShapeType="1"/>
              </p:cNvSpPr>
              <p:nvPr/>
            </p:nvSpPr>
            <p:spPr bwMode="auto">
              <a:xfrm>
                <a:off x="2009" y="3079"/>
                <a:ext cx="0" cy="1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17" name="Line 53"/>
              <p:cNvSpPr>
                <a:spLocks noChangeShapeType="1"/>
              </p:cNvSpPr>
              <p:nvPr/>
            </p:nvSpPr>
            <p:spPr bwMode="auto">
              <a:xfrm>
                <a:off x="2033" y="3249"/>
                <a:ext cx="7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18" name="Line 54"/>
              <p:cNvSpPr>
                <a:spLocks noChangeShapeType="1"/>
              </p:cNvSpPr>
              <p:nvPr/>
            </p:nvSpPr>
            <p:spPr bwMode="auto">
              <a:xfrm>
                <a:off x="2009" y="2136"/>
                <a:ext cx="0"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19" name="Line 55"/>
              <p:cNvSpPr>
                <a:spLocks noChangeShapeType="1"/>
              </p:cNvSpPr>
              <p:nvPr/>
            </p:nvSpPr>
            <p:spPr bwMode="auto">
              <a:xfrm>
                <a:off x="2009" y="2257"/>
                <a:ext cx="9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20" name="Text Box 56"/>
              <p:cNvSpPr txBox="1">
                <a:spLocks noChangeArrowheads="1"/>
              </p:cNvSpPr>
              <p:nvPr/>
            </p:nvSpPr>
            <p:spPr bwMode="auto">
              <a:xfrm>
                <a:off x="2614" y="1821"/>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1</a:t>
                </a:r>
              </a:p>
            </p:txBody>
          </p:sp>
          <p:sp>
            <p:nvSpPr>
              <p:cNvPr id="117821" name="Text Box 57"/>
              <p:cNvSpPr txBox="1">
                <a:spLocks noChangeArrowheads="1"/>
              </p:cNvSpPr>
              <p:nvPr/>
            </p:nvSpPr>
            <p:spPr bwMode="auto">
              <a:xfrm>
                <a:off x="2904" y="2426"/>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2</a:t>
                </a:r>
              </a:p>
            </p:txBody>
          </p:sp>
          <p:sp>
            <p:nvSpPr>
              <p:cNvPr id="117822" name="Text Box 58"/>
              <p:cNvSpPr txBox="1">
                <a:spLocks noChangeArrowheads="1"/>
              </p:cNvSpPr>
              <p:nvPr/>
            </p:nvSpPr>
            <p:spPr bwMode="auto">
              <a:xfrm>
                <a:off x="2493" y="2160"/>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3</a:t>
                </a:r>
              </a:p>
            </p:txBody>
          </p:sp>
          <p:sp>
            <p:nvSpPr>
              <p:cNvPr id="117823" name="Text Box 59"/>
              <p:cNvSpPr txBox="1">
                <a:spLocks noChangeArrowheads="1"/>
              </p:cNvSpPr>
              <p:nvPr/>
            </p:nvSpPr>
            <p:spPr bwMode="auto">
              <a:xfrm>
                <a:off x="2420" y="2776"/>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4</a:t>
                </a:r>
              </a:p>
            </p:txBody>
          </p:sp>
          <p:sp>
            <p:nvSpPr>
              <p:cNvPr id="117824" name="Text Box 60"/>
              <p:cNvSpPr txBox="1">
                <a:spLocks noChangeArrowheads="1"/>
              </p:cNvSpPr>
              <p:nvPr/>
            </p:nvSpPr>
            <p:spPr bwMode="auto">
              <a:xfrm>
                <a:off x="1936" y="2450"/>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5</a:t>
                </a:r>
              </a:p>
            </p:txBody>
          </p:sp>
          <p:sp>
            <p:nvSpPr>
              <p:cNvPr id="117825" name="Text Box 61"/>
              <p:cNvSpPr txBox="1">
                <a:spLocks noChangeArrowheads="1"/>
              </p:cNvSpPr>
              <p:nvPr/>
            </p:nvSpPr>
            <p:spPr bwMode="auto">
              <a:xfrm>
                <a:off x="1767" y="1894"/>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6</a:t>
                </a:r>
              </a:p>
            </p:txBody>
          </p:sp>
          <p:sp>
            <p:nvSpPr>
              <p:cNvPr id="117826" name="Text Box 62"/>
              <p:cNvSpPr txBox="1">
                <a:spLocks noChangeArrowheads="1"/>
              </p:cNvSpPr>
              <p:nvPr/>
            </p:nvSpPr>
            <p:spPr bwMode="auto">
              <a:xfrm>
                <a:off x="1743" y="2837"/>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7</a:t>
                </a:r>
              </a:p>
            </p:txBody>
          </p:sp>
          <p:sp>
            <p:nvSpPr>
              <p:cNvPr id="117827" name="Text Box 63"/>
              <p:cNvSpPr txBox="1">
                <a:spLocks noChangeArrowheads="1"/>
              </p:cNvSpPr>
              <p:nvPr/>
            </p:nvSpPr>
            <p:spPr bwMode="auto">
              <a:xfrm>
                <a:off x="2130" y="3152"/>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8</a:t>
                </a:r>
              </a:p>
            </p:txBody>
          </p:sp>
          <p:sp>
            <p:nvSpPr>
              <p:cNvPr id="117828" name="Text Box 64"/>
              <p:cNvSpPr txBox="1">
                <a:spLocks noChangeArrowheads="1"/>
              </p:cNvSpPr>
              <p:nvPr/>
            </p:nvSpPr>
            <p:spPr bwMode="auto">
              <a:xfrm>
                <a:off x="3170" y="2983"/>
                <a:ext cx="33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P</a:t>
                </a:r>
              </a:p>
            </p:txBody>
          </p:sp>
        </p:grpSp>
        <p:sp>
          <p:nvSpPr>
            <p:cNvPr id="117766" name="Text Box 65"/>
            <p:cNvSpPr txBox="1">
              <a:spLocks noChangeArrowheads="1"/>
            </p:cNvSpPr>
            <p:nvPr/>
          </p:nvSpPr>
          <p:spPr bwMode="auto">
            <a:xfrm>
              <a:off x="2154" y="2281"/>
              <a:ext cx="75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60</a:t>
              </a:r>
              <a:r>
                <a:rPr lang="en-US" sz="1800" baseline="30000"/>
                <a:t>0</a:t>
              </a:r>
              <a:endParaRPr lang="en-US" sz="1800"/>
            </a:p>
          </p:txBody>
        </p:sp>
        <p:sp>
          <p:nvSpPr>
            <p:cNvPr id="117767" name="Text Box 66"/>
            <p:cNvSpPr txBox="1">
              <a:spLocks noChangeArrowheads="1"/>
            </p:cNvSpPr>
            <p:nvPr/>
          </p:nvSpPr>
          <p:spPr bwMode="auto">
            <a:xfrm>
              <a:off x="2130" y="2595"/>
              <a:ext cx="75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60</a:t>
              </a:r>
              <a:r>
                <a:rPr lang="en-US" sz="1800" baseline="30000"/>
                <a:t>0</a:t>
              </a:r>
              <a:endParaRPr lang="en-US" sz="1800"/>
            </a:p>
          </p:txBody>
        </p:sp>
        <p:sp>
          <p:nvSpPr>
            <p:cNvPr id="117768" name="Text Box 67"/>
            <p:cNvSpPr txBox="1">
              <a:spLocks noChangeArrowheads="1"/>
            </p:cNvSpPr>
            <p:nvPr/>
          </p:nvSpPr>
          <p:spPr bwMode="auto">
            <a:xfrm>
              <a:off x="2711" y="2136"/>
              <a:ext cx="75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30</a:t>
              </a:r>
              <a:r>
                <a:rPr lang="en-US" sz="1800" baseline="30000"/>
                <a:t>0</a:t>
              </a:r>
              <a:endParaRPr lang="en-US" sz="1800"/>
            </a:p>
          </p:txBody>
        </p:sp>
      </p:grpSp>
    </p:spTree>
    <p:extLst>
      <p:ext uri="{BB962C8B-B14F-4D97-AF65-F5344CB8AC3E}">
        <p14:creationId xmlns:p14="http://schemas.microsoft.com/office/powerpoint/2010/main" val="17892596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05826"/>
                                        </p:tgtEl>
                                        <p:attrNameLst>
                                          <p:attrName>style.visibility</p:attrName>
                                        </p:attrNameLst>
                                      </p:cBhvr>
                                      <p:to>
                                        <p:strVal val="visible"/>
                                      </p:to>
                                    </p:set>
                                    <p:anim calcmode="lin" valueType="num">
                                      <p:cBhvr>
                                        <p:cTn id="7" dur="1000" fill="hold"/>
                                        <p:tgtEl>
                                          <p:spTgt spid="205826"/>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205826"/>
                                        </p:tgtEl>
                                        <p:attrNameLst>
                                          <p:attrName>ppt_y</p:attrName>
                                        </p:attrNameLst>
                                      </p:cBhvr>
                                      <p:tavLst>
                                        <p:tav tm="0">
                                          <p:val>
                                            <p:strVal val="#ppt_y"/>
                                          </p:val>
                                        </p:tav>
                                        <p:tav tm="100000">
                                          <p:val>
                                            <p:strVal val="#ppt_y"/>
                                          </p:val>
                                        </p:tav>
                                      </p:tavLst>
                                    </p:anim>
                                    <p:anim calcmode="lin" valueType="num">
                                      <p:cBhvr>
                                        <p:cTn id="9" dur="1000" fill="hold"/>
                                        <p:tgtEl>
                                          <p:spTgt spid="205826"/>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2058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20582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1" presetClass="entr" presetSubtype="0" fill="hold" nodeType="clickEffect">
                                  <p:stCondLst>
                                    <p:cond delay="0"/>
                                  </p:stCondLst>
                                  <p:childTnLst>
                                    <p:set>
                                      <p:cBhvr>
                                        <p:cTn id="15" dur="1" fill="hold">
                                          <p:stCondLst>
                                            <p:cond delay="0"/>
                                          </p:stCondLst>
                                        </p:cTn>
                                        <p:tgtEl>
                                          <p:spTgt spid="205827"/>
                                        </p:tgtEl>
                                        <p:attrNameLst>
                                          <p:attrName>style.visibility</p:attrName>
                                        </p:attrNameLst>
                                      </p:cBhvr>
                                      <p:to>
                                        <p:strVal val="visible"/>
                                      </p:to>
                                    </p:set>
                                    <p:animEffect transition="in" filter="fade">
                                      <p:cBhvr>
                                        <p:cTn id="16" dur="770" decel="100000"/>
                                        <p:tgtEl>
                                          <p:spTgt spid="205827"/>
                                        </p:tgtEl>
                                      </p:cBhvr>
                                    </p:animEffect>
                                    <p:animScale>
                                      <p:cBhvr>
                                        <p:cTn id="17" dur="770" decel="100000"/>
                                        <p:tgtEl>
                                          <p:spTgt spid="205827"/>
                                        </p:tgtEl>
                                      </p:cBhvr>
                                      <p:from x="10000" y="10000"/>
                                      <p:to x="200000" y="450000"/>
                                    </p:animScale>
                                    <p:animScale>
                                      <p:cBhvr>
                                        <p:cTn id="18" dur="1230" accel="100000" fill="hold">
                                          <p:stCondLst>
                                            <p:cond delay="770"/>
                                          </p:stCondLst>
                                        </p:cTn>
                                        <p:tgtEl>
                                          <p:spTgt spid="205827"/>
                                        </p:tgtEl>
                                      </p:cBhvr>
                                      <p:from x="200000" y="450000"/>
                                      <p:to x="100000" y="100000"/>
                                    </p:animScale>
                                    <p:set>
                                      <p:cBhvr>
                                        <p:cTn id="19" dur="770" fill="hold"/>
                                        <p:tgtEl>
                                          <p:spTgt spid="205827"/>
                                        </p:tgtEl>
                                        <p:attrNameLst>
                                          <p:attrName>ppt_x</p:attrName>
                                        </p:attrNameLst>
                                      </p:cBhvr>
                                      <p:to>
                                        <p:strVal val="(0.5)"/>
                                      </p:to>
                                    </p:set>
                                    <p:anim from="(0.5)" to="(#ppt_x)" calcmode="lin" valueType="num">
                                      <p:cBhvr>
                                        <p:cTn id="20" dur="1230" accel="100000" fill="hold">
                                          <p:stCondLst>
                                            <p:cond delay="770"/>
                                          </p:stCondLst>
                                        </p:cTn>
                                        <p:tgtEl>
                                          <p:spTgt spid="205827"/>
                                        </p:tgtEl>
                                        <p:attrNameLst>
                                          <p:attrName>ppt_x</p:attrName>
                                        </p:attrNameLst>
                                      </p:cBhvr>
                                    </p:anim>
                                    <p:set>
                                      <p:cBhvr>
                                        <p:cTn id="21" dur="770" fill="hold"/>
                                        <p:tgtEl>
                                          <p:spTgt spid="205827"/>
                                        </p:tgtEl>
                                        <p:attrNameLst>
                                          <p:attrName>ppt_y</p:attrName>
                                        </p:attrNameLst>
                                      </p:cBhvr>
                                      <p:to>
                                        <p:strVal val="(#ppt_y+0.4)"/>
                                      </p:to>
                                    </p:set>
                                    <p:anim from="(#ppt_y+0.4)" to="(#ppt_y)" calcmode="lin" valueType="num">
                                      <p:cBhvr>
                                        <p:cTn id="22" dur="1230" accel="100000" fill="hold">
                                          <p:stCondLst>
                                            <p:cond delay="770"/>
                                          </p:stCondLst>
                                        </p:cTn>
                                        <p:tgtEl>
                                          <p:spTgt spid="20582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DAC1B318-90CF-4CFA-BAC1-3440276C3951}" type="slidenum">
              <a:rPr lang="en-US" altLang="en-US"/>
              <a:pPr>
                <a:defRPr/>
              </a:pPr>
              <a:t>43</a:t>
            </a:fld>
            <a:endParaRPr lang="en-US" altLang="en-US"/>
          </a:p>
        </p:txBody>
      </p:sp>
      <p:sp>
        <p:nvSpPr>
          <p:cNvPr id="391170" name="Text Box 2"/>
          <p:cNvSpPr txBox="1">
            <a:spLocks noChangeArrowheads="1"/>
          </p:cNvSpPr>
          <p:nvPr/>
        </p:nvSpPr>
        <p:spPr bwMode="auto">
          <a:xfrm>
            <a:off x="250825" y="476250"/>
            <a:ext cx="8153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r>
              <a:rPr lang="en-US" sz="4000" b="1" smtClean="0">
                <a:solidFill>
                  <a:srgbClr val="0000FF"/>
                </a:solidFill>
                <a:effectLst>
                  <a:outerShdw blurRad="38100" dist="38100" dir="2700000" algn="tl">
                    <a:srgbClr val="000000">
                      <a:alpha val="43137"/>
                    </a:srgbClr>
                  </a:outerShdw>
                </a:effectLst>
                <a:cs typeface="Times New Roman" pitchFamily="18" charset="0"/>
              </a:rPr>
              <a:t>4.   </a:t>
            </a:r>
            <a:r>
              <a:rPr lang="en-US" sz="4000" b="1">
                <a:solidFill>
                  <a:srgbClr val="0000FF"/>
                </a:solidFill>
                <a:effectLst>
                  <a:outerShdw blurRad="38100" dist="38100" dir="2700000" algn="tl">
                    <a:srgbClr val="000000">
                      <a:alpha val="43137"/>
                    </a:srgbClr>
                  </a:outerShdw>
                </a:effectLst>
                <a:cs typeface="Times New Roman" pitchFamily="18" charset="0"/>
              </a:rPr>
              <a:t>MA SÁT </a:t>
            </a:r>
            <a:endParaRPr lang="en-US" sz="4000">
              <a:solidFill>
                <a:srgbClr val="0000FF"/>
              </a:solidFill>
              <a:effectLst>
                <a:outerShdw blurRad="38100" dist="38100" dir="2700000" algn="tl">
                  <a:srgbClr val="000000">
                    <a:alpha val="43137"/>
                  </a:srgbClr>
                </a:outerShdw>
              </a:effectLst>
              <a:cs typeface="Times New Roman" pitchFamily="18" charset="0"/>
            </a:endParaRPr>
          </a:p>
        </p:txBody>
      </p:sp>
      <p:sp>
        <p:nvSpPr>
          <p:cNvPr id="391171" name="Text Box 3"/>
          <p:cNvSpPr txBox="1">
            <a:spLocks noChangeArrowheads="1"/>
          </p:cNvSpPr>
          <p:nvPr/>
        </p:nvSpPr>
        <p:spPr bwMode="auto">
          <a:xfrm>
            <a:off x="755650" y="1668463"/>
            <a:ext cx="78851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marL="0" indent="0" algn="just" eaLnBrk="1" hangingPunct="1">
              <a:spcBef>
                <a:spcPct val="50000"/>
              </a:spcBef>
            </a:pPr>
            <a:r>
              <a:rPr lang="en-US" sz="2400" b="1" smtClean="0">
                <a:solidFill>
                  <a:srgbClr val="0000FF"/>
                </a:solidFill>
                <a:effectLst>
                  <a:outerShdw blurRad="38100" dist="38100" dir="2700000" algn="tl">
                    <a:srgbClr val="000000">
                      <a:alpha val="43137"/>
                    </a:srgbClr>
                  </a:outerShdw>
                </a:effectLst>
              </a:rPr>
              <a:t>4.1</a:t>
            </a:r>
            <a:r>
              <a:rPr lang="en-US" sz="2400" b="1">
                <a:solidFill>
                  <a:srgbClr val="0000FF"/>
                </a:solidFill>
                <a:effectLst>
                  <a:outerShdw blurRad="38100" dist="38100" dir="2700000" algn="tl">
                    <a:srgbClr val="000000">
                      <a:alpha val="43137"/>
                    </a:srgbClr>
                  </a:outerShdw>
                </a:effectLst>
              </a:rPr>
              <a:t>. PHẢN LỰC LIÊN KẾT TRÊN CÁC MẶT </a:t>
            </a:r>
            <a:r>
              <a:rPr lang="en-US" sz="2400" b="1" smtClean="0">
                <a:solidFill>
                  <a:srgbClr val="0000FF"/>
                </a:solidFill>
                <a:effectLst>
                  <a:outerShdw blurRad="38100" dist="38100" dir="2700000" algn="tl">
                    <a:srgbClr val="000000">
                      <a:alpha val="43137"/>
                    </a:srgbClr>
                  </a:outerShdw>
                </a:effectLst>
              </a:rPr>
              <a:t>TỰA. KHÁI </a:t>
            </a:r>
            <a:r>
              <a:rPr lang="en-US" sz="2400" b="1">
                <a:solidFill>
                  <a:srgbClr val="0000FF"/>
                </a:solidFill>
                <a:effectLst>
                  <a:outerShdw blurRad="38100" dist="38100" dir="2700000" algn="tl">
                    <a:srgbClr val="000000">
                      <a:alpha val="43137"/>
                    </a:srgbClr>
                  </a:outerShdw>
                </a:effectLst>
              </a:rPr>
              <a:t>NIỆM VỀ MA SÁT VÀ SỰ PHÂN LOẠI.</a:t>
            </a:r>
          </a:p>
        </p:txBody>
      </p:sp>
      <p:sp>
        <p:nvSpPr>
          <p:cNvPr id="391176" name="Text Box 8"/>
          <p:cNvSpPr txBox="1">
            <a:spLocks noChangeArrowheads="1"/>
          </p:cNvSpPr>
          <p:nvPr/>
        </p:nvSpPr>
        <p:spPr bwMode="auto">
          <a:xfrm>
            <a:off x="755650" y="2792780"/>
            <a:ext cx="5973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400" b="1" smtClean="0">
                <a:solidFill>
                  <a:srgbClr val="0000FF"/>
                </a:solidFill>
                <a:effectLst>
                  <a:outerShdw blurRad="38100" dist="38100" dir="2700000" algn="tl">
                    <a:srgbClr val="000000">
                      <a:alpha val="43137"/>
                    </a:srgbClr>
                  </a:outerShdw>
                </a:effectLst>
                <a:cs typeface="Times New Roman" pitchFamily="18" charset="0"/>
              </a:rPr>
              <a:t>4.2</a:t>
            </a:r>
            <a:r>
              <a:rPr lang="en-US" sz="2400" b="1">
                <a:solidFill>
                  <a:srgbClr val="0000FF"/>
                </a:solidFill>
                <a:effectLst>
                  <a:outerShdw blurRad="38100" dist="38100" dir="2700000" algn="tl">
                    <a:srgbClr val="000000">
                      <a:alpha val="43137"/>
                    </a:srgbClr>
                  </a:outerShdw>
                </a:effectLst>
                <a:cs typeface="Times New Roman" pitchFamily="18" charset="0"/>
              </a:rPr>
              <a:t>. ĐỊNH LUẬT MA SÁT COULOMB</a:t>
            </a:r>
            <a:endParaRPr lang="en-US" sz="2400">
              <a:solidFill>
                <a:srgbClr val="0000FF"/>
              </a:solidFill>
              <a:effectLst>
                <a:outerShdw blurRad="38100" dist="38100" dir="2700000" algn="tl">
                  <a:srgbClr val="000000">
                    <a:alpha val="43137"/>
                  </a:srgbClr>
                </a:outerShdw>
              </a:effectLst>
              <a:cs typeface="Times New Roman" pitchFamily="18" charset="0"/>
            </a:endParaRPr>
          </a:p>
        </p:txBody>
      </p:sp>
      <p:sp>
        <p:nvSpPr>
          <p:cNvPr id="391177" name="Text Box 9"/>
          <p:cNvSpPr txBox="1">
            <a:spLocks noChangeArrowheads="1"/>
          </p:cNvSpPr>
          <p:nvPr/>
        </p:nvSpPr>
        <p:spPr bwMode="auto">
          <a:xfrm>
            <a:off x="755650" y="3543300"/>
            <a:ext cx="72263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en-US" sz="2400" b="1" smtClean="0">
                <a:solidFill>
                  <a:srgbClr val="0000FF"/>
                </a:solidFill>
                <a:effectLst>
                  <a:outerShdw blurRad="38100" dist="38100" dir="2700000" algn="tl">
                    <a:srgbClr val="C0C0C0"/>
                  </a:outerShdw>
                </a:effectLst>
                <a:cs typeface="Times New Roman" pitchFamily="18" charset="0"/>
              </a:rPr>
              <a:t>4.3</a:t>
            </a:r>
            <a:r>
              <a:rPr lang="en-US" sz="2400" b="1">
                <a:solidFill>
                  <a:srgbClr val="0000FF"/>
                </a:solidFill>
                <a:effectLst>
                  <a:outerShdw blurRad="38100" dist="38100" dir="2700000" algn="tl">
                    <a:srgbClr val="C0C0C0"/>
                  </a:outerShdw>
                </a:effectLst>
                <a:cs typeface="Times New Roman" pitchFamily="18" charset="0"/>
              </a:rPr>
              <a:t>. CÂN BẰNG CỦA CÁC VẬT RẮN CHỊU CÁC </a:t>
            </a:r>
          </a:p>
          <a:p>
            <a:pPr algn="just">
              <a:defRPr/>
            </a:pPr>
            <a:r>
              <a:rPr lang="en-US" sz="2400" b="1">
                <a:solidFill>
                  <a:srgbClr val="0000FF"/>
                </a:solidFill>
                <a:effectLst>
                  <a:outerShdw blurRad="38100" dist="38100" dir="2700000" algn="tl">
                    <a:srgbClr val="C0C0C0"/>
                  </a:outerShdw>
                </a:effectLst>
                <a:cs typeface="Times New Roman" pitchFamily="18" charset="0"/>
              </a:rPr>
              <a:t>LIÊN KẾT CÓ MA SÁT</a:t>
            </a:r>
          </a:p>
        </p:txBody>
      </p:sp>
    </p:spTree>
    <p:extLst>
      <p:ext uri="{BB962C8B-B14F-4D97-AF65-F5344CB8AC3E}">
        <p14:creationId xmlns:p14="http://schemas.microsoft.com/office/powerpoint/2010/main" val="3162760875"/>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8EB366AB-9DAA-45D4-8FD5-DF9BD236CEED}" type="slidenum">
              <a:rPr lang="en-US" altLang="en-US"/>
              <a:pPr>
                <a:defRPr/>
              </a:pPr>
              <a:t>44</a:t>
            </a:fld>
            <a:endParaRPr lang="en-US" altLang="en-US"/>
          </a:p>
        </p:txBody>
      </p:sp>
      <p:sp>
        <p:nvSpPr>
          <p:cNvPr id="293892" name="Text Box 4"/>
          <p:cNvSpPr txBox="1">
            <a:spLocks noChangeArrowheads="1"/>
          </p:cNvSpPr>
          <p:nvPr/>
        </p:nvSpPr>
        <p:spPr bwMode="auto">
          <a:xfrm>
            <a:off x="287338" y="368300"/>
            <a:ext cx="788511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marL="0" indent="0" algn="just" eaLnBrk="1" hangingPunct="1">
              <a:spcBef>
                <a:spcPct val="50000"/>
              </a:spcBef>
            </a:pPr>
            <a:r>
              <a:rPr lang="en-US" sz="2400" b="1" smtClean="0">
                <a:solidFill>
                  <a:schemeClr val="tx2"/>
                </a:solidFill>
              </a:rPr>
              <a:t>4.1.PHẢN </a:t>
            </a:r>
            <a:r>
              <a:rPr lang="en-US" sz="2400" b="1">
                <a:solidFill>
                  <a:schemeClr val="tx2"/>
                </a:solidFill>
              </a:rPr>
              <a:t>LỰC LIÊN KẾT TRÊN CÁC MẶT TỰA. </a:t>
            </a:r>
          </a:p>
          <a:p>
            <a:pPr marL="0" indent="0" algn="just" eaLnBrk="1" hangingPunct="1">
              <a:spcBef>
                <a:spcPct val="50000"/>
              </a:spcBef>
            </a:pPr>
            <a:r>
              <a:rPr lang="en-US" sz="2400" b="1">
                <a:solidFill>
                  <a:schemeClr val="tx2"/>
                </a:solidFill>
              </a:rPr>
              <a:t>KHÁI NIỆM VỀ MA SÁT VÀ SỰ PHÂN LOẠI.</a:t>
            </a:r>
          </a:p>
        </p:txBody>
      </p:sp>
      <p:sp>
        <p:nvSpPr>
          <p:cNvPr id="293893" name="Text Box 5"/>
          <p:cNvSpPr txBox="1">
            <a:spLocks noChangeArrowheads="1"/>
          </p:cNvSpPr>
          <p:nvPr/>
        </p:nvSpPr>
        <p:spPr bwMode="auto">
          <a:xfrm>
            <a:off x="576263" y="1376772"/>
            <a:ext cx="802818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4.1.1</a:t>
            </a:r>
            <a:r>
              <a:rPr lang="en-US" b="1"/>
              <a:t>. Mô hình phản lực liên kết trên các mặt tựa</a:t>
            </a:r>
          </a:p>
        </p:txBody>
      </p:sp>
      <p:sp>
        <p:nvSpPr>
          <p:cNvPr id="293894" name="Text Box 6"/>
          <p:cNvSpPr txBox="1">
            <a:spLocks noChangeArrowheads="1"/>
          </p:cNvSpPr>
          <p:nvPr/>
        </p:nvSpPr>
        <p:spPr bwMode="auto">
          <a:xfrm>
            <a:off x="719138" y="2122488"/>
            <a:ext cx="781367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a:t>	Trong thực tế, các vật rắn khi </a:t>
            </a:r>
            <a:r>
              <a:rPr lang="en-US">
                <a:solidFill>
                  <a:srgbClr val="0000FF"/>
                </a:solidFill>
              </a:rPr>
              <a:t>tiếp xúc </a:t>
            </a:r>
            <a:r>
              <a:rPr lang="en-US"/>
              <a:t>với nhau luôn luôn </a:t>
            </a:r>
            <a:r>
              <a:rPr lang="en-US">
                <a:solidFill>
                  <a:srgbClr val="0000FF"/>
                </a:solidFill>
              </a:rPr>
              <a:t>xảy ra trên một miền nhỏ</a:t>
            </a:r>
            <a:r>
              <a:rPr lang="en-US"/>
              <a:t> nào đó.</a:t>
            </a:r>
          </a:p>
        </p:txBody>
      </p:sp>
      <p:pic>
        <p:nvPicPr>
          <p:cNvPr id="29389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3075" y="3681413"/>
            <a:ext cx="3336925"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3896" name="Text Box 8"/>
          <p:cNvSpPr txBox="1">
            <a:spLocks noChangeArrowheads="1"/>
          </p:cNvSpPr>
          <p:nvPr/>
        </p:nvSpPr>
        <p:spPr bwMode="auto">
          <a:xfrm>
            <a:off x="792163" y="3008313"/>
            <a:ext cx="4679950" cy="287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a:t>	Do đó, khi hai vật tiếp xúc với nhau sẽ </a:t>
            </a:r>
            <a:r>
              <a:rPr lang="en-US">
                <a:solidFill>
                  <a:srgbClr val="0000FF"/>
                </a:solidFill>
              </a:rPr>
              <a:t>xuất hiện một </a:t>
            </a:r>
            <a:r>
              <a:rPr lang="en-US" b="1">
                <a:solidFill>
                  <a:srgbClr val="0000FF"/>
                </a:solidFill>
              </a:rPr>
              <a:t>hệ các phản lực liên kết</a:t>
            </a:r>
            <a:r>
              <a:rPr lang="en-US"/>
              <a:t>. Các lực này ngăn cản các chuyển động hoặc xu hướng chuyển động của vật này đối với vật kia. </a:t>
            </a:r>
          </a:p>
        </p:txBody>
      </p:sp>
    </p:spTree>
    <p:extLst>
      <p:ext uri="{BB962C8B-B14F-4D97-AF65-F5344CB8AC3E}">
        <p14:creationId xmlns:p14="http://schemas.microsoft.com/office/powerpoint/2010/main" val="19341585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93892"/>
                                        </p:tgtEl>
                                        <p:attrNameLst>
                                          <p:attrName>style.visibility</p:attrName>
                                        </p:attrNameLst>
                                      </p:cBhvr>
                                      <p:to>
                                        <p:strVal val="visible"/>
                                      </p:to>
                                    </p:set>
                                    <p:anim calcmode="lin" valueType="num">
                                      <p:cBhvr>
                                        <p:cTn id="7" dur="1000" fill="hold"/>
                                        <p:tgtEl>
                                          <p:spTgt spid="293892"/>
                                        </p:tgtEl>
                                        <p:attrNameLst>
                                          <p:attrName>ppt_w</p:attrName>
                                        </p:attrNameLst>
                                      </p:cBhvr>
                                      <p:tavLst>
                                        <p:tav tm="0">
                                          <p:val>
                                            <p:strVal val="#ppt_w+.3"/>
                                          </p:val>
                                        </p:tav>
                                        <p:tav tm="100000">
                                          <p:val>
                                            <p:strVal val="#ppt_w"/>
                                          </p:val>
                                        </p:tav>
                                      </p:tavLst>
                                    </p:anim>
                                    <p:anim calcmode="lin" valueType="num">
                                      <p:cBhvr>
                                        <p:cTn id="8" dur="1000" fill="hold"/>
                                        <p:tgtEl>
                                          <p:spTgt spid="293892"/>
                                        </p:tgtEl>
                                        <p:attrNameLst>
                                          <p:attrName>ppt_h</p:attrName>
                                        </p:attrNameLst>
                                      </p:cBhvr>
                                      <p:tavLst>
                                        <p:tav tm="0">
                                          <p:val>
                                            <p:strVal val="#ppt_h"/>
                                          </p:val>
                                        </p:tav>
                                        <p:tav tm="100000">
                                          <p:val>
                                            <p:strVal val="#ppt_h"/>
                                          </p:val>
                                        </p:tav>
                                      </p:tavLst>
                                    </p:anim>
                                    <p:animEffect transition="in" filter="fade">
                                      <p:cBhvr>
                                        <p:cTn id="9" dur="1000"/>
                                        <p:tgtEl>
                                          <p:spTgt spid="29389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293893"/>
                                        </p:tgtEl>
                                        <p:attrNameLst>
                                          <p:attrName>style.visibility</p:attrName>
                                        </p:attrNameLst>
                                      </p:cBhvr>
                                      <p:to>
                                        <p:strVal val="visible"/>
                                      </p:to>
                                    </p:set>
                                    <p:anim calcmode="lin" valueType="num">
                                      <p:cBhvr>
                                        <p:cTn id="14" dur="1000" fill="hold"/>
                                        <p:tgtEl>
                                          <p:spTgt spid="293893"/>
                                        </p:tgtEl>
                                        <p:attrNameLst>
                                          <p:attrName>ppt_w</p:attrName>
                                        </p:attrNameLst>
                                      </p:cBhvr>
                                      <p:tavLst>
                                        <p:tav tm="0">
                                          <p:val>
                                            <p:strVal val="#ppt_w+.3"/>
                                          </p:val>
                                        </p:tav>
                                        <p:tav tm="100000">
                                          <p:val>
                                            <p:strVal val="#ppt_w"/>
                                          </p:val>
                                        </p:tav>
                                      </p:tavLst>
                                    </p:anim>
                                    <p:anim calcmode="lin" valueType="num">
                                      <p:cBhvr>
                                        <p:cTn id="15" dur="1000" fill="hold"/>
                                        <p:tgtEl>
                                          <p:spTgt spid="293893"/>
                                        </p:tgtEl>
                                        <p:attrNameLst>
                                          <p:attrName>ppt_h</p:attrName>
                                        </p:attrNameLst>
                                      </p:cBhvr>
                                      <p:tavLst>
                                        <p:tav tm="0">
                                          <p:val>
                                            <p:strVal val="#ppt_h"/>
                                          </p:val>
                                        </p:tav>
                                        <p:tav tm="100000">
                                          <p:val>
                                            <p:strVal val="#ppt_h"/>
                                          </p:val>
                                        </p:tav>
                                      </p:tavLst>
                                    </p:anim>
                                    <p:animEffect transition="in" filter="fade">
                                      <p:cBhvr>
                                        <p:cTn id="16" dur="1000"/>
                                        <p:tgtEl>
                                          <p:spTgt spid="293893"/>
                                        </p:tgtEl>
                                      </p:cBhvr>
                                    </p:animEffect>
                                  </p:childTnLst>
                                </p:cTn>
                              </p:par>
                            </p:childTnLst>
                          </p:cTn>
                        </p:par>
                        <p:par>
                          <p:cTn id="17" fill="hold" nodeType="afterGroup">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293894"/>
                                        </p:tgtEl>
                                        <p:attrNameLst>
                                          <p:attrName>style.visibility</p:attrName>
                                        </p:attrNameLst>
                                      </p:cBhvr>
                                      <p:to>
                                        <p:strVal val="visible"/>
                                      </p:to>
                                    </p:set>
                                    <p:animEffect transition="in" filter="checkerboard(across)">
                                      <p:cBhvr>
                                        <p:cTn id="20" dur="500"/>
                                        <p:tgtEl>
                                          <p:spTgt spid="293894"/>
                                        </p:tgtEl>
                                      </p:cBhvr>
                                    </p:animEffect>
                                  </p:childTnLst>
                                </p:cTn>
                              </p:par>
                            </p:childTnLst>
                          </p:cTn>
                        </p:par>
                        <p:par>
                          <p:cTn id="21" fill="hold" nodeType="afterGroup">
                            <p:stCondLst>
                              <p:cond delay="1500"/>
                            </p:stCondLst>
                            <p:childTnLst>
                              <p:par>
                                <p:cTn id="22" presetID="5" presetClass="entr" presetSubtype="10" fill="hold" grpId="0" nodeType="afterEffect">
                                  <p:stCondLst>
                                    <p:cond delay="2000"/>
                                  </p:stCondLst>
                                  <p:childTnLst>
                                    <p:set>
                                      <p:cBhvr>
                                        <p:cTn id="23" dur="1" fill="hold">
                                          <p:stCondLst>
                                            <p:cond delay="0"/>
                                          </p:stCondLst>
                                        </p:cTn>
                                        <p:tgtEl>
                                          <p:spTgt spid="293896"/>
                                        </p:tgtEl>
                                        <p:attrNameLst>
                                          <p:attrName>style.visibility</p:attrName>
                                        </p:attrNameLst>
                                      </p:cBhvr>
                                      <p:to>
                                        <p:strVal val="visible"/>
                                      </p:to>
                                    </p:set>
                                    <p:animEffect transition="in" filter="checkerboard(across)">
                                      <p:cBhvr>
                                        <p:cTn id="24" dur="500"/>
                                        <p:tgtEl>
                                          <p:spTgt spid="293896"/>
                                        </p:tgtEl>
                                      </p:cBhvr>
                                    </p:animEffect>
                                  </p:childTnLst>
                                </p:cTn>
                              </p:par>
                              <p:par>
                                <p:cTn id="25" presetID="6" presetClass="entr" presetSubtype="16" fill="hold" nodeType="withEffect">
                                  <p:stCondLst>
                                    <p:cond delay="2000"/>
                                  </p:stCondLst>
                                  <p:childTnLst>
                                    <p:set>
                                      <p:cBhvr>
                                        <p:cTn id="26" dur="1" fill="hold">
                                          <p:stCondLst>
                                            <p:cond delay="0"/>
                                          </p:stCondLst>
                                        </p:cTn>
                                        <p:tgtEl>
                                          <p:spTgt spid="293895"/>
                                        </p:tgtEl>
                                        <p:attrNameLst>
                                          <p:attrName>style.visibility</p:attrName>
                                        </p:attrNameLst>
                                      </p:cBhvr>
                                      <p:to>
                                        <p:strVal val="visible"/>
                                      </p:to>
                                    </p:set>
                                    <p:animEffect transition="in" filter="circle(in)">
                                      <p:cBhvr>
                                        <p:cTn id="27" dur="2000"/>
                                        <p:tgtEl>
                                          <p:spTgt spid="293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2" grpId="0"/>
      <p:bldP spid="293893" grpId="0"/>
      <p:bldP spid="293894" grpId="0"/>
      <p:bldP spid="29389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922"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5070" y="2996952"/>
            <a:ext cx="3875088"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5"/>
          <p:cNvSpPr>
            <a:spLocks noGrp="1"/>
          </p:cNvSpPr>
          <p:nvPr>
            <p:ph type="sldNum" sz="quarter" idx="12"/>
          </p:nvPr>
        </p:nvSpPr>
        <p:spPr/>
        <p:txBody>
          <a:bodyPr/>
          <a:lstStyle/>
          <a:p>
            <a:pPr>
              <a:defRPr/>
            </a:pPr>
            <a:fld id="{88CDB27D-1D8F-4798-8314-09AEB88922AD}" type="slidenum">
              <a:rPr lang="en-US" altLang="en-US"/>
              <a:pPr>
                <a:defRPr/>
              </a:pPr>
              <a:t>45</a:t>
            </a:fld>
            <a:endParaRPr lang="en-US" altLang="en-US"/>
          </a:p>
        </p:txBody>
      </p:sp>
      <mc:AlternateContent xmlns:mc="http://schemas.openxmlformats.org/markup-compatibility/2006" xmlns:a14="http://schemas.microsoft.com/office/drawing/2010/main">
        <mc:Choice Requires="a14">
          <p:sp>
            <p:nvSpPr>
              <p:cNvPr id="294917" name="Text Box 5"/>
              <p:cNvSpPr txBox="1">
                <a:spLocks noChangeArrowheads="1"/>
              </p:cNvSpPr>
              <p:nvPr/>
            </p:nvSpPr>
            <p:spPr bwMode="auto">
              <a:xfrm>
                <a:off x="467544" y="1916832"/>
                <a:ext cx="5401543" cy="407105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ts val="600"/>
                  </a:spcBef>
                  <a:spcAft>
                    <a:spcPts val="600"/>
                  </a:spcAft>
                </a:pPr>
                <a:r>
                  <a:rPr lang="en-US" sz="2800" smtClean="0"/>
                  <a:t>	Thu gọn hệ phản lực tại miền tiếp xúc về một điểm tiếp xúc nào đó, ta được lực và ngẫu lực. Ta phân tích lực  và ngẫu lực thành các thành phần pháp tuyến và tiếp tuyến:</a:t>
                </a:r>
              </a:p>
              <a:p>
                <a:pPr algn="just" eaLnBrk="1" hangingPunct="1">
                  <a:spcBef>
                    <a:spcPts val="600"/>
                  </a:spcBef>
                  <a:spcAft>
                    <a:spcPts val="600"/>
                  </a:spcAft>
                </a:pPr>
                <a14:m>
                  <m:oMathPara xmlns:m="http://schemas.openxmlformats.org/officeDocument/2006/math">
                    <m:oMathParaPr>
                      <m:jc m:val="left"/>
                    </m:oMathParaPr>
                    <m:oMath xmlns:m="http://schemas.openxmlformats.org/officeDocument/2006/math">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r>
                        <a:rPr lang="en-US" sz="2800" b="1" i="1">
                          <a:solidFill>
                            <a:srgbClr val="FF0000"/>
                          </a:solidFill>
                          <a:latin typeface="Cambria Math"/>
                          <a:ea typeface="Cambria Math"/>
                        </a:rPr>
                        <m:t>~</m:t>
                      </m:r>
                      <m:d>
                        <m:dPr>
                          <m:ctrlPr>
                            <a:rPr lang="en-US" sz="2800" b="1" i="1" smtClean="0">
                              <a:solidFill>
                                <a:srgbClr val="FF0000"/>
                              </a:solidFill>
                              <a:latin typeface="Cambria Math"/>
                              <a:ea typeface="Cambria Math"/>
                            </a:rPr>
                          </m:ctrlPr>
                        </m:d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𝑵</m:t>
                              </m:r>
                            </m:e>
                          </m:acc>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𝒎𝒔</m:t>
                              </m:r>
                            </m:sub>
                          </m:sSub>
                        </m:e>
                      </m:d>
                    </m:oMath>
                  </m:oMathPara>
                </a14:m>
                <a:endParaRPr lang="en-US" sz="2800" b="1" smtClean="0"/>
              </a:p>
              <a:p>
                <a:pPr algn="just" eaLnBrk="1" hangingPunct="1">
                  <a:spcBef>
                    <a:spcPts val="600"/>
                  </a:spcBef>
                  <a:spcAft>
                    <a:spcPts val="600"/>
                  </a:spcAft>
                </a:pPr>
                <a14:m>
                  <m:oMathPara xmlns:m="http://schemas.openxmlformats.org/officeDocument/2006/math">
                    <m:oMathParaPr>
                      <m:jc m:val="left"/>
                    </m:oMathParaPr>
                    <m:oMath xmlns:m="http://schemas.openxmlformats.org/officeDocument/2006/math">
                      <m:acc>
                        <m:accPr>
                          <m:chr m:val="⃗"/>
                          <m:ctrlPr>
                            <a:rPr lang="en-US" sz="2800" b="1" i="1" smtClean="0">
                              <a:solidFill>
                                <a:srgbClr val="FF0000"/>
                              </a:solidFill>
                              <a:latin typeface="Cambria Math"/>
                            </a:rPr>
                          </m:ctrlPr>
                        </m:accPr>
                        <m:e>
                          <m:r>
                            <a:rPr lang="en-US" sz="2800" b="1" i="1" smtClean="0">
                              <a:solidFill>
                                <a:srgbClr val="FF0000"/>
                              </a:solidFill>
                              <a:latin typeface="Cambria Math"/>
                            </a:rPr>
                            <m:t>𝑴</m:t>
                          </m:r>
                        </m:e>
                      </m:acc>
                      <m:r>
                        <a:rPr lang="en-US" sz="2800" b="1" i="1" smtClean="0">
                          <a:solidFill>
                            <a:srgbClr val="FF0000"/>
                          </a:solidFill>
                          <a:latin typeface="Cambria Math"/>
                          <a:ea typeface="Cambria Math"/>
                        </a:rPr>
                        <m:t>~</m:t>
                      </m:r>
                      <m:d>
                        <m:dPr>
                          <m:ctrlPr>
                            <a:rPr lang="en-US" sz="2800" b="1" i="1" smtClean="0">
                              <a:solidFill>
                                <a:srgbClr val="FF0000"/>
                              </a:solidFill>
                              <a:latin typeface="Cambria Math"/>
                              <a:ea typeface="Cambria Math"/>
                            </a:rPr>
                          </m:ctrlPr>
                        </m:dPr>
                        <m:e>
                          <m:sSup>
                            <m:sSupPr>
                              <m:ctrlPr>
                                <a:rPr lang="en-US" sz="2800" b="1" i="1" smtClean="0">
                                  <a:solidFill>
                                    <a:srgbClr val="FF0000"/>
                                  </a:solidFill>
                                  <a:latin typeface="Cambria Math"/>
                                  <a:ea typeface="Cambria Math"/>
                                </a:rPr>
                              </m:ctrlPr>
                            </m:sSupPr>
                            <m:e>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𝑴</m:t>
                                      </m:r>
                                    </m:e>
                                  </m:acc>
                                </m:e>
                                <m:sub>
                                  <m:r>
                                    <a:rPr lang="en-US" sz="2800" b="1" i="1" smtClean="0">
                                      <a:solidFill>
                                        <a:srgbClr val="FF0000"/>
                                      </a:solidFill>
                                      <a:latin typeface="Cambria Math"/>
                                      <a:ea typeface="Cambria Math"/>
                                    </a:rPr>
                                    <m:t>𝒎𝒔</m:t>
                                  </m:r>
                                </m:sub>
                              </m:sSub>
                            </m:e>
                            <m:sup>
                              <m:r>
                                <a:rPr lang="en-US" sz="2800" b="1" i="1" smtClean="0">
                                  <a:solidFill>
                                    <a:srgbClr val="FF0000"/>
                                  </a:solidFill>
                                  <a:latin typeface="Cambria Math"/>
                                  <a:ea typeface="Cambria Math"/>
                                </a:rPr>
                                <m:t>𝒍</m:t>
                              </m:r>
                            </m:sup>
                          </m:sSup>
                          <m:r>
                            <a:rPr lang="en-US" sz="2800" b="1" i="1" smtClean="0">
                              <a:solidFill>
                                <a:srgbClr val="FF0000"/>
                              </a:solidFill>
                              <a:latin typeface="Cambria Math"/>
                              <a:ea typeface="Cambria Math"/>
                            </a:rPr>
                            <m:t>,</m:t>
                          </m:r>
                          <m:sSup>
                            <m:sSupPr>
                              <m:ctrlPr>
                                <a:rPr lang="en-US" sz="2800" b="1" i="1" smtClean="0">
                                  <a:solidFill>
                                    <a:srgbClr val="FF0000"/>
                                  </a:solidFill>
                                  <a:latin typeface="Cambria Math"/>
                                  <a:ea typeface="Cambria Math"/>
                                </a:rPr>
                              </m:ctrlPr>
                            </m:sSupPr>
                            <m:e>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𝑴</m:t>
                                      </m:r>
                                    </m:e>
                                  </m:acc>
                                </m:e>
                                <m:sub>
                                  <m:r>
                                    <a:rPr lang="en-US" sz="2800" b="1" i="1" smtClean="0">
                                      <a:solidFill>
                                        <a:srgbClr val="FF0000"/>
                                      </a:solidFill>
                                      <a:latin typeface="Cambria Math"/>
                                      <a:ea typeface="Cambria Math"/>
                                    </a:rPr>
                                    <m:t>𝒎𝒔</m:t>
                                  </m:r>
                                </m:sub>
                              </m:sSub>
                            </m:e>
                            <m:sup>
                              <m:r>
                                <a:rPr lang="en-US" sz="2800" b="1" i="1" smtClean="0">
                                  <a:solidFill>
                                    <a:srgbClr val="FF0000"/>
                                  </a:solidFill>
                                  <a:latin typeface="Cambria Math"/>
                                  <a:ea typeface="Cambria Math"/>
                                </a:rPr>
                                <m:t>𝒙</m:t>
                              </m:r>
                            </m:sup>
                          </m:sSup>
                        </m:e>
                      </m:d>
                    </m:oMath>
                  </m:oMathPara>
                </a14:m>
                <a:endParaRPr lang="en-US" sz="2800" b="1"/>
              </a:p>
            </p:txBody>
          </p:sp>
        </mc:Choice>
        <mc:Fallback xmlns="">
          <p:sp>
            <p:nvSpPr>
              <p:cNvPr id="294917" name="Text Box 5"/>
              <p:cNvSpPr txBox="1">
                <a:spLocks noRot="1" noChangeAspect="1" noMove="1" noResize="1" noEditPoints="1" noAdjustHandles="1" noChangeArrowheads="1" noChangeShapeType="1" noTextEdit="1"/>
              </p:cNvSpPr>
              <p:nvPr/>
            </p:nvSpPr>
            <p:spPr bwMode="auto">
              <a:xfrm>
                <a:off x="467544" y="1916832"/>
                <a:ext cx="5401543" cy="4071051"/>
              </a:xfrm>
              <a:prstGeom prst="rect">
                <a:avLst/>
              </a:prstGeom>
              <a:blipFill rotWithShape="1">
                <a:blip r:embed="rId3"/>
                <a:stretch>
                  <a:fillRect l="-2370" t="-1497" r="-406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23910" name="Rectangle 6"/>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3912" name="Rectangle 8"/>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 name="Text Box 4"/>
          <p:cNvSpPr txBox="1">
            <a:spLocks noChangeArrowheads="1"/>
          </p:cNvSpPr>
          <p:nvPr/>
        </p:nvSpPr>
        <p:spPr bwMode="auto">
          <a:xfrm>
            <a:off x="287338" y="368300"/>
            <a:ext cx="788511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marL="0" indent="0" algn="just" eaLnBrk="1" hangingPunct="1">
              <a:spcBef>
                <a:spcPct val="50000"/>
              </a:spcBef>
            </a:pPr>
            <a:r>
              <a:rPr lang="en-US" sz="2400" b="1" smtClean="0">
                <a:solidFill>
                  <a:schemeClr val="tx2"/>
                </a:solidFill>
              </a:rPr>
              <a:t>4.1.PHẢN </a:t>
            </a:r>
            <a:r>
              <a:rPr lang="en-US" sz="2400" b="1">
                <a:solidFill>
                  <a:schemeClr val="tx2"/>
                </a:solidFill>
              </a:rPr>
              <a:t>LỰC LIÊN KẾT TRÊN CÁC MẶT TỰA. </a:t>
            </a:r>
          </a:p>
          <a:p>
            <a:pPr marL="0" indent="0" algn="just" eaLnBrk="1" hangingPunct="1">
              <a:spcBef>
                <a:spcPct val="50000"/>
              </a:spcBef>
            </a:pPr>
            <a:r>
              <a:rPr lang="en-US" sz="2400" b="1">
                <a:solidFill>
                  <a:schemeClr val="tx2"/>
                </a:solidFill>
              </a:rPr>
              <a:t>KHÁI NIỆM VỀ MA SÁT VÀ SỰ PHÂN LOẠI.</a:t>
            </a:r>
          </a:p>
        </p:txBody>
      </p:sp>
      <p:sp>
        <p:nvSpPr>
          <p:cNvPr id="17" name="Text Box 5"/>
          <p:cNvSpPr txBox="1">
            <a:spLocks noChangeArrowheads="1"/>
          </p:cNvSpPr>
          <p:nvPr/>
        </p:nvSpPr>
        <p:spPr bwMode="auto">
          <a:xfrm>
            <a:off x="576263" y="1376772"/>
            <a:ext cx="802818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4.1.2. Khái niệm về lực ma sát</a:t>
            </a:r>
          </a:p>
        </p:txBody>
      </p:sp>
    </p:spTree>
    <p:extLst>
      <p:ext uri="{BB962C8B-B14F-4D97-AF65-F5344CB8AC3E}">
        <p14:creationId xmlns:p14="http://schemas.microsoft.com/office/powerpoint/2010/main" val="24774154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3"/>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nodeType="afterGroup">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294917">
                                            <p:txEl>
                                              <p:pRg st="0" end="0"/>
                                            </p:txEl>
                                          </p:spTgt>
                                        </p:tgtEl>
                                        <p:attrNameLst>
                                          <p:attrName>style.visibility</p:attrName>
                                        </p:attrNameLst>
                                      </p:cBhvr>
                                      <p:to>
                                        <p:strVal val="visible"/>
                                      </p:to>
                                    </p:set>
                                    <p:animEffect transition="in" filter="checkerboard(across)">
                                      <p:cBhvr>
                                        <p:cTn id="13" dur="500"/>
                                        <p:tgtEl>
                                          <p:spTgt spid="294917">
                                            <p:txEl>
                                              <p:pRg st="0" end="0"/>
                                            </p:txEl>
                                          </p:spTgt>
                                        </p:tgtEl>
                                      </p:cBhvr>
                                    </p:animEffect>
                                  </p:childTnLst>
                                </p:cTn>
                              </p:par>
                            </p:childTnLst>
                          </p:cTn>
                        </p:par>
                        <p:par>
                          <p:cTn id="14" fill="hold">
                            <p:stCondLst>
                              <p:cond delay="1500"/>
                            </p:stCondLst>
                            <p:childTnLst>
                              <p:par>
                                <p:cTn id="15" presetID="20" presetClass="entr" presetSubtype="0" fill="hold" nodeType="afterEffect">
                                  <p:stCondLst>
                                    <p:cond delay="0"/>
                                  </p:stCondLst>
                                  <p:childTnLst>
                                    <p:set>
                                      <p:cBhvr>
                                        <p:cTn id="16" dur="1" fill="hold">
                                          <p:stCondLst>
                                            <p:cond delay="0"/>
                                          </p:stCondLst>
                                        </p:cTn>
                                        <p:tgtEl>
                                          <p:spTgt spid="294922"/>
                                        </p:tgtEl>
                                        <p:attrNameLst>
                                          <p:attrName>style.visibility</p:attrName>
                                        </p:attrNameLst>
                                      </p:cBhvr>
                                      <p:to>
                                        <p:strVal val="visible"/>
                                      </p:to>
                                    </p:set>
                                    <p:animEffect transition="in" filter="wedge">
                                      <p:cBhvr>
                                        <p:cTn id="17" dur="2000"/>
                                        <p:tgtEl>
                                          <p:spTgt spid="29492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94917">
                                            <p:txEl>
                                              <p:pRg st="1" end="1"/>
                                            </p:txEl>
                                          </p:spTgt>
                                        </p:tgtEl>
                                        <p:attrNameLst>
                                          <p:attrName>style.visibility</p:attrName>
                                        </p:attrNameLst>
                                      </p:cBhvr>
                                      <p:to>
                                        <p:strVal val="visible"/>
                                      </p:to>
                                    </p:set>
                                    <p:animEffect transition="in" filter="checkerboard(across)">
                                      <p:cBhvr>
                                        <p:cTn id="22" dur="500"/>
                                        <p:tgtEl>
                                          <p:spTgt spid="29491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94917">
                                            <p:txEl>
                                              <p:pRg st="2" end="2"/>
                                            </p:txEl>
                                          </p:spTgt>
                                        </p:tgtEl>
                                        <p:attrNameLst>
                                          <p:attrName>style.visibility</p:attrName>
                                        </p:attrNameLst>
                                      </p:cBhvr>
                                      <p:to>
                                        <p:strVal val="visible"/>
                                      </p:to>
                                    </p:set>
                                    <p:animEffect transition="in" filter="checkerboard(across)">
                                      <p:cBhvr>
                                        <p:cTn id="27" dur="500"/>
                                        <p:tgtEl>
                                          <p:spTgt spid="2949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7" grpId="0" uiExpand="1" build="p"/>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5"/>
          <p:cNvSpPr txBox="1">
            <a:spLocks noChangeArrowheads="1"/>
          </p:cNvSpPr>
          <p:nvPr/>
        </p:nvSpPr>
        <p:spPr bwMode="auto">
          <a:xfrm>
            <a:off x="576263" y="1376772"/>
            <a:ext cx="802818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4.1.2. Khái niệm về lực ma sát</a:t>
            </a:r>
          </a:p>
        </p:txBody>
      </p:sp>
      <p:pic>
        <p:nvPicPr>
          <p:cNvPr id="1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5070" y="3476649"/>
            <a:ext cx="3875088"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Slide Number Placeholder 4"/>
          <p:cNvSpPr>
            <a:spLocks noGrp="1"/>
          </p:cNvSpPr>
          <p:nvPr>
            <p:ph type="sldNum" sz="quarter" idx="12"/>
          </p:nvPr>
        </p:nvSpPr>
        <p:spPr/>
        <p:txBody>
          <a:bodyPr/>
          <a:lstStyle/>
          <a:p>
            <a:pPr>
              <a:defRPr/>
            </a:pPr>
            <a:fld id="{4AD1F7AA-4EA7-4E20-B1B4-F5E02063E09F}" type="slidenum">
              <a:rPr lang="en-US" altLang="en-US"/>
              <a:pPr>
                <a:defRPr/>
              </a:pPr>
              <a:t>46</a:t>
            </a:fld>
            <a:endParaRPr lang="en-US" altLang="en-US"/>
          </a:p>
        </p:txBody>
      </p:sp>
      <p:sp>
        <p:nvSpPr>
          <p:cNvPr id="295940" name="Text Box 4"/>
          <p:cNvSpPr txBox="1">
            <a:spLocks noChangeArrowheads="1"/>
          </p:cNvSpPr>
          <p:nvPr/>
        </p:nvSpPr>
        <p:spPr bwMode="auto">
          <a:xfrm>
            <a:off x="179513" y="1930912"/>
            <a:ext cx="8496943"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smtClean="0"/>
              <a:t>→ hệ tương </a:t>
            </a:r>
            <a:r>
              <a:rPr lang="en-US"/>
              <a:t>đương với 4 thành phần phản lực: </a:t>
            </a:r>
          </a:p>
        </p:txBody>
      </p:sp>
      <p:sp>
        <p:nvSpPr>
          <p:cNvPr id="295941" name="Rectangle 5"/>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295943" name="Text Box 7"/>
              <p:cNvSpPr txBox="1">
                <a:spLocks noChangeArrowheads="1"/>
              </p:cNvSpPr>
              <p:nvPr/>
            </p:nvSpPr>
            <p:spPr bwMode="auto">
              <a:xfrm>
                <a:off x="179513" y="3613580"/>
                <a:ext cx="5341906" cy="255172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buClr>
                    <a:srgbClr val="FF0000"/>
                  </a:buClr>
                </a:pPr>
                <a:r>
                  <a:rPr lang="en-US"/>
                  <a:t>► Thành phần </a:t>
                </a:r>
                <a:r>
                  <a:rPr lang="en-US" b="1">
                    <a:solidFill>
                      <a:schemeClr val="tx2"/>
                    </a:solidFill>
                  </a:rPr>
                  <a:t>phản lực tiếp tuyến</a:t>
                </a:r>
                <a:r>
                  <a:rPr lang="en-US"/>
                  <a:t> </a:t>
                </a:r>
                <a14:m>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𝒎𝒔</m:t>
                        </m:r>
                      </m:sub>
                    </m:sSub>
                  </m:oMath>
                </a14:m>
                <a:r>
                  <a:rPr lang="en-US" smtClean="0"/>
                  <a:t> ngăn </a:t>
                </a:r>
                <a:r>
                  <a:rPr lang="en-US"/>
                  <a:t>cản chuyển động trượt hoặc xu hướng trượt của vật trên bề mặt liên kết; gọi là </a:t>
                </a:r>
                <a:r>
                  <a:rPr lang="en-US" b="1" i="1">
                    <a:solidFill>
                      <a:schemeClr val="tx2"/>
                    </a:solidFill>
                  </a:rPr>
                  <a:t>lực ma sát trượt</a:t>
                </a:r>
                <a:r>
                  <a:rPr lang="en-US" smtClean="0">
                    <a:solidFill>
                      <a:schemeClr val="tx2"/>
                    </a:solidFill>
                  </a:rPr>
                  <a:t>.</a:t>
                </a:r>
                <a:endParaRPr lang="en-US"/>
              </a:p>
            </p:txBody>
          </p:sp>
        </mc:Choice>
        <mc:Fallback xmlns="">
          <p:sp>
            <p:nvSpPr>
              <p:cNvPr id="295943" name="Text Box 7"/>
              <p:cNvSpPr txBox="1">
                <a:spLocks noRot="1" noChangeAspect="1" noMove="1" noResize="1" noEditPoints="1" noAdjustHandles="1" noChangeArrowheads="1" noChangeShapeType="1" noTextEdit="1"/>
              </p:cNvSpPr>
              <p:nvPr/>
            </p:nvSpPr>
            <p:spPr bwMode="auto">
              <a:xfrm>
                <a:off x="179513" y="3613580"/>
                <a:ext cx="5341906" cy="2551724"/>
              </a:xfrm>
              <a:prstGeom prst="rect">
                <a:avLst/>
              </a:prstGeom>
              <a:blipFill rotWithShape="1">
                <a:blip r:embed="rId3"/>
                <a:stretch>
                  <a:fillRect l="-1938" t="-718" r="-2052" b="-334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95945" name="Rectangle 9"/>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95949" name="Rectangle 13"/>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95953" name="Rectangle 17"/>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295955" name="Text Box 19"/>
              <p:cNvSpPr txBox="1">
                <a:spLocks noChangeArrowheads="1"/>
              </p:cNvSpPr>
              <p:nvPr/>
            </p:nvSpPr>
            <p:spPr bwMode="auto">
              <a:xfrm>
                <a:off x="179513" y="2485052"/>
                <a:ext cx="8496943" cy="111094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buClr>
                    <a:srgbClr val="FF0000"/>
                  </a:buClr>
                </a:pPr>
                <a:r>
                  <a:rPr lang="en-US" smtClean="0"/>
                  <a:t>► Thành phần</a:t>
                </a:r>
                <a:r>
                  <a:rPr lang="en-US" b="1">
                    <a:solidFill>
                      <a:schemeClr val="tx2"/>
                    </a:solidFill>
                  </a:rPr>
                  <a:t> phản lực pháp </a:t>
                </a:r>
                <a:r>
                  <a:rPr lang="en-US" b="1" smtClean="0">
                    <a:solidFill>
                      <a:schemeClr val="tx2"/>
                    </a:solidFill>
                  </a:rPr>
                  <a:t>tuyến</a:t>
                </a:r>
                <a:r>
                  <a:rPr lang="en-US" smtClean="0"/>
                  <a:t> </a:t>
                </a:r>
                <a14:m>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𝑵</m:t>
                        </m:r>
                      </m:e>
                    </m:acc>
                  </m:oMath>
                </a14:m>
                <a:r>
                  <a:rPr lang="en-US"/>
                  <a:t>, ngăn cản chuyển động theo phương pháp tuyến của bề mặt </a:t>
                </a:r>
                <a:r>
                  <a:rPr lang="en-US" smtClean="0"/>
                  <a:t>vật</a:t>
                </a:r>
                <a:r>
                  <a:rPr lang="en-US"/>
                  <a:t>.</a:t>
                </a:r>
              </a:p>
            </p:txBody>
          </p:sp>
        </mc:Choice>
        <mc:Fallback xmlns="">
          <p:sp>
            <p:nvSpPr>
              <p:cNvPr id="295955" name="Text Box 19"/>
              <p:cNvSpPr txBox="1">
                <a:spLocks noRot="1" noChangeAspect="1" noMove="1" noResize="1" noEditPoints="1" noAdjustHandles="1" noChangeArrowheads="1" noChangeShapeType="1" noTextEdit="1"/>
              </p:cNvSpPr>
              <p:nvPr/>
            </p:nvSpPr>
            <p:spPr bwMode="auto">
              <a:xfrm>
                <a:off x="179513" y="2485052"/>
                <a:ext cx="8496943" cy="1110945"/>
              </a:xfrm>
              <a:prstGeom prst="rect">
                <a:avLst/>
              </a:prstGeom>
              <a:blipFill rotWithShape="1">
                <a:blip r:embed="rId4"/>
                <a:stretch>
                  <a:fillRect l="-1220" r="-1363" b="-879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5" name="Text Box 4"/>
          <p:cNvSpPr txBox="1">
            <a:spLocks noChangeArrowheads="1"/>
          </p:cNvSpPr>
          <p:nvPr/>
        </p:nvSpPr>
        <p:spPr bwMode="auto">
          <a:xfrm>
            <a:off x="287338" y="368300"/>
            <a:ext cx="788511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marL="0" indent="0" algn="just" eaLnBrk="1" hangingPunct="1">
              <a:spcBef>
                <a:spcPct val="50000"/>
              </a:spcBef>
            </a:pPr>
            <a:r>
              <a:rPr lang="en-US" sz="2400" b="1" smtClean="0">
                <a:solidFill>
                  <a:schemeClr val="tx2"/>
                </a:solidFill>
              </a:rPr>
              <a:t>4.1.PHẢN </a:t>
            </a:r>
            <a:r>
              <a:rPr lang="en-US" sz="2400" b="1">
                <a:solidFill>
                  <a:schemeClr val="tx2"/>
                </a:solidFill>
              </a:rPr>
              <a:t>LỰC LIÊN KẾT TRÊN CÁC MẶT TỰA. </a:t>
            </a:r>
          </a:p>
          <a:p>
            <a:pPr marL="0" indent="0" algn="just" eaLnBrk="1" hangingPunct="1">
              <a:spcBef>
                <a:spcPct val="50000"/>
              </a:spcBef>
            </a:pPr>
            <a:r>
              <a:rPr lang="en-US" sz="2400" b="1">
                <a:solidFill>
                  <a:schemeClr val="tx2"/>
                </a:solidFill>
              </a:rPr>
              <a:t>KHÁI NIỆM VỀ MA SÁT VÀ SỰ PHÂN LOẠI.</a:t>
            </a:r>
          </a:p>
        </p:txBody>
      </p:sp>
    </p:spTree>
    <p:extLst>
      <p:ext uri="{BB962C8B-B14F-4D97-AF65-F5344CB8AC3E}">
        <p14:creationId xmlns:p14="http://schemas.microsoft.com/office/powerpoint/2010/main" val="4136668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95940"/>
                                        </p:tgtEl>
                                        <p:attrNameLst>
                                          <p:attrName>style.visibility</p:attrName>
                                        </p:attrNameLst>
                                      </p:cBhvr>
                                      <p:to>
                                        <p:strVal val="visible"/>
                                      </p:to>
                                    </p:set>
                                    <p:anim calcmode="lin" valueType="num">
                                      <p:cBhvr additive="base">
                                        <p:cTn id="7" dur="1000" fill="hold"/>
                                        <p:tgtEl>
                                          <p:spTgt spid="295940"/>
                                        </p:tgtEl>
                                        <p:attrNameLst>
                                          <p:attrName>ppt_x</p:attrName>
                                        </p:attrNameLst>
                                      </p:cBhvr>
                                      <p:tavLst>
                                        <p:tav tm="0">
                                          <p:val>
                                            <p:strVal val="#ppt_x"/>
                                          </p:val>
                                        </p:tav>
                                        <p:tav tm="100000">
                                          <p:val>
                                            <p:strVal val="#ppt_x"/>
                                          </p:val>
                                        </p:tav>
                                      </p:tavLst>
                                    </p:anim>
                                    <p:anim calcmode="lin" valueType="num">
                                      <p:cBhvr additive="base">
                                        <p:cTn id="8" dur="1000" fill="hold"/>
                                        <p:tgtEl>
                                          <p:spTgt spid="295940"/>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0"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2000"/>
                                        <p:tgtEl>
                                          <p:spTgt spid="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grpId="0" nodeType="clickEffect" nodePh="1">
                                  <p:stCondLst>
                                    <p:cond delay="0"/>
                                  </p:stCondLst>
                                  <p:endCondLst>
                                    <p:cond evt="begin" delay="0">
                                      <p:tn val="15"/>
                                    </p:cond>
                                  </p:endCondLst>
                                  <p:childTnLst>
                                    <p:set>
                                      <p:cBhvr>
                                        <p:cTn id="16" dur="1" fill="hold">
                                          <p:stCondLst>
                                            <p:cond delay="0"/>
                                          </p:stCondLst>
                                        </p:cTn>
                                        <p:tgtEl>
                                          <p:spTgt spid="295941"/>
                                        </p:tgtEl>
                                        <p:attrNameLst>
                                          <p:attrName>style.visibility</p:attrName>
                                        </p:attrNameLst>
                                      </p:cBhvr>
                                      <p:to>
                                        <p:strVal val="visible"/>
                                      </p:to>
                                    </p:set>
                                    <p:animEffect transition="in" filter="wedge">
                                      <p:cBhvr>
                                        <p:cTn id="17" dur="2000"/>
                                        <p:tgtEl>
                                          <p:spTgt spid="295941"/>
                                        </p:tgtEl>
                                      </p:cBhvr>
                                    </p:animEffect>
                                  </p:childTnLst>
                                </p:cTn>
                              </p:par>
                              <p:par>
                                <p:cTn id="18" presetID="20" presetClass="entr" presetSubtype="0" fill="hold" grpId="0" nodeType="withEffect" nodePh="1">
                                  <p:stCondLst>
                                    <p:cond delay="0"/>
                                  </p:stCondLst>
                                  <p:endCondLst>
                                    <p:cond evt="begin" delay="0">
                                      <p:tn val="18"/>
                                    </p:cond>
                                  </p:endCondLst>
                                  <p:childTnLst>
                                    <p:set>
                                      <p:cBhvr>
                                        <p:cTn id="19" dur="1" fill="hold">
                                          <p:stCondLst>
                                            <p:cond delay="0"/>
                                          </p:stCondLst>
                                        </p:cTn>
                                        <p:tgtEl>
                                          <p:spTgt spid="295945"/>
                                        </p:tgtEl>
                                        <p:attrNameLst>
                                          <p:attrName>style.visibility</p:attrName>
                                        </p:attrNameLst>
                                      </p:cBhvr>
                                      <p:to>
                                        <p:strVal val="visible"/>
                                      </p:to>
                                    </p:set>
                                    <p:animEffect transition="in" filter="wedge">
                                      <p:cBhvr>
                                        <p:cTn id="20" dur="2000"/>
                                        <p:tgtEl>
                                          <p:spTgt spid="295945"/>
                                        </p:tgtEl>
                                      </p:cBhvr>
                                    </p:animEffect>
                                  </p:childTnLst>
                                </p:cTn>
                              </p:par>
                              <p:par>
                                <p:cTn id="21" presetID="20" presetClass="entr" presetSubtype="0" fill="hold" grpId="0" nodeType="withEffect" nodePh="1">
                                  <p:stCondLst>
                                    <p:cond delay="0"/>
                                  </p:stCondLst>
                                  <p:endCondLst>
                                    <p:cond evt="begin" delay="0">
                                      <p:tn val="21"/>
                                    </p:cond>
                                  </p:endCondLst>
                                  <p:childTnLst>
                                    <p:set>
                                      <p:cBhvr>
                                        <p:cTn id="22" dur="1" fill="hold">
                                          <p:stCondLst>
                                            <p:cond delay="0"/>
                                          </p:stCondLst>
                                        </p:cTn>
                                        <p:tgtEl>
                                          <p:spTgt spid="295949"/>
                                        </p:tgtEl>
                                        <p:attrNameLst>
                                          <p:attrName>style.visibility</p:attrName>
                                        </p:attrNameLst>
                                      </p:cBhvr>
                                      <p:to>
                                        <p:strVal val="visible"/>
                                      </p:to>
                                    </p:set>
                                    <p:animEffect transition="in" filter="wedge">
                                      <p:cBhvr>
                                        <p:cTn id="23" dur="2000"/>
                                        <p:tgtEl>
                                          <p:spTgt spid="295949"/>
                                        </p:tgtEl>
                                      </p:cBhvr>
                                    </p:animEffect>
                                  </p:childTnLst>
                                </p:cTn>
                              </p:par>
                              <p:par>
                                <p:cTn id="24" presetID="20" presetClass="entr" presetSubtype="0" fill="hold" grpId="0" nodeType="withEffect" nodePh="1">
                                  <p:stCondLst>
                                    <p:cond delay="0"/>
                                  </p:stCondLst>
                                  <p:endCondLst>
                                    <p:cond evt="begin" delay="0">
                                      <p:tn val="24"/>
                                    </p:cond>
                                  </p:endCondLst>
                                  <p:childTnLst>
                                    <p:set>
                                      <p:cBhvr>
                                        <p:cTn id="25" dur="1" fill="hold">
                                          <p:stCondLst>
                                            <p:cond delay="0"/>
                                          </p:stCondLst>
                                        </p:cTn>
                                        <p:tgtEl>
                                          <p:spTgt spid="295953"/>
                                        </p:tgtEl>
                                        <p:attrNameLst>
                                          <p:attrName>style.visibility</p:attrName>
                                        </p:attrNameLst>
                                      </p:cBhvr>
                                      <p:to>
                                        <p:strVal val="visible"/>
                                      </p:to>
                                    </p:set>
                                    <p:animEffect transition="in" filter="wedge">
                                      <p:cBhvr>
                                        <p:cTn id="26" dur="2000"/>
                                        <p:tgtEl>
                                          <p:spTgt spid="295953"/>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295955"/>
                                        </p:tgtEl>
                                        <p:attrNameLst>
                                          <p:attrName>style.visibility</p:attrName>
                                        </p:attrNameLst>
                                      </p:cBhvr>
                                      <p:to>
                                        <p:strVal val="visible"/>
                                      </p:to>
                                    </p:set>
                                    <p:animEffect transition="in" filter="wedge">
                                      <p:cBhvr>
                                        <p:cTn id="29" dur="2000"/>
                                        <p:tgtEl>
                                          <p:spTgt spid="29595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6" fill="hold" grpId="0" nodeType="clickEffect">
                                  <p:stCondLst>
                                    <p:cond delay="0"/>
                                  </p:stCondLst>
                                  <p:childTnLst>
                                    <p:set>
                                      <p:cBhvr>
                                        <p:cTn id="33" dur="1" fill="hold">
                                          <p:stCondLst>
                                            <p:cond delay="0"/>
                                          </p:stCondLst>
                                        </p:cTn>
                                        <p:tgtEl>
                                          <p:spTgt spid="295943"/>
                                        </p:tgtEl>
                                        <p:attrNameLst>
                                          <p:attrName>style.visibility</p:attrName>
                                        </p:attrNameLst>
                                      </p:cBhvr>
                                      <p:to>
                                        <p:strVal val="visible"/>
                                      </p:to>
                                    </p:set>
                                    <p:animEffect transition="in" filter="strips(downRight)">
                                      <p:cBhvr>
                                        <p:cTn id="34" dur="1000"/>
                                        <p:tgtEl>
                                          <p:spTgt spid="295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40" grpId="0"/>
      <p:bldP spid="295941" grpId="0" animBg="1"/>
      <p:bldP spid="295943" grpId="0"/>
      <p:bldP spid="295945" grpId="0" animBg="1"/>
      <p:bldP spid="295949" grpId="0" animBg="1"/>
      <p:bldP spid="295953" grpId="0" animBg="1"/>
      <p:bldP spid="29595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5070" y="3476649"/>
            <a:ext cx="3875088"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4"/>
          <p:cNvSpPr>
            <a:spLocks noGrp="1"/>
          </p:cNvSpPr>
          <p:nvPr>
            <p:ph type="sldNum" sz="quarter" idx="12"/>
          </p:nvPr>
        </p:nvSpPr>
        <p:spPr/>
        <p:txBody>
          <a:bodyPr/>
          <a:lstStyle/>
          <a:p>
            <a:pPr>
              <a:defRPr/>
            </a:pPr>
            <a:fld id="{C8043654-BCE0-4C64-BB64-BF79C986013A}" type="slidenum">
              <a:rPr lang="en-US" altLang="en-US"/>
              <a:pPr>
                <a:defRPr/>
              </a:pPr>
              <a:t>47</a:t>
            </a:fld>
            <a:endParaRPr lang="en-US" altLang="en-US"/>
          </a:p>
        </p:txBody>
      </p:sp>
      <p:sp>
        <p:nvSpPr>
          <p:cNvPr id="125956" name="Rectangle 4"/>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5957" name="Rectangle 8"/>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392202" name="Text Box 10"/>
              <p:cNvSpPr txBox="1">
                <a:spLocks noChangeArrowheads="1"/>
              </p:cNvSpPr>
              <p:nvPr/>
            </p:nvSpPr>
            <p:spPr bwMode="auto">
              <a:xfrm>
                <a:off x="755650" y="1864330"/>
                <a:ext cx="6769100" cy="166128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buClr>
                    <a:srgbClr val="FF0000"/>
                  </a:buClr>
                </a:pPr>
                <a:r>
                  <a:rPr lang="en-US" smtClean="0"/>
                  <a:t>► Thành </a:t>
                </a:r>
                <a:r>
                  <a:rPr lang="en-US"/>
                  <a:t>phần ngẫu </a:t>
                </a:r>
                <a:r>
                  <a:rPr lang="en-US" smtClean="0"/>
                  <a:t>lực </a:t>
                </a:r>
                <a14:m>
                  <m:oMath xmlns:m="http://schemas.openxmlformats.org/officeDocument/2006/math">
                    <m:sSup>
                      <m:sSupPr>
                        <m:ctrlPr>
                          <a:rPr lang="en-US" b="1" i="1">
                            <a:solidFill>
                              <a:srgbClr val="FF0000"/>
                            </a:solidFill>
                            <a:latin typeface="Cambria Math"/>
                          </a:rPr>
                        </m:ctrlPr>
                      </m:sSup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𝑴</m:t>
                                </m:r>
                              </m:e>
                            </m:acc>
                          </m:e>
                          <m:sub>
                            <m:r>
                              <a:rPr lang="en-US" b="1" i="1">
                                <a:solidFill>
                                  <a:srgbClr val="FF0000"/>
                                </a:solidFill>
                                <a:latin typeface="Cambria Math"/>
                              </a:rPr>
                              <m:t>𝒎𝒔</m:t>
                            </m:r>
                          </m:sub>
                        </m:sSub>
                      </m:e>
                      <m:sup>
                        <m:r>
                          <a:rPr lang="en-US" b="1" i="1" smtClean="0">
                            <a:solidFill>
                              <a:srgbClr val="FF0000"/>
                            </a:solidFill>
                            <a:latin typeface="Cambria Math"/>
                          </a:rPr>
                          <m:t>𝒍</m:t>
                        </m:r>
                      </m:sup>
                    </m:sSup>
                  </m:oMath>
                </a14:m>
                <a:r>
                  <a:rPr lang="en-US" smtClean="0"/>
                  <a:t> ngăn </a:t>
                </a:r>
                <a:r>
                  <a:rPr lang="en-US"/>
                  <a:t>cản sự lăn của vật trên bề mặt liên kết; gọi là </a:t>
                </a:r>
                <a:r>
                  <a:rPr lang="en-US" b="1" i="1">
                    <a:solidFill>
                      <a:schemeClr val="tx2"/>
                    </a:solidFill>
                  </a:rPr>
                  <a:t>ngẫu lực ma sát lăn</a:t>
                </a:r>
                <a:r>
                  <a:rPr lang="en-US" b="1">
                    <a:solidFill>
                      <a:schemeClr val="tx2"/>
                    </a:solidFill>
                  </a:rPr>
                  <a:t>.</a:t>
                </a:r>
              </a:p>
            </p:txBody>
          </p:sp>
        </mc:Choice>
        <mc:Fallback xmlns="">
          <p:sp>
            <p:nvSpPr>
              <p:cNvPr id="392202" name="Text Box 10"/>
              <p:cNvSpPr txBox="1">
                <a:spLocks noRot="1" noChangeAspect="1" noMove="1" noResize="1" noEditPoints="1" noAdjustHandles="1" noChangeArrowheads="1" noChangeShapeType="1" noTextEdit="1"/>
              </p:cNvSpPr>
              <p:nvPr/>
            </p:nvSpPr>
            <p:spPr bwMode="auto">
              <a:xfrm>
                <a:off x="755650" y="1864330"/>
                <a:ext cx="6769100" cy="1661289"/>
              </a:xfrm>
              <a:prstGeom prst="rect">
                <a:avLst/>
              </a:prstGeom>
              <a:blipFill rotWithShape="1">
                <a:blip r:embed="rId3"/>
                <a:stretch>
                  <a:fillRect l="-1622" r="-1622" b="-845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25960" name="Rectangle 12"/>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392206" name="Text Box 14"/>
              <p:cNvSpPr txBox="1">
                <a:spLocks noChangeArrowheads="1"/>
              </p:cNvSpPr>
              <p:nvPr/>
            </p:nvSpPr>
            <p:spPr bwMode="auto">
              <a:xfrm>
                <a:off x="755650" y="3520734"/>
                <a:ext cx="4716450" cy="26052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buClr>
                    <a:srgbClr val="FF0000"/>
                  </a:buClr>
                </a:pPr>
                <a:r>
                  <a:rPr lang="en-US" smtClean="0"/>
                  <a:t>► Thành </a:t>
                </a:r>
                <a:r>
                  <a:rPr lang="en-US"/>
                  <a:t>phần ngẫu </a:t>
                </a:r>
                <a:r>
                  <a:rPr lang="en-US" smtClean="0"/>
                  <a:t>lực </a:t>
                </a:r>
                <a14:m>
                  <m:oMath xmlns:m="http://schemas.openxmlformats.org/officeDocument/2006/math">
                    <m:sSup>
                      <m:sSupPr>
                        <m:ctrlPr>
                          <a:rPr lang="en-US" b="1" i="1" smtClean="0">
                            <a:solidFill>
                              <a:srgbClr val="FF0000"/>
                            </a:solidFill>
                            <a:latin typeface="Cambria Math"/>
                          </a:rPr>
                        </m:ctrlPr>
                      </m:sSup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𝑴</m:t>
                                </m:r>
                              </m:e>
                            </m:acc>
                          </m:e>
                          <m:sub>
                            <m:r>
                              <a:rPr lang="en-US" b="1" i="1" smtClean="0">
                                <a:solidFill>
                                  <a:srgbClr val="FF0000"/>
                                </a:solidFill>
                                <a:latin typeface="Cambria Math"/>
                              </a:rPr>
                              <m:t>𝒎𝒔</m:t>
                            </m:r>
                          </m:sub>
                        </m:sSub>
                      </m:e>
                      <m:sup>
                        <m:r>
                          <a:rPr lang="en-US" b="1" i="1" smtClean="0">
                            <a:solidFill>
                              <a:srgbClr val="FF0000"/>
                            </a:solidFill>
                            <a:latin typeface="Cambria Math"/>
                          </a:rPr>
                          <m:t>𝒙</m:t>
                        </m:r>
                      </m:sup>
                    </m:sSup>
                  </m:oMath>
                </a14:m>
                <a:r>
                  <a:rPr lang="en-US" smtClean="0"/>
                  <a:t> ngăn </a:t>
                </a:r>
                <a:r>
                  <a:rPr lang="en-US"/>
                  <a:t>cản sự xoay của vật xung quanh </a:t>
                </a:r>
                <a:r>
                  <a:rPr lang="en-US" smtClean="0"/>
                  <a:t>phương pháp </a:t>
                </a:r>
                <a:r>
                  <a:rPr lang="en-US"/>
                  <a:t>tuyến của mặt liên kết, gọi là </a:t>
                </a:r>
                <a:r>
                  <a:rPr lang="en-US" b="1" i="1">
                    <a:solidFill>
                      <a:schemeClr val="tx2"/>
                    </a:solidFill>
                  </a:rPr>
                  <a:t>ngẫu lực ma sát xoay</a:t>
                </a:r>
                <a:r>
                  <a:rPr lang="en-US" b="1">
                    <a:solidFill>
                      <a:schemeClr val="tx2"/>
                    </a:solidFill>
                  </a:rPr>
                  <a:t>.</a:t>
                </a:r>
                <a:r>
                  <a:rPr lang="en-US"/>
                  <a:t> </a:t>
                </a:r>
              </a:p>
            </p:txBody>
          </p:sp>
        </mc:Choice>
        <mc:Fallback xmlns="">
          <p:sp>
            <p:nvSpPr>
              <p:cNvPr id="392206" name="Text Box 14"/>
              <p:cNvSpPr txBox="1">
                <a:spLocks noRot="1" noChangeAspect="1" noMove="1" noResize="1" noEditPoints="1" noAdjustHandles="1" noChangeArrowheads="1" noChangeShapeType="1" noTextEdit="1"/>
              </p:cNvSpPr>
              <p:nvPr/>
            </p:nvSpPr>
            <p:spPr bwMode="auto">
              <a:xfrm>
                <a:off x="755650" y="3520734"/>
                <a:ext cx="4716450" cy="2605200"/>
              </a:xfrm>
              <a:prstGeom prst="rect">
                <a:avLst/>
              </a:prstGeom>
              <a:blipFill rotWithShape="1">
                <a:blip r:embed="rId4"/>
                <a:stretch>
                  <a:fillRect l="-2326" r="-2326" b="-327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25963" name="Rectangle 16"/>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4" name="Text Box 5"/>
          <p:cNvSpPr txBox="1">
            <a:spLocks noChangeArrowheads="1"/>
          </p:cNvSpPr>
          <p:nvPr/>
        </p:nvSpPr>
        <p:spPr bwMode="auto">
          <a:xfrm>
            <a:off x="576263" y="1376772"/>
            <a:ext cx="802818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t>4.1.2. Khái niệm về lực ma sát</a:t>
            </a:r>
          </a:p>
        </p:txBody>
      </p:sp>
      <p:sp>
        <p:nvSpPr>
          <p:cNvPr id="15" name="Text Box 4"/>
          <p:cNvSpPr txBox="1">
            <a:spLocks noChangeArrowheads="1"/>
          </p:cNvSpPr>
          <p:nvPr/>
        </p:nvSpPr>
        <p:spPr bwMode="auto">
          <a:xfrm>
            <a:off x="287338" y="368300"/>
            <a:ext cx="788511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marL="0" indent="0" algn="just" eaLnBrk="1" hangingPunct="1">
              <a:spcBef>
                <a:spcPct val="50000"/>
              </a:spcBef>
            </a:pPr>
            <a:r>
              <a:rPr lang="en-US" sz="2400" b="1" smtClean="0">
                <a:solidFill>
                  <a:schemeClr val="tx2"/>
                </a:solidFill>
              </a:rPr>
              <a:t>4.1.PHẢN </a:t>
            </a:r>
            <a:r>
              <a:rPr lang="en-US" sz="2400" b="1">
                <a:solidFill>
                  <a:schemeClr val="tx2"/>
                </a:solidFill>
              </a:rPr>
              <a:t>LỰC LIÊN KẾT TRÊN CÁC MẶT TỰA. </a:t>
            </a:r>
          </a:p>
          <a:p>
            <a:pPr marL="0" indent="0" algn="just" eaLnBrk="1" hangingPunct="1">
              <a:spcBef>
                <a:spcPct val="50000"/>
              </a:spcBef>
            </a:pPr>
            <a:r>
              <a:rPr lang="en-US" sz="2400" b="1">
                <a:solidFill>
                  <a:schemeClr val="tx2"/>
                </a:solidFill>
              </a:rPr>
              <a:t>KHÁI NIỆM VỀ MA SÁT VÀ SỰ PHÂN LOẠI.</a:t>
            </a:r>
          </a:p>
        </p:txBody>
      </p:sp>
    </p:spTree>
    <p:extLst>
      <p:ext uri="{BB962C8B-B14F-4D97-AF65-F5344CB8AC3E}">
        <p14:creationId xmlns:p14="http://schemas.microsoft.com/office/powerpoint/2010/main" val="30799502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2202"/>
                                        </p:tgtEl>
                                        <p:attrNameLst>
                                          <p:attrName>style.visibility</p:attrName>
                                        </p:attrNameLst>
                                      </p:cBhvr>
                                      <p:to>
                                        <p:strVal val="visible"/>
                                      </p:to>
                                    </p:set>
                                    <p:animEffect transition="in" filter="wheel(4)">
                                      <p:cBhvr>
                                        <p:cTn id="7" dur="2000"/>
                                        <p:tgtEl>
                                          <p:spTgt spid="3922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92206"/>
                                        </p:tgtEl>
                                        <p:attrNameLst>
                                          <p:attrName>style.visibility</p:attrName>
                                        </p:attrNameLst>
                                      </p:cBhvr>
                                      <p:to>
                                        <p:strVal val="visible"/>
                                      </p:to>
                                    </p:set>
                                    <p:animEffect transition="in" filter="wheel(4)">
                                      <p:cBhvr>
                                        <p:cTn id="12" dur="2000"/>
                                        <p:tgtEl>
                                          <p:spTgt spid="392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202" grpId="0"/>
      <p:bldP spid="39220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A332FB8E-9B37-4F27-A880-74F816E8AC70}" type="slidenum">
              <a:rPr lang="en-US" altLang="en-US"/>
              <a:pPr>
                <a:defRPr/>
              </a:pPr>
              <a:t>48</a:t>
            </a:fld>
            <a:endParaRPr lang="en-US" altLang="en-US"/>
          </a:p>
        </p:txBody>
      </p:sp>
      <p:sp>
        <p:nvSpPr>
          <p:cNvPr id="297986" name="Text Box 2"/>
          <p:cNvSpPr txBox="1">
            <a:spLocks noChangeArrowheads="1"/>
          </p:cNvSpPr>
          <p:nvPr/>
        </p:nvSpPr>
        <p:spPr bwMode="auto">
          <a:xfrm>
            <a:off x="575556" y="1376772"/>
            <a:ext cx="45021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b="1" smtClean="0">
                <a:solidFill>
                  <a:schemeClr val="tx2"/>
                </a:solidFill>
                <a:cs typeface="Times New Roman" pitchFamily="18" charset="0"/>
              </a:rPr>
              <a:t>4.1.3</a:t>
            </a:r>
            <a:r>
              <a:rPr lang="en-US" b="1">
                <a:solidFill>
                  <a:schemeClr val="tx2"/>
                </a:solidFill>
                <a:cs typeface="Times New Roman" pitchFamily="18" charset="0"/>
              </a:rPr>
              <a:t>. Phân loại ma sát</a:t>
            </a:r>
          </a:p>
        </p:txBody>
      </p:sp>
      <p:sp>
        <p:nvSpPr>
          <p:cNvPr id="297987" name="Text Box 3"/>
          <p:cNvSpPr txBox="1">
            <a:spLocks noChangeArrowheads="1"/>
          </p:cNvSpPr>
          <p:nvPr/>
        </p:nvSpPr>
        <p:spPr bwMode="auto">
          <a:xfrm>
            <a:off x="539750" y="1946560"/>
            <a:ext cx="8064500" cy="382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buFont typeface="Wingdings" pitchFamily="2" charset="2"/>
              <a:buChar char="v"/>
            </a:pPr>
            <a:r>
              <a:rPr lang="en-US">
                <a:solidFill>
                  <a:srgbClr val="CC00CC"/>
                </a:solidFill>
                <a:cs typeface="Arial" charset="0"/>
              </a:rPr>
              <a:t> Dựa vào trạng thái cơ học</a:t>
            </a:r>
            <a:r>
              <a:rPr lang="en-US">
                <a:cs typeface="Arial" charset="0"/>
              </a:rPr>
              <a:t> của vật ta phân loại ma sát thành: </a:t>
            </a:r>
            <a:r>
              <a:rPr lang="en-US" i="1">
                <a:cs typeface="Arial" charset="0"/>
              </a:rPr>
              <a:t>ma sát tĩnh và ma sát động.</a:t>
            </a:r>
          </a:p>
          <a:p>
            <a:pPr lvl="1" algn="just" eaLnBrk="1" hangingPunct="1">
              <a:lnSpc>
                <a:spcPct val="120000"/>
              </a:lnSpc>
              <a:spcBef>
                <a:spcPct val="50000"/>
              </a:spcBef>
              <a:buFont typeface="Wingdings" pitchFamily="2" charset="2"/>
              <a:buChar char="Ø"/>
            </a:pPr>
            <a:r>
              <a:rPr lang="en-US" i="1">
                <a:cs typeface="Arial" charset="0"/>
              </a:rPr>
              <a:t> </a:t>
            </a:r>
            <a:r>
              <a:rPr lang="en-US" b="1" i="1">
                <a:solidFill>
                  <a:srgbClr val="CC00CC"/>
                </a:solidFill>
                <a:cs typeface="Arial" charset="0"/>
              </a:rPr>
              <a:t>Ma sát tĩnh: </a:t>
            </a:r>
            <a:r>
              <a:rPr lang="en-US">
                <a:cs typeface="Arial" charset="0"/>
              </a:rPr>
              <a:t>là ma sát xuất hiện khi các vật ở trạng thái đứng yên hay khi có các xu hướng chuyển động tương đối giữa vật này và vật kia.</a:t>
            </a:r>
          </a:p>
          <a:p>
            <a:pPr lvl="1" algn="just" eaLnBrk="1" hangingPunct="1">
              <a:lnSpc>
                <a:spcPct val="120000"/>
              </a:lnSpc>
              <a:spcBef>
                <a:spcPct val="50000"/>
              </a:spcBef>
              <a:buFont typeface="Wingdings" pitchFamily="2" charset="2"/>
              <a:buChar char="Ø"/>
            </a:pPr>
            <a:r>
              <a:rPr lang="en-US" i="1">
                <a:cs typeface="Arial" charset="0"/>
              </a:rPr>
              <a:t> </a:t>
            </a:r>
            <a:r>
              <a:rPr lang="en-US" b="1" i="1">
                <a:solidFill>
                  <a:srgbClr val="CC00CC"/>
                </a:solidFill>
                <a:cs typeface="Arial" charset="0"/>
              </a:rPr>
              <a:t>Ma sát động: </a:t>
            </a:r>
            <a:r>
              <a:rPr lang="en-US">
                <a:cs typeface="Arial" charset="0"/>
              </a:rPr>
              <a:t>là ma sát xuất hiện khi các vật chuyển động tương đối với nhau.</a:t>
            </a:r>
          </a:p>
        </p:txBody>
      </p:sp>
      <p:sp>
        <p:nvSpPr>
          <p:cNvPr id="7" name="Text Box 4"/>
          <p:cNvSpPr txBox="1">
            <a:spLocks noChangeArrowheads="1"/>
          </p:cNvSpPr>
          <p:nvPr/>
        </p:nvSpPr>
        <p:spPr bwMode="auto">
          <a:xfrm>
            <a:off x="287338" y="368300"/>
            <a:ext cx="788511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marL="0" indent="0" algn="just" eaLnBrk="1" hangingPunct="1">
              <a:spcBef>
                <a:spcPct val="50000"/>
              </a:spcBef>
            </a:pPr>
            <a:r>
              <a:rPr lang="en-US" sz="2400" b="1" smtClean="0">
                <a:solidFill>
                  <a:schemeClr val="tx2"/>
                </a:solidFill>
              </a:rPr>
              <a:t>4.1.PHẢN </a:t>
            </a:r>
            <a:r>
              <a:rPr lang="en-US" sz="2400" b="1">
                <a:solidFill>
                  <a:schemeClr val="tx2"/>
                </a:solidFill>
              </a:rPr>
              <a:t>LỰC LIÊN KẾT TRÊN CÁC MẶT TỰA. </a:t>
            </a:r>
          </a:p>
          <a:p>
            <a:pPr marL="0" indent="0" algn="just" eaLnBrk="1" hangingPunct="1">
              <a:spcBef>
                <a:spcPct val="50000"/>
              </a:spcBef>
            </a:pPr>
            <a:r>
              <a:rPr lang="en-US" sz="2400" b="1">
                <a:solidFill>
                  <a:schemeClr val="tx2"/>
                </a:solidFill>
              </a:rPr>
              <a:t>KHÁI NIỆM VỀ MA SÁT VÀ SỰ PHÂN LOẠI.</a:t>
            </a:r>
          </a:p>
        </p:txBody>
      </p:sp>
    </p:spTree>
    <p:extLst>
      <p:ext uri="{BB962C8B-B14F-4D97-AF65-F5344CB8AC3E}">
        <p14:creationId xmlns:p14="http://schemas.microsoft.com/office/powerpoint/2010/main" val="3348870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97986">
                                            <p:txEl>
                                              <p:pRg st="0" end="0"/>
                                            </p:txEl>
                                          </p:spTgt>
                                        </p:tgtEl>
                                        <p:attrNameLst>
                                          <p:attrName>style.visibility</p:attrName>
                                        </p:attrNameLst>
                                      </p:cBhvr>
                                      <p:to>
                                        <p:strVal val="visible"/>
                                      </p:to>
                                    </p:set>
                                    <p:anim calcmode="lin" valueType="num">
                                      <p:cBhvr>
                                        <p:cTn id="7" dur="500" fill="hold"/>
                                        <p:tgtEl>
                                          <p:spTgt spid="29798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9798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97987"/>
                                        </p:tgtEl>
                                        <p:attrNameLst>
                                          <p:attrName>style.visibility</p:attrName>
                                        </p:attrNameLst>
                                      </p:cBhvr>
                                      <p:to>
                                        <p:strVal val="visible"/>
                                      </p:to>
                                    </p:set>
                                    <p:anim calcmode="lin" valueType="num">
                                      <p:cBhvr>
                                        <p:cTn id="13" dur="500" fill="hold"/>
                                        <p:tgtEl>
                                          <p:spTgt spid="297987"/>
                                        </p:tgtEl>
                                        <p:attrNameLst>
                                          <p:attrName>ppt_w</p:attrName>
                                        </p:attrNameLst>
                                      </p:cBhvr>
                                      <p:tavLst>
                                        <p:tav tm="0">
                                          <p:val>
                                            <p:fltVal val="0"/>
                                          </p:val>
                                        </p:tav>
                                        <p:tav tm="100000">
                                          <p:val>
                                            <p:strVal val="#ppt_w"/>
                                          </p:val>
                                        </p:tav>
                                      </p:tavLst>
                                    </p:anim>
                                    <p:anim calcmode="lin" valueType="num">
                                      <p:cBhvr>
                                        <p:cTn id="14" dur="500" fill="hold"/>
                                        <p:tgtEl>
                                          <p:spTgt spid="2979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D7DA4488-BF96-4E37-85AE-CEAAF1294E34}" type="slidenum">
              <a:rPr lang="en-US" altLang="en-US"/>
              <a:pPr>
                <a:defRPr/>
              </a:pPr>
              <a:t>49</a:t>
            </a:fld>
            <a:endParaRPr lang="en-US" altLang="en-US"/>
          </a:p>
        </p:txBody>
      </p:sp>
      <p:sp>
        <p:nvSpPr>
          <p:cNvPr id="299010" name="Rectangle 2"/>
          <p:cNvSpPr>
            <a:spLocks noChangeArrowheads="1"/>
          </p:cNvSpPr>
          <p:nvPr/>
        </p:nvSpPr>
        <p:spPr bwMode="auto">
          <a:xfrm>
            <a:off x="587375" y="1840954"/>
            <a:ext cx="8016875" cy="432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spcBef>
                <a:spcPct val="50000"/>
              </a:spcBef>
              <a:buFont typeface="Wingdings" pitchFamily="2" charset="2"/>
              <a:buChar char="v"/>
            </a:pPr>
            <a:r>
              <a:rPr lang="en-US" sz="2800" i="1">
                <a:solidFill>
                  <a:srgbClr val="0000FF"/>
                </a:solidFill>
              </a:rPr>
              <a:t> Dựa vào tính chất của bề mặt tiếp xúc</a:t>
            </a:r>
            <a:r>
              <a:rPr lang="en-US" sz="2800" i="1"/>
              <a:t> ta có: </a:t>
            </a:r>
          </a:p>
          <a:p>
            <a:pPr algn="just">
              <a:lnSpc>
                <a:spcPct val="120000"/>
              </a:lnSpc>
              <a:spcBef>
                <a:spcPct val="50000"/>
              </a:spcBef>
              <a:buFont typeface="Wingdings" pitchFamily="2" charset="2"/>
              <a:buNone/>
            </a:pPr>
            <a:r>
              <a:rPr lang="en-US" sz="2800" i="1"/>
              <a:t>    ma sát khô và ma sát </a:t>
            </a:r>
            <a:r>
              <a:rPr lang="en-US" sz="2800" i="1" smtClean="0"/>
              <a:t>nhớt (ướt)</a:t>
            </a:r>
            <a:endParaRPr lang="en-US" sz="2800" i="1"/>
          </a:p>
          <a:p>
            <a:pPr lvl="1" algn="just">
              <a:lnSpc>
                <a:spcPct val="120000"/>
              </a:lnSpc>
              <a:spcBef>
                <a:spcPct val="50000"/>
              </a:spcBef>
              <a:buFont typeface="Wingdings" pitchFamily="2" charset="2"/>
              <a:buChar char="Ø"/>
            </a:pPr>
            <a:r>
              <a:rPr lang="en-US" sz="2800" i="1"/>
              <a:t> </a:t>
            </a:r>
            <a:r>
              <a:rPr lang="en-US" sz="2800" b="1" i="1">
                <a:solidFill>
                  <a:srgbClr val="0000FF"/>
                </a:solidFill>
              </a:rPr>
              <a:t>Ma sát khô</a:t>
            </a:r>
            <a:r>
              <a:rPr lang="en-US" sz="2800" i="1"/>
              <a:t>: </a:t>
            </a:r>
            <a:r>
              <a:rPr lang="en-US" sz="2800"/>
              <a:t>là ma sát xuất hiện khi các bề mặt của các vật tiếp xúc trực tiếp (không có các lớp bôi trơn như dầu, mỡ).</a:t>
            </a:r>
          </a:p>
          <a:p>
            <a:pPr lvl="1" algn="just">
              <a:lnSpc>
                <a:spcPct val="120000"/>
              </a:lnSpc>
              <a:spcBef>
                <a:spcPct val="50000"/>
              </a:spcBef>
              <a:buFont typeface="Wingdings" pitchFamily="2" charset="2"/>
              <a:buChar char="Ø"/>
            </a:pPr>
            <a:r>
              <a:rPr lang="en-US" sz="2800" b="1" i="1">
                <a:solidFill>
                  <a:srgbClr val="0000FF"/>
                </a:solidFill>
              </a:rPr>
              <a:t> Ma sát nhớt</a:t>
            </a:r>
            <a:r>
              <a:rPr lang="en-US" sz="2800"/>
              <a:t>: Khi trên bề mặt các vật tiếp xúc có các lớp bôi trơn ta có ma sát nhớt.</a:t>
            </a:r>
            <a:endParaRPr lang="en-US" sz="2800" i="1"/>
          </a:p>
        </p:txBody>
      </p:sp>
      <p:sp>
        <p:nvSpPr>
          <p:cNvPr id="5" name="Text Box 2"/>
          <p:cNvSpPr txBox="1">
            <a:spLocks noChangeArrowheads="1"/>
          </p:cNvSpPr>
          <p:nvPr/>
        </p:nvSpPr>
        <p:spPr bwMode="auto">
          <a:xfrm>
            <a:off x="575556" y="1376772"/>
            <a:ext cx="45021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b="1" smtClean="0">
                <a:solidFill>
                  <a:schemeClr val="tx2"/>
                </a:solidFill>
                <a:cs typeface="Times New Roman" pitchFamily="18" charset="0"/>
              </a:rPr>
              <a:t>4.1.3</a:t>
            </a:r>
            <a:r>
              <a:rPr lang="en-US" b="1">
                <a:solidFill>
                  <a:schemeClr val="tx2"/>
                </a:solidFill>
                <a:cs typeface="Times New Roman" pitchFamily="18" charset="0"/>
              </a:rPr>
              <a:t>. Phân loại ma sát</a:t>
            </a:r>
          </a:p>
        </p:txBody>
      </p:sp>
      <p:sp>
        <p:nvSpPr>
          <p:cNvPr id="6" name="Text Box 4"/>
          <p:cNvSpPr txBox="1">
            <a:spLocks noChangeArrowheads="1"/>
          </p:cNvSpPr>
          <p:nvPr/>
        </p:nvSpPr>
        <p:spPr bwMode="auto">
          <a:xfrm>
            <a:off x="287338" y="368300"/>
            <a:ext cx="788511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marL="0" indent="0" algn="just" eaLnBrk="1" hangingPunct="1">
              <a:spcBef>
                <a:spcPct val="50000"/>
              </a:spcBef>
            </a:pPr>
            <a:r>
              <a:rPr lang="en-US" sz="2400" b="1" smtClean="0">
                <a:solidFill>
                  <a:schemeClr val="tx2"/>
                </a:solidFill>
              </a:rPr>
              <a:t>4.1.PHẢN </a:t>
            </a:r>
            <a:r>
              <a:rPr lang="en-US" sz="2400" b="1">
                <a:solidFill>
                  <a:schemeClr val="tx2"/>
                </a:solidFill>
              </a:rPr>
              <a:t>LỰC LIÊN KẾT TRÊN CÁC MẶT TỰA. </a:t>
            </a:r>
          </a:p>
          <a:p>
            <a:pPr marL="0" indent="0" algn="just" eaLnBrk="1" hangingPunct="1">
              <a:spcBef>
                <a:spcPct val="50000"/>
              </a:spcBef>
            </a:pPr>
            <a:r>
              <a:rPr lang="en-US" sz="2400" b="1">
                <a:solidFill>
                  <a:schemeClr val="tx2"/>
                </a:solidFill>
              </a:rPr>
              <a:t>KHÁI NIỆM VỀ MA SÁT VÀ SỰ PHÂN LOẠI.</a:t>
            </a:r>
          </a:p>
        </p:txBody>
      </p:sp>
    </p:spTree>
    <p:extLst>
      <p:ext uri="{BB962C8B-B14F-4D97-AF65-F5344CB8AC3E}">
        <p14:creationId xmlns:p14="http://schemas.microsoft.com/office/powerpoint/2010/main" val="39911884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9010"/>
                                        </p:tgtEl>
                                        <p:attrNameLst>
                                          <p:attrName>style.visibility</p:attrName>
                                        </p:attrNameLst>
                                      </p:cBhvr>
                                      <p:to>
                                        <p:strVal val="visible"/>
                                      </p:to>
                                    </p:set>
                                    <p:anim calcmode="lin" valueType="num">
                                      <p:cBhvr additive="base">
                                        <p:cTn id="7" dur="2000" fill="hold"/>
                                        <p:tgtEl>
                                          <p:spTgt spid="299010"/>
                                        </p:tgtEl>
                                        <p:attrNameLst>
                                          <p:attrName>ppt_x</p:attrName>
                                        </p:attrNameLst>
                                      </p:cBhvr>
                                      <p:tavLst>
                                        <p:tav tm="0">
                                          <p:val>
                                            <p:strVal val="#ppt_x"/>
                                          </p:val>
                                        </p:tav>
                                        <p:tav tm="100000">
                                          <p:val>
                                            <p:strVal val="#ppt_x"/>
                                          </p:val>
                                        </p:tav>
                                      </p:tavLst>
                                    </p:anim>
                                    <p:anim calcmode="lin" valueType="num">
                                      <p:cBhvr additive="base">
                                        <p:cTn id="8" dur="2000" fill="hold"/>
                                        <p:tgtEl>
                                          <p:spTgt spid="2990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pPr>
              <a:defRPr/>
            </a:pPr>
            <a:fld id="{313C8259-784A-4D7B-9A4D-93396E3B56C0}" type="slidenum">
              <a:rPr lang="en-US" altLang="en-US"/>
              <a:pPr>
                <a:defRPr/>
              </a:pPr>
              <a:t>5</a:t>
            </a:fld>
            <a:endParaRPr lang="en-US" altLang="en-US"/>
          </a:p>
        </p:txBody>
      </p:sp>
      <mc:AlternateContent xmlns:mc="http://schemas.openxmlformats.org/markup-compatibility/2006" xmlns:a14="http://schemas.microsoft.com/office/drawing/2010/main">
        <mc:Choice Requires="a14">
          <p:sp>
            <p:nvSpPr>
              <p:cNvPr id="356361" name="Rectangle 9"/>
              <p:cNvSpPr>
                <a:spLocks noChangeArrowheads="1"/>
              </p:cNvSpPr>
              <p:nvPr/>
            </p:nvSpPr>
            <p:spPr bwMode="auto">
              <a:xfrm>
                <a:off x="684213" y="2923020"/>
                <a:ext cx="7948612" cy="147431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nchor="ctr">
                <a:spAutoFit/>
              </a:bodyPr>
              <a:lstStyle/>
              <a:p>
                <a:pPr>
                  <a:lnSpc>
                    <a:spcPct val="120000"/>
                  </a:lnSpc>
                </a:pPr>
                <a:r>
                  <a:rPr lang="en-US" smtClean="0">
                    <a:cs typeface="Times New Roman" pitchFamily="18" charset="0"/>
                  </a:rPr>
                  <a:t>→ mô </a:t>
                </a:r>
                <a:r>
                  <a:rPr lang="en-US">
                    <a:cs typeface="Times New Roman" pitchFamily="18" charset="0"/>
                  </a:rPr>
                  <a:t>đun </a:t>
                </a:r>
                <a:r>
                  <a:rPr lang="en-US" smtClean="0">
                    <a:cs typeface="Times New Roman" pitchFamily="18" charset="0"/>
                  </a:rPr>
                  <a:t>(độ dài </a:t>
                </a:r>
                <a:r>
                  <a:rPr lang="en-US">
                    <a:cs typeface="Times New Roman" pitchFamily="18" charset="0"/>
                  </a:rPr>
                  <a:t>véc </a:t>
                </a:r>
                <a:r>
                  <a:rPr lang="en-US" smtClean="0">
                    <a:cs typeface="Times New Roman" pitchFamily="18" charset="0"/>
                  </a:rPr>
                  <a:t>tơ)</a:t>
                </a:r>
              </a:p>
              <a:p>
                <a:pPr>
                  <a:lnSpc>
                    <a:spcPct val="120000"/>
                  </a:lnSpc>
                </a:pPr>
                <a14:m>
                  <m:oMathPara xmlns:m="http://schemas.openxmlformats.org/officeDocument/2006/math">
                    <m:oMathParaPr>
                      <m:jc m:val="left"/>
                    </m:oMathParaPr>
                    <m:oMath xmlns:m="http://schemas.openxmlformats.org/officeDocument/2006/math">
                      <m:r>
                        <a:rPr lang="en-US" sz="2400" b="1" i="1">
                          <a:solidFill>
                            <a:srgbClr val="FF0000"/>
                          </a:solidFill>
                          <a:latin typeface="Cambria Math"/>
                        </a:rPr>
                        <m:t>𝑹</m:t>
                      </m:r>
                      <m:r>
                        <a:rPr lang="en-US" sz="2400" b="1" i="1">
                          <a:solidFill>
                            <a:srgbClr val="FF0000"/>
                          </a:solidFill>
                          <a:latin typeface="Cambria Math"/>
                        </a:rPr>
                        <m:t>=</m:t>
                      </m:r>
                      <m:rad>
                        <m:radPr>
                          <m:degHide m:val="on"/>
                          <m:ctrlPr>
                            <a:rPr lang="en-US" sz="2400" b="1" i="1">
                              <a:solidFill>
                                <a:srgbClr val="FF0000"/>
                              </a:solidFill>
                              <a:latin typeface="Cambria Math"/>
                            </a:rPr>
                          </m:ctrlPr>
                        </m:radPr>
                        <m:deg/>
                        <m:e>
                          <m:sSup>
                            <m:sSupPr>
                              <m:ctrlPr>
                                <a:rPr lang="en-US" sz="2400" b="1" i="1">
                                  <a:solidFill>
                                    <a:srgbClr val="FF0000"/>
                                  </a:solidFill>
                                  <a:latin typeface="Cambria Math"/>
                                </a:rPr>
                              </m:ctrlPr>
                            </m:sSupPr>
                            <m:e>
                              <m:sSub>
                                <m:sSubPr>
                                  <m:ctrlPr>
                                    <a:rPr lang="en-US" sz="2400" b="1" i="1">
                                      <a:solidFill>
                                        <a:srgbClr val="FF0000"/>
                                      </a:solidFill>
                                      <a:latin typeface="Cambria Math"/>
                                    </a:rPr>
                                  </m:ctrlPr>
                                </m:sSubPr>
                                <m:e>
                                  <m:r>
                                    <a:rPr lang="en-US" sz="2400" b="1" i="1">
                                      <a:solidFill>
                                        <a:srgbClr val="FF0000"/>
                                      </a:solidFill>
                                      <a:latin typeface="Cambria Math"/>
                                    </a:rPr>
                                    <m:t>𝑹</m:t>
                                  </m:r>
                                </m:e>
                                <m:sub>
                                  <m:r>
                                    <a:rPr lang="en-US" sz="2400" b="1" i="1">
                                      <a:solidFill>
                                        <a:srgbClr val="FF0000"/>
                                      </a:solidFill>
                                      <a:latin typeface="Cambria Math"/>
                                    </a:rPr>
                                    <m:t>𝒙</m:t>
                                  </m:r>
                                </m:sub>
                              </m:sSub>
                            </m:e>
                            <m:sup>
                              <m:r>
                                <a:rPr lang="en-US" sz="2400" b="1" i="1">
                                  <a:solidFill>
                                    <a:srgbClr val="FF0000"/>
                                  </a:solidFill>
                                  <a:latin typeface="Cambria Math"/>
                                </a:rPr>
                                <m:t>𝟐</m:t>
                              </m:r>
                            </m:sup>
                          </m:sSup>
                          <m:r>
                            <a:rPr lang="en-US" sz="2400" b="1" i="1">
                              <a:solidFill>
                                <a:srgbClr val="FF0000"/>
                              </a:solidFill>
                              <a:latin typeface="Cambria Math"/>
                            </a:rPr>
                            <m:t>+</m:t>
                          </m:r>
                          <m:sSup>
                            <m:sSupPr>
                              <m:ctrlPr>
                                <a:rPr lang="en-US" sz="2400" b="1" i="1">
                                  <a:solidFill>
                                    <a:srgbClr val="FF0000"/>
                                  </a:solidFill>
                                  <a:latin typeface="Cambria Math"/>
                                </a:rPr>
                              </m:ctrlPr>
                            </m:sSupPr>
                            <m:e>
                              <m:sSub>
                                <m:sSubPr>
                                  <m:ctrlPr>
                                    <a:rPr lang="en-US" sz="2400" b="1" i="1">
                                      <a:solidFill>
                                        <a:srgbClr val="FF0000"/>
                                      </a:solidFill>
                                      <a:latin typeface="Cambria Math"/>
                                    </a:rPr>
                                  </m:ctrlPr>
                                </m:sSubPr>
                                <m:e>
                                  <m:r>
                                    <a:rPr lang="en-US" sz="2400" b="1" i="1">
                                      <a:solidFill>
                                        <a:srgbClr val="FF0000"/>
                                      </a:solidFill>
                                      <a:latin typeface="Cambria Math"/>
                                    </a:rPr>
                                    <m:t>𝑹</m:t>
                                  </m:r>
                                </m:e>
                                <m:sub>
                                  <m:r>
                                    <a:rPr lang="en-US" sz="2400" b="1" i="1">
                                      <a:solidFill>
                                        <a:srgbClr val="FF0000"/>
                                      </a:solidFill>
                                      <a:latin typeface="Cambria Math"/>
                                    </a:rPr>
                                    <m:t>𝒚</m:t>
                                  </m:r>
                                </m:sub>
                              </m:sSub>
                            </m:e>
                            <m:sup>
                              <m:r>
                                <a:rPr lang="en-US" sz="2400" b="1" i="1">
                                  <a:solidFill>
                                    <a:srgbClr val="FF0000"/>
                                  </a:solidFill>
                                  <a:latin typeface="Cambria Math"/>
                                </a:rPr>
                                <m:t>𝟐</m:t>
                              </m:r>
                            </m:sup>
                          </m:sSup>
                        </m:e>
                      </m:rad>
                    </m:oMath>
                  </m:oMathPara>
                </a14:m>
                <a:endParaRPr lang="en-US"/>
              </a:p>
            </p:txBody>
          </p:sp>
        </mc:Choice>
        <mc:Fallback xmlns="">
          <p:sp>
            <p:nvSpPr>
              <p:cNvPr id="356361" name="Rectangle 9"/>
              <p:cNvSpPr>
                <a:spLocks noRot="1" noChangeAspect="1" noMove="1" noResize="1" noEditPoints="1" noAdjustHandles="1" noChangeArrowheads="1" noChangeShapeType="1" noTextEdit="1"/>
              </p:cNvSpPr>
              <p:nvPr/>
            </p:nvSpPr>
            <p:spPr bwMode="auto">
              <a:xfrm>
                <a:off x="684213" y="2923020"/>
                <a:ext cx="7948612" cy="1474314"/>
              </a:xfrm>
              <a:prstGeom prst="rect">
                <a:avLst/>
              </a:prstGeom>
              <a:blipFill rotWithShape="1">
                <a:blip r:embed="rId2"/>
                <a:stretch>
                  <a:fillRect l="-1304" t="-41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684213" y="2176959"/>
                <a:ext cx="2447529" cy="62491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r>
                        <a:rPr lang="en-US" sz="2800" b="1" i="1">
                          <a:solidFill>
                            <a:srgbClr val="FF0000"/>
                          </a:solidFill>
                          <a:latin typeface="Cambria Math"/>
                        </a:rPr>
                        <m:t>=</m:t>
                      </m:r>
                      <m:d>
                        <m:dPr>
                          <m:ctrlPr>
                            <a:rPr lang="en-US" sz="2800" b="1" i="1">
                              <a:solidFill>
                                <a:srgbClr val="FF0000"/>
                              </a:solidFill>
                              <a:latin typeface="Cambria Math"/>
                            </a:rPr>
                          </m:ctrlPr>
                        </m:dPr>
                        <m:e>
                          <m:sSub>
                            <m:sSubPr>
                              <m:ctrlPr>
                                <a:rPr lang="en-US" sz="2800" b="1" i="1">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𝒙</m:t>
                              </m:r>
                            </m:sub>
                          </m:sSub>
                          <m:r>
                            <a:rPr lang="en-US" sz="2800" b="1" i="1">
                              <a:solidFill>
                                <a:srgbClr val="FF0000"/>
                              </a:solidFill>
                              <a:latin typeface="Cambria Math"/>
                            </a:rPr>
                            <m:t>,</m:t>
                          </m:r>
                          <m:sSub>
                            <m:sSubPr>
                              <m:ctrlPr>
                                <a:rPr lang="en-US" sz="2800" b="1" i="1">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𝒚</m:t>
                              </m:r>
                            </m:sub>
                          </m:sSub>
                          <m:r>
                            <a:rPr lang="en-US" sz="2800" b="1" i="1" smtClean="0">
                              <a:solidFill>
                                <a:srgbClr val="FF0000"/>
                              </a:solidFill>
                              <a:latin typeface="Cambria Math"/>
                            </a:rPr>
                            <m:t> </m:t>
                          </m:r>
                        </m:e>
                      </m:d>
                    </m:oMath>
                  </m:oMathPara>
                </a14:m>
                <a:endParaRPr lang="en-US" sz="2800" b="1">
                  <a:solidFill>
                    <a:srgbClr val="FF0000"/>
                  </a:solidFill>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684213" y="2176959"/>
                <a:ext cx="2447529" cy="624915"/>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684213" y="5212091"/>
                <a:ext cx="3703450" cy="737189"/>
              </a:xfrm>
              <a:prstGeom prst="rect">
                <a:avLst/>
              </a:prstGeom>
              <a:noFill/>
            </p:spPr>
            <p:txBody>
              <a:bodyPr wrap="none" rtlCol="0">
                <a:spAutoFit/>
              </a:bodyPr>
              <a:lstStyle/>
              <a:p>
                <a14:m>
                  <m:oMath xmlns:m="http://schemas.openxmlformats.org/officeDocument/2006/math">
                    <m:func>
                      <m:funcPr>
                        <m:ctrlPr>
                          <a:rPr lang="en-US" sz="2800" b="1" i="1" smtClean="0">
                            <a:solidFill>
                              <a:srgbClr val="0000FF"/>
                            </a:solidFill>
                            <a:latin typeface="Cambria Math"/>
                          </a:rPr>
                        </m:ctrlPr>
                      </m:funcPr>
                      <m:fName>
                        <m:r>
                          <a:rPr lang="en-US" sz="2800" b="1" i="0" smtClean="0">
                            <a:solidFill>
                              <a:srgbClr val="0000FF"/>
                            </a:solidFill>
                            <a:latin typeface="Cambria Math"/>
                          </a:rPr>
                          <m:t>𝐜𝐨𝐬</m:t>
                        </m:r>
                      </m:fName>
                      <m:e>
                        <m:r>
                          <a:rPr lang="en-US" sz="2800" b="1" i="1" smtClean="0">
                            <a:solidFill>
                              <a:srgbClr val="0000FF"/>
                            </a:solidFill>
                            <a:latin typeface="Cambria Math"/>
                            <a:ea typeface="Cambria Math"/>
                          </a:rPr>
                          <m:t>𝜶</m:t>
                        </m:r>
                      </m:e>
                    </m:func>
                    <m:r>
                      <a:rPr lang="en-US" sz="2800" b="1" i="1" smtClean="0">
                        <a:solidFill>
                          <a:srgbClr val="0000FF"/>
                        </a:solidFill>
                        <a:latin typeface="Cambria Math"/>
                      </a:rPr>
                      <m:t>=</m:t>
                    </m:r>
                    <m:f>
                      <m:fPr>
                        <m:ctrlPr>
                          <a:rPr lang="en-US" sz="2800" b="1" i="1" smtClean="0">
                            <a:solidFill>
                              <a:srgbClr val="0000FF"/>
                            </a:solidFill>
                            <a:latin typeface="Cambria Math"/>
                          </a:rPr>
                        </m:ctrlPr>
                      </m:fPr>
                      <m:num>
                        <m:sSub>
                          <m:sSubPr>
                            <m:ctrlPr>
                              <a:rPr lang="en-US" sz="2800" b="1" i="1" smtClean="0">
                                <a:solidFill>
                                  <a:srgbClr val="0000FF"/>
                                </a:solidFill>
                                <a:latin typeface="Cambria Math"/>
                              </a:rPr>
                            </m:ctrlPr>
                          </m:sSubPr>
                          <m:e>
                            <m:r>
                              <a:rPr lang="en-US" sz="2800" b="1" i="1" smtClean="0">
                                <a:solidFill>
                                  <a:srgbClr val="0000FF"/>
                                </a:solidFill>
                                <a:latin typeface="Cambria Math"/>
                              </a:rPr>
                              <m:t>𝑹</m:t>
                            </m:r>
                          </m:e>
                          <m:sub>
                            <m:r>
                              <a:rPr lang="en-US" sz="2800" b="1" i="1" smtClean="0">
                                <a:solidFill>
                                  <a:srgbClr val="0000FF"/>
                                </a:solidFill>
                                <a:latin typeface="Cambria Math"/>
                              </a:rPr>
                              <m:t>𝒙</m:t>
                            </m:r>
                          </m:sub>
                        </m:sSub>
                      </m:num>
                      <m:den>
                        <m:r>
                          <a:rPr lang="en-US" sz="2800" b="1" i="1" smtClean="0">
                            <a:solidFill>
                              <a:srgbClr val="0000FF"/>
                            </a:solidFill>
                            <a:latin typeface="Cambria Math"/>
                          </a:rPr>
                          <m:t>𝑹</m:t>
                        </m:r>
                      </m:den>
                    </m:f>
                  </m:oMath>
                </a14:m>
                <a:r>
                  <a:rPr lang="en-US" sz="2800" b="1" smtClean="0">
                    <a:solidFill>
                      <a:srgbClr val="0000FF"/>
                    </a:solidFill>
                  </a:rPr>
                  <a:t>; </a:t>
                </a:r>
                <a14:m>
                  <m:oMath xmlns:m="http://schemas.openxmlformats.org/officeDocument/2006/math">
                    <m:func>
                      <m:funcPr>
                        <m:ctrlPr>
                          <a:rPr lang="en-US" sz="2800" b="1" i="1">
                            <a:solidFill>
                              <a:srgbClr val="0000FF"/>
                            </a:solidFill>
                            <a:latin typeface="Cambria Math"/>
                          </a:rPr>
                        </m:ctrlPr>
                      </m:funcPr>
                      <m:fName>
                        <m:r>
                          <a:rPr lang="en-US" sz="2800" b="1" i="1">
                            <a:solidFill>
                              <a:srgbClr val="0000FF"/>
                            </a:solidFill>
                            <a:latin typeface="Cambria Math"/>
                          </a:rPr>
                          <m:t>𝒄𝒐𝒔</m:t>
                        </m:r>
                      </m:fName>
                      <m:e>
                        <m:r>
                          <a:rPr lang="en-US" sz="2800" b="1" i="1" smtClean="0">
                            <a:solidFill>
                              <a:srgbClr val="0000FF"/>
                            </a:solidFill>
                            <a:latin typeface="Cambria Math"/>
                            <a:ea typeface="Cambria Math"/>
                          </a:rPr>
                          <m:t>𝜷</m:t>
                        </m:r>
                      </m:e>
                    </m:func>
                    <m:r>
                      <a:rPr lang="en-US" sz="2800" b="1" i="1">
                        <a:solidFill>
                          <a:srgbClr val="0000FF"/>
                        </a:solidFill>
                        <a:latin typeface="Cambria Math"/>
                      </a:rPr>
                      <m:t>=</m:t>
                    </m:r>
                    <m:f>
                      <m:fPr>
                        <m:ctrlPr>
                          <a:rPr lang="en-US" sz="2800" b="1" i="1">
                            <a:solidFill>
                              <a:srgbClr val="0000FF"/>
                            </a:solidFill>
                            <a:latin typeface="Cambria Math"/>
                          </a:rPr>
                        </m:ctrlPr>
                      </m:fPr>
                      <m:num>
                        <m:sSub>
                          <m:sSubPr>
                            <m:ctrlPr>
                              <a:rPr lang="en-US" sz="2800" b="1" i="1">
                                <a:solidFill>
                                  <a:srgbClr val="0000FF"/>
                                </a:solidFill>
                                <a:latin typeface="Cambria Math"/>
                              </a:rPr>
                            </m:ctrlPr>
                          </m:sSubPr>
                          <m:e>
                            <m:r>
                              <a:rPr lang="en-US" sz="2800" b="1" i="1">
                                <a:solidFill>
                                  <a:srgbClr val="0000FF"/>
                                </a:solidFill>
                                <a:latin typeface="Cambria Math"/>
                              </a:rPr>
                              <m:t>𝑹</m:t>
                            </m:r>
                          </m:e>
                          <m:sub>
                            <m:r>
                              <a:rPr lang="en-US" sz="2800" b="1" i="1" smtClean="0">
                                <a:solidFill>
                                  <a:srgbClr val="0000FF"/>
                                </a:solidFill>
                                <a:latin typeface="Cambria Math"/>
                              </a:rPr>
                              <m:t>𝒚</m:t>
                            </m:r>
                          </m:sub>
                        </m:sSub>
                      </m:num>
                      <m:den>
                        <m:r>
                          <a:rPr lang="en-US" sz="2800" b="1" i="1">
                            <a:solidFill>
                              <a:srgbClr val="0000FF"/>
                            </a:solidFill>
                            <a:latin typeface="Cambria Math"/>
                          </a:rPr>
                          <m:t>𝑹</m:t>
                        </m:r>
                      </m:den>
                    </m:f>
                  </m:oMath>
                </a14:m>
                <a:endParaRPr lang="en-US" sz="2800" b="1">
                  <a:solidFill>
                    <a:srgbClr val="0000FF"/>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684213" y="5212091"/>
                <a:ext cx="3703450" cy="737189"/>
              </a:xfrm>
              <a:prstGeom prst="rect">
                <a:avLst/>
              </a:prstGeom>
              <a:blipFill rotWithShape="1">
                <a:blip r:embed="rId4"/>
                <a:stretch>
                  <a:fillRect b="-8264"/>
                </a:stretch>
              </a:blipFill>
            </p:spPr>
            <p:txBody>
              <a:bodyPr/>
              <a:lstStyle/>
              <a:p>
                <a:r>
                  <a:rPr lang="en-US">
                    <a:noFill/>
                  </a:rPr>
                  <a:t> </a:t>
                </a:r>
              </a:p>
            </p:txBody>
          </p:sp>
        </mc:Fallback>
      </mc:AlternateContent>
      <p:sp>
        <p:nvSpPr>
          <p:cNvPr id="8" name="Rectangle 19"/>
          <p:cNvSpPr>
            <a:spLocks noChangeArrowheads="1"/>
          </p:cNvSpPr>
          <p:nvPr/>
        </p:nvSpPr>
        <p:spPr bwMode="auto">
          <a:xfrm>
            <a:off x="684213" y="1566863"/>
            <a:ext cx="471534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b="1">
                <a:solidFill>
                  <a:srgbClr val="005C00"/>
                </a:solidFill>
              </a:rPr>
              <a:t> b. Phương pháp chiếu </a:t>
            </a:r>
          </a:p>
        </p:txBody>
      </p:sp>
      <p:sp>
        <p:nvSpPr>
          <p:cNvPr id="9" name="Text Box 69"/>
          <p:cNvSpPr txBox="1">
            <a:spLocks noChangeArrowheads="1"/>
          </p:cNvSpPr>
          <p:nvPr/>
        </p:nvSpPr>
        <p:spPr bwMode="auto">
          <a:xfrm>
            <a:off x="647564" y="1041400"/>
            <a:ext cx="7416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1.1 </a:t>
            </a:r>
            <a:r>
              <a:rPr lang="en-US" b="1"/>
              <a:t>Vectơ chính của hệ lực </a:t>
            </a:r>
            <a:r>
              <a:rPr lang="en-US" b="1" smtClean="0"/>
              <a:t>phẳng</a:t>
            </a:r>
            <a:endParaRPr lang="en-US" b="1"/>
          </a:p>
        </p:txBody>
      </p:sp>
      <p:sp>
        <p:nvSpPr>
          <p:cNvPr id="12" name="Rectangle 7"/>
          <p:cNvSpPr>
            <a:spLocks noChangeArrowheads="1"/>
          </p:cNvSpPr>
          <p:nvPr/>
        </p:nvSpPr>
        <p:spPr bwMode="auto">
          <a:xfrm>
            <a:off x="519113" y="224644"/>
            <a:ext cx="7148512"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b="1" smtClean="0">
                <a:solidFill>
                  <a:srgbClr val="005C00"/>
                </a:solidFill>
              </a:rPr>
              <a:t>1. </a:t>
            </a:r>
            <a:r>
              <a:rPr lang="en-US" b="1">
                <a:solidFill>
                  <a:srgbClr val="005C00"/>
                </a:solidFill>
              </a:rPr>
              <a:t>VÉC TƠ CHÍNH VÀ MÔMEN CHÍNH </a:t>
            </a:r>
          </a:p>
          <a:p>
            <a:r>
              <a:rPr lang="en-US" b="1">
                <a:solidFill>
                  <a:srgbClr val="005C00"/>
                </a:solidFill>
              </a:rPr>
              <a:t>     </a:t>
            </a:r>
            <a:r>
              <a:rPr lang="en-US" b="1" smtClean="0">
                <a:solidFill>
                  <a:srgbClr val="005C00"/>
                </a:solidFill>
              </a:rPr>
              <a:t>CỦA </a:t>
            </a:r>
            <a:r>
              <a:rPr lang="en-US" b="1">
                <a:solidFill>
                  <a:srgbClr val="005C00"/>
                </a:solidFill>
              </a:rPr>
              <a:t>HỆ LỰC </a:t>
            </a:r>
            <a:r>
              <a:rPr lang="en-US" b="1" smtClean="0">
                <a:solidFill>
                  <a:srgbClr val="005C00"/>
                </a:solidFill>
              </a:rPr>
              <a:t>PHẲNG.</a:t>
            </a:r>
            <a:endParaRPr lang="en-US" b="1">
              <a:solidFill>
                <a:srgbClr val="005C00"/>
              </a:solidFill>
            </a:endParaRPr>
          </a:p>
        </p:txBody>
      </p:sp>
      <p:sp>
        <p:nvSpPr>
          <p:cNvPr id="13" name="Rectangle 9"/>
          <p:cNvSpPr>
            <a:spLocks noChangeArrowheads="1"/>
          </p:cNvSpPr>
          <p:nvPr/>
        </p:nvSpPr>
        <p:spPr bwMode="auto">
          <a:xfrm>
            <a:off x="647564" y="4540537"/>
            <a:ext cx="7948612" cy="52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smtClean="0">
                <a:cs typeface="Times New Roman" pitchFamily="18" charset="0"/>
              </a:rPr>
              <a:t>→ phương </a:t>
            </a:r>
            <a:r>
              <a:rPr lang="en-US">
                <a:cs typeface="Times New Roman" pitchFamily="18" charset="0"/>
              </a:rPr>
              <a:t>chiều của véc tơ </a:t>
            </a:r>
            <a:r>
              <a:rPr lang="en-US" smtClean="0">
                <a:cs typeface="Times New Roman" pitchFamily="18" charset="0"/>
              </a:rPr>
              <a:t>chính</a:t>
            </a:r>
            <a:endParaRPr lang="en-US"/>
          </a:p>
        </p:txBody>
      </p:sp>
      <p:sp>
        <p:nvSpPr>
          <p:cNvPr id="54" name="Line 27"/>
          <p:cNvSpPr>
            <a:spLocks noChangeAspect="1" noChangeShapeType="1"/>
          </p:cNvSpPr>
          <p:nvPr/>
        </p:nvSpPr>
        <p:spPr bwMode="auto">
          <a:xfrm>
            <a:off x="5682221" y="2861906"/>
            <a:ext cx="2733675" cy="1085850"/>
          </a:xfrm>
          <a:prstGeom prst="line">
            <a:avLst/>
          </a:prstGeom>
          <a:noFill/>
          <a:ln w="76200">
            <a:solidFill>
              <a:schemeClr val="tx1"/>
            </a:solidFill>
            <a:round/>
            <a:headEnd type="none" w="sm" len="me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6" name="Group 57"/>
          <p:cNvGrpSpPr>
            <a:grpSpLocks/>
          </p:cNvGrpSpPr>
          <p:nvPr/>
        </p:nvGrpSpPr>
        <p:grpSpPr bwMode="auto">
          <a:xfrm>
            <a:off x="5275821" y="2428521"/>
            <a:ext cx="466725" cy="490538"/>
            <a:chOff x="2835" y="898"/>
            <a:chExt cx="294" cy="309"/>
          </a:xfrm>
        </p:grpSpPr>
        <p:sp>
          <p:nvSpPr>
            <p:cNvPr id="57" name="Text Box 50"/>
            <p:cNvSpPr txBox="1">
              <a:spLocks noChangeArrowheads="1"/>
            </p:cNvSpPr>
            <p:nvPr/>
          </p:nvSpPr>
          <p:spPr bwMode="auto">
            <a:xfrm>
              <a:off x="2835" y="898"/>
              <a:ext cx="232"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B050"/>
                  </a:solidFill>
                </a:rPr>
                <a:t>O</a:t>
              </a:r>
            </a:p>
          </p:txBody>
        </p:sp>
        <p:sp>
          <p:nvSpPr>
            <p:cNvPr id="58" name="Oval 51"/>
            <p:cNvSpPr>
              <a:spLocks noChangeArrowheads="1"/>
            </p:cNvSpPr>
            <p:nvPr/>
          </p:nvSpPr>
          <p:spPr bwMode="auto">
            <a:xfrm>
              <a:off x="3061" y="1139"/>
              <a:ext cx="68" cy="6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solidFill>
                  <a:srgbClr val="00B050"/>
                </a:solidFill>
              </a:endParaRPr>
            </a:p>
          </p:txBody>
        </p:sp>
      </p:grpSp>
      <p:cxnSp>
        <p:nvCxnSpPr>
          <p:cNvPr id="59" name="Straight Arrow Connector 58"/>
          <p:cNvCxnSpPr/>
          <p:nvPr/>
        </p:nvCxnSpPr>
        <p:spPr>
          <a:xfrm flipV="1">
            <a:off x="5688571" y="1681923"/>
            <a:ext cx="0" cy="2395149"/>
          </a:xfrm>
          <a:prstGeom prst="straightConnector1">
            <a:avLst/>
          </a:prstGeom>
          <a:ln w="28575">
            <a:solidFill>
              <a:srgbClr val="00B050"/>
            </a:solidFill>
            <a:headEnd w="sm" len="lg"/>
            <a:tailEnd type="arrow" w="sm"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5275821" y="2855556"/>
            <a:ext cx="3716411" cy="0"/>
          </a:xfrm>
          <a:prstGeom prst="straightConnector1">
            <a:avLst/>
          </a:prstGeom>
          <a:ln w="28575">
            <a:solidFill>
              <a:srgbClr val="00B050"/>
            </a:solidFill>
            <a:headEnd w="sm" len="lg"/>
            <a:tailEnd type="arrow" w="sm" len="lg"/>
          </a:ln>
        </p:spPr>
        <p:style>
          <a:lnRef idx="1">
            <a:schemeClr val="accent1"/>
          </a:lnRef>
          <a:fillRef idx="0">
            <a:schemeClr val="accent1"/>
          </a:fillRef>
          <a:effectRef idx="0">
            <a:schemeClr val="accent1"/>
          </a:effectRef>
          <a:fontRef idx="minor">
            <a:schemeClr val="tx1"/>
          </a:fontRef>
        </p:style>
      </p:cxnSp>
      <p:sp>
        <p:nvSpPr>
          <p:cNvPr id="61" name="Text Box 50"/>
          <p:cNvSpPr txBox="1">
            <a:spLocks noChangeArrowheads="1"/>
          </p:cNvSpPr>
          <p:nvPr/>
        </p:nvSpPr>
        <p:spPr bwMode="auto">
          <a:xfrm>
            <a:off x="5313921" y="1623966"/>
            <a:ext cx="3683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B050"/>
                </a:solidFill>
              </a:rPr>
              <a:t>y</a:t>
            </a:r>
            <a:endParaRPr lang="en-US" b="1">
              <a:solidFill>
                <a:srgbClr val="00B050"/>
              </a:solidFill>
            </a:endParaRPr>
          </a:p>
        </p:txBody>
      </p:sp>
      <p:sp>
        <p:nvSpPr>
          <p:cNvPr id="62" name="Text Box 50"/>
          <p:cNvSpPr txBox="1">
            <a:spLocks noChangeArrowheads="1"/>
          </p:cNvSpPr>
          <p:nvPr/>
        </p:nvSpPr>
        <p:spPr bwMode="auto">
          <a:xfrm>
            <a:off x="8740204" y="2372956"/>
            <a:ext cx="3683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B050"/>
                </a:solidFill>
              </a:rPr>
              <a:t>x</a:t>
            </a:r>
            <a:endParaRPr lang="en-US" b="1">
              <a:solidFill>
                <a:srgbClr val="00B050"/>
              </a:solidFill>
            </a:endParaRPr>
          </a:p>
        </p:txBody>
      </p:sp>
      <p:cxnSp>
        <p:nvCxnSpPr>
          <p:cNvPr id="63" name="Straight Connector 62"/>
          <p:cNvCxnSpPr>
            <a:stCxn id="54" idx="1"/>
          </p:cNvCxnSpPr>
          <p:nvPr/>
        </p:nvCxnSpPr>
        <p:spPr>
          <a:xfrm flipH="1">
            <a:off x="5682221" y="3947756"/>
            <a:ext cx="2733675" cy="0"/>
          </a:xfrm>
          <a:prstGeom prst="line">
            <a:avLst/>
          </a:prstGeom>
          <a:ln w="28575">
            <a:solidFill>
              <a:srgbClr val="7030A0"/>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58" idx="2"/>
          </p:cNvCxnSpPr>
          <p:nvPr/>
        </p:nvCxnSpPr>
        <p:spPr>
          <a:xfrm>
            <a:off x="5634596" y="2865084"/>
            <a:ext cx="2781300" cy="1581"/>
          </a:xfrm>
          <a:prstGeom prst="straightConnector1">
            <a:avLst/>
          </a:prstGeom>
          <a:ln w="76200">
            <a:solidFill>
              <a:srgbClr val="7030A0"/>
            </a:solidFill>
            <a:headEnd w="sm" len="med"/>
            <a:tailEnd type="arrow" w="sm"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58" idx="0"/>
          </p:cNvCxnSpPr>
          <p:nvPr/>
        </p:nvCxnSpPr>
        <p:spPr>
          <a:xfrm>
            <a:off x="5688571" y="2811109"/>
            <a:ext cx="0" cy="1136647"/>
          </a:xfrm>
          <a:prstGeom prst="straightConnector1">
            <a:avLst/>
          </a:prstGeom>
          <a:ln w="76200">
            <a:solidFill>
              <a:srgbClr val="7030A0"/>
            </a:solidFill>
            <a:headEnd w="sm" len="med"/>
            <a:tailEnd type="arrow" w="sm"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7" name="Text Box 50"/>
              <p:cNvSpPr txBox="1">
                <a:spLocks noChangeArrowheads="1"/>
              </p:cNvSpPr>
              <p:nvPr/>
            </p:nvSpPr>
            <p:spPr bwMode="auto">
              <a:xfrm>
                <a:off x="5129770" y="3017174"/>
                <a:ext cx="612775" cy="58695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b="1" i="1" smtClean="0">
                              <a:solidFill>
                                <a:srgbClr val="7030A0"/>
                              </a:solidFill>
                              <a:latin typeface="Cambria Math"/>
                            </a:rPr>
                          </m:ctrlPr>
                        </m:sSubPr>
                        <m:e>
                          <m:acc>
                            <m:accPr>
                              <m:chr m:val="⃗"/>
                              <m:ctrlPr>
                                <a:rPr lang="en-US" b="1" i="1" smtClean="0">
                                  <a:solidFill>
                                    <a:srgbClr val="7030A0"/>
                                  </a:solidFill>
                                  <a:latin typeface="Cambria Math"/>
                                </a:rPr>
                              </m:ctrlPr>
                            </m:accPr>
                            <m:e>
                              <m:r>
                                <a:rPr lang="en-US" b="1" i="1" smtClean="0">
                                  <a:solidFill>
                                    <a:srgbClr val="7030A0"/>
                                  </a:solidFill>
                                  <a:latin typeface="Cambria Math"/>
                                </a:rPr>
                                <m:t>𝑹</m:t>
                              </m:r>
                            </m:e>
                          </m:acc>
                        </m:e>
                        <m:sub>
                          <m:r>
                            <a:rPr lang="en-US" b="1" i="1" smtClean="0">
                              <a:solidFill>
                                <a:srgbClr val="7030A0"/>
                              </a:solidFill>
                              <a:latin typeface="Cambria Math"/>
                            </a:rPr>
                            <m:t>𝒚</m:t>
                          </m:r>
                        </m:sub>
                      </m:sSub>
                    </m:oMath>
                  </m:oMathPara>
                </a14:m>
                <a:endParaRPr lang="en-US" b="1">
                  <a:solidFill>
                    <a:srgbClr val="7030A0"/>
                  </a:solidFill>
                </a:endParaRPr>
              </a:p>
            </p:txBody>
          </p:sp>
        </mc:Choice>
        <mc:Fallback xmlns="">
          <p:sp>
            <p:nvSpPr>
              <p:cNvPr id="67" name="Text Box 50"/>
              <p:cNvSpPr txBox="1">
                <a:spLocks noRot="1" noChangeAspect="1" noMove="1" noResize="1" noEditPoints="1" noAdjustHandles="1" noChangeArrowheads="1" noChangeShapeType="1" noTextEdit="1"/>
              </p:cNvSpPr>
              <p:nvPr/>
            </p:nvSpPr>
            <p:spPr bwMode="auto">
              <a:xfrm>
                <a:off x="5129770" y="3017174"/>
                <a:ext cx="612775" cy="586956"/>
              </a:xfrm>
              <a:prstGeom prst="rect">
                <a:avLst/>
              </a:prstGeom>
              <a:blipFill rotWithShape="1">
                <a:blip r:embed="rId5"/>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8" name="Text Box 50"/>
              <p:cNvSpPr txBox="1">
                <a:spLocks noChangeArrowheads="1"/>
              </p:cNvSpPr>
              <p:nvPr/>
            </p:nvSpPr>
            <p:spPr bwMode="auto">
              <a:xfrm>
                <a:off x="6718858" y="2283919"/>
                <a:ext cx="612775" cy="541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b="1" i="1" smtClean="0">
                              <a:solidFill>
                                <a:srgbClr val="7030A0"/>
                              </a:solidFill>
                              <a:latin typeface="Cambria Math"/>
                            </a:rPr>
                          </m:ctrlPr>
                        </m:sSubPr>
                        <m:e>
                          <m:acc>
                            <m:accPr>
                              <m:chr m:val="⃗"/>
                              <m:ctrlPr>
                                <a:rPr lang="en-US" b="1" i="1" smtClean="0">
                                  <a:solidFill>
                                    <a:srgbClr val="7030A0"/>
                                  </a:solidFill>
                                  <a:latin typeface="Cambria Math"/>
                                </a:rPr>
                              </m:ctrlPr>
                            </m:accPr>
                            <m:e>
                              <m:r>
                                <a:rPr lang="en-US" b="1" i="1" smtClean="0">
                                  <a:solidFill>
                                    <a:srgbClr val="7030A0"/>
                                  </a:solidFill>
                                  <a:latin typeface="Cambria Math"/>
                                </a:rPr>
                                <m:t>𝑹</m:t>
                              </m:r>
                            </m:e>
                          </m:acc>
                        </m:e>
                        <m:sub>
                          <m:r>
                            <a:rPr lang="en-US" b="1" i="1" smtClean="0">
                              <a:solidFill>
                                <a:srgbClr val="7030A0"/>
                              </a:solidFill>
                              <a:latin typeface="Cambria Math"/>
                            </a:rPr>
                            <m:t>𝒙</m:t>
                          </m:r>
                        </m:sub>
                      </m:sSub>
                    </m:oMath>
                  </m:oMathPara>
                </a14:m>
                <a:endParaRPr lang="en-US" b="1">
                  <a:solidFill>
                    <a:srgbClr val="7030A0"/>
                  </a:solidFill>
                </a:endParaRPr>
              </a:p>
            </p:txBody>
          </p:sp>
        </mc:Choice>
        <mc:Fallback xmlns="">
          <p:sp>
            <p:nvSpPr>
              <p:cNvPr id="68" name="Text Box 50"/>
              <p:cNvSpPr txBox="1">
                <a:spLocks noRot="1" noChangeAspect="1" noMove="1" noResize="1" noEditPoints="1" noAdjustHandles="1" noChangeArrowheads="1" noChangeShapeType="1" noTextEdit="1"/>
              </p:cNvSpPr>
              <p:nvPr/>
            </p:nvSpPr>
            <p:spPr bwMode="auto">
              <a:xfrm>
                <a:off x="6718858" y="2283919"/>
                <a:ext cx="612775" cy="541046"/>
              </a:xfrm>
              <a:prstGeom prst="rect">
                <a:avLst/>
              </a:prstGeom>
              <a:blipFill rotWithShape="1">
                <a:blip r:embed="rId6"/>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Text Box 50"/>
              <p:cNvSpPr txBox="1">
                <a:spLocks noChangeArrowheads="1"/>
              </p:cNvSpPr>
              <p:nvPr/>
            </p:nvSpPr>
            <p:spPr bwMode="auto">
              <a:xfrm>
                <a:off x="7307821" y="3006843"/>
                <a:ext cx="368300" cy="541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14:m>
                  <m:oMathPara xmlns:m="http://schemas.openxmlformats.org/officeDocument/2006/math">
                    <m:oMathParaPr>
                      <m:jc m:val="centerGroup"/>
                    </m:oMathParaPr>
                    <m:oMath xmlns:m="http://schemas.openxmlformats.org/officeDocument/2006/math">
                      <m:acc>
                        <m:accPr>
                          <m:chr m:val="⃗"/>
                          <m:ctrlPr>
                            <a:rPr lang="en-US" b="1" i="1" smtClean="0">
                              <a:solidFill>
                                <a:schemeClr val="tx1"/>
                              </a:solidFill>
                              <a:latin typeface="Cambria Math"/>
                            </a:rPr>
                          </m:ctrlPr>
                        </m:accPr>
                        <m:e>
                          <m:r>
                            <a:rPr lang="en-US" b="1" i="1" smtClean="0">
                              <a:solidFill>
                                <a:schemeClr val="tx1"/>
                              </a:solidFill>
                              <a:latin typeface="Cambria Math"/>
                            </a:rPr>
                            <m:t>𝑹</m:t>
                          </m:r>
                        </m:e>
                      </m:acc>
                    </m:oMath>
                  </m:oMathPara>
                </a14:m>
                <a:endParaRPr lang="en-US" b="1">
                  <a:solidFill>
                    <a:schemeClr val="tx1"/>
                  </a:solidFill>
                </a:endParaRPr>
              </a:p>
            </p:txBody>
          </p:sp>
        </mc:Choice>
        <mc:Fallback xmlns="">
          <p:sp>
            <p:nvSpPr>
              <p:cNvPr id="72" name="Text Box 50"/>
              <p:cNvSpPr txBox="1">
                <a:spLocks noRot="1" noChangeAspect="1" noMove="1" noResize="1" noEditPoints="1" noAdjustHandles="1" noChangeArrowheads="1" noChangeShapeType="1" noTextEdit="1"/>
              </p:cNvSpPr>
              <p:nvPr/>
            </p:nvSpPr>
            <p:spPr bwMode="auto">
              <a:xfrm>
                <a:off x="7307821" y="3006843"/>
                <a:ext cx="368300" cy="541046"/>
              </a:xfrm>
              <a:prstGeom prst="rect">
                <a:avLst/>
              </a:prstGeom>
              <a:blipFill rotWithShape="1">
                <a:blip r:embed="rId7"/>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356368" name="Group 356367"/>
          <p:cNvGrpSpPr/>
          <p:nvPr/>
        </p:nvGrpSpPr>
        <p:grpSpPr>
          <a:xfrm>
            <a:off x="6420530" y="2390832"/>
            <a:ext cx="720000" cy="1152000"/>
            <a:chOff x="6420530" y="2390832"/>
            <a:chExt cx="720000" cy="1152000"/>
          </a:xfrm>
        </p:grpSpPr>
        <p:sp>
          <p:nvSpPr>
            <p:cNvPr id="356366" name="Arc 356365"/>
            <p:cNvSpPr/>
            <p:nvPr/>
          </p:nvSpPr>
          <p:spPr>
            <a:xfrm>
              <a:off x="6420530" y="2390832"/>
              <a:ext cx="720000" cy="1152000"/>
            </a:xfrm>
            <a:prstGeom prst="arc">
              <a:avLst>
                <a:gd name="adj1" fmla="val 20445270"/>
                <a:gd name="adj2" fmla="val 3738965"/>
              </a:avLst>
            </a:prstGeom>
            <a:ln w="285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spAutoFit/>
            </a:bodyPr>
            <a:lstStyle/>
            <a:p>
              <a:endParaRPr lang="en-US" b="1">
                <a:solidFill>
                  <a:srgbClr val="0000FF"/>
                </a:solidFill>
              </a:endParaRPr>
            </a:p>
          </p:txBody>
        </p:sp>
        <p:sp>
          <p:nvSpPr>
            <p:cNvPr id="356367" name="TextBox 356366"/>
            <p:cNvSpPr txBox="1"/>
            <p:nvPr/>
          </p:nvSpPr>
          <p:spPr>
            <a:xfrm>
              <a:off x="6735887" y="2816932"/>
              <a:ext cx="404643" cy="492443"/>
            </a:xfrm>
            <a:prstGeom prst="rect">
              <a:avLst/>
            </a:prstGeom>
            <a:noFill/>
          </p:spPr>
          <p:txBody>
            <a:bodyPr wrap="square" rtlCol="0">
              <a:spAutoFit/>
            </a:bodyPr>
            <a:lstStyle/>
            <a:p>
              <a:r>
                <a:rPr lang="el-GR" b="1" smtClean="0">
                  <a:solidFill>
                    <a:srgbClr val="0000FF"/>
                  </a:solidFill>
                </a:rPr>
                <a:t>α</a:t>
              </a:r>
              <a:endParaRPr lang="en-US" b="1">
                <a:solidFill>
                  <a:srgbClr val="0000FF"/>
                </a:solidFill>
              </a:endParaRPr>
            </a:p>
          </p:txBody>
        </p:sp>
      </p:grpSp>
      <p:grpSp>
        <p:nvGrpSpPr>
          <p:cNvPr id="80" name="Group 79"/>
          <p:cNvGrpSpPr/>
          <p:nvPr/>
        </p:nvGrpSpPr>
        <p:grpSpPr>
          <a:xfrm>
            <a:off x="5148064" y="2277000"/>
            <a:ext cx="1080000" cy="1152000"/>
            <a:chOff x="6334876" y="2390880"/>
            <a:chExt cx="1080000" cy="1152000"/>
          </a:xfrm>
        </p:grpSpPr>
        <p:sp>
          <p:nvSpPr>
            <p:cNvPr id="81" name="Arc 80"/>
            <p:cNvSpPr/>
            <p:nvPr/>
          </p:nvSpPr>
          <p:spPr>
            <a:xfrm>
              <a:off x="6334876" y="2390880"/>
              <a:ext cx="1080000" cy="1152000"/>
            </a:xfrm>
            <a:prstGeom prst="arc">
              <a:avLst>
                <a:gd name="adj1" fmla="val 1474972"/>
                <a:gd name="adj2" fmla="val 5411713"/>
              </a:avLst>
            </a:prstGeom>
            <a:ln w="285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spAutoFit/>
            </a:bodyPr>
            <a:lstStyle/>
            <a:p>
              <a:endParaRPr lang="en-US" b="1">
                <a:solidFill>
                  <a:srgbClr val="0000FF"/>
                </a:solidFill>
              </a:endParaRPr>
            </a:p>
          </p:txBody>
        </p:sp>
        <p:sp>
          <p:nvSpPr>
            <p:cNvPr id="82" name="TextBox 81"/>
            <p:cNvSpPr txBox="1"/>
            <p:nvPr/>
          </p:nvSpPr>
          <p:spPr>
            <a:xfrm>
              <a:off x="6854012" y="3050437"/>
              <a:ext cx="404643" cy="492443"/>
            </a:xfrm>
            <a:prstGeom prst="rect">
              <a:avLst/>
            </a:prstGeom>
            <a:noFill/>
          </p:spPr>
          <p:txBody>
            <a:bodyPr wrap="square" rtlCol="0">
              <a:spAutoFit/>
            </a:bodyPr>
            <a:lstStyle/>
            <a:p>
              <a:r>
                <a:rPr lang="el-GR" b="1" smtClean="0">
                  <a:solidFill>
                    <a:srgbClr val="0000FF"/>
                  </a:solidFill>
                </a:rPr>
                <a:t>β</a:t>
              </a:r>
              <a:endParaRPr lang="en-US" b="1">
                <a:solidFill>
                  <a:srgbClr val="0000FF"/>
                </a:solidFill>
              </a:endParaRPr>
            </a:p>
          </p:txBody>
        </p:sp>
      </p:grpSp>
    </p:spTree>
    <p:extLst>
      <p:ext uri="{BB962C8B-B14F-4D97-AF65-F5344CB8AC3E}">
        <p14:creationId xmlns:p14="http://schemas.microsoft.com/office/powerpoint/2010/main" val="20913893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56361"/>
                                        </p:tgtEl>
                                        <p:attrNameLst>
                                          <p:attrName>style.visibility</p:attrName>
                                        </p:attrNameLst>
                                      </p:cBhvr>
                                      <p:to>
                                        <p:strVal val="visible"/>
                                      </p:to>
                                    </p:set>
                                    <p:anim calcmode="lin" valueType="num">
                                      <p:cBhvr additive="base">
                                        <p:cTn id="12" dur="500" fill="hold"/>
                                        <p:tgtEl>
                                          <p:spTgt spid="356361"/>
                                        </p:tgtEl>
                                        <p:attrNameLst>
                                          <p:attrName>ppt_x</p:attrName>
                                        </p:attrNameLst>
                                      </p:cBhvr>
                                      <p:tavLst>
                                        <p:tav tm="0">
                                          <p:val>
                                            <p:strVal val="#ppt_x"/>
                                          </p:val>
                                        </p:tav>
                                        <p:tav tm="100000">
                                          <p:val>
                                            <p:strVal val="#ppt_x"/>
                                          </p:val>
                                        </p:tav>
                                      </p:tavLst>
                                    </p:anim>
                                    <p:anim calcmode="lin" valueType="num">
                                      <p:cBhvr additive="base">
                                        <p:cTn id="13" dur="500" fill="hold"/>
                                        <p:tgtEl>
                                          <p:spTgt spid="35636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56368"/>
                                        </p:tgtEl>
                                        <p:attrNameLst>
                                          <p:attrName>style.visibility</p:attrName>
                                        </p:attrNameLst>
                                      </p:cBhvr>
                                      <p:to>
                                        <p:strVal val="visible"/>
                                      </p:to>
                                    </p:set>
                                    <p:animEffect transition="in" filter="fade">
                                      <p:cBhvr>
                                        <p:cTn id="22" dur="500"/>
                                        <p:tgtEl>
                                          <p:spTgt spid="356368"/>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500"/>
                                        <p:tgtEl>
                                          <p:spTgt spid="80"/>
                                        </p:tgtEl>
                                      </p:cBhvr>
                                    </p:animEffect>
                                  </p:childTnLst>
                                </p:cTn>
                              </p:par>
                            </p:childTnLst>
                          </p:cTn>
                        </p:par>
                        <p:par>
                          <p:cTn id="27" fill="hold">
                            <p:stCondLst>
                              <p:cond delay="2500"/>
                            </p:stCondLst>
                            <p:childTnLst>
                              <p:par>
                                <p:cTn id="28" presetID="2" presetClass="entr" presetSubtype="9"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61" grpId="0"/>
      <p:bldP spid="11" grpId="0" build="p"/>
      <p:bldP spid="3"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4"/>
          <p:cNvSpPr>
            <a:spLocks noGrp="1"/>
          </p:cNvSpPr>
          <p:nvPr>
            <p:ph type="sldNum" sz="quarter" idx="12"/>
          </p:nvPr>
        </p:nvSpPr>
        <p:spPr/>
        <p:txBody>
          <a:bodyPr/>
          <a:lstStyle/>
          <a:p>
            <a:pPr>
              <a:defRPr/>
            </a:pPr>
            <a:fld id="{2D3BB946-53B6-44E4-9F5C-3C845D64DD12}" type="slidenum">
              <a:rPr lang="en-US" altLang="en-US"/>
              <a:pPr>
                <a:defRPr/>
              </a:pPr>
              <a:t>50</a:t>
            </a:fld>
            <a:endParaRPr lang="en-US" altLang="en-US"/>
          </a:p>
        </p:txBody>
      </p:sp>
      <p:sp>
        <p:nvSpPr>
          <p:cNvPr id="300034" name="Text Box 2"/>
          <p:cNvSpPr txBox="1">
            <a:spLocks noChangeArrowheads="1"/>
          </p:cNvSpPr>
          <p:nvPr/>
        </p:nvSpPr>
        <p:spPr bwMode="auto">
          <a:xfrm>
            <a:off x="1658938" y="404813"/>
            <a:ext cx="5973762"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b="1" smtClean="0">
                <a:solidFill>
                  <a:srgbClr val="0000FF"/>
                </a:solidFill>
                <a:cs typeface="Times New Roman" pitchFamily="18" charset="0"/>
              </a:rPr>
              <a:t>4.2</a:t>
            </a:r>
            <a:r>
              <a:rPr lang="en-US" b="1">
                <a:solidFill>
                  <a:srgbClr val="0000FF"/>
                </a:solidFill>
                <a:cs typeface="Times New Roman" pitchFamily="18" charset="0"/>
              </a:rPr>
              <a:t>. ĐỊNH LUẬT MA SÁT COULOMB</a:t>
            </a:r>
            <a:endParaRPr lang="en-US">
              <a:solidFill>
                <a:srgbClr val="0000FF"/>
              </a:solidFill>
              <a:cs typeface="Times New Roman" pitchFamily="18" charset="0"/>
            </a:endParaRPr>
          </a:p>
        </p:txBody>
      </p:sp>
      <p:sp>
        <p:nvSpPr>
          <p:cNvPr id="300036" name="Text Box 4"/>
          <p:cNvSpPr txBox="1">
            <a:spLocks noChangeArrowheads="1"/>
          </p:cNvSpPr>
          <p:nvPr/>
        </p:nvSpPr>
        <p:spPr bwMode="auto">
          <a:xfrm>
            <a:off x="647700" y="1679575"/>
            <a:ext cx="5329238"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chemeClr val="tx2"/>
                </a:solidFill>
                <a:cs typeface="Arial" charset="0"/>
              </a:rPr>
              <a:t>4.2.1</a:t>
            </a:r>
            <a:r>
              <a:rPr lang="en-US" b="1">
                <a:solidFill>
                  <a:schemeClr val="tx2"/>
                </a:solidFill>
                <a:cs typeface="Arial" charset="0"/>
              </a:rPr>
              <a:t>. Định luật ma sát trượt.</a:t>
            </a:r>
          </a:p>
        </p:txBody>
      </p:sp>
      <mc:AlternateContent xmlns:mc="http://schemas.openxmlformats.org/markup-compatibility/2006" xmlns:a14="http://schemas.microsoft.com/office/drawing/2010/main">
        <mc:Choice Requires="a14">
          <p:sp>
            <p:nvSpPr>
              <p:cNvPr id="300037" name="Text Box 5"/>
              <p:cNvSpPr txBox="1">
                <a:spLocks noChangeArrowheads="1"/>
              </p:cNvSpPr>
              <p:nvPr/>
            </p:nvSpPr>
            <p:spPr bwMode="auto">
              <a:xfrm>
                <a:off x="755650" y="2199052"/>
                <a:ext cx="8029575" cy="3570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ts val="1200"/>
                  </a:spcBef>
                  <a:spcAft>
                    <a:spcPts val="1200"/>
                  </a:spcAft>
                </a:pPr>
                <a:r>
                  <a:rPr lang="en-US" sz="2800" smtClean="0">
                    <a:solidFill>
                      <a:srgbClr val="FF0000"/>
                    </a:solidFill>
                    <a:cs typeface="Arial" charset="0"/>
                  </a:rPr>
                  <a:t> 	</a:t>
                </a:r>
                <a:r>
                  <a:rPr lang="en-US" sz="2800">
                    <a:cs typeface="Arial" charset="0"/>
                  </a:rPr>
                  <a:t>Lực </a:t>
                </a:r>
                <a:r>
                  <a:rPr lang="en-US" sz="2800" b="1">
                    <a:solidFill>
                      <a:srgbClr val="0000FF"/>
                    </a:solidFill>
                    <a:cs typeface="Arial" charset="0"/>
                  </a:rPr>
                  <a:t>ma sát trượt tĩnh</a:t>
                </a:r>
                <a:r>
                  <a:rPr lang="en-US" sz="2800">
                    <a:cs typeface="Arial" charset="0"/>
                  </a:rPr>
                  <a:t> xuất hiện </a:t>
                </a:r>
                <a:r>
                  <a:rPr lang="en-US" sz="2800" b="1">
                    <a:solidFill>
                      <a:srgbClr val="0000FF"/>
                    </a:solidFill>
                    <a:cs typeface="Arial" charset="0"/>
                  </a:rPr>
                  <a:t>ngăn cản sự trượt hoặc xu hướng trượt</a:t>
                </a:r>
                <a:r>
                  <a:rPr lang="en-US" sz="2800">
                    <a:cs typeface="Arial" charset="0"/>
                  </a:rPr>
                  <a:t> tương đối của hai vật tiếp xúc và thỏa mãn bất đẳng thức</a:t>
                </a:r>
                <a:r>
                  <a:rPr lang="en-US" sz="2800" smtClean="0">
                    <a:cs typeface="Arial" charset="0"/>
                  </a:rPr>
                  <a:t>:</a:t>
                </a:r>
              </a:p>
              <a:p>
                <a:pPr algn="ctr" eaLnBrk="1" hangingPunct="1">
                  <a:spcBef>
                    <a:spcPts val="1200"/>
                  </a:spcBef>
                  <a:spcAft>
                    <a:spcPts val="1200"/>
                  </a:spcAft>
                </a:pPr>
                <a14:m>
                  <m:oMathPara xmlns:m="http://schemas.openxmlformats.org/officeDocument/2006/math">
                    <m:oMathParaPr>
                      <m:jc m:val="centerGroup"/>
                    </m:oMathParaPr>
                    <m:oMath xmlns:m="http://schemas.openxmlformats.org/officeDocument/2006/math">
                      <m:sSub>
                        <m:sSubPr>
                          <m:ctrlPr>
                            <a:rPr lang="en-US" sz="2800" b="1" i="1" smtClean="0">
                              <a:solidFill>
                                <a:srgbClr val="0000FF"/>
                              </a:solidFill>
                              <a:latin typeface="Cambria Math"/>
                              <a:cs typeface="Arial" charset="0"/>
                            </a:rPr>
                          </m:ctrlPr>
                        </m:sSubPr>
                        <m:e>
                          <m:r>
                            <a:rPr lang="en-US" sz="2800" b="1" i="1" smtClean="0">
                              <a:solidFill>
                                <a:srgbClr val="0000FF"/>
                              </a:solidFill>
                              <a:latin typeface="Cambria Math"/>
                              <a:cs typeface="Arial" charset="0"/>
                            </a:rPr>
                            <m:t>𝑭</m:t>
                          </m:r>
                        </m:e>
                        <m:sub>
                          <m:r>
                            <a:rPr lang="en-US" sz="2800" b="1" i="1" smtClean="0">
                              <a:solidFill>
                                <a:srgbClr val="0000FF"/>
                              </a:solidFill>
                              <a:latin typeface="Cambria Math"/>
                              <a:cs typeface="Arial" charset="0"/>
                            </a:rPr>
                            <m:t>𝒎𝒔</m:t>
                          </m:r>
                        </m:sub>
                      </m:sSub>
                      <m:r>
                        <a:rPr lang="en-US" sz="2800" b="1" i="1" smtClean="0">
                          <a:solidFill>
                            <a:srgbClr val="0000FF"/>
                          </a:solidFill>
                          <a:latin typeface="Cambria Math"/>
                          <a:ea typeface="Cambria Math"/>
                          <a:cs typeface="Arial" charset="0"/>
                        </a:rPr>
                        <m:t>≤</m:t>
                      </m:r>
                      <m:r>
                        <a:rPr lang="en-US" sz="2800" b="1" i="1" smtClean="0">
                          <a:solidFill>
                            <a:srgbClr val="0000FF"/>
                          </a:solidFill>
                          <a:latin typeface="Cambria Math"/>
                          <a:ea typeface="Cambria Math"/>
                          <a:cs typeface="Arial" charset="0"/>
                        </a:rPr>
                        <m:t>𝒇</m:t>
                      </m:r>
                      <m:r>
                        <a:rPr lang="en-US" sz="2800" b="1" i="1" smtClean="0">
                          <a:solidFill>
                            <a:srgbClr val="0000FF"/>
                          </a:solidFill>
                          <a:latin typeface="Cambria Math"/>
                          <a:ea typeface="Cambria Math"/>
                          <a:cs typeface="Arial" charset="0"/>
                        </a:rPr>
                        <m:t>.</m:t>
                      </m:r>
                      <m:r>
                        <a:rPr lang="en-US" sz="2800" b="1" i="1" smtClean="0">
                          <a:solidFill>
                            <a:srgbClr val="0000FF"/>
                          </a:solidFill>
                          <a:latin typeface="Cambria Math"/>
                          <a:ea typeface="Cambria Math"/>
                          <a:cs typeface="Arial" charset="0"/>
                        </a:rPr>
                        <m:t>𝑵</m:t>
                      </m:r>
                    </m:oMath>
                  </m:oMathPara>
                </a14:m>
                <a:endParaRPr lang="en-US" sz="2800" b="1" smtClean="0">
                  <a:cs typeface="Arial" charset="0"/>
                </a:endParaRPr>
              </a:p>
              <a:p>
                <a:pPr algn="just" eaLnBrk="1" hangingPunct="1">
                  <a:spcBef>
                    <a:spcPts val="1200"/>
                  </a:spcBef>
                  <a:spcAft>
                    <a:spcPts val="1200"/>
                  </a:spcAft>
                </a:pPr>
                <a:r>
                  <a:rPr lang="en-US" sz="2800">
                    <a:cs typeface="Arial" charset="0"/>
                  </a:rPr>
                  <a:t>trong đó, </a:t>
                </a:r>
                <a:r>
                  <a:rPr lang="en-US" sz="2800" b="1" i="1">
                    <a:solidFill>
                      <a:srgbClr val="0000FF"/>
                    </a:solidFill>
                    <a:cs typeface="Arial" charset="0"/>
                  </a:rPr>
                  <a:t>f</a:t>
                </a:r>
                <a:r>
                  <a:rPr lang="en-US" sz="2800">
                    <a:cs typeface="Arial" charset="0"/>
                  </a:rPr>
                  <a:t>  là hệ số ma sát trượt tĩnh - đại lượng không thứ nguyên - đặc trưng cho bản chất vật lý của các mặt tiếp xúc; </a:t>
                </a:r>
                <a:r>
                  <a:rPr lang="en-US" sz="2800" b="1">
                    <a:solidFill>
                      <a:srgbClr val="0000FF"/>
                    </a:solidFill>
                  </a:rPr>
                  <a:t>N</a:t>
                </a:r>
                <a:r>
                  <a:rPr lang="en-US" sz="2800"/>
                  <a:t> là phản lực pháp tuyến.</a:t>
                </a:r>
                <a:endParaRPr lang="en-US" sz="2800">
                  <a:cs typeface="Arial" charset="0"/>
                </a:endParaRPr>
              </a:p>
            </p:txBody>
          </p:sp>
        </mc:Choice>
        <mc:Fallback xmlns="">
          <p:sp>
            <p:nvSpPr>
              <p:cNvPr id="300037" name="Text Box 5"/>
              <p:cNvSpPr txBox="1">
                <a:spLocks noRot="1" noChangeAspect="1" noMove="1" noResize="1" noEditPoints="1" noAdjustHandles="1" noChangeArrowheads="1" noChangeShapeType="1" noTextEdit="1"/>
              </p:cNvSpPr>
              <p:nvPr/>
            </p:nvSpPr>
            <p:spPr bwMode="auto">
              <a:xfrm>
                <a:off x="755650" y="2199052"/>
                <a:ext cx="8029575" cy="3570208"/>
              </a:xfrm>
              <a:prstGeom prst="rect">
                <a:avLst/>
              </a:prstGeom>
              <a:blipFill rotWithShape="1">
                <a:blip r:embed="rId2"/>
                <a:stretch>
                  <a:fillRect l="-1595" t="-1709" r="-2809" b="-393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00040" name="Text Box 8"/>
          <p:cNvSpPr txBox="1">
            <a:spLocks noChangeArrowheads="1"/>
          </p:cNvSpPr>
          <p:nvPr/>
        </p:nvSpPr>
        <p:spPr bwMode="auto">
          <a:xfrm>
            <a:off x="611188" y="800100"/>
            <a:ext cx="838835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cs typeface="Arial" charset="0"/>
              </a:rPr>
              <a:t>Các định luật ma sát được xây dựng từ thực nghiệm vật lý</a:t>
            </a:r>
          </a:p>
        </p:txBody>
      </p:sp>
    </p:spTree>
    <p:extLst>
      <p:ext uri="{BB962C8B-B14F-4D97-AF65-F5344CB8AC3E}">
        <p14:creationId xmlns:p14="http://schemas.microsoft.com/office/powerpoint/2010/main" val="23472318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300034">
                                            <p:txEl>
                                              <p:pRg st="0" end="0"/>
                                            </p:txEl>
                                          </p:spTgt>
                                        </p:tgtEl>
                                        <p:attrNameLst>
                                          <p:attrName>style.visibility</p:attrName>
                                        </p:attrNameLst>
                                      </p:cBhvr>
                                      <p:to>
                                        <p:strVal val="visible"/>
                                      </p:to>
                                    </p:set>
                                    <p:anim calcmode="lin" valueType="num">
                                      <p:cBhvr>
                                        <p:cTn id="7" dur="500" fill="hold"/>
                                        <p:tgtEl>
                                          <p:spTgt spid="30003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0034">
                                            <p:txEl>
                                              <p:pRg st="0" end="0"/>
                                            </p:txEl>
                                          </p:spTgt>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300040"/>
                                        </p:tgtEl>
                                        <p:attrNameLst>
                                          <p:attrName>style.visibility</p:attrName>
                                        </p:attrNameLst>
                                      </p:cBhvr>
                                      <p:to>
                                        <p:strVal val="visible"/>
                                      </p:to>
                                    </p:set>
                                    <p:animEffect transition="in" filter="wheel(4)">
                                      <p:cBhvr>
                                        <p:cTn id="12" dur="2000"/>
                                        <p:tgtEl>
                                          <p:spTgt spid="3000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300036"/>
                                        </p:tgtEl>
                                        <p:attrNameLst>
                                          <p:attrName>style.visibility</p:attrName>
                                        </p:attrNameLst>
                                      </p:cBhvr>
                                      <p:to>
                                        <p:strVal val="visible"/>
                                      </p:to>
                                    </p:set>
                                    <p:anim calcmode="lin" valueType="num">
                                      <p:cBhvr>
                                        <p:cTn id="17" dur="500" fill="hold"/>
                                        <p:tgtEl>
                                          <p:spTgt spid="300036"/>
                                        </p:tgtEl>
                                        <p:attrNameLst>
                                          <p:attrName>ppt_w</p:attrName>
                                        </p:attrNameLst>
                                      </p:cBhvr>
                                      <p:tavLst>
                                        <p:tav tm="0">
                                          <p:val>
                                            <p:fltVal val="0"/>
                                          </p:val>
                                        </p:tav>
                                        <p:tav tm="100000">
                                          <p:val>
                                            <p:strVal val="#ppt_w"/>
                                          </p:val>
                                        </p:tav>
                                      </p:tavLst>
                                    </p:anim>
                                    <p:anim calcmode="lin" valueType="num">
                                      <p:cBhvr>
                                        <p:cTn id="18" dur="500" fill="hold"/>
                                        <p:tgtEl>
                                          <p:spTgt spid="300036"/>
                                        </p:tgtEl>
                                        <p:attrNameLst>
                                          <p:attrName>ppt_h</p:attrName>
                                        </p:attrNameLst>
                                      </p:cBhvr>
                                      <p:tavLst>
                                        <p:tav tm="0">
                                          <p:val>
                                            <p:fltVal val="0"/>
                                          </p:val>
                                        </p:tav>
                                        <p:tav tm="100000">
                                          <p:val>
                                            <p:strVal val="#ppt_h"/>
                                          </p:val>
                                        </p:tav>
                                      </p:tavLst>
                                    </p:anim>
                                  </p:childTnLst>
                                </p:cTn>
                              </p:par>
                            </p:childTnLst>
                          </p:cTn>
                        </p:par>
                        <p:par>
                          <p:cTn id="19" fill="hold" nodeType="afterGroup">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300037">
                                            <p:txEl>
                                              <p:pRg st="0" end="0"/>
                                            </p:txEl>
                                          </p:spTgt>
                                        </p:tgtEl>
                                        <p:attrNameLst>
                                          <p:attrName>style.visibility</p:attrName>
                                        </p:attrNameLst>
                                      </p:cBhvr>
                                      <p:to>
                                        <p:strVal val="visible"/>
                                      </p:to>
                                    </p:set>
                                    <p:animEffect transition="in" filter="wipe(left)">
                                      <p:cBhvr>
                                        <p:cTn id="22" dur="500"/>
                                        <p:tgtEl>
                                          <p:spTgt spid="300037">
                                            <p:txEl>
                                              <p:pRg st="0" end="0"/>
                                            </p:txEl>
                                          </p:spTgt>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300037">
                                            <p:txEl>
                                              <p:pRg st="1" end="1"/>
                                            </p:txEl>
                                          </p:spTgt>
                                        </p:tgtEl>
                                        <p:attrNameLst>
                                          <p:attrName>style.visibility</p:attrName>
                                        </p:attrNameLst>
                                      </p:cBhvr>
                                      <p:to>
                                        <p:strVal val="visible"/>
                                      </p:to>
                                    </p:set>
                                    <p:animEffect transition="in" filter="wipe(left)">
                                      <p:cBhvr>
                                        <p:cTn id="26" dur="500"/>
                                        <p:tgtEl>
                                          <p:spTgt spid="300037">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00037">
                                            <p:txEl>
                                              <p:pRg st="2" end="2"/>
                                            </p:txEl>
                                          </p:spTgt>
                                        </p:tgtEl>
                                        <p:attrNameLst>
                                          <p:attrName>style.visibility</p:attrName>
                                        </p:attrNameLst>
                                      </p:cBhvr>
                                      <p:to>
                                        <p:strVal val="visible"/>
                                      </p:to>
                                    </p:set>
                                    <p:animEffect transition="in" filter="wipe(left)">
                                      <p:cBhvr>
                                        <p:cTn id="31" dur="500"/>
                                        <p:tgtEl>
                                          <p:spTgt spid="3000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6" grpId="0"/>
      <p:bldP spid="300037" grpId="0" uiExpand="1" build="p"/>
      <p:bldP spid="30004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6"/>
          <p:cNvSpPr>
            <a:spLocks noGrp="1"/>
          </p:cNvSpPr>
          <p:nvPr>
            <p:ph type="sldNum" sz="quarter" idx="12"/>
          </p:nvPr>
        </p:nvSpPr>
        <p:spPr/>
        <p:txBody>
          <a:bodyPr/>
          <a:lstStyle/>
          <a:p>
            <a:pPr>
              <a:defRPr/>
            </a:pPr>
            <a:fld id="{9E6DAD17-9BE2-4EFA-B439-04FA56862887}" type="slidenum">
              <a:rPr lang="en-US" altLang="en-US"/>
              <a:pPr>
                <a:defRPr/>
              </a:pPr>
              <a:t>51</a:t>
            </a:fld>
            <a:endParaRPr lang="en-US" altLang="en-US"/>
          </a:p>
        </p:txBody>
      </p:sp>
      <p:sp>
        <p:nvSpPr>
          <p:cNvPr id="301058" name="Text Box 2"/>
          <p:cNvSpPr txBox="1">
            <a:spLocks noChangeArrowheads="1"/>
          </p:cNvSpPr>
          <p:nvPr/>
        </p:nvSpPr>
        <p:spPr bwMode="auto">
          <a:xfrm>
            <a:off x="530199" y="903924"/>
            <a:ext cx="80010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en-US" b="1" smtClean="0">
                <a:solidFill>
                  <a:schemeClr val="tx2"/>
                </a:solidFill>
                <a:effectLst>
                  <a:outerShdw blurRad="38100" dist="38100" dir="2700000" algn="tl">
                    <a:srgbClr val="C0C0C0"/>
                  </a:outerShdw>
                </a:effectLst>
                <a:cs typeface="Times New Roman" pitchFamily="18" charset="0"/>
              </a:rPr>
              <a:t>4.2.2</a:t>
            </a:r>
            <a:r>
              <a:rPr lang="en-US" b="1">
                <a:solidFill>
                  <a:schemeClr val="tx2"/>
                </a:solidFill>
                <a:effectLst>
                  <a:outerShdw blurRad="38100" dist="38100" dir="2700000" algn="tl">
                    <a:srgbClr val="C0C0C0"/>
                  </a:outerShdw>
                </a:effectLst>
                <a:cs typeface="Times New Roman" pitchFamily="18" charset="0"/>
              </a:rPr>
              <a:t>. Định luật ma sát lăn.</a:t>
            </a:r>
            <a:endParaRPr lang="en-US">
              <a:solidFill>
                <a:schemeClr val="tx2"/>
              </a:solidFill>
              <a:cs typeface="Times New Roman" pitchFamily="18" charset="0"/>
            </a:endParaRPr>
          </a:p>
        </p:txBody>
      </p:sp>
      <mc:AlternateContent xmlns:mc="http://schemas.openxmlformats.org/markup-compatibility/2006" xmlns:a14="http://schemas.microsoft.com/office/drawing/2010/main">
        <mc:Choice Requires="a14">
          <p:sp>
            <p:nvSpPr>
              <p:cNvPr id="301060" name="Text Box 4"/>
              <p:cNvSpPr txBox="1">
                <a:spLocks noChangeArrowheads="1"/>
              </p:cNvSpPr>
              <p:nvPr/>
            </p:nvSpPr>
            <p:spPr bwMode="auto">
              <a:xfrm>
                <a:off x="530199" y="1403035"/>
                <a:ext cx="8280000" cy="221259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smtClean="0">
                    <a:cs typeface="Arial" charset="0"/>
                  </a:rPr>
                  <a:t>	Ngẫu lực ma sát lăn xuất hiện </a:t>
                </a:r>
                <a:r>
                  <a:rPr lang="en-US" sz="2800" b="1">
                    <a:solidFill>
                      <a:srgbClr val="0000FF"/>
                    </a:solidFill>
                    <a:cs typeface="Arial" charset="0"/>
                  </a:rPr>
                  <a:t>ngăn cản sự lăn</a:t>
                </a:r>
                <a:r>
                  <a:rPr lang="en-US" sz="2800">
                    <a:solidFill>
                      <a:srgbClr val="0000FF"/>
                    </a:solidFill>
                    <a:cs typeface="Arial" charset="0"/>
                  </a:rPr>
                  <a:t> </a:t>
                </a:r>
                <a:r>
                  <a:rPr lang="en-US" sz="2800">
                    <a:cs typeface="Arial" charset="0"/>
                  </a:rPr>
                  <a:t>tương đối giữa các vật tiếp xúc và thỏa mãn bất đẳng thức</a:t>
                </a:r>
                <a:r>
                  <a:rPr lang="en-US" sz="2800" smtClean="0">
                    <a:cs typeface="Arial" charset="0"/>
                  </a:rPr>
                  <a:t>:</a:t>
                </a:r>
              </a:p>
              <a:p>
                <a:pPr algn="ctr" eaLnBrk="1" hangingPunct="1">
                  <a:lnSpc>
                    <a:spcPct val="120000"/>
                  </a:lnSpc>
                  <a:spcBef>
                    <a:spcPct val="50000"/>
                  </a:spcBef>
                </a:pPr>
                <a14:m>
                  <m:oMathPara xmlns:m="http://schemas.openxmlformats.org/officeDocument/2006/math">
                    <m:oMathParaPr>
                      <m:jc m:val="centerGroup"/>
                    </m:oMathParaPr>
                    <m:oMath xmlns:m="http://schemas.openxmlformats.org/officeDocument/2006/math">
                      <m:sSup>
                        <m:sSupPr>
                          <m:ctrlPr>
                            <a:rPr lang="en-US" sz="2800" b="1" i="1" smtClean="0">
                              <a:solidFill>
                                <a:srgbClr val="0000FF"/>
                              </a:solidFill>
                              <a:latin typeface="Cambria Math"/>
                              <a:cs typeface="Arial" charset="0"/>
                            </a:rPr>
                          </m:ctrlPr>
                        </m:sSupPr>
                        <m:e>
                          <m:sSub>
                            <m:sSubPr>
                              <m:ctrlPr>
                                <a:rPr lang="en-US" sz="2800" b="1" i="1">
                                  <a:solidFill>
                                    <a:srgbClr val="0000FF"/>
                                  </a:solidFill>
                                  <a:latin typeface="Cambria Math"/>
                                  <a:cs typeface="Arial" charset="0"/>
                                </a:rPr>
                              </m:ctrlPr>
                            </m:sSubPr>
                            <m:e>
                              <m:r>
                                <a:rPr lang="en-US" sz="2800" b="1" i="1" smtClean="0">
                                  <a:solidFill>
                                    <a:srgbClr val="0000FF"/>
                                  </a:solidFill>
                                  <a:latin typeface="Cambria Math"/>
                                  <a:cs typeface="Arial" charset="0"/>
                                </a:rPr>
                                <m:t>𝑴</m:t>
                              </m:r>
                            </m:e>
                            <m:sub>
                              <m:r>
                                <a:rPr lang="en-US" sz="2800" b="1" i="1">
                                  <a:solidFill>
                                    <a:srgbClr val="0000FF"/>
                                  </a:solidFill>
                                  <a:latin typeface="Cambria Math"/>
                                  <a:cs typeface="Arial" charset="0"/>
                                </a:rPr>
                                <m:t>𝒎𝒔</m:t>
                              </m:r>
                            </m:sub>
                          </m:sSub>
                        </m:e>
                        <m:sup>
                          <m:r>
                            <a:rPr lang="en-US" sz="2800" b="1" i="1" smtClean="0">
                              <a:solidFill>
                                <a:srgbClr val="0000FF"/>
                              </a:solidFill>
                              <a:latin typeface="Cambria Math"/>
                              <a:cs typeface="Arial" charset="0"/>
                            </a:rPr>
                            <m:t>𝒍</m:t>
                          </m:r>
                        </m:sup>
                      </m:sSup>
                      <m:r>
                        <a:rPr lang="en-US" sz="2800" b="1" i="1">
                          <a:solidFill>
                            <a:srgbClr val="0000FF"/>
                          </a:solidFill>
                          <a:latin typeface="Cambria Math"/>
                          <a:ea typeface="Cambria Math"/>
                          <a:cs typeface="Arial" charset="0"/>
                        </a:rPr>
                        <m:t>≤</m:t>
                      </m:r>
                      <m:sSub>
                        <m:sSubPr>
                          <m:ctrlPr>
                            <a:rPr lang="en-US" sz="2800" b="1" i="1" smtClean="0">
                              <a:solidFill>
                                <a:srgbClr val="0000FF"/>
                              </a:solidFill>
                              <a:latin typeface="Cambria Math"/>
                              <a:ea typeface="Cambria Math"/>
                              <a:cs typeface="Arial" charset="0"/>
                            </a:rPr>
                          </m:ctrlPr>
                        </m:sSubPr>
                        <m:e>
                          <m:r>
                            <a:rPr lang="en-US" sz="2800" b="1" i="1" smtClean="0">
                              <a:solidFill>
                                <a:srgbClr val="0000FF"/>
                              </a:solidFill>
                              <a:latin typeface="Cambria Math"/>
                              <a:ea typeface="Cambria Math"/>
                              <a:cs typeface="Arial" charset="0"/>
                            </a:rPr>
                            <m:t>𝒇</m:t>
                          </m:r>
                        </m:e>
                        <m:sub>
                          <m:r>
                            <a:rPr lang="en-US" sz="2800" b="1" i="1" smtClean="0">
                              <a:solidFill>
                                <a:srgbClr val="0000FF"/>
                              </a:solidFill>
                              <a:latin typeface="Cambria Math"/>
                              <a:ea typeface="Cambria Math"/>
                              <a:cs typeface="Arial" charset="0"/>
                            </a:rPr>
                            <m:t>𝒍</m:t>
                          </m:r>
                        </m:sub>
                      </m:sSub>
                      <m:r>
                        <a:rPr lang="en-US" sz="2800" b="1" i="1">
                          <a:solidFill>
                            <a:srgbClr val="0000FF"/>
                          </a:solidFill>
                          <a:latin typeface="Cambria Math"/>
                          <a:ea typeface="Cambria Math"/>
                          <a:cs typeface="Arial" charset="0"/>
                        </a:rPr>
                        <m:t>.</m:t>
                      </m:r>
                      <m:r>
                        <a:rPr lang="en-US" sz="2800" b="1" i="1">
                          <a:solidFill>
                            <a:srgbClr val="0000FF"/>
                          </a:solidFill>
                          <a:latin typeface="Cambria Math"/>
                          <a:ea typeface="Cambria Math"/>
                          <a:cs typeface="Arial" charset="0"/>
                        </a:rPr>
                        <m:t>𝑵</m:t>
                      </m:r>
                    </m:oMath>
                  </m:oMathPara>
                </a14:m>
                <a:endParaRPr lang="el-GR" sz="2800">
                  <a:cs typeface="Arial" charset="0"/>
                </a:endParaRPr>
              </a:p>
            </p:txBody>
          </p:sp>
        </mc:Choice>
        <mc:Fallback xmlns="">
          <p:sp>
            <p:nvSpPr>
              <p:cNvPr id="301060" name="Text Box 4"/>
              <p:cNvSpPr txBox="1">
                <a:spLocks noRot="1" noChangeAspect="1" noMove="1" noResize="1" noEditPoints="1" noAdjustHandles="1" noChangeArrowheads="1" noChangeShapeType="1" noTextEdit="1"/>
              </p:cNvSpPr>
              <p:nvPr/>
            </p:nvSpPr>
            <p:spPr bwMode="auto">
              <a:xfrm>
                <a:off x="530199" y="1403035"/>
                <a:ext cx="8280000" cy="2212593"/>
              </a:xfrm>
              <a:prstGeom prst="rect">
                <a:avLst/>
              </a:prstGeom>
              <a:blipFill rotWithShape="1">
                <a:blip r:embed="rId2"/>
                <a:stretch>
                  <a:fillRect l="-1546" t="-1102" r="-147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01061" name="Text Box 5"/>
          <p:cNvSpPr txBox="1">
            <a:spLocks noChangeArrowheads="1"/>
          </p:cNvSpPr>
          <p:nvPr/>
        </p:nvSpPr>
        <p:spPr bwMode="auto">
          <a:xfrm>
            <a:off x="533399" y="3625789"/>
            <a:ext cx="8280000"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a:cs typeface="Arial" charset="0"/>
              </a:rPr>
              <a:t>trong đó, </a:t>
            </a:r>
            <a:r>
              <a:rPr lang="en-US" sz="2800" b="1" smtClean="0">
                <a:solidFill>
                  <a:srgbClr val="0000FF"/>
                </a:solidFill>
                <a:cs typeface="Arial" charset="0"/>
              </a:rPr>
              <a:t>f</a:t>
            </a:r>
            <a:r>
              <a:rPr lang="en-US" sz="2800" b="1" baseline="-25000" smtClean="0">
                <a:solidFill>
                  <a:srgbClr val="0000FF"/>
                </a:solidFill>
                <a:cs typeface="Arial" charset="0"/>
              </a:rPr>
              <a:t>l</a:t>
            </a:r>
            <a:r>
              <a:rPr lang="en-US" sz="2800" smtClean="0">
                <a:cs typeface="Arial" charset="0"/>
              </a:rPr>
              <a:t> </a:t>
            </a:r>
            <a:r>
              <a:rPr lang="en-US" sz="2800">
                <a:cs typeface="Arial" charset="0"/>
              </a:rPr>
              <a:t>là hệ số ma sát lăn – thứ nguyên là chiều dài – đặc trưng cho bản chất vật lý của các vật tiếp xúc. </a:t>
            </a:r>
            <a:endParaRPr lang="el-GR" sz="2800">
              <a:cs typeface="Arial" charset="0"/>
            </a:endParaRPr>
          </a:p>
        </p:txBody>
      </p:sp>
      <p:sp>
        <p:nvSpPr>
          <p:cNvPr id="301065" name="Text Box 9"/>
          <p:cNvSpPr txBox="1">
            <a:spLocks noChangeArrowheads="1"/>
          </p:cNvSpPr>
          <p:nvPr/>
        </p:nvSpPr>
        <p:spPr bwMode="auto">
          <a:xfrm>
            <a:off x="533399" y="5279479"/>
            <a:ext cx="82800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en-US" b="1">
                <a:solidFill>
                  <a:schemeClr val="tx2"/>
                </a:solidFill>
                <a:effectLst>
                  <a:outerShdw blurRad="38100" dist="38100" dir="2700000" algn="tl">
                    <a:srgbClr val="C0C0C0"/>
                  </a:outerShdw>
                </a:effectLst>
                <a:cs typeface="Times New Roman" pitchFamily="18" charset="0"/>
              </a:rPr>
              <a:t>Định luật ma sát xoay cũng được phát biểu tương tự.</a:t>
            </a:r>
            <a:endParaRPr lang="en-US">
              <a:solidFill>
                <a:schemeClr val="tx2"/>
              </a:solidFill>
              <a:cs typeface="Times New Roman" pitchFamily="18" charset="0"/>
            </a:endParaRPr>
          </a:p>
        </p:txBody>
      </p:sp>
      <p:sp>
        <p:nvSpPr>
          <p:cNvPr id="9" name="Text Box 2"/>
          <p:cNvSpPr txBox="1">
            <a:spLocks noChangeArrowheads="1"/>
          </p:cNvSpPr>
          <p:nvPr/>
        </p:nvSpPr>
        <p:spPr bwMode="auto">
          <a:xfrm>
            <a:off x="1658938" y="404813"/>
            <a:ext cx="5973762"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b="1" smtClean="0">
                <a:solidFill>
                  <a:srgbClr val="0000FF"/>
                </a:solidFill>
                <a:cs typeface="Times New Roman" pitchFamily="18" charset="0"/>
              </a:rPr>
              <a:t>4.2</a:t>
            </a:r>
            <a:r>
              <a:rPr lang="en-US" b="1">
                <a:solidFill>
                  <a:srgbClr val="0000FF"/>
                </a:solidFill>
                <a:cs typeface="Times New Roman" pitchFamily="18" charset="0"/>
              </a:rPr>
              <a:t>. ĐỊNH LUẬT MA SÁT COULOMB</a:t>
            </a:r>
            <a:endParaRPr lang="en-US">
              <a:solidFill>
                <a:srgbClr val="0000FF"/>
              </a:solidFill>
              <a:cs typeface="Times New Roman" pitchFamily="18" charset="0"/>
            </a:endParaRPr>
          </a:p>
        </p:txBody>
      </p:sp>
    </p:spTree>
    <p:extLst>
      <p:ext uri="{BB962C8B-B14F-4D97-AF65-F5344CB8AC3E}">
        <p14:creationId xmlns:p14="http://schemas.microsoft.com/office/powerpoint/2010/main" val="21090086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01058">
                                            <p:txEl>
                                              <p:pRg st="0" end="0"/>
                                            </p:txEl>
                                          </p:spTgt>
                                        </p:tgtEl>
                                        <p:attrNameLst>
                                          <p:attrName>style.visibility</p:attrName>
                                        </p:attrNameLst>
                                      </p:cBhvr>
                                      <p:to>
                                        <p:strVal val="visible"/>
                                      </p:to>
                                    </p:set>
                                    <p:anim calcmode="discrete" valueType="clr">
                                      <p:cBhvr override="childStyle">
                                        <p:cTn id="7" dur="80"/>
                                        <p:tgtEl>
                                          <p:spTgt spid="30105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0105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01058">
                                            <p:txEl>
                                              <p:pRg st="0" end="0"/>
                                            </p:txEl>
                                          </p:spTgt>
                                        </p:tgtEl>
                                        <p:attrNameLst>
                                          <p:attrName>fill.type</p:attrName>
                                        </p:attrNameLst>
                                      </p:cBhvr>
                                      <p:to>
                                        <p:strVal val="solid"/>
                                      </p:to>
                                    </p:set>
                                  </p:childTnLst>
                                </p:cTn>
                              </p:par>
                            </p:childTnLst>
                          </p:cTn>
                        </p:par>
                        <p:par>
                          <p:cTn id="10" fill="hold" nodeType="afterGroup">
                            <p:stCondLst>
                              <p:cond delay="1080"/>
                            </p:stCondLst>
                            <p:childTnLst>
                              <p:par>
                                <p:cTn id="11" presetID="29" presetClass="entr" presetSubtype="0" fill="hold" grpId="0" nodeType="afterEffect">
                                  <p:stCondLst>
                                    <p:cond delay="0"/>
                                  </p:stCondLst>
                                  <p:childTnLst>
                                    <p:set>
                                      <p:cBhvr>
                                        <p:cTn id="12" dur="1" fill="hold">
                                          <p:stCondLst>
                                            <p:cond delay="0"/>
                                          </p:stCondLst>
                                        </p:cTn>
                                        <p:tgtEl>
                                          <p:spTgt spid="301060"/>
                                        </p:tgtEl>
                                        <p:attrNameLst>
                                          <p:attrName>style.visibility</p:attrName>
                                        </p:attrNameLst>
                                      </p:cBhvr>
                                      <p:to>
                                        <p:strVal val="visible"/>
                                      </p:to>
                                    </p:set>
                                    <p:anim calcmode="lin" valueType="num">
                                      <p:cBhvr>
                                        <p:cTn id="13" dur="1000" fill="hold"/>
                                        <p:tgtEl>
                                          <p:spTgt spid="301060"/>
                                        </p:tgtEl>
                                        <p:attrNameLst>
                                          <p:attrName>ppt_x</p:attrName>
                                        </p:attrNameLst>
                                      </p:cBhvr>
                                      <p:tavLst>
                                        <p:tav tm="0">
                                          <p:val>
                                            <p:strVal val="#ppt_x-.2"/>
                                          </p:val>
                                        </p:tav>
                                        <p:tav tm="100000">
                                          <p:val>
                                            <p:strVal val="#ppt_x"/>
                                          </p:val>
                                        </p:tav>
                                      </p:tavLst>
                                    </p:anim>
                                    <p:anim calcmode="lin" valueType="num">
                                      <p:cBhvr>
                                        <p:cTn id="14" dur="1000" fill="hold"/>
                                        <p:tgtEl>
                                          <p:spTgt spid="301060"/>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0106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301061"/>
                                        </p:tgtEl>
                                        <p:attrNameLst>
                                          <p:attrName>style.visibility</p:attrName>
                                        </p:attrNameLst>
                                      </p:cBhvr>
                                      <p:to>
                                        <p:strVal val="visible"/>
                                      </p:to>
                                    </p:set>
                                    <p:anim calcmode="lin" valueType="num">
                                      <p:cBhvr>
                                        <p:cTn id="20" dur="1000" fill="hold"/>
                                        <p:tgtEl>
                                          <p:spTgt spid="301061"/>
                                        </p:tgtEl>
                                        <p:attrNameLst>
                                          <p:attrName>ppt_x</p:attrName>
                                        </p:attrNameLst>
                                      </p:cBhvr>
                                      <p:tavLst>
                                        <p:tav tm="0">
                                          <p:val>
                                            <p:strVal val="#ppt_x-.2"/>
                                          </p:val>
                                        </p:tav>
                                        <p:tav tm="100000">
                                          <p:val>
                                            <p:strVal val="#ppt_x"/>
                                          </p:val>
                                        </p:tav>
                                      </p:tavLst>
                                    </p:anim>
                                    <p:anim calcmode="lin" valueType="num">
                                      <p:cBhvr>
                                        <p:cTn id="21" dur="1000" fill="hold"/>
                                        <p:tgtEl>
                                          <p:spTgt spid="301061"/>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0106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301065">
                                            <p:txEl>
                                              <p:pRg st="0" end="0"/>
                                            </p:txEl>
                                          </p:spTgt>
                                        </p:tgtEl>
                                        <p:attrNameLst>
                                          <p:attrName>style.visibility</p:attrName>
                                        </p:attrNameLst>
                                      </p:cBhvr>
                                      <p:to>
                                        <p:strVal val="visible"/>
                                      </p:to>
                                    </p:set>
                                    <p:anim calcmode="discrete" valueType="clr">
                                      <p:cBhvr override="childStyle">
                                        <p:cTn id="27" dur="80"/>
                                        <p:tgtEl>
                                          <p:spTgt spid="30106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01065">
                                            <p:txEl>
                                              <p:pRg st="0" end="0"/>
                                            </p:txEl>
                                          </p:spTgt>
                                        </p:tgtEl>
                                        <p:attrNameLst>
                                          <p:attrName>fillcolor</p:attrName>
                                        </p:attrNameLst>
                                      </p:cBhvr>
                                      <p:tavLst>
                                        <p:tav tm="0">
                                          <p:val>
                                            <p:clrVal>
                                              <a:schemeClr val="accent2"/>
                                            </p:clrVal>
                                          </p:val>
                                        </p:tav>
                                        <p:tav tm="50000">
                                          <p:val>
                                            <p:clrVal>
                                              <a:schemeClr val="hlink"/>
                                            </p:clrVal>
                                          </p:val>
                                        </p:tav>
                                      </p:tavLst>
                                    </p:anim>
                                    <p:set>
                                      <p:cBhvr>
                                        <p:cTn id="29" dur="80"/>
                                        <p:tgtEl>
                                          <p:spTgt spid="30106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0" grpId="0"/>
      <p:bldP spid="30106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fld id="{B6AC140B-4C2B-43B2-AB21-C53C05FF7C39}" type="slidenum">
              <a:rPr lang="en-US" altLang="en-US"/>
              <a:pPr>
                <a:defRPr/>
              </a:pPr>
              <a:t>52</a:t>
            </a:fld>
            <a:endParaRPr lang="en-US" altLang="en-US"/>
          </a:p>
        </p:txBody>
      </p:sp>
      <p:sp>
        <p:nvSpPr>
          <p:cNvPr id="126979" name="Rectangle 2"/>
          <p:cNvSpPr>
            <a:spLocks noGrp="1" noChangeArrowheads="1"/>
          </p:cNvSpPr>
          <p:nvPr>
            <p:ph type="title"/>
          </p:nvPr>
        </p:nvSpPr>
        <p:spPr/>
        <p:txBody>
          <a:bodyPr/>
          <a:lstStyle/>
          <a:p>
            <a:pPr eaLnBrk="1" hangingPunct="1"/>
            <a:r>
              <a:rPr lang="en-US" smtClean="0"/>
              <a:t> </a:t>
            </a:r>
          </a:p>
        </p:txBody>
      </p:sp>
      <mc:AlternateContent xmlns:mc="http://schemas.openxmlformats.org/markup-compatibility/2006" xmlns:a14="http://schemas.microsoft.com/office/drawing/2010/main">
        <mc:Choice Requires="a14">
          <p:sp>
            <p:nvSpPr>
              <p:cNvPr id="296964" name="Text Box 4"/>
              <p:cNvSpPr txBox="1">
                <a:spLocks noChangeArrowheads="1"/>
              </p:cNvSpPr>
              <p:nvPr/>
            </p:nvSpPr>
            <p:spPr bwMode="auto">
              <a:xfrm>
                <a:off x="530199" y="1392874"/>
                <a:ext cx="8100000" cy="47018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ts val="0"/>
                  </a:spcBef>
                </a:pPr>
                <a:r>
                  <a:rPr lang="en-US" sz="2400" smtClean="0"/>
                  <a:t>Lực ma sát có </a:t>
                </a:r>
                <a:r>
                  <a:rPr lang="en-US" sz="2400" b="1" smtClean="0"/>
                  <a:t>lực </a:t>
                </a:r>
                <a:r>
                  <a:rPr lang="en-US" sz="2400" b="1"/>
                  <a:t>ma sát </a:t>
                </a:r>
                <a:r>
                  <a:rPr lang="en-US" sz="2400" b="1" smtClean="0"/>
                  <a:t>trượt</a:t>
                </a:r>
                <a:r>
                  <a:rPr lang="en-US" sz="2400" smtClean="0"/>
                  <a:t> </a:t>
                </a:r>
                <a14:m>
                  <m:oMath xmlns:m="http://schemas.openxmlformats.org/officeDocument/2006/math">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𝑭</m:t>
                            </m:r>
                          </m:e>
                        </m:acc>
                      </m:e>
                      <m:sub>
                        <m:r>
                          <a:rPr lang="en-US" sz="2400" b="1" i="1">
                            <a:solidFill>
                              <a:srgbClr val="FF0000"/>
                            </a:solidFill>
                            <a:latin typeface="Cambria Math"/>
                          </a:rPr>
                          <m:t>𝒎𝒔</m:t>
                        </m:r>
                      </m:sub>
                    </m:sSub>
                  </m:oMath>
                </a14:m>
                <a:r>
                  <a:rPr lang="en-US" sz="2400" smtClean="0"/>
                  <a:t>, </a:t>
                </a:r>
                <a:r>
                  <a:rPr lang="en-US" sz="2400" b="1"/>
                  <a:t>ngẫu lực ma sát </a:t>
                </a:r>
                <a:r>
                  <a:rPr lang="en-US" sz="2400" b="1" smtClean="0"/>
                  <a:t>lăn</a:t>
                </a:r>
                <a:r>
                  <a:rPr lang="en-US" sz="2400" smtClean="0"/>
                  <a:t> </a:t>
                </a:r>
                <a14:m>
                  <m:oMath xmlns:m="http://schemas.openxmlformats.org/officeDocument/2006/math">
                    <m:sSup>
                      <m:sSupPr>
                        <m:ctrlPr>
                          <a:rPr lang="en-US" sz="2400" b="1" i="1">
                            <a:solidFill>
                              <a:srgbClr val="FF0000"/>
                            </a:solidFill>
                            <a:latin typeface="Cambria Math"/>
                          </a:rPr>
                        </m:ctrlPr>
                      </m:sSupPr>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𝑴</m:t>
                                </m:r>
                              </m:e>
                            </m:acc>
                          </m:e>
                          <m:sub>
                            <m:r>
                              <a:rPr lang="en-US" sz="2400" b="1" i="1">
                                <a:solidFill>
                                  <a:srgbClr val="FF0000"/>
                                </a:solidFill>
                                <a:latin typeface="Cambria Math"/>
                              </a:rPr>
                              <m:t>𝒎𝒔</m:t>
                            </m:r>
                          </m:sub>
                        </m:sSub>
                      </m:e>
                      <m:sup>
                        <m:r>
                          <a:rPr lang="en-US" sz="2400" b="1" i="1">
                            <a:solidFill>
                              <a:srgbClr val="FF0000"/>
                            </a:solidFill>
                            <a:latin typeface="Cambria Math"/>
                          </a:rPr>
                          <m:t>𝒍</m:t>
                        </m:r>
                      </m:sup>
                    </m:sSup>
                  </m:oMath>
                </a14:m>
                <a:r>
                  <a:rPr lang="en-US" sz="2400" smtClean="0"/>
                  <a:t>, </a:t>
                </a:r>
                <a:r>
                  <a:rPr lang="en-US" sz="2400" b="1"/>
                  <a:t>ngẫu lực ma sát xoay</a:t>
                </a:r>
                <a:r>
                  <a:rPr lang="en-US" sz="2400"/>
                  <a:t> </a:t>
                </a:r>
                <a14:m>
                  <m:oMath xmlns:m="http://schemas.openxmlformats.org/officeDocument/2006/math">
                    <m:sSup>
                      <m:sSupPr>
                        <m:ctrlPr>
                          <a:rPr lang="en-US" sz="2400" b="1" i="1">
                            <a:solidFill>
                              <a:srgbClr val="FF0000"/>
                            </a:solidFill>
                            <a:latin typeface="Cambria Math"/>
                          </a:rPr>
                        </m:ctrlPr>
                      </m:sSupPr>
                      <m:e>
                        <m:sSub>
                          <m:sSubPr>
                            <m:ctrlPr>
                              <a:rPr lang="en-US" sz="2400" b="1" i="1">
                                <a:solidFill>
                                  <a:srgbClr val="FF0000"/>
                                </a:solidFill>
                                <a:latin typeface="Cambria Math"/>
                              </a:rPr>
                            </m:ctrlPr>
                          </m:sSubPr>
                          <m:e>
                            <m:acc>
                              <m:accPr>
                                <m:chr m:val="⃗"/>
                                <m:ctrlPr>
                                  <a:rPr lang="en-US" sz="2400" b="1" i="1">
                                    <a:solidFill>
                                      <a:srgbClr val="FF0000"/>
                                    </a:solidFill>
                                    <a:latin typeface="Cambria Math"/>
                                  </a:rPr>
                                </m:ctrlPr>
                              </m:accPr>
                              <m:e>
                                <m:r>
                                  <a:rPr lang="en-US" sz="2400" b="1" i="1">
                                    <a:solidFill>
                                      <a:srgbClr val="FF0000"/>
                                    </a:solidFill>
                                    <a:latin typeface="Cambria Math"/>
                                  </a:rPr>
                                  <m:t>𝑴</m:t>
                                </m:r>
                              </m:e>
                            </m:acc>
                          </m:e>
                          <m:sub>
                            <m:r>
                              <a:rPr lang="en-US" sz="2400" b="1" i="1">
                                <a:solidFill>
                                  <a:srgbClr val="FF0000"/>
                                </a:solidFill>
                                <a:latin typeface="Cambria Math"/>
                              </a:rPr>
                              <m:t>𝒎𝒔</m:t>
                            </m:r>
                          </m:sub>
                        </m:sSub>
                      </m:e>
                      <m:sup>
                        <m:r>
                          <a:rPr lang="en-US" sz="2400" b="1" i="1">
                            <a:solidFill>
                              <a:srgbClr val="FF0000"/>
                            </a:solidFill>
                            <a:latin typeface="Cambria Math"/>
                          </a:rPr>
                          <m:t>𝒙</m:t>
                        </m:r>
                      </m:sup>
                    </m:sSup>
                    <m:r>
                      <a:rPr lang="en-US" sz="2400" b="1" i="1">
                        <a:solidFill>
                          <a:srgbClr val="FF0000"/>
                        </a:solidFill>
                        <a:latin typeface="Cambria Math"/>
                      </a:rPr>
                      <m:t> </m:t>
                    </m:r>
                  </m:oMath>
                </a14:m>
                <a:r>
                  <a:rPr lang="en-US" sz="2400" smtClean="0"/>
                  <a:t>.</a:t>
                </a:r>
              </a:p>
              <a:p>
                <a:pPr algn="just" eaLnBrk="1" hangingPunct="1">
                  <a:spcBef>
                    <a:spcPts val="0"/>
                  </a:spcBef>
                </a:pPr>
                <a:r>
                  <a:rPr lang="en-US" sz="2400" b="1" i="1" smtClean="0"/>
                  <a:t>Đặc điểm</a:t>
                </a:r>
                <a:r>
                  <a:rPr lang="en-US" sz="2400" smtClean="0"/>
                  <a:t>:</a:t>
                </a:r>
              </a:p>
              <a:p>
                <a:pPr algn="just" eaLnBrk="1" hangingPunct="1">
                  <a:spcBef>
                    <a:spcPts val="0"/>
                  </a:spcBef>
                </a:pPr>
                <a:r>
                  <a:rPr lang="en-US" sz="2400" smtClean="0"/>
                  <a:t>- Cản trở chuyển động hay xu hướng chuyển động.</a:t>
                </a:r>
              </a:p>
              <a:p>
                <a:pPr algn="just" eaLnBrk="1" hangingPunct="1">
                  <a:spcBef>
                    <a:spcPts val="0"/>
                  </a:spcBef>
                </a:pPr>
                <a:r>
                  <a:rPr lang="en-US" sz="2400" smtClean="0"/>
                  <a:t>- Xuất hiện tại chỗ tiếp xúc trượt, lăn, xoay.</a:t>
                </a:r>
              </a:p>
              <a:p>
                <a:pPr algn="just" eaLnBrk="1" hangingPunct="1">
                  <a:spcBef>
                    <a:spcPts val="0"/>
                  </a:spcBef>
                </a:pPr>
                <a:r>
                  <a:rPr lang="en-US" sz="2400" smtClean="0"/>
                  <a:t>- </a:t>
                </a:r>
                <a:r>
                  <a:rPr lang="en-US" sz="2400"/>
                  <a:t>Trị số </a:t>
                </a:r>
                <a:r>
                  <a:rPr lang="en-US" sz="2400" smtClean="0"/>
                  <a:t>tĩnh </a:t>
                </a:r>
                <a:r>
                  <a:rPr lang="en-US" sz="2400"/>
                  <a:t>luôn bằng lực, mômen lực tác dụng lên </a:t>
                </a:r>
                <a:r>
                  <a:rPr lang="en-US" sz="2400" smtClean="0"/>
                  <a:t>vật.</a:t>
                </a:r>
              </a:p>
              <a:p>
                <a:pPr algn="just" eaLnBrk="1" hangingPunct="1">
                  <a:spcBef>
                    <a:spcPts val="0"/>
                  </a:spcBef>
                </a:pPr>
                <a:r>
                  <a:rPr lang="en-US" sz="2400" smtClean="0"/>
                  <a:t>- Vật bắt </a:t>
                </a:r>
                <a:r>
                  <a:rPr lang="en-US" sz="2400"/>
                  <a:t>đầu trượt, lăn hay </a:t>
                </a:r>
                <a:r>
                  <a:rPr lang="en-US" sz="2400" smtClean="0"/>
                  <a:t>xoay khi trị số lực</a:t>
                </a:r>
                <a:r>
                  <a:rPr lang="en-US" sz="2400"/>
                  <a:t>, mômen lực tác dụng </a:t>
                </a:r>
                <a:r>
                  <a:rPr lang="en-US" sz="2400" smtClean="0"/>
                  <a:t>bằng </a:t>
                </a:r>
                <a:r>
                  <a:rPr lang="en-US" sz="2400"/>
                  <a:t>trị số </a:t>
                </a:r>
                <a:r>
                  <a:rPr lang="en-US" sz="2400" smtClean="0"/>
                  <a:t>cực đại của lực ma sát.</a:t>
                </a:r>
                <a:endParaRPr lang="en-US" sz="2400"/>
              </a:p>
              <a:p>
                <a:pPr algn="just" eaLnBrk="1" hangingPunct="1">
                  <a:spcBef>
                    <a:spcPts val="0"/>
                  </a:spcBef>
                </a:pPr>
                <a:r>
                  <a:rPr lang="en-US" sz="2400" smtClean="0"/>
                  <a:t>- Các hệ số f, f</a:t>
                </a:r>
                <a:r>
                  <a:rPr lang="en-US" sz="2400" baseline="-25000" smtClean="0"/>
                  <a:t>l</a:t>
                </a:r>
                <a:r>
                  <a:rPr lang="en-US" sz="2400" smtClean="0"/>
                  <a:t>, f</a:t>
                </a:r>
                <a:r>
                  <a:rPr lang="en-US" sz="2400" baseline="-25000" smtClean="0"/>
                  <a:t>x</a:t>
                </a:r>
                <a:r>
                  <a:rPr lang="en-US" sz="2400" smtClean="0"/>
                  <a:t> chỉ phụ </a:t>
                </a:r>
                <a:r>
                  <a:rPr lang="en-US" sz="2400"/>
                  <a:t>thuộc vào tính chất </a:t>
                </a:r>
                <a:r>
                  <a:rPr lang="en-US" sz="2400" smtClean="0"/>
                  <a:t>của mặt tiếp xúc, không phụ thuộc vào diện tích tiếp xúc.</a:t>
                </a:r>
                <a:endParaRPr lang="en-US" sz="2400"/>
              </a:p>
              <a:p>
                <a:pPr algn="just" eaLnBrk="1" hangingPunct="1">
                  <a:spcBef>
                    <a:spcPts val="0"/>
                  </a:spcBef>
                </a:pPr>
                <a:r>
                  <a:rPr lang="en-US" sz="2400" smtClean="0"/>
                  <a:t>- Chiều phụ </a:t>
                </a:r>
                <a:r>
                  <a:rPr lang="en-US" sz="2400"/>
                  <a:t>thuộc vào xu hướng </a:t>
                </a:r>
                <a:r>
                  <a:rPr lang="en-US" sz="2400" smtClean="0"/>
                  <a:t>trượt</a:t>
                </a:r>
                <a:r>
                  <a:rPr lang="en-US" sz="2400"/>
                  <a:t>, lăn, xoay của vật</a:t>
                </a:r>
                <a:r>
                  <a:rPr lang="en-US" sz="2400" smtClean="0"/>
                  <a:t>.</a:t>
                </a:r>
                <a:endParaRPr lang="en-US" sz="2400"/>
              </a:p>
              <a:p>
                <a:pPr algn="just" eaLnBrk="1" hangingPunct="1">
                  <a:spcBef>
                    <a:spcPts val="0"/>
                  </a:spcBef>
                </a:pPr>
                <a:r>
                  <a:rPr lang="en-US" sz="2400" smtClean="0"/>
                  <a:t>- Hệ số ma sát động nhỏ hơn hệ số ma sát tĩnh.</a:t>
                </a:r>
                <a:endParaRPr lang="en-US" sz="2400"/>
              </a:p>
            </p:txBody>
          </p:sp>
        </mc:Choice>
        <mc:Fallback xmlns="">
          <p:sp>
            <p:nvSpPr>
              <p:cNvPr id="296964" name="Text Box 4"/>
              <p:cNvSpPr txBox="1">
                <a:spLocks noRot="1" noChangeAspect="1" noMove="1" noResize="1" noEditPoints="1" noAdjustHandles="1" noChangeArrowheads="1" noChangeShapeType="1" noTextEdit="1"/>
              </p:cNvSpPr>
              <p:nvPr/>
            </p:nvSpPr>
            <p:spPr bwMode="auto">
              <a:xfrm>
                <a:off x="530199" y="1392874"/>
                <a:ext cx="8100000" cy="4701800"/>
              </a:xfrm>
              <a:prstGeom prst="rect">
                <a:avLst/>
              </a:prstGeom>
              <a:blipFill rotWithShape="1">
                <a:blip r:embed="rId2"/>
                <a:stretch>
                  <a:fillRect l="-1204" r="-1129" b="-194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8" name="Text Box 2"/>
          <p:cNvSpPr txBox="1">
            <a:spLocks noChangeArrowheads="1"/>
          </p:cNvSpPr>
          <p:nvPr/>
        </p:nvSpPr>
        <p:spPr bwMode="auto">
          <a:xfrm>
            <a:off x="530199" y="903924"/>
            <a:ext cx="80010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en-US" b="1" smtClean="0">
                <a:solidFill>
                  <a:schemeClr val="tx2"/>
                </a:solidFill>
                <a:effectLst>
                  <a:outerShdw blurRad="38100" dist="38100" dir="2700000" algn="tl">
                    <a:srgbClr val="C0C0C0"/>
                  </a:outerShdw>
                </a:effectLst>
                <a:cs typeface="Times New Roman" pitchFamily="18" charset="0"/>
              </a:rPr>
              <a:t>4.2.3. Đặc điểm của lực </a:t>
            </a:r>
            <a:r>
              <a:rPr lang="en-US" b="1">
                <a:solidFill>
                  <a:schemeClr val="tx2"/>
                </a:solidFill>
                <a:effectLst>
                  <a:outerShdw blurRad="38100" dist="38100" dir="2700000" algn="tl">
                    <a:srgbClr val="C0C0C0"/>
                  </a:outerShdw>
                </a:effectLst>
                <a:cs typeface="Times New Roman" pitchFamily="18" charset="0"/>
              </a:rPr>
              <a:t>ma </a:t>
            </a:r>
            <a:r>
              <a:rPr lang="en-US" b="1" smtClean="0">
                <a:solidFill>
                  <a:schemeClr val="tx2"/>
                </a:solidFill>
                <a:effectLst>
                  <a:outerShdw blurRad="38100" dist="38100" dir="2700000" algn="tl">
                    <a:srgbClr val="C0C0C0"/>
                  </a:outerShdw>
                </a:effectLst>
                <a:cs typeface="Times New Roman" pitchFamily="18" charset="0"/>
              </a:rPr>
              <a:t>sát.</a:t>
            </a:r>
            <a:endParaRPr lang="en-US">
              <a:solidFill>
                <a:schemeClr val="tx2"/>
              </a:solidFill>
              <a:cs typeface="Times New Roman" pitchFamily="18" charset="0"/>
            </a:endParaRPr>
          </a:p>
        </p:txBody>
      </p:sp>
      <p:sp>
        <p:nvSpPr>
          <p:cNvPr id="9" name="Text Box 2"/>
          <p:cNvSpPr txBox="1">
            <a:spLocks noChangeArrowheads="1"/>
          </p:cNvSpPr>
          <p:nvPr/>
        </p:nvSpPr>
        <p:spPr bwMode="auto">
          <a:xfrm>
            <a:off x="1658938" y="404813"/>
            <a:ext cx="5973762"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b="1" smtClean="0">
                <a:solidFill>
                  <a:srgbClr val="0000FF"/>
                </a:solidFill>
                <a:cs typeface="Times New Roman" pitchFamily="18" charset="0"/>
              </a:rPr>
              <a:t>4.2</a:t>
            </a:r>
            <a:r>
              <a:rPr lang="en-US" b="1">
                <a:solidFill>
                  <a:srgbClr val="0000FF"/>
                </a:solidFill>
                <a:cs typeface="Times New Roman" pitchFamily="18" charset="0"/>
              </a:rPr>
              <a:t>. ĐỊNH LUẬT MA SÁT COULOMB</a:t>
            </a:r>
            <a:endParaRPr lang="en-US">
              <a:solidFill>
                <a:srgbClr val="0000FF"/>
              </a:solidFill>
              <a:cs typeface="Times New Roman" pitchFamily="18" charset="0"/>
            </a:endParaRPr>
          </a:p>
        </p:txBody>
      </p:sp>
    </p:spTree>
    <p:extLst>
      <p:ext uri="{BB962C8B-B14F-4D97-AF65-F5344CB8AC3E}">
        <p14:creationId xmlns:p14="http://schemas.microsoft.com/office/powerpoint/2010/main" val="23260193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7"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296964"/>
                                        </p:tgtEl>
                                        <p:attrNameLst>
                                          <p:attrName>style.visibility</p:attrName>
                                        </p:attrNameLst>
                                      </p:cBhvr>
                                      <p:to>
                                        <p:strVal val="visible"/>
                                      </p:to>
                                    </p:set>
                                    <p:anim calcmode="lin" valueType="num">
                                      <p:cBhvr>
                                        <p:cTn id="14" dur="1000" fill="hold"/>
                                        <p:tgtEl>
                                          <p:spTgt spid="296964"/>
                                        </p:tgtEl>
                                        <p:attrNameLst>
                                          <p:attrName>ppt_w</p:attrName>
                                        </p:attrNameLst>
                                      </p:cBhvr>
                                      <p:tavLst>
                                        <p:tav tm="0">
                                          <p:val>
                                            <p:strVal val="#ppt_w+.3"/>
                                          </p:val>
                                        </p:tav>
                                        <p:tav tm="100000">
                                          <p:val>
                                            <p:strVal val="#ppt_w"/>
                                          </p:val>
                                        </p:tav>
                                      </p:tavLst>
                                    </p:anim>
                                    <p:anim calcmode="lin" valueType="num">
                                      <p:cBhvr>
                                        <p:cTn id="15" dur="1000" fill="hold"/>
                                        <p:tgtEl>
                                          <p:spTgt spid="296964"/>
                                        </p:tgtEl>
                                        <p:attrNameLst>
                                          <p:attrName>ppt_h</p:attrName>
                                        </p:attrNameLst>
                                      </p:cBhvr>
                                      <p:tavLst>
                                        <p:tav tm="0">
                                          <p:val>
                                            <p:strVal val="#ppt_h"/>
                                          </p:val>
                                        </p:tav>
                                        <p:tav tm="100000">
                                          <p:val>
                                            <p:strVal val="#ppt_h"/>
                                          </p:val>
                                        </p:tav>
                                      </p:tavLst>
                                    </p:anim>
                                    <p:animEffect transition="in" filter="fade">
                                      <p:cBhvr>
                                        <p:cTn id="16" dur="1000"/>
                                        <p:tgtEl>
                                          <p:spTgt spid="296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04426C40-5581-4950-A86E-E61A01BB66F1}" type="slidenum">
              <a:rPr lang="en-US" altLang="en-US"/>
              <a:pPr>
                <a:defRPr/>
              </a:pPr>
              <a:t>53</a:t>
            </a:fld>
            <a:endParaRPr lang="en-US" altLang="en-US"/>
          </a:p>
        </p:txBody>
      </p:sp>
      <p:sp>
        <p:nvSpPr>
          <p:cNvPr id="302082" name="Text Box 2"/>
          <p:cNvSpPr txBox="1">
            <a:spLocks noChangeArrowheads="1"/>
          </p:cNvSpPr>
          <p:nvPr/>
        </p:nvSpPr>
        <p:spPr bwMode="auto">
          <a:xfrm>
            <a:off x="503238" y="374650"/>
            <a:ext cx="72263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400" b="1" smtClean="0">
                <a:solidFill>
                  <a:srgbClr val="0000FF"/>
                </a:solidFill>
                <a:effectLst>
                  <a:outerShdw blurRad="38100" dist="38100" dir="2700000" algn="tl">
                    <a:srgbClr val="C0C0C0"/>
                  </a:outerShdw>
                </a:effectLst>
                <a:cs typeface="Times New Roman" pitchFamily="18" charset="0"/>
              </a:rPr>
              <a:t>4.3</a:t>
            </a:r>
            <a:r>
              <a:rPr lang="en-US" sz="2400" b="1">
                <a:solidFill>
                  <a:srgbClr val="0000FF"/>
                </a:solidFill>
                <a:effectLst>
                  <a:outerShdw blurRad="38100" dist="38100" dir="2700000" algn="tl">
                    <a:srgbClr val="C0C0C0"/>
                  </a:outerShdw>
                </a:effectLst>
                <a:cs typeface="Times New Roman" pitchFamily="18" charset="0"/>
              </a:rPr>
              <a:t>. CÂN BẰNG CỦA CÁC VẬT RẮN CHỊU CÁC </a:t>
            </a:r>
          </a:p>
          <a:p>
            <a:pPr algn="ctr">
              <a:defRPr/>
            </a:pPr>
            <a:r>
              <a:rPr lang="en-US" sz="2400" b="1">
                <a:solidFill>
                  <a:srgbClr val="0000FF"/>
                </a:solidFill>
                <a:effectLst>
                  <a:outerShdw blurRad="38100" dist="38100" dir="2700000" algn="tl">
                    <a:srgbClr val="C0C0C0"/>
                  </a:outerShdw>
                </a:effectLst>
                <a:cs typeface="Times New Roman" pitchFamily="18" charset="0"/>
              </a:rPr>
              <a:t>LIÊN KẾT CÓ MA SÁT</a:t>
            </a:r>
          </a:p>
        </p:txBody>
      </p:sp>
      <p:sp>
        <p:nvSpPr>
          <p:cNvPr id="302083" name="Text Box 3"/>
          <p:cNvSpPr txBox="1">
            <a:spLocks noChangeArrowheads="1"/>
          </p:cNvSpPr>
          <p:nvPr/>
        </p:nvSpPr>
        <p:spPr bwMode="auto">
          <a:xfrm>
            <a:off x="539750" y="1233488"/>
            <a:ext cx="7740650"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i="1" smtClean="0">
                <a:solidFill>
                  <a:schemeClr val="tx2"/>
                </a:solidFill>
                <a:cs typeface="Arial" charset="0"/>
              </a:rPr>
              <a:t>4.3.1</a:t>
            </a:r>
            <a:r>
              <a:rPr lang="en-US" b="1" i="1">
                <a:solidFill>
                  <a:schemeClr val="tx2"/>
                </a:solidFill>
                <a:cs typeface="Arial" charset="0"/>
              </a:rPr>
              <a:t>. </a:t>
            </a:r>
            <a:r>
              <a:rPr lang="en-US" b="1" i="1" smtClean="0">
                <a:solidFill>
                  <a:schemeClr val="tx2"/>
                </a:solidFill>
                <a:cs typeface="Arial" charset="0"/>
              </a:rPr>
              <a:t>Điều kiện cân </a:t>
            </a:r>
            <a:r>
              <a:rPr lang="en-US" b="1" i="1">
                <a:solidFill>
                  <a:schemeClr val="tx2"/>
                </a:solidFill>
                <a:cs typeface="Arial" charset="0"/>
              </a:rPr>
              <a:t>bằng </a:t>
            </a:r>
            <a:r>
              <a:rPr lang="en-US" b="1" i="1" smtClean="0">
                <a:solidFill>
                  <a:schemeClr val="tx2"/>
                </a:solidFill>
                <a:cs typeface="Arial" charset="0"/>
              </a:rPr>
              <a:t>khi </a:t>
            </a:r>
            <a:r>
              <a:rPr lang="en-US" b="1" i="1">
                <a:solidFill>
                  <a:schemeClr val="tx2"/>
                </a:solidFill>
                <a:cs typeface="Arial" charset="0"/>
              </a:rPr>
              <a:t>có ma sát.</a:t>
            </a:r>
            <a:endParaRPr lang="en-US" b="1">
              <a:solidFill>
                <a:schemeClr val="tx2"/>
              </a:solidFill>
              <a:cs typeface="Arial" charset="0"/>
            </a:endParaRPr>
          </a:p>
        </p:txBody>
      </p:sp>
      <p:sp>
        <p:nvSpPr>
          <p:cNvPr id="302085" name="Text Box 5"/>
          <p:cNvSpPr txBox="1">
            <a:spLocks noChangeArrowheads="1"/>
          </p:cNvSpPr>
          <p:nvPr/>
        </p:nvSpPr>
        <p:spPr bwMode="auto">
          <a:xfrm>
            <a:off x="539750" y="1808820"/>
            <a:ext cx="8353425" cy="52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i="1" smtClean="0">
                <a:solidFill>
                  <a:srgbClr val="0000FF"/>
                </a:solidFill>
                <a:cs typeface="Arial" charset="0"/>
              </a:rPr>
              <a:t>a.</a:t>
            </a:r>
            <a:r>
              <a:rPr lang="en-US" b="1" i="1" smtClean="0">
                <a:solidFill>
                  <a:schemeClr val="tx2"/>
                </a:solidFill>
                <a:cs typeface="Arial" charset="0"/>
              </a:rPr>
              <a:t> </a:t>
            </a:r>
            <a:r>
              <a:rPr lang="en-US" smtClean="0">
                <a:cs typeface="Arial" charset="0"/>
              </a:rPr>
              <a:t>Điều kiện cân bằng tổng quát – Miền cân bằng.</a:t>
            </a:r>
            <a:endParaRPr lang="en-US">
              <a:cs typeface="Arial" charset="0"/>
            </a:endParaRPr>
          </a:p>
        </p:txBody>
      </p:sp>
      <mc:AlternateContent xmlns:mc="http://schemas.openxmlformats.org/markup-compatibility/2006" xmlns:a14="http://schemas.microsoft.com/office/drawing/2010/main">
        <mc:Choice Requires="a14">
          <p:sp>
            <p:nvSpPr>
              <p:cNvPr id="302086" name="Text Box 6"/>
              <p:cNvSpPr txBox="1">
                <a:spLocks noChangeArrowheads="1"/>
              </p:cNvSpPr>
              <p:nvPr/>
            </p:nvSpPr>
            <p:spPr bwMode="auto">
              <a:xfrm>
                <a:off x="539750" y="2360164"/>
                <a:ext cx="8027988" cy="373833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ts val="600"/>
                  </a:spcBef>
                  <a:spcAft>
                    <a:spcPts val="600"/>
                  </a:spcAft>
                </a:pPr>
                <a:r>
                  <a:rPr lang="en-US" smtClean="0">
                    <a:cs typeface="Arial" charset="0"/>
                  </a:rPr>
                  <a:t>Ngoài các phương trình cơ bản chung, khi có ma sát phải thêm các phương trình và bất phương trình.</a:t>
                </a:r>
              </a:p>
              <a:p>
                <a:pPr algn="just" eaLnBrk="1" hangingPunct="1">
                  <a:lnSpc>
                    <a:spcPct val="120000"/>
                  </a:lnSpc>
                  <a:spcBef>
                    <a:spcPts val="600"/>
                  </a:spcBef>
                  <a:spcAft>
                    <a:spcPts val="600"/>
                  </a:spcAft>
                </a:pPr>
                <a:r>
                  <a:rPr lang="en-US" smtClean="0">
                    <a:cs typeface="Arial" charset="0"/>
                  </a:rPr>
                  <a:t>Hình chiếu các lực lên phương trình trượt: </a:t>
                </a:r>
                <a14:m>
                  <m:oMath xmlns:m="http://schemas.openxmlformats.org/officeDocument/2006/math">
                    <m:nary>
                      <m:naryPr>
                        <m:chr m:val="∑"/>
                        <m:subHide m:val="on"/>
                        <m:supHide m:val="on"/>
                        <m:ctrlPr>
                          <a:rPr lang="en-US" b="1" i="1" smtClean="0">
                            <a:solidFill>
                              <a:srgbClr val="FF0000"/>
                            </a:solidFill>
                            <a:latin typeface="Cambria Math"/>
                            <a:cs typeface="Arial" charset="0"/>
                          </a:rPr>
                        </m:ctrlPr>
                      </m:naryPr>
                      <m:sub/>
                      <m:sup/>
                      <m:e>
                        <m:r>
                          <a:rPr lang="en-US" b="1" i="1" smtClean="0">
                            <a:solidFill>
                              <a:srgbClr val="FF0000"/>
                            </a:solidFill>
                            <a:latin typeface="Cambria Math"/>
                            <a:cs typeface="Arial" charset="0"/>
                          </a:rPr>
                          <m:t>𝒙</m:t>
                        </m:r>
                      </m:e>
                    </m:nary>
                    <m:r>
                      <a:rPr lang="en-US" b="1" i="1" smtClean="0">
                        <a:solidFill>
                          <a:srgbClr val="FF0000"/>
                        </a:solidFill>
                        <a:latin typeface="Cambria Math"/>
                        <a:ea typeface="Cambria Math"/>
                        <a:cs typeface="Arial" charset="0"/>
                      </a:rPr>
                      <m:t>≤</m:t>
                    </m:r>
                    <m:r>
                      <a:rPr lang="en-US" b="1" i="1" smtClean="0">
                        <a:solidFill>
                          <a:srgbClr val="FF0000"/>
                        </a:solidFill>
                        <a:latin typeface="Cambria Math"/>
                        <a:ea typeface="Cambria Math"/>
                        <a:cs typeface="Arial" charset="0"/>
                      </a:rPr>
                      <m:t>𝒇𝑵</m:t>
                    </m:r>
                  </m:oMath>
                </a14:m>
                <a:endParaRPr lang="en-US" smtClean="0">
                  <a:cs typeface="Arial" charset="0"/>
                </a:endParaRPr>
              </a:p>
              <a:p>
                <a:pPr algn="just" eaLnBrk="1" hangingPunct="1">
                  <a:lnSpc>
                    <a:spcPct val="120000"/>
                  </a:lnSpc>
                  <a:spcBef>
                    <a:spcPts val="600"/>
                  </a:spcBef>
                  <a:spcAft>
                    <a:spcPts val="600"/>
                  </a:spcAft>
                </a:pPr>
                <a:r>
                  <a:rPr lang="en-US" smtClean="0">
                    <a:cs typeface="Arial" charset="0"/>
                  </a:rPr>
                  <a:t>Mômen của các lực gây lăn: </a:t>
                </a:r>
                <a14:m>
                  <m:oMath xmlns:m="http://schemas.openxmlformats.org/officeDocument/2006/math">
                    <m:nary>
                      <m:naryPr>
                        <m:chr m:val="∑"/>
                        <m:subHide m:val="on"/>
                        <m:supHide m:val="on"/>
                        <m:ctrlPr>
                          <a:rPr lang="en-US" b="1" i="1" smtClean="0">
                            <a:solidFill>
                              <a:srgbClr val="FF0000"/>
                            </a:solidFill>
                            <a:latin typeface="Cambria Math"/>
                            <a:cs typeface="Arial" charset="0"/>
                          </a:rPr>
                        </m:ctrlPr>
                      </m:naryPr>
                      <m:sub/>
                      <m:sup/>
                      <m:e>
                        <m:sSub>
                          <m:sSubPr>
                            <m:ctrlPr>
                              <a:rPr lang="en-US" b="1" i="1" smtClean="0">
                                <a:solidFill>
                                  <a:srgbClr val="FF0000"/>
                                </a:solidFill>
                                <a:latin typeface="Cambria Math"/>
                                <a:cs typeface="Arial" charset="0"/>
                              </a:rPr>
                            </m:ctrlPr>
                          </m:sSubPr>
                          <m:e>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𝒎</m:t>
                                </m:r>
                              </m:e>
                            </m:acc>
                          </m:e>
                          <m:sub>
                            <m:r>
                              <a:rPr lang="en-US" b="1" i="1" smtClean="0">
                                <a:solidFill>
                                  <a:srgbClr val="FF0000"/>
                                </a:solidFill>
                                <a:latin typeface="Cambria Math"/>
                                <a:cs typeface="Arial" charset="0"/>
                              </a:rPr>
                              <m:t>𝒍</m:t>
                            </m:r>
                          </m:sub>
                        </m:sSub>
                        <m:d>
                          <m:dPr>
                            <m:ctrlPr>
                              <a:rPr lang="en-US" b="1" i="1" smtClean="0">
                                <a:solidFill>
                                  <a:srgbClr val="FF0000"/>
                                </a:solidFill>
                                <a:latin typeface="Cambria Math"/>
                                <a:cs typeface="Arial" charset="0"/>
                              </a:rPr>
                            </m:ctrlPr>
                          </m:dPr>
                          <m:e>
                            <m:sSub>
                              <m:sSubPr>
                                <m:ctrlPr>
                                  <a:rPr lang="en-US" b="1" i="1" smtClean="0">
                                    <a:solidFill>
                                      <a:srgbClr val="FF0000"/>
                                    </a:solidFill>
                                    <a:latin typeface="Cambria Math"/>
                                    <a:cs typeface="Arial" charset="0"/>
                                  </a:rPr>
                                </m:ctrlPr>
                              </m:sSubPr>
                              <m:e>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𝑭</m:t>
                                    </m:r>
                                  </m:e>
                                </m:acc>
                              </m:e>
                              <m:sub>
                                <m:r>
                                  <a:rPr lang="en-US" b="1" i="1" smtClean="0">
                                    <a:solidFill>
                                      <a:srgbClr val="FF0000"/>
                                    </a:solidFill>
                                    <a:latin typeface="Cambria Math"/>
                                    <a:cs typeface="Arial" charset="0"/>
                                  </a:rPr>
                                  <m:t>𝒊</m:t>
                                </m:r>
                              </m:sub>
                            </m:sSub>
                          </m:e>
                        </m:d>
                      </m:e>
                    </m:nary>
                    <m:r>
                      <a:rPr lang="en-US" b="1" i="1" smtClean="0">
                        <a:solidFill>
                          <a:srgbClr val="FF0000"/>
                        </a:solidFill>
                        <a:latin typeface="Cambria Math"/>
                        <a:ea typeface="Cambria Math"/>
                        <a:cs typeface="Arial" charset="0"/>
                      </a:rPr>
                      <m:t>≤</m:t>
                    </m:r>
                    <m:sSub>
                      <m:sSubPr>
                        <m:ctrlPr>
                          <a:rPr lang="en-US" b="1" i="1" smtClean="0">
                            <a:solidFill>
                              <a:srgbClr val="FF0000"/>
                            </a:solidFill>
                            <a:latin typeface="Cambria Math"/>
                            <a:ea typeface="Cambria Math"/>
                            <a:cs typeface="Arial" charset="0"/>
                          </a:rPr>
                        </m:ctrlPr>
                      </m:sSubPr>
                      <m:e>
                        <m:r>
                          <a:rPr lang="en-US" b="1" i="1" smtClean="0">
                            <a:solidFill>
                              <a:srgbClr val="FF0000"/>
                            </a:solidFill>
                            <a:latin typeface="Cambria Math"/>
                            <a:ea typeface="Cambria Math"/>
                            <a:cs typeface="Arial" charset="0"/>
                          </a:rPr>
                          <m:t>𝒇</m:t>
                        </m:r>
                      </m:e>
                      <m:sub>
                        <m:r>
                          <a:rPr lang="en-US" b="1" i="1" smtClean="0">
                            <a:solidFill>
                              <a:srgbClr val="FF0000"/>
                            </a:solidFill>
                            <a:latin typeface="Cambria Math"/>
                            <a:ea typeface="Cambria Math"/>
                            <a:cs typeface="Arial" charset="0"/>
                          </a:rPr>
                          <m:t>𝒍</m:t>
                        </m:r>
                      </m:sub>
                    </m:sSub>
                    <m:r>
                      <a:rPr lang="en-US" b="1" i="1" smtClean="0">
                        <a:solidFill>
                          <a:srgbClr val="FF0000"/>
                        </a:solidFill>
                        <a:latin typeface="Cambria Math"/>
                        <a:ea typeface="Cambria Math"/>
                        <a:cs typeface="Arial" charset="0"/>
                      </a:rPr>
                      <m:t>𝑵</m:t>
                    </m:r>
                  </m:oMath>
                </a14:m>
                <a:r>
                  <a:rPr lang="en-US" smtClean="0">
                    <a:cs typeface="Arial" charset="0"/>
                  </a:rPr>
                  <a:t>.</a:t>
                </a:r>
              </a:p>
              <a:p>
                <a:pPr algn="just" eaLnBrk="1" hangingPunct="1">
                  <a:lnSpc>
                    <a:spcPct val="120000"/>
                  </a:lnSpc>
                  <a:spcBef>
                    <a:spcPts val="600"/>
                  </a:spcBef>
                  <a:spcAft>
                    <a:spcPts val="600"/>
                  </a:spcAft>
                </a:pPr>
                <a:r>
                  <a:rPr lang="en-US">
                    <a:cs typeface="Arial" charset="0"/>
                  </a:rPr>
                  <a:t>Mômen của các lực gây </a:t>
                </a:r>
                <a:r>
                  <a:rPr lang="en-US" smtClean="0">
                    <a:cs typeface="Arial" charset="0"/>
                  </a:rPr>
                  <a:t>xoay: </a:t>
                </a:r>
                <a14:m>
                  <m:oMath xmlns:m="http://schemas.openxmlformats.org/officeDocument/2006/math">
                    <m:nary>
                      <m:naryPr>
                        <m:chr m:val="∑"/>
                        <m:subHide m:val="on"/>
                        <m:supHide m:val="on"/>
                        <m:ctrlPr>
                          <a:rPr lang="en-US" b="1" i="1">
                            <a:solidFill>
                              <a:srgbClr val="FF0000"/>
                            </a:solidFill>
                            <a:latin typeface="Cambria Math"/>
                            <a:cs typeface="Arial" charset="0"/>
                          </a:rPr>
                        </m:ctrlPr>
                      </m:naryPr>
                      <m:sub/>
                      <m:sup/>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𝒎</m:t>
                                </m:r>
                              </m:e>
                            </m:acc>
                          </m:e>
                          <m:sub>
                            <m:r>
                              <a:rPr lang="en-US" b="1" i="1" smtClean="0">
                                <a:solidFill>
                                  <a:srgbClr val="FF0000"/>
                                </a:solidFill>
                                <a:latin typeface="Cambria Math"/>
                                <a:cs typeface="Arial" charset="0"/>
                              </a:rPr>
                              <m:t>𝒙</m:t>
                            </m:r>
                          </m:sub>
                        </m:sSub>
                        <m:d>
                          <m:dPr>
                            <m:ctrlPr>
                              <a:rPr lang="en-US" b="1" i="1">
                                <a:solidFill>
                                  <a:srgbClr val="FF0000"/>
                                </a:solidFill>
                                <a:latin typeface="Cambria Math"/>
                                <a:cs typeface="Arial" charset="0"/>
                              </a:rPr>
                            </m:ctrlPr>
                          </m:dPr>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𝑭</m:t>
                                    </m:r>
                                  </m:e>
                                </m:acc>
                              </m:e>
                              <m:sub>
                                <m:r>
                                  <a:rPr lang="en-US" b="1" i="1">
                                    <a:solidFill>
                                      <a:srgbClr val="FF0000"/>
                                    </a:solidFill>
                                    <a:latin typeface="Cambria Math"/>
                                    <a:cs typeface="Arial" charset="0"/>
                                  </a:rPr>
                                  <m:t>𝒊</m:t>
                                </m:r>
                              </m:sub>
                            </m:sSub>
                          </m:e>
                        </m:d>
                      </m:e>
                    </m:nary>
                    <m:r>
                      <a:rPr lang="en-US" b="1" i="1">
                        <a:solidFill>
                          <a:srgbClr val="FF0000"/>
                        </a:solidFill>
                        <a:latin typeface="Cambria Math"/>
                        <a:ea typeface="Cambria Math"/>
                        <a:cs typeface="Arial" charset="0"/>
                      </a:rPr>
                      <m:t>≤</m:t>
                    </m:r>
                    <m:sSub>
                      <m:sSubPr>
                        <m:ctrlPr>
                          <a:rPr lang="en-US" b="1" i="1">
                            <a:solidFill>
                              <a:srgbClr val="FF0000"/>
                            </a:solidFill>
                            <a:latin typeface="Cambria Math"/>
                            <a:ea typeface="Cambria Math"/>
                            <a:cs typeface="Arial" charset="0"/>
                          </a:rPr>
                        </m:ctrlPr>
                      </m:sSubPr>
                      <m:e>
                        <m:r>
                          <a:rPr lang="en-US" b="1" i="1">
                            <a:solidFill>
                              <a:srgbClr val="FF0000"/>
                            </a:solidFill>
                            <a:latin typeface="Cambria Math"/>
                            <a:ea typeface="Cambria Math"/>
                            <a:cs typeface="Arial" charset="0"/>
                          </a:rPr>
                          <m:t>𝒇</m:t>
                        </m:r>
                      </m:e>
                      <m:sub>
                        <m:r>
                          <a:rPr lang="en-US" b="1" i="1" smtClean="0">
                            <a:solidFill>
                              <a:srgbClr val="FF0000"/>
                            </a:solidFill>
                            <a:latin typeface="Cambria Math"/>
                            <a:ea typeface="Cambria Math"/>
                            <a:cs typeface="Arial" charset="0"/>
                          </a:rPr>
                          <m:t>𝒙</m:t>
                        </m:r>
                      </m:sub>
                    </m:sSub>
                    <m:r>
                      <a:rPr lang="en-US" b="1" i="1">
                        <a:solidFill>
                          <a:srgbClr val="FF0000"/>
                        </a:solidFill>
                        <a:latin typeface="Cambria Math"/>
                        <a:ea typeface="Cambria Math"/>
                        <a:cs typeface="Arial" charset="0"/>
                      </a:rPr>
                      <m:t>𝑵</m:t>
                    </m:r>
                  </m:oMath>
                </a14:m>
                <a:r>
                  <a:rPr lang="en-US" smtClean="0">
                    <a:cs typeface="Arial" charset="0"/>
                  </a:rPr>
                  <a:t>.</a:t>
                </a:r>
              </a:p>
              <a:p>
                <a:pPr algn="just" eaLnBrk="1" hangingPunct="1">
                  <a:lnSpc>
                    <a:spcPct val="120000"/>
                  </a:lnSpc>
                  <a:spcBef>
                    <a:spcPts val="600"/>
                  </a:spcBef>
                  <a:spcAft>
                    <a:spcPts val="600"/>
                  </a:spcAft>
                </a:pPr>
                <a:r>
                  <a:rPr lang="en-US" smtClean="0">
                    <a:cs typeface="Arial" charset="0"/>
                  </a:rPr>
                  <a:t>Tập hợp nghiệm tạo thành miền cân bằng</a:t>
                </a:r>
                <a:endParaRPr lang="en-US">
                  <a:cs typeface="Arial" charset="0"/>
                </a:endParaRPr>
              </a:p>
            </p:txBody>
          </p:sp>
        </mc:Choice>
        <mc:Fallback xmlns="">
          <p:sp>
            <p:nvSpPr>
              <p:cNvPr id="302086" name="Text Box 6"/>
              <p:cNvSpPr txBox="1">
                <a:spLocks noRot="1" noChangeAspect="1" noMove="1" noResize="1" noEditPoints="1" noAdjustHandles="1" noChangeArrowheads="1" noChangeShapeType="1" noTextEdit="1"/>
              </p:cNvSpPr>
              <p:nvPr/>
            </p:nvSpPr>
            <p:spPr bwMode="auto">
              <a:xfrm>
                <a:off x="539750" y="2360164"/>
                <a:ext cx="8027988" cy="3738331"/>
              </a:xfrm>
              <a:prstGeom prst="rect">
                <a:avLst/>
              </a:prstGeom>
              <a:blipFill rotWithShape="1">
                <a:blip r:embed="rId2"/>
                <a:stretch>
                  <a:fillRect l="-1368" t="-489" r="-1444" b="-31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1376774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302082">
                                            <p:txEl>
                                              <p:pRg st="0" end="0"/>
                                            </p:txEl>
                                          </p:spTgt>
                                        </p:tgtEl>
                                        <p:attrNameLst>
                                          <p:attrName>style.visibility</p:attrName>
                                        </p:attrNameLst>
                                      </p:cBhvr>
                                      <p:to>
                                        <p:strVal val="visible"/>
                                      </p:to>
                                    </p:set>
                                    <p:anim calcmode="lin" valueType="num">
                                      <p:cBhvr>
                                        <p:cTn id="7" dur="1000" fill="hold"/>
                                        <p:tgtEl>
                                          <p:spTgt spid="30208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0208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2082">
                                            <p:txEl>
                                              <p:pRg st="0" end="0"/>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02082">
                                            <p:txEl>
                                              <p:pRg st="1" end="1"/>
                                            </p:txEl>
                                          </p:spTgt>
                                        </p:tgtEl>
                                        <p:attrNameLst>
                                          <p:attrName>style.visibility</p:attrName>
                                        </p:attrNameLst>
                                      </p:cBhvr>
                                      <p:to>
                                        <p:strVal val="visible"/>
                                      </p:to>
                                    </p:set>
                                    <p:anim calcmode="lin" valueType="num">
                                      <p:cBhvr>
                                        <p:cTn id="13" dur="1000" fill="hold"/>
                                        <p:tgtEl>
                                          <p:spTgt spid="302082">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30208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02082">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1" presetClass="entr" presetSubtype="0" fill="hold" grpId="0" nodeType="clickEffect">
                                  <p:stCondLst>
                                    <p:cond delay="0"/>
                                  </p:stCondLst>
                                  <p:childTnLst>
                                    <p:set>
                                      <p:cBhvr>
                                        <p:cTn id="19" dur="1" fill="hold">
                                          <p:stCondLst>
                                            <p:cond delay="0"/>
                                          </p:stCondLst>
                                        </p:cTn>
                                        <p:tgtEl>
                                          <p:spTgt spid="302083"/>
                                        </p:tgtEl>
                                        <p:attrNameLst>
                                          <p:attrName>style.visibility</p:attrName>
                                        </p:attrNameLst>
                                      </p:cBhvr>
                                      <p:to>
                                        <p:strVal val="visible"/>
                                      </p:to>
                                    </p:set>
                                    <p:animEffect transition="in" filter="fade">
                                      <p:cBhvr>
                                        <p:cTn id="20" dur="770" decel="100000"/>
                                        <p:tgtEl>
                                          <p:spTgt spid="302083"/>
                                        </p:tgtEl>
                                      </p:cBhvr>
                                    </p:animEffect>
                                    <p:animScale>
                                      <p:cBhvr>
                                        <p:cTn id="21" dur="770" decel="100000"/>
                                        <p:tgtEl>
                                          <p:spTgt spid="302083"/>
                                        </p:tgtEl>
                                      </p:cBhvr>
                                      <p:from x="10000" y="10000"/>
                                      <p:to x="200000" y="450000"/>
                                    </p:animScale>
                                    <p:animScale>
                                      <p:cBhvr>
                                        <p:cTn id="22" dur="1230" accel="100000" fill="hold">
                                          <p:stCondLst>
                                            <p:cond delay="770"/>
                                          </p:stCondLst>
                                        </p:cTn>
                                        <p:tgtEl>
                                          <p:spTgt spid="302083"/>
                                        </p:tgtEl>
                                      </p:cBhvr>
                                      <p:from x="200000" y="450000"/>
                                      <p:to x="100000" y="100000"/>
                                    </p:animScale>
                                    <p:set>
                                      <p:cBhvr>
                                        <p:cTn id="23" dur="770" fill="hold"/>
                                        <p:tgtEl>
                                          <p:spTgt spid="302083"/>
                                        </p:tgtEl>
                                        <p:attrNameLst>
                                          <p:attrName>ppt_x</p:attrName>
                                        </p:attrNameLst>
                                      </p:cBhvr>
                                      <p:to>
                                        <p:strVal val="(0.5)"/>
                                      </p:to>
                                    </p:set>
                                    <p:anim from="(0.5)" to="(#ppt_x)" calcmode="lin" valueType="num">
                                      <p:cBhvr>
                                        <p:cTn id="24" dur="1230" accel="100000" fill="hold">
                                          <p:stCondLst>
                                            <p:cond delay="770"/>
                                          </p:stCondLst>
                                        </p:cTn>
                                        <p:tgtEl>
                                          <p:spTgt spid="302083"/>
                                        </p:tgtEl>
                                        <p:attrNameLst>
                                          <p:attrName>ppt_x</p:attrName>
                                        </p:attrNameLst>
                                      </p:cBhvr>
                                    </p:anim>
                                    <p:set>
                                      <p:cBhvr>
                                        <p:cTn id="25" dur="770" fill="hold"/>
                                        <p:tgtEl>
                                          <p:spTgt spid="302083"/>
                                        </p:tgtEl>
                                        <p:attrNameLst>
                                          <p:attrName>ppt_y</p:attrName>
                                        </p:attrNameLst>
                                      </p:cBhvr>
                                      <p:to>
                                        <p:strVal val="(#ppt_y+0.4)"/>
                                      </p:to>
                                    </p:set>
                                    <p:anim from="(#ppt_y+0.4)" to="(#ppt_y)" calcmode="lin" valueType="num">
                                      <p:cBhvr>
                                        <p:cTn id="26" dur="1230" accel="100000" fill="hold">
                                          <p:stCondLst>
                                            <p:cond delay="770"/>
                                          </p:stCondLst>
                                        </p:cTn>
                                        <p:tgtEl>
                                          <p:spTgt spid="302083"/>
                                        </p:tgtEl>
                                        <p:attrNameLst>
                                          <p:attrName>ppt_y</p:attrName>
                                        </p:attrNameLst>
                                      </p:cBhvr>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51" presetClass="entr" presetSubtype="0" fill="hold" grpId="0" nodeType="clickEffect">
                                  <p:stCondLst>
                                    <p:cond delay="0"/>
                                  </p:stCondLst>
                                  <p:childTnLst>
                                    <p:set>
                                      <p:cBhvr>
                                        <p:cTn id="30" dur="1" fill="hold">
                                          <p:stCondLst>
                                            <p:cond delay="0"/>
                                          </p:stCondLst>
                                        </p:cTn>
                                        <p:tgtEl>
                                          <p:spTgt spid="302085"/>
                                        </p:tgtEl>
                                        <p:attrNameLst>
                                          <p:attrName>style.visibility</p:attrName>
                                        </p:attrNameLst>
                                      </p:cBhvr>
                                      <p:to>
                                        <p:strVal val="visible"/>
                                      </p:to>
                                    </p:set>
                                    <p:animEffect transition="in" filter="fade">
                                      <p:cBhvr>
                                        <p:cTn id="31" dur="770" decel="100000"/>
                                        <p:tgtEl>
                                          <p:spTgt spid="302085"/>
                                        </p:tgtEl>
                                      </p:cBhvr>
                                    </p:animEffect>
                                    <p:animScale>
                                      <p:cBhvr>
                                        <p:cTn id="32" dur="770" decel="100000"/>
                                        <p:tgtEl>
                                          <p:spTgt spid="302085"/>
                                        </p:tgtEl>
                                      </p:cBhvr>
                                      <p:from x="10000" y="10000"/>
                                      <p:to x="200000" y="450000"/>
                                    </p:animScale>
                                    <p:animScale>
                                      <p:cBhvr>
                                        <p:cTn id="33" dur="1230" accel="100000" fill="hold">
                                          <p:stCondLst>
                                            <p:cond delay="770"/>
                                          </p:stCondLst>
                                        </p:cTn>
                                        <p:tgtEl>
                                          <p:spTgt spid="302085"/>
                                        </p:tgtEl>
                                      </p:cBhvr>
                                      <p:from x="200000" y="450000"/>
                                      <p:to x="100000" y="100000"/>
                                    </p:animScale>
                                    <p:set>
                                      <p:cBhvr>
                                        <p:cTn id="34" dur="770" fill="hold"/>
                                        <p:tgtEl>
                                          <p:spTgt spid="302085"/>
                                        </p:tgtEl>
                                        <p:attrNameLst>
                                          <p:attrName>ppt_x</p:attrName>
                                        </p:attrNameLst>
                                      </p:cBhvr>
                                      <p:to>
                                        <p:strVal val="(0.5)"/>
                                      </p:to>
                                    </p:set>
                                    <p:anim from="(0.5)" to="(#ppt_x)" calcmode="lin" valueType="num">
                                      <p:cBhvr>
                                        <p:cTn id="35" dur="1230" accel="100000" fill="hold">
                                          <p:stCondLst>
                                            <p:cond delay="770"/>
                                          </p:stCondLst>
                                        </p:cTn>
                                        <p:tgtEl>
                                          <p:spTgt spid="302085"/>
                                        </p:tgtEl>
                                        <p:attrNameLst>
                                          <p:attrName>ppt_x</p:attrName>
                                        </p:attrNameLst>
                                      </p:cBhvr>
                                    </p:anim>
                                    <p:set>
                                      <p:cBhvr>
                                        <p:cTn id="36" dur="770" fill="hold"/>
                                        <p:tgtEl>
                                          <p:spTgt spid="302085"/>
                                        </p:tgtEl>
                                        <p:attrNameLst>
                                          <p:attrName>ppt_y</p:attrName>
                                        </p:attrNameLst>
                                      </p:cBhvr>
                                      <p:to>
                                        <p:strVal val="(#ppt_y+0.4)"/>
                                      </p:to>
                                    </p:set>
                                    <p:anim from="(#ppt_y+0.4)" to="(#ppt_y)" calcmode="lin" valueType="num">
                                      <p:cBhvr>
                                        <p:cTn id="37" dur="1230" accel="100000" fill="hold">
                                          <p:stCondLst>
                                            <p:cond delay="770"/>
                                          </p:stCondLst>
                                        </p:cTn>
                                        <p:tgtEl>
                                          <p:spTgt spid="302085"/>
                                        </p:tgtEl>
                                        <p:attrNameLst>
                                          <p:attrName>ppt_y</p:attrName>
                                        </p:attrNameLst>
                                      </p:cBhvr>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02086">
                                            <p:txEl>
                                              <p:pRg st="0" end="0"/>
                                            </p:txEl>
                                          </p:spTgt>
                                        </p:tgtEl>
                                        <p:attrNameLst>
                                          <p:attrName>style.visibility</p:attrName>
                                        </p:attrNameLst>
                                      </p:cBhvr>
                                      <p:to>
                                        <p:strVal val="visible"/>
                                      </p:to>
                                    </p:set>
                                    <p:animEffect transition="in" filter="wipe(down)">
                                      <p:cBhvr>
                                        <p:cTn id="42" dur="500"/>
                                        <p:tgtEl>
                                          <p:spTgt spid="30208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02086">
                                            <p:txEl>
                                              <p:pRg st="1" end="1"/>
                                            </p:txEl>
                                          </p:spTgt>
                                        </p:tgtEl>
                                        <p:attrNameLst>
                                          <p:attrName>style.visibility</p:attrName>
                                        </p:attrNameLst>
                                      </p:cBhvr>
                                      <p:to>
                                        <p:strVal val="visible"/>
                                      </p:to>
                                    </p:set>
                                    <p:animEffect transition="in" filter="wipe(down)">
                                      <p:cBhvr>
                                        <p:cTn id="47" dur="500"/>
                                        <p:tgtEl>
                                          <p:spTgt spid="302086">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02086">
                                            <p:txEl>
                                              <p:pRg st="2" end="2"/>
                                            </p:txEl>
                                          </p:spTgt>
                                        </p:tgtEl>
                                        <p:attrNameLst>
                                          <p:attrName>style.visibility</p:attrName>
                                        </p:attrNameLst>
                                      </p:cBhvr>
                                      <p:to>
                                        <p:strVal val="visible"/>
                                      </p:to>
                                    </p:set>
                                    <p:animEffect transition="in" filter="wipe(down)">
                                      <p:cBhvr>
                                        <p:cTn id="52" dur="500"/>
                                        <p:tgtEl>
                                          <p:spTgt spid="302086">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02086">
                                            <p:txEl>
                                              <p:pRg st="3" end="3"/>
                                            </p:txEl>
                                          </p:spTgt>
                                        </p:tgtEl>
                                        <p:attrNameLst>
                                          <p:attrName>style.visibility</p:attrName>
                                        </p:attrNameLst>
                                      </p:cBhvr>
                                      <p:to>
                                        <p:strVal val="visible"/>
                                      </p:to>
                                    </p:set>
                                    <p:animEffect transition="in" filter="wipe(down)">
                                      <p:cBhvr>
                                        <p:cTn id="57" dur="500"/>
                                        <p:tgtEl>
                                          <p:spTgt spid="302086">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02086">
                                            <p:txEl>
                                              <p:pRg st="4" end="4"/>
                                            </p:txEl>
                                          </p:spTgt>
                                        </p:tgtEl>
                                        <p:attrNameLst>
                                          <p:attrName>style.visibility</p:attrName>
                                        </p:attrNameLst>
                                      </p:cBhvr>
                                      <p:to>
                                        <p:strVal val="visible"/>
                                      </p:to>
                                    </p:set>
                                    <p:animEffect transition="in" filter="wipe(down)">
                                      <p:cBhvr>
                                        <p:cTn id="62" dur="500"/>
                                        <p:tgtEl>
                                          <p:spTgt spid="3020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3" grpId="0"/>
      <p:bldP spid="302085" grpId="0"/>
      <p:bldP spid="302086"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04426C40-5581-4950-A86E-E61A01BB66F1}" type="slidenum">
              <a:rPr lang="en-US" altLang="en-US"/>
              <a:pPr>
                <a:defRPr/>
              </a:pPr>
              <a:t>54</a:t>
            </a:fld>
            <a:endParaRPr lang="en-US" altLang="en-US"/>
          </a:p>
        </p:txBody>
      </p:sp>
      <p:sp>
        <p:nvSpPr>
          <p:cNvPr id="302082" name="Text Box 2"/>
          <p:cNvSpPr txBox="1">
            <a:spLocks noChangeArrowheads="1"/>
          </p:cNvSpPr>
          <p:nvPr/>
        </p:nvSpPr>
        <p:spPr bwMode="auto">
          <a:xfrm>
            <a:off x="503238" y="374650"/>
            <a:ext cx="72263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400" b="1" smtClean="0">
                <a:solidFill>
                  <a:srgbClr val="0000FF"/>
                </a:solidFill>
                <a:effectLst>
                  <a:outerShdw blurRad="38100" dist="38100" dir="2700000" algn="tl">
                    <a:srgbClr val="C0C0C0"/>
                  </a:outerShdw>
                </a:effectLst>
                <a:cs typeface="Times New Roman" pitchFamily="18" charset="0"/>
              </a:rPr>
              <a:t>4.3</a:t>
            </a:r>
            <a:r>
              <a:rPr lang="en-US" sz="2400" b="1">
                <a:solidFill>
                  <a:srgbClr val="0000FF"/>
                </a:solidFill>
                <a:effectLst>
                  <a:outerShdw blurRad="38100" dist="38100" dir="2700000" algn="tl">
                    <a:srgbClr val="C0C0C0"/>
                  </a:outerShdw>
                </a:effectLst>
                <a:cs typeface="Times New Roman" pitchFamily="18" charset="0"/>
              </a:rPr>
              <a:t>. CÂN BẰNG CỦA CÁC VẬT RẮN CHỊU CÁC </a:t>
            </a:r>
          </a:p>
          <a:p>
            <a:pPr algn="ctr">
              <a:defRPr/>
            </a:pPr>
            <a:r>
              <a:rPr lang="en-US" sz="2400" b="1">
                <a:solidFill>
                  <a:srgbClr val="0000FF"/>
                </a:solidFill>
                <a:effectLst>
                  <a:outerShdw blurRad="38100" dist="38100" dir="2700000" algn="tl">
                    <a:srgbClr val="C0C0C0"/>
                  </a:outerShdw>
                </a:effectLst>
                <a:cs typeface="Times New Roman" pitchFamily="18" charset="0"/>
              </a:rPr>
              <a:t>LIÊN KẾT CÓ MA SÁT</a:t>
            </a:r>
          </a:p>
        </p:txBody>
      </p:sp>
      <p:sp>
        <p:nvSpPr>
          <p:cNvPr id="302083" name="Text Box 3"/>
          <p:cNvSpPr txBox="1">
            <a:spLocks noChangeArrowheads="1"/>
          </p:cNvSpPr>
          <p:nvPr/>
        </p:nvSpPr>
        <p:spPr bwMode="auto">
          <a:xfrm>
            <a:off x="539750" y="1233488"/>
            <a:ext cx="7740650"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i="1" smtClean="0">
                <a:solidFill>
                  <a:schemeClr val="tx2"/>
                </a:solidFill>
                <a:cs typeface="Arial" charset="0"/>
              </a:rPr>
              <a:t>4.3.1</a:t>
            </a:r>
            <a:r>
              <a:rPr lang="en-US" b="1" i="1">
                <a:solidFill>
                  <a:schemeClr val="tx2"/>
                </a:solidFill>
                <a:cs typeface="Arial" charset="0"/>
              </a:rPr>
              <a:t>. </a:t>
            </a:r>
            <a:r>
              <a:rPr lang="en-US" b="1" i="1" smtClean="0">
                <a:solidFill>
                  <a:schemeClr val="tx2"/>
                </a:solidFill>
                <a:cs typeface="Arial" charset="0"/>
              </a:rPr>
              <a:t>Điều kiện cân </a:t>
            </a:r>
            <a:r>
              <a:rPr lang="en-US" b="1" i="1">
                <a:solidFill>
                  <a:schemeClr val="tx2"/>
                </a:solidFill>
                <a:cs typeface="Arial" charset="0"/>
              </a:rPr>
              <a:t>bằng </a:t>
            </a:r>
            <a:r>
              <a:rPr lang="en-US" b="1" i="1" smtClean="0">
                <a:solidFill>
                  <a:schemeClr val="tx2"/>
                </a:solidFill>
                <a:cs typeface="Arial" charset="0"/>
              </a:rPr>
              <a:t>khi </a:t>
            </a:r>
            <a:r>
              <a:rPr lang="en-US" b="1" i="1">
                <a:solidFill>
                  <a:schemeClr val="tx2"/>
                </a:solidFill>
                <a:cs typeface="Arial" charset="0"/>
              </a:rPr>
              <a:t>có ma sát.</a:t>
            </a:r>
            <a:endParaRPr lang="en-US" b="1">
              <a:solidFill>
                <a:schemeClr val="tx2"/>
              </a:solidFill>
              <a:cs typeface="Arial" charset="0"/>
            </a:endParaRPr>
          </a:p>
        </p:txBody>
      </p:sp>
      <p:sp>
        <p:nvSpPr>
          <p:cNvPr id="302085" name="Text Box 5"/>
          <p:cNvSpPr txBox="1">
            <a:spLocks noChangeArrowheads="1"/>
          </p:cNvSpPr>
          <p:nvPr/>
        </p:nvSpPr>
        <p:spPr bwMode="auto">
          <a:xfrm>
            <a:off x="539750" y="1808820"/>
            <a:ext cx="8353425" cy="52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i="1" smtClean="0">
                <a:solidFill>
                  <a:srgbClr val="0000FF"/>
                </a:solidFill>
                <a:cs typeface="Arial" charset="0"/>
              </a:rPr>
              <a:t>a.</a:t>
            </a:r>
            <a:r>
              <a:rPr lang="en-US" b="1" i="1" smtClean="0">
                <a:solidFill>
                  <a:schemeClr val="tx2"/>
                </a:solidFill>
                <a:cs typeface="Arial" charset="0"/>
              </a:rPr>
              <a:t> </a:t>
            </a:r>
            <a:r>
              <a:rPr lang="en-US" smtClean="0">
                <a:cs typeface="Arial" charset="0"/>
              </a:rPr>
              <a:t>Điều kiện cân bằng tổng quát – Miền cân bằng.</a:t>
            </a:r>
            <a:endParaRPr lang="en-US">
              <a:cs typeface="Arial" charset="0"/>
            </a:endParaRPr>
          </a:p>
        </p:txBody>
      </p:sp>
      <mc:AlternateContent xmlns:mc="http://schemas.openxmlformats.org/markup-compatibility/2006" xmlns:a14="http://schemas.microsoft.com/office/drawing/2010/main">
        <mc:Choice Requires="a14">
          <p:sp>
            <p:nvSpPr>
              <p:cNvPr id="302086" name="Text Box 6"/>
              <p:cNvSpPr txBox="1">
                <a:spLocks noChangeArrowheads="1"/>
              </p:cNvSpPr>
              <p:nvPr/>
            </p:nvSpPr>
            <p:spPr bwMode="auto">
              <a:xfrm>
                <a:off x="539750" y="2360164"/>
                <a:ext cx="8027988" cy="399301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ts val="600"/>
                  </a:spcBef>
                  <a:spcAft>
                    <a:spcPts val="600"/>
                  </a:spcAft>
                </a:pPr>
                <a:r>
                  <a:rPr lang="en-US" smtClean="0">
                    <a:cs typeface="Arial" charset="0"/>
                  </a:rPr>
                  <a:t>Ngoài ra có thể đặt các điều kiện:</a:t>
                </a:r>
              </a:p>
              <a:p>
                <a:pPr algn="just" eaLnBrk="1" hangingPunct="1">
                  <a:spcBef>
                    <a:spcPts val="600"/>
                  </a:spcBef>
                  <a:spcAft>
                    <a:spcPts val="600"/>
                  </a:spcAft>
                </a:pPr>
                <a:r>
                  <a:rPr lang="en-US" smtClean="0">
                    <a:cs typeface="Arial" charset="0"/>
                  </a:rPr>
                  <a:t>- Lăn không trượt: </a:t>
                </a:r>
                <a14:m>
                  <m:oMath xmlns:m="http://schemas.openxmlformats.org/officeDocument/2006/math">
                    <m:nary>
                      <m:naryPr>
                        <m:chr m:val="∑"/>
                        <m:subHide m:val="on"/>
                        <m:supHide m:val="on"/>
                        <m:ctrlPr>
                          <a:rPr lang="en-US" b="1" i="1" smtClean="0">
                            <a:solidFill>
                              <a:srgbClr val="FF0000"/>
                            </a:solidFill>
                            <a:latin typeface="Cambria Math"/>
                            <a:cs typeface="Arial" charset="0"/>
                          </a:rPr>
                        </m:ctrlPr>
                      </m:naryPr>
                      <m:sub/>
                      <m:sup/>
                      <m:e>
                        <m:r>
                          <a:rPr lang="en-US" b="1" i="1" smtClean="0">
                            <a:solidFill>
                              <a:srgbClr val="FF0000"/>
                            </a:solidFill>
                            <a:latin typeface="Cambria Math"/>
                            <a:cs typeface="Arial" charset="0"/>
                          </a:rPr>
                          <m:t>𝒙</m:t>
                        </m:r>
                      </m:e>
                    </m:nary>
                    <m:r>
                      <a:rPr lang="en-US" b="1" i="1" smtClean="0">
                        <a:solidFill>
                          <a:srgbClr val="FF0000"/>
                        </a:solidFill>
                        <a:latin typeface="Cambria Math"/>
                        <a:ea typeface="Cambria Math"/>
                        <a:cs typeface="Arial" charset="0"/>
                      </a:rPr>
                      <m:t>≤</m:t>
                    </m:r>
                    <m:r>
                      <a:rPr lang="en-US" b="1" i="1" smtClean="0">
                        <a:solidFill>
                          <a:srgbClr val="FF0000"/>
                        </a:solidFill>
                        <a:latin typeface="Cambria Math"/>
                        <a:ea typeface="Cambria Math"/>
                        <a:cs typeface="Arial" charset="0"/>
                      </a:rPr>
                      <m:t>𝒇𝑵</m:t>
                    </m:r>
                  </m:oMath>
                </a14:m>
                <a:r>
                  <a:rPr lang="en-US" smtClean="0">
                    <a:cs typeface="Arial" charset="0"/>
                  </a:rPr>
                  <a:t>, </a:t>
                </a:r>
                <a14:m>
                  <m:oMath xmlns:m="http://schemas.openxmlformats.org/officeDocument/2006/math">
                    <m:nary>
                      <m:naryPr>
                        <m:chr m:val="∑"/>
                        <m:subHide m:val="on"/>
                        <m:supHide m:val="on"/>
                        <m:ctrlPr>
                          <a:rPr lang="en-US" b="1" i="1">
                            <a:solidFill>
                              <a:srgbClr val="FF0000"/>
                            </a:solidFill>
                            <a:latin typeface="Cambria Math"/>
                            <a:cs typeface="Arial" charset="0"/>
                          </a:rPr>
                        </m:ctrlPr>
                      </m:naryPr>
                      <m:sub/>
                      <m:sup/>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𝒎</m:t>
                                </m:r>
                              </m:e>
                            </m:acc>
                          </m:e>
                          <m:sub>
                            <m:r>
                              <a:rPr lang="en-US" b="1" i="1">
                                <a:solidFill>
                                  <a:srgbClr val="FF0000"/>
                                </a:solidFill>
                                <a:latin typeface="Cambria Math"/>
                                <a:cs typeface="Arial" charset="0"/>
                              </a:rPr>
                              <m:t>𝒍</m:t>
                            </m:r>
                          </m:sub>
                        </m:sSub>
                        <m:d>
                          <m:dPr>
                            <m:ctrlPr>
                              <a:rPr lang="en-US" b="1" i="1">
                                <a:solidFill>
                                  <a:srgbClr val="FF0000"/>
                                </a:solidFill>
                                <a:latin typeface="Cambria Math"/>
                                <a:cs typeface="Arial" charset="0"/>
                              </a:rPr>
                            </m:ctrlPr>
                          </m:dPr>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𝑭</m:t>
                                    </m:r>
                                  </m:e>
                                </m:acc>
                              </m:e>
                              <m:sub>
                                <m:r>
                                  <a:rPr lang="en-US" b="1" i="1">
                                    <a:solidFill>
                                      <a:srgbClr val="FF0000"/>
                                    </a:solidFill>
                                    <a:latin typeface="Cambria Math"/>
                                    <a:cs typeface="Arial" charset="0"/>
                                  </a:rPr>
                                  <m:t>𝒊</m:t>
                                </m:r>
                              </m:sub>
                            </m:sSub>
                          </m:e>
                        </m:d>
                      </m:e>
                    </m:nary>
                    <m:r>
                      <a:rPr lang="en-US" b="1" i="1" smtClean="0">
                        <a:solidFill>
                          <a:srgbClr val="FF0000"/>
                        </a:solidFill>
                        <a:latin typeface="Cambria Math"/>
                        <a:ea typeface="Cambria Math"/>
                        <a:cs typeface="Arial" charset="0"/>
                      </a:rPr>
                      <m:t>≥</m:t>
                    </m:r>
                    <m:sSub>
                      <m:sSubPr>
                        <m:ctrlPr>
                          <a:rPr lang="en-US" b="1" i="1">
                            <a:solidFill>
                              <a:srgbClr val="FF0000"/>
                            </a:solidFill>
                            <a:latin typeface="Cambria Math"/>
                            <a:ea typeface="Cambria Math"/>
                            <a:cs typeface="Arial" charset="0"/>
                          </a:rPr>
                        </m:ctrlPr>
                      </m:sSubPr>
                      <m:e>
                        <m:r>
                          <a:rPr lang="en-US" b="1" i="1">
                            <a:solidFill>
                              <a:srgbClr val="FF0000"/>
                            </a:solidFill>
                            <a:latin typeface="Cambria Math"/>
                            <a:ea typeface="Cambria Math"/>
                            <a:cs typeface="Arial" charset="0"/>
                          </a:rPr>
                          <m:t>𝒇</m:t>
                        </m:r>
                      </m:e>
                      <m:sub>
                        <m:r>
                          <a:rPr lang="en-US" b="1" i="1">
                            <a:solidFill>
                              <a:srgbClr val="FF0000"/>
                            </a:solidFill>
                            <a:latin typeface="Cambria Math"/>
                            <a:ea typeface="Cambria Math"/>
                            <a:cs typeface="Arial" charset="0"/>
                          </a:rPr>
                          <m:t>𝒍</m:t>
                        </m:r>
                      </m:sub>
                    </m:sSub>
                    <m:r>
                      <a:rPr lang="en-US" b="1" i="1">
                        <a:solidFill>
                          <a:srgbClr val="FF0000"/>
                        </a:solidFill>
                        <a:latin typeface="Cambria Math"/>
                        <a:ea typeface="Cambria Math"/>
                        <a:cs typeface="Arial" charset="0"/>
                      </a:rPr>
                      <m:t>𝑵</m:t>
                    </m:r>
                  </m:oMath>
                </a14:m>
                <a:r>
                  <a:rPr lang="en-US" smtClean="0">
                    <a:cs typeface="Arial" charset="0"/>
                  </a:rPr>
                  <a:t>.</a:t>
                </a:r>
              </a:p>
              <a:p>
                <a:pPr algn="just" eaLnBrk="1" hangingPunct="1">
                  <a:spcBef>
                    <a:spcPts val="600"/>
                  </a:spcBef>
                  <a:spcAft>
                    <a:spcPts val="600"/>
                  </a:spcAft>
                </a:pPr>
                <a:r>
                  <a:rPr lang="en-US" smtClean="0">
                    <a:cs typeface="Arial" charset="0"/>
                  </a:rPr>
                  <a:t>- Không trượt, không lăn: </a:t>
                </a:r>
                <a14:m>
                  <m:oMath xmlns:m="http://schemas.openxmlformats.org/officeDocument/2006/math">
                    <m:nary>
                      <m:naryPr>
                        <m:chr m:val="∑"/>
                        <m:subHide m:val="on"/>
                        <m:supHide m:val="on"/>
                        <m:ctrlPr>
                          <a:rPr lang="en-US" b="1" i="1">
                            <a:solidFill>
                              <a:srgbClr val="FF0000"/>
                            </a:solidFill>
                            <a:latin typeface="Cambria Math"/>
                            <a:cs typeface="Arial" charset="0"/>
                          </a:rPr>
                        </m:ctrlPr>
                      </m:naryPr>
                      <m:sub/>
                      <m:sup/>
                      <m:e>
                        <m:r>
                          <a:rPr lang="en-US" b="1" i="1">
                            <a:solidFill>
                              <a:srgbClr val="FF0000"/>
                            </a:solidFill>
                            <a:latin typeface="Cambria Math"/>
                            <a:cs typeface="Arial" charset="0"/>
                          </a:rPr>
                          <m:t>𝒙</m:t>
                        </m:r>
                      </m:e>
                    </m:nary>
                    <m:r>
                      <a:rPr lang="en-US" b="1" i="1">
                        <a:solidFill>
                          <a:srgbClr val="FF0000"/>
                        </a:solidFill>
                        <a:latin typeface="Cambria Math"/>
                        <a:ea typeface="Cambria Math"/>
                        <a:cs typeface="Arial" charset="0"/>
                      </a:rPr>
                      <m:t>≤</m:t>
                    </m:r>
                    <m:r>
                      <a:rPr lang="en-US" b="1" i="1">
                        <a:solidFill>
                          <a:srgbClr val="FF0000"/>
                        </a:solidFill>
                        <a:latin typeface="Cambria Math"/>
                        <a:ea typeface="Cambria Math"/>
                        <a:cs typeface="Arial" charset="0"/>
                      </a:rPr>
                      <m:t>𝒇𝑵</m:t>
                    </m:r>
                  </m:oMath>
                </a14:m>
                <a:r>
                  <a:rPr lang="en-US">
                    <a:cs typeface="Arial" charset="0"/>
                  </a:rPr>
                  <a:t>, </a:t>
                </a:r>
                <a14:m>
                  <m:oMath xmlns:m="http://schemas.openxmlformats.org/officeDocument/2006/math">
                    <m:nary>
                      <m:naryPr>
                        <m:chr m:val="∑"/>
                        <m:subHide m:val="on"/>
                        <m:supHide m:val="on"/>
                        <m:ctrlPr>
                          <a:rPr lang="en-US" b="1" i="1" smtClean="0">
                            <a:solidFill>
                              <a:srgbClr val="FF0000"/>
                            </a:solidFill>
                            <a:latin typeface="Cambria Math"/>
                            <a:cs typeface="Arial" charset="0"/>
                          </a:rPr>
                        </m:ctrlPr>
                      </m:naryPr>
                      <m:sub/>
                      <m:sup/>
                      <m:e>
                        <m:sSub>
                          <m:sSubPr>
                            <m:ctrlPr>
                              <a:rPr lang="en-US" b="1" i="1" smtClean="0">
                                <a:solidFill>
                                  <a:srgbClr val="FF0000"/>
                                </a:solidFill>
                                <a:latin typeface="Cambria Math"/>
                                <a:cs typeface="Arial" charset="0"/>
                              </a:rPr>
                            </m:ctrlPr>
                          </m:sSubPr>
                          <m:e>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𝒎</m:t>
                                </m:r>
                              </m:e>
                            </m:acc>
                          </m:e>
                          <m:sub>
                            <m:r>
                              <a:rPr lang="en-US" b="1" i="1" smtClean="0">
                                <a:solidFill>
                                  <a:srgbClr val="FF0000"/>
                                </a:solidFill>
                                <a:latin typeface="Cambria Math"/>
                                <a:cs typeface="Arial" charset="0"/>
                              </a:rPr>
                              <m:t>𝒍</m:t>
                            </m:r>
                          </m:sub>
                        </m:sSub>
                        <m:d>
                          <m:dPr>
                            <m:ctrlPr>
                              <a:rPr lang="en-US" b="1" i="1" smtClean="0">
                                <a:solidFill>
                                  <a:srgbClr val="FF0000"/>
                                </a:solidFill>
                                <a:latin typeface="Cambria Math"/>
                                <a:cs typeface="Arial" charset="0"/>
                              </a:rPr>
                            </m:ctrlPr>
                          </m:dPr>
                          <m:e>
                            <m:sSub>
                              <m:sSubPr>
                                <m:ctrlPr>
                                  <a:rPr lang="en-US" b="1" i="1" smtClean="0">
                                    <a:solidFill>
                                      <a:srgbClr val="FF0000"/>
                                    </a:solidFill>
                                    <a:latin typeface="Cambria Math"/>
                                    <a:cs typeface="Arial" charset="0"/>
                                  </a:rPr>
                                </m:ctrlPr>
                              </m:sSubPr>
                              <m:e>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𝑭</m:t>
                                    </m:r>
                                  </m:e>
                                </m:acc>
                              </m:e>
                              <m:sub>
                                <m:r>
                                  <a:rPr lang="en-US" b="1" i="1" smtClean="0">
                                    <a:solidFill>
                                      <a:srgbClr val="FF0000"/>
                                    </a:solidFill>
                                    <a:latin typeface="Cambria Math"/>
                                    <a:cs typeface="Arial" charset="0"/>
                                  </a:rPr>
                                  <m:t>𝒊</m:t>
                                </m:r>
                              </m:sub>
                            </m:sSub>
                          </m:e>
                        </m:d>
                      </m:e>
                    </m:nary>
                    <m:r>
                      <a:rPr lang="en-US" b="1" i="1" smtClean="0">
                        <a:solidFill>
                          <a:srgbClr val="FF0000"/>
                        </a:solidFill>
                        <a:latin typeface="Cambria Math"/>
                        <a:ea typeface="Cambria Math"/>
                        <a:cs typeface="Arial" charset="0"/>
                      </a:rPr>
                      <m:t>≤</m:t>
                    </m:r>
                    <m:sSub>
                      <m:sSubPr>
                        <m:ctrlPr>
                          <a:rPr lang="en-US" b="1" i="1" smtClean="0">
                            <a:solidFill>
                              <a:srgbClr val="FF0000"/>
                            </a:solidFill>
                            <a:latin typeface="Cambria Math"/>
                            <a:ea typeface="Cambria Math"/>
                            <a:cs typeface="Arial" charset="0"/>
                          </a:rPr>
                        </m:ctrlPr>
                      </m:sSubPr>
                      <m:e>
                        <m:r>
                          <a:rPr lang="en-US" b="1" i="1" smtClean="0">
                            <a:solidFill>
                              <a:srgbClr val="FF0000"/>
                            </a:solidFill>
                            <a:latin typeface="Cambria Math"/>
                            <a:ea typeface="Cambria Math"/>
                            <a:cs typeface="Arial" charset="0"/>
                          </a:rPr>
                          <m:t>𝒇</m:t>
                        </m:r>
                      </m:e>
                      <m:sub>
                        <m:r>
                          <a:rPr lang="en-US" b="1" i="1" smtClean="0">
                            <a:solidFill>
                              <a:srgbClr val="FF0000"/>
                            </a:solidFill>
                            <a:latin typeface="Cambria Math"/>
                            <a:ea typeface="Cambria Math"/>
                            <a:cs typeface="Arial" charset="0"/>
                          </a:rPr>
                          <m:t>𝒍</m:t>
                        </m:r>
                      </m:sub>
                    </m:sSub>
                    <m:r>
                      <a:rPr lang="en-US" b="1" i="1" smtClean="0">
                        <a:solidFill>
                          <a:srgbClr val="FF0000"/>
                        </a:solidFill>
                        <a:latin typeface="Cambria Math"/>
                        <a:ea typeface="Cambria Math"/>
                        <a:cs typeface="Arial" charset="0"/>
                      </a:rPr>
                      <m:t>𝑵</m:t>
                    </m:r>
                  </m:oMath>
                </a14:m>
                <a:r>
                  <a:rPr lang="en-US" smtClean="0">
                    <a:cs typeface="Arial" charset="0"/>
                  </a:rPr>
                  <a:t>.</a:t>
                </a:r>
              </a:p>
              <a:p>
                <a:pPr algn="just" eaLnBrk="1" hangingPunct="1">
                  <a:spcBef>
                    <a:spcPts val="600"/>
                  </a:spcBef>
                  <a:spcAft>
                    <a:spcPts val="600"/>
                  </a:spcAft>
                </a:pPr>
                <a:r>
                  <a:rPr lang="en-US" smtClean="0">
                    <a:cs typeface="Arial" charset="0"/>
                  </a:rPr>
                  <a:t>- Không trượt, lăn, xoay: </a:t>
                </a:r>
                <a14:m>
                  <m:oMath xmlns:m="http://schemas.openxmlformats.org/officeDocument/2006/math">
                    <m:nary>
                      <m:naryPr>
                        <m:chr m:val="∑"/>
                        <m:subHide m:val="on"/>
                        <m:supHide m:val="on"/>
                        <m:ctrlPr>
                          <a:rPr lang="en-US" b="1" i="1">
                            <a:solidFill>
                              <a:srgbClr val="FF0000"/>
                            </a:solidFill>
                            <a:latin typeface="Cambria Math"/>
                            <a:cs typeface="Arial" charset="0"/>
                          </a:rPr>
                        </m:ctrlPr>
                      </m:naryPr>
                      <m:sub/>
                      <m:sup/>
                      <m:e>
                        <m:r>
                          <a:rPr lang="en-US" b="1" i="1">
                            <a:solidFill>
                              <a:srgbClr val="FF0000"/>
                            </a:solidFill>
                            <a:latin typeface="Cambria Math"/>
                            <a:cs typeface="Arial" charset="0"/>
                          </a:rPr>
                          <m:t>𝒙</m:t>
                        </m:r>
                      </m:e>
                    </m:nary>
                    <m:r>
                      <a:rPr lang="en-US" b="1" i="1">
                        <a:solidFill>
                          <a:srgbClr val="FF0000"/>
                        </a:solidFill>
                        <a:latin typeface="Cambria Math"/>
                        <a:ea typeface="Cambria Math"/>
                        <a:cs typeface="Arial" charset="0"/>
                      </a:rPr>
                      <m:t>≤</m:t>
                    </m:r>
                    <m:r>
                      <a:rPr lang="en-US" b="1" i="1">
                        <a:solidFill>
                          <a:srgbClr val="FF0000"/>
                        </a:solidFill>
                        <a:latin typeface="Cambria Math"/>
                        <a:ea typeface="Cambria Math"/>
                        <a:cs typeface="Arial" charset="0"/>
                      </a:rPr>
                      <m:t>𝒇𝑵</m:t>
                    </m:r>
                  </m:oMath>
                </a14:m>
                <a:r>
                  <a:rPr lang="en-US">
                    <a:cs typeface="Arial" charset="0"/>
                  </a:rPr>
                  <a:t>, </a:t>
                </a:r>
                <a14:m>
                  <m:oMath xmlns:m="http://schemas.openxmlformats.org/officeDocument/2006/math">
                    <m:nary>
                      <m:naryPr>
                        <m:chr m:val="∑"/>
                        <m:subHide m:val="on"/>
                        <m:supHide m:val="on"/>
                        <m:ctrlPr>
                          <a:rPr lang="en-US" b="1" i="1">
                            <a:solidFill>
                              <a:srgbClr val="FF0000"/>
                            </a:solidFill>
                            <a:latin typeface="Cambria Math"/>
                            <a:cs typeface="Arial" charset="0"/>
                          </a:rPr>
                        </m:ctrlPr>
                      </m:naryPr>
                      <m:sub/>
                      <m:sup/>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𝒎</m:t>
                                </m:r>
                              </m:e>
                            </m:acc>
                          </m:e>
                          <m:sub>
                            <m:r>
                              <a:rPr lang="en-US" b="1" i="1">
                                <a:solidFill>
                                  <a:srgbClr val="FF0000"/>
                                </a:solidFill>
                                <a:latin typeface="Cambria Math"/>
                                <a:cs typeface="Arial" charset="0"/>
                              </a:rPr>
                              <m:t>𝒍</m:t>
                            </m:r>
                          </m:sub>
                        </m:sSub>
                        <m:d>
                          <m:dPr>
                            <m:ctrlPr>
                              <a:rPr lang="en-US" b="1" i="1">
                                <a:solidFill>
                                  <a:srgbClr val="FF0000"/>
                                </a:solidFill>
                                <a:latin typeface="Cambria Math"/>
                                <a:cs typeface="Arial" charset="0"/>
                              </a:rPr>
                            </m:ctrlPr>
                          </m:dPr>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𝑭</m:t>
                                    </m:r>
                                  </m:e>
                                </m:acc>
                              </m:e>
                              <m:sub>
                                <m:r>
                                  <a:rPr lang="en-US" b="1" i="1">
                                    <a:solidFill>
                                      <a:srgbClr val="FF0000"/>
                                    </a:solidFill>
                                    <a:latin typeface="Cambria Math"/>
                                    <a:cs typeface="Arial" charset="0"/>
                                  </a:rPr>
                                  <m:t>𝒊</m:t>
                                </m:r>
                              </m:sub>
                            </m:sSub>
                          </m:e>
                        </m:d>
                      </m:e>
                    </m:nary>
                    <m:r>
                      <a:rPr lang="en-US" b="1" i="1">
                        <a:solidFill>
                          <a:srgbClr val="FF0000"/>
                        </a:solidFill>
                        <a:latin typeface="Cambria Math"/>
                        <a:ea typeface="Cambria Math"/>
                        <a:cs typeface="Arial" charset="0"/>
                      </a:rPr>
                      <m:t>≤</m:t>
                    </m:r>
                    <m:sSub>
                      <m:sSubPr>
                        <m:ctrlPr>
                          <a:rPr lang="en-US" b="1" i="1">
                            <a:solidFill>
                              <a:srgbClr val="FF0000"/>
                            </a:solidFill>
                            <a:latin typeface="Cambria Math"/>
                            <a:ea typeface="Cambria Math"/>
                            <a:cs typeface="Arial" charset="0"/>
                          </a:rPr>
                        </m:ctrlPr>
                      </m:sSubPr>
                      <m:e>
                        <m:r>
                          <a:rPr lang="en-US" b="1" i="1">
                            <a:solidFill>
                              <a:srgbClr val="FF0000"/>
                            </a:solidFill>
                            <a:latin typeface="Cambria Math"/>
                            <a:ea typeface="Cambria Math"/>
                            <a:cs typeface="Arial" charset="0"/>
                          </a:rPr>
                          <m:t>𝒇</m:t>
                        </m:r>
                      </m:e>
                      <m:sub>
                        <m:r>
                          <a:rPr lang="en-US" b="1" i="1">
                            <a:solidFill>
                              <a:srgbClr val="FF0000"/>
                            </a:solidFill>
                            <a:latin typeface="Cambria Math"/>
                            <a:ea typeface="Cambria Math"/>
                            <a:cs typeface="Arial" charset="0"/>
                          </a:rPr>
                          <m:t>𝒍</m:t>
                        </m:r>
                      </m:sub>
                    </m:sSub>
                    <m:r>
                      <a:rPr lang="en-US" b="1" i="1">
                        <a:solidFill>
                          <a:srgbClr val="FF0000"/>
                        </a:solidFill>
                        <a:latin typeface="Cambria Math"/>
                        <a:ea typeface="Cambria Math"/>
                        <a:cs typeface="Arial" charset="0"/>
                      </a:rPr>
                      <m:t>𝑵</m:t>
                    </m:r>
                  </m:oMath>
                </a14:m>
                <a:r>
                  <a:rPr lang="en-US" smtClean="0">
                    <a:cs typeface="Arial" charset="0"/>
                  </a:rPr>
                  <a:t>, </a:t>
                </a:r>
                <a14:m>
                  <m:oMath xmlns:m="http://schemas.openxmlformats.org/officeDocument/2006/math">
                    <m:nary>
                      <m:naryPr>
                        <m:chr m:val="∑"/>
                        <m:subHide m:val="on"/>
                        <m:supHide m:val="on"/>
                        <m:ctrlPr>
                          <a:rPr lang="en-US" b="1" i="1">
                            <a:solidFill>
                              <a:srgbClr val="FF0000"/>
                            </a:solidFill>
                            <a:latin typeface="Cambria Math"/>
                            <a:cs typeface="Arial" charset="0"/>
                          </a:rPr>
                        </m:ctrlPr>
                      </m:naryPr>
                      <m:sub/>
                      <m:sup/>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𝒎</m:t>
                                </m:r>
                              </m:e>
                            </m:acc>
                          </m:e>
                          <m:sub>
                            <m:r>
                              <a:rPr lang="en-US" b="1" i="1" smtClean="0">
                                <a:solidFill>
                                  <a:srgbClr val="FF0000"/>
                                </a:solidFill>
                                <a:latin typeface="Cambria Math"/>
                                <a:cs typeface="Arial" charset="0"/>
                              </a:rPr>
                              <m:t>𝒙</m:t>
                            </m:r>
                          </m:sub>
                        </m:sSub>
                        <m:d>
                          <m:dPr>
                            <m:ctrlPr>
                              <a:rPr lang="en-US" b="1" i="1">
                                <a:solidFill>
                                  <a:srgbClr val="FF0000"/>
                                </a:solidFill>
                                <a:latin typeface="Cambria Math"/>
                                <a:cs typeface="Arial" charset="0"/>
                              </a:rPr>
                            </m:ctrlPr>
                          </m:dPr>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𝑭</m:t>
                                    </m:r>
                                  </m:e>
                                </m:acc>
                              </m:e>
                              <m:sub>
                                <m:r>
                                  <a:rPr lang="en-US" b="1" i="1">
                                    <a:solidFill>
                                      <a:srgbClr val="FF0000"/>
                                    </a:solidFill>
                                    <a:latin typeface="Cambria Math"/>
                                    <a:cs typeface="Arial" charset="0"/>
                                  </a:rPr>
                                  <m:t>𝒊</m:t>
                                </m:r>
                              </m:sub>
                            </m:sSub>
                          </m:e>
                        </m:d>
                      </m:e>
                    </m:nary>
                    <m:r>
                      <a:rPr lang="en-US" b="1" i="1">
                        <a:solidFill>
                          <a:srgbClr val="FF0000"/>
                        </a:solidFill>
                        <a:latin typeface="Cambria Math"/>
                        <a:ea typeface="Cambria Math"/>
                        <a:cs typeface="Arial" charset="0"/>
                      </a:rPr>
                      <m:t>≤</m:t>
                    </m:r>
                    <m:sSub>
                      <m:sSubPr>
                        <m:ctrlPr>
                          <a:rPr lang="en-US" b="1" i="1">
                            <a:solidFill>
                              <a:srgbClr val="FF0000"/>
                            </a:solidFill>
                            <a:latin typeface="Cambria Math"/>
                            <a:ea typeface="Cambria Math"/>
                            <a:cs typeface="Arial" charset="0"/>
                          </a:rPr>
                        </m:ctrlPr>
                      </m:sSubPr>
                      <m:e>
                        <m:r>
                          <a:rPr lang="en-US" b="1" i="1">
                            <a:solidFill>
                              <a:srgbClr val="FF0000"/>
                            </a:solidFill>
                            <a:latin typeface="Cambria Math"/>
                            <a:ea typeface="Cambria Math"/>
                            <a:cs typeface="Arial" charset="0"/>
                          </a:rPr>
                          <m:t>𝒇</m:t>
                        </m:r>
                      </m:e>
                      <m:sub>
                        <m:r>
                          <a:rPr lang="en-US" b="1" i="1" smtClean="0">
                            <a:solidFill>
                              <a:srgbClr val="FF0000"/>
                            </a:solidFill>
                            <a:latin typeface="Cambria Math"/>
                            <a:ea typeface="Cambria Math"/>
                            <a:cs typeface="Arial" charset="0"/>
                          </a:rPr>
                          <m:t>𝒙</m:t>
                        </m:r>
                      </m:sub>
                    </m:sSub>
                    <m:r>
                      <a:rPr lang="en-US" b="1" i="1">
                        <a:solidFill>
                          <a:srgbClr val="FF0000"/>
                        </a:solidFill>
                        <a:latin typeface="Cambria Math"/>
                        <a:ea typeface="Cambria Math"/>
                        <a:cs typeface="Arial" charset="0"/>
                      </a:rPr>
                      <m:t>𝑵</m:t>
                    </m:r>
                  </m:oMath>
                </a14:m>
                <a:r>
                  <a:rPr lang="en-US" smtClean="0">
                    <a:cs typeface="Arial" charset="0"/>
                  </a:rPr>
                  <a:t>.</a:t>
                </a:r>
              </a:p>
              <a:p>
                <a:pPr algn="just" eaLnBrk="1" hangingPunct="1">
                  <a:spcBef>
                    <a:spcPts val="600"/>
                  </a:spcBef>
                  <a:spcAft>
                    <a:spcPts val="600"/>
                  </a:spcAft>
                </a:pPr>
                <a:r>
                  <a:rPr lang="en-US">
                    <a:cs typeface="Arial" charset="0"/>
                  </a:rPr>
                  <a:t>- </a:t>
                </a:r>
                <a:r>
                  <a:rPr lang="en-US" smtClean="0">
                    <a:cs typeface="Arial" charset="0"/>
                  </a:rPr>
                  <a:t>Trượt, </a:t>
                </a:r>
                <a:r>
                  <a:rPr lang="en-US">
                    <a:cs typeface="Arial" charset="0"/>
                  </a:rPr>
                  <a:t>lăn, xoay: </a:t>
                </a:r>
                <a14:m>
                  <m:oMath xmlns:m="http://schemas.openxmlformats.org/officeDocument/2006/math">
                    <m:nary>
                      <m:naryPr>
                        <m:chr m:val="∑"/>
                        <m:subHide m:val="on"/>
                        <m:supHide m:val="on"/>
                        <m:ctrlPr>
                          <a:rPr lang="en-US" b="1" i="1">
                            <a:solidFill>
                              <a:srgbClr val="FF0000"/>
                            </a:solidFill>
                            <a:latin typeface="Cambria Math"/>
                            <a:cs typeface="Arial" charset="0"/>
                          </a:rPr>
                        </m:ctrlPr>
                      </m:naryPr>
                      <m:sub/>
                      <m:sup/>
                      <m:e>
                        <m:r>
                          <a:rPr lang="en-US" b="1" i="1">
                            <a:solidFill>
                              <a:srgbClr val="FF0000"/>
                            </a:solidFill>
                            <a:latin typeface="Cambria Math"/>
                            <a:cs typeface="Arial" charset="0"/>
                          </a:rPr>
                          <m:t>𝒙</m:t>
                        </m:r>
                      </m:e>
                    </m:nary>
                    <m:r>
                      <a:rPr lang="en-US" b="1" i="1" smtClean="0">
                        <a:solidFill>
                          <a:srgbClr val="FF0000"/>
                        </a:solidFill>
                        <a:latin typeface="Cambria Math"/>
                        <a:ea typeface="Cambria Math"/>
                        <a:cs typeface="Arial" charset="0"/>
                      </a:rPr>
                      <m:t>≥</m:t>
                    </m:r>
                    <m:r>
                      <a:rPr lang="en-US" b="1" i="1">
                        <a:solidFill>
                          <a:srgbClr val="FF0000"/>
                        </a:solidFill>
                        <a:latin typeface="Cambria Math"/>
                        <a:ea typeface="Cambria Math"/>
                        <a:cs typeface="Arial" charset="0"/>
                      </a:rPr>
                      <m:t>𝒇𝑵</m:t>
                    </m:r>
                  </m:oMath>
                </a14:m>
                <a:r>
                  <a:rPr lang="en-US">
                    <a:cs typeface="Arial" charset="0"/>
                  </a:rPr>
                  <a:t>, </a:t>
                </a:r>
                <a14:m>
                  <m:oMath xmlns:m="http://schemas.openxmlformats.org/officeDocument/2006/math">
                    <m:nary>
                      <m:naryPr>
                        <m:chr m:val="∑"/>
                        <m:subHide m:val="on"/>
                        <m:supHide m:val="on"/>
                        <m:ctrlPr>
                          <a:rPr lang="en-US" b="1" i="1">
                            <a:solidFill>
                              <a:srgbClr val="FF0000"/>
                            </a:solidFill>
                            <a:latin typeface="Cambria Math"/>
                            <a:cs typeface="Arial" charset="0"/>
                          </a:rPr>
                        </m:ctrlPr>
                      </m:naryPr>
                      <m:sub/>
                      <m:sup/>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𝒎</m:t>
                                </m:r>
                              </m:e>
                            </m:acc>
                          </m:e>
                          <m:sub>
                            <m:r>
                              <a:rPr lang="en-US" b="1" i="1">
                                <a:solidFill>
                                  <a:srgbClr val="FF0000"/>
                                </a:solidFill>
                                <a:latin typeface="Cambria Math"/>
                                <a:cs typeface="Arial" charset="0"/>
                              </a:rPr>
                              <m:t>𝒍</m:t>
                            </m:r>
                          </m:sub>
                        </m:sSub>
                        <m:d>
                          <m:dPr>
                            <m:ctrlPr>
                              <a:rPr lang="en-US" b="1" i="1">
                                <a:solidFill>
                                  <a:srgbClr val="FF0000"/>
                                </a:solidFill>
                                <a:latin typeface="Cambria Math"/>
                                <a:cs typeface="Arial" charset="0"/>
                              </a:rPr>
                            </m:ctrlPr>
                          </m:dPr>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𝑭</m:t>
                                    </m:r>
                                  </m:e>
                                </m:acc>
                              </m:e>
                              <m:sub>
                                <m:r>
                                  <a:rPr lang="en-US" b="1" i="1">
                                    <a:solidFill>
                                      <a:srgbClr val="FF0000"/>
                                    </a:solidFill>
                                    <a:latin typeface="Cambria Math"/>
                                    <a:cs typeface="Arial" charset="0"/>
                                  </a:rPr>
                                  <m:t>𝒊</m:t>
                                </m:r>
                              </m:sub>
                            </m:sSub>
                          </m:e>
                        </m:d>
                      </m:e>
                    </m:nary>
                    <m:r>
                      <a:rPr lang="en-US" b="1" i="1" smtClean="0">
                        <a:solidFill>
                          <a:srgbClr val="FF0000"/>
                        </a:solidFill>
                        <a:latin typeface="Cambria Math"/>
                        <a:ea typeface="Cambria Math"/>
                        <a:cs typeface="Arial" charset="0"/>
                      </a:rPr>
                      <m:t>≥</m:t>
                    </m:r>
                    <m:sSub>
                      <m:sSubPr>
                        <m:ctrlPr>
                          <a:rPr lang="en-US" b="1" i="1">
                            <a:solidFill>
                              <a:srgbClr val="FF0000"/>
                            </a:solidFill>
                            <a:latin typeface="Cambria Math"/>
                            <a:ea typeface="Cambria Math"/>
                            <a:cs typeface="Arial" charset="0"/>
                          </a:rPr>
                        </m:ctrlPr>
                      </m:sSubPr>
                      <m:e>
                        <m:r>
                          <a:rPr lang="en-US" b="1" i="1">
                            <a:solidFill>
                              <a:srgbClr val="FF0000"/>
                            </a:solidFill>
                            <a:latin typeface="Cambria Math"/>
                            <a:ea typeface="Cambria Math"/>
                            <a:cs typeface="Arial" charset="0"/>
                          </a:rPr>
                          <m:t>𝒇</m:t>
                        </m:r>
                      </m:e>
                      <m:sub>
                        <m:r>
                          <a:rPr lang="en-US" b="1" i="1">
                            <a:solidFill>
                              <a:srgbClr val="FF0000"/>
                            </a:solidFill>
                            <a:latin typeface="Cambria Math"/>
                            <a:ea typeface="Cambria Math"/>
                            <a:cs typeface="Arial" charset="0"/>
                          </a:rPr>
                          <m:t>𝒍</m:t>
                        </m:r>
                      </m:sub>
                    </m:sSub>
                    <m:r>
                      <a:rPr lang="en-US" b="1" i="1">
                        <a:solidFill>
                          <a:srgbClr val="FF0000"/>
                        </a:solidFill>
                        <a:latin typeface="Cambria Math"/>
                        <a:ea typeface="Cambria Math"/>
                        <a:cs typeface="Arial" charset="0"/>
                      </a:rPr>
                      <m:t>𝑵</m:t>
                    </m:r>
                  </m:oMath>
                </a14:m>
                <a:r>
                  <a:rPr lang="en-US">
                    <a:cs typeface="Arial" charset="0"/>
                  </a:rPr>
                  <a:t>, </a:t>
                </a:r>
                <a14:m>
                  <m:oMath xmlns:m="http://schemas.openxmlformats.org/officeDocument/2006/math">
                    <m:nary>
                      <m:naryPr>
                        <m:chr m:val="∑"/>
                        <m:subHide m:val="on"/>
                        <m:supHide m:val="on"/>
                        <m:ctrlPr>
                          <a:rPr lang="en-US" b="1" i="1">
                            <a:solidFill>
                              <a:srgbClr val="FF0000"/>
                            </a:solidFill>
                            <a:latin typeface="Cambria Math"/>
                            <a:cs typeface="Arial" charset="0"/>
                          </a:rPr>
                        </m:ctrlPr>
                      </m:naryPr>
                      <m:sub/>
                      <m:sup/>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𝒎</m:t>
                                </m:r>
                              </m:e>
                            </m:acc>
                          </m:e>
                          <m:sub>
                            <m:r>
                              <a:rPr lang="en-US" b="1" i="1">
                                <a:solidFill>
                                  <a:srgbClr val="FF0000"/>
                                </a:solidFill>
                                <a:latin typeface="Cambria Math"/>
                                <a:cs typeface="Arial" charset="0"/>
                              </a:rPr>
                              <m:t>𝒙</m:t>
                            </m:r>
                          </m:sub>
                        </m:sSub>
                        <m:d>
                          <m:dPr>
                            <m:ctrlPr>
                              <a:rPr lang="en-US" b="1" i="1">
                                <a:solidFill>
                                  <a:srgbClr val="FF0000"/>
                                </a:solidFill>
                                <a:latin typeface="Cambria Math"/>
                                <a:cs typeface="Arial" charset="0"/>
                              </a:rPr>
                            </m:ctrlPr>
                          </m:dPr>
                          <m:e>
                            <m:sSub>
                              <m:sSubPr>
                                <m:ctrlPr>
                                  <a:rPr lang="en-US" b="1" i="1">
                                    <a:solidFill>
                                      <a:srgbClr val="FF0000"/>
                                    </a:solidFill>
                                    <a:latin typeface="Cambria Math"/>
                                    <a:cs typeface="Arial" charset="0"/>
                                  </a:rPr>
                                </m:ctrlPr>
                              </m:sSubPr>
                              <m:e>
                                <m:acc>
                                  <m:accPr>
                                    <m:chr m:val="⃗"/>
                                    <m:ctrlPr>
                                      <a:rPr lang="en-US" b="1" i="1">
                                        <a:solidFill>
                                          <a:srgbClr val="FF0000"/>
                                        </a:solidFill>
                                        <a:latin typeface="Cambria Math"/>
                                        <a:cs typeface="Arial" charset="0"/>
                                      </a:rPr>
                                    </m:ctrlPr>
                                  </m:accPr>
                                  <m:e>
                                    <m:r>
                                      <a:rPr lang="en-US" b="1" i="1">
                                        <a:solidFill>
                                          <a:srgbClr val="FF0000"/>
                                        </a:solidFill>
                                        <a:latin typeface="Cambria Math"/>
                                        <a:cs typeface="Arial" charset="0"/>
                                      </a:rPr>
                                      <m:t>𝑭</m:t>
                                    </m:r>
                                  </m:e>
                                </m:acc>
                              </m:e>
                              <m:sub>
                                <m:r>
                                  <a:rPr lang="en-US" b="1" i="1">
                                    <a:solidFill>
                                      <a:srgbClr val="FF0000"/>
                                    </a:solidFill>
                                    <a:latin typeface="Cambria Math"/>
                                    <a:cs typeface="Arial" charset="0"/>
                                  </a:rPr>
                                  <m:t>𝒊</m:t>
                                </m:r>
                              </m:sub>
                            </m:sSub>
                          </m:e>
                        </m:d>
                      </m:e>
                    </m:nary>
                    <m:r>
                      <a:rPr lang="en-US" b="1" i="1" smtClean="0">
                        <a:solidFill>
                          <a:srgbClr val="FF0000"/>
                        </a:solidFill>
                        <a:latin typeface="Cambria Math"/>
                        <a:ea typeface="Cambria Math"/>
                        <a:cs typeface="Arial" charset="0"/>
                      </a:rPr>
                      <m:t>≥</m:t>
                    </m:r>
                    <m:sSub>
                      <m:sSubPr>
                        <m:ctrlPr>
                          <a:rPr lang="en-US" b="1" i="1">
                            <a:solidFill>
                              <a:srgbClr val="FF0000"/>
                            </a:solidFill>
                            <a:latin typeface="Cambria Math"/>
                            <a:ea typeface="Cambria Math"/>
                            <a:cs typeface="Arial" charset="0"/>
                          </a:rPr>
                        </m:ctrlPr>
                      </m:sSubPr>
                      <m:e>
                        <m:r>
                          <a:rPr lang="en-US" b="1" i="1">
                            <a:solidFill>
                              <a:srgbClr val="FF0000"/>
                            </a:solidFill>
                            <a:latin typeface="Cambria Math"/>
                            <a:ea typeface="Cambria Math"/>
                            <a:cs typeface="Arial" charset="0"/>
                          </a:rPr>
                          <m:t>𝒇</m:t>
                        </m:r>
                      </m:e>
                      <m:sub>
                        <m:r>
                          <a:rPr lang="en-US" b="1" i="1">
                            <a:solidFill>
                              <a:srgbClr val="FF0000"/>
                            </a:solidFill>
                            <a:latin typeface="Cambria Math"/>
                            <a:ea typeface="Cambria Math"/>
                            <a:cs typeface="Arial" charset="0"/>
                          </a:rPr>
                          <m:t>𝒙</m:t>
                        </m:r>
                      </m:sub>
                    </m:sSub>
                    <m:r>
                      <a:rPr lang="en-US" b="1" i="1">
                        <a:solidFill>
                          <a:srgbClr val="FF0000"/>
                        </a:solidFill>
                        <a:latin typeface="Cambria Math"/>
                        <a:ea typeface="Cambria Math"/>
                        <a:cs typeface="Arial" charset="0"/>
                      </a:rPr>
                      <m:t>𝑵</m:t>
                    </m:r>
                  </m:oMath>
                </a14:m>
                <a:r>
                  <a:rPr lang="en-US">
                    <a:cs typeface="Arial" charset="0"/>
                  </a:rPr>
                  <a:t>.</a:t>
                </a:r>
              </a:p>
            </p:txBody>
          </p:sp>
        </mc:Choice>
        <mc:Fallback xmlns="">
          <p:sp>
            <p:nvSpPr>
              <p:cNvPr id="302086" name="Text Box 6"/>
              <p:cNvSpPr txBox="1">
                <a:spLocks noRot="1" noChangeAspect="1" noMove="1" noResize="1" noEditPoints="1" noAdjustHandles="1" noChangeArrowheads="1" noChangeShapeType="1" noTextEdit="1"/>
              </p:cNvSpPr>
              <p:nvPr/>
            </p:nvSpPr>
            <p:spPr bwMode="auto">
              <a:xfrm>
                <a:off x="539750" y="2360164"/>
                <a:ext cx="8027988" cy="3993016"/>
              </a:xfrm>
              <a:prstGeom prst="rect">
                <a:avLst/>
              </a:prstGeom>
              <a:blipFill rotWithShape="1">
                <a:blip r:embed="rId2"/>
                <a:stretch>
                  <a:fillRect l="-1368" t="-1374" r="-1444" b="-198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22855098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02086">
                                            <p:txEl>
                                              <p:pRg st="0" end="0"/>
                                            </p:txEl>
                                          </p:spTgt>
                                        </p:tgtEl>
                                        <p:attrNameLst>
                                          <p:attrName>style.visibility</p:attrName>
                                        </p:attrNameLst>
                                      </p:cBhvr>
                                      <p:to>
                                        <p:strVal val="visible"/>
                                      </p:to>
                                    </p:set>
                                    <p:animEffect transition="in" filter="wipe(down)">
                                      <p:cBhvr>
                                        <p:cTn id="7" dur="500"/>
                                        <p:tgtEl>
                                          <p:spTgt spid="3020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2086">
                                            <p:txEl>
                                              <p:pRg st="1" end="1"/>
                                            </p:txEl>
                                          </p:spTgt>
                                        </p:tgtEl>
                                        <p:attrNameLst>
                                          <p:attrName>style.visibility</p:attrName>
                                        </p:attrNameLst>
                                      </p:cBhvr>
                                      <p:to>
                                        <p:strVal val="visible"/>
                                      </p:to>
                                    </p:set>
                                    <p:animEffect transition="in" filter="wipe(down)">
                                      <p:cBhvr>
                                        <p:cTn id="12" dur="500"/>
                                        <p:tgtEl>
                                          <p:spTgt spid="3020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02086">
                                            <p:txEl>
                                              <p:pRg st="2" end="2"/>
                                            </p:txEl>
                                          </p:spTgt>
                                        </p:tgtEl>
                                        <p:attrNameLst>
                                          <p:attrName>style.visibility</p:attrName>
                                        </p:attrNameLst>
                                      </p:cBhvr>
                                      <p:to>
                                        <p:strVal val="visible"/>
                                      </p:to>
                                    </p:set>
                                    <p:animEffect transition="in" filter="wipe(down)">
                                      <p:cBhvr>
                                        <p:cTn id="17" dur="500"/>
                                        <p:tgtEl>
                                          <p:spTgt spid="30208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2086">
                                            <p:txEl>
                                              <p:pRg st="3" end="3"/>
                                            </p:txEl>
                                          </p:spTgt>
                                        </p:tgtEl>
                                        <p:attrNameLst>
                                          <p:attrName>style.visibility</p:attrName>
                                        </p:attrNameLst>
                                      </p:cBhvr>
                                      <p:to>
                                        <p:strVal val="visible"/>
                                      </p:to>
                                    </p:set>
                                    <p:animEffect transition="in" filter="wipe(down)">
                                      <p:cBhvr>
                                        <p:cTn id="22" dur="500"/>
                                        <p:tgtEl>
                                          <p:spTgt spid="30208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2086">
                                            <p:txEl>
                                              <p:pRg st="4" end="4"/>
                                            </p:txEl>
                                          </p:spTgt>
                                        </p:tgtEl>
                                        <p:attrNameLst>
                                          <p:attrName>style.visibility</p:attrName>
                                        </p:attrNameLst>
                                      </p:cBhvr>
                                      <p:to>
                                        <p:strVal val="visible"/>
                                      </p:to>
                                    </p:set>
                                    <p:animEffect transition="in" filter="wipe(down)">
                                      <p:cBhvr>
                                        <p:cTn id="27" dur="500"/>
                                        <p:tgtEl>
                                          <p:spTgt spid="3020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6"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04426C40-5581-4950-A86E-E61A01BB66F1}" type="slidenum">
              <a:rPr lang="en-US" altLang="en-US"/>
              <a:pPr>
                <a:defRPr/>
              </a:pPr>
              <a:t>55</a:t>
            </a:fld>
            <a:endParaRPr lang="en-US" altLang="en-US"/>
          </a:p>
        </p:txBody>
      </p:sp>
      <p:sp>
        <p:nvSpPr>
          <p:cNvPr id="302082" name="Text Box 2"/>
          <p:cNvSpPr txBox="1">
            <a:spLocks noChangeArrowheads="1"/>
          </p:cNvSpPr>
          <p:nvPr/>
        </p:nvSpPr>
        <p:spPr bwMode="auto">
          <a:xfrm>
            <a:off x="503238" y="374650"/>
            <a:ext cx="72263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400" b="1" smtClean="0">
                <a:solidFill>
                  <a:srgbClr val="0000FF"/>
                </a:solidFill>
                <a:effectLst>
                  <a:outerShdw blurRad="38100" dist="38100" dir="2700000" algn="tl">
                    <a:srgbClr val="C0C0C0"/>
                  </a:outerShdw>
                </a:effectLst>
                <a:cs typeface="Times New Roman" pitchFamily="18" charset="0"/>
              </a:rPr>
              <a:t>4.3</a:t>
            </a:r>
            <a:r>
              <a:rPr lang="en-US" sz="2400" b="1">
                <a:solidFill>
                  <a:srgbClr val="0000FF"/>
                </a:solidFill>
                <a:effectLst>
                  <a:outerShdw blurRad="38100" dist="38100" dir="2700000" algn="tl">
                    <a:srgbClr val="C0C0C0"/>
                  </a:outerShdw>
                </a:effectLst>
                <a:cs typeface="Times New Roman" pitchFamily="18" charset="0"/>
              </a:rPr>
              <a:t>. CÂN BẰNG CỦA CÁC VẬT RẮN CHỊU CÁC </a:t>
            </a:r>
          </a:p>
          <a:p>
            <a:pPr algn="ctr">
              <a:defRPr/>
            </a:pPr>
            <a:r>
              <a:rPr lang="en-US" sz="2400" b="1">
                <a:solidFill>
                  <a:srgbClr val="0000FF"/>
                </a:solidFill>
                <a:effectLst>
                  <a:outerShdw blurRad="38100" dist="38100" dir="2700000" algn="tl">
                    <a:srgbClr val="C0C0C0"/>
                  </a:outerShdw>
                </a:effectLst>
                <a:cs typeface="Times New Roman" pitchFamily="18" charset="0"/>
              </a:rPr>
              <a:t>LIÊN KẾT CÓ MA SÁT</a:t>
            </a:r>
          </a:p>
        </p:txBody>
      </p:sp>
      <p:sp>
        <p:nvSpPr>
          <p:cNvPr id="302083" name="Text Box 3"/>
          <p:cNvSpPr txBox="1">
            <a:spLocks noChangeArrowheads="1"/>
          </p:cNvSpPr>
          <p:nvPr/>
        </p:nvSpPr>
        <p:spPr bwMode="auto">
          <a:xfrm>
            <a:off x="539750" y="1233488"/>
            <a:ext cx="7740650"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i="1" smtClean="0">
                <a:solidFill>
                  <a:schemeClr val="tx2"/>
                </a:solidFill>
                <a:cs typeface="Arial" charset="0"/>
              </a:rPr>
              <a:t>4.3.1</a:t>
            </a:r>
            <a:r>
              <a:rPr lang="en-US" b="1" i="1">
                <a:solidFill>
                  <a:schemeClr val="tx2"/>
                </a:solidFill>
                <a:cs typeface="Arial" charset="0"/>
              </a:rPr>
              <a:t>. </a:t>
            </a:r>
            <a:r>
              <a:rPr lang="en-US" b="1" i="1" smtClean="0">
                <a:solidFill>
                  <a:schemeClr val="tx2"/>
                </a:solidFill>
                <a:cs typeface="Arial" charset="0"/>
              </a:rPr>
              <a:t>Điều kiện cân </a:t>
            </a:r>
            <a:r>
              <a:rPr lang="en-US" b="1" i="1">
                <a:solidFill>
                  <a:schemeClr val="tx2"/>
                </a:solidFill>
                <a:cs typeface="Arial" charset="0"/>
              </a:rPr>
              <a:t>bằng </a:t>
            </a:r>
            <a:r>
              <a:rPr lang="en-US" b="1" i="1" smtClean="0">
                <a:solidFill>
                  <a:schemeClr val="tx2"/>
                </a:solidFill>
                <a:cs typeface="Arial" charset="0"/>
              </a:rPr>
              <a:t>khi </a:t>
            </a:r>
            <a:r>
              <a:rPr lang="en-US" b="1" i="1">
                <a:solidFill>
                  <a:schemeClr val="tx2"/>
                </a:solidFill>
                <a:cs typeface="Arial" charset="0"/>
              </a:rPr>
              <a:t>có ma sát.</a:t>
            </a:r>
            <a:endParaRPr lang="en-US" b="1">
              <a:solidFill>
                <a:schemeClr val="tx2"/>
              </a:solidFill>
              <a:cs typeface="Arial" charset="0"/>
            </a:endParaRPr>
          </a:p>
        </p:txBody>
      </p:sp>
      <p:sp>
        <p:nvSpPr>
          <p:cNvPr id="302085" name="Text Box 5"/>
          <p:cNvSpPr txBox="1">
            <a:spLocks noChangeArrowheads="1"/>
          </p:cNvSpPr>
          <p:nvPr/>
        </p:nvSpPr>
        <p:spPr bwMode="auto">
          <a:xfrm>
            <a:off x="539750" y="1808820"/>
            <a:ext cx="8353425"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i="1" smtClean="0">
                <a:solidFill>
                  <a:srgbClr val="0000FF"/>
                </a:solidFill>
                <a:cs typeface="Arial" charset="0"/>
              </a:rPr>
              <a:t>b.</a:t>
            </a:r>
            <a:r>
              <a:rPr lang="en-US" b="1" i="1" smtClean="0">
                <a:solidFill>
                  <a:schemeClr val="tx2"/>
                </a:solidFill>
                <a:cs typeface="Arial" charset="0"/>
              </a:rPr>
              <a:t> </a:t>
            </a:r>
            <a:r>
              <a:rPr lang="en-US" smtClean="0">
                <a:cs typeface="Arial" charset="0"/>
              </a:rPr>
              <a:t>Phản lực toàn phần, góc ma sát, nón ma sát.</a:t>
            </a:r>
            <a:endParaRPr lang="en-US">
              <a:cs typeface="Arial" charset="0"/>
            </a:endParaRPr>
          </a:p>
        </p:txBody>
      </p:sp>
      <p:pic>
        <p:nvPicPr>
          <p:cNvPr id="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5070" y="3476649"/>
            <a:ext cx="3875088"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02086" name="Text Box 6"/>
              <p:cNvSpPr txBox="1">
                <a:spLocks noChangeArrowheads="1"/>
              </p:cNvSpPr>
              <p:nvPr/>
            </p:nvSpPr>
            <p:spPr bwMode="auto">
              <a:xfrm>
                <a:off x="539750" y="2360164"/>
                <a:ext cx="8027988" cy="371114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ts val="600"/>
                  </a:spcBef>
                  <a:spcAft>
                    <a:spcPts val="600"/>
                  </a:spcAft>
                </a:pPr>
                <a:r>
                  <a:rPr lang="en-US" smtClean="0">
                    <a:cs typeface="Arial" charset="0"/>
                  </a:rPr>
                  <a:t>Xét trường hợp ma sát trượt, phản lực liên kết toàn phần là: </a:t>
                </a:r>
                <a14:m>
                  <m:oMath xmlns:m="http://schemas.openxmlformats.org/officeDocument/2006/math">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𝑹</m:t>
                        </m:r>
                      </m:e>
                    </m:acc>
                    <m:r>
                      <a:rPr lang="en-US" b="1" i="1" smtClean="0">
                        <a:solidFill>
                          <a:srgbClr val="FF0000"/>
                        </a:solidFill>
                        <a:latin typeface="Cambria Math"/>
                        <a:cs typeface="Arial" charset="0"/>
                      </a:rPr>
                      <m:t>=</m:t>
                    </m:r>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𝑵</m:t>
                        </m:r>
                      </m:e>
                    </m:acc>
                    <m:r>
                      <a:rPr lang="en-US" b="1" i="1" smtClean="0">
                        <a:solidFill>
                          <a:srgbClr val="FF0000"/>
                        </a:solidFill>
                        <a:latin typeface="Cambria Math"/>
                        <a:cs typeface="Arial" charset="0"/>
                      </a:rPr>
                      <m:t>+</m:t>
                    </m:r>
                    <m:sSub>
                      <m:sSubPr>
                        <m:ctrlPr>
                          <a:rPr lang="en-US" b="1" i="1" smtClean="0">
                            <a:solidFill>
                              <a:srgbClr val="FF0000"/>
                            </a:solidFill>
                            <a:latin typeface="Cambria Math"/>
                            <a:cs typeface="Arial" charset="0"/>
                          </a:rPr>
                        </m:ctrlPr>
                      </m:sSubPr>
                      <m:e>
                        <m:acc>
                          <m:accPr>
                            <m:chr m:val="⃗"/>
                            <m:ctrlPr>
                              <a:rPr lang="en-US" b="1" i="1" smtClean="0">
                                <a:solidFill>
                                  <a:srgbClr val="FF0000"/>
                                </a:solidFill>
                                <a:latin typeface="Cambria Math"/>
                                <a:cs typeface="Arial" charset="0"/>
                              </a:rPr>
                            </m:ctrlPr>
                          </m:accPr>
                          <m:e>
                            <m:r>
                              <a:rPr lang="en-US" b="1" i="1" smtClean="0">
                                <a:solidFill>
                                  <a:srgbClr val="FF0000"/>
                                </a:solidFill>
                                <a:latin typeface="Cambria Math"/>
                                <a:cs typeface="Arial" charset="0"/>
                              </a:rPr>
                              <m:t>𝑭</m:t>
                            </m:r>
                          </m:e>
                        </m:acc>
                      </m:e>
                      <m:sub>
                        <m:r>
                          <a:rPr lang="en-US" b="1" i="1" smtClean="0">
                            <a:solidFill>
                              <a:srgbClr val="FF0000"/>
                            </a:solidFill>
                            <a:latin typeface="Cambria Math"/>
                            <a:cs typeface="Arial" charset="0"/>
                          </a:rPr>
                          <m:t>𝒎𝒔</m:t>
                        </m:r>
                      </m:sub>
                    </m:sSub>
                  </m:oMath>
                </a14:m>
                <a:endParaRPr lang="en-US" b="1" smtClean="0">
                  <a:cs typeface="Arial" charset="0"/>
                </a:endParaRPr>
              </a:p>
              <a:p>
                <a:pPr algn="just" eaLnBrk="1" hangingPunct="1">
                  <a:spcBef>
                    <a:spcPts val="600"/>
                  </a:spcBef>
                  <a:spcAft>
                    <a:spcPts val="600"/>
                  </a:spcAft>
                </a:pPr>
                <a14:m>
                  <m:oMath xmlns:m="http://schemas.openxmlformats.org/officeDocument/2006/math">
                    <m:r>
                      <a:rPr lang="en-US" b="1" i="1" smtClean="0">
                        <a:solidFill>
                          <a:srgbClr val="FF0000"/>
                        </a:solidFill>
                        <a:latin typeface="Cambria Math"/>
                        <a:cs typeface="Arial" charset="0"/>
                      </a:rPr>
                      <m:t>𝑵</m:t>
                    </m:r>
                    <m:r>
                      <a:rPr lang="en-US" b="1" i="1" smtClean="0">
                        <a:solidFill>
                          <a:srgbClr val="FF0000"/>
                        </a:solidFill>
                        <a:latin typeface="Cambria Math"/>
                        <a:cs typeface="Arial" charset="0"/>
                      </a:rPr>
                      <m:t>=</m:t>
                    </m:r>
                    <m:r>
                      <a:rPr lang="en-US" b="1" i="1" smtClean="0">
                        <a:solidFill>
                          <a:srgbClr val="FF0000"/>
                        </a:solidFill>
                        <a:latin typeface="Cambria Math"/>
                        <a:cs typeface="Arial" charset="0"/>
                      </a:rPr>
                      <m:t>𝑹</m:t>
                    </m:r>
                    <m:func>
                      <m:funcPr>
                        <m:ctrlPr>
                          <a:rPr lang="en-US" b="1" i="1" smtClean="0">
                            <a:solidFill>
                              <a:srgbClr val="FF0000"/>
                            </a:solidFill>
                            <a:latin typeface="Cambria Math"/>
                            <a:cs typeface="Arial" charset="0"/>
                          </a:rPr>
                        </m:ctrlPr>
                      </m:funcPr>
                      <m:fName>
                        <m:r>
                          <a:rPr lang="en-US" b="1" i="0" smtClean="0">
                            <a:solidFill>
                              <a:srgbClr val="FF0000"/>
                            </a:solidFill>
                            <a:latin typeface="Cambria Math"/>
                            <a:cs typeface="Arial" charset="0"/>
                          </a:rPr>
                          <m:t>𝐜𝐨𝐬</m:t>
                        </m:r>
                      </m:fName>
                      <m:e>
                        <m:r>
                          <a:rPr lang="en-US" b="1" i="1" smtClean="0">
                            <a:solidFill>
                              <a:srgbClr val="FF0000"/>
                            </a:solidFill>
                            <a:latin typeface="Cambria Math"/>
                            <a:ea typeface="Cambria Math"/>
                            <a:cs typeface="Arial" charset="0"/>
                          </a:rPr>
                          <m:t>𝜶</m:t>
                        </m:r>
                      </m:e>
                    </m:func>
                  </m:oMath>
                </a14:m>
                <a:r>
                  <a:rPr lang="en-US" smtClean="0">
                    <a:cs typeface="Arial" charset="0"/>
                  </a:rPr>
                  <a:t>, </a:t>
                </a:r>
                <a14:m>
                  <m:oMath xmlns:m="http://schemas.openxmlformats.org/officeDocument/2006/math">
                    <m:sSub>
                      <m:sSubPr>
                        <m:ctrlPr>
                          <a:rPr lang="en-US" b="1" i="1" smtClean="0">
                            <a:solidFill>
                              <a:srgbClr val="FF0000"/>
                            </a:solidFill>
                            <a:latin typeface="Cambria Math"/>
                            <a:cs typeface="Arial" charset="0"/>
                          </a:rPr>
                        </m:ctrlPr>
                      </m:sSubPr>
                      <m:e>
                        <m:r>
                          <a:rPr lang="en-US" b="1" i="1" smtClean="0">
                            <a:solidFill>
                              <a:srgbClr val="FF0000"/>
                            </a:solidFill>
                            <a:latin typeface="Cambria Math"/>
                            <a:cs typeface="Arial" charset="0"/>
                          </a:rPr>
                          <m:t>𝑭</m:t>
                        </m:r>
                      </m:e>
                      <m:sub>
                        <m:r>
                          <a:rPr lang="en-US" b="1" i="1" smtClean="0">
                            <a:solidFill>
                              <a:srgbClr val="FF0000"/>
                            </a:solidFill>
                            <a:latin typeface="Cambria Math"/>
                            <a:cs typeface="Arial" charset="0"/>
                          </a:rPr>
                          <m:t>𝒎𝒔</m:t>
                        </m:r>
                      </m:sub>
                    </m:sSub>
                    <m:r>
                      <a:rPr lang="en-US" b="1" i="1" smtClean="0">
                        <a:solidFill>
                          <a:srgbClr val="FF0000"/>
                        </a:solidFill>
                        <a:latin typeface="Cambria Math"/>
                        <a:cs typeface="Arial" charset="0"/>
                      </a:rPr>
                      <m:t>=</m:t>
                    </m:r>
                    <m:r>
                      <a:rPr lang="en-US" b="1" i="1" smtClean="0">
                        <a:solidFill>
                          <a:srgbClr val="FF0000"/>
                        </a:solidFill>
                        <a:latin typeface="Cambria Math"/>
                        <a:cs typeface="Arial" charset="0"/>
                      </a:rPr>
                      <m:t>𝑹</m:t>
                    </m:r>
                    <m:func>
                      <m:funcPr>
                        <m:ctrlPr>
                          <a:rPr lang="en-US" b="1" i="1" smtClean="0">
                            <a:solidFill>
                              <a:srgbClr val="FF0000"/>
                            </a:solidFill>
                            <a:latin typeface="Cambria Math"/>
                            <a:cs typeface="Arial" charset="0"/>
                          </a:rPr>
                        </m:ctrlPr>
                      </m:funcPr>
                      <m:fName>
                        <m:r>
                          <a:rPr lang="en-US" b="1" i="0" smtClean="0">
                            <a:solidFill>
                              <a:srgbClr val="FF0000"/>
                            </a:solidFill>
                            <a:latin typeface="Cambria Math"/>
                            <a:cs typeface="Arial" charset="0"/>
                          </a:rPr>
                          <m:t>𝐬𝐢𝐧</m:t>
                        </m:r>
                      </m:fName>
                      <m:e>
                        <m:r>
                          <a:rPr lang="en-US" b="1" i="1" smtClean="0">
                            <a:solidFill>
                              <a:srgbClr val="FF0000"/>
                            </a:solidFill>
                            <a:latin typeface="Cambria Math"/>
                            <a:ea typeface="Cambria Math"/>
                            <a:cs typeface="Arial" charset="0"/>
                          </a:rPr>
                          <m:t>𝜶</m:t>
                        </m:r>
                      </m:e>
                    </m:func>
                  </m:oMath>
                </a14:m>
                <a:r>
                  <a:rPr lang="en-US" smtClean="0">
                    <a:cs typeface="Arial" charset="0"/>
                  </a:rPr>
                  <a:t>, </a:t>
                </a:r>
                <a14:m>
                  <m:oMath xmlns:m="http://schemas.openxmlformats.org/officeDocument/2006/math">
                    <m:sSub>
                      <m:sSubPr>
                        <m:ctrlPr>
                          <a:rPr lang="en-US" i="1" smtClean="0">
                            <a:solidFill>
                              <a:srgbClr val="FF0000"/>
                            </a:solidFill>
                            <a:latin typeface="Cambria Math"/>
                            <a:cs typeface="Arial" charset="0"/>
                          </a:rPr>
                        </m:ctrlPr>
                      </m:sSubPr>
                      <m:e>
                        <m:r>
                          <a:rPr lang="en-US">
                            <a:solidFill>
                              <a:srgbClr val="FF0000"/>
                            </a:solidFill>
                            <a:latin typeface="Cambria Math"/>
                            <a:cs typeface="Arial" charset="0"/>
                          </a:rPr>
                          <m:t>𝑭</m:t>
                        </m:r>
                      </m:e>
                      <m:sub>
                        <m:r>
                          <a:rPr lang="en-US">
                            <a:solidFill>
                              <a:srgbClr val="FF0000"/>
                            </a:solidFill>
                            <a:latin typeface="Cambria Math"/>
                            <a:cs typeface="Arial" charset="0"/>
                          </a:rPr>
                          <m:t>𝒎𝒔</m:t>
                        </m:r>
                      </m:sub>
                    </m:sSub>
                    <m:r>
                      <a:rPr lang="en-US">
                        <a:solidFill>
                          <a:srgbClr val="FF0000"/>
                        </a:solidFill>
                        <a:latin typeface="Cambria Math"/>
                        <a:cs typeface="Arial" charset="0"/>
                      </a:rPr>
                      <m:t>≤</m:t>
                    </m:r>
                    <m:r>
                      <a:rPr lang="en-US">
                        <a:solidFill>
                          <a:srgbClr val="FF0000"/>
                        </a:solidFill>
                        <a:latin typeface="Cambria Math"/>
                        <a:cs typeface="Arial" charset="0"/>
                      </a:rPr>
                      <m:t>𝒇𝑵</m:t>
                    </m:r>
                  </m:oMath>
                </a14:m>
                <a:endParaRPr lang="en-US">
                  <a:cs typeface="Arial" charset="0"/>
                </a:endParaRPr>
              </a:p>
              <a:p>
                <a:pPr algn="just" eaLnBrk="1" hangingPunct="1">
                  <a:spcBef>
                    <a:spcPts val="600"/>
                  </a:spcBef>
                  <a:spcAft>
                    <a:spcPts val="600"/>
                  </a:spcAft>
                </a:pPr>
                <a:r>
                  <a:rPr lang="en-US" smtClean="0">
                    <a:cs typeface="Arial" charset="0"/>
                  </a:rPr>
                  <a:t>→ </a:t>
                </a:r>
                <a14:m>
                  <m:oMath xmlns:m="http://schemas.openxmlformats.org/officeDocument/2006/math">
                    <m:sSub>
                      <m:sSubPr>
                        <m:ctrlPr>
                          <a:rPr lang="en-US" i="1">
                            <a:solidFill>
                              <a:srgbClr val="FF0000"/>
                            </a:solidFill>
                            <a:latin typeface="Cambria Math"/>
                            <a:cs typeface="Arial" charset="0"/>
                          </a:rPr>
                        </m:ctrlPr>
                      </m:sSubPr>
                      <m:e>
                        <m:r>
                          <a:rPr lang="en-US">
                            <a:solidFill>
                              <a:srgbClr val="FF0000"/>
                            </a:solidFill>
                            <a:latin typeface="Cambria Math"/>
                            <a:cs typeface="Arial" charset="0"/>
                          </a:rPr>
                          <m:t>𝑭</m:t>
                        </m:r>
                      </m:e>
                      <m:sub>
                        <m:r>
                          <a:rPr lang="en-US">
                            <a:solidFill>
                              <a:srgbClr val="FF0000"/>
                            </a:solidFill>
                            <a:latin typeface="Cambria Math"/>
                            <a:cs typeface="Arial" charset="0"/>
                          </a:rPr>
                          <m:t>𝒎𝒔</m:t>
                        </m:r>
                      </m:sub>
                    </m:sSub>
                    <m:r>
                      <a:rPr lang="en-US">
                        <a:solidFill>
                          <a:srgbClr val="FF0000"/>
                        </a:solidFill>
                        <a:latin typeface="Cambria Math"/>
                        <a:cs typeface="Arial" charset="0"/>
                      </a:rPr>
                      <m:t>≤</m:t>
                    </m:r>
                    <m:r>
                      <a:rPr lang="en-US">
                        <a:solidFill>
                          <a:srgbClr val="FF0000"/>
                        </a:solidFill>
                        <a:latin typeface="Cambria Math"/>
                        <a:cs typeface="Arial" charset="0"/>
                      </a:rPr>
                      <m:t>𝒇</m:t>
                    </m:r>
                    <m:r>
                      <a:rPr lang="en-US" b="1" i="1">
                        <a:solidFill>
                          <a:srgbClr val="FF0000"/>
                        </a:solidFill>
                        <a:latin typeface="Cambria Math"/>
                        <a:cs typeface="Arial" charset="0"/>
                      </a:rPr>
                      <m:t>𝑹</m:t>
                    </m:r>
                    <m:func>
                      <m:funcPr>
                        <m:ctrlPr>
                          <a:rPr lang="en-US" b="1" i="1">
                            <a:solidFill>
                              <a:srgbClr val="FF0000"/>
                            </a:solidFill>
                            <a:latin typeface="Cambria Math"/>
                            <a:cs typeface="Arial" charset="0"/>
                          </a:rPr>
                        </m:ctrlPr>
                      </m:funcPr>
                      <m:fName>
                        <m:r>
                          <a:rPr lang="en-US" b="1">
                            <a:solidFill>
                              <a:srgbClr val="FF0000"/>
                            </a:solidFill>
                            <a:latin typeface="Cambria Math"/>
                            <a:cs typeface="Arial" charset="0"/>
                          </a:rPr>
                          <m:t>𝐜𝐨𝐬</m:t>
                        </m:r>
                      </m:fName>
                      <m:e>
                        <m:r>
                          <a:rPr lang="en-US" b="1" i="1">
                            <a:solidFill>
                              <a:srgbClr val="FF0000"/>
                            </a:solidFill>
                            <a:latin typeface="Cambria Math"/>
                            <a:ea typeface="Cambria Math"/>
                            <a:cs typeface="Arial" charset="0"/>
                          </a:rPr>
                          <m:t>𝜶</m:t>
                        </m:r>
                      </m:e>
                    </m:func>
                  </m:oMath>
                </a14:m>
                <a:r>
                  <a:rPr lang="en-US" smtClean="0">
                    <a:cs typeface="Arial" charset="0"/>
                  </a:rPr>
                  <a:t>.</a:t>
                </a:r>
              </a:p>
              <a:p>
                <a:pPr algn="just" eaLnBrk="1" hangingPunct="1">
                  <a:spcBef>
                    <a:spcPts val="600"/>
                  </a:spcBef>
                  <a:spcAft>
                    <a:spcPts val="600"/>
                  </a:spcAft>
                </a:pPr>
                <a:r>
                  <a:rPr lang="en-US" smtClean="0">
                    <a:cs typeface="Arial" charset="0"/>
                  </a:rPr>
                  <a:t>hay </a:t>
                </a:r>
                <a14:m>
                  <m:oMath xmlns:m="http://schemas.openxmlformats.org/officeDocument/2006/math">
                    <m:r>
                      <a:rPr lang="en-US" b="1" i="1">
                        <a:solidFill>
                          <a:srgbClr val="FF0000"/>
                        </a:solidFill>
                        <a:latin typeface="Cambria Math"/>
                        <a:cs typeface="Arial" charset="0"/>
                      </a:rPr>
                      <m:t>𝑹</m:t>
                    </m:r>
                    <m:func>
                      <m:funcPr>
                        <m:ctrlPr>
                          <a:rPr lang="en-US" b="1" i="1">
                            <a:solidFill>
                              <a:srgbClr val="FF0000"/>
                            </a:solidFill>
                            <a:latin typeface="Cambria Math"/>
                            <a:cs typeface="Arial" charset="0"/>
                          </a:rPr>
                        </m:ctrlPr>
                      </m:funcPr>
                      <m:fName>
                        <m:r>
                          <a:rPr lang="en-US" b="1">
                            <a:solidFill>
                              <a:srgbClr val="FF0000"/>
                            </a:solidFill>
                            <a:latin typeface="Cambria Math"/>
                            <a:cs typeface="Arial" charset="0"/>
                          </a:rPr>
                          <m:t>𝐬𝐢𝐧</m:t>
                        </m:r>
                      </m:fName>
                      <m:e>
                        <m:r>
                          <a:rPr lang="en-US" b="1" i="1">
                            <a:solidFill>
                              <a:srgbClr val="FF0000"/>
                            </a:solidFill>
                            <a:latin typeface="Cambria Math"/>
                            <a:ea typeface="Cambria Math"/>
                            <a:cs typeface="Arial" charset="0"/>
                          </a:rPr>
                          <m:t>𝜶</m:t>
                        </m:r>
                      </m:e>
                    </m:func>
                    <m:r>
                      <a:rPr lang="en-US">
                        <a:solidFill>
                          <a:srgbClr val="FF0000"/>
                        </a:solidFill>
                        <a:latin typeface="Cambria Math"/>
                        <a:cs typeface="Arial" charset="0"/>
                      </a:rPr>
                      <m:t>≤</m:t>
                    </m:r>
                    <m:r>
                      <a:rPr lang="en-US">
                        <a:solidFill>
                          <a:srgbClr val="FF0000"/>
                        </a:solidFill>
                        <a:latin typeface="Cambria Math"/>
                        <a:cs typeface="Arial" charset="0"/>
                      </a:rPr>
                      <m:t>𝒇</m:t>
                    </m:r>
                    <m:r>
                      <a:rPr lang="en-US" b="1" i="1">
                        <a:solidFill>
                          <a:srgbClr val="FF0000"/>
                        </a:solidFill>
                        <a:latin typeface="Cambria Math"/>
                        <a:cs typeface="Arial" charset="0"/>
                      </a:rPr>
                      <m:t>𝑹</m:t>
                    </m:r>
                    <m:func>
                      <m:funcPr>
                        <m:ctrlPr>
                          <a:rPr lang="en-US" b="1" i="1">
                            <a:solidFill>
                              <a:srgbClr val="FF0000"/>
                            </a:solidFill>
                            <a:latin typeface="Cambria Math"/>
                            <a:cs typeface="Arial" charset="0"/>
                          </a:rPr>
                        </m:ctrlPr>
                      </m:funcPr>
                      <m:fName>
                        <m:r>
                          <a:rPr lang="en-US" b="1">
                            <a:solidFill>
                              <a:srgbClr val="FF0000"/>
                            </a:solidFill>
                            <a:latin typeface="Cambria Math"/>
                            <a:cs typeface="Arial" charset="0"/>
                          </a:rPr>
                          <m:t>𝐜𝐨𝐬</m:t>
                        </m:r>
                      </m:fName>
                      <m:e>
                        <m:r>
                          <a:rPr lang="en-US" b="1" i="1">
                            <a:solidFill>
                              <a:srgbClr val="FF0000"/>
                            </a:solidFill>
                            <a:latin typeface="Cambria Math"/>
                            <a:ea typeface="Cambria Math"/>
                            <a:cs typeface="Arial" charset="0"/>
                          </a:rPr>
                          <m:t>𝜶</m:t>
                        </m:r>
                      </m:e>
                    </m:func>
                  </m:oMath>
                </a14:m>
                <a:r>
                  <a:rPr lang="en-US" smtClean="0">
                    <a:cs typeface="Arial" charset="0"/>
                  </a:rPr>
                  <a:t> → </a:t>
                </a:r>
                <a14:m>
                  <m:oMath xmlns:m="http://schemas.openxmlformats.org/officeDocument/2006/math">
                    <m:func>
                      <m:funcPr>
                        <m:ctrlPr>
                          <a:rPr lang="en-US" b="1" i="1" smtClean="0">
                            <a:solidFill>
                              <a:srgbClr val="FF0000"/>
                            </a:solidFill>
                            <a:latin typeface="Cambria Math"/>
                            <a:cs typeface="Arial" charset="0"/>
                          </a:rPr>
                        </m:ctrlPr>
                      </m:funcPr>
                      <m:fName>
                        <m:r>
                          <a:rPr lang="en-US" b="1" i="0" smtClean="0">
                            <a:solidFill>
                              <a:srgbClr val="FF0000"/>
                            </a:solidFill>
                            <a:latin typeface="Cambria Math"/>
                            <a:cs typeface="Arial" charset="0"/>
                          </a:rPr>
                          <m:t>𝐭𝐚𝐧</m:t>
                        </m:r>
                      </m:fName>
                      <m:e>
                        <m:r>
                          <a:rPr lang="en-US" b="1" i="1" smtClean="0">
                            <a:solidFill>
                              <a:srgbClr val="FF0000"/>
                            </a:solidFill>
                            <a:latin typeface="Cambria Math"/>
                            <a:ea typeface="Cambria Math"/>
                            <a:cs typeface="Arial" charset="0"/>
                          </a:rPr>
                          <m:t>𝜶</m:t>
                        </m:r>
                      </m:e>
                    </m:func>
                    <m:r>
                      <a:rPr lang="en-US" b="1" i="1" smtClean="0">
                        <a:solidFill>
                          <a:srgbClr val="FF0000"/>
                        </a:solidFill>
                        <a:latin typeface="Cambria Math"/>
                        <a:ea typeface="Cambria Math"/>
                        <a:cs typeface="Arial" charset="0"/>
                      </a:rPr>
                      <m:t>≤</m:t>
                    </m:r>
                    <m:r>
                      <a:rPr lang="en-US" b="1" i="1" smtClean="0">
                        <a:solidFill>
                          <a:srgbClr val="FF0000"/>
                        </a:solidFill>
                        <a:latin typeface="Cambria Math"/>
                        <a:ea typeface="Cambria Math"/>
                        <a:cs typeface="Arial" charset="0"/>
                      </a:rPr>
                      <m:t>𝒇</m:t>
                    </m:r>
                  </m:oMath>
                </a14:m>
                <a:r>
                  <a:rPr lang="en-US" smtClean="0">
                    <a:cs typeface="Arial" charset="0"/>
                  </a:rPr>
                  <a:t>.</a:t>
                </a:r>
              </a:p>
              <a:p>
                <a:pPr algn="just" eaLnBrk="1" hangingPunct="1">
                  <a:spcBef>
                    <a:spcPts val="600"/>
                  </a:spcBef>
                  <a:spcAft>
                    <a:spcPts val="600"/>
                  </a:spcAft>
                </a:pPr>
                <a:r>
                  <a:rPr lang="en-US" smtClean="0">
                    <a:cs typeface="Arial" charset="0"/>
                  </a:rPr>
                  <a:t>Khi F</a:t>
                </a:r>
                <a:r>
                  <a:rPr lang="en-US" baseline="-25000" smtClean="0">
                    <a:cs typeface="Arial" charset="0"/>
                  </a:rPr>
                  <a:t>ms</a:t>
                </a:r>
                <a:r>
                  <a:rPr lang="en-US">
                    <a:cs typeface="Arial" charset="0"/>
                  </a:rPr>
                  <a:t> → max → </a:t>
                </a:r>
                <a14:m>
                  <m:oMath xmlns:m="http://schemas.openxmlformats.org/officeDocument/2006/math">
                    <m:func>
                      <m:funcPr>
                        <m:ctrlPr>
                          <a:rPr lang="en-US" b="1" i="1">
                            <a:solidFill>
                              <a:srgbClr val="FF0000"/>
                            </a:solidFill>
                            <a:latin typeface="Cambria Math"/>
                            <a:cs typeface="Arial" charset="0"/>
                          </a:rPr>
                        </m:ctrlPr>
                      </m:funcPr>
                      <m:fName>
                        <m:r>
                          <a:rPr lang="en-US" b="1">
                            <a:solidFill>
                              <a:srgbClr val="FF0000"/>
                            </a:solidFill>
                            <a:latin typeface="Cambria Math"/>
                            <a:cs typeface="Arial" charset="0"/>
                          </a:rPr>
                          <m:t>𝐭𝐚𝐧</m:t>
                        </m:r>
                      </m:fName>
                      <m:e>
                        <m:r>
                          <a:rPr lang="en-US" b="1" i="1" smtClean="0">
                            <a:solidFill>
                              <a:srgbClr val="FF0000"/>
                            </a:solidFill>
                            <a:latin typeface="Cambria Math"/>
                            <a:ea typeface="Cambria Math"/>
                            <a:cs typeface="Arial" charset="0"/>
                          </a:rPr>
                          <m:t>𝜶</m:t>
                        </m:r>
                      </m:e>
                    </m:func>
                    <m:r>
                      <a:rPr lang="en-US" b="1" i="1" smtClean="0">
                        <a:solidFill>
                          <a:srgbClr val="FF0000"/>
                        </a:solidFill>
                        <a:latin typeface="Cambria Math"/>
                        <a:ea typeface="Cambria Math"/>
                        <a:cs typeface="Arial" charset="0"/>
                      </a:rPr>
                      <m:t>=</m:t>
                    </m:r>
                    <m:r>
                      <a:rPr lang="en-US" b="1" i="1">
                        <a:solidFill>
                          <a:srgbClr val="FF0000"/>
                        </a:solidFill>
                        <a:latin typeface="Cambria Math"/>
                        <a:ea typeface="Cambria Math"/>
                        <a:cs typeface="Arial" charset="0"/>
                      </a:rPr>
                      <m:t>𝒇</m:t>
                    </m:r>
                  </m:oMath>
                </a14:m>
                <a:endParaRPr lang="en-US" smtClean="0">
                  <a:cs typeface="Arial" charset="0"/>
                </a:endParaRPr>
              </a:p>
              <a:p>
                <a:pPr algn="just" eaLnBrk="1" hangingPunct="1">
                  <a:spcBef>
                    <a:spcPts val="600"/>
                  </a:spcBef>
                  <a:spcAft>
                    <a:spcPts val="600"/>
                  </a:spcAft>
                </a:pPr>
                <a:r>
                  <a:rPr lang="en-US" smtClean="0">
                    <a:cs typeface="Arial" charset="0"/>
                  </a:rPr>
                  <a:t>→ góc </a:t>
                </a:r>
                <a:r>
                  <a:rPr lang="en-US">
                    <a:cs typeface="Arial" charset="0"/>
                  </a:rPr>
                  <a:t>ma </a:t>
                </a:r>
                <a:r>
                  <a:rPr lang="en-US" smtClean="0">
                    <a:cs typeface="Arial" charset="0"/>
                  </a:rPr>
                  <a:t>sát và nón </a:t>
                </a:r>
                <a:r>
                  <a:rPr lang="en-US">
                    <a:cs typeface="Arial" charset="0"/>
                  </a:rPr>
                  <a:t>ma </a:t>
                </a:r>
                <a:r>
                  <a:rPr lang="en-US" smtClean="0">
                    <a:cs typeface="Arial" charset="0"/>
                  </a:rPr>
                  <a:t>sát.</a:t>
                </a:r>
                <a:endParaRPr lang="en-US">
                  <a:cs typeface="Arial" charset="0"/>
                </a:endParaRPr>
              </a:p>
            </p:txBody>
          </p:sp>
        </mc:Choice>
        <mc:Fallback xmlns="">
          <p:sp>
            <p:nvSpPr>
              <p:cNvPr id="302086" name="Text Box 6"/>
              <p:cNvSpPr txBox="1">
                <a:spLocks noRot="1" noChangeAspect="1" noMove="1" noResize="1" noEditPoints="1" noAdjustHandles="1" noChangeArrowheads="1" noChangeShapeType="1" noTextEdit="1"/>
              </p:cNvSpPr>
              <p:nvPr/>
            </p:nvSpPr>
            <p:spPr bwMode="auto">
              <a:xfrm>
                <a:off x="539750" y="2360164"/>
                <a:ext cx="8027988" cy="3711144"/>
              </a:xfrm>
              <a:prstGeom prst="rect">
                <a:avLst/>
              </a:prstGeom>
              <a:blipFill rotWithShape="1">
                <a:blip r:embed="rId3"/>
                <a:stretch>
                  <a:fillRect l="-1368" t="-1478" r="-1444" b="-312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5354345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02085"/>
                                        </p:tgtEl>
                                        <p:attrNameLst>
                                          <p:attrName>style.visibility</p:attrName>
                                        </p:attrNameLst>
                                      </p:cBhvr>
                                      <p:to>
                                        <p:strVal val="visible"/>
                                      </p:to>
                                    </p:set>
                                    <p:animEffect transition="in" filter="fade">
                                      <p:cBhvr>
                                        <p:cTn id="7" dur="770" decel="100000"/>
                                        <p:tgtEl>
                                          <p:spTgt spid="302085"/>
                                        </p:tgtEl>
                                      </p:cBhvr>
                                    </p:animEffect>
                                    <p:animScale>
                                      <p:cBhvr>
                                        <p:cTn id="8" dur="770" decel="100000"/>
                                        <p:tgtEl>
                                          <p:spTgt spid="302085"/>
                                        </p:tgtEl>
                                      </p:cBhvr>
                                      <p:from x="10000" y="10000"/>
                                      <p:to x="200000" y="450000"/>
                                    </p:animScale>
                                    <p:animScale>
                                      <p:cBhvr>
                                        <p:cTn id="9" dur="1230" accel="100000" fill="hold">
                                          <p:stCondLst>
                                            <p:cond delay="770"/>
                                          </p:stCondLst>
                                        </p:cTn>
                                        <p:tgtEl>
                                          <p:spTgt spid="302085"/>
                                        </p:tgtEl>
                                      </p:cBhvr>
                                      <p:from x="200000" y="450000"/>
                                      <p:to x="100000" y="100000"/>
                                    </p:animScale>
                                    <p:set>
                                      <p:cBhvr>
                                        <p:cTn id="10" dur="770" fill="hold"/>
                                        <p:tgtEl>
                                          <p:spTgt spid="302085"/>
                                        </p:tgtEl>
                                        <p:attrNameLst>
                                          <p:attrName>ppt_x</p:attrName>
                                        </p:attrNameLst>
                                      </p:cBhvr>
                                      <p:to>
                                        <p:strVal val="(0.5)"/>
                                      </p:to>
                                    </p:set>
                                    <p:anim from="(0.5)" to="(#ppt_x)" calcmode="lin" valueType="num">
                                      <p:cBhvr>
                                        <p:cTn id="11" dur="1230" accel="100000" fill="hold">
                                          <p:stCondLst>
                                            <p:cond delay="770"/>
                                          </p:stCondLst>
                                        </p:cTn>
                                        <p:tgtEl>
                                          <p:spTgt spid="302085"/>
                                        </p:tgtEl>
                                        <p:attrNameLst>
                                          <p:attrName>ppt_x</p:attrName>
                                        </p:attrNameLst>
                                      </p:cBhvr>
                                    </p:anim>
                                    <p:set>
                                      <p:cBhvr>
                                        <p:cTn id="12" dur="770" fill="hold"/>
                                        <p:tgtEl>
                                          <p:spTgt spid="302085"/>
                                        </p:tgtEl>
                                        <p:attrNameLst>
                                          <p:attrName>ppt_y</p:attrName>
                                        </p:attrNameLst>
                                      </p:cBhvr>
                                      <p:to>
                                        <p:strVal val="(#ppt_y+0.4)"/>
                                      </p:to>
                                    </p:set>
                                    <p:anim from="(#ppt_y+0.4)" to="(#ppt_y)" calcmode="lin" valueType="num">
                                      <p:cBhvr>
                                        <p:cTn id="13" dur="1230" accel="100000" fill="hold">
                                          <p:stCondLst>
                                            <p:cond delay="770"/>
                                          </p:stCondLst>
                                        </p:cTn>
                                        <p:tgtEl>
                                          <p:spTgt spid="302085"/>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02086">
                                            <p:txEl>
                                              <p:pRg st="0" end="0"/>
                                            </p:txEl>
                                          </p:spTgt>
                                        </p:tgtEl>
                                        <p:attrNameLst>
                                          <p:attrName>style.visibility</p:attrName>
                                        </p:attrNameLst>
                                      </p:cBhvr>
                                      <p:to>
                                        <p:strVal val="visible"/>
                                      </p:to>
                                    </p:set>
                                    <p:animEffect transition="in" filter="wipe(down)">
                                      <p:cBhvr>
                                        <p:cTn id="18" dur="500"/>
                                        <p:tgtEl>
                                          <p:spTgt spid="30208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02086">
                                            <p:txEl>
                                              <p:pRg st="1" end="1"/>
                                            </p:txEl>
                                          </p:spTgt>
                                        </p:tgtEl>
                                        <p:attrNameLst>
                                          <p:attrName>style.visibility</p:attrName>
                                        </p:attrNameLst>
                                      </p:cBhvr>
                                      <p:to>
                                        <p:strVal val="visible"/>
                                      </p:to>
                                    </p:set>
                                    <p:animEffect transition="in" filter="wipe(down)">
                                      <p:cBhvr>
                                        <p:cTn id="23" dur="500"/>
                                        <p:tgtEl>
                                          <p:spTgt spid="30208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02086">
                                            <p:txEl>
                                              <p:pRg st="2" end="2"/>
                                            </p:txEl>
                                          </p:spTgt>
                                        </p:tgtEl>
                                        <p:attrNameLst>
                                          <p:attrName>style.visibility</p:attrName>
                                        </p:attrNameLst>
                                      </p:cBhvr>
                                      <p:to>
                                        <p:strVal val="visible"/>
                                      </p:to>
                                    </p:set>
                                    <p:animEffect transition="in" filter="wipe(down)">
                                      <p:cBhvr>
                                        <p:cTn id="28" dur="500"/>
                                        <p:tgtEl>
                                          <p:spTgt spid="302086">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02086">
                                            <p:txEl>
                                              <p:pRg st="3" end="3"/>
                                            </p:txEl>
                                          </p:spTgt>
                                        </p:tgtEl>
                                        <p:attrNameLst>
                                          <p:attrName>style.visibility</p:attrName>
                                        </p:attrNameLst>
                                      </p:cBhvr>
                                      <p:to>
                                        <p:strVal val="visible"/>
                                      </p:to>
                                    </p:set>
                                    <p:animEffect transition="in" filter="wipe(down)">
                                      <p:cBhvr>
                                        <p:cTn id="33" dur="500"/>
                                        <p:tgtEl>
                                          <p:spTgt spid="30208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02086">
                                            <p:txEl>
                                              <p:pRg st="4" end="4"/>
                                            </p:txEl>
                                          </p:spTgt>
                                        </p:tgtEl>
                                        <p:attrNameLst>
                                          <p:attrName>style.visibility</p:attrName>
                                        </p:attrNameLst>
                                      </p:cBhvr>
                                      <p:to>
                                        <p:strVal val="visible"/>
                                      </p:to>
                                    </p:set>
                                    <p:animEffect transition="in" filter="wipe(down)">
                                      <p:cBhvr>
                                        <p:cTn id="38" dur="500"/>
                                        <p:tgtEl>
                                          <p:spTgt spid="302086">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02086">
                                            <p:txEl>
                                              <p:pRg st="5" end="5"/>
                                            </p:txEl>
                                          </p:spTgt>
                                        </p:tgtEl>
                                        <p:attrNameLst>
                                          <p:attrName>style.visibility</p:attrName>
                                        </p:attrNameLst>
                                      </p:cBhvr>
                                      <p:to>
                                        <p:strVal val="visible"/>
                                      </p:to>
                                    </p:set>
                                    <p:animEffect transition="in" filter="wipe(down)">
                                      <p:cBhvr>
                                        <p:cTn id="43" dur="500"/>
                                        <p:tgtEl>
                                          <p:spTgt spid="3020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5" grpId="0"/>
      <p:bldP spid="302086"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04426C40-5581-4950-A86E-E61A01BB66F1}" type="slidenum">
              <a:rPr lang="en-US" altLang="en-US"/>
              <a:pPr>
                <a:defRPr/>
              </a:pPr>
              <a:t>56</a:t>
            </a:fld>
            <a:endParaRPr lang="en-US" altLang="en-US"/>
          </a:p>
        </p:txBody>
      </p:sp>
      <p:sp>
        <p:nvSpPr>
          <p:cNvPr id="302082" name="Text Box 2"/>
          <p:cNvSpPr txBox="1">
            <a:spLocks noChangeArrowheads="1"/>
          </p:cNvSpPr>
          <p:nvPr/>
        </p:nvSpPr>
        <p:spPr bwMode="auto">
          <a:xfrm>
            <a:off x="503238" y="374650"/>
            <a:ext cx="72263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400" b="1" smtClean="0">
                <a:solidFill>
                  <a:srgbClr val="0000FF"/>
                </a:solidFill>
                <a:effectLst>
                  <a:outerShdw blurRad="38100" dist="38100" dir="2700000" algn="tl">
                    <a:srgbClr val="C0C0C0"/>
                  </a:outerShdw>
                </a:effectLst>
                <a:cs typeface="Times New Roman" pitchFamily="18" charset="0"/>
              </a:rPr>
              <a:t>4.3</a:t>
            </a:r>
            <a:r>
              <a:rPr lang="en-US" sz="2400" b="1">
                <a:solidFill>
                  <a:srgbClr val="0000FF"/>
                </a:solidFill>
                <a:effectLst>
                  <a:outerShdw blurRad="38100" dist="38100" dir="2700000" algn="tl">
                    <a:srgbClr val="C0C0C0"/>
                  </a:outerShdw>
                </a:effectLst>
                <a:cs typeface="Times New Roman" pitchFamily="18" charset="0"/>
              </a:rPr>
              <a:t>. CÂN BẰNG CỦA CÁC VẬT RẮN CHỊU CÁC </a:t>
            </a:r>
          </a:p>
          <a:p>
            <a:pPr algn="ctr">
              <a:defRPr/>
            </a:pPr>
            <a:r>
              <a:rPr lang="en-US" sz="2400" b="1">
                <a:solidFill>
                  <a:srgbClr val="0000FF"/>
                </a:solidFill>
                <a:effectLst>
                  <a:outerShdw blurRad="38100" dist="38100" dir="2700000" algn="tl">
                    <a:srgbClr val="C0C0C0"/>
                  </a:outerShdw>
                </a:effectLst>
                <a:cs typeface="Times New Roman" pitchFamily="18" charset="0"/>
              </a:rPr>
              <a:t>LIÊN KẾT CÓ MA SÁT</a:t>
            </a:r>
          </a:p>
        </p:txBody>
      </p:sp>
      <p:sp>
        <p:nvSpPr>
          <p:cNvPr id="302083" name="Text Box 3"/>
          <p:cNvSpPr txBox="1">
            <a:spLocks noChangeArrowheads="1"/>
          </p:cNvSpPr>
          <p:nvPr/>
        </p:nvSpPr>
        <p:spPr bwMode="auto">
          <a:xfrm>
            <a:off x="539750" y="1233488"/>
            <a:ext cx="7740650"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i="1" smtClean="0">
                <a:solidFill>
                  <a:schemeClr val="tx2"/>
                </a:solidFill>
                <a:cs typeface="Arial" charset="0"/>
              </a:rPr>
              <a:t>4.3.2. </a:t>
            </a:r>
            <a:r>
              <a:rPr lang="en-US" b="1" i="1">
                <a:solidFill>
                  <a:schemeClr val="tx2"/>
                </a:solidFill>
                <a:cs typeface="Arial" charset="0"/>
              </a:rPr>
              <a:t>Các bước giải bài toán cân bằng của vật chịu liên kết có ma sát.</a:t>
            </a:r>
            <a:endParaRPr lang="en-US" b="1">
              <a:solidFill>
                <a:schemeClr val="tx2"/>
              </a:solidFill>
              <a:cs typeface="Arial" charset="0"/>
            </a:endParaRPr>
          </a:p>
        </p:txBody>
      </p:sp>
      <p:sp>
        <p:nvSpPr>
          <p:cNvPr id="302085" name="Text Box 5"/>
          <p:cNvSpPr txBox="1">
            <a:spLocks noChangeArrowheads="1"/>
          </p:cNvSpPr>
          <p:nvPr/>
        </p:nvSpPr>
        <p:spPr bwMode="auto">
          <a:xfrm>
            <a:off x="539750" y="2563813"/>
            <a:ext cx="8353425" cy="1243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i="1">
                <a:solidFill>
                  <a:srgbClr val="0000FF"/>
                </a:solidFill>
                <a:cs typeface="Arial" charset="0"/>
              </a:rPr>
              <a:t>Bước 1</a:t>
            </a:r>
            <a:r>
              <a:rPr lang="en-US" b="1" i="1">
                <a:solidFill>
                  <a:schemeClr val="tx2"/>
                </a:solidFill>
                <a:cs typeface="Arial" charset="0"/>
              </a:rPr>
              <a:t>: </a:t>
            </a:r>
            <a:r>
              <a:rPr lang="en-US">
                <a:cs typeface="Arial" charset="0"/>
              </a:rPr>
              <a:t>Chọn vật khảo sát và giải phóng liên kết</a:t>
            </a:r>
          </a:p>
          <a:p>
            <a:pPr algn="just" eaLnBrk="1" hangingPunct="1">
              <a:lnSpc>
                <a:spcPct val="120000"/>
              </a:lnSpc>
              <a:spcBef>
                <a:spcPct val="50000"/>
              </a:spcBef>
            </a:pPr>
            <a:r>
              <a:rPr lang="en-US">
                <a:cs typeface="Arial" charset="0"/>
              </a:rPr>
              <a:t>              cho vật như bài toán khi chưa xét đến ma sát.</a:t>
            </a:r>
          </a:p>
        </p:txBody>
      </p:sp>
      <p:sp>
        <p:nvSpPr>
          <p:cNvPr id="302086" name="Text Box 6"/>
          <p:cNvSpPr txBox="1">
            <a:spLocks noChangeArrowheads="1"/>
          </p:cNvSpPr>
          <p:nvPr/>
        </p:nvSpPr>
        <p:spPr bwMode="auto">
          <a:xfrm>
            <a:off x="539750" y="3960813"/>
            <a:ext cx="8027988" cy="1719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b="1" i="1">
                <a:solidFill>
                  <a:srgbClr val="0000FF"/>
                </a:solidFill>
                <a:cs typeface="Arial" charset="0"/>
              </a:rPr>
              <a:t>Bước 2</a:t>
            </a:r>
            <a:r>
              <a:rPr lang="en-US" b="1" i="1">
                <a:solidFill>
                  <a:schemeClr val="tx2"/>
                </a:solidFill>
                <a:cs typeface="Arial" charset="0"/>
              </a:rPr>
              <a:t>: </a:t>
            </a:r>
            <a:r>
              <a:rPr lang="en-US" b="1">
                <a:solidFill>
                  <a:schemeClr val="tx2"/>
                </a:solidFill>
                <a:cs typeface="Arial" charset="0"/>
              </a:rPr>
              <a:t>Đặt thêm các lực, ngẫu lực ma sát.</a:t>
            </a:r>
            <a:r>
              <a:rPr lang="en-US">
                <a:cs typeface="Arial" charset="0"/>
              </a:rPr>
              <a:t> </a:t>
            </a:r>
          </a:p>
          <a:p>
            <a:pPr algn="just" eaLnBrk="1" hangingPunct="1">
              <a:lnSpc>
                <a:spcPct val="120000"/>
              </a:lnSpc>
              <a:spcBef>
                <a:spcPct val="50000"/>
              </a:spcBef>
            </a:pPr>
            <a:r>
              <a:rPr lang="en-US">
                <a:cs typeface="Arial" charset="0"/>
              </a:rPr>
              <a:t>              Cần xét xu hướng chuyển động của vật để xác định đúng chiều của lực, ng</a:t>
            </a:r>
            <a:r>
              <a:rPr lang="en-US"/>
              <a:t>ẫu lực</a:t>
            </a:r>
            <a:r>
              <a:rPr lang="en-US">
                <a:cs typeface="Arial" charset="0"/>
              </a:rPr>
              <a:t> ma sát.</a:t>
            </a:r>
          </a:p>
        </p:txBody>
      </p:sp>
    </p:spTree>
    <p:extLst>
      <p:ext uri="{BB962C8B-B14F-4D97-AF65-F5344CB8AC3E}">
        <p14:creationId xmlns:p14="http://schemas.microsoft.com/office/powerpoint/2010/main" val="39597647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302082">
                                            <p:txEl>
                                              <p:pRg st="0" end="0"/>
                                            </p:txEl>
                                          </p:spTgt>
                                        </p:tgtEl>
                                        <p:attrNameLst>
                                          <p:attrName>style.visibility</p:attrName>
                                        </p:attrNameLst>
                                      </p:cBhvr>
                                      <p:to>
                                        <p:strVal val="visible"/>
                                      </p:to>
                                    </p:set>
                                    <p:anim calcmode="lin" valueType="num">
                                      <p:cBhvr>
                                        <p:cTn id="7" dur="1000" fill="hold"/>
                                        <p:tgtEl>
                                          <p:spTgt spid="30208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0208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2082">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02082">
                                            <p:txEl>
                                              <p:pRg st="1" end="1"/>
                                            </p:txEl>
                                          </p:spTgt>
                                        </p:tgtEl>
                                        <p:attrNameLst>
                                          <p:attrName>style.visibility</p:attrName>
                                        </p:attrNameLst>
                                      </p:cBhvr>
                                      <p:to>
                                        <p:strVal val="visible"/>
                                      </p:to>
                                    </p:set>
                                    <p:anim calcmode="lin" valueType="num">
                                      <p:cBhvr>
                                        <p:cTn id="12" dur="1000" fill="hold"/>
                                        <p:tgtEl>
                                          <p:spTgt spid="302082">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30208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02082">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1" presetClass="entr" presetSubtype="0" fill="hold" grpId="0" nodeType="clickEffect">
                                  <p:stCondLst>
                                    <p:cond delay="0"/>
                                  </p:stCondLst>
                                  <p:childTnLst>
                                    <p:set>
                                      <p:cBhvr>
                                        <p:cTn id="18" dur="1" fill="hold">
                                          <p:stCondLst>
                                            <p:cond delay="0"/>
                                          </p:stCondLst>
                                        </p:cTn>
                                        <p:tgtEl>
                                          <p:spTgt spid="302083"/>
                                        </p:tgtEl>
                                        <p:attrNameLst>
                                          <p:attrName>style.visibility</p:attrName>
                                        </p:attrNameLst>
                                      </p:cBhvr>
                                      <p:to>
                                        <p:strVal val="visible"/>
                                      </p:to>
                                    </p:set>
                                    <p:animEffect transition="in" filter="fade">
                                      <p:cBhvr>
                                        <p:cTn id="19" dur="770" decel="100000"/>
                                        <p:tgtEl>
                                          <p:spTgt spid="302083"/>
                                        </p:tgtEl>
                                      </p:cBhvr>
                                    </p:animEffect>
                                    <p:animScale>
                                      <p:cBhvr>
                                        <p:cTn id="20" dur="770" decel="100000"/>
                                        <p:tgtEl>
                                          <p:spTgt spid="302083"/>
                                        </p:tgtEl>
                                      </p:cBhvr>
                                      <p:from x="10000" y="10000"/>
                                      <p:to x="200000" y="450000"/>
                                    </p:animScale>
                                    <p:animScale>
                                      <p:cBhvr>
                                        <p:cTn id="21" dur="1230" accel="100000" fill="hold">
                                          <p:stCondLst>
                                            <p:cond delay="770"/>
                                          </p:stCondLst>
                                        </p:cTn>
                                        <p:tgtEl>
                                          <p:spTgt spid="302083"/>
                                        </p:tgtEl>
                                      </p:cBhvr>
                                      <p:from x="200000" y="450000"/>
                                      <p:to x="100000" y="100000"/>
                                    </p:animScale>
                                    <p:set>
                                      <p:cBhvr>
                                        <p:cTn id="22" dur="770" fill="hold"/>
                                        <p:tgtEl>
                                          <p:spTgt spid="302083"/>
                                        </p:tgtEl>
                                        <p:attrNameLst>
                                          <p:attrName>ppt_x</p:attrName>
                                        </p:attrNameLst>
                                      </p:cBhvr>
                                      <p:to>
                                        <p:strVal val="(0.5)"/>
                                      </p:to>
                                    </p:set>
                                    <p:anim from="(0.5)" to="(#ppt_x)" calcmode="lin" valueType="num">
                                      <p:cBhvr>
                                        <p:cTn id="23" dur="1230" accel="100000" fill="hold">
                                          <p:stCondLst>
                                            <p:cond delay="770"/>
                                          </p:stCondLst>
                                        </p:cTn>
                                        <p:tgtEl>
                                          <p:spTgt spid="302083"/>
                                        </p:tgtEl>
                                        <p:attrNameLst>
                                          <p:attrName>ppt_x</p:attrName>
                                        </p:attrNameLst>
                                      </p:cBhvr>
                                    </p:anim>
                                    <p:set>
                                      <p:cBhvr>
                                        <p:cTn id="24" dur="770" fill="hold"/>
                                        <p:tgtEl>
                                          <p:spTgt spid="302083"/>
                                        </p:tgtEl>
                                        <p:attrNameLst>
                                          <p:attrName>ppt_y</p:attrName>
                                        </p:attrNameLst>
                                      </p:cBhvr>
                                      <p:to>
                                        <p:strVal val="(#ppt_y+0.4)"/>
                                      </p:to>
                                    </p:set>
                                    <p:anim from="(#ppt_y+0.4)" to="(#ppt_y)" calcmode="lin" valueType="num">
                                      <p:cBhvr>
                                        <p:cTn id="25" dur="1230" accel="100000" fill="hold">
                                          <p:stCondLst>
                                            <p:cond delay="770"/>
                                          </p:stCondLst>
                                        </p:cTn>
                                        <p:tgtEl>
                                          <p:spTgt spid="302083"/>
                                        </p:tgtEl>
                                        <p:attrNameLst>
                                          <p:attrName>ppt_y</p:attrName>
                                        </p:attrNameLst>
                                      </p:cBhvr>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51" presetClass="entr" presetSubtype="0" fill="hold" grpId="0" nodeType="clickEffect">
                                  <p:stCondLst>
                                    <p:cond delay="0"/>
                                  </p:stCondLst>
                                  <p:childTnLst>
                                    <p:set>
                                      <p:cBhvr>
                                        <p:cTn id="29" dur="1" fill="hold">
                                          <p:stCondLst>
                                            <p:cond delay="0"/>
                                          </p:stCondLst>
                                        </p:cTn>
                                        <p:tgtEl>
                                          <p:spTgt spid="302085"/>
                                        </p:tgtEl>
                                        <p:attrNameLst>
                                          <p:attrName>style.visibility</p:attrName>
                                        </p:attrNameLst>
                                      </p:cBhvr>
                                      <p:to>
                                        <p:strVal val="visible"/>
                                      </p:to>
                                    </p:set>
                                    <p:animEffect transition="in" filter="fade">
                                      <p:cBhvr>
                                        <p:cTn id="30" dur="770" decel="100000"/>
                                        <p:tgtEl>
                                          <p:spTgt spid="302085"/>
                                        </p:tgtEl>
                                      </p:cBhvr>
                                    </p:animEffect>
                                    <p:animScale>
                                      <p:cBhvr>
                                        <p:cTn id="31" dur="770" decel="100000"/>
                                        <p:tgtEl>
                                          <p:spTgt spid="302085"/>
                                        </p:tgtEl>
                                      </p:cBhvr>
                                      <p:from x="10000" y="10000"/>
                                      <p:to x="200000" y="450000"/>
                                    </p:animScale>
                                    <p:animScale>
                                      <p:cBhvr>
                                        <p:cTn id="32" dur="1230" accel="100000" fill="hold">
                                          <p:stCondLst>
                                            <p:cond delay="770"/>
                                          </p:stCondLst>
                                        </p:cTn>
                                        <p:tgtEl>
                                          <p:spTgt spid="302085"/>
                                        </p:tgtEl>
                                      </p:cBhvr>
                                      <p:from x="200000" y="450000"/>
                                      <p:to x="100000" y="100000"/>
                                    </p:animScale>
                                    <p:set>
                                      <p:cBhvr>
                                        <p:cTn id="33" dur="770" fill="hold"/>
                                        <p:tgtEl>
                                          <p:spTgt spid="302085"/>
                                        </p:tgtEl>
                                        <p:attrNameLst>
                                          <p:attrName>ppt_x</p:attrName>
                                        </p:attrNameLst>
                                      </p:cBhvr>
                                      <p:to>
                                        <p:strVal val="(0.5)"/>
                                      </p:to>
                                    </p:set>
                                    <p:anim from="(0.5)" to="(#ppt_x)" calcmode="lin" valueType="num">
                                      <p:cBhvr>
                                        <p:cTn id="34" dur="1230" accel="100000" fill="hold">
                                          <p:stCondLst>
                                            <p:cond delay="770"/>
                                          </p:stCondLst>
                                        </p:cTn>
                                        <p:tgtEl>
                                          <p:spTgt spid="302085"/>
                                        </p:tgtEl>
                                        <p:attrNameLst>
                                          <p:attrName>ppt_x</p:attrName>
                                        </p:attrNameLst>
                                      </p:cBhvr>
                                    </p:anim>
                                    <p:set>
                                      <p:cBhvr>
                                        <p:cTn id="35" dur="770" fill="hold"/>
                                        <p:tgtEl>
                                          <p:spTgt spid="302085"/>
                                        </p:tgtEl>
                                        <p:attrNameLst>
                                          <p:attrName>ppt_y</p:attrName>
                                        </p:attrNameLst>
                                      </p:cBhvr>
                                      <p:to>
                                        <p:strVal val="(#ppt_y+0.4)"/>
                                      </p:to>
                                    </p:set>
                                    <p:anim from="(#ppt_y+0.4)" to="(#ppt_y)" calcmode="lin" valueType="num">
                                      <p:cBhvr>
                                        <p:cTn id="36" dur="1230" accel="100000" fill="hold">
                                          <p:stCondLst>
                                            <p:cond delay="770"/>
                                          </p:stCondLst>
                                        </p:cTn>
                                        <p:tgtEl>
                                          <p:spTgt spid="302085"/>
                                        </p:tgtEl>
                                        <p:attrNameLst>
                                          <p:attrName>ppt_y</p:attrName>
                                        </p:attrNameLst>
                                      </p:cBhvr>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51" presetClass="entr" presetSubtype="0" fill="hold" grpId="0" nodeType="clickEffect">
                                  <p:stCondLst>
                                    <p:cond delay="0"/>
                                  </p:stCondLst>
                                  <p:childTnLst>
                                    <p:set>
                                      <p:cBhvr>
                                        <p:cTn id="40" dur="1" fill="hold">
                                          <p:stCondLst>
                                            <p:cond delay="0"/>
                                          </p:stCondLst>
                                        </p:cTn>
                                        <p:tgtEl>
                                          <p:spTgt spid="302086"/>
                                        </p:tgtEl>
                                        <p:attrNameLst>
                                          <p:attrName>style.visibility</p:attrName>
                                        </p:attrNameLst>
                                      </p:cBhvr>
                                      <p:to>
                                        <p:strVal val="visible"/>
                                      </p:to>
                                    </p:set>
                                    <p:animEffect transition="in" filter="fade">
                                      <p:cBhvr>
                                        <p:cTn id="41" dur="770" decel="100000"/>
                                        <p:tgtEl>
                                          <p:spTgt spid="302086"/>
                                        </p:tgtEl>
                                      </p:cBhvr>
                                    </p:animEffect>
                                    <p:animScale>
                                      <p:cBhvr>
                                        <p:cTn id="42" dur="770" decel="100000"/>
                                        <p:tgtEl>
                                          <p:spTgt spid="302086"/>
                                        </p:tgtEl>
                                      </p:cBhvr>
                                      <p:from x="10000" y="10000"/>
                                      <p:to x="200000" y="450000"/>
                                    </p:animScale>
                                    <p:animScale>
                                      <p:cBhvr>
                                        <p:cTn id="43" dur="1230" accel="100000" fill="hold">
                                          <p:stCondLst>
                                            <p:cond delay="770"/>
                                          </p:stCondLst>
                                        </p:cTn>
                                        <p:tgtEl>
                                          <p:spTgt spid="302086"/>
                                        </p:tgtEl>
                                      </p:cBhvr>
                                      <p:from x="200000" y="450000"/>
                                      <p:to x="100000" y="100000"/>
                                    </p:animScale>
                                    <p:set>
                                      <p:cBhvr>
                                        <p:cTn id="44" dur="770" fill="hold"/>
                                        <p:tgtEl>
                                          <p:spTgt spid="302086"/>
                                        </p:tgtEl>
                                        <p:attrNameLst>
                                          <p:attrName>ppt_x</p:attrName>
                                        </p:attrNameLst>
                                      </p:cBhvr>
                                      <p:to>
                                        <p:strVal val="(0.5)"/>
                                      </p:to>
                                    </p:set>
                                    <p:anim from="(0.5)" to="(#ppt_x)" calcmode="lin" valueType="num">
                                      <p:cBhvr>
                                        <p:cTn id="45" dur="1230" accel="100000" fill="hold">
                                          <p:stCondLst>
                                            <p:cond delay="770"/>
                                          </p:stCondLst>
                                        </p:cTn>
                                        <p:tgtEl>
                                          <p:spTgt spid="302086"/>
                                        </p:tgtEl>
                                        <p:attrNameLst>
                                          <p:attrName>ppt_x</p:attrName>
                                        </p:attrNameLst>
                                      </p:cBhvr>
                                    </p:anim>
                                    <p:set>
                                      <p:cBhvr>
                                        <p:cTn id="46" dur="770" fill="hold"/>
                                        <p:tgtEl>
                                          <p:spTgt spid="302086"/>
                                        </p:tgtEl>
                                        <p:attrNameLst>
                                          <p:attrName>ppt_y</p:attrName>
                                        </p:attrNameLst>
                                      </p:cBhvr>
                                      <p:to>
                                        <p:strVal val="(#ppt_y+0.4)"/>
                                      </p:to>
                                    </p:set>
                                    <p:anim from="(#ppt_y+0.4)" to="(#ppt_y)" calcmode="lin" valueType="num">
                                      <p:cBhvr>
                                        <p:cTn id="47" dur="1230" accel="100000" fill="hold">
                                          <p:stCondLst>
                                            <p:cond delay="770"/>
                                          </p:stCondLst>
                                        </p:cTn>
                                        <p:tgtEl>
                                          <p:spTgt spid="30208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3" grpId="0"/>
      <p:bldP spid="302085" grpId="0"/>
      <p:bldP spid="30208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AA8704E7-0C2A-49C9-A731-270387E1CB29}" type="slidenum">
              <a:rPr lang="en-US" altLang="en-US"/>
              <a:pPr>
                <a:defRPr/>
              </a:pPr>
              <a:t>57</a:t>
            </a:fld>
            <a:endParaRPr lang="en-US" altLang="en-US"/>
          </a:p>
        </p:txBody>
      </p:sp>
      <p:sp>
        <p:nvSpPr>
          <p:cNvPr id="393218" name="Text Box 2"/>
          <p:cNvSpPr txBox="1">
            <a:spLocks noChangeArrowheads="1"/>
          </p:cNvSpPr>
          <p:nvPr/>
        </p:nvSpPr>
        <p:spPr bwMode="auto">
          <a:xfrm>
            <a:off x="503238" y="374650"/>
            <a:ext cx="72263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400" b="1" smtClean="0">
                <a:solidFill>
                  <a:srgbClr val="0000FF"/>
                </a:solidFill>
                <a:effectLst>
                  <a:outerShdw blurRad="38100" dist="38100" dir="2700000" algn="tl">
                    <a:srgbClr val="C0C0C0"/>
                  </a:outerShdw>
                </a:effectLst>
                <a:cs typeface="Times New Roman" pitchFamily="18" charset="0"/>
              </a:rPr>
              <a:t>4.3</a:t>
            </a:r>
            <a:r>
              <a:rPr lang="en-US" sz="2400" b="1">
                <a:solidFill>
                  <a:srgbClr val="0000FF"/>
                </a:solidFill>
                <a:effectLst>
                  <a:outerShdw blurRad="38100" dist="38100" dir="2700000" algn="tl">
                    <a:srgbClr val="C0C0C0"/>
                  </a:outerShdw>
                </a:effectLst>
                <a:cs typeface="Times New Roman" pitchFamily="18" charset="0"/>
              </a:rPr>
              <a:t>. CÂN BẰNG CỦA CÁC VẬT RẮN CHỊU CÁC </a:t>
            </a:r>
          </a:p>
          <a:p>
            <a:pPr algn="ctr">
              <a:defRPr/>
            </a:pPr>
            <a:r>
              <a:rPr lang="en-US" sz="2400" b="1">
                <a:solidFill>
                  <a:srgbClr val="0000FF"/>
                </a:solidFill>
                <a:effectLst>
                  <a:outerShdw blurRad="38100" dist="38100" dir="2700000" algn="tl">
                    <a:srgbClr val="C0C0C0"/>
                  </a:outerShdw>
                </a:effectLst>
                <a:cs typeface="Times New Roman" pitchFamily="18" charset="0"/>
              </a:rPr>
              <a:t>LIÊN KẾT CÓ MA SÁT</a:t>
            </a:r>
          </a:p>
        </p:txBody>
      </p:sp>
      <p:sp>
        <p:nvSpPr>
          <p:cNvPr id="133124" name="Text Box 3"/>
          <p:cNvSpPr txBox="1">
            <a:spLocks noChangeArrowheads="1"/>
          </p:cNvSpPr>
          <p:nvPr/>
        </p:nvSpPr>
        <p:spPr bwMode="auto">
          <a:xfrm>
            <a:off x="539750" y="1233488"/>
            <a:ext cx="774065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b="1" i="1" smtClean="0">
                <a:solidFill>
                  <a:schemeClr val="tx2"/>
                </a:solidFill>
                <a:cs typeface="Arial" charset="0"/>
              </a:rPr>
              <a:t>4.3.2. </a:t>
            </a:r>
            <a:r>
              <a:rPr lang="en-US" b="1" i="1">
                <a:solidFill>
                  <a:schemeClr val="tx2"/>
                </a:solidFill>
                <a:cs typeface="Arial" charset="0"/>
              </a:rPr>
              <a:t>Các bước giải bài toán cân bằng của vật chịu liên kết có ma sát.</a:t>
            </a:r>
            <a:endParaRPr lang="en-US" b="1">
              <a:solidFill>
                <a:schemeClr val="tx2"/>
              </a:solidFill>
              <a:cs typeface="Arial" charset="0"/>
            </a:endParaRPr>
          </a:p>
        </p:txBody>
      </p:sp>
      <p:sp>
        <p:nvSpPr>
          <p:cNvPr id="393222" name="Text Box 6"/>
          <p:cNvSpPr txBox="1">
            <a:spLocks noChangeArrowheads="1"/>
          </p:cNvSpPr>
          <p:nvPr/>
        </p:nvSpPr>
        <p:spPr bwMode="auto">
          <a:xfrm>
            <a:off x="539750" y="2097088"/>
            <a:ext cx="7885113"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b="1" i="1">
                <a:solidFill>
                  <a:srgbClr val="0000FF"/>
                </a:solidFill>
                <a:cs typeface="Arial" charset="0"/>
              </a:rPr>
              <a:t>Bước 3</a:t>
            </a:r>
            <a:r>
              <a:rPr lang="en-US" b="1" i="1">
                <a:solidFill>
                  <a:schemeClr val="tx2"/>
                </a:solidFill>
                <a:cs typeface="Arial" charset="0"/>
              </a:rPr>
              <a:t>: </a:t>
            </a:r>
            <a:r>
              <a:rPr lang="en-US">
                <a:cs typeface="Arial" charset="0"/>
              </a:rPr>
              <a:t>Viết phương trình cân bằng cho hệ lực tác 	    dụng lên vật (gồm cả các lực ma sát).</a:t>
            </a:r>
          </a:p>
          <a:p>
            <a:pPr algn="just" eaLnBrk="1" hangingPunct="1">
              <a:spcBef>
                <a:spcPct val="50000"/>
              </a:spcBef>
            </a:pPr>
            <a:r>
              <a:rPr lang="en-US">
                <a:cs typeface="Arial" charset="0"/>
              </a:rPr>
              <a:t>               Hơn nữa </a:t>
            </a:r>
            <a:r>
              <a:rPr lang="en-US" b="1">
                <a:solidFill>
                  <a:schemeClr val="tx2"/>
                </a:solidFill>
                <a:cs typeface="Arial" charset="0"/>
              </a:rPr>
              <a:t>các lực ma sát phải thỏa mãn</a:t>
            </a:r>
          </a:p>
          <a:p>
            <a:pPr algn="just" eaLnBrk="1" hangingPunct="1">
              <a:spcBef>
                <a:spcPct val="50000"/>
              </a:spcBef>
            </a:pPr>
            <a:r>
              <a:rPr lang="en-US" b="1">
                <a:solidFill>
                  <a:schemeClr val="tx2"/>
                </a:solidFill>
                <a:cs typeface="Arial" charset="0"/>
              </a:rPr>
              <a:t>               các BĐT ma sát.</a:t>
            </a:r>
          </a:p>
        </p:txBody>
      </p:sp>
      <p:sp>
        <p:nvSpPr>
          <p:cNvPr id="393223" name="Text Box 7"/>
          <p:cNvSpPr txBox="1">
            <a:spLocks noChangeArrowheads="1"/>
          </p:cNvSpPr>
          <p:nvPr/>
        </p:nvSpPr>
        <p:spPr bwMode="auto">
          <a:xfrm>
            <a:off x="539750" y="4221163"/>
            <a:ext cx="788511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b="1" i="1">
                <a:solidFill>
                  <a:srgbClr val="0000FF"/>
                </a:solidFill>
                <a:cs typeface="Arial" charset="0"/>
              </a:rPr>
              <a:t>Bước 4</a:t>
            </a:r>
            <a:r>
              <a:rPr lang="en-US" b="1" i="1">
                <a:solidFill>
                  <a:schemeClr val="tx2"/>
                </a:solidFill>
                <a:cs typeface="Arial" charset="0"/>
              </a:rPr>
              <a:t>: </a:t>
            </a:r>
            <a:r>
              <a:rPr lang="en-US">
                <a:cs typeface="Arial" charset="0"/>
              </a:rPr>
              <a:t>Giải hệ gồm các phương trình và các BPT.</a:t>
            </a:r>
          </a:p>
        </p:txBody>
      </p:sp>
      <p:sp>
        <p:nvSpPr>
          <p:cNvPr id="393224" name="Text Box 8"/>
          <p:cNvSpPr txBox="1">
            <a:spLocks noChangeArrowheads="1"/>
          </p:cNvSpPr>
          <p:nvPr/>
        </p:nvSpPr>
        <p:spPr bwMode="auto">
          <a:xfrm>
            <a:off x="568325" y="4833938"/>
            <a:ext cx="7567613"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en-US" sz="2800" b="1" u="sng" smtClean="0">
                <a:solidFill>
                  <a:schemeClr val="tx2"/>
                </a:solidFill>
                <a:effectLst>
                  <a:outerShdw blurRad="38100" dist="38100" dir="2700000" algn="tl">
                    <a:srgbClr val="C0C0C0"/>
                  </a:outerShdw>
                </a:effectLst>
                <a:cs typeface="Times New Roman" pitchFamily="18" charset="0"/>
              </a:rPr>
              <a:t>Nhắc lại:</a:t>
            </a:r>
            <a:r>
              <a:rPr lang="en-US" sz="2400" b="1" smtClean="0">
                <a:solidFill>
                  <a:schemeClr val="tx2"/>
                </a:solidFill>
                <a:effectLst>
                  <a:outerShdw blurRad="38100" dist="38100" dir="2700000" algn="tl">
                    <a:srgbClr val="C0C0C0"/>
                  </a:outerShdw>
                </a:effectLst>
                <a:cs typeface="Times New Roman" pitchFamily="18" charset="0"/>
              </a:rPr>
              <a:t> </a:t>
            </a:r>
            <a:r>
              <a:rPr lang="en-US" sz="2400" b="1">
                <a:effectLst>
                  <a:outerShdw blurRad="38100" dist="38100" dir="2700000" algn="tl">
                    <a:srgbClr val="C0C0C0"/>
                  </a:outerShdw>
                </a:effectLst>
                <a:cs typeface="Times New Roman" pitchFamily="18" charset="0"/>
              </a:rPr>
              <a:t>Nghiệm của hệ gồm các phương trình và các bất phương trình là một miền nghiệm (thể hiện dưới dạng bất đẳng thức).</a:t>
            </a:r>
            <a:endParaRPr lang="en-US" sz="2400">
              <a:cs typeface="Times New Roman" pitchFamily="18" charset="0"/>
            </a:endParaRPr>
          </a:p>
        </p:txBody>
      </p:sp>
    </p:spTree>
    <p:extLst>
      <p:ext uri="{BB962C8B-B14F-4D97-AF65-F5344CB8AC3E}">
        <p14:creationId xmlns:p14="http://schemas.microsoft.com/office/powerpoint/2010/main" val="42522787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93222"/>
                                        </p:tgtEl>
                                        <p:attrNameLst>
                                          <p:attrName>style.visibility</p:attrName>
                                        </p:attrNameLst>
                                      </p:cBhvr>
                                      <p:to>
                                        <p:strVal val="visible"/>
                                      </p:to>
                                    </p:set>
                                    <p:animEffect transition="in" filter="fade">
                                      <p:cBhvr>
                                        <p:cTn id="7" dur="770" decel="100000"/>
                                        <p:tgtEl>
                                          <p:spTgt spid="393222"/>
                                        </p:tgtEl>
                                      </p:cBhvr>
                                    </p:animEffect>
                                    <p:animScale>
                                      <p:cBhvr>
                                        <p:cTn id="8" dur="770" decel="100000"/>
                                        <p:tgtEl>
                                          <p:spTgt spid="393222"/>
                                        </p:tgtEl>
                                      </p:cBhvr>
                                      <p:from x="10000" y="10000"/>
                                      <p:to x="200000" y="450000"/>
                                    </p:animScale>
                                    <p:animScale>
                                      <p:cBhvr>
                                        <p:cTn id="9" dur="1230" accel="100000" fill="hold">
                                          <p:stCondLst>
                                            <p:cond delay="770"/>
                                          </p:stCondLst>
                                        </p:cTn>
                                        <p:tgtEl>
                                          <p:spTgt spid="393222"/>
                                        </p:tgtEl>
                                      </p:cBhvr>
                                      <p:from x="200000" y="450000"/>
                                      <p:to x="100000" y="100000"/>
                                    </p:animScale>
                                    <p:set>
                                      <p:cBhvr>
                                        <p:cTn id="10" dur="770" fill="hold"/>
                                        <p:tgtEl>
                                          <p:spTgt spid="393222"/>
                                        </p:tgtEl>
                                        <p:attrNameLst>
                                          <p:attrName>ppt_x</p:attrName>
                                        </p:attrNameLst>
                                      </p:cBhvr>
                                      <p:to>
                                        <p:strVal val="(0.5)"/>
                                      </p:to>
                                    </p:set>
                                    <p:anim from="(0.5)" to="(#ppt_x)" calcmode="lin" valueType="num">
                                      <p:cBhvr>
                                        <p:cTn id="11" dur="1230" accel="100000" fill="hold">
                                          <p:stCondLst>
                                            <p:cond delay="770"/>
                                          </p:stCondLst>
                                        </p:cTn>
                                        <p:tgtEl>
                                          <p:spTgt spid="393222"/>
                                        </p:tgtEl>
                                        <p:attrNameLst>
                                          <p:attrName>ppt_x</p:attrName>
                                        </p:attrNameLst>
                                      </p:cBhvr>
                                    </p:anim>
                                    <p:set>
                                      <p:cBhvr>
                                        <p:cTn id="12" dur="770" fill="hold"/>
                                        <p:tgtEl>
                                          <p:spTgt spid="393222"/>
                                        </p:tgtEl>
                                        <p:attrNameLst>
                                          <p:attrName>ppt_y</p:attrName>
                                        </p:attrNameLst>
                                      </p:cBhvr>
                                      <p:to>
                                        <p:strVal val="(#ppt_y+0.4)"/>
                                      </p:to>
                                    </p:set>
                                    <p:anim from="(#ppt_y+0.4)" to="(#ppt_y)" calcmode="lin" valueType="num">
                                      <p:cBhvr>
                                        <p:cTn id="13" dur="1230" accel="100000" fill="hold">
                                          <p:stCondLst>
                                            <p:cond delay="770"/>
                                          </p:stCondLst>
                                        </p:cTn>
                                        <p:tgtEl>
                                          <p:spTgt spid="393222"/>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393223"/>
                                        </p:tgtEl>
                                        <p:attrNameLst>
                                          <p:attrName>style.visibility</p:attrName>
                                        </p:attrNameLst>
                                      </p:cBhvr>
                                      <p:to>
                                        <p:strVal val="visible"/>
                                      </p:to>
                                    </p:set>
                                    <p:animEffect transition="in" filter="fade">
                                      <p:cBhvr>
                                        <p:cTn id="18" dur="770" decel="100000"/>
                                        <p:tgtEl>
                                          <p:spTgt spid="393223"/>
                                        </p:tgtEl>
                                      </p:cBhvr>
                                    </p:animEffect>
                                    <p:animScale>
                                      <p:cBhvr>
                                        <p:cTn id="19" dur="770" decel="100000"/>
                                        <p:tgtEl>
                                          <p:spTgt spid="393223"/>
                                        </p:tgtEl>
                                      </p:cBhvr>
                                      <p:from x="10000" y="10000"/>
                                      <p:to x="200000" y="450000"/>
                                    </p:animScale>
                                    <p:animScale>
                                      <p:cBhvr>
                                        <p:cTn id="20" dur="1230" accel="100000" fill="hold">
                                          <p:stCondLst>
                                            <p:cond delay="770"/>
                                          </p:stCondLst>
                                        </p:cTn>
                                        <p:tgtEl>
                                          <p:spTgt spid="393223"/>
                                        </p:tgtEl>
                                      </p:cBhvr>
                                      <p:from x="200000" y="450000"/>
                                      <p:to x="100000" y="100000"/>
                                    </p:animScale>
                                    <p:set>
                                      <p:cBhvr>
                                        <p:cTn id="21" dur="770" fill="hold"/>
                                        <p:tgtEl>
                                          <p:spTgt spid="393223"/>
                                        </p:tgtEl>
                                        <p:attrNameLst>
                                          <p:attrName>ppt_x</p:attrName>
                                        </p:attrNameLst>
                                      </p:cBhvr>
                                      <p:to>
                                        <p:strVal val="(0.5)"/>
                                      </p:to>
                                    </p:set>
                                    <p:anim from="(0.5)" to="(#ppt_x)" calcmode="lin" valueType="num">
                                      <p:cBhvr>
                                        <p:cTn id="22" dur="1230" accel="100000" fill="hold">
                                          <p:stCondLst>
                                            <p:cond delay="770"/>
                                          </p:stCondLst>
                                        </p:cTn>
                                        <p:tgtEl>
                                          <p:spTgt spid="393223"/>
                                        </p:tgtEl>
                                        <p:attrNameLst>
                                          <p:attrName>ppt_x</p:attrName>
                                        </p:attrNameLst>
                                      </p:cBhvr>
                                    </p:anim>
                                    <p:set>
                                      <p:cBhvr>
                                        <p:cTn id="23" dur="770" fill="hold"/>
                                        <p:tgtEl>
                                          <p:spTgt spid="393223"/>
                                        </p:tgtEl>
                                        <p:attrNameLst>
                                          <p:attrName>ppt_y</p:attrName>
                                        </p:attrNameLst>
                                      </p:cBhvr>
                                      <p:to>
                                        <p:strVal val="(#ppt_y+0.4)"/>
                                      </p:to>
                                    </p:set>
                                    <p:anim from="(#ppt_y+0.4)" to="(#ppt_y)" calcmode="lin" valueType="num">
                                      <p:cBhvr>
                                        <p:cTn id="24" dur="1230" accel="100000" fill="hold">
                                          <p:stCondLst>
                                            <p:cond delay="770"/>
                                          </p:stCondLst>
                                        </p:cTn>
                                        <p:tgtEl>
                                          <p:spTgt spid="393223"/>
                                        </p:tgtEl>
                                        <p:attrNameLst>
                                          <p:attrName>ppt_y</p:attrName>
                                        </p:attrNameLst>
                                      </p:cBhvr>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7" presetClass="entr" presetSubtype="0" fill="hold" nodeType="clickEffect">
                                  <p:stCondLst>
                                    <p:cond delay="0"/>
                                  </p:stCondLst>
                                  <p:iterate type="lt">
                                    <p:tmPct val="50000"/>
                                  </p:iterate>
                                  <p:childTnLst>
                                    <p:set>
                                      <p:cBhvr>
                                        <p:cTn id="28" dur="1" fill="hold">
                                          <p:stCondLst>
                                            <p:cond delay="0"/>
                                          </p:stCondLst>
                                        </p:cTn>
                                        <p:tgtEl>
                                          <p:spTgt spid="393224">
                                            <p:txEl>
                                              <p:pRg st="0" end="0"/>
                                            </p:txEl>
                                          </p:spTgt>
                                        </p:tgtEl>
                                        <p:attrNameLst>
                                          <p:attrName>style.visibility</p:attrName>
                                        </p:attrNameLst>
                                      </p:cBhvr>
                                      <p:to>
                                        <p:strVal val="visible"/>
                                      </p:to>
                                    </p:set>
                                    <p:anim calcmode="discrete" valueType="clr">
                                      <p:cBhvr override="childStyle">
                                        <p:cTn id="29" dur="80"/>
                                        <p:tgtEl>
                                          <p:spTgt spid="39322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393224">
                                            <p:txEl>
                                              <p:pRg st="0" end="0"/>
                                            </p:txEl>
                                          </p:spTgt>
                                        </p:tgtEl>
                                        <p:attrNameLst>
                                          <p:attrName>fillcolor</p:attrName>
                                        </p:attrNameLst>
                                      </p:cBhvr>
                                      <p:tavLst>
                                        <p:tav tm="0">
                                          <p:val>
                                            <p:clrVal>
                                              <a:schemeClr val="accent2"/>
                                            </p:clrVal>
                                          </p:val>
                                        </p:tav>
                                        <p:tav tm="50000">
                                          <p:val>
                                            <p:clrVal>
                                              <a:schemeClr val="hlink"/>
                                            </p:clrVal>
                                          </p:val>
                                        </p:tav>
                                      </p:tavLst>
                                    </p:anim>
                                    <p:set>
                                      <p:cBhvr>
                                        <p:cTn id="31" dur="80"/>
                                        <p:tgtEl>
                                          <p:spTgt spid="39322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2" grpId="0"/>
      <p:bldP spid="39322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5"/>
          <p:cNvSpPr>
            <a:spLocks noGrp="1"/>
          </p:cNvSpPr>
          <p:nvPr>
            <p:ph type="sldNum" sz="quarter" idx="12"/>
          </p:nvPr>
        </p:nvSpPr>
        <p:spPr/>
        <p:txBody>
          <a:bodyPr/>
          <a:lstStyle/>
          <a:p>
            <a:pPr>
              <a:defRPr/>
            </a:pPr>
            <a:fld id="{8CF825F1-BF50-4CF8-95F2-0AAD1802076F}" type="slidenum">
              <a:rPr lang="en-US" altLang="en-US"/>
              <a:pPr>
                <a:defRPr/>
              </a:pPr>
              <a:t>58</a:t>
            </a:fld>
            <a:endParaRPr lang="en-US" altLang="en-US"/>
          </a:p>
        </p:txBody>
      </p:sp>
      <p:sp>
        <p:nvSpPr>
          <p:cNvPr id="303107" name="Text Box 3"/>
          <p:cNvSpPr txBox="1">
            <a:spLocks noChangeArrowheads="1"/>
          </p:cNvSpPr>
          <p:nvPr/>
        </p:nvSpPr>
        <p:spPr bwMode="auto">
          <a:xfrm>
            <a:off x="503238" y="512763"/>
            <a:ext cx="5003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b="1" smtClean="0">
                <a:solidFill>
                  <a:schemeClr val="tx2"/>
                </a:solidFill>
                <a:cs typeface="Arial" charset="0"/>
              </a:rPr>
              <a:t>4.3.3. </a:t>
            </a:r>
            <a:r>
              <a:rPr lang="en-US" b="1">
                <a:solidFill>
                  <a:schemeClr val="tx2"/>
                </a:solidFill>
                <a:cs typeface="Arial" charset="0"/>
              </a:rPr>
              <a:t>CÁC VÍ DỤ</a:t>
            </a:r>
          </a:p>
        </p:txBody>
      </p:sp>
      <p:sp>
        <p:nvSpPr>
          <p:cNvPr id="303108" name="Text Box 4"/>
          <p:cNvSpPr txBox="1">
            <a:spLocks noChangeArrowheads="1"/>
          </p:cNvSpPr>
          <p:nvPr/>
        </p:nvSpPr>
        <p:spPr bwMode="auto">
          <a:xfrm>
            <a:off x="539750" y="1011238"/>
            <a:ext cx="7885113" cy="287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b="1" i="1">
                <a:cs typeface="Arial" charset="0"/>
              </a:rPr>
              <a:t>Ví dụ 4.1: </a:t>
            </a:r>
          </a:p>
          <a:p>
            <a:pPr algn="just" eaLnBrk="1" hangingPunct="1">
              <a:spcBef>
                <a:spcPct val="50000"/>
              </a:spcBef>
            </a:pPr>
            <a:r>
              <a:rPr lang="en-US">
                <a:cs typeface="Arial" charset="0"/>
              </a:rPr>
              <a:t>Một vật rắn nằm trên mặt phẳng không nhẵn có hệ số ma sát f, nghiêng so với mặt phẳng ngang một góc </a:t>
            </a:r>
            <a:r>
              <a:rPr lang="el-GR">
                <a:cs typeface="Arial" charset="0"/>
              </a:rPr>
              <a:t>α</a:t>
            </a:r>
            <a:r>
              <a:rPr lang="en-US">
                <a:cs typeface="Arial" charset="0"/>
              </a:rPr>
              <a:t>.</a:t>
            </a:r>
          </a:p>
          <a:p>
            <a:pPr algn="just" eaLnBrk="1" hangingPunct="1">
              <a:spcBef>
                <a:spcPct val="50000"/>
              </a:spcBef>
            </a:pPr>
            <a:r>
              <a:rPr lang="en-US">
                <a:cs typeface="Arial" charset="0"/>
              </a:rPr>
              <a:t>Xác định góc </a:t>
            </a:r>
            <a:r>
              <a:rPr lang="el-GR">
                <a:cs typeface="Arial" charset="0"/>
              </a:rPr>
              <a:t>α</a:t>
            </a:r>
            <a:r>
              <a:rPr lang="en-US">
                <a:cs typeface="Arial" charset="0"/>
              </a:rPr>
              <a:t> để vật cân bằng với mọi giá trị của trọng lượng P của nó.</a:t>
            </a:r>
            <a:endParaRPr lang="el-GR">
              <a:cs typeface="Arial" charset="0"/>
            </a:endParaRPr>
          </a:p>
        </p:txBody>
      </p:sp>
      <p:grpSp>
        <p:nvGrpSpPr>
          <p:cNvPr id="303110" name="Group 6"/>
          <p:cNvGrpSpPr>
            <a:grpSpLocks/>
          </p:cNvGrpSpPr>
          <p:nvPr/>
        </p:nvGrpSpPr>
        <p:grpSpPr bwMode="auto">
          <a:xfrm>
            <a:off x="5202238" y="3354388"/>
            <a:ext cx="2286000" cy="2343150"/>
            <a:chOff x="3129" y="2364"/>
            <a:chExt cx="1440" cy="1476"/>
          </a:xfrm>
        </p:grpSpPr>
        <p:sp>
          <p:nvSpPr>
            <p:cNvPr id="134150" name="Text Box 7"/>
            <p:cNvSpPr txBox="1">
              <a:spLocks noChangeAspect="1" noChangeArrowheads="1"/>
            </p:cNvSpPr>
            <p:nvPr/>
          </p:nvSpPr>
          <p:spPr bwMode="auto">
            <a:xfrm>
              <a:off x="3520" y="3482"/>
              <a:ext cx="535"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l-GR" b="1" i="1">
                  <a:cs typeface="Arial" charset="0"/>
                </a:rPr>
                <a:t>α</a:t>
              </a:r>
              <a:endParaRPr lang="el-GR">
                <a:cs typeface="Arial" charset="0"/>
              </a:endParaRPr>
            </a:p>
          </p:txBody>
        </p:sp>
        <p:sp>
          <p:nvSpPr>
            <p:cNvPr id="134151" name="Rectangle 8" descr="Woven mat"/>
            <p:cNvSpPr>
              <a:spLocks noChangeAspect="1" noChangeArrowheads="1"/>
            </p:cNvSpPr>
            <p:nvPr/>
          </p:nvSpPr>
          <p:spPr bwMode="auto">
            <a:xfrm rot="9000000">
              <a:off x="3605" y="2945"/>
              <a:ext cx="704" cy="351"/>
            </a:xfrm>
            <a:prstGeom prst="rect">
              <a:avLst/>
            </a:prstGeom>
            <a:blipFill dpi="0" rotWithShape="1">
              <a:blip r:embed="rId3"/>
              <a:srcRect/>
              <a:tile tx="0" ty="0" sx="100000" sy="100000" flip="none" algn="tl"/>
            </a:blipFill>
            <a:ln w="9525">
              <a:solidFill>
                <a:srgbClr val="000000"/>
              </a:solidFill>
              <a:miter lim="800000"/>
              <a:headEnd/>
              <a:tailEnd/>
            </a:ln>
          </p:spPr>
          <p:txBody>
            <a:bodyPr/>
            <a:lstStyle/>
            <a:p>
              <a:endParaRPr lang="en-US"/>
            </a:p>
          </p:txBody>
        </p:sp>
        <p:grpSp>
          <p:nvGrpSpPr>
            <p:cNvPr id="134152" name="Group 9"/>
            <p:cNvGrpSpPr>
              <a:grpSpLocks noChangeAspect="1"/>
            </p:cNvGrpSpPr>
            <p:nvPr/>
          </p:nvGrpSpPr>
          <p:grpSpPr bwMode="auto">
            <a:xfrm>
              <a:off x="3129" y="3307"/>
              <a:ext cx="1440" cy="510"/>
              <a:chOff x="4659" y="6446"/>
              <a:chExt cx="2210" cy="784"/>
            </a:xfrm>
          </p:grpSpPr>
          <p:sp>
            <p:nvSpPr>
              <p:cNvPr id="134159" name="Line 10"/>
              <p:cNvSpPr>
                <a:spLocks noChangeAspect="1" noChangeShapeType="1"/>
              </p:cNvSpPr>
              <p:nvPr/>
            </p:nvSpPr>
            <p:spPr bwMode="auto">
              <a:xfrm rot="9000000">
                <a:off x="4659" y="6570"/>
                <a:ext cx="2210"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160" name="Line 11"/>
              <p:cNvSpPr>
                <a:spLocks noChangeAspect="1" noChangeShapeType="1"/>
              </p:cNvSpPr>
              <p:nvPr/>
            </p:nvSpPr>
            <p:spPr bwMode="auto">
              <a:xfrm>
                <a:off x="4803" y="7132"/>
                <a:ext cx="90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161" name="Arc 12"/>
              <p:cNvSpPr>
                <a:spLocks noChangeAspect="1"/>
              </p:cNvSpPr>
              <p:nvPr/>
            </p:nvSpPr>
            <p:spPr bwMode="auto">
              <a:xfrm>
                <a:off x="4983" y="7012"/>
                <a:ext cx="101" cy="10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4162" name="Text Box 13"/>
              <p:cNvSpPr txBox="1">
                <a:spLocks noChangeAspect="1" noChangeArrowheads="1"/>
              </p:cNvSpPr>
              <p:nvPr/>
            </p:nvSpPr>
            <p:spPr bwMode="auto">
              <a:xfrm>
                <a:off x="5159" y="6756"/>
                <a:ext cx="178" cy="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a:p>
            </p:txBody>
          </p:sp>
          <p:sp>
            <p:nvSpPr>
              <p:cNvPr id="134163" name="Rectangle 14" descr="Light vertical"/>
              <p:cNvSpPr>
                <a:spLocks noChangeAspect="1" noChangeArrowheads="1"/>
              </p:cNvSpPr>
              <p:nvPr/>
            </p:nvSpPr>
            <p:spPr bwMode="auto">
              <a:xfrm rot="9000000">
                <a:off x="5580" y="6446"/>
                <a:ext cx="900" cy="115"/>
              </a:xfrm>
              <a:prstGeom prst="rect">
                <a:avLst/>
              </a:prstGeom>
              <a:pattFill prst="ltVert">
                <a:fgClr>
                  <a:srgbClr val="000000"/>
                </a:fgClr>
                <a:bgClr>
                  <a:srgbClr val="FFFFFF"/>
                </a:bgClr>
              </a:patt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p>
                <a:endParaRPr lang="en-US"/>
              </a:p>
            </p:txBody>
          </p:sp>
        </p:grpSp>
        <p:sp>
          <p:nvSpPr>
            <p:cNvPr id="134153" name="Line 15"/>
            <p:cNvSpPr>
              <a:spLocks noChangeAspect="1" noChangeShapeType="1"/>
            </p:cNvSpPr>
            <p:nvPr/>
          </p:nvSpPr>
          <p:spPr bwMode="auto">
            <a:xfrm>
              <a:off x="3963" y="3106"/>
              <a:ext cx="1" cy="703"/>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4154" name="Text Box 16"/>
            <p:cNvSpPr txBox="1">
              <a:spLocks noChangeAspect="1" noChangeArrowheads="1"/>
            </p:cNvSpPr>
            <p:nvPr/>
          </p:nvSpPr>
          <p:spPr bwMode="auto">
            <a:xfrm>
              <a:off x="3164" y="2811"/>
              <a:ext cx="431"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b="1" i="1"/>
                <a:t>A</a:t>
              </a:r>
              <a:endParaRPr lang="en-US" b="1"/>
            </a:p>
          </p:txBody>
        </p:sp>
        <p:sp>
          <p:nvSpPr>
            <p:cNvPr id="134155" name="Line 17"/>
            <p:cNvSpPr>
              <a:spLocks noChangeAspect="1" noChangeShapeType="1"/>
            </p:cNvSpPr>
            <p:nvPr/>
          </p:nvSpPr>
          <p:spPr bwMode="auto">
            <a:xfrm>
              <a:off x="3461" y="3029"/>
              <a:ext cx="235" cy="11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156" name="Text Box 18"/>
            <p:cNvSpPr txBox="1">
              <a:spLocks noChangeAspect="1" noChangeArrowheads="1"/>
            </p:cNvSpPr>
            <p:nvPr/>
          </p:nvSpPr>
          <p:spPr bwMode="auto">
            <a:xfrm>
              <a:off x="3919" y="3495"/>
              <a:ext cx="116"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a:p>
          </p:txBody>
        </p:sp>
        <p:sp>
          <p:nvSpPr>
            <p:cNvPr id="134157" name="Text Box 19"/>
            <p:cNvSpPr txBox="1">
              <a:spLocks noChangeAspect="1" noChangeArrowheads="1"/>
            </p:cNvSpPr>
            <p:nvPr/>
          </p:nvSpPr>
          <p:spPr bwMode="auto">
            <a:xfrm>
              <a:off x="3802" y="2364"/>
              <a:ext cx="116"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a:p>
          </p:txBody>
        </p:sp>
        <p:graphicFrame>
          <p:nvGraphicFramePr>
            <p:cNvPr id="134158" name="Object 20"/>
            <p:cNvGraphicFramePr>
              <a:graphicFrameLocks noChangeAspect="1"/>
            </p:cNvGraphicFramePr>
            <p:nvPr/>
          </p:nvGraphicFramePr>
          <p:xfrm>
            <a:off x="3980" y="3419"/>
            <a:ext cx="312" cy="416"/>
          </p:xfrm>
          <a:graphic>
            <a:graphicData uri="http://schemas.openxmlformats.org/presentationml/2006/ole">
              <mc:AlternateContent xmlns:mc="http://schemas.openxmlformats.org/markup-compatibility/2006">
                <mc:Choice xmlns:v="urn:schemas-microsoft-com:vml" Requires="v">
                  <p:oleObj spid="_x0000_s188638" name="Equation" r:id="rId4" imgW="152268" imgH="203024" progId="Equation.DSMT4">
                    <p:embed/>
                  </p:oleObj>
                </mc:Choice>
                <mc:Fallback>
                  <p:oleObj name="Equation" r:id="rId4" imgW="152268" imgH="203024"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80" y="3419"/>
                          <a:ext cx="312" cy="4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3843489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03107"/>
                                        </p:tgtEl>
                                        <p:attrNameLst>
                                          <p:attrName>style.visibility</p:attrName>
                                        </p:attrNameLst>
                                      </p:cBhvr>
                                      <p:to>
                                        <p:strVal val="visible"/>
                                      </p:to>
                                    </p:set>
                                    <p:animEffect transition="in" filter="fade">
                                      <p:cBhvr>
                                        <p:cTn id="7" dur="770" decel="100000"/>
                                        <p:tgtEl>
                                          <p:spTgt spid="303107"/>
                                        </p:tgtEl>
                                      </p:cBhvr>
                                    </p:animEffect>
                                    <p:animScale>
                                      <p:cBhvr>
                                        <p:cTn id="8" dur="770" decel="100000"/>
                                        <p:tgtEl>
                                          <p:spTgt spid="303107"/>
                                        </p:tgtEl>
                                      </p:cBhvr>
                                      <p:from x="10000" y="10000"/>
                                      <p:to x="200000" y="450000"/>
                                    </p:animScale>
                                    <p:animScale>
                                      <p:cBhvr>
                                        <p:cTn id="9" dur="1230" accel="100000" fill="hold">
                                          <p:stCondLst>
                                            <p:cond delay="770"/>
                                          </p:stCondLst>
                                        </p:cTn>
                                        <p:tgtEl>
                                          <p:spTgt spid="303107"/>
                                        </p:tgtEl>
                                      </p:cBhvr>
                                      <p:from x="200000" y="450000"/>
                                      <p:to x="100000" y="100000"/>
                                    </p:animScale>
                                    <p:set>
                                      <p:cBhvr>
                                        <p:cTn id="10" dur="770" fill="hold"/>
                                        <p:tgtEl>
                                          <p:spTgt spid="303107"/>
                                        </p:tgtEl>
                                        <p:attrNameLst>
                                          <p:attrName>ppt_x</p:attrName>
                                        </p:attrNameLst>
                                      </p:cBhvr>
                                      <p:to>
                                        <p:strVal val="(0.5)"/>
                                      </p:to>
                                    </p:set>
                                    <p:anim from="(0.5)" to="(#ppt_x)" calcmode="lin" valueType="num">
                                      <p:cBhvr>
                                        <p:cTn id="11" dur="1230" accel="100000" fill="hold">
                                          <p:stCondLst>
                                            <p:cond delay="770"/>
                                          </p:stCondLst>
                                        </p:cTn>
                                        <p:tgtEl>
                                          <p:spTgt spid="303107"/>
                                        </p:tgtEl>
                                        <p:attrNameLst>
                                          <p:attrName>ppt_x</p:attrName>
                                        </p:attrNameLst>
                                      </p:cBhvr>
                                    </p:anim>
                                    <p:set>
                                      <p:cBhvr>
                                        <p:cTn id="12" dur="770" fill="hold"/>
                                        <p:tgtEl>
                                          <p:spTgt spid="303107"/>
                                        </p:tgtEl>
                                        <p:attrNameLst>
                                          <p:attrName>ppt_y</p:attrName>
                                        </p:attrNameLst>
                                      </p:cBhvr>
                                      <p:to>
                                        <p:strVal val="(#ppt_y+0.4)"/>
                                      </p:to>
                                    </p:set>
                                    <p:anim from="(#ppt_y+0.4)" to="(#ppt_y)" calcmode="lin" valueType="num">
                                      <p:cBhvr>
                                        <p:cTn id="13" dur="1230" accel="100000" fill="hold">
                                          <p:stCondLst>
                                            <p:cond delay="770"/>
                                          </p:stCondLst>
                                        </p:cTn>
                                        <p:tgtEl>
                                          <p:spTgt spid="303107"/>
                                        </p:tgtEl>
                                        <p:attrNameLst>
                                          <p:attrName>ppt_y</p:attrName>
                                        </p:attrNameLst>
                                      </p:cBhvr>
                                    </p:anim>
                                  </p:childTnLst>
                                </p:cTn>
                              </p:par>
                            </p:childTnLst>
                          </p:cTn>
                        </p:par>
                        <p:par>
                          <p:cTn id="14" fill="hold" nodeType="afterGroup">
                            <p:stCondLst>
                              <p:cond delay="2000"/>
                            </p:stCondLst>
                            <p:childTnLst>
                              <p:par>
                                <p:cTn id="15" presetID="51" presetClass="entr" presetSubtype="0" fill="hold" grpId="0" nodeType="afterEffect">
                                  <p:stCondLst>
                                    <p:cond delay="0"/>
                                  </p:stCondLst>
                                  <p:childTnLst>
                                    <p:set>
                                      <p:cBhvr>
                                        <p:cTn id="16" dur="1" fill="hold">
                                          <p:stCondLst>
                                            <p:cond delay="0"/>
                                          </p:stCondLst>
                                        </p:cTn>
                                        <p:tgtEl>
                                          <p:spTgt spid="303108"/>
                                        </p:tgtEl>
                                        <p:attrNameLst>
                                          <p:attrName>style.visibility</p:attrName>
                                        </p:attrNameLst>
                                      </p:cBhvr>
                                      <p:to>
                                        <p:strVal val="visible"/>
                                      </p:to>
                                    </p:set>
                                    <p:animEffect transition="in" filter="fade">
                                      <p:cBhvr>
                                        <p:cTn id="17" dur="770" decel="100000"/>
                                        <p:tgtEl>
                                          <p:spTgt spid="303108"/>
                                        </p:tgtEl>
                                      </p:cBhvr>
                                    </p:animEffect>
                                    <p:animScale>
                                      <p:cBhvr>
                                        <p:cTn id="18" dur="770" decel="100000"/>
                                        <p:tgtEl>
                                          <p:spTgt spid="303108"/>
                                        </p:tgtEl>
                                      </p:cBhvr>
                                      <p:from x="10000" y="10000"/>
                                      <p:to x="200000" y="450000"/>
                                    </p:animScale>
                                    <p:animScale>
                                      <p:cBhvr>
                                        <p:cTn id="19" dur="1230" accel="100000" fill="hold">
                                          <p:stCondLst>
                                            <p:cond delay="770"/>
                                          </p:stCondLst>
                                        </p:cTn>
                                        <p:tgtEl>
                                          <p:spTgt spid="303108"/>
                                        </p:tgtEl>
                                      </p:cBhvr>
                                      <p:from x="200000" y="450000"/>
                                      <p:to x="100000" y="100000"/>
                                    </p:animScale>
                                    <p:set>
                                      <p:cBhvr>
                                        <p:cTn id="20" dur="770" fill="hold"/>
                                        <p:tgtEl>
                                          <p:spTgt spid="303108"/>
                                        </p:tgtEl>
                                        <p:attrNameLst>
                                          <p:attrName>ppt_x</p:attrName>
                                        </p:attrNameLst>
                                      </p:cBhvr>
                                      <p:to>
                                        <p:strVal val="(0.5)"/>
                                      </p:to>
                                    </p:set>
                                    <p:anim from="(0.5)" to="(#ppt_x)" calcmode="lin" valueType="num">
                                      <p:cBhvr>
                                        <p:cTn id="21" dur="1230" accel="100000" fill="hold">
                                          <p:stCondLst>
                                            <p:cond delay="770"/>
                                          </p:stCondLst>
                                        </p:cTn>
                                        <p:tgtEl>
                                          <p:spTgt spid="303108"/>
                                        </p:tgtEl>
                                        <p:attrNameLst>
                                          <p:attrName>ppt_x</p:attrName>
                                        </p:attrNameLst>
                                      </p:cBhvr>
                                    </p:anim>
                                    <p:set>
                                      <p:cBhvr>
                                        <p:cTn id="22" dur="770" fill="hold"/>
                                        <p:tgtEl>
                                          <p:spTgt spid="303108"/>
                                        </p:tgtEl>
                                        <p:attrNameLst>
                                          <p:attrName>ppt_y</p:attrName>
                                        </p:attrNameLst>
                                      </p:cBhvr>
                                      <p:to>
                                        <p:strVal val="(#ppt_y+0.4)"/>
                                      </p:to>
                                    </p:set>
                                    <p:anim from="(#ppt_y+0.4)" to="(#ppt_y)" calcmode="lin" valueType="num">
                                      <p:cBhvr>
                                        <p:cTn id="23" dur="1230" accel="100000" fill="hold">
                                          <p:stCondLst>
                                            <p:cond delay="770"/>
                                          </p:stCondLst>
                                        </p:cTn>
                                        <p:tgtEl>
                                          <p:spTgt spid="303108"/>
                                        </p:tgtEl>
                                        <p:attrNameLst>
                                          <p:attrName>ppt_y</p:attrName>
                                        </p:attrNameLst>
                                      </p:cBhvr>
                                    </p:anim>
                                  </p:childTnLst>
                                </p:cTn>
                              </p:par>
                            </p:childTnLst>
                          </p:cTn>
                        </p:par>
                        <p:par>
                          <p:cTn id="24" fill="hold" nodeType="afterGroup">
                            <p:stCondLst>
                              <p:cond delay="4000"/>
                            </p:stCondLst>
                            <p:childTnLst>
                              <p:par>
                                <p:cTn id="25" presetID="6" presetClass="entr" presetSubtype="16" fill="hold" nodeType="afterEffect">
                                  <p:stCondLst>
                                    <p:cond delay="0"/>
                                  </p:stCondLst>
                                  <p:childTnLst>
                                    <p:set>
                                      <p:cBhvr>
                                        <p:cTn id="26" dur="1" fill="hold">
                                          <p:stCondLst>
                                            <p:cond delay="0"/>
                                          </p:stCondLst>
                                        </p:cTn>
                                        <p:tgtEl>
                                          <p:spTgt spid="303110"/>
                                        </p:tgtEl>
                                        <p:attrNameLst>
                                          <p:attrName>style.visibility</p:attrName>
                                        </p:attrNameLst>
                                      </p:cBhvr>
                                      <p:to>
                                        <p:strVal val="visible"/>
                                      </p:to>
                                    </p:set>
                                    <p:animEffect transition="in" filter="circle(in)">
                                      <p:cBhvr>
                                        <p:cTn id="27" dur="2000"/>
                                        <p:tgtEl>
                                          <p:spTgt spid="303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7" grpId="0"/>
      <p:bldP spid="30310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5"/>
          <p:cNvSpPr>
            <a:spLocks noGrp="1"/>
          </p:cNvSpPr>
          <p:nvPr>
            <p:ph type="sldNum" sz="quarter" idx="12"/>
          </p:nvPr>
        </p:nvSpPr>
        <p:spPr/>
        <p:txBody>
          <a:bodyPr/>
          <a:lstStyle/>
          <a:p>
            <a:pPr>
              <a:defRPr/>
            </a:pPr>
            <a:fld id="{12D1BC78-23F6-4C83-8ECD-944AD0652E55}" type="slidenum">
              <a:rPr lang="en-US" altLang="en-US"/>
              <a:pPr>
                <a:defRPr/>
              </a:pPr>
              <a:t>59</a:t>
            </a:fld>
            <a:endParaRPr lang="en-US" altLang="en-US"/>
          </a:p>
        </p:txBody>
      </p:sp>
      <p:sp>
        <p:nvSpPr>
          <p:cNvPr id="330754" name="Text Box 2"/>
          <p:cNvSpPr txBox="1">
            <a:spLocks noChangeArrowheads="1"/>
          </p:cNvSpPr>
          <p:nvPr/>
        </p:nvSpPr>
        <p:spPr bwMode="auto">
          <a:xfrm>
            <a:off x="539750" y="441325"/>
            <a:ext cx="4211638" cy="508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00FF"/>
                </a:solidFill>
              </a:rPr>
              <a:t>Ví dụ 4.2:</a:t>
            </a:r>
          </a:p>
          <a:p>
            <a:pPr algn="just" eaLnBrk="1" hangingPunct="1">
              <a:spcBef>
                <a:spcPct val="50000"/>
              </a:spcBef>
            </a:pPr>
            <a:r>
              <a:rPr lang="en-US"/>
              <a:t>Thanh đồng chất AB, có trọng lượng P, đầu B tựa vào tường không nhẵn, đầu A tựa vào sàn nhẵn nằm ngang chịu tác dụng của lực Q như hình vẽ. Hệ số ma sát giữa thanh và tường là f. Tìm giá trị của lực Q để thanh cân bằng ở vị trí nghiêng góc </a:t>
            </a:r>
            <a:r>
              <a:rPr lang="el-GR">
                <a:cs typeface="Arial" charset="0"/>
              </a:rPr>
              <a:t>α</a:t>
            </a:r>
            <a:r>
              <a:rPr lang="en-US">
                <a:cs typeface="Arial" charset="0"/>
              </a:rPr>
              <a:t> với phương nằm ngang.</a:t>
            </a:r>
            <a:endParaRPr lang="el-GR">
              <a:cs typeface="Arial" charset="0"/>
            </a:endParaRPr>
          </a:p>
        </p:txBody>
      </p:sp>
      <p:grpSp>
        <p:nvGrpSpPr>
          <p:cNvPr id="330755" name="Group 3"/>
          <p:cNvGrpSpPr>
            <a:grpSpLocks noChangeAspect="1"/>
          </p:cNvGrpSpPr>
          <p:nvPr/>
        </p:nvGrpSpPr>
        <p:grpSpPr bwMode="auto">
          <a:xfrm>
            <a:off x="5148263" y="1554163"/>
            <a:ext cx="3263900" cy="3606800"/>
            <a:chOff x="3311" y="979"/>
            <a:chExt cx="1701" cy="1879"/>
          </a:xfrm>
        </p:grpSpPr>
        <p:grpSp>
          <p:nvGrpSpPr>
            <p:cNvPr id="135173" name="Group 4"/>
            <p:cNvGrpSpPr>
              <a:grpSpLocks noChangeAspect="1"/>
            </p:cNvGrpSpPr>
            <p:nvPr/>
          </p:nvGrpSpPr>
          <p:grpSpPr bwMode="auto">
            <a:xfrm>
              <a:off x="3311" y="979"/>
              <a:ext cx="1701" cy="1879"/>
              <a:chOff x="2449" y="428"/>
              <a:chExt cx="1701" cy="1879"/>
            </a:xfrm>
          </p:grpSpPr>
          <p:grpSp>
            <p:nvGrpSpPr>
              <p:cNvPr id="135176" name="Group 5"/>
              <p:cNvGrpSpPr>
                <a:grpSpLocks noChangeAspect="1"/>
              </p:cNvGrpSpPr>
              <p:nvPr/>
            </p:nvGrpSpPr>
            <p:grpSpPr bwMode="auto">
              <a:xfrm>
                <a:off x="2600" y="2040"/>
                <a:ext cx="722" cy="60"/>
                <a:chOff x="2112" y="5994"/>
                <a:chExt cx="1806" cy="151"/>
              </a:xfrm>
            </p:grpSpPr>
            <p:sp>
              <p:nvSpPr>
                <p:cNvPr id="135203" name="Line 6"/>
                <p:cNvSpPr>
                  <a:spLocks noChangeAspect="1" noChangeShapeType="1"/>
                </p:cNvSpPr>
                <p:nvPr/>
              </p:nvSpPr>
              <p:spPr bwMode="auto">
                <a:xfrm>
                  <a:off x="2172" y="6000"/>
                  <a:ext cx="174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04" name="Line 7"/>
                <p:cNvSpPr>
                  <a:spLocks noChangeAspect="1" noChangeShapeType="1"/>
                </p:cNvSpPr>
                <p:nvPr/>
              </p:nvSpPr>
              <p:spPr bwMode="auto">
                <a:xfrm flipH="1">
                  <a:off x="2654" y="601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05" name="Line 8"/>
                <p:cNvSpPr>
                  <a:spLocks noChangeAspect="1" noChangeShapeType="1"/>
                </p:cNvSpPr>
                <p:nvPr/>
              </p:nvSpPr>
              <p:spPr bwMode="auto">
                <a:xfrm flipH="1">
                  <a:off x="2800" y="6019"/>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06" name="Line 9"/>
                <p:cNvSpPr>
                  <a:spLocks noChangeAspect="1" noChangeShapeType="1"/>
                </p:cNvSpPr>
                <p:nvPr/>
              </p:nvSpPr>
              <p:spPr bwMode="auto">
                <a:xfrm flipH="1">
                  <a:off x="2958" y="6007"/>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07" name="Line 10"/>
                <p:cNvSpPr>
                  <a:spLocks noChangeAspect="1" noChangeShapeType="1"/>
                </p:cNvSpPr>
                <p:nvPr/>
              </p:nvSpPr>
              <p:spPr bwMode="auto">
                <a:xfrm flipH="1">
                  <a:off x="3106" y="600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08" name="Line 11"/>
                <p:cNvSpPr>
                  <a:spLocks noChangeAspect="1" noChangeShapeType="1"/>
                </p:cNvSpPr>
                <p:nvPr/>
              </p:nvSpPr>
              <p:spPr bwMode="auto">
                <a:xfrm flipH="1">
                  <a:off x="3252" y="601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09" name="Line 12"/>
                <p:cNvSpPr>
                  <a:spLocks noChangeAspect="1" noChangeShapeType="1"/>
                </p:cNvSpPr>
                <p:nvPr/>
              </p:nvSpPr>
              <p:spPr bwMode="auto">
                <a:xfrm flipH="1">
                  <a:off x="3402" y="601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10" name="Line 13"/>
                <p:cNvSpPr>
                  <a:spLocks noChangeAspect="1" noChangeShapeType="1"/>
                </p:cNvSpPr>
                <p:nvPr/>
              </p:nvSpPr>
              <p:spPr bwMode="auto">
                <a:xfrm flipH="1">
                  <a:off x="3564" y="601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11" name="Line 14"/>
                <p:cNvSpPr>
                  <a:spLocks noChangeAspect="1" noChangeShapeType="1"/>
                </p:cNvSpPr>
                <p:nvPr/>
              </p:nvSpPr>
              <p:spPr bwMode="auto">
                <a:xfrm flipH="1">
                  <a:off x="3706" y="6019"/>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12" name="Line 15"/>
                <p:cNvSpPr>
                  <a:spLocks noChangeAspect="1" noChangeShapeType="1"/>
                </p:cNvSpPr>
                <p:nvPr/>
              </p:nvSpPr>
              <p:spPr bwMode="auto">
                <a:xfrm flipH="1">
                  <a:off x="2112" y="6011"/>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13" name="Line 16"/>
                <p:cNvSpPr>
                  <a:spLocks noChangeAspect="1" noChangeShapeType="1"/>
                </p:cNvSpPr>
                <p:nvPr/>
              </p:nvSpPr>
              <p:spPr bwMode="auto">
                <a:xfrm flipH="1">
                  <a:off x="2368" y="6010"/>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14" name="Line 17"/>
                <p:cNvSpPr>
                  <a:spLocks noChangeAspect="1" noChangeShapeType="1"/>
                </p:cNvSpPr>
                <p:nvPr/>
              </p:nvSpPr>
              <p:spPr bwMode="auto">
                <a:xfrm flipH="1">
                  <a:off x="2520" y="6008"/>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15" name="Line 18"/>
                <p:cNvSpPr>
                  <a:spLocks noChangeAspect="1" noChangeShapeType="1"/>
                </p:cNvSpPr>
                <p:nvPr/>
              </p:nvSpPr>
              <p:spPr bwMode="auto">
                <a:xfrm flipH="1">
                  <a:off x="2228" y="5994"/>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35177" name="Group 19"/>
              <p:cNvGrpSpPr>
                <a:grpSpLocks noChangeAspect="1"/>
              </p:cNvGrpSpPr>
              <p:nvPr/>
            </p:nvGrpSpPr>
            <p:grpSpPr bwMode="auto">
              <a:xfrm rot="-5400000">
                <a:off x="3450" y="866"/>
                <a:ext cx="722" cy="60"/>
                <a:chOff x="2112" y="5994"/>
                <a:chExt cx="1806" cy="151"/>
              </a:xfrm>
            </p:grpSpPr>
            <p:sp>
              <p:nvSpPr>
                <p:cNvPr id="135190" name="Line 20"/>
                <p:cNvSpPr>
                  <a:spLocks noChangeAspect="1" noChangeShapeType="1"/>
                </p:cNvSpPr>
                <p:nvPr/>
              </p:nvSpPr>
              <p:spPr bwMode="auto">
                <a:xfrm>
                  <a:off x="2172" y="6000"/>
                  <a:ext cx="174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91" name="Line 21"/>
                <p:cNvSpPr>
                  <a:spLocks noChangeAspect="1" noChangeShapeType="1"/>
                </p:cNvSpPr>
                <p:nvPr/>
              </p:nvSpPr>
              <p:spPr bwMode="auto">
                <a:xfrm flipH="1">
                  <a:off x="2654" y="601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92" name="Line 22"/>
                <p:cNvSpPr>
                  <a:spLocks noChangeAspect="1" noChangeShapeType="1"/>
                </p:cNvSpPr>
                <p:nvPr/>
              </p:nvSpPr>
              <p:spPr bwMode="auto">
                <a:xfrm flipH="1">
                  <a:off x="2800" y="6019"/>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93" name="Line 23"/>
                <p:cNvSpPr>
                  <a:spLocks noChangeAspect="1" noChangeShapeType="1"/>
                </p:cNvSpPr>
                <p:nvPr/>
              </p:nvSpPr>
              <p:spPr bwMode="auto">
                <a:xfrm flipH="1">
                  <a:off x="2958" y="6007"/>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94" name="Line 24"/>
                <p:cNvSpPr>
                  <a:spLocks noChangeAspect="1" noChangeShapeType="1"/>
                </p:cNvSpPr>
                <p:nvPr/>
              </p:nvSpPr>
              <p:spPr bwMode="auto">
                <a:xfrm flipH="1">
                  <a:off x="3106" y="600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95" name="Line 25"/>
                <p:cNvSpPr>
                  <a:spLocks noChangeAspect="1" noChangeShapeType="1"/>
                </p:cNvSpPr>
                <p:nvPr/>
              </p:nvSpPr>
              <p:spPr bwMode="auto">
                <a:xfrm flipH="1">
                  <a:off x="3252" y="601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96" name="Line 26"/>
                <p:cNvSpPr>
                  <a:spLocks noChangeAspect="1" noChangeShapeType="1"/>
                </p:cNvSpPr>
                <p:nvPr/>
              </p:nvSpPr>
              <p:spPr bwMode="auto">
                <a:xfrm flipH="1">
                  <a:off x="3402" y="601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97" name="Line 27"/>
                <p:cNvSpPr>
                  <a:spLocks noChangeAspect="1" noChangeShapeType="1"/>
                </p:cNvSpPr>
                <p:nvPr/>
              </p:nvSpPr>
              <p:spPr bwMode="auto">
                <a:xfrm flipH="1">
                  <a:off x="3564" y="6013"/>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98" name="Line 28"/>
                <p:cNvSpPr>
                  <a:spLocks noChangeAspect="1" noChangeShapeType="1"/>
                </p:cNvSpPr>
                <p:nvPr/>
              </p:nvSpPr>
              <p:spPr bwMode="auto">
                <a:xfrm flipH="1">
                  <a:off x="3706" y="6019"/>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99" name="Line 29"/>
                <p:cNvSpPr>
                  <a:spLocks noChangeAspect="1" noChangeShapeType="1"/>
                </p:cNvSpPr>
                <p:nvPr/>
              </p:nvSpPr>
              <p:spPr bwMode="auto">
                <a:xfrm flipH="1">
                  <a:off x="2112" y="6011"/>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00" name="Line 30"/>
                <p:cNvSpPr>
                  <a:spLocks noChangeAspect="1" noChangeShapeType="1"/>
                </p:cNvSpPr>
                <p:nvPr/>
              </p:nvSpPr>
              <p:spPr bwMode="auto">
                <a:xfrm flipH="1">
                  <a:off x="2368" y="6010"/>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01" name="Line 31"/>
                <p:cNvSpPr>
                  <a:spLocks noChangeAspect="1" noChangeShapeType="1"/>
                </p:cNvSpPr>
                <p:nvPr/>
              </p:nvSpPr>
              <p:spPr bwMode="auto">
                <a:xfrm flipH="1">
                  <a:off x="2520" y="6008"/>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02" name="Line 32"/>
                <p:cNvSpPr>
                  <a:spLocks noChangeAspect="1" noChangeShapeType="1"/>
                </p:cNvSpPr>
                <p:nvPr/>
              </p:nvSpPr>
              <p:spPr bwMode="auto">
                <a:xfrm flipH="1">
                  <a:off x="2228" y="5994"/>
                  <a:ext cx="108" cy="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35178" name="Rectangle 33"/>
              <p:cNvSpPr>
                <a:spLocks noChangeAspect="1" noChangeArrowheads="1"/>
              </p:cNvSpPr>
              <p:nvPr/>
            </p:nvSpPr>
            <p:spPr bwMode="auto">
              <a:xfrm rot="2151592">
                <a:off x="3240" y="527"/>
                <a:ext cx="68" cy="163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79" name="Line 34"/>
              <p:cNvSpPr>
                <a:spLocks noChangeAspect="1" noChangeShapeType="1"/>
              </p:cNvSpPr>
              <p:nvPr/>
            </p:nvSpPr>
            <p:spPr bwMode="auto">
              <a:xfrm>
                <a:off x="2449" y="1729"/>
                <a:ext cx="295"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180" name="Line 35"/>
              <p:cNvSpPr>
                <a:spLocks noChangeAspect="1" noChangeShapeType="1"/>
              </p:cNvSpPr>
              <p:nvPr/>
            </p:nvSpPr>
            <p:spPr bwMode="auto">
              <a:xfrm>
                <a:off x="3401" y="428"/>
                <a:ext cx="295"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181" name="Line 36"/>
              <p:cNvSpPr>
                <a:spLocks noChangeAspect="1" noChangeShapeType="1"/>
              </p:cNvSpPr>
              <p:nvPr/>
            </p:nvSpPr>
            <p:spPr bwMode="auto">
              <a:xfrm rot="5400000">
                <a:off x="2394" y="673"/>
                <a:ext cx="1270" cy="97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182" name="Text Box 37"/>
              <p:cNvSpPr txBox="1">
                <a:spLocks noChangeAspect="1" noChangeArrowheads="1"/>
              </p:cNvSpPr>
              <p:nvPr/>
            </p:nvSpPr>
            <p:spPr bwMode="auto">
              <a:xfrm>
                <a:off x="2902" y="965"/>
                <a:ext cx="273" cy="2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i="1"/>
                  <a:t>a</a:t>
                </a:r>
              </a:p>
            </p:txBody>
          </p:sp>
          <p:sp>
            <p:nvSpPr>
              <p:cNvPr id="135183" name="Text Box 38"/>
              <p:cNvSpPr txBox="1">
                <a:spLocks noChangeAspect="1" noChangeArrowheads="1"/>
              </p:cNvSpPr>
              <p:nvPr/>
            </p:nvSpPr>
            <p:spPr bwMode="auto">
              <a:xfrm>
                <a:off x="2653" y="2069"/>
                <a:ext cx="340"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t>A</a:t>
                </a:r>
              </a:p>
            </p:txBody>
          </p:sp>
          <p:sp>
            <p:nvSpPr>
              <p:cNvPr id="135184" name="Text Box 39"/>
              <p:cNvSpPr txBox="1">
                <a:spLocks noChangeAspect="1" noChangeArrowheads="1"/>
              </p:cNvSpPr>
              <p:nvPr/>
            </p:nvSpPr>
            <p:spPr bwMode="auto">
              <a:xfrm>
                <a:off x="3833" y="557"/>
                <a:ext cx="317"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t>B</a:t>
                </a:r>
              </a:p>
            </p:txBody>
          </p:sp>
          <p:sp>
            <p:nvSpPr>
              <p:cNvPr id="135185" name="Line 40"/>
              <p:cNvSpPr>
                <a:spLocks noChangeAspect="1" noChangeShapeType="1"/>
              </p:cNvSpPr>
              <p:nvPr/>
            </p:nvSpPr>
            <p:spPr bwMode="auto">
              <a:xfrm>
                <a:off x="3319" y="1261"/>
                <a:ext cx="0" cy="476"/>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186" name="Text Box 41"/>
              <p:cNvSpPr txBox="1">
                <a:spLocks noChangeAspect="1" noChangeArrowheads="1"/>
              </p:cNvSpPr>
              <p:nvPr/>
            </p:nvSpPr>
            <p:spPr bwMode="auto">
              <a:xfrm>
                <a:off x="3124" y="1013"/>
                <a:ext cx="34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t>C</a:t>
                </a:r>
              </a:p>
            </p:txBody>
          </p:sp>
          <p:sp>
            <p:nvSpPr>
              <p:cNvPr id="135187" name="Line 42"/>
              <p:cNvSpPr>
                <a:spLocks noChangeAspect="1" noChangeShapeType="1"/>
              </p:cNvSpPr>
              <p:nvPr/>
            </p:nvSpPr>
            <p:spPr bwMode="auto">
              <a:xfrm>
                <a:off x="2819" y="2017"/>
                <a:ext cx="748"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35188" name="Object 43"/>
              <p:cNvGraphicFramePr>
                <a:graphicFrameLocks noChangeAspect="1"/>
              </p:cNvGraphicFramePr>
              <p:nvPr/>
            </p:nvGraphicFramePr>
            <p:xfrm>
              <a:off x="3311" y="1525"/>
              <a:ext cx="200" cy="267"/>
            </p:xfrm>
            <a:graphic>
              <a:graphicData uri="http://schemas.openxmlformats.org/presentationml/2006/ole">
                <mc:AlternateContent xmlns:mc="http://schemas.openxmlformats.org/markup-compatibility/2006">
                  <mc:Choice xmlns:v="urn:schemas-microsoft-com:vml" Requires="v">
                    <p:oleObj spid="_x0000_s189878" name="Equation" r:id="rId3" imgW="152268" imgH="203024" progId="Equation.DSMT4">
                      <p:embed/>
                    </p:oleObj>
                  </mc:Choice>
                  <mc:Fallback>
                    <p:oleObj name="Equation" r:id="rId3" imgW="152268" imgH="203024"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1" y="1525"/>
                            <a:ext cx="200" cy="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5189" name="Object 44"/>
              <p:cNvGraphicFramePr>
                <a:graphicFrameLocks noChangeAspect="1"/>
              </p:cNvGraphicFramePr>
              <p:nvPr/>
            </p:nvGraphicFramePr>
            <p:xfrm>
              <a:off x="3583" y="1865"/>
              <a:ext cx="176" cy="279"/>
            </p:xfrm>
            <a:graphic>
              <a:graphicData uri="http://schemas.openxmlformats.org/presentationml/2006/ole">
                <mc:AlternateContent xmlns:mc="http://schemas.openxmlformats.org/markup-compatibility/2006">
                  <mc:Choice xmlns:v="urn:schemas-microsoft-com:vml" Requires="v">
                    <p:oleObj spid="_x0000_s189879" name="Equation" r:id="rId5" imgW="152334" imgH="241195" progId="Equation.DSMT4">
                      <p:embed/>
                    </p:oleObj>
                  </mc:Choice>
                  <mc:Fallback>
                    <p:oleObj name="Equation" r:id="rId5" imgW="152334" imgH="241195"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3" y="1865"/>
                            <a:ext cx="176" cy="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35174" name="Arc 45"/>
            <p:cNvSpPr>
              <a:spLocks noChangeAspect="1"/>
            </p:cNvSpPr>
            <p:nvPr/>
          </p:nvSpPr>
          <p:spPr bwMode="auto">
            <a:xfrm>
              <a:off x="3787" y="2440"/>
              <a:ext cx="91" cy="136"/>
            </a:xfrm>
            <a:custGeom>
              <a:avLst/>
              <a:gdLst>
                <a:gd name="T0" fmla="*/ 0 w 21600"/>
                <a:gd name="T1" fmla="*/ 0 h 21600"/>
                <a:gd name="T2" fmla="*/ 0 w 21600"/>
                <a:gd name="T3" fmla="*/ 1 h 21600"/>
                <a:gd name="T4" fmla="*/ 0 w 21600"/>
                <a:gd name="T5" fmla="*/ 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75" name="Text Box 46"/>
            <p:cNvSpPr txBox="1">
              <a:spLocks noChangeAspect="1" noChangeArrowheads="1"/>
            </p:cNvSpPr>
            <p:nvPr/>
          </p:nvSpPr>
          <p:spPr bwMode="auto">
            <a:xfrm>
              <a:off x="3817" y="2273"/>
              <a:ext cx="250"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l-GR" sz="2400">
                  <a:cs typeface="Arial" charset="0"/>
                </a:rPr>
                <a:t>α</a:t>
              </a:r>
            </a:p>
          </p:txBody>
        </p:sp>
      </p:grpSp>
    </p:spTree>
    <p:extLst>
      <p:ext uri="{BB962C8B-B14F-4D97-AF65-F5344CB8AC3E}">
        <p14:creationId xmlns:p14="http://schemas.microsoft.com/office/powerpoint/2010/main" val="18371911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0754"/>
                                        </p:tgtEl>
                                        <p:attrNameLst>
                                          <p:attrName>style.visibility</p:attrName>
                                        </p:attrNameLst>
                                      </p:cBhvr>
                                      <p:to>
                                        <p:strVal val="visible"/>
                                      </p:to>
                                    </p:set>
                                    <p:animEffect transition="in" filter="box(in)">
                                      <p:cBhvr>
                                        <p:cTn id="7" dur="500"/>
                                        <p:tgtEl>
                                          <p:spTgt spid="330754"/>
                                        </p:tgtEl>
                                      </p:cBhvr>
                                    </p:animEffect>
                                  </p:childTnLst>
                                </p:cTn>
                              </p:par>
                              <p:par>
                                <p:cTn id="8" presetID="4" presetClass="entr" presetSubtype="16" fill="hold" nodeType="withEffect">
                                  <p:stCondLst>
                                    <p:cond delay="0"/>
                                  </p:stCondLst>
                                  <p:childTnLst>
                                    <p:set>
                                      <p:cBhvr>
                                        <p:cTn id="9" dur="1" fill="hold">
                                          <p:stCondLst>
                                            <p:cond delay="0"/>
                                          </p:stCondLst>
                                        </p:cTn>
                                        <p:tgtEl>
                                          <p:spTgt spid="330755"/>
                                        </p:tgtEl>
                                        <p:attrNameLst>
                                          <p:attrName>style.visibility</p:attrName>
                                        </p:attrNameLst>
                                      </p:cBhvr>
                                      <p:to>
                                        <p:strVal val="visible"/>
                                      </p:to>
                                    </p:set>
                                    <p:animEffect transition="in" filter="box(in)">
                                      <p:cBhvr>
                                        <p:cTn id="10" dur="500"/>
                                        <p:tgtEl>
                                          <p:spTgt spid="330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pPr>
              <a:defRPr/>
            </a:pPr>
            <a:fld id="{AA6F2751-CAAD-4469-924D-2F5049CA7685}" type="slidenum">
              <a:rPr lang="en-US" altLang="en-US"/>
              <a:pPr>
                <a:defRPr/>
              </a:pPr>
              <a:t>6</a:t>
            </a:fld>
            <a:endParaRPr lang="en-US" altLang="en-US"/>
          </a:p>
        </p:txBody>
      </p:sp>
      <p:sp>
        <p:nvSpPr>
          <p:cNvPr id="32771" name="Text Box 4"/>
          <p:cNvSpPr txBox="1">
            <a:spLocks noChangeArrowheads="1"/>
          </p:cNvSpPr>
          <p:nvPr/>
        </p:nvSpPr>
        <p:spPr bwMode="auto">
          <a:xfrm>
            <a:off x="719138" y="1552183"/>
            <a:ext cx="32400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00FF"/>
                </a:solidFill>
              </a:rPr>
              <a:t>Ví dụ:</a:t>
            </a:r>
          </a:p>
        </p:txBody>
      </p:sp>
      <p:sp>
        <p:nvSpPr>
          <p:cNvPr id="32772" name="Text Box 5"/>
          <p:cNvSpPr txBox="1">
            <a:spLocks noChangeArrowheads="1"/>
          </p:cNvSpPr>
          <p:nvPr/>
        </p:nvSpPr>
        <p:spPr bwMode="auto">
          <a:xfrm>
            <a:off x="719138" y="2093129"/>
            <a:ext cx="806641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FF0000"/>
                </a:solidFill>
              </a:rPr>
              <a:t>Xác định véc tơ chính của hệ lực gồm ba lực sau: </a:t>
            </a:r>
          </a:p>
        </p:txBody>
      </p:sp>
      <p:sp>
        <p:nvSpPr>
          <p:cNvPr id="357385" name="Text Box 9"/>
          <p:cNvSpPr txBox="1">
            <a:spLocks noChangeArrowheads="1"/>
          </p:cNvSpPr>
          <p:nvPr/>
        </p:nvSpPr>
        <p:spPr bwMode="auto">
          <a:xfrm>
            <a:off x="863600" y="4041068"/>
            <a:ext cx="17653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00FF"/>
                </a:solidFill>
              </a:rPr>
              <a:t>Giải</a:t>
            </a:r>
            <a:r>
              <a:rPr lang="en-US" b="1">
                <a:solidFill>
                  <a:srgbClr val="0000FF"/>
                </a:solidFill>
              </a:rPr>
              <a:t>:</a:t>
            </a:r>
          </a:p>
        </p:txBody>
      </p:sp>
      <mc:AlternateContent xmlns:mc="http://schemas.openxmlformats.org/markup-compatibility/2006" xmlns:a14="http://schemas.microsoft.com/office/drawing/2010/main">
        <mc:Choice Requires="a14">
          <p:sp>
            <p:nvSpPr>
              <p:cNvPr id="357387" name="Text Box 11"/>
              <p:cNvSpPr txBox="1">
                <a:spLocks noChangeArrowheads="1"/>
              </p:cNvSpPr>
              <p:nvPr/>
            </p:nvSpPr>
            <p:spPr bwMode="auto">
              <a:xfrm>
                <a:off x="827088" y="4551851"/>
                <a:ext cx="7993384" cy="59311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mtClean="0"/>
                  <a:t>Ta có: </a:t>
                </a:r>
                <a14:m>
                  <m:oMath xmlns:m="http://schemas.openxmlformats.org/officeDocument/2006/math">
                    <m:acc>
                      <m:accPr>
                        <m:chr m:val="⃗"/>
                        <m:ctrlPr>
                          <a:rPr lang="en-US" sz="2400" b="1" i="1" smtClean="0">
                            <a:solidFill>
                              <a:srgbClr val="FF0000"/>
                            </a:solidFill>
                            <a:latin typeface="Cambria Math"/>
                          </a:rPr>
                        </m:ctrlPr>
                      </m:accPr>
                      <m:e>
                        <m:r>
                          <a:rPr lang="en-US" sz="2400" b="1" i="1" smtClean="0">
                            <a:solidFill>
                              <a:srgbClr val="FF0000"/>
                            </a:solidFill>
                            <a:latin typeface="Cambria Math"/>
                          </a:rPr>
                          <m:t>𝑹</m:t>
                        </m:r>
                      </m:e>
                    </m:acc>
                    <m:r>
                      <a:rPr lang="en-US" sz="2400" b="1" i="1">
                        <a:solidFill>
                          <a:srgbClr val="FF0000"/>
                        </a:solidFill>
                        <a:latin typeface="Cambria Math"/>
                      </a:rPr>
                      <m:t>=</m:t>
                    </m:r>
                    <m:d>
                      <m:dPr>
                        <m:ctrlPr>
                          <a:rPr lang="en-US" sz="2400" b="1" i="1">
                            <a:solidFill>
                              <a:srgbClr val="FF0000"/>
                            </a:solidFill>
                            <a:latin typeface="Cambria Math"/>
                          </a:rPr>
                        </m:ctrlPr>
                      </m:dPr>
                      <m:e>
                        <m:r>
                          <a:rPr lang="en-US" sz="2400" b="1" i="1" smtClean="0">
                            <a:solidFill>
                              <a:srgbClr val="FF0000"/>
                            </a:solidFill>
                            <a:latin typeface="Cambria Math"/>
                          </a:rPr>
                          <m:t>𝟖</m:t>
                        </m:r>
                        <m:r>
                          <a:rPr lang="en-US" sz="2400" b="1" i="1">
                            <a:solidFill>
                              <a:srgbClr val="FF0000"/>
                            </a:solidFill>
                            <a:latin typeface="Cambria Math"/>
                          </a:rPr>
                          <m:t>,</m:t>
                        </m:r>
                        <m:r>
                          <a:rPr lang="en-US" sz="2400" b="1" i="1" smtClean="0">
                            <a:solidFill>
                              <a:srgbClr val="FF0000"/>
                            </a:solidFill>
                            <a:latin typeface="Cambria Math"/>
                          </a:rPr>
                          <m:t>𝟔</m:t>
                        </m:r>
                      </m:e>
                    </m:d>
                  </m:oMath>
                </a14:m>
                <a:r>
                  <a:rPr lang="en-US" smtClean="0"/>
                  <a:t> → </a:t>
                </a:r>
                <a14:m>
                  <m:oMath xmlns:m="http://schemas.openxmlformats.org/officeDocument/2006/math">
                    <m:r>
                      <a:rPr lang="en-US" b="1" i="1" smtClean="0">
                        <a:solidFill>
                          <a:srgbClr val="FF0000"/>
                        </a:solidFill>
                        <a:latin typeface="Cambria Math"/>
                      </a:rPr>
                      <m:t>𝑹</m:t>
                    </m:r>
                    <m:r>
                      <a:rPr lang="en-US" b="1" i="1" smtClean="0">
                        <a:solidFill>
                          <a:srgbClr val="FF0000"/>
                        </a:solidFill>
                        <a:latin typeface="Cambria Math"/>
                      </a:rPr>
                      <m:t>=</m:t>
                    </m:r>
                    <m:rad>
                      <m:radPr>
                        <m:degHide m:val="on"/>
                        <m:ctrlPr>
                          <a:rPr lang="en-US" b="1" i="1" smtClean="0">
                            <a:solidFill>
                              <a:srgbClr val="FF0000"/>
                            </a:solidFill>
                            <a:latin typeface="Cambria Math"/>
                          </a:rPr>
                        </m:ctrlPr>
                      </m:radPr>
                      <m:deg/>
                      <m:e>
                        <m:sSup>
                          <m:sSupPr>
                            <m:ctrlPr>
                              <a:rPr lang="en-US" b="1" i="1" smtClean="0">
                                <a:solidFill>
                                  <a:srgbClr val="FF0000"/>
                                </a:solidFill>
                                <a:latin typeface="Cambria Math"/>
                              </a:rPr>
                            </m:ctrlPr>
                          </m:sSupPr>
                          <m:e>
                            <m:r>
                              <a:rPr lang="en-US" b="1" i="1" smtClean="0">
                                <a:solidFill>
                                  <a:srgbClr val="FF0000"/>
                                </a:solidFill>
                                <a:latin typeface="Cambria Math"/>
                              </a:rPr>
                              <m:t>𝟖</m:t>
                            </m:r>
                          </m:e>
                          <m:sup>
                            <m:r>
                              <a:rPr lang="en-US" b="1" i="1" smtClean="0">
                                <a:solidFill>
                                  <a:srgbClr val="FF0000"/>
                                </a:solidFill>
                                <a:latin typeface="Cambria Math"/>
                              </a:rPr>
                              <m:t>𝟐</m:t>
                            </m:r>
                          </m:sup>
                        </m:sSup>
                        <m:r>
                          <a:rPr lang="en-US" b="1" i="1" smtClean="0">
                            <a:solidFill>
                              <a:srgbClr val="FF0000"/>
                            </a:solidFill>
                            <a:latin typeface="Cambria Math"/>
                          </a:rPr>
                          <m:t>+</m:t>
                        </m:r>
                        <m:sSup>
                          <m:sSupPr>
                            <m:ctrlPr>
                              <a:rPr lang="en-US" b="1" i="1" smtClean="0">
                                <a:solidFill>
                                  <a:srgbClr val="FF0000"/>
                                </a:solidFill>
                                <a:latin typeface="Cambria Math"/>
                              </a:rPr>
                            </m:ctrlPr>
                          </m:sSupPr>
                          <m:e>
                            <m:r>
                              <a:rPr lang="en-US" b="1" i="1" smtClean="0">
                                <a:solidFill>
                                  <a:srgbClr val="FF0000"/>
                                </a:solidFill>
                                <a:latin typeface="Cambria Math"/>
                              </a:rPr>
                              <m:t>𝟔</m:t>
                            </m:r>
                          </m:e>
                          <m:sup>
                            <m:r>
                              <a:rPr lang="en-US" b="1" i="1" smtClean="0">
                                <a:solidFill>
                                  <a:srgbClr val="FF0000"/>
                                </a:solidFill>
                                <a:latin typeface="Cambria Math"/>
                              </a:rPr>
                              <m:t>𝟐</m:t>
                            </m:r>
                          </m:sup>
                        </m:sSup>
                      </m:e>
                    </m:rad>
                    <m:r>
                      <a:rPr lang="en-US" b="1" i="1" smtClean="0">
                        <a:solidFill>
                          <a:srgbClr val="FF0000"/>
                        </a:solidFill>
                        <a:latin typeface="Cambria Math"/>
                      </a:rPr>
                      <m:t>=</m:t>
                    </m:r>
                    <m:rad>
                      <m:radPr>
                        <m:degHide m:val="on"/>
                        <m:ctrlPr>
                          <a:rPr lang="en-US" b="1" i="1" smtClean="0">
                            <a:solidFill>
                              <a:srgbClr val="FF0000"/>
                            </a:solidFill>
                            <a:latin typeface="Cambria Math"/>
                          </a:rPr>
                        </m:ctrlPr>
                      </m:radPr>
                      <m:deg/>
                      <m:e>
                        <m:r>
                          <a:rPr lang="en-US" b="1" i="1" smtClean="0">
                            <a:solidFill>
                              <a:srgbClr val="FF0000"/>
                            </a:solidFill>
                            <a:latin typeface="Cambria Math"/>
                          </a:rPr>
                          <m:t>𝟏𝟎𝟎</m:t>
                        </m:r>
                      </m:e>
                    </m:rad>
                    <m:r>
                      <a:rPr lang="en-US" b="1" i="1" smtClean="0">
                        <a:solidFill>
                          <a:srgbClr val="FF0000"/>
                        </a:solidFill>
                        <a:latin typeface="Cambria Math"/>
                      </a:rPr>
                      <m:t>=</m:t>
                    </m:r>
                    <m:r>
                      <a:rPr lang="en-US" b="1" i="1" smtClean="0">
                        <a:solidFill>
                          <a:srgbClr val="FF0000"/>
                        </a:solidFill>
                        <a:latin typeface="Cambria Math"/>
                      </a:rPr>
                      <m:t>𝟏𝟎</m:t>
                    </m:r>
                  </m:oMath>
                </a14:m>
                <a:endParaRPr lang="en-US" b="1"/>
              </a:p>
            </p:txBody>
          </p:sp>
        </mc:Choice>
        <mc:Fallback xmlns="">
          <p:sp>
            <p:nvSpPr>
              <p:cNvPr id="357387" name="Text Box 11"/>
              <p:cNvSpPr txBox="1">
                <a:spLocks noRot="1" noChangeAspect="1" noMove="1" noResize="1" noEditPoints="1" noAdjustHandles="1" noChangeArrowheads="1" noChangeShapeType="1" noTextEdit="1"/>
              </p:cNvSpPr>
              <p:nvPr/>
            </p:nvSpPr>
            <p:spPr bwMode="auto">
              <a:xfrm>
                <a:off x="827088" y="4551851"/>
                <a:ext cx="7993384" cy="593111"/>
              </a:xfrm>
              <a:prstGeom prst="rect">
                <a:avLst/>
              </a:prstGeom>
              <a:blipFill rotWithShape="1">
                <a:blip r:embed="rId2"/>
                <a:stretch>
                  <a:fillRect l="-1373" b="-2474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3683083" y="2607405"/>
                <a:ext cx="2281394" cy="1695657"/>
              </a:xfrm>
              <a:prstGeom prst="rect">
                <a:avLst/>
              </a:prstGeom>
              <a:noFill/>
            </p:spPr>
            <p:txBody>
              <a:bodyPr wrap="none" rtlCol="0">
                <a:spAutoFit/>
              </a:bodyPr>
              <a:lstStyle/>
              <a:p>
                <a:pPr algn="ctr">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a:solidFill>
                                    <a:srgbClr val="FF0000"/>
                                  </a:solidFill>
                                  <a:latin typeface="Cambria Math"/>
                                </a:rPr>
                              </m:ctrlPr>
                            </m:accPr>
                            <m:e>
                              <m:r>
                                <a:rPr lang="en-US" sz="2800" b="1" i="1" smtClean="0">
                                  <a:solidFill>
                                    <a:srgbClr val="FF0000"/>
                                  </a:solidFill>
                                  <a:latin typeface="Cambria Math"/>
                                </a:rPr>
                                <m:t>𝑭</m:t>
                              </m:r>
                            </m:e>
                          </m:acc>
                        </m:e>
                        <m:sub>
                          <m:r>
                            <a:rPr lang="en-US" sz="2800" b="1" i="1">
                              <a:solidFill>
                                <a:srgbClr val="FF0000"/>
                              </a:solidFill>
                              <a:latin typeface="Cambria Math"/>
                            </a:rPr>
                            <m:t>𝟏</m:t>
                          </m:r>
                        </m:sub>
                      </m:sSub>
                      <m:r>
                        <a:rPr lang="en-US" sz="2800" b="1" i="1">
                          <a:solidFill>
                            <a:srgbClr val="FF0000"/>
                          </a:solidFill>
                          <a:latin typeface="Cambria Math"/>
                        </a:rPr>
                        <m:t>=</m:t>
                      </m:r>
                      <m:d>
                        <m:dPr>
                          <m:ctrlPr>
                            <a:rPr lang="en-US" sz="2800" b="1" i="1">
                              <a:solidFill>
                                <a:srgbClr val="FF0000"/>
                              </a:solidFill>
                              <a:latin typeface="Cambria Math"/>
                            </a:rPr>
                          </m:ctrlPr>
                        </m:dPr>
                        <m:e>
                          <m:r>
                            <a:rPr lang="en-US" sz="2800" b="1" i="1" smtClean="0">
                              <a:solidFill>
                                <a:srgbClr val="FF0000"/>
                              </a:solidFill>
                              <a:latin typeface="Cambria Math"/>
                            </a:rPr>
                            <m:t>𝟐</m:t>
                          </m:r>
                          <m:r>
                            <a:rPr lang="en-US" sz="2800" b="1" i="1">
                              <a:solidFill>
                                <a:srgbClr val="FF0000"/>
                              </a:solidFill>
                              <a:latin typeface="Cambria Math"/>
                            </a:rPr>
                            <m:t>,</m:t>
                          </m:r>
                          <m:r>
                            <a:rPr lang="en-US" sz="2800" b="1" i="1" smtClean="0">
                              <a:solidFill>
                                <a:srgbClr val="FF0000"/>
                              </a:solidFill>
                              <a:latin typeface="Cambria Math"/>
                            </a:rPr>
                            <m:t>𝟑</m:t>
                          </m:r>
                        </m:e>
                      </m:d>
                    </m:oMath>
                  </m:oMathPara>
                </a14:m>
                <a:endParaRPr lang="en-US" sz="2800" b="1" smtClean="0">
                  <a:solidFill>
                    <a:srgbClr val="FF0000"/>
                  </a:solidFill>
                </a:endParaRPr>
              </a:p>
              <a:p>
                <a:pPr algn="ctr">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smtClean="0">
                              <a:solidFill>
                                <a:srgbClr val="FF0000"/>
                              </a:solidFill>
                              <a:latin typeface="Cambria Math"/>
                            </a:rPr>
                            <m:t>𝟐</m:t>
                          </m:r>
                        </m:sub>
                      </m:sSub>
                      <m:r>
                        <a:rPr lang="en-US" sz="2800" b="1" i="1">
                          <a:solidFill>
                            <a:srgbClr val="FF0000"/>
                          </a:solidFill>
                          <a:latin typeface="Cambria Math"/>
                        </a:rPr>
                        <m:t>=</m:t>
                      </m:r>
                      <m:d>
                        <m:dPr>
                          <m:ctrlPr>
                            <a:rPr lang="en-US" sz="2800" b="1" i="1">
                              <a:solidFill>
                                <a:srgbClr val="FF0000"/>
                              </a:solidFill>
                              <a:latin typeface="Cambria Math"/>
                            </a:rPr>
                          </m:ctrlPr>
                        </m:dPr>
                        <m:e>
                          <m:r>
                            <a:rPr lang="en-US" sz="2800" b="1" i="1" smtClean="0">
                              <a:solidFill>
                                <a:srgbClr val="FF0000"/>
                              </a:solidFill>
                              <a:latin typeface="Cambria Math"/>
                            </a:rPr>
                            <m:t>𝟒</m:t>
                          </m:r>
                          <m:r>
                            <a:rPr lang="en-US" sz="2800" b="1" i="1">
                              <a:solidFill>
                                <a:srgbClr val="FF0000"/>
                              </a:solidFill>
                              <a:latin typeface="Cambria Math"/>
                            </a:rPr>
                            <m:t>,</m:t>
                          </m:r>
                          <m:r>
                            <a:rPr lang="en-US" sz="2800" b="1" i="1" smtClean="0">
                              <a:solidFill>
                                <a:srgbClr val="FF0000"/>
                              </a:solidFill>
                              <a:latin typeface="Cambria Math"/>
                            </a:rPr>
                            <m:t>−</m:t>
                          </m:r>
                          <m:r>
                            <a:rPr lang="en-US" sz="2800" b="1" i="1" smtClean="0">
                              <a:solidFill>
                                <a:srgbClr val="FF0000"/>
                              </a:solidFill>
                              <a:latin typeface="Cambria Math"/>
                            </a:rPr>
                            <m:t>𝟓</m:t>
                          </m:r>
                        </m:e>
                      </m:d>
                    </m:oMath>
                  </m:oMathPara>
                </a14:m>
                <a:endParaRPr lang="en-US" sz="2800" b="1" smtClean="0">
                  <a:solidFill>
                    <a:srgbClr val="FF0000"/>
                  </a:solidFill>
                </a:endParaRPr>
              </a:p>
              <a:p>
                <a:pPr algn="ctr">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smtClean="0">
                              <a:solidFill>
                                <a:srgbClr val="FF0000"/>
                              </a:solidFill>
                              <a:latin typeface="Cambria Math"/>
                            </a:rPr>
                            <m:t>𝟑</m:t>
                          </m:r>
                        </m:sub>
                      </m:sSub>
                      <m:r>
                        <a:rPr lang="en-US" sz="2800" b="1" i="1">
                          <a:solidFill>
                            <a:srgbClr val="FF0000"/>
                          </a:solidFill>
                          <a:latin typeface="Cambria Math"/>
                        </a:rPr>
                        <m:t>=</m:t>
                      </m:r>
                      <m:d>
                        <m:dPr>
                          <m:ctrlPr>
                            <a:rPr lang="en-US" sz="2800" b="1" i="1">
                              <a:solidFill>
                                <a:srgbClr val="FF0000"/>
                              </a:solidFill>
                              <a:latin typeface="Cambria Math"/>
                            </a:rPr>
                          </m:ctrlPr>
                        </m:dPr>
                        <m:e>
                          <m:r>
                            <a:rPr lang="en-US" sz="2800" b="1" i="1" smtClean="0">
                              <a:solidFill>
                                <a:srgbClr val="FF0000"/>
                              </a:solidFill>
                              <a:latin typeface="Cambria Math"/>
                            </a:rPr>
                            <m:t>𝟐</m:t>
                          </m:r>
                          <m:r>
                            <a:rPr lang="en-US" sz="2800" b="1" i="1">
                              <a:solidFill>
                                <a:srgbClr val="FF0000"/>
                              </a:solidFill>
                              <a:latin typeface="Cambria Math"/>
                            </a:rPr>
                            <m:t>,</m:t>
                          </m:r>
                          <m:r>
                            <a:rPr lang="en-US" sz="2800" b="1" i="1" smtClean="0">
                              <a:solidFill>
                                <a:srgbClr val="FF0000"/>
                              </a:solidFill>
                              <a:latin typeface="Cambria Math"/>
                            </a:rPr>
                            <m:t>𝟖</m:t>
                          </m:r>
                        </m:e>
                      </m:d>
                    </m:oMath>
                  </m:oMathPara>
                </a14:m>
                <a:endParaRPr lang="en-US" sz="2800" b="1">
                  <a:solidFill>
                    <a:srgbClr val="FF0000"/>
                  </a:solidFill>
                </a:endParaRPr>
              </a:p>
            </p:txBody>
          </p:sp>
        </mc:Choice>
        <mc:Fallback xmlns="">
          <p:sp>
            <p:nvSpPr>
              <p:cNvPr id="15" name="TextBox 14"/>
              <p:cNvSpPr txBox="1">
                <a:spLocks noRot="1" noChangeAspect="1" noMove="1" noResize="1" noEditPoints="1" noAdjustHandles="1" noChangeArrowheads="1" noChangeShapeType="1" noTextEdit="1"/>
              </p:cNvSpPr>
              <p:nvPr/>
            </p:nvSpPr>
            <p:spPr>
              <a:xfrm>
                <a:off x="3683083" y="2607405"/>
                <a:ext cx="2281394" cy="1695657"/>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2257084" y="5166794"/>
                <a:ext cx="5133393" cy="714683"/>
              </a:xfrm>
              <a:prstGeom prst="rect">
                <a:avLst/>
              </a:prstGeom>
              <a:noFill/>
            </p:spPr>
            <p:txBody>
              <a:bodyPr wrap="none" rtlCol="0">
                <a:spAutoFit/>
              </a:bodyPr>
              <a:lstStyle/>
              <a:p>
                <a14:m>
                  <m:oMath xmlns:m="http://schemas.openxmlformats.org/officeDocument/2006/math">
                    <m:func>
                      <m:funcPr>
                        <m:ctrlPr>
                          <a:rPr lang="en-US" sz="2800" b="1" i="1" smtClean="0">
                            <a:solidFill>
                              <a:srgbClr val="0000FF"/>
                            </a:solidFill>
                            <a:latin typeface="Cambria Math"/>
                          </a:rPr>
                        </m:ctrlPr>
                      </m:funcPr>
                      <m:fName>
                        <m:r>
                          <a:rPr lang="en-US" sz="2800" b="1" i="0" smtClean="0">
                            <a:solidFill>
                              <a:srgbClr val="0000FF"/>
                            </a:solidFill>
                            <a:latin typeface="Cambria Math"/>
                          </a:rPr>
                          <m:t>𝐜𝐨𝐬</m:t>
                        </m:r>
                      </m:fName>
                      <m:e>
                        <m:d>
                          <m:dPr>
                            <m:ctrlPr>
                              <a:rPr lang="en-US" sz="2800" b="1" i="1" smtClean="0">
                                <a:solidFill>
                                  <a:srgbClr val="0000FF"/>
                                </a:solidFill>
                                <a:latin typeface="Cambria Math"/>
                              </a:rPr>
                            </m:ctrlPr>
                          </m:d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𝑹</m:t>
                                </m:r>
                              </m:e>
                            </m:acc>
                            <m:r>
                              <a:rPr lang="en-US" sz="2800" b="1" i="1" smtClean="0">
                                <a:solidFill>
                                  <a:srgbClr val="0000FF"/>
                                </a:solidFill>
                                <a:latin typeface="Cambria Math"/>
                              </a:rPr>
                              <m:t>,</m:t>
                            </m:r>
                            <m:r>
                              <a:rPr lang="en-US" sz="2800" b="1" i="1" smtClean="0">
                                <a:solidFill>
                                  <a:srgbClr val="0000FF"/>
                                </a:solidFill>
                                <a:latin typeface="Cambria Math"/>
                              </a:rPr>
                              <m:t>𝑶𝒙</m:t>
                            </m:r>
                          </m:e>
                        </m:d>
                      </m:e>
                    </m:func>
                    <m:r>
                      <a:rPr lang="en-US" sz="2800" b="1" i="1" smtClean="0">
                        <a:solidFill>
                          <a:srgbClr val="0000FF"/>
                        </a:solidFill>
                        <a:latin typeface="Cambria Math"/>
                      </a:rPr>
                      <m:t>=</m:t>
                    </m:r>
                    <m:f>
                      <m:fPr>
                        <m:ctrlPr>
                          <a:rPr lang="en-US" sz="2800" b="1" i="1" smtClean="0">
                            <a:solidFill>
                              <a:srgbClr val="0000FF"/>
                            </a:solidFill>
                            <a:latin typeface="Cambria Math"/>
                          </a:rPr>
                        </m:ctrlPr>
                      </m:fPr>
                      <m:num>
                        <m:r>
                          <a:rPr lang="en-US" sz="2800" b="1" i="1" smtClean="0">
                            <a:solidFill>
                              <a:srgbClr val="0000FF"/>
                            </a:solidFill>
                            <a:latin typeface="Cambria Math"/>
                          </a:rPr>
                          <m:t>𝟒</m:t>
                        </m:r>
                      </m:num>
                      <m:den>
                        <m:r>
                          <a:rPr lang="en-US" sz="2800" b="1" i="1" smtClean="0">
                            <a:solidFill>
                              <a:srgbClr val="0000FF"/>
                            </a:solidFill>
                            <a:latin typeface="Cambria Math"/>
                          </a:rPr>
                          <m:t>𝟓</m:t>
                        </m:r>
                      </m:den>
                    </m:f>
                  </m:oMath>
                </a14:m>
                <a:r>
                  <a:rPr lang="en-US" sz="2800" b="1" smtClean="0">
                    <a:solidFill>
                      <a:srgbClr val="0000FF"/>
                    </a:solidFill>
                  </a:rPr>
                  <a:t>; </a:t>
                </a:r>
                <a14:m>
                  <m:oMath xmlns:m="http://schemas.openxmlformats.org/officeDocument/2006/math">
                    <m:func>
                      <m:funcPr>
                        <m:ctrlPr>
                          <a:rPr lang="en-US" sz="2800" b="1" i="1">
                            <a:solidFill>
                              <a:srgbClr val="0000FF"/>
                            </a:solidFill>
                            <a:latin typeface="Cambria Math"/>
                          </a:rPr>
                        </m:ctrlPr>
                      </m:funcPr>
                      <m:fName>
                        <m:r>
                          <a:rPr lang="en-US" sz="2800" b="1" i="1">
                            <a:solidFill>
                              <a:srgbClr val="0000FF"/>
                            </a:solidFill>
                            <a:latin typeface="Cambria Math"/>
                          </a:rPr>
                          <m:t>𝒄𝒐𝒔</m:t>
                        </m:r>
                      </m:fName>
                      <m:e>
                        <m:d>
                          <m:dPr>
                            <m:ctrlPr>
                              <a:rPr lang="en-US" sz="2800" b="1" i="1">
                                <a:solidFill>
                                  <a:srgbClr val="0000FF"/>
                                </a:solidFill>
                                <a:latin typeface="Cambria Math"/>
                              </a:rPr>
                            </m:ctrlPr>
                          </m:dPr>
                          <m:e>
                            <m:acc>
                              <m:accPr>
                                <m:chr m:val="⃗"/>
                                <m:ctrlPr>
                                  <a:rPr lang="en-US" sz="2800" b="1" i="1">
                                    <a:solidFill>
                                      <a:srgbClr val="0000FF"/>
                                    </a:solidFill>
                                    <a:latin typeface="Cambria Math"/>
                                  </a:rPr>
                                </m:ctrlPr>
                              </m:accPr>
                              <m:e>
                                <m:r>
                                  <a:rPr lang="en-US" sz="2800" b="1" i="1">
                                    <a:solidFill>
                                      <a:srgbClr val="0000FF"/>
                                    </a:solidFill>
                                    <a:latin typeface="Cambria Math"/>
                                  </a:rPr>
                                  <m:t>𝑹</m:t>
                                </m:r>
                              </m:e>
                            </m:acc>
                            <m:r>
                              <a:rPr lang="en-US" sz="2800" b="1" i="1">
                                <a:solidFill>
                                  <a:srgbClr val="0000FF"/>
                                </a:solidFill>
                                <a:latin typeface="Cambria Math"/>
                              </a:rPr>
                              <m:t>,</m:t>
                            </m:r>
                            <m:r>
                              <a:rPr lang="en-US" sz="2800" b="1" i="1">
                                <a:solidFill>
                                  <a:srgbClr val="0000FF"/>
                                </a:solidFill>
                                <a:latin typeface="Cambria Math"/>
                              </a:rPr>
                              <m:t>𝑶𝒚</m:t>
                            </m:r>
                          </m:e>
                        </m:d>
                      </m:e>
                    </m:func>
                    <m:r>
                      <a:rPr lang="en-US" sz="2800" b="1" i="1">
                        <a:solidFill>
                          <a:srgbClr val="0000FF"/>
                        </a:solidFill>
                        <a:latin typeface="Cambria Math"/>
                      </a:rPr>
                      <m:t>=</m:t>
                    </m:r>
                    <m:f>
                      <m:fPr>
                        <m:ctrlPr>
                          <a:rPr lang="en-US" sz="2800" b="1" i="1">
                            <a:solidFill>
                              <a:srgbClr val="0000FF"/>
                            </a:solidFill>
                            <a:latin typeface="Cambria Math"/>
                          </a:rPr>
                        </m:ctrlPr>
                      </m:fPr>
                      <m:num>
                        <m:r>
                          <a:rPr lang="en-US" sz="2800" b="1" i="1" smtClean="0">
                            <a:solidFill>
                              <a:srgbClr val="0000FF"/>
                            </a:solidFill>
                            <a:latin typeface="Cambria Math"/>
                          </a:rPr>
                          <m:t>𝟑</m:t>
                        </m:r>
                      </m:num>
                      <m:den>
                        <m:r>
                          <a:rPr lang="en-US" sz="2800" b="1" i="1" smtClean="0">
                            <a:solidFill>
                              <a:srgbClr val="0000FF"/>
                            </a:solidFill>
                            <a:latin typeface="Cambria Math"/>
                          </a:rPr>
                          <m:t>𝟓</m:t>
                        </m:r>
                      </m:den>
                    </m:f>
                  </m:oMath>
                </a14:m>
                <a:endParaRPr lang="en-US" sz="2800" b="1">
                  <a:solidFill>
                    <a:srgbClr val="0000FF"/>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2257084" y="5166794"/>
                <a:ext cx="5133393" cy="714683"/>
              </a:xfrm>
              <a:prstGeom prst="rect">
                <a:avLst/>
              </a:prstGeom>
              <a:blipFill rotWithShape="1">
                <a:blip r:embed="rId4"/>
                <a:stretch>
                  <a:fillRect b="-8547"/>
                </a:stretch>
              </a:blipFill>
            </p:spPr>
            <p:txBody>
              <a:bodyPr/>
              <a:lstStyle/>
              <a:p>
                <a:r>
                  <a:rPr lang="en-US">
                    <a:noFill/>
                  </a:rPr>
                  <a:t> </a:t>
                </a:r>
              </a:p>
            </p:txBody>
          </p:sp>
        </mc:Fallback>
      </mc:AlternateContent>
      <p:sp>
        <p:nvSpPr>
          <p:cNvPr id="10" name="Text Box 69"/>
          <p:cNvSpPr txBox="1">
            <a:spLocks noChangeArrowheads="1"/>
          </p:cNvSpPr>
          <p:nvPr/>
        </p:nvSpPr>
        <p:spPr bwMode="auto">
          <a:xfrm>
            <a:off x="647564" y="1041400"/>
            <a:ext cx="7416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1.1 </a:t>
            </a:r>
            <a:r>
              <a:rPr lang="en-US" b="1"/>
              <a:t>Vectơ chính của hệ lực </a:t>
            </a:r>
            <a:r>
              <a:rPr lang="en-US" b="1" smtClean="0"/>
              <a:t>phẳng</a:t>
            </a:r>
            <a:endParaRPr lang="en-US" b="1"/>
          </a:p>
        </p:txBody>
      </p:sp>
      <p:sp>
        <p:nvSpPr>
          <p:cNvPr id="11" name="Rectangle 7"/>
          <p:cNvSpPr>
            <a:spLocks noChangeArrowheads="1"/>
          </p:cNvSpPr>
          <p:nvPr/>
        </p:nvSpPr>
        <p:spPr bwMode="auto">
          <a:xfrm>
            <a:off x="504000" y="216000"/>
            <a:ext cx="7148512"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b="1" smtClean="0">
                <a:solidFill>
                  <a:srgbClr val="005C00"/>
                </a:solidFill>
              </a:rPr>
              <a:t>1. </a:t>
            </a:r>
            <a:r>
              <a:rPr lang="en-US" b="1">
                <a:solidFill>
                  <a:srgbClr val="005C00"/>
                </a:solidFill>
              </a:rPr>
              <a:t>VÉC TƠ CHÍNH VÀ MÔMEN CHÍNH </a:t>
            </a:r>
          </a:p>
          <a:p>
            <a:r>
              <a:rPr lang="en-US" b="1">
                <a:solidFill>
                  <a:srgbClr val="005C00"/>
                </a:solidFill>
              </a:rPr>
              <a:t>     </a:t>
            </a:r>
            <a:r>
              <a:rPr lang="en-US" b="1" smtClean="0">
                <a:solidFill>
                  <a:srgbClr val="005C00"/>
                </a:solidFill>
              </a:rPr>
              <a:t>CỦA </a:t>
            </a:r>
            <a:r>
              <a:rPr lang="en-US" b="1">
                <a:solidFill>
                  <a:srgbClr val="005C00"/>
                </a:solidFill>
              </a:rPr>
              <a:t>HỆ LỰC </a:t>
            </a:r>
            <a:r>
              <a:rPr lang="en-US" b="1" smtClean="0">
                <a:solidFill>
                  <a:srgbClr val="005C00"/>
                </a:solidFill>
              </a:rPr>
              <a:t>PHẲNG.</a:t>
            </a:r>
            <a:endParaRPr lang="en-US" b="1">
              <a:solidFill>
                <a:srgbClr val="005C00"/>
              </a:solidFill>
            </a:endParaRPr>
          </a:p>
        </p:txBody>
      </p:sp>
    </p:spTree>
    <p:extLst>
      <p:ext uri="{BB962C8B-B14F-4D97-AF65-F5344CB8AC3E}">
        <p14:creationId xmlns:p14="http://schemas.microsoft.com/office/powerpoint/2010/main" val="42510176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 calcmode="lin" valueType="num">
                                      <p:cBhvr additive="base">
                                        <p:cTn id="12" dur="500" fill="hold"/>
                                        <p:tgtEl>
                                          <p:spTgt spid="15">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5">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 calcmode="lin" valueType="num">
                                      <p:cBhvr additive="base">
                                        <p:cTn id="17" dur="500" fill="hold"/>
                                        <p:tgtEl>
                                          <p:spTgt spid="15">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357385"/>
                                        </p:tgtEl>
                                        <p:attrNameLst>
                                          <p:attrName>style.visibility</p:attrName>
                                        </p:attrNameLst>
                                      </p:cBhvr>
                                      <p:to>
                                        <p:strVal val="visible"/>
                                      </p:to>
                                    </p:set>
                                    <p:animEffect transition="in" filter="wipe(down)">
                                      <p:cBhvr>
                                        <p:cTn id="23" dur="145">
                                          <p:stCondLst>
                                            <p:cond delay="0"/>
                                          </p:stCondLst>
                                        </p:cTn>
                                        <p:tgtEl>
                                          <p:spTgt spid="357385"/>
                                        </p:tgtEl>
                                      </p:cBhvr>
                                    </p:animEffect>
                                    <p:anim calcmode="lin" valueType="num">
                                      <p:cBhvr>
                                        <p:cTn id="24" dur="456" tmFilter="0,0; 0.14,0.36; 0.43,0.73; 0.71,0.91; 1.0,1.0">
                                          <p:stCondLst>
                                            <p:cond delay="0"/>
                                          </p:stCondLst>
                                        </p:cTn>
                                        <p:tgtEl>
                                          <p:spTgt spid="357385"/>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357385"/>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357385"/>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357385"/>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357385"/>
                                        </p:tgtEl>
                                        <p:attrNameLst>
                                          <p:attrName>ppt_y</p:attrName>
                                        </p:attrNameLst>
                                      </p:cBhvr>
                                      <p:tavLst>
                                        <p:tav tm="0" fmla="#ppt_y-sin(pi*$)/81">
                                          <p:val>
                                            <p:fltVal val="0"/>
                                          </p:val>
                                        </p:tav>
                                        <p:tav tm="100000">
                                          <p:val>
                                            <p:fltVal val="1"/>
                                          </p:val>
                                        </p:tav>
                                      </p:tavLst>
                                    </p:anim>
                                    <p:animScale>
                                      <p:cBhvr>
                                        <p:cTn id="29" dur="7">
                                          <p:stCondLst>
                                            <p:cond delay="163"/>
                                          </p:stCondLst>
                                        </p:cTn>
                                        <p:tgtEl>
                                          <p:spTgt spid="357385"/>
                                        </p:tgtEl>
                                      </p:cBhvr>
                                      <p:to x="100000" y="60000"/>
                                    </p:animScale>
                                    <p:animScale>
                                      <p:cBhvr>
                                        <p:cTn id="30" dur="42" decel="50000">
                                          <p:stCondLst>
                                            <p:cond delay="169"/>
                                          </p:stCondLst>
                                        </p:cTn>
                                        <p:tgtEl>
                                          <p:spTgt spid="357385"/>
                                        </p:tgtEl>
                                      </p:cBhvr>
                                      <p:to x="100000" y="100000"/>
                                    </p:animScale>
                                    <p:animScale>
                                      <p:cBhvr>
                                        <p:cTn id="31" dur="7">
                                          <p:stCondLst>
                                            <p:cond delay="328"/>
                                          </p:stCondLst>
                                        </p:cTn>
                                        <p:tgtEl>
                                          <p:spTgt spid="357385"/>
                                        </p:tgtEl>
                                      </p:cBhvr>
                                      <p:to x="100000" y="80000"/>
                                    </p:animScale>
                                    <p:animScale>
                                      <p:cBhvr>
                                        <p:cTn id="32" dur="42" decel="50000">
                                          <p:stCondLst>
                                            <p:cond delay="335"/>
                                          </p:stCondLst>
                                        </p:cTn>
                                        <p:tgtEl>
                                          <p:spTgt spid="357385"/>
                                        </p:tgtEl>
                                      </p:cBhvr>
                                      <p:to x="100000" y="100000"/>
                                    </p:animScale>
                                    <p:animScale>
                                      <p:cBhvr>
                                        <p:cTn id="33" dur="7">
                                          <p:stCondLst>
                                            <p:cond delay="411"/>
                                          </p:stCondLst>
                                        </p:cTn>
                                        <p:tgtEl>
                                          <p:spTgt spid="357385"/>
                                        </p:tgtEl>
                                      </p:cBhvr>
                                      <p:to x="100000" y="90000"/>
                                    </p:animScale>
                                    <p:animScale>
                                      <p:cBhvr>
                                        <p:cTn id="34" dur="42" decel="50000">
                                          <p:stCondLst>
                                            <p:cond delay="417"/>
                                          </p:stCondLst>
                                        </p:cTn>
                                        <p:tgtEl>
                                          <p:spTgt spid="357385"/>
                                        </p:tgtEl>
                                      </p:cBhvr>
                                      <p:to x="100000" y="100000"/>
                                    </p:animScale>
                                    <p:animScale>
                                      <p:cBhvr>
                                        <p:cTn id="35" dur="7">
                                          <p:stCondLst>
                                            <p:cond delay="452"/>
                                          </p:stCondLst>
                                        </p:cTn>
                                        <p:tgtEl>
                                          <p:spTgt spid="357385"/>
                                        </p:tgtEl>
                                      </p:cBhvr>
                                      <p:to x="100000" y="95000"/>
                                    </p:animScale>
                                    <p:animScale>
                                      <p:cBhvr>
                                        <p:cTn id="36" dur="42" decel="50000">
                                          <p:stCondLst>
                                            <p:cond delay="459"/>
                                          </p:stCondLst>
                                        </p:cTn>
                                        <p:tgtEl>
                                          <p:spTgt spid="357385"/>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57387"/>
                                        </p:tgtEl>
                                        <p:attrNameLst>
                                          <p:attrName>style.visibility</p:attrName>
                                        </p:attrNameLst>
                                      </p:cBhvr>
                                      <p:to>
                                        <p:strVal val="visible"/>
                                      </p:to>
                                    </p:set>
                                    <p:anim calcmode="lin" valueType="num">
                                      <p:cBhvr additive="base">
                                        <p:cTn id="41" dur="500" fill="hold"/>
                                        <p:tgtEl>
                                          <p:spTgt spid="357387"/>
                                        </p:tgtEl>
                                        <p:attrNameLst>
                                          <p:attrName>ppt_x</p:attrName>
                                        </p:attrNameLst>
                                      </p:cBhvr>
                                      <p:tavLst>
                                        <p:tav tm="0">
                                          <p:val>
                                            <p:strVal val="#ppt_x"/>
                                          </p:val>
                                        </p:tav>
                                        <p:tav tm="100000">
                                          <p:val>
                                            <p:strVal val="#ppt_x"/>
                                          </p:val>
                                        </p:tav>
                                      </p:tavLst>
                                    </p:anim>
                                    <p:anim calcmode="lin" valueType="num">
                                      <p:cBhvr additive="base">
                                        <p:cTn id="42" dur="500" fill="hold"/>
                                        <p:tgtEl>
                                          <p:spTgt spid="35738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9"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385" grpId="0"/>
      <p:bldP spid="357387" grpId="0"/>
      <p:bldP spid="15" grpId="0" build="p"/>
      <p:bldP spid="1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6"/>
          <p:cNvSpPr>
            <a:spLocks noGrp="1"/>
          </p:cNvSpPr>
          <p:nvPr>
            <p:ph type="sldNum" sz="quarter" idx="12"/>
          </p:nvPr>
        </p:nvSpPr>
        <p:spPr/>
        <p:txBody>
          <a:bodyPr/>
          <a:lstStyle/>
          <a:p>
            <a:pPr>
              <a:defRPr/>
            </a:pPr>
            <a:fld id="{F48A71E8-6B9C-4DF3-87EE-FAFBCC8A2EE2}" type="slidenum">
              <a:rPr lang="en-US" altLang="en-US"/>
              <a:pPr>
                <a:defRPr/>
              </a:pPr>
              <a:t>60</a:t>
            </a:fld>
            <a:endParaRPr lang="en-US" altLang="en-US"/>
          </a:p>
        </p:txBody>
      </p:sp>
      <p:sp>
        <p:nvSpPr>
          <p:cNvPr id="304130" name="Text Box 2"/>
          <p:cNvSpPr txBox="1">
            <a:spLocks noChangeArrowheads="1"/>
          </p:cNvSpPr>
          <p:nvPr/>
        </p:nvSpPr>
        <p:spPr bwMode="auto">
          <a:xfrm>
            <a:off x="457200" y="441325"/>
            <a:ext cx="8229600" cy="290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30000"/>
              </a:lnSpc>
              <a:spcBef>
                <a:spcPct val="50000"/>
              </a:spcBef>
            </a:pPr>
            <a:r>
              <a:rPr lang="en-US" sz="2800" b="1">
                <a:solidFill>
                  <a:srgbClr val="0000FF"/>
                </a:solidFill>
                <a:cs typeface="Arial" charset="0"/>
              </a:rPr>
              <a:t>Ví dụ 4.3:</a:t>
            </a:r>
            <a:r>
              <a:rPr lang="en-US">
                <a:cs typeface="Arial" charset="0"/>
              </a:rPr>
              <a:t> </a:t>
            </a:r>
          </a:p>
          <a:p>
            <a:pPr algn="just" eaLnBrk="1" hangingPunct="1">
              <a:lnSpc>
                <a:spcPct val="130000"/>
              </a:lnSpc>
              <a:spcBef>
                <a:spcPct val="50000"/>
              </a:spcBef>
            </a:pPr>
            <a:r>
              <a:rPr lang="en-US">
                <a:cs typeface="Arial" charset="0"/>
              </a:rPr>
              <a:t>Vật B có trọng lượng P nằm trên một mặt không nhẵn có dạng một phần tư cung tròn và được giữ cân bằng nhờ lực kéo T  theo phương ngang đặt vào dây BA. Cho hệ số ma sát trượt là </a:t>
            </a:r>
            <a:r>
              <a:rPr lang="en-US">
                <a:solidFill>
                  <a:srgbClr val="FF0000"/>
                </a:solidFill>
                <a:cs typeface="Arial" charset="0"/>
              </a:rPr>
              <a:t>f = tg</a:t>
            </a:r>
            <a:r>
              <a:rPr lang="el-GR">
                <a:solidFill>
                  <a:srgbClr val="FF0000"/>
                </a:solidFill>
                <a:cs typeface="Arial" charset="0"/>
              </a:rPr>
              <a:t>φ</a:t>
            </a:r>
            <a:r>
              <a:rPr lang="en-US">
                <a:cs typeface="Arial" charset="0"/>
              </a:rPr>
              <a:t>. </a:t>
            </a:r>
            <a:r>
              <a:rPr lang="en-US">
                <a:solidFill>
                  <a:srgbClr val="FF0000"/>
                </a:solidFill>
                <a:cs typeface="Arial" charset="0"/>
              </a:rPr>
              <a:t>T</a:t>
            </a:r>
            <a:r>
              <a:rPr lang="el-GR">
                <a:solidFill>
                  <a:srgbClr val="FF0000"/>
                </a:solidFill>
                <a:cs typeface="Arial" charset="0"/>
              </a:rPr>
              <a:t>ìm</a:t>
            </a:r>
            <a:r>
              <a:rPr lang="en-US">
                <a:solidFill>
                  <a:srgbClr val="FF0000"/>
                </a:solidFill>
                <a:cs typeface="Arial" charset="0"/>
              </a:rPr>
              <a:t> l</a:t>
            </a:r>
            <a:r>
              <a:rPr lang="el-GR">
                <a:solidFill>
                  <a:srgbClr val="FF0000"/>
                </a:solidFill>
                <a:cs typeface="Arial" charset="0"/>
              </a:rPr>
              <a:t>ực</a:t>
            </a:r>
            <a:r>
              <a:rPr lang="en-US">
                <a:solidFill>
                  <a:srgbClr val="FF0000"/>
                </a:solidFill>
                <a:cs typeface="Arial" charset="0"/>
              </a:rPr>
              <a:t> k</a:t>
            </a:r>
            <a:r>
              <a:rPr lang="el-GR">
                <a:solidFill>
                  <a:srgbClr val="FF0000"/>
                </a:solidFill>
                <a:cs typeface="Arial" charset="0"/>
              </a:rPr>
              <a:t>éo</a:t>
            </a:r>
            <a:r>
              <a:rPr lang="en-US">
                <a:solidFill>
                  <a:srgbClr val="FF0000"/>
                </a:solidFill>
                <a:cs typeface="Arial" charset="0"/>
              </a:rPr>
              <a:t> T</a:t>
            </a:r>
            <a:r>
              <a:rPr lang="en-US">
                <a:cs typeface="Arial" charset="0"/>
              </a:rPr>
              <a:t>.</a:t>
            </a:r>
            <a:endParaRPr lang="el-GR">
              <a:cs typeface="Arial" charset="0"/>
            </a:endParaRPr>
          </a:p>
        </p:txBody>
      </p:sp>
      <p:grpSp>
        <p:nvGrpSpPr>
          <p:cNvPr id="304131" name="Group 3"/>
          <p:cNvGrpSpPr>
            <a:grpSpLocks/>
          </p:cNvGrpSpPr>
          <p:nvPr/>
        </p:nvGrpSpPr>
        <p:grpSpPr bwMode="auto">
          <a:xfrm>
            <a:off x="2362200" y="3305175"/>
            <a:ext cx="4406900" cy="2644775"/>
            <a:chOff x="1488" y="2082"/>
            <a:chExt cx="2776" cy="1666"/>
          </a:xfrm>
        </p:grpSpPr>
        <p:sp>
          <p:nvSpPr>
            <p:cNvPr id="136197" name="Line 4"/>
            <p:cNvSpPr>
              <a:spLocks noChangeShapeType="1"/>
            </p:cNvSpPr>
            <p:nvPr/>
          </p:nvSpPr>
          <p:spPr bwMode="auto">
            <a:xfrm>
              <a:off x="1546" y="2548"/>
              <a:ext cx="812" cy="0"/>
            </a:xfrm>
            <a:prstGeom prst="line">
              <a:avLst/>
            </a:prstGeom>
            <a:noFill/>
            <a:ln w="571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198" name="Arc 5"/>
            <p:cNvSpPr>
              <a:spLocks/>
            </p:cNvSpPr>
            <p:nvPr/>
          </p:nvSpPr>
          <p:spPr bwMode="auto">
            <a:xfrm>
              <a:off x="2358" y="2536"/>
              <a:ext cx="1276" cy="1050"/>
            </a:xfrm>
            <a:custGeom>
              <a:avLst/>
              <a:gdLst>
                <a:gd name="T0" fmla="*/ 50 w 32760"/>
                <a:gd name="T1" fmla="*/ 44 h 21600"/>
                <a:gd name="T2" fmla="*/ 0 w 32760"/>
                <a:gd name="T3" fmla="*/ 0 h 21600"/>
                <a:gd name="T4" fmla="*/ 33 w 32760"/>
                <a:gd name="T5" fmla="*/ 0 h 21600"/>
                <a:gd name="T6" fmla="*/ 0 60000 65536"/>
                <a:gd name="T7" fmla="*/ 0 60000 65536"/>
                <a:gd name="T8" fmla="*/ 0 60000 65536"/>
              </a:gdLst>
              <a:ahLst/>
              <a:cxnLst>
                <a:cxn ang="T6">
                  <a:pos x="T0" y="T1"/>
                </a:cxn>
                <a:cxn ang="T7">
                  <a:pos x="T2" y="T3"/>
                </a:cxn>
                <a:cxn ang="T8">
                  <a:pos x="T4" y="T5"/>
                </a:cxn>
              </a:cxnLst>
              <a:rect l="0" t="0" r="r" b="b"/>
              <a:pathLst>
                <a:path w="32760" h="21600" fill="none" extrusionOk="0">
                  <a:moveTo>
                    <a:pt x="32760" y="18493"/>
                  </a:moveTo>
                  <a:cubicBezTo>
                    <a:pt x="29392" y="20525"/>
                    <a:pt x="25533" y="21599"/>
                    <a:pt x="21600" y="21600"/>
                  </a:cubicBezTo>
                  <a:cubicBezTo>
                    <a:pt x="9683" y="21600"/>
                    <a:pt x="17" y="11948"/>
                    <a:pt x="0" y="31"/>
                  </a:cubicBezTo>
                </a:path>
                <a:path w="32760" h="21600" stroke="0" extrusionOk="0">
                  <a:moveTo>
                    <a:pt x="32760" y="18493"/>
                  </a:moveTo>
                  <a:cubicBezTo>
                    <a:pt x="29392" y="20525"/>
                    <a:pt x="25533" y="21599"/>
                    <a:pt x="21600" y="21600"/>
                  </a:cubicBezTo>
                  <a:cubicBezTo>
                    <a:pt x="9683" y="21600"/>
                    <a:pt x="17" y="11948"/>
                    <a:pt x="0" y="31"/>
                  </a:cubicBezTo>
                  <a:lnTo>
                    <a:pt x="21600" y="0"/>
                  </a:lnTo>
                  <a:lnTo>
                    <a:pt x="32760" y="18493"/>
                  </a:lnTo>
                  <a:close/>
                </a:path>
              </a:pathLst>
            </a:custGeom>
            <a:noFill/>
            <a:ln w="5715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199" name="Line 6"/>
            <p:cNvSpPr>
              <a:spLocks noChangeShapeType="1"/>
            </p:cNvSpPr>
            <p:nvPr/>
          </p:nvSpPr>
          <p:spPr bwMode="auto">
            <a:xfrm flipV="1">
              <a:off x="3228" y="2548"/>
              <a:ext cx="0" cy="12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00" name="Line 7"/>
            <p:cNvSpPr>
              <a:spLocks noChangeShapeType="1"/>
            </p:cNvSpPr>
            <p:nvPr/>
          </p:nvSpPr>
          <p:spPr bwMode="auto">
            <a:xfrm flipH="1">
              <a:off x="2764" y="2548"/>
              <a:ext cx="464" cy="84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01" name="Oval 8"/>
            <p:cNvSpPr>
              <a:spLocks noChangeArrowheads="1"/>
            </p:cNvSpPr>
            <p:nvPr/>
          </p:nvSpPr>
          <p:spPr bwMode="auto">
            <a:xfrm>
              <a:off x="2300" y="2488"/>
              <a:ext cx="174" cy="18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02" name="Oval 9"/>
            <p:cNvSpPr>
              <a:spLocks noChangeArrowheads="1"/>
            </p:cNvSpPr>
            <p:nvPr/>
          </p:nvSpPr>
          <p:spPr bwMode="auto">
            <a:xfrm>
              <a:off x="2325" y="2514"/>
              <a:ext cx="116" cy="12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03" name="Rectangle 10"/>
            <p:cNvSpPr>
              <a:spLocks noChangeArrowheads="1"/>
            </p:cNvSpPr>
            <p:nvPr/>
          </p:nvSpPr>
          <p:spPr bwMode="auto">
            <a:xfrm rot="2411571">
              <a:off x="2648" y="3208"/>
              <a:ext cx="290" cy="18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04" name="Line 11"/>
            <p:cNvSpPr>
              <a:spLocks noChangeShapeType="1"/>
            </p:cNvSpPr>
            <p:nvPr/>
          </p:nvSpPr>
          <p:spPr bwMode="auto">
            <a:xfrm flipH="1">
              <a:off x="1952" y="2488"/>
              <a:ext cx="406"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05" name="Line 12"/>
            <p:cNvSpPr>
              <a:spLocks noChangeShapeType="1"/>
            </p:cNvSpPr>
            <p:nvPr/>
          </p:nvSpPr>
          <p:spPr bwMode="auto">
            <a:xfrm>
              <a:off x="2358" y="2488"/>
              <a:ext cx="5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06" name="Line 13"/>
            <p:cNvSpPr>
              <a:spLocks noChangeShapeType="1"/>
            </p:cNvSpPr>
            <p:nvPr/>
          </p:nvSpPr>
          <p:spPr bwMode="auto">
            <a:xfrm>
              <a:off x="2474" y="2608"/>
              <a:ext cx="290" cy="7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07" name="Line 14"/>
            <p:cNvSpPr>
              <a:spLocks noChangeShapeType="1"/>
            </p:cNvSpPr>
            <p:nvPr/>
          </p:nvSpPr>
          <p:spPr bwMode="auto">
            <a:xfrm flipH="1">
              <a:off x="1604" y="25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08" name="Line 15"/>
            <p:cNvSpPr>
              <a:spLocks noChangeShapeType="1"/>
            </p:cNvSpPr>
            <p:nvPr/>
          </p:nvSpPr>
          <p:spPr bwMode="auto">
            <a:xfrm flipH="1">
              <a:off x="1720" y="25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09" name="Line 16"/>
            <p:cNvSpPr>
              <a:spLocks noChangeShapeType="1"/>
            </p:cNvSpPr>
            <p:nvPr/>
          </p:nvSpPr>
          <p:spPr bwMode="auto">
            <a:xfrm flipH="1">
              <a:off x="1488" y="25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0" name="Line 17"/>
            <p:cNvSpPr>
              <a:spLocks noChangeShapeType="1"/>
            </p:cNvSpPr>
            <p:nvPr/>
          </p:nvSpPr>
          <p:spPr bwMode="auto">
            <a:xfrm flipH="1">
              <a:off x="1952" y="25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1" name="Line 18"/>
            <p:cNvSpPr>
              <a:spLocks noChangeShapeType="1"/>
            </p:cNvSpPr>
            <p:nvPr/>
          </p:nvSpPr>
          <p:spPr bwMode="auto">
            <a:xfrm flipH="1">
              <a:off x="2068" y="25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2" name="Line 19"/>
            <p:cNvSpPr>
              <a:spLocks noChangeShapeType="1"/>
            </p:cNvSpPr>
            <p:nvPr/>
          </p:nvSpPr>
          <p:spPr bwMode="auto">
            <a:xfrm flipH="1">
              <a:off x="1836" y="25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3" name="Line 20"/>
            <p:cNvSpPr>
              <a:spLocks noChangeShapeType="1"/>
            </p:cNvSpPr>
            <p:nvPr/>
          </p:nvSpPr>
          <p:spPr bwMode="auto">
            <a:xfrm flipH="1">
              <a:off x="2068" y="25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4" name="Line 21"/>
            <p:cNvSpPr>
              <a:spLocks noChangeShapeType="1"/>
            </p:cNvSpPr>
            <p:nvPr/>
          </p:nvSpPr>
          <p:spPr bwMode="auto">
            <a:xfrm flipH="1">
              <a:off x="2184" y="25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5" name="Line 22"/>
            <p:cNvSpPr>
              <a:spLocks noChangeShapeType="1"/>
            </p:cNvSpPr>
            <p:nvPr/>
          </p:nvSpPr>
          <p:spPr bwMode="auto">
            <a:xfrm flipH="1">
              <a:off x="1952" y="25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6" name="Line 23"/>
            <p:cNvSpPr>
              <a:spLocks noChangeShapeType="1"/>
            </p:cNvSpPr>
            <p:nvPr/>
          </p:nvSpPr>
          <p:spPr bwMode="auto">
            <a:xfrm flipH="1">
              <a:off x="2242" y="266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7" name="Line 24"/>
            <p:cNvSpPr>
              <a:spLocks noChangeShapeType="1"/>
            </p:cNvSpPr>
            <p:nvPr/>
          </p:nvSpPr>
          <p:spPr bwMode="auto">
            <a:xfrm flipH="1">
              <a:off x="2242" y="284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8" name="Line 25"/>
            <p:cNvSpPr>
              <a:spLocks noChangeShapeType="1"/>
            </p:cNvSpPr>
            <p:nvPr/>
          </p:nvSpPr>
          <p:spPr bwMode="auto">
            <a:xfrm flipH="1">
              <a:off x="2300" y="296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19" name="Line 26"/>
            <p:cNvSpPr>
              <a:spLocks noChangeShapeType="1"/>
            </p:cNvSpPr>
            <p:nvPr/>
          </p:nvSpPr>
          <p:spPr bwMode="auto">
            <a:xfrm flipH="1">
              <a:off x="2358" y="308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0" name="Line 27"/>
            <p:cNvSpPr>
              <a:spLocks noChangeShapeType="1"/>
            </p:cNvSpPr>
            <p:nvPr/>
          </p:nvSpPr>
          <p:spPr bwMode="auto">
            <a:xfrm flipH="1">
              <a:off x="2474" y="326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1" name="Line 28"/>
            <p:cNvSpPr>
              <a:spLocks noChangeShapeType="1"/>
            </p:cNvSpPr>
            <p:nvPr/>
          </p:nvSpPr>
          <p:spPr bwMode="auto">
            <a:xfrm flipH="1">
              <a:off x="2416" y="320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2" name="Line 29"/>
            <p:cNvSpPr>
              <a:spLocks noChangeShapeType="1"/>
            </p:cNvSpPr>
            <p:nvPr/>
          </p:nvSpPr>
          <p:spPr bwMode="auto">
            <a:xfrm flipH="1">
              <a:off x="2590" y="338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3" name="Line 30"/>
            <p:cNvSpPr>
              <a:spLocks noChangeShapeType="1"/>
            </p:cNvSpPr>
            <p:nvPr/>
          </p:nvSpPr>
          <p:spPr bwMode="auto">
            <a:xfrm flipH="1">
              <a:off x="2706" y="350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4" name="Line 31"/>
            <p:cNvSpPr>
              <a:spLocks noChangeShapeType="1"/>
            </p:cNvSpPr>
            <p:nvPr/>
          </p:nvSpPr>
          <p:spPr bwMode="auto">
            <a:xfrm flipH="1">
              <a:off x="2822" y="356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5" name="Line 32"/>
            <p:cNvSpPr>
              <a:spLocks noChangeShapeType="1"/>
            </p:cNvSpPr>
            <p:nvPr/>
          </p:nvSpPr>
          <p:spPr bwMode="auto">
            <a:xfrm flipH="1">
              <a:off x="2996" y="356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6" name="Line 33"/>
            <p:cNvSpPr>
              <a:spLocks noChangeShapeType="1"/>
            </p:cNvSpPr>
            <p:nvPr/>
          </p:nvSpPr>
          <p:spPr bwMode="auto">
            <a:xfrm flipH="1">
              <a:off x="3170" y="356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7" name="Line 34"/>
            <p:cNvSpPr>
              <a:spLocks noChangeShapeType="1"/>
            </p:cNvSpPr>
            <p:nvPr/>
          </p:nvSpPr>
          <p:spPr bwMode="auto">
            <a:xfrm flipH="1">
              <a:off x="3344" y="356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8" name="Line 35"/>
            <p:cNvSpPr>
              <a:spLocks noChangeShapeType="1"/>
            </p:cNvSpPr>
            <p:nvPr/>
          </p:nvSpPr>
          <p:spPr bwMode="auto">
            <a:xfrm flipH="1">
              <a:off x="3460" y="3508"/>
              <a:ext cx="116" cy="1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6229" name="Arc 36"/>
            <p:cNvSpPr>
              <a:spLocks/>
            </p:cNvSpPr>
            <p:nvPr/>
          </p:nvSpPr>
          <p:spPr bwMode="auto">
            <a:xfrm rot="-10087424">
              <a:off x="3054" y="2848"/>
              <a:ext cx="174" cy="60"/>
            </a:xfrm>
            <a:custGeom>
              <a:avLst/>
              <a:gdLst>
                <a:gd name="T0" fmla="*/ 0 w 21600"/>
                <a:gd name="T1" fmla="*/ 0 h 21600"/>
                <a:gd name="T2" fmla="*/ 1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30" name="Text Box 37"/>
            <p:cNvSpPr txBox="1">
              <a:spLocks noChangeArrowheads="1"/>
            </p:cNvSpPr>
            <p:nvPr/>
          </p:nvSpPr>
          <p:spPr bwMode="auto">
            <a:xfrm>
              <a:off x="3460" y="2848"/>
              <a:ext cx="52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endParaRPr lang="en-US" sz="1800">
                <a:cs typeface="Arial" charset="0"/>
              </a:endParaRPr>
            </a:p>
          </p:txBody>
        </p:sp>
        <p:graphicFrame>
          <p:nvGraphicFramePr>
            <p:cNvPr id="136231" name="Object 38"/>
            <p:cNvGraphicFramePr>
              <a:graphicFrameLocks noChangeAspect="1"/>
            </p:cNvGraphicFramePr>
            <p:nvPr/>
          </p:nvGraphicFramePr>
          <p:xfrm>
            <a:off x="1996" y="2675"/>
            <a:ext cx="87" cy="198"/>
          </p:xfrm>
          <a:graphic>
            <a:graphicData uri="http://schemas.openxmlformats.org/presentationml/2006/ole">
              <mc:AlternateContent xmlns:mc="http://schemas.openxmlformats.org/markup-compatibility/2006">
                <mc:Choice xmlns:v="urn:schemas-microsoft-com:vml" Requires="v">
                  <p:oleObj spid="_x0000_s190902" name="Equation" r:id="rId3" imgW="114151" imgH="215619" progId="Equation.3">
                    <p:embed/>
                  </p:oleObj>
                </mc:Choice>
                <mc:Fallback>
                  <p:oleObj name="Equation" r:id="rId3" imgW="114151" imgH="21561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6" y="2675"/>
                          <a:ext cx="87"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6232" name="Text Box 39"/>
            <p:cNvSpPr txBox="1">
              <a:spLocks noChangeArrowheads="1"/>
            </p:cNvSpPr>
            <p:nvPr/>
          </p:nvSpPr>
          <p:spPr bwMode="auto">
            <a:xfrm>
              <a:off x="2998" y="2884"/>
              <a:ext cx="9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l-GR" sz="2000" b="1">
                  <a:cs typeface="Arial" charset="0"/>
                </a:rPr>
                <a:t>α</a:t>
              </a:r>
            </a:p>
          </p:txBody>
        </p:sp>
        <p:graphicFrame>
          <p:nvGraphicFramePr>
            <p:cNvPr id="136233" name="Object 40"/>
            <p:cNvGraphicFramePr>
              <a:graphicFrameLocks noChangeAspect="1"/>
            </p:cNvGraphicFramePr>
            <p:nvPr/>
          </p:nvGraphicFramePr>
          <p:xfrm>
            <a:off x="1906" y="2082"/>
            <a:ext cx="222" cy="373"/>
          </p:xfrm>
          <a:graphic>
            <a:graphicData uri="http://schemas.openxmlformats.org/presentationml/2006/ole">
              <mc:AlternateContent xmlns:mc="http://schemas.openxmlformats.org/markup-compatibility/2006">
                <mc:Choice xmlns:v="urn:schemas-microsoft-com:vml" Requires="v">
                  <p:oleObj spid="_x0000_s190903" name="Equation" r:id="rId5" imgW="108110" imgH="164984" progId="Equation.DSMT4">
                    <p:embed/>
                  </p:oleObj>
                </mc:Choice>
                <mc:Fallback>
                  <p:oleObj name="Equation" r:id="rId5" imgW="108110" imgH="164984"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6" y="2082"/>
                          <a:ext cx="222" cy="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6234" name="Text Box 41"/>
            <p:cNvSpPr txBox="1">
              <a:spLocks noChangeArrowheads="1"/>
            </p:cNvSpPr>
            <p:nvPr/>
          </p:nvSpPr>
          <p:spPr bwMode="auto">
            <a:xfrm>
              <a:off x="3112" y="2296"/>
              <a:ext cx="10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b="1">
                  <a:cs typeface="Arial" charset="0"/>
                </a:rPr>
                <a:t>O</a:t>
              </a:r>
            </a:p>
          </p:txBody>
        </p:sp>
        <p:sp>
          <p:nvSpPr>
            <p:cNvPr id="136235" name="Text Box 42"/>
            <p:cNvSpPr txBox="1">
              <a:spLocks noChangeArrowheads="1"/>
            </p:cNvSpPr>
            <p:nvPr/>
          </p:nvSpPr>
          <p:spPr bwMode="auto">
            <a:xfrm>
              <a:off x="2358" y="2188"/>
              <a:ext cx="10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b="1">
                  <a:cs typeface="Arial" charset="0"/>
                </a:rPr>
                <a:t>A</a:t>
              </a:r>
            </a:p>
          </p:txBody>
        </p:sp>
        <p:sp>
          <p:nvSpPr>
            <p:cNvPr id="136236" name="Text Box 43"/>
            <p:cNvSpPr txBox="1">
              <a:spLocks noChangeArrowheads="1"/>
            </p:cNvSpPr>
            <p:nvPr/>
          </p:nvSpPr>
          <p:spPr bwMode="auto">
            <a:xfrm>
              <a:off x="2916" y="3208"/>
              <a:ext cx="10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b="1">
                  <a:cs typeface="Arial" charset="0"/>
                </a:rPr>
                <a:t>B</a:t>
              </a:r>
            </a:p>
          </p:txBody>
        </p:sp>
        <p:sp>
          <p:nvSpPr>
            <p:cNvPr id="136237" name="Text Box 44"/>
            <p:cNvSpPr txBox="1">
              <a:spLocks noChangeArrowheads="1"/>
            </p:cNvSpPr>
            <p:nvPr/>
          </p:nvSpPr>
          <p:spPr bwMode="auto">
            <a:xfrm>
              <a:off x="3220" y="3316"/>
              <a:ext cx="10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b="1">
                  <a:cs typeface="Arial" charset="0"/>
                </a:rPr>
                <a:t>C</a:t>
              </a:r>
            </a:p>
          </p:txBody>
        </p:sp>
        <p:sp>
          <p:nvSpPr>
            <p:cNvPr id="136238" name="Line 45"/>
            <p:cNvSpPr>
              <a:spLocks noChangeShapeType="1"/>
            </p:cNvSpPr>
            <p:nvPr/>
          </p:nvSpPr>
          <p:spPr bwMode="auto">
            <a:xfrm>
              <a:off x="2474" y="2548"/>
              <a:ext cx="754"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5781674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04130"/>
                                        </p:tgtEl>
                                        <p:attrNameLst>
                                          <p:attrName>style.visibility</p:attrName>
                                        </p:attrNameLst>
                                      </p:cBhvr>
                                      <p:to>
                                        <p:strVal val="visible"/>
                                      </p:to>
                                    </p:set>
                                    <p:anim calcmode="lin" valueType="num">
                                      <p:cBhvr>
                                        <p:cTn id="7" dur="1000" fill="hold"/>
                                        <p:tgtEl>
                                          <p:spTgt spid="304130"/>
                                        </p:tgtEl>
                                        <p:attrNameLst>
                                          <p:attrName>ppt_x</p:attrName>
                                        </p:attrNameLst>
                                      </p:cBhvr>
                                      <p:tavLst>
                                        <p:tav tm="0">
                                          <p:val>
                                            <p:strVal val="#ppt_x-.2"/>
                                          </p:val>
                                        </p:tav>
                                        <p:tav tm="100000">
                                          <p:val>
                                            <p:strVal val="#ppt_x"/>
                                          </p:val>
                                        </p:tav>
                                      </p:tavLst>
                                    </p:anim>
                                    <p:anim calcmode="lin" valueType="num">
                                      <p:cBhvr>
                                        <p:cTn id="8" dur="1000" fill="hold"/>
                                        <p:tgtEl>
                                          <p:spTgt spid="304130"/>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4130"/>
                                        </p:tgtEl>
                                      </p:cBhvr>
                                    </p:animEffect>
                                  </p:childTnLst>
                                </p:cTn>
                              </p:par>
                            </p:childTnLst>
                          </p:cTn>
                        </p:par>
                        <p:par>
                          <p:cTn id="10" fill="hold" nodeType="afterGroup">
                            <p:stCondLst>
                              <p:cond delay="1000"/>
                            </p:stCondLst>
                            <p:childTnLst>
                              <p:par>
                                <p:cTn id="11" presetID="5" presetClass="entr" presetSubtype="10" fill="hold" nodeType="afterEffect">
                                  <p:stCondLst>
                                    <p:cond delay="0"/>
                                  </p:stCondLst>
                                  <p:childTnLst>
                                    <p:set>
                                      <p:cBhvr>
                                        <p:cTn id="12" dur="1" fill="hold">
                                          <p:stCondLst>
                                            <p:cond delay="0"/>
                                          </p:stCondLst>
                                        </p:cTn>
                                        <p:tgtEl>
                                          <p:spTgt spid="304131"/>
                                        </p:tgtEl>
                                        <p:attrNameLst>
                                          <p:attrName>style.visibility</p:attrName>
                                        </p:attrNameLst>
                                      </p:cBhvr>
                                      <p:to>
                                        <p:strVal val="visible"/>
                                      </p:to>
                                    </p:set>
                                    <p:animEffect transition="in" filter="checkerboard(across)">
                                      <p:cBhvr>
                                        <p:cTn id="13" dur="500"/>
                                        <p:tgtEl>
                                          <p:spTgt spid="304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5"/>
          <p:cNvSpPr>
            <a:spLocks noGrp="1"/>
          </p:cNvSpPr>
          <p:nvPr>
            <p:ph type="sldNum" sz="quarter" idx="12"/>
          </p:nvPr>
        </p:nvSpPr>
        <p:spPr/>
        <p:txBody>
          <a:bodyPr/>
          <a:lstStyle/>
          <a:p>
            <a:pPr>
              <a:defRPr/>
            </a:pPr>
            <a:fld id="{9E9D2381-785F-42E7-A95D-AAF11135D574}" type="slidenum">
              <a:rPr lang="en-US" altLang="en-US"/>
              <a:pPr>
                <a:defRPr/>
              </a:pPr>
              <a:t>61</a:t>
            </a:fld>
            <a:endParaRPr lang="en-US" altLang="en-US"/>
          </a:p>
        </p:txBody>
      </p:sp>
      <p:sp>
        <p:nvSpPr>
          <p:cNvPr id="138243" name="Text Box 20"/>
          <p:cNvSpPr txBox="1">
            <a:spLocks noChangeArrowheads="1"/>
          </p:cNvSpPr>
          <p:nvPr/>
        </p:nvSpPr>
        <p:spPr bwMode="auto">
          <a:xfrm>
            <a:off x="611188" y="1079500"/>
            <a:ext cx="7561262" cy="265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a:t>	Trên mặt nằm ngang có bánh xe đồng chất tâm </a:t>
            </a:r>
            <a:r>
              <a:rPr lang="en-US" sz="2800" i="1"/>
              <a:t>O</a:t>
            </a:r>
            <a:r>
              <a:rPr lang="en-US" sz="2800"/>
              <a:t>, bán kính </a:t>
            </a:r>
            <a:r>
              <a:rPr lang="en-US" sz="2800" i="1"/>
              <a:t>R, </a:t>
            </a:r>
            <a:r>
              <a:rPr lang="en-US" sz="2800"/>
              <a:t>trọng lượng </a:t>
            </a:r>
            <a:r>
              <a:rPr lang="en-US" sz="2800" i="1"/>
              <a:t>P,</a:t>
            </a:r>
            <a:r>
              <a:rPr lang="en-US" sz="2800"/>
              <a:t> chịu ngẫu lực </a:t>
            </a:r>
            <a:r>
              <a:rPr lang="en-US" sz="2800" i="1"/>
              <a:t>M</a:t>
            </a:r>
            <a:r>
              <a:rPr lang="en-US" sz="2800"/>
              <a:t> và lực Q như hình vẽ. </a:t>
            </a:r>
            <a:r>
              <a:rPr lang="en-US" sz="2800">
                <a:solidFill>
                  <a:srgbClr val="FF0000"/>
                </a:solidFill>
              </a:rPr>
              <a:t>Xác định trị số mômen </a:t>
            </a:r>
            <a:r>
              <a:rPr lang="en-US" sz="2800" i="1">
                <a:solidFill>
                  <a:srgbClr val="FF0000"/>
                </a:solidFill>
              </a:rPr>
              <a:t>M</a:t>
            </a:r>
            <a:r>
              <a:rPr lang="en-US" sz="2800">
                <a:solidFill>
                  <a:srgbClr val="FF0000"/>
                </a:solidFill>
              </a:rPr>
              <a:t> và Q để bánh xe cân bằng</a:t>
            </a:r>
            <a:r>
              <a:rPr lang="en-US" sz="2800"/>
              <a:t>. Biết hệ số ma sát trượt </a:t>
            </a:r>
            <a:r>
              <a:rPr lang="en-US" sz="2800" i="1"/>
              <a:t>f, </a:t>
            </a:r>
            <a:r>
              <a:rPr lang="en-US" sz="2800"/>
              <a:t>hệ số ma sát lăn k.</a:t>
            </a:r>
          </a:p>
        </p:txBody>
      </p:sp>
      <p:sp>
        <p:nvSpPr>
          <p:cNvPr id="138244" name="Text Box 22"/>
          <p:cNvSpPr txBox="1">
            <a:spLocks noChangeArrowheads="1"/>
          </p:cNvSpPr>
          <p:nvPr/>
        </p:nvSpPr>
        <p:spPr bwMode="auto">
          <a:xfrm>
            <a:off x="503238" y="450850"/>
            <a:ext cx="1944687" cy="561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spcBef>
                <a:spcPct val="50000"/>
              </a:spcBef>
            </a:pPr>
            <a:r>
              <a:rPr lang="en-US" sz="2800" b="1">
                <a:solidFill>
                  <a:srgbClr val="0000FF"/>
                </a:solidFill>
              </a:rPr>
              <a:t>Ví dụ </a:t>
            </a:r>
            <a:r>
              <a:rPr lang="en-US" sz="2800" b="1" smtClean="0">
                <a:solidFill>
                  <a:srgbClr val="0000FF"/>
                </a:solidFill>
              </a:rPr>
              <a:t>4.4:</a:t>
            </a:r>
            <a:endParaRPr lang="en-US" sz="2800" b="1">
              <a:solidFill>
                <a:srgbClr val="0000FF"/>
              </a:solidFill>
            </a:endParaRPr>
          </a:p>
        </p:txBody>
      </p:sp>
      <p:grpSp>
        <p:nvGrpSpPr>
          <p:cNvPr id="138245" name="Group 25"/>
          <p:cNvGrpSpPr>
            <a:grpSpLocks/>
          </p:cNvGrpSpPr>
          <p:nvPr/>
        </p:nvGrpSpPr>
        <p:grpSpPr bwMode="auto">
          <a:xfrm>
            <a:off x="2700338" y="3816350"/>
            <a:ext cx="3587750" cy="2241550"/>
            <a:chOff x="1701" y="2228"/>
            <a:chExt cx="2260" cy="1412"/>
          </a:xfrm>
        </p:grpSpPr>
        <p:grpSp>
          <p:nvGrpSpPr>
            <p:cNvPr id="138246" name="Group 2"/>
            <p:cNvGrpSpPr>
              <a:grpSpLocks noChangeAspect="1"/>
            </p:cNvGrpSpPr>
            <p:nvPr/>
          </p:nvGrpSpPr>
          <p:grpSpPr bwMode="auto">
            <a:xfrm>
              <a:off x="1701" y="2228"/>
              <a:ext cx="2228" cy="1412"/>
              <a:chOff x="5652" y="9180"/>
              <a:chExt cx="3060" cy="1940"/>
            </a:xfrm>
          </p:grpSpPr>
          <p:grpSp>
            <p:nvGrpSpPr>
              <p:cNvPr id="138250" name="Group 3"/>
              <p:cNvGrpSpPr>
                <a:grpSpLocks noChangeAspect="1"/>
              </p:cNvGrpSpPr>
              <p:nvPr/>
            </p:nvGrpSpPr>
            <p:grpSpPr bwMode="auto">
              <a:xfrm>
                <a:off x="5652" y="9180"/>
                <a:ext cx="3060" cy="1940"/>
                <a:chOff x="5652" y="9180"/>
                <a:chExt cx="3060" cy="1940"/>
              </a:xfrm>
            </p:grpSpPr>
            <p:grpSp>
              <p:nvGrpSpPr>
                <p:cNvPr id="138252" name="Group 4"/>
                <p:cNvGrpSpPr>
                  <a:grpSpLocks noChangeAspect="1"/>
                </p:cNvGrpSpPr>
                <p:nvPr/>
              </p:nvGrpSpPr>
              <p:grpSpPr bwMode="auto">
                <a:xfrm>
                  <a:off x="5652" y="9180"/>
                  <a:ext cx="3060" cy="1940"/>
                  <a:chOff x="5652" y="9180"/>
                  <a:chExt cx="3060" cy="1940"/>
                </a:xfrm>
              </p:grpSpPr>
              <p:grpSp>
                <p:nvGrpSpPr>
                  <p:cNvPr id="138255" name="Group 5"/>
                  <p:cNvGrpSpPr>
                    <a:grpSpLocks noChangeAspect="1"/>
                  </p:cNvGrpSpPr>
                  <p:nvPr/>
                </p:nvGrpSpPr>
                <p:grpSpPr bwMode="auto">
                  <a:xfrm>
                    <a:off x="5652" y="9180"/>
                    <a:ext cx="3060" cy="1940"/>
                    <a:chOff x="5652" y="9180"/>
                    <a:chExt cx="3060" cy="1940"/>
                  </a:xfrm>
                </p:grpSpPr>
                <p:grpSp>
                  <p:nvGrpSpPr>
                    <p:cNvPr id="138259" name="Group 6"/>
                    <p:cNvGrpSpPr>
                      <a:grpSpLocks noChangeAspect="1"/>
                    </p:cNvGrpSpPr>
                    <p:nvPr/>
                  </p:nvGrpSpPr>
                  <p:grpSpPr bwMode="auto">
                    <a:xfrm>
                      <a:off x="5652" y="9180"/>
                      <a:ext cx="3060" cy="1800"/>
                      <a:chOff x="5652" y="9180"/>
                      <a:chExt cx="3060" cy="1800"/>
                    </a:xfrm>
                  </p:grpSpPr>
                  <p:grpSp>
                    <p:nvGrpSpPr>
                      <p:cNvPr id="138261" name="Group 7"/>
                      <p:cNvGrpSpPr>
                        <a:grpSpLocks noChangeAspect="1"/>
                      </p:cNvGrpSpPr>
                      <p:nvPr/>
                    </p:nvGrpSpPr>
                    <p:grpSpPr bwMode="auto">
                      <a:xfrm>
                        <a:off x="6372" y="9180"/>
                        <a:ext cx="2103" cy="1800"/>
                        <a:chOff x="6372" y="9180"/>
                        <a:chExt cx="2103" cy="1800"/>
                      </a:xfrm>
                    </p:grpSpPr>
                    <p:grpSp>
                      <p:nvGrpSpPr>
                        <p:cNvPr id="138263" name="Group 8"/>
                        <p:cNvGrpSpPr>
                          <a:grpSpLocks noChangeAspect="1"/>
                        </p:cNvGrpSpPr>
                        <p:nvPr/>
                      </p:nvGrpSpPr>
                      <p:grpSpPr bwMode="auto">
                        <a:xfrm>
                          <a:off x="6372" y="9180"/>
                          <a:ext cx="2103" cy="1800"/>
                          <a:chOff x="6372" y="9180"/>
                          <a:chExt cx="2103" cy="1800"/>
                        </a:xfrm>
                      </p:grpSpPr>
                      <p:sp>
                        <p:nvSpPr>
                          <p:cNvPr id="138265" name="Oval 9"/>
                          <p:cNvSpPr>
                            <a:spLocks noChangeAspect="1" noChangeArrowheads="1"/>
                          </p:cNvSpPr>
                          <p:nvPr/>
                        </p:nvSpPr>
                        <p:spPr bwMode="auto">
                          <a:xfrm>
                            <a:off x="6372" y="9180"/>
                            <a:ext cx="1800" cy="1800"/>
                          </a:xfrm>
                          <a:prstGeom prst="ellipse">
                            <a:avLst/>
                          </a:prstGeom>
                          <a:solidFill>
                            <a:schemeClr val="accent1"/>
                          </a:solidFill>
                          <a:ln w="9525">
                            <a:solidFill>
                              <a:srgbClr val="000000"/>
                            </a:solidFill>
                            <a:round/>
                            <a:headEnd/>
                            <a:tailEnd/>
                          </a:ln>
                        </p:spPr>
                        <p:txBody>
                          <a:bodyPr/>
                          <a:lstStyle/>
                          <a:p>
                            <a:endParaRPr lang="en-US"/>
                          </a:p>
                        </p:txBody>
                      </p:sp>
                      <p:sp>
                        <p:nvSpPr>
                          <p:cNvPr id="138266" name="Line 10"/>
                          <p:cNvSpPr>
                            <a:spLocks noChangeAspect="1" noChangeShapeType="1"/>
                          </p:cNvSpPr>
                          <p:nvPr/>
                        </p:nvSpPr>
                        <p:spPr bwMode="auto">
                          <a:xfrm rot="-1800000">
                            <a:off x="7215" y="9792"/>
                            <a:ext cx="126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CC00CC"/>
                                </a:solidFill>
                                <a:round/>
                                <a:headEnd type="oval" w="sm" len="sm"/>
                                <a:tailEnd type="triangle" w="sm" len="med"/>
                              </a14:hiddenLine>
                            </a:ext>
                          </a:extLst>
                        </p:spPr>
                        <p:txBody>
                          <a:bodyPr/>
                          <a:lstStyle/>
                          <a:p>
                            <a:endParaRPr lang="en-US"/>
                          </a:p>
                        </p:txBody>
                      </p:sp>
                    </p:grpSp>
                    <p:sp>
                      <p:nvSpPr>
                        <p:cNvPr id="138264" name="Arc 11"/>
                        <p:cNvSpPr>
                          <a:spLocks noChangeAspect="1"/>
                        </p:cNvSpPr>
                        <p:nvPr/>
                      </p:nvSpPr>
                      <p:spPr bwMode="auto">
                        <a:xfrm rot="-1576754">
                          <a:off x="7272" y="9620"/>
                          <a:ext cx="295" cy="295"/>
                        </a:xfrm>
                        <a:custGeom>
                          <a:avLst/>
                          <a:gdLst>
                            <a:gd name="T0" fmla="*/ 0 w 21600"/>
                            <a:gd name="T1" fmla="*/ 0 h 21600"/>
                            <a:gd name="T2" fmla="*/ 4 w 21600"/>
                            <a:gd name="T3" fmla="*/ 4 h 21600"/>
                            <a:gd name="T4" fmla="*/ 0 w 21600"/>
                            <a:gd name="T5" fmla="*/ 4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38262" name="Line 12"/>
                      <p:cNvSpPr>
                        <a:spLocks noChangeAspect="1" noChangeShapeType="1"/>
                      </p:cNvSpPr>
                      <p:nvPr/>
                    </p:nvSpPr>
                    <p:spPr bwMode="auto">
                      <a:xfrm>
                        <a:off x="5652" y="10980"/>
                        <a:ext cx="30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38260" name="Rectangle 13" descr="Light upward diagonal"/>
                    <p:cNvSpPr>
                      <a:spLocks noChangeAspect="1" noChangeArrowheads="1"/>
                    </p:cNvSpPr>
                    <p:nvPr/>
                  </p:nvSpPr>
                  <p:spPr bwMode="auto">
                    <a:xfrm>
                      <a:off x="6582" y="10995"/>
                      <a:ext cx="1440" cy="125"/>
                    </a:xfrm>
                    <a:prstGeom prst="rect">
                      <a:avLst/>
                    </a:prstGeom>
                    <a:pattFill prst="ltUpDiag">
                      <a:fgClr>
                        <a:srgbClr val="80808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138256" name="Text Box 14"/>
                  <p:cNvSpPr txBox="1">
                    <a:spLocks noChangeAspect="1" noChangeArrowheads="1"/>
                  </p:cNvSpPr>
                  <p:nvPr/>
                </p:nvSpPr>
                <p:spPr bwMode="auto">
                  <a:xfrm>
                    <a:off x="6912" y="9930"/>
                    <a:ext cx="5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i="1"/>
                      <a:t>O</a:t>
                    </a:r>
                    <a:endParaRPr lang="en-US" sz="3200"/>
                  </a:p>
                </p:txBody>
              </p:sp>
              <p:sp>
                <p:nvSpPr>
                  <p:cNvPr id="138257" name="Text Box 15"/>
                  <p:cNvSpPr txBox="1">
                    <a:spLocks noChangeAspect="1" noChangeArrowheads="1"/>
                  </p:cNvSpPr>
                  <p:nvPr/>
                </p:nvSpPr>
                <p:spPr bwMode="auto">
                  <a:xfrm>
                    <a:off x="7392" y="9360"/>
                    <a:ext cx="5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i="1">
                        <a:solidFill>
                          <a:srgbClr val="FF0000"/>
                        </a:solidFill>
                      </a:rPr>
                      <a:t>M</a:t>
                    </a:r>
                    <a:endParaRPr lang="en-US" sz="2800">
                      <a:solidFill>
                        <a:srgbClr val="FF0000"/>
                      </a:solidFill>
                    </a:endParaRPr>
                  </a:p>
                </p:txBody>
              </p:sp>
              <p:sp>
                <p:nvSpPr>
                  <p:cNvPr id="138258" name="Text Box 16"/>
                  <p:cNvSpPr txBox="1">
                    <a:spLocks noChangeAspect="1" noChangeArrowheads="1"/>
                  </p:cNvSpPr>
                  <p:nvPr/>
                </p:nvSpPr>
                <p:spPr bwMode="auto">
                  <a:xfrm>
                    <a:off x="8277" y="9180"/>
                    <a:ext cx="159"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grpSp>
            <p:sp>
              <p:nvSpPr>
                <p:cNvPr id="138253" name="Arc 17"/>
                <p:cNvSpPr>
                  <a:spLocks noChangeAspect="1"/>
                </p:cNvSpPr>
                <p:nvPr/>
              </p:nvSpPr>
              <p:spPr bwMode="auto">
                <a:xfrm>
                  <a:off x="7587" y="9930"/>
                  <a:ext cx="180" cy="180"/>
                </a:xfrm>
                <a:custGeom>
                  <a:avLst/>
                  <a:gdLst>
                    <a:gd name="T0" fmla="*/ 0 w 21600"/>
                    <a:gd name="T1" fmla="*/ 0 h 21600"/>
                    <a:gd name="T2" fmla="*/ 2 w 21600"/>
                    <a:gd name="T3" fmla="*/ 2 h 21600"/>
                    <a:gd name="T4" fmla="*/ 0 w 21600"/>
                    <a:gd name="T5" fmla="*/ 2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254" name="Text Box 18"/>
                <p:cNvSpPr txBox="1">
                  <a:spLocks noChangeAspect="1" noChangeArrowheads="1"/>
                </p:cNvSpPr>
                <p:nvPr/>
              </p:nvSpPr>
              <p:spPr bwMode="auto">
                <a:xfrm>
                  <a:off x="7616" y="9720"/>
                  <a:ext cx="159"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grpSp>
          <p:sp>
            <p:nvSpPr>
              <p:cNvPr id="138251" name="Line 19"/>
              <p:cNvSpPr>
                <a:spLocks noChangeAspect="1" noChangeShapeType="1"/>
              </p:cNvSpPr>
              <p:nvPr/>
            </p:nvSpPr>
            <p:spPr bwMode="auto">
              <a:xfrm>
                <a:off x="7287" y="10110"/>
                <a:ext cx="108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prstDash val="dash"/>
                    <a:round/>
                    <a:headEnd/>
                    <a:tailEnd/>
                  </a14:hiddenLine>
                </a:ext>
              </a:extLst>
            </p:spPr>
            <p:txBody>
              <a:bodyPr/>
              <a:lstStyle/>
              <a:p>
                <a:endParaRPr lang="en-US"/>
              </a:p>
            </p:txBody>
          </p:sp>
        </p:grpSp>
        <p:sp>
          <p:nvSpPr>
            <p:cNvPr id="138247" name="Oval 21"/>
            <p:cNvSpPr>
              <a:spLocks noChangeArrowheads="1"/>
            </p:cNvSpPr>
            <p:nvPr/>
          </p:nvSpPr>
          <p:spPr bwMode="auto">
            <a:xfrm>
              <a:off x="2857" y="2863"/>
              <a:ext cx="45" cy="45"/>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48" name="Line 23"/>
            <p:cNvSpPr>
              <a:spLocks noChangeShapeType="1"/>
            </p:cNvSpPr>
            <p:nvPr/>
          </p:nvSpPr>
          <p:spPr bwMode="auto">
            <a:xfrm>
              <a:off x="2880" y="2886"/>
              <a:ext cx="88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38249" name="Object 24"/>
            <p:cNvGraphicFramePr>
              <a:graphicFrameLocks noChangeAspect="1"/>
            </p:cNvGraphicFramePr>
            <p:nvPr/>
          </p:nvGraphicFramePr>
          <p:xfrm>
            <a:off x="3746" y="2591"/>
            <a:ext cx="215" cy="340"/>
          </p:xfrm>
          <a:graphic>
            <a:graphicData uri="http://schemas.openxmlformats.org/presentationml/2006/ole">
              <mc:AlternateContent xmlns:mc="http://schemas.openxmlformats.org/markup-compatibility/2006">
                <mc:Choice xmlns:v="urn:schemas-microsoft-com:vml" Requires="v">
                  <p:oleObj spid="_x0000_s192732" name="Equation" r:id="rId3" imgW="152334" imgH="241195" progId="Equation.DSMT4">
                    <p:embed/>
                  </p:oleObj>
                </mc:Choice>
                <mc:Fallback>
                  <p:oleObj name="Equation" r:id="rId3" imgW="152334" imgH="241195"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6" y="2591"/>
                          <a:ext cx="215" cy="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74615234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5"/>
          <p:cNvSpPr>
            <a:spLocks noGrp="1"/>
          </p:cNvSpPr>
          <p:nvPr>
            <p:ph type="sldNum" sz="quarter" idx="12"/>
          </p:nvPr>
        </p:nvSpPr>
        <p:spPr/>
        <p:txBody>
          <a:bodyPr/>
          <a:lstStyle/>
          <a:p>
            <a:pPr>
              <a:defRPr/>
            </a:pPr>
            <a:fld id="{C4F3FEF8-1320-426A-BEA7-17211D5CD817}" type="slidenum">
              <a:rPr lang="en-US" altLang="en-US"/>
              <a:pPr>
                <a:defRPr/>
              </a:pPr>
              <a:t>62</a:t>
            </a:fld>
            <a:endParaRPr lang="en-US" altLang="en-US"/>
          </a:p>
        </p:txBody>
      </p:sp>
      <p:grpSp>
        <p:nvGrpSpPr>
          <p:cNvPr id="137219" name="Group 11"/>
          <p:cNvGrpSpPr>
            <a:grpSpLocks noChangeAspect="1"/>
          </p:cNvGrpSpPr>
          <p:nvPr/>
        </p:nvGrpSpPr>
        <p:grpSpPr bwMode="auto">
          <a:xfrm>
            <a:off x="3532188" y="3536950"/>
            <a:ext cx="2430462" cy="2079625"/>
            <a:chOff x="6372" y="9180"/>
            <a:chExt cx="2103" cy="1800"/>
          </a:xfrm>
        </p:grpSpPr>
        <p:sp>
          <p:nvSpPr>
            <p:cNvPr id="137235" name="Oval 12"/>
            <p:cNvSpPr>
              <a:spLocks noChangeAspect="1" noChangeArrowheads="1"/>
            </p:cNvSpPr>
            <p:nvPr/>
          </p:nvSpPr>
          <p:spPr bwMode="auto">
            <a:xfrm>
              <a:off x="6372" y="9180"/>
              <a:ext cx="1800" cy="1800"/>
            </a:xfrm>
            <a:prstGeom prst="ellipse">
              <a:avLst/>
            </a:prstGeom>
            <a:solidFill>
              <a:schemeClr val="accent1"/>
            </a:solidFill>
            <a:ln w="9525">
              <a:solidFill>
                <a:srgbClr val="000000"/>
              </a:solidFill>
              <a:round/>
              <a:headEnd/>
              <a:tailEnd/>
            </a:ln>
          </p:spPr>
          <p:txBody>
            <a:bodyPr/>
            <a:lstStyle/>
            <a:p>
              <a:endParaRPr lang="en-US"/>
            </a:p>
          </p:txBody>
        </p:sp>
        <p:sp>
          <p:nvSpPr>
            <p:cNvPr id="137236" name="Line 13"/>
            <p:cNvSpPr>
              <a:spLocks noChangeAspect="1" noChangeShapeType="1"/>
            </p:cNvSpPr>
            <p:nvPr/>
          </p:nvSpPr>
          <p:spPr bwMode="auto">
            <a:xfrm rot="-1800000">
              <a:off x="7215" y="9792"/>
              <a:ext cx="126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CC00CC"/>
                  </a:solidFill>
                  <a:round/>
                  <a:headEnd type="oval" w="sm" len="sm"/>
                  <a:tailEnd type="triangle" w="sm" len="med"/>
                </a14:hiddenLine>
              </a:ext>
            </a:extLst>
          </p:spPr>
          <p:txBody>
            <a:bodyPr/>
            <a:lstStyle/>
            <a:p>
              <a:endParaRPr lang="en-US"/>
            </a:p>
          </p:txBody>
        </p:sp>
      </p:grpSp>
      <p:sp>
        <p:nvSpPr>
          <p:cNvPr id="137220" name="Line 15"/>
          <p:cNvSpPr>
            <a:spLocks noChangeAspect="1" noChangeShapeType="1"/>
          </p:cNvSpPr>
          <p:nvPr/>
        </p:nvSpPr>
        <p:spPr bwMode="auto">
          <a:xfrm>
            <a:off x="2700338" y="5616575"/>
            <a:ext cx="35369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221" name="Rectangle 16" descr="Light upward diagonal"/>
          <p:cNvSpPr>
            <a:spLocks noChangeAspect="1" noChangeArrowheads="1"/>
          </p:cNvSpPr>
          <p:nvPr/>
        </p:nvSpPr>
        <p:spPr bwMode="auto">
          <a:xfrm>
            <a:off x="3775075" y="5634038"/>
            <a:ext cx="1665288" cy="144462"/>
          </a:xfrm>
          <a:prstGeom prst="rect">
            <a:avLst/>
          </a:prstGeom>
          <a:pattFill prst="ltUpDiag">
            <a:fgClr>
              <a:srgbClr val="80808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37222" name="Text Box 17"/>
          <p:cNvSpPr txBox="1">
            <a:spLocks noChangeAspect="1" noChangeArrowheads="1"/>
          </p:cNvSpPr>
          <p:nvPr/>
        </p:nvSpPr>
        <p:spPr bwMode="auto">
          <a:xfrm>
            <a:off x="4156075" y="4403725"/>
            <a:ext cx="625475"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i="1"/>
              <a:t>O</a:t>
            </a:r>
            <a:endParaRPr lang="en-US" sz="3200"/>
          </a:p>
        </p:txBody>
      </p:sp>
      <p:sp>
        <p:nvSpPr>
          <p:cNvPr id="137223" name="Text Box 19"/>
          <p:cNvSpPr txBox="1">
            <a:spLocks noChangeAspect="1" noChangeArrowheads="1"/>
          </p:cNvSpPr>
          <p:nvPr/>
        </p:nvSpPr>
        <p:spPr bwMode="auto">
          <a:xfrm>
            <a:off x="5734050" y="353695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37224" name="Arc 20"/>
          <p:cNvSpPr>
            <a:spLocks noChangeAspect="1"/>
          </p:cNvSpPr>
          <p:nvPr/>
        </p:nvSpPr>
        <p:spPr bwMode="auto">
          <a:xfrm>
            <a:off x="4937125" y="4403725"/>
            <a:ext cx="207963" cy="207963"/>
          </a:xfrm>
          <a:custGeom>
            <a:avLst/>
            <a:gdLst>
              <a:gd name="T0" fmla="*/ 0 w 21600"/>
              <a:gd name="T1" fmla="*/ 0 h 21600"/>
              <a:gd name="T2" fmla="*/ 2002250 w 21600"/>
              <a:gd name="T3" fmla="*/ 2002250 h 21600"/>
              <a:gd name="T4" fmla="*/ 0 w 21600"/>
              <a:gd name="T5" fmla="*/ 200225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7225" name="Text Box 21"/>
          <p:cNvSpPr txBox="1">
            <a:spLocks noChangeAspect="1" noChangeArrowheads="1"/>
          </p:cNvSpPr>
          <p:nvPr/>
        </p:nvSpPr>
        <p:spPr bwMode="auto">
          <a:xfrm>
            <a:off x="4970463" y="41608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en-US" sz="1800"/>
          </a:p>
        </p:txBody>
      </p:sp>
      <p:sp>
        <p:nvSpPr>
          <p:cNvPr id="137226" name="Line 22"/>
          <p:cNvSpPr>
            <a:spLocks noChangeAspect="1" noChangeShapeType="1"/>
          </p:cNvSpPr>
          <p:nvPr/>
        </p:nvSpPr>
        <p:spPr bwMode="auto">
          <a:xfrm>
            <a:off x="4589463" y="4611688"/>
            <a:ext cx="124936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prstDash val="dash"/>
                <a:round/>
                <a:headEnd/>
                <a:tailEnd/>
              </a14:hiddenLine>
            </a:ext>
          </a:extLst>
        </p:spPr>
        <p:txBody>
          <a:bodyPr/>
          <a:lstStyle/>
          <a:p>
            <a:endParaRPr lang="en-US"/>
          </a:p>
        </p:txBody>
      </p:sp>
      <p:sp>
        <p:nvSpPr>
          <p:cNvPr id="137227" name="Oval 23"/>
          <p:cNvSpPr>
            <a:spLocks noChangeArrowheads="1"/>
          </p:cNvSpPr>
          <p:nvPr/>
        </p:nvSpPr>
        <p:spPr bwMode="auto">
          <a:xfrm>
            <a:off x="4535488" y="4545013"/>
            <a:ext cx="71437" cy="714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228" name="Line 24"/>
          <p:cNvSpPr>
            <a:spLocks noChangeShapeType="1"/>
          </p:cNvSpPr>
          <p:nvPr/>
        </p:nvSpPr>
        <p:spPr bwMode="auto">
          <a:xfrm rot="-1975704">
            <a:off x="4459288" y="4198938"/>
            <a:ext cx="1404937" cy="158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37229" name="Object 25"/>
          <p:cNvGraphicFramePr>
            <a:graphicFrameLocks noChangeAspect="1"/>
          </p:cNvGraphicFramePr>
          <p:nvPr/>
        </p:nvGraphicFramePr>
        <p:xfrm>
          <a:off x="5400675" y="3321050"/>
          <a:ext cx="341313" cy="539750"/>
        </p:xfrm>
        <a:graphic>
          <a:graphicData uri="http://schemas.openxmlformats.org/presentationml/2006/ole">
            <mc:AlternateContent xmlns:mc="http://schemas.openxmlformats.org/markup-compatibility/2006">
              <mc:Choice xmlns:v="urn:schemas-microsoft-com:vml" Requires="v">
                <p:oleObj spid="_x0000_s191708" name="Equation" r:id="rId3" imgW="152334" imgH="241195" progId="Equation.DSMT4">
                  <p:embed/>
                </p:oleObj>
              </mc:Choice>
              <mc:Fallback>
                <p:oleObj name="Equation" r:id="rId3" imgW="152334" imgH="241195"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0675" y="3321050"/>
                        <a:ext cx="341313" cy="539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7230" name="Line 26"/>
          <p:cNvSpPr>
            <a:spLocks noChangeShapeType="1"/>
          </p:cNvSpPr>
          <p:nvPr/>
        </p:nvSpPr>
        <p:spPr bwMode="auto">
          <a:xfrm>
            <a:off x="4572000" y="4594225"/>
            <a:ext cx="14398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231" name="Arc 27"/>
          <p:cNvSpPr>
            <a:spLocks/>
          </p:cNvSpPr>
          <p:nvPr/>
        </p:nvSpPr>
        <p:spPr bwMode="auto">
          <a:xfrm>
            <a:off x="4799013" y="4462463"/>
            <a:ext cx="71437" cy="107950"/>
          </a:xfrm>
          <a:custGeom>
            <a:avLst/>
            <a:gdLst>
              <a:gd name="T0" fmla="*/ 0 w 21600"/>
              <a:gd name="T1" fmla="*/ 0 h 21600"/>
              <a:gd name="T2" fmla="*/ 236261 w 21600"/>
              <a:gd name="T3" fmla="*/ 539500 h 21600"/>
              <a:gd name="T4" fmla="*/ 0 w 21600"/>
              <a:gd name="T5" fmla="*/ 53950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232" name="Text Box 28"/>
          <p:cNvSpPr txBox="1">
            <a:spLocks noChangeArrowheads="1"/>
          </p:cNvSpPr>
          <p:nvPr/>
        </p:nvSpPr>
        <p:spPr bwMode="auto">
          <a:xfrm>
            <a:off x="4881563" y="4195763"/>
            <a:ext cx="6842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l-GR" sz="2400">
                <a:cs typeface="Arial" charset="0"/>
              </a:rPr>
              <a:t>α</a:t>
            </a:r>
          </a:p>
        </p:txBody>
      </p:sp>
      <p:sp>
        <p:nvSpPr>
          <p:cNvPr id="137233" name="Text Box 29"/>
          <p:cNvSpPr txBox="1">
            <a:spLocks noChangeArrowheads="1"/>
          </p:cNvSpPr>
          <p:nvPr/>
        </p:nvSpPr>
        <p:spPr bwMode="auto">
          <a:xfrm>
            <a:off x="611188" y="1079500"/>
            <a:ext cx="7561262" cy="265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z="2800"/>
              <a:t>	Trên mặt nằm ngang có bánh xe đồng chất tâm </a:t>
            </a:r>
            <a:r>
              <a:rPr lang="en-US" sz="2800" i="1"/>
              <a:t>O</a:t>
            </a:r>
            <a:r>
              <a:rPr lang="en-US" sz="2800"/>
              <a:t>, bán kính </a:t>
            </a:r>
            <a:r>
              <a:rPr lang="en-US" sz="2800" i="1"/>
              <a:t>R, </a:t>
            </a:r>
            <a:r>
              <a:rPr lang="en-US" sz="2800"/>
              <a:t>trọng lượng </a:t>
            </a:r>
            <a:r>
              <a:rPr lang="en-US" sz="2800" i="1"/>
              <a:t>P,</a:t>
            </a:r>
            <a:r>
              <a:rPr lang="en-US" sz="2800"/>
              <a:t> chịu lực Q như hình vẽ. </a:t>
            </a:r>
            <a:r>
              <a:rPr lang="en-US" sz="2800">
                <a:solidFill>
                  <a:srgbClr val="FF0000"/>
                </a:solidFill>
              </a:rPr>
              <a:t>Xác định trị số Q để bánh xe cân bằng</a:t>
            </a:r>
            <a:r>
              <a:rPr lang="en-US" sz="2800"/>
              <a:t>. Biết hệ số ma sát trượt </a:t>
            </a:r>
            <a:r>
              <a:rPr lang="en-US" sz="2800" i="1"/>
              <a:t>f, </a:t>
            </a:r>
            <a:r>
              <a:rPr lang="en-US" sz="2800"/>
              <a:t>hệ số ma sát lăn k.</a:t>
            </a:r>
          </a:p>
        </p:txBody>
      </p:sp>
      <p:sp>
        <p:nvSpPr>
          <p:cNvPr id="137234" name="Text Box 30"/>
          <p:cNvSpPr txBox="1">
            <a:spLocks noChangeArrowheads="1"/>
          </p:cNvSpPr>
          <p:nvPr/>
        </p:nvSpPr>
        <p:spPr bwMode="auto">
          <a:xfrm>
            <a:off x="574675" y="450850"/>
            <a:ext cx="19446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00FF"/>
                </a:solidFill>
              </a:rPr>
              <a:t>Ví dụ </a:t>
            </a:r>
            <a:r>
              <a:rPr lang="en-US" sz="2800" b="1" smtClean="0">
                <a:solidFill>
                  <a:srgbClr val="0000FF"/>
                </a:solidFill>
              </a:rPr>
              <a:t>4.5:</a:t>
            </a:r>
            <a:endParaRPr lang="en-US" sz="2800" b="1">
              <a:solidFill>
                <a:srgbClr val="0000FF"/>
              </a:solidFill>
            </a:endParaRPr>
          </a:p>
        </p:txBody>
      </p:sp>
    </p:spTree>
    <p:extLst>
      <p:ext uri="{BB962C8B-B14F-4D97-AF65-F5344CB8AC3E}">
        <p14:creationId xmlns:p14="http://schemas.microsoft.com/office/powerpoint/2010/main" val="6862429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8B089012-C7C2-4357-BF26-FBBA9FCDE319}" type="slidenum">
              <a:rPr lang="en-US" altLang="en-US" smtClean="0"/>
              <a:pPr>
                <a:defRPr/>
              </a:pPr>
              <a:t>63</a:t>
            </a:fld>
            <a:endParaRPr lang="en-US" altLang="en-US"/>
          </a:p>
        </p:txBody>
      </p:sp>
    </p:spTree>
    <p:extLst>
      <p:ext uri="{BB962C8B-B14F-4D97-AF65-F5344CB8AC3E}">
        <p14:creationId xmlns:p14="http://schemas.microsoft.com/office/powerpoint/2010/main" val="108959169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lide Number Placeholder 8"/>
          <p:cNvSpPr>
            <a:spLocks noGrp="1"/>
          </p:cNvSpPr>
          <p:nvPr>
            <p:ph type="sldNum" sz="quarter" idx="12"/>
          </p:nvPr>
        </p:nvSpPr>
        <p:spPr/>
        <p:txBody>
          <a:bodyPr/>
          <a:lstStyle/>
          <a:p>
            <a:pPr>
              <a:defRPr/>
            </a:pPr>
            <a:fld id="{7E051930-F1BC-471A-A203-DB9BF97FD011}" type="slidenum">
              <a:rPr lang="en-US" altLang="en-US"/>
              <a:pPr>
                <a:defRPr/>
              </a:pPr>
              <a:t>64</a:t>
            </a:fld>
            <a:endParaRPr lang="en-US" altLang="en-US"/>
          </a:p>
        </p:txBody>
      </p:sp>
      <p:sp>
        <p:nvSpPr>
          <p:cNvPr id="240642" name="Rectangle 2"/>
          <p:cNvSpPr>
            <a:spLocks noChangeArrowheads="1"/>
          </p:cNvSpPr>
          <p:nvPr/>
        </p:nvSpPr>
        <p:spPr bwMode="auto">
          <a:xfrm>
            <a:off x="611188" y="404813"/>
            <a:ext cx="7451912"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smtClean="0">
                <a:solidFill>
                  <a:schemeClr val="tx2"/>
                </a:solidFill>
              </a:rPr>
              <a:t>PL. </a:t>
            </a:r>
            <a:r>
              <a:rPr lang="en-US" b="1">
                <a:solidFill>
                  <a:schemeClr val="tx2"/>
                </a:solidFill>
              </a:rPr>
              <a:t>HỢP LỰC CỦA HỆ LỰC PHÂN BỐ PHẲNG</a:t>
            </a:r>
            <a:endParaRPr lang="en-US" sz="2400" b="1">
              <a:solidFill>
                <a:schemeClr val="tx2"/>
              </a:solidFill>
            </a:endParaRPr>
          </a:p>
        </p:txBody>
      </p:sp>
      <p:sp>
        <p:nvSpPr>
          <p:cNvPr id="240643" name="Text Box 3"/>
          <p:cNvSpPr txBox="1">
            <a:spLocks noChangeArrowheads="1"/>
          </p:cNvSpPr>
          <p:nvPr/>
        </p:nvSpPr>
        <p:spPr bwMode="auto">
          <a:xfrm>
            <a:off x="574675" y="981075"/>
            <a:ext cx="8101013" cy="152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lnSpc>
                <a:spcPct val="120000"/>
              </a:lnSpc>
              <a:spcBef>
                <a:spcPct val="50000"/>
              </a:spcBef>
            </a:pPr>
            <a:r>
              <a:rPr lang="en-US"/>
              <a:t>	Xét đoạn dầm AB dài l, chịu tác dụng của  hệ lực phân bố song song cùng chiều với cường độ phân bố </a:t>
            </a:r>
            <a:r>
              <a:rPr lang="en-US" i="1"/>
              <a:t>q(x)</a:t>
            </a:r>
            <a:r>
              <a:rPr lang="en-US"/>
              <a:t>:</a:t>
            </a:r>
          </a:p>
        </p:txBody>
      </p:sp>
      <p:grpSp>
        <p:nvGrpSpPr>
          <p:cNvPr id="240684" name="Group 44"/>
          <p:cNvGrpSpPr>
            <a:grpSpLocks/>
          </p:cNvGrpSpPr>
          <p:nvPr/>
        </p:nvGrpSpPr>
        <p:grpSpPr bwMode="auto">
          <a:xfrm>
            <a:off x="4327525" y="3397250"/>
            <a:ext cx="2971800" cy="1763713"/>
            <a:chOff x="3412" y="2235"/>
            <a:chExt cx="1872" cy="1111"/>
          </a:xfrm>
        </p:grpSpPr>
        <p:grpSp>
          <p:nvGrpSpPr>
            <p:cNvPr id="96277" name="Group 9"/>
            <p:cNvGrpSpPr>
              <a:grpSpLocks/>
            </p:cNvGrpSpPr>
            <p:nvPr/>
          </p:nvGrpSpPr>
          <p:grpSpPr bwMode="auto">
            <a:xfrm>
              <a:off x="3412" y="2717"/>
              <a:ext cx="1767" cy="629"/>
              <a:chOff x="3315" y="2741"/>
              <a:chExt cx="2334" cy="1040"/>
            </a:xfrm>
          </p:grpSpPr>
          <p:sp>
            <p:nvSpPr>
              <p:cNvPr id="96280" name="Rectangle 10"/>
              <p:cNvSpPr>
                <a:spLocks noChangeArrowheads="1"/>
              </p:cNvSpPr>
              <p:nvPr/>
            </p:nvSpPr>
            <p:spPr bwMode="auto">
              <a:xfrm>
                <a:off x="3315" y="3660"/>
                <a:ext cx="2250" cy="12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81" name="Line 11"/>
              <p:cNvSpPr>
                <a:spLocks noChangeShapeType="1"/>
              </p:cNvSpPr>
              <p:nvPr/>
            </p:nvSpPr>
            <p:spPr bwMode="auto">
              <a:xfrm flipV="1">
                <a:off x="3324" y="3007"/>
                <a:ext cx="0" cy="653"/>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82" name="Line 12"/>
              <p:cNvSpPr>
                <a:spLocks noChangeShapeType="1"/>
              </p:cNvSpPr>
              <p:nvPr/>
            </p:nvSpPr>
            <p:spPr bwMode="auto">
              <a:xfrm flipV="1">
                <a:off x="5565" y="2789"/>
                <a:ext cx="0" cy="871"/>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83" name="Arc 13"/>
              <p:cNvSpPr>
                <a:spLocks/>
              </p:cNvSpPr>
              <p:nvPr/>
            </p:nvSpPr>
            <p:spPr bwMode="auto">
              <a:xfrm rot="11166931" flipV="1">
                <a:off x="3322" y="2871"/>
                <a:ext cx="717" cy="169"/>
              </a:xfrm>
              <a:custGeom>
                <a:avLst/>
                <a:gdLst>
                  <a:gd name="T0" fmla="*/ 0 w 39940"/>
                  <a:gd name="T1" fmla="*/ 1 h 21600"/>
                  <a:gd name="T2" fmla="*/ 13 w 39940"/>
                  <a:gd name="T3" fmla="*/ 1 h 21600"/>
                  <a:gd name="T4" fmla="*/ 6 w 39940"/>
                  <a:gd name="T5" fmla="*/ 1 h 21600"/>
                  <a:gd name="T6" fmla="*/ 0 60000 65536"/>
                  <a:gd name="T7" fmla="*/ 0 60000 65536"/>
                  <a:gd name="T8" fmla="*/ 0 60000 65536"/>
                </a:gdLst>
                <a:ahLst/>
                <a:cxnLst>
                  <a:cxn ang="T6">
                    <a:pos x="T0" y="T1"/>
                  </a:cxn>
                  <a:cxn ang="T7">
                    <a:pos x="T2" y="T3"/>
                  </a:cxn>
                  <a:cxn ang="T8">
                    <a:pos x="T4" y="T5"/>
                  </a:cxn>
                </a:cxnLst>
                <a:rect l="0" t="0" r="r" b="b"/>
                <a:pathLst>
                  <a:path w="39940" h="21600" fill="none" extrusionOk="0">
                    <a:moveTo>
                      <a:pt x="0" y="10189"/>
                    </a:moveTo>
                    <a:cubicBezTo>
                      <a:pt x="3942" y="3852"/>
                      <a:pt x="10877" y="-1"/>
                      <a:pt x="18340" y="0"/>
                    </a:cubicBezTo>
                    <a:cubicBezTo>
                      <a:pt x="30269" y="0"/>
                      <a:pt x="39940" y="9670"/>
                      <a:pt x="39940" y="21600"/>
                    </a:cubicBezTo>
                  </a:path>
                  <a:path w="39940" h="21600" stroke="0" extrusionOk="0">
                    <a:moveTo>
                      <a:pt x="0" y="10189"/>
                    </a:moveTo>
                    <a:cubicBezTo>
                      <a:pt x="3942" y="3852"/>
                      <a:pt x="10877" y="-1"/>
                      <a:pt x="18340" y="0"/>
                    </a:cubicBezTo>
                    <a:cubicBezTo>
                      <a:pt x="30269" y="0"/>
                      <a:pt x="39940" y="9670"/>
                      <a:pt x="39940" y="21600"/>
                    </a:cubicBezTo>
                    <a:lnTo>
                      <a:pt x="18340" y="21600"/>
                    </a:lnTo>
                    <a:lnTo>
                      <a:pt x="0" y="10189"/>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84" name="Arc 14"/>
              <p:cNvSpPr>
                <a:spLocks/>
              </p:cNvSpPr>
              <p:nvPr/>
            </p:nvSpPr>
            <p:spPr bwMode="auto">
              <a:xfrm rot="21312861" flipV="1">
                <a:off x="4017" y="2863"/>
                <a:ext cx="680" cy="169"/>
              </a:xfrm>
              <a:custGeom>
                <a:avLst/>
                <a:gdLst>
                  <a:gd name="T0" fmla="*/ 0 w 37877"/>
                  <a:gd name="T1" fmla="*/ 1 h 21600"/>
                  <a:gd name="T2" fmla="*/ 12 w 37877"/>
                  <a:gd name="T3" fmla="*/ 1 h 21600"/>
                  <a:gd name="T4" fmla="*/ 6 w 37877"/>
                  <a:gd name="T5" fmla="*/ 1 h 21600"/>
                  <a:gd name="T6" fmla="*/ 0 60000 65536"/>
                  <a:gd name="T7" fmla="*/ 0 60000 65536"/>
                  <a:gd name="T8" fmla="*/ 0 60000 65536"/>
                </a:gdLst>
                <a:ahLst/>
                <a:cxnLst>
                  <a:cxn ang="T6">
                    <a:pos x="T0" y="T1"/>
                  </a:cxn>
                  <a:cxn ang="T7">
                    <a:pos x="T2" y="T3"/>
                  </a:cxn>
                  <a:cxn ang="T8">
                    <a:pos x="T4" y="T5"/>
                  </a:cxn>
                </a:cxnLst>
                <a:rect l="0" t="0" r="r" b="b"/>
                <a:pathLst>
                  <a:path w="37877" h="21600" fill="none" extrusionOk="0">
                    <a:moveTo>
                      <a:pt x="0" y="10189"/>
                    </a:moveTo>
                    <a:cubicBezTo>
                      <a:pt x="3942" y="3852"/>
                      <a:pt x="10877" y="-1"/>
                      <a:pt x="18340" y="0"/>
                    </a:cubicBezTo>
                    <a:cubicBezTo>
                      <a:pt x="26701" y="0"/>
                      <a:pt x="34311" y="4825"/>
                      <a:pt x="37877" y="12387"/>
                    </a:cubicBezTo>
                  </a:path>
                  <a:path w="37877" h="21600" stroke="0" extrusionOk="0">
                    <a:moveTo>
                      <a:pt x="0" y="10189"/>
                    </a:moveTo>
                    <a:cubicBezTo>
                      <a:pt x="3942" y="3852"/>
                      <a:pt x="10877" y="-1"/>
                      <a:pt x="18340" y="0"/>
                    </a:cubicBezTo>
                    <a:cubicBezTo>
                      <a:pt x="26701" y="0"/>
                      <a:pt x="34311" y="4825"/>
                      <a:pt x="37877" y="12387"/>
                    </a:cubicBezTo>
                    <a:lnTo>
                      <a:pt x="18340" y="21600"/>
                    </a:lnTo>
                    <a:lnTo>
                      <a:pt x="0" y="10189"/>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85" name="Arc 15"/>
              <p:cNvSpPr>
                <a:spLocks/>
              </p:cNvSpPr>
              <p:nvPr/>
            </p:nvSpPr>
            <p:spPr bwMode="auto">
              <a:xfrm rot="11078544" flipV="1">
                <a:off x="4573" y="2741"/>
                <a:ext cx="1076" cy="545"/>
              </a:xfrm>
              <a:custGeom>
                <a:avLst/>
                <a:gdLst>
                  <a:gd name="T0" fmla="*/ 7 w 19537"/>
                  <a:gd name="T1" fmla="*/ 0 h 21487"/>
                  <a:gd name="T2" fmla="*/ 59 w 19537"/>
                  <a:gd name="T3" fmla="*/ 8 h 21487"/>
                  <a:gd name="T4" fmla="*/ 0 w 19537"/>
                  <a:gd name="T5" fmla="*/ 14 h 21487"/>
                  <a:gd name="T6" fmla="*/ 0 60000 65536"/>
                  <a:gd name="T7" fmla="*/ 0 60000 65536"/>
                  <a:gd name="T8" fmla="*/ 0 60000 65536"/>
                </a:gdLst>
                <a:ahLst/>
                <a:cxnLst>
                  <a:cxn ang="T6">
                    <a:pos x="T0" y="T1"/>
                  </a:cxn>
                  <a:cxn ang="T7">
                    <a:pos x="T2" y="T3"/>
                  </a:cxn>
                  <a:cxn ang="T8">
                    <a:pos x="T4" y="T5"/>
                  </a:cxn>
                </a:cxnLst>
                <a:rect l="0" t="0" r="r" b="b"/>
                <a:pathLst>
                  <a:path w="19537" h="21487" fill="none" extrusionOk="0">
                    <a:moveTo>
                      <a:pt x="2209" y="0"/>
                    </a:moveTo>
                    <a:cubicBezTo>
                      <a:pt x="9736" y="774"/>
                      <a:pt x="16310" y="5430"/>
                      <a:pt x="19537" y="12274"/>
                    </a:cubicBezTo>
                  </a:path>
                  <a:path w="19537" h="21487" stroke="0" extrusionOk="0">
                    <a:moveTo>
                      <a:pt x="2209" y="0"/>
                    </a:moveTo>
                    <a:cubicBezTo>
                      <a:pt x="9736" y="774"/>
                      <a:pt x="16310" y="5430"/>
                      <a:pt x="19537" y="12274"/>
                    </a:cubicBezTo>
                    <a:lnTo>
                      <a:pt x="0" y="21487"/>
                    </a:lnTo>
                    <a:lnTo>
                      <a:pt x="2209"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86" name="Line 16"/>
              <p:cNvSpPr>
                <a:spLocks noChangeShapeType="1"/>
              </p:cNvSpPr>
              <p:nvPr/>
            </p:nvSpPr>
            <p:spPr bwMode="auto">
              <a:xfrm>
                <a:off x="3557" y="2862"/>
                <a:ext cx="0" cy="79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87" name="Line 17"/>
              <p:cNvSpPr>
                <a:spLocks noChangeShapeType="1"/>
              </p:cNvSpPr>
              <p:nvPr/>
            </p:nvSpPr>
            <p:spPr bwMode="auto">
              <a:xfrm>
                <a:off x="3775" y="2886"/>
                <a:ext cx="0" cy="77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88" name="Line 18"/>
              <p:cNvSpPr>
                <a:spLocks noChangeShapeType="1"/>
              </p:cNvSpPr>
              <p:nvPr/>
            </p:nvSpPr>
            <p:spPr bwMode="auto">
              <a:xfrm>
                <a:off x="3993" y="2958"/>
                <a:ext cx="0" cy="70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89" name="Line 19"/>
              <p:cNvSpPr>
                <a:spLocks noChangeShapeType="1"/>
              </p:cNvSpPr>
              <p:nvPr/>
            </p:nvSpPr>
            <p:spPr bwMode="auto">
              <a:xfrm>
                <a:off x="4186" y="3031"/>
                <a:ext cx="0" cy="62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90" name="Line 20"/>
              <p:cNvSpPr>
                <a:spLocks noChangeShapeType="1"/>
              </p:cNvSpPr>
              <p:nvPr/>
            </p:nvSpPr>
            <p:spPr bwMode="auto">
              <a:xfrm>
                <a:off x="4380" y="3031"/>
                <a:ext cx="0" cy="62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91" name="Line 21"/>
              <p:cNvSpPr>
                <a:spLocks noChangeShapeType="1"/>
              </p:cNvSpPr>
              <p:nvPr/>
            </p:nvSpPr>
            <p:spPr bwMode="auto">
              <a:xfrm>
                <a:off x="4549" y="2983"/>
                <a:ext cx="0" cy="67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92" name="Line 22"/>
              <p:cNvSpPr>
                <a:spLocks noChangeShapeType="1"/>
              </p:cNvSpPr>
              <p:nvPr/>
            </p:nvSpPr>
            <p:spPr bwMode="auto">
              <a:xfrm>
                <a:off x="4743" y="2886"/>
                <a:ext cx="0" cy="77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93" name="Line 23"/>
              <p:cNvSpPr>
                <a:spLocks noChangeShapeType="1"/>
              </p:cNvSpPr>
              <p:nvPr/>
            </p:nvSpPr>
            <p:spPr bwMode="auto">
              <a:xfrm>
                <a:off x="4985" y="2837"/>
                <a:ext cx="0" cy="82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94" name="Line 24"/>
              <p:cNvSpPr>
                <a:spLocks noChangeShapeType="1"/>
              </p:cNvSpPr>
              <p:nvPr/>
            </p:nvSpPr>
            <p:spPr bwMode="auto">
              <a:xfrm>
                <a:off x="5202" y="2765"/>
                <a:ext cx="0" cy="8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95" name="Line 25"/>
              <p:cNvSpPr>
                <a:spLocks noChangeShapeType="1"/>
              </p:cNvSpPr>
              <p:nvPr/>
            </p:nvSpPr>
            <p:spPr bwMode="auto">
              <a:xfrm>
                <a:off x="5396" y="2765"/>
                <a:ext cx="0" cy="8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6278" name="Line 26"/>
            <p:cNvSpPr>
              <a:spLocks noChangeShapeType="1"/>
            </p:cNvSpPr>
            <p:nvPr/>
          </p:nvSpPr>
          <p:spPr bwMode="auto">
            <a:xfrm flipV="1">
              <a:off x="4664" y="2415"/>
              <a:ext cx="257" cy="34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279" name="Text Box 27"/>
            <p:cNvSpPr txBox="1">
              <a:spLocks noChangeArrowheads="1"/>
            </p:cNvSpPr>
            <p:nvPr/>
          </p:nvSpPr>
          <p:spPr bwMode="auto">
            <a:xfrm>
              <a:off x="4859" y="2235"/>
              <a:ext cx="42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000"/>
                <a:t>q(x)</a:t>
              </a:r>
            </a:p>
          </p:txBody>
        </p:sp>
      </p:grpSp>
      <p:sp>
        <p:nvSpPr>
          <p:cNvPr id="240669" name="Text Box 29"/>
          <p:cNvSpPr txBox="1">
            <a:spLocks noChangeArrowheads="1"/>
          </p:cNvSpPr>
          <p:nvPr/>
        </p:nvSpPr>
        <p:spPr bwMode="auto">
          <a:xfrm>
            <a:off x="7059613" y="4873625"/>
            <a:ext cx="536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B</a:t>
            </a:r>
          </a:p>
        </p:txBody>
      </p:sp>
      <p:sp>
        <p:nvSpPr>
          <p:cNvPr id="240670" name="Line 30"/>
          <p:cNvSpPr>
            <a:spLocks noChangeShapeType="1"/>
          </p:cNvSpPr>
          <p:nvPr/>
        </p:nvSpPr>
        <p:spPr bwMode="auto">
          <a:xfrm>
            <a:off x="5942013" y="4008438"/>
            <a:ext cx="0" cy="103822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71" name="Line 31"/>
          <p:cNvSpPr>
            <a:spLocks noChangeShapeType="1"/>
          </p:cNvSpPr>
          <p:nvPr/>
        </p:nvSpPr>
        <p:spPr bwMode="auto">
          <a:xfrm>
            <a:off x="4367213" y="5391150"/>
            <a:ext cx="1574800" cy="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72" name="Line 32"/>
          <p:cNvSpPr>
            <a:spLocks noChangeShapeType="1"/>
          </p:cNvSpPr>
          <p:nvPr/>
        </p:nvSpPr>
        <p:spPr bwMode="auto">
          <a:xfrm>
            <a:off x="4324350" y="5122863"/>
            <a:ext cx="0" cy="11144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73" name="Line 33"/>
          <p:cNvSpPr>
            <a:spLocks noChangeShapeType="1"/>
          </p:cNvSpPr>
          <p:nvPr/>
        </p:nvSpPr>
        <p:spPr bwMode="auto">
          <a:xfrm>
            <a:off x="5942013" y="5199063"/>
            <a:ext cx="0" cy="42227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74" name="Text Box 34"/>
          <p:cNvSpPr txBox="1">
            <a:spLocks noChangeArrowheads="1"/>
          </p:cNvSpPr>
          <p:nvPr/>
        </p:nvSpPr>
        <p:spPr bwMode="auto">
          <a:xfrm>
            <a:off x="4867275" y="5391150"/>
            <a:ext cx="7286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a:solidFill>
                  <a:srgbClr val="FF0000"/>
                </a:solidFill>
              </a:rPr>
              <a:t>d</a:t>
            </a:r>
          </a:p>
        </p:txBody>
      </p:sp>
      <p:sp>
        <p:nvSpPr>
          <p:cNvPr id="240675" name="Line 35"/>
          <p:cNvSpPr>
            <a:spLocks noChangeShapeType="1"/>
          </p:cNvSpPr>
          <p:nvPr/>
        </p:nvSpPr>
        <p:spPr bwMode="auto">
          <a:xfrm>
            <a:off x="7054850" y="5122863"/>
            <a:ext cx="0" cy="9985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76" name="Line 36"/>
          <p:cNvSpPr>
            <a:spLocks noChangeShapeType="1"/>
          </p:cNvSpPr>
          <p:nvPr/>
        </p:nvSpPr>
        <p:spPr bwMode="auto">
          <a:xfrm>
            <a:off x="4367213" y="5949950"/>
            <a:ext cx="2687637" cy="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77" name="Text Box 37"/>
          <p:cNvSpPr txBox="1">
            <a:spLocks noChangeArrowheads="1"/>
          </p:cNvSpPr>
          <p:nvPr/>
        </p:nvSpPr>
        <p:spPr bwMode="auto">
          <a:xfrm>
            <a:off x="6183313" y="5502275"/>
            <a:ext cx="7286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i="1">
                <a:solidFill>
                  <a:srgbClr val="FF0000"/>
                </a:solidFill>
                <a:latin typeface="Times New Roman" pitchFamily="18" charset="0"/>
              </a:rPr>
              <a:t>l</a:t>
            </a:r>
          </a:p>
        </p:txBody>
      </p:sp>
      <p:graphicFrame>
        <p:nvGraphicFramePr>
          <p:cNvPr id="240678" name="Object 38"/>
          <p:cNvGraphicFramePr>
            <a:graphicFrameLocks noChangeAspect="1"/>
          </p:cNvGraphicFramePr>
          <p:nvPr/>
        </p:nvGraphicFramePr>
        <p:xfrm>
          <a:off x="5980113" y="3692525"/>
          <a:ext cx="366712" cy="579438"/>
        </p:xfrm>
        <a:graphic>
          <a:graphicData uri="http://schemas.openxmlformats.org/presentationml/2006/ole">
            <mc:AlternateContent xmlns:mc="http://schemas.openxmlformats.org/markup-compatibility/2006">
              <mc:Choice xmlns:v="urn:schemas-microsoft-com:vml" Requires="v">
                <p:oleObj spid="_x0000_s209115" name="Equation" r:id="rId3" imgW="133362" imgH="222199" progId="Equation.DSMT4">
                  <p:embed/>
                </p:oleObj>
              </mc:Choice>
              <mc:Fallback>
                <p:oleObj name="Equation" r:id="rId3" imgW="133362" imgH="222199"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0113" y="3692525"/>
                        <a:ext cx="3667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mc:AlternateContent xmlns:mc="http://schemas.openxmlformats.org/markup-compatibility/2006" xmlns:a14="http://schemas.microsoft.com/office/drawing/2010/main">
        <mc:Choice Requires="a14">
          <p:sp>
            <p:nvSpPr>
              <p:cNvPr id="240679" name="Text Box 39"/>
              <p:cNvSpPr txBox="1">
                <a:spLocks noChangeArrowheads="1"/>
              </p:cNvSpPr>
              <p:nvPr/>
            </p:nvSpPr>
            <p:spPr bwMode="auto">
              <a:xfrm>
                <a:off x="576263" y="3105150"/>
                <a:ext cx="5724525" cy="5436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a:t>Sau đây ta sẽ xác định hợp lực </a:t>
                </a:r>
                <a14:m>
                  <m:oMath xmlns:m="http://schemas.openxmlformats.org/officeDocument/2006/math">
                    <m:acc>
                      <m:accPr>
                        <m:chr m:val="⃗"/>
                        <m:ctrlPr>
                          <a:rPr lang="en-US" b="1" i="1">
                            <a:solidFill>
                              <a:srgbClr val="FF0000"/>
                            </a:solidFill>
                            <a:latin typeface="Cambria Math"/>
                          </a:rPr>
                        </m:ctrlPr>
                      </m:accPr>
                      <m:e>
                        <m:r>
                          <a:rPr lang="en-US" b="1" i="1">
                            <a:solidFill>
                              <a:srgbClr val="FF0000"/>
                            </a:solidFill>
                            <a:latin typeface="Cambria Math"/>
                          </a:rPr>
                          <m:t>𝑸</m:t>
                        </m:r>
                      </m:e>
                    </m:acc>
                  </m:oMath>
                </a14:m>
                <a:r>
                  <a:rPr lang="en-US"/>
                  <a:t>: </a:t>
                </a:r>
              </a:p>
            </p:txBody>
          </p:sp>
        </mc:Choice>
        <mc:Fallback xmlns="">
          <p:sp>
            <p:nvSpPr>
              <p:cNvPr id="240679" name="Text Box 39"/>
              <p:cNvSpPr txBox="1">
                <a:spLocks noRot="1" noChangeAspect="1" noMove="1" noResize="1" noEditPoints="1" noAdjustHandles="1" noChangeArrowheads="1" noChangeShapeType="1" noTextEdit="1"/>
              </p:cNvSpPr>
              <p:nvPr/>
            </p:nvSpPr>
            <p:spPr bwMode="auto">
              <a:xfrm>
                <a:off x="576263" y="3105150"/>
                <a:ext cx="5724525" cy="543610"/>
              </a:xfrm>
              <a:prstGeom prst="rect">
                <a:avLst/>
              </a:prstGeom>
              <a:blipFill rotWithShape="1">
                <a:blip r:embed="rId5"/>
                <a:stretch>
                  <a:fillRect l="-1917" t="-1111" b="-2555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0687" name="Text Box 47"/>
              <p:cNvSpPr txBox="1">
                <a:spLocks noChangeArrowheads="1"/>
              </p:cNvSpPr>
              <p:nvPr/>
            </p:nvSpPr>
            <p:spPr bwMode="auto">
              <a:xfrm>
                <a:off x="576263" y="2544763"/>
                <a:ext cx="7848600" cy="5436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mtClean="0"/>
                  <a:t>Hệ lực song song này có hợp lực, ký hiệu là </a:t>
                </a:r>
                <a14:m>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𝑸</m:t>
                        </m:r>
                      </m:e>
                    </m:acc>
                  </m:oMath>
                </a14:m>
                <a:r>
                  <a:rPr lang="en-US" smtClean="0"/>
                  <a:t>. </a:t>
                </a:r>
                <a:endParaRPr lang="en-US"/>
              </a:p>
            </p:txBody>
          </p:sp>
        </mc:Choice>
        <mc:Fallback xmlns="">
          <p:sp>
            <p:nvSpPr>
              <p:cNvPr id="240687" name="Text Box 47"/>
              <p:cNvSpPr txBox="1">
                <a:spLocks noRot="1" noChangeAspect="1" noMove="1" noResize="1" noEditPoints="1" noAdjustHandles="1" noChangeArrowheads="1" noChangeShapeType="1" noTextEdit="1"/>
              </p:cNvSpPr>
              <p:nvPr/>
            </p:nvSpPr>
            <p:spPr bwMode="auto">
              <a:xfrm>
                <a:off x="576263" y="2544763"/>
                <a:ext cx="7848600" cy="543610"/>
              </a:xfrm>
              <a:prstGeom prst="rect">
                <a:avLst/>
              </a:prstGeom>
              <a:blipFill rotWithShape="1">
                <a:blip r:embed="rId6"/>
                <a:stretch>
                  <a:fillRect l="-1399" t="-1111" b="-2555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40693" name="Text Box 53"/>
          <p:cNvSpPr txBox="1">
            <a:spLocks noChangeArrowheads="1"/>
          </p:cNvSpPr>
          <p:nvPr/>
        </p:nvSpPr>
        <p:spPr bwMode="auto">
          <a:xfrm>
            <a:off x="3927475" y="4837113"/>
            <a:ext cx="536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A</a:t>
            </a:r>
          </a:p>
        </p:txBody>
      </p:sp>
    </p:spTree>
    <p:extLst>
      <p:ext uri="{BB962C8B-B14F-4D97-AF65-F5344CB8AC3E}">
        <p14:creationId xmlns:p14="http://schemas.microsoft.com/office/powerpoint/2010/main" val="37324263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240642">
                                            <p:txEl>
                                              <p:pRg st="0" end="0"/>
                                            </p:txEl>
                                          </p:spTgt>
                                        </p:tgtEl>
                                        <p:attrNameLst>
                                          <p:attrName>style.visibility</p:attrName>
                                        </p:attrNameLst>
                                      </p:cBhvr>
                                      <p:to>
                                        <p:strVal val="visible"/>
                                      </p:to>
                                    </p:set>
                                    <p:animEffect transition="in" filter="barn(inHorizontal)">
                                      <p:cBhvr>
                                        <p:cTn id="7" dur="500"/>
                                        <p:tgtEl>
                                          <p:spTgt spid="240642">
                                            <p:txEl>
                                              <p:pRg st="0" end="0"/>
                                            </p:txEl>
                                          </p:spTgt>
                                        </p:tgtEl>
                                      </p:cBhvr>
                                    </p:animEffect>
                                  </p:childTnLst>
                                </p:cTn>
                              </p:par>
                            </p:childTnLst>
                          </p:cTn>
                        </p:par>
                        <p:par>
                          <p:cTn id="8" fill="hold" nodeType="afterGroup">
                            <p:stCondLst>
                              <p:cond delay="500"/>
                            </p:stCondLst>
                            <p:childTnLst>
                              <p:par>
                                <p:cTn id="9" presetID="23" presetClass="entr" presetSubtype="16" fill="hold" nodeType="afterEffect">
                                  <p:stCondLst>
                                    <p:cond delay="0"/>
                                  </p:stCondLst>
                                  <p:childTnLst>
                                    <p:set>
                                      <p:cBhvr>
                                        <p:cTn id="10" dur="1" fill="hold">
                                          <p:stCondLst>
                                            <p:cond delay="0"/>
                                          </p:stCondLst>
                                        </p:cTn>
                                        <p:tgtEl>
                                          <p:spTgt spid="240643">
                                            <p:txEl>
                                              <p:pRg st="0" end="0"/>
                                            </p:txEl>
                                          </p:spTgt>
                                        </p:tgtEl>
                                        <p:attrNameLst>
                                          <p:attrName>style.visibility</p:attrName>
                                        </p:attrNameLst>
                                      </p:cBhvr>
                                      <p:to>
                                        <p:strVal val="visible"/>
                                      </p:to>
                                    </p:set>
                                    <p:anim calcmode="lin" valueType="num">
                                      <p:cBhvr>
                                        <p:cTn id="11" dur="500" fill="hold"/>
                                        <p:tgtEl>
                                          <p:spTgt spid="24064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240643">
                                            <p:txEl>
                                              <p:pRg st="0" end="0"/>
                                            </p:txEl>
                                          </p:spTgt>
                                        </p:tgtEl>
                                        <p:attrNameLst>
                                          <p:attrName>ppt_h</p:attrName>
                                        </p:attrNameLst>
                                      </p:cBhvr>
                                      <p:tavLst>
                                        <p:tav tm="0">
                                          <p:val>
                                            <p:fltVal val="0"/>
                                          </p:val>
                                        </p:tav>
                                        <p:tav tm="100000">
                                          <p:val>
                                            <p:strVal val="#ppt_h"/>
                                          </p:val>
                                        </p:tav>
                                      </p:tavLst>
                                    </p:anim>
                                  </p:childTnLst>
                                </p:cTn>
                              </p:par>
                            </p:childTnLst>
                          </p:cTn>
                        </p:par>
                        <p:par>
                          <p:cTn id="13" fill="hold" nodeType="afterGroup">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240684"/>
                                        </p:tgtEl>
                                        <p:attrNameLst>
                                          <p:attrName>style.visibility</p:attrName>
                                        </p:attrNameLst>
                                      </p:cBhvr>
                                      <p:to>
                                        <p:strVal val="visible"/>
                                      </p:to>
                                    </p:set>
                                    <p:anim calcmode="lin" valueType="num">
                                      <p:cBhvr>
                                        <p:cTn id="16" dur="2000" fill="hold"/>
                                        <p:tgtEl>
                                          <p:spTgt spid="240684"/>
                                        </p:tgtEl>
                                        <p:attrNameLst>
                                          <p:attrName>ppt_w</p:attrName>
                                        </p:attrNameLst>
                                      </p:cBhvr>
                                      <p:tavLst>
                                        <p:tav tm="0">
                                          <p:val>
                                            <p:strVal val="#ppt_w+.3"/>
                                          </p:val>
                                        </p:tav>
                                        <p:tav tm="100000">
                                          <p:val>
                                            <p:strVal val="#ppt_w"/>
                                          </p:val>
                                        </p:tav>
                                      </p:tavLst>
                                    </p:anim>
                                    <p:anim calcmode="lin" valueType="num">
                                      <p:cBhvr>
                                        <p:cTn id="17" dur="2000" fill="hold"/>
                                        <p:tgtEl>
                                          <p:spTgt spid="240684"/>
                                        </p:tgtEl>
                                        <p:attrNameLst>
                                          <p:attrName>ppt_h</p:attrName>
                                        </p:attrNameLst>
                                      </p:cBhvr>
                                      <p:tavLst>
                                        <p:tav tm="0">
                                          <p:val>
                                            <p:strVal val="#ppt_h"/>
                                          </p:val>
                                        </p:tav>
                                        <p:tav tm="100000">
                                          <p:val>
                                            <p:strVal val="#ppt_h"/>
                                          </p:val>
                                        </p:tav>
                                      </p:tavLst>
                                    </p:anim>
                                    <p:animEffect transition="in" filter="fade">
                                      <p:cBhvr>
                                        <p:cTn id="18" dur="2000"/>
                                        <p:tgtEl>
                                          <p:spTgt spid="240684"/>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240693"/>
                                        </p:tgtEl>
                                        <p:attrNameLst>
                                          <p:attrName>style.visibility</p:attrName>
                                        </p:attrNameLst>
                                      </p:cBhvr>
                                      <p:to>
                                        <p:strVal val="visible"/>
                                      </p:to>
                                    </p:set>
                                    <p:anim calcmode="lin" valueType="num">
                                      <p:cBhvr>
                                        <p:cTn id="21" dur="2000" fill="hold"/>
                                        <p:tgtEl>
                                          <p:spTgt spid="240693"/>
                                        </p:tgtEl>
                                        <p:attrNameLst>
                                          <p:attrName>ppt_w</p:attrName>
                                        </p:attrNameLst>
                                      </p:cBhvr>
                                      <p:tavLst>
                                        <p:tav tm="0">
                                          <p:val>
                                            <p:strVal val="#ppt_w+.3"/>
                                          </p:val>
                                        </p:tav>
                                        <p:tav tm="100000">
                                          <p:val>
                                            <p:strVal val="#ppt_w"/>
                                          </p:val>
                                        </p:tav>
                                      </p:tavLst>
                                    </p:anim>
                                    <p:anim calcmode="lin" valueType="num">
                                      <p:cBhvr>
                                        <p:cTn id="22" dur="2000" fill="hold"/>
                                        <p:tgtEl>
                                          <p:spTgt spid="240693"/>
                                        </p:tgtEl>
                                        <p:attrNameLst>
                                          <p:attrName>ppt_h</p:attrName>
                                        </p:attrNameLst>
                                      </p:cBhvr>
                                      <p:tavLst>
                                        <p:tav tm="0">
                                          <p:val>
                                            <p:strVal val="#ppt_h"/>
                                          </p:val>
                                        </p:tav>
                                        <p:tav tm="100000">
                                          <p:val>
                                            <p:strVal val="#ppt_h"/>
                                          </p:val>
                                        </p:tav>
                                      </p:tavLst>
                                    </p:anim>
                                    <p:animEffect transition="in" filter="fade">
                                      <p:cBhvr>
                                        <p:cTn id="23" dur="2000"/>
                                        <p:tgtEl>
                                          <p:spTgt spid="240693"/>
                                        </p:tgtEl>
                                      </p:cBhvr>
                                    </p:animEffect>
                                  </p:childTnLst>
                                </p:cTn>
                              </p:par>
                              <p:par>
                                <p:cTn id="24" presetID="50" presetClass="entr" presetSubtype="0" decel="100000" fill="hold" grpId="0" nodeType="withEffect">
                                  <p:stCondLst>
                                    <p:cond delay="0"/>
                                  </p:stCondLst>
                                  <p:childTnLst>
                                    <p:set>
                                      <p:cBhvr>
                                        <p:cTn id="25" dur="1" fill="hold">
                                          <p:stCondLst>
                                            <p:cond delay="0"/>
                                          </p:stCondLst>
                                        </p:cTn>
                                        <p:tgtEl>
                                          <p:spTgt spid="240669"/>
                                        </p:tgtEl>
                                        <p:attrNameLst>
                                          <p:attrName>style.visibility</p:attrName>
                                        </p:attrNameLst>
                                      </p:cBhvr>
                                      <p:to>
                                        <p:strVal val="visible"/>
                                      </p:to>
                                    </p:set>
                                    <p:anim calcmode="lin" valueType="num">
                                      <p:cBhvr>
                                        <p:cTn id="26" dur="2000" fill="hold"/>
                                        <p:tgtEl>
                                          <p:spTgt spid="240669"/>
                                        </p:tgtEl>
                                        <p:attrNameLst>
                                          <p:attrName>ppt_w</p:attrName>
                                        </p:attrNameLst>
                                      </p:cBhvr>
                                      <p:tavLst>
                                        <p:tav tm="0">
                                          <p:val>
                                            <p:strVal val="#ppt_w+.3"/>
                                          </p:val>
                                        </p:tav>
                                        <p:tav tm="100000">
                                          <p:val>
                                            <p:strVal val="#ppt_w"/>
                                          </p:val>
                                        </p:tav>
                                      </p:tavLst>
                                    </p:anim>
                                    <p:anim calcmode="lin" valueType="num">
                                      <p:cBhvr>
                                        <p:cTn id="27" dur="2000" fill="hold"/>
                                        <p:tgtEl>
                                          <p:spTgt spid="240669"/>
                                        </p:tgtEl>
                                        <p:attrNameLst>
                                          <p:attrName>ppt_h</p:attrName>
                                        </p:attrNameLst>
                                      </p:cBhvr>
                                      <p:tavLst>
                                        <p:tav tm="0">
                                          <p:val>
                                            <p:strVal val="#ppt_h"/>
                                          </p:val>
                                        </p:tav>
                                        <p:tav tm="100000">
                                          <p:val>
                                            <p:strVal val="#ppt_h"/>
                                          </p:val>
                                        </p:tav>
                                      </p:tavLst>
                                    </p:anim>
                                    <p:animEffect transition="in" filter="fade">
                                      <p:cBhvr>
                                        <p:cTn id="28" dur="2000"/>
                                        <p:tgtEl>
                                          <p:spTgt spid="240669"/>
                                        </p:tgtEl>
                                      </p:cBhvr>
                                    </p:animEffect>
                                  </p:childTnLst>
                                </p:cTn>
                              </p:par>
                            </p:childTnLst>
                          </p:cTn>
                        </p:par>
                        <p:par>
                          <p:cTn id="29" fill="hold" nodeType="afterGroup">
                            <p:stCondLst>
                              <p:cond delay="3000"/>
                            </p:stCondLst>
                            <p:childTnLst>
                              <p:par>
                                <p:cTn id="30" presetID="29" presetClass="entr" presetSubtype="0" fill="hold" grpId="0" nodeType="afterEffect">
                                  <p:stCondLst>
                                    <p:cond delay="0"/>
                                  </p:stCondLst>
                                  <p:childTnLst>
                                    <p:set>
                                      <p:cBhvr>
                                        <p:cTn id="31" dur="1" fill="hold">
                                          <p:stCondLst>
                                            <p:cond delay="0"/>
                                          </p:stCondLst>
                                        </p:cTn>
                                        <p:tgtEl>
                                          <p:spTgt spid="240672"/>
                                        </p:tgtEl>
                                        <p:attrNameLst>
                                          <p:attrName>style.visibility</p:attrName>
                                        </p:attrNameLst>
                                      </p:cBhvr>
                                      <p:to>
                                        <p:strVal val="visible"/>
                                      </p:to>
                                    </p:set>
                                    <p:anim calcmode="lin" valueType="num">
                                      <p:cBhvr>
                                        <p:cTn id="32" dur="2000" fill="hold"/>
                                        <p:tgtEl>
                                          <p:spTgt spid="240672"/>
                                        </p:tgtEl>
                                        <p:attrNameLst>
                                          <p:attrName>ppt_x</p:attrName>
                                        </p:attrNameLst>
                                      </p:cBhvr>
                                      <p:tavLst>
                                        <p:tav tm="0">
                                          <p:val>
                                            <p:strVal val="#ppt_x-.2"/>
                                          </p:val>
                                        </p:tav>
                                        <p:tav tm="100000">
                                          <p:val>
                                            <p:strVal val="#ppt_x"/>
                                          </p:val>
                                        </p:tav>
                                      </p:tavLst>
                                    </p:anim>
                                    <p:anim calcmode="lin" valueType="num">
                                      <p:cBhvr>
                                        <p:cTn id="33" dur="2000" fill="hold"/>
                                        <p:tgtEl>
                                          <p:spTgt spid="240672"/>
                                        </p:tgtEl>
                                        <p:attrNameLst>
                                          <p:attrName>ppt_y</p:attrName>
                                        </p:attrNameLst>
                                      </p:cBhvr>
                                      <p:tavLst>
                                        <p:tav tm="0">
                                          <p:val>
                                            <p:strVal val="#ppt_y"/>
                                          </p:val>
                                        </p:tav>
                                        <p:tav tm="100000">
                                          <p:val>
                                            <p:strVal val="#ppt_y"/>
                                          </p:val>
                                        </p:tav>
                                      </p:tavLst>
                                    </p:anim>
                                    <p:animEffect transition="in" filter="wipe(right)" prLst="gradientSize: 0.1">
                                      <p:cBhvr>
                                        <p:cTn id="34" dur="2000"/>
                                        <p:tgtEl>
                                          <p:spTgt spid="240672"/>
                                        </p:tgtEl>
                                      </p:cBhvr>
                                    </p:animEffect>
                                  </p:childTnLst>
                                </p:cTn>
                              </p:par>
                              <p:par>
                                <p:cTn id="35" presetID="29" presetClass="entr" presetSubtype="0" fill="hold" grpId="0" nodeType="withEffect">
                                  <p:stCondLst>
                                    <p:cond delay="0"/>
                                  </p:stCondLst>
                                  <p:childTnLst>
                                    <p:set>
                                      <p:cBhvr>
                                        <p:cTn id="36" dur="1" fill="hold">
                                          <p:stCondLst>
                                            <p:cond delay="0"/>
                                          </p:stCondLst>
                                        </p:cTn>
                                        <p:tgtEl>
                                          <p:spTgt spid="240675"/>
                                        </p:tgtEl>
                                        <p:attrNameLst>
                                          <p:attrName>style.visibility</p:attrName>
                                        </p:attrNameLst>
                                      </p:cBhvr>
                                      <p:to>
                                        <p:strVal val="visible"/>
                                      </p:to>
                                    </p:set>
                                    <p:anim calcmode="lin" valueType="num">
                                      <p:cBhvr>
                                        <p:cTn id="37" dur="2000" fill="hold"/>
                                        <p:tgtEl>
                                          <p:spTgt spid="240675"/>
                                        </p:tgtEl>
                                        <p:attrNameLst>
                                          <p:attrName>ppt_x</p:attrName>
                                        </p:attrNameLst>
                                      </p:cBhvr>
                                      <p:tavLst>
                                        <p:tav tm="0">
                                          <p:val>
                                            <p:strVal val="#ppt_x-.2"/>
                                          </p:val>
                                        </p:tav>
                                        <p:tav tm="100000">
                                          <p:val>
                                            <p:strVal val="#ppt_x"/>
                                          </p:val>
                                        </p:tav>
                                      </p:tavLst>
                                    </p:anim>
                                    <p:anim calcmode="lin" valueType="num">
                                      <p:cBhvr>
                                        <p:cTn id="38" dur="2000" fill="hold"/>
                                        <p:tgtEl>
                                          <p:spTgt spid="240675"/>
                                        </p:tgtEl>
                                        <p:attrNameLst>
                                          <p:attrName>ppt_y</p:attrName>
                                        </p:attrNameLst>
                                      </p:cBhvr>
                                      <p:tavLst>
                                        <p:tav tm="0">
                                          <p:val>
                                            <p:strVal val="#ppt_y"/>
                                          </p:val>
                                        </p:tav>
                                        <p:tav tm="100000">
                                          <p:val>
                                            <p:strVal val="#ppt_y"/>
                                          </p:val>
                                        </p:tav>
                                      </p:tavLst>
                                    </p:anim>
                                    <p:animEffect transition="in" filter="wipe(right)" prLst="gradientSize: 0.1">
                                      <p:cBhvr>
                                        <p:cTn id="39" dur="2000"/>
                                        <p:tgtEl>
                                          <p:spTgt spid="240675"/>
                                        </p:tgtEl>
                                      </p:cBhvr>
                                    </p:animEffect>
                                  </p:childTnLst>
                                </p:cTn>
                              </p:par>
                            </p:childTnLst>
                          </p:cTn>
                        </p:par>
                        <p:par>
                          <p:cTn id="40" fill="hold" nodeType="afterGroup">
                            <p:stCondLst>
                              <p:cond delay="5000"/>
                            </p:stCondLst>
                            <p:childTnLst>
                              <p:par>
                                <p:cTn id="41" presetID="29" presetClass="entr" presetSubtype="0" fill="hold" grpId="0" nodeType="afterEffect">
                                  <p:stCondLst>
                                    <p:cond delay="0"/>
                                  </p:stCondLst>
                                  <p:childTnLst>
                                    <p:set>
                                      <p:cBhvr>
                                        <p:cTn id="42" dur="1" fill="hold">
                                          <p:stCondLst>
                                            <p:cond delay="0"/>
                                          </p:stCondLst>
                                        </p:cTn>
                                        <p:tgtEl>
                                          <p:spTgt spid="240676"/>
                                        </p:tgtEl>
                                        <p:attrNameLst>
                                          <p:attrName>style.visibility</p:attrName>
                                        </p:attrNameLst>
                                      </p:cBhvr>
                                      <p:to>
                                        <p:strVal val="visible"/>
                                      </p:to>
                                    </p:set>
                                    <p:anim calcmode="lin" valueType="num">
                                      <p:cBhvr>
                                        <p:cTn id="43" dur="1000" fill="hold"/>
                                        <p:tgtEl>
                                          <p:spTgt spid="240676"/>
                                        </p:tgtEl>
                                        <p:attrNameLst>
                                          <p:attrName>ppt_x</p:attrName>
                                        </p:attrNameLst>
                                      </p:cBhvr>
                                      <p:tavLst>
                                        <p:tav tm="0">
                                          <p:val>
                                            <p:strVal val="#ppt_x-.2"/>
                                          </p:val>
                                        </p:tav>
                                        <p:tav tm="100000">
                                          <p:val>
                                            <p:strVal val="#ppt_x"/>
                                          </p:val>
                                        </p:tav>
                                      </p:tavLst>
                                    </p:anim>
                                    <p:anim calcmode="lin" valueType="num">
                                      <p:cBhvr>
                                        <p:cTn id="44" dur="1000" fill="hold"/>
                                        <p:tgtEl>
                                          <p:spTgt spid="240676"/>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40676"/>
                                        </p:tgtEl>
                                      </p:cBhvr>
                                    </p:animEffect>
                                  </p:childTnLst>
                                </p:cTn>
                              </p:par>
                            </p:childTnLst>
                          </p:cTn>
                        </p:par>
                        <p:par>
                          <p:cTn id="46" fill="hold" nodeType="afterGroup">
                            <p:stCondLst>
                              <p:cond delay="6000"/>
                            </p:stCondLst>
                            <p:childTnLst>
                              <p:par>
                                <p:cTn id="47" presetID="53" presetClass="entr" presetSubtype="0" fill="hold" grpId="0" nodeType="afterEffect">
                                  <p:stCondLst>
                                    <p:cond delay="0"/>
                                  </p:stCondLst>
                                  <p:childTnLst>
                                    <p:set>
                                      <p:cBhvr>
                                        <p:cTn id="48" dur="1" fill="hold">
                                          <p:stCondLst>
                                            <p:cond delay="0"/>
                                          </p:stCondLst>
                                        </p:cTn>
                                        <p:tgtEl>
                                          <p:spTgt spid="240677"/>
                                        </p:tgtEl>
                                        <p:attrNameLst>
                                          <p:attrName>style.visibility</p:attrName>
                                        </p:attrNameLst>
                                      </p:cBhvr>
                                      <p:to>
                                        <p:strVal val="visible"/>
                                      </p:to>
                                    </p:set>
                                    <p:anim calcmode="lin" valueType="num">
                                      <p:cBhvr>
                                        <p:cTn id="49" dur="500" fill="hold"/>
                                        <p:tgtEl>
                                          <p:spTgt spid="240677"/>
                                        </p:tgtEl>
                                        <p:attrNameLst>
                                          <p:attrName>ppt_w</p:attrName>
                                        </p:attrNameLst>
                                      </p:cBhvr>
                                      <p:tavLst>
                                        <p:tav tm="0">
                                          <p:val>
                                            <p:fltVal val="0"/>
                                          </p:val>
                                        </p:tav>
                                        <p:tav tm="100000">
                                          <p:val>
                                            <p:strVal val="#ppt_w"/>
                                          </p:val>
                                        </p:tav>
                                      </p:tavLst>
                                    </p:anim>
                                    <p:anim calcmode="lin" valueType="num">
                                      <p:cBhvr>
                                        <p:cTn id="50" dur="500" fill="hold"/>
                                        <p:tgtEl>
                                          <p:spTgt spid="240677"/>
                                        </p:tgtEl>
                                        <p:attrNameLst>
                                          <p:attrName>ppt_h</p:attrName>
                                        </p:attrNameLst>
                                      </p:cBhvr>
                                      <p:tavLst>
                                        <p:tav tm="0">
                                          <p:val>
                                            <p:fltVal val="0"/>
                                          </p:val>
                                        </p:tav>
                                        <p:tav tm="100000">
                                          <p:val>
                                            <p:strVal val="#ppt_h"/>
                                          </p:val>
                                        </p:tav>
                                      </p:tavLst>
                                    </p:anim>
                                    <p:animEffect transition="in" filter="fade">
                                      <p:cBhvr>
                                        <p:cTn id="51" dur="500"/>
                                        <p:tgtEl>
                                          <p:spTgt spid="240677"/>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1" presetClass="entr" presetSubtype="0" fill="hold" grpId="0" nodeType="clickEffect">
                                  <p:stCondLst>
                                    <p:cond delay="0"/>
                                  </p:stCondLst>
                                  <p:iterate type="lt">
                                    <p:tmPct val="10000"/>
                                  </p:iterate>
                                  <p:childTnLst>
                                    <p:set>
                                      <p:cBhvr>
                                        <p:cTn id="55" dur="1" fill="hold">
                                          <p:stCondLst>
                                            <p:cond delay="0"/>
                                          </p:stCondLst>
                                        </p:cTn>
                                        <p:tgtEl>
                                          <p:spTgt spid="240687"/>
                                        </p:tgtEl>
                                        <p:attrNameLst>
                                          <p:attrName>style.visibility</p:attrName>
                                        </p:attrNameLst>
                                      </p:cBhvr>
                                      <p:to>
                                        <p:strVal val="visible"/>
                                      </p:to>
                                    </p:set>
                                    <p:anim calcmode="lin" valueType="num">
                                      <p:cBhvr>
                                        <p:cTn id="56" dur="500" fill="hold"/>
                                        <p:tgtEl>
                                          <p:spTgt spid="240687"/>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40687"/>
                                        </p:tgtEl>
                                        <p:attrNameLst>
                                          <p:attrName>ppt_y</p:attrName>
                                        </p:attrNameLst>
                                      </p:cBhvr>
                                      <p:tavLst>
                                        <p:tav tm="0">
                                          <p:val>
                                            <p:strVal val="#ppt_y"/>
                                          </p:val>
                                        </p:tav>
                                        <p:tav tm="100000">
                                          <p:val>
                                            <p:strVal val="#ppt_y"/>
                                          </p:val>
                                        </p:tav>
                                      </p:tavLst>
                                    </p:anim>
                                    <p:anim calcmode="lin" valueType="num">
                                      <p:cBhvr>
                                        <p:cTn id="58" dur="500" fill="hold"/>
                                        <p:tgtEl>
                                          <p:spTgt spid="240687"/>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40687"/>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40687"/>
                                        </p:tgtEl>
                                      </p:cBhvr>
                                    </p:animEffect>
                                  </p:childTnLst>
                                </p:cTn>
                              </p:par>
                            </p:childTnLst>
                          </p:cTn>
                        </p:par>
                        <p:par>
                          <p:cTn id="61" fill="hold" nodeType="afterGroup">
                            <p:stCondLst>
                              <p:cond delay="2300"/>
                            </p:stCondLst>
                            <p:childTnLst>
                              <p:par>
                                <p:cTn id="62" presetID="29" presetClass="entr" presetSubtype="0" fill="hold" grpId="0" nodeType="afterEffect">
                                  <p:stCondLst>
                                    <p:cond delay="0"/>
                                  </p:stCondLst>
                                  <p:childTnLst>
                                    <p:set>
                                      <p:cBhvr>
                                        <p:cTn id="63" dur="1" fill="hold">
                                          <p:stCondLst>
                                            <p:cond delay="0"/>
                                          </p:stCondLst>
                                        </p:cTn>
                                        <p:tgtEl>
                                          <p:spTgt spid="240670"/>
                                        </p:tgtEl>
                                        <p:attrNameLst>
                                          <p:attrName>style.visibility</p:attrName>
                                        </p:attrNameLst>
                                      </p:cBhvr>
                                      <p:to>
                                        <p:strVal val="visible"/>
                                      </p:to>
                                    </p:set>
                                    <p:anim calcmode="lin" valueType="num">
                                      <p:cBhvr>
                                        <p:cTn id="64" dur="1000" fill="hold"/>
                                        <p:tgtEl>
                                          <p:spTgt spid="240670"/>
                                        </p:tgtEl>
                                        <p:attrNameLst>
                                          <p:attrName>ppt_x</p:attrName>
                                        </p:attrNameLst>
                                      </p:cBhvr>
                                      <p:tavLst>
                                        <p:tav tm="0">
                                          <p:val>
                                            <p:strVal val="#ppt_x-.2"/>
                                          </p:val>
                                        </p:tav>
                                        <p:tav tm="100000">
                                          <p:val>
                                            <p:strVal val="#ppt_x"/>
                                          </p:val>
                                        </p:tav>
                                      </p:tavLst>
                                    </p:anim>
                                    <p:anim calcmode="lin" valueType="num">
                                      <p:cBhvr>
                                        <p:cTn id="65" dur="1000" fill="hold"/>
                                        <p:tgtEl>
                                          <p:spTgt spid="240670"/>
                                        </p:tgtEl>
                                        <p:attrNameLst>
                                          <p:attrName>ppt_y</p:attrName>
                                        </p:attrNameLst>
                                      </p:cBhvr>
                                      <p:tavLst>
                                        <p:tav tm="0">
                                          <p:val>
                                            <p:strVal val="#ppt_y"/>
                                          </p:val>
                                        </p:tav>
                                        <p:tav tm="100000">
                                          <p:val>
                                            <p:strVal val="#ppt_y"/>
                                          </p:val>
                                        </p:tav>
                                      </p:tavLst>
                                    </p:anim>
                                    <p:animEffect transition="in" filter="wipe(right)" prLst="gradientSize: 0.1">
                                      <p:cBhvr>
                                        <p:cTn id="66" dur="1000"/>
                                        <p:tgtEl>
                                          <p:spTgt spid="240670"/>
                                        </p:tgtEl>
                                      </p:cBhvr>
                                    </p:animEffect>
                                  </p:childTnLst>
                                </p:cTn>
                              </p:par>
                            </p:childTnLst>
                          </p:cTn>
                        </p:par>
                        <p:par>
                          <p:cTn id="67" fill="hold" nodeType="afterGroup">
                            <p:stCondLst>
                              <p:cond delay="3300"/>
                            </p:stCondLst>
                            <p:childTnLst>
                              <p:par>
                                <p:cTn id="68" presetID="16" presetClass="entr" presetSubtype="26" fill="hold" nodeType="afterEffect">
                                  <p:stCondLst>
                                    <p:cond delay="0"/>
                                  </p:stCondLst>
                                  <p:childTnLst>
                                    <p:set>
                                      <p:cBhvr>
                                        <p:cTn id="69" dur="1" fill="hold">
                                          <p:stCondLst>
                                            <p:cond delay="0"/>
                                          </p:stCondLst>
                                        </p:cTn>
                                        <p:tgtEl>
                                          <p:spTgt spid="240678"/>
                                        </p:tgtEl>
                                        <p:attrNameLst>
                                          <p:attrName>style.visibility</p:attrName>
                                        </p:attrNameLst>
                                      </p:cBhvr>
                                      <p:to>
                                        <p:strVal val="visible"/>
                                      </p:to>
                                    </p:set>
                                    <p:animEffect transition="in" filter="barn(inHorizontal)">
                                      <p:cBhvr>
                                        <p:cTn id="70" dur="500"/>
                                        <p:tgtEl>
                                          <p:spTgt spid="240678"/>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41" presetClass="entr" presetSubtype="0" fill="hold" grpId="0" nodeType="clickEffect">
                                  <p:stCondLst>
                                    <p:cond delay="0"/>
                                  </p:stCondLst>
                                  <p:iterate type="lt">
                                    <p:tmPct val="10000"/>
                                  </p:iterate>
                                  <p:childTnLst>
                                    <p:set>
                                      <p:cBhvr>
                                        <p:cTn id="74" dur="1" fill="hold">
                                          <p:stCondLst>
                                            <p:cond delay="0"/>
                                          </p:stCondLst>
                                        </p:cTn>
                                        <p:tgtEl>
                                          <p:spTgt spid="240679"/>
                                        </p:tgtEl>
                                        <p:attrNameLst>
                                          <p:attrName>style.visibility</p:attrName>
                                        </p:attrNameLst>
                                      </p:cBhvr>
                                      <p:to>
                                        <p:strVal val="visible"/>
                                      </p:to>
                                    </p:set>
                                    <p:anim calcmode="lin" valueType="num">
                                      <p:cBhvr>
                                        <p:cTn id="75" dur="500" fill="hold"/>
                                        <p:tgtEl>
                                          <p:spTgt spid="240679"/>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40679"/>
                                        </p:tgtEl>
                                        <p:attrNameLst>
                                          <p:attrName>ppt_y</p:attrName>
                                        </p:attrNameLst>
                                      </p:cBhvr>
                                      <p:tavLst>
                                        <p:tav tm="0">
                                          <p:val>
                                            <p:strVal val="#ppt_y"/>
                                          </p:val>
                                        </p:tav>
                                        <p:tav tm="100000">
                                          <p:val>
                                            <p:strVal val="#ppt_y"/>
                                          </p:val>
                                        </p:tav>
                                      </p:tavLst>
                                    </p:anim>
                                    <p:anim calcmode="lin" valueType="num">
                                      <p:cBhvr>
                                        <p:cTn id="77" dur="500" fill="hold"/>
                                        <p:tgtEl>
                                          <p:spTgt spid="240679"/>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40679"/>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40679"/>
                                        </p:tgtEl>
                                      </p:cBhvr>
                                    </p:animEffect>
                                  </p:childTnLst>
                                </p:cTn>
                              </p:par>
                            </p:childTnLst>
                          </p:cTn>
                        </p:par>
                        <p:par>
                          <p:cTn id="80" fill="hold" nodeType="afterGroup">
                            <p:stCondLst>
                              <p:cond delay="1800"/>
                            </p:stCondLst>
                            <p:childTnLst>
                              <p:par>
                                <p:cTn id="81" presetID="29" presetClass="entr" presetSubtype="0" fill="hold" grpId="0" nodeType="afterEffect">
                                  <p:stCondLst>
                                    <p:cond delay="0"/>
                                  </p:stCondLst>
                                  <p:childTnLst>
                                    <p:set>
                                      <p:cBhvr>
                                        <p:cTn id="82" dur="1" fill="hold">
                                          <p:stCondLst>
                                            <p:cond delay="0"/>
                                          </p:stCondLst>
                                        </p:cTn>
                                        <p:tgtEl>
                                          <p:spTgt spid="240671"/>
                                        </p:tgtEl>
                                        <p:attrNameLst>
                                          <p:attrName>style.visibility</p:attrName>
                                        </p:attrNameLst>
                                      </p:cBhvr>
                                      <p:to>
                                        <p:strVal val="visible"/>
                                      </p:to>
                                    </p:set>
                                    <p:anim calcmode="lin" valueType="num">
                                      <p:cBhvr>
                                        <p:cTn id="83" dur="2000" fill="hold"/>
                                        <p:tgtEl>
                                          <p:spTgt spid="240671"/>
                                        </p:tgtEl>
                                        <p:attrNameLst>
                                          <p:attrName>ppt_x</p:attrName>
                                        </p:attrNameLst>
                                      </p:cBhvr>
                                      <p:tavLst>
                                        <p:tav tm="0">
                                          <p:val>
                                            <p:strVal val="#ppt_x-.2"/>
                                          </p:val>
                                        </p:tav>
                                        <p:tav tm="100000">
                                          <p:val>
                                            <p:strVal val="#ppt_x"/>
                                          </p:val>
                                        </p:tav>
                                      </p:tavLst>
                                    </p:anim>
                                    <p:anim calcmode="lin" valueType="num">
                                      <p:cBhvr>
                                        <p:cTn id="84" dur="2000" fill="hold"/>
                                        <p:tgtEl>
                                          <p:spTgt spid="240671"/>
                                        </p:tgtEl>
                                        <p:attrNameLst>
                                          <p:attrName>ppt_y</p:attrName>
                                        </p:attrNameLst>
                                      </p:cBhvr>
                                      <p:tavLst>
                                        <p:tav tm="0">
                                          <p:val>
                                            <p:strVal val="#ppt_y"/>
                                          </p:val>
                                        </p:tav>
                                        <p:tav tm="100000">
                                          <p:val>
                                            <p:strVal val="#ppt_y"/>
                                          </p:val>
                                        </p:tav>
                                      </p:tavLst>
                                    </p:anim>
                                    <p:animEffect transition="in" filter="wipe(right)" prLst="gradientSize: 0.1">
                                      <p:cBhvr>
                                        <p:cTn id="85" dur="2000"/>
                                        <p:tgtEl>
                                          <p:spTgt spid="240671"/>
                                        </p:tgtEl>
                                      </p:cBhvr>
                                    </p:animEffect>
                                  </p:childTnLst>
                                </p:cTn>
                              </p:par>
                              <p:par>
                                <p:cTn id="86" presetID="16" presetClass="entr" presetSubtype="26" fill="hold" grpId="0" nodeType="withEffect">
                                  <p:stCondLst>
                                    <p:cond delay="0"/>
                                  </p:stCondLst>
                                  <p:childTnLst>
                                    <p:set>
                                      <p:cBhvr>
                                        <p:cTn id="87" dur="1" fill="hold">
                                          <p:stCondLst>
                                            <p:cond delay="0"/>
                                          </p:stCondLst>
                                        </p:cTn>
                                        <p:tgtEl>
                                          <p:spTgt spid="240673"/>
                                        </p:tgtEl>
                                        <p:attrNameLst>
                                          <p:attrName>style.visibility</p:attrName>
                                        </p:attrNameLst>
                                      </p:cBhvr>
                                      <p:to>
                                        <p:strVal val="visible"/>
                                      </p:to>
                                    </p:set>
                                    <p:animEffect transition="in" filter="barn(inHorizontal)">
                                      <p:cBhvr>
                                        <p:cTn id="88" dur="500"/>
                                        <p:tgtEl>
                                          <p:spTgt spid="240673"/>
                                        </p:tgtEl>
                                      </p:cBhvr>
                                    </p:animEffect>
                                  </p:childTnLst>
                                </p:cTn>
                              </p:par>
                            </p:childTnLst>
                          </p:cTn>
                        </p:par>
                        <p:par>
                          <p:cTn id="89" fill="hold" nodeType="afterGroup">
                            <p:stCondLst>
                              <p:cond delay="3800"/>
                            </p:stCondLst>
                            <p:childTnLst>
                              <p:par>
                                <p:cTn id="90" presetID="16" presetClass="entr" presetSubtype="26" fill="hold" grpId="0" nodeType="afterEffect">
                                  <p:stCondLst>
                                    <p:cond delay="0"/>
                                  </p:stCondLst>
                                  <p:childTnLst>
                                    <p:set>
                                      <p:cBhvr>
                                        <p:cTn id="91" dur="1" fill="hold">
                                          <p:stCondLst>
                                            <p:cond delay="0"/>
                                          </p:stCondLst>
                                        </p:cTn>
                                        <p:tgtEl>
                                          <p:spTgt spid="240674"/>
                                        </p:tgtEl>
                                        <p:attrNameLst>
                                          <p:attrName>style.visibility</p:attrName>
                                        </p:attrNameLst>
                                      </p:cBhvr>
                                      <p:to>
                                        <p:strVal val="visible"/>
                                      </p:to>
                                    </p:set>
                                    <p:animEffect transition="in" filter="barn(inHorizontal)">
                                      <p:cBhvr>
                                        <p:cTn id="92" dur="500"/>
                                        <p:tgtEl>
                                          <p:spTgt spid="240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69" grpId="0"/>
      <p:bldP spid="240670" grpId="0" animBg="1"/>
      <p:bldP spid="240671" grpId="0" animBg="1"/>
      <p:bldP spid="240672" grpId="0" animBg="1"/>
      <p:bldP spid="240673" grpId="0" animBg="1"/>
      <p:bldP spid="240674" grpId="0"/>
      <p:bldP spid="240675" grpId="0" animBg="1"/>
      <p:bldP spid="240676" grpId="0" animBg="1"/>
      <p:bldP spid="240677" grpId="0"/>
      <p:bldP spid="240679" grpId="0"/>
      <p:bldP spid="240687" grpId="0"/>
      <p:bldP spid="24069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7" name="Text Box 39"/>
              <p:cNvSpPr txBox="1">
                <a:spLocks noChangeArrowheads="1"/>
              </p:cNvSpPr>
              <p:nvPr/>
            </p:nvSpPr>
            <p:spPr bwMode="auto">
              <a:xfrm>
                <a:off x="377850" y="1368036"/>
                <a:ext cx="8208912" cy="140769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14:m>
                  <m:oMathPara xmlns:m="http://schemas.openxmlformats.org/officeDocument/2006/math">
                    <m:oMathParaPr>
                      <m:jc m:val="left"/>
                    </m:oMathParaPr>
                    <m:oMath xmlns:m="http://schemas.openxmlformats.org/officeDocument/2006/math">
                      <m:sSub>
                        <m:sSubPr>
                          <m:ctrlPr>
                            <a:rPr lang="en-US" sz="2800" b="1" i="1" smtClean="0">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𝑨</m:t>
                          </m:r>
                        </m:sub>
                      </m:sSub>
                      <m:r>
                        <a:rPr lang="en-US" sz="2800" b="1" i="1" smtClean="0">
                          <a:solidFill>
                            <a:srgbClr val="FF0000"/>
                          </a:solidFill>
                          <a:latin typeface="Cambria Math"/>
                        </a:rPr>
                        <m:t>=</m:t>
                      </m:r>
                      <m:nary>
                        <m:naryPr>
                          <m:limLoc m:val="undOvr"/>
                          <m:ctrlPr>
                            <a:rPr lang="en-US" sz="2800" b="1" i="1" smtClean="0">
                              <a:solidFill>
                                <a:srgbClr val="FF0000"/>
                              </a:solidFill>
                              <a:latin typeface="Cambria Math"/>
                            </a:rPr>
                          </m:ctrlPr>
                        </m:naryPr>
                        <m:sub>
                          <m:r>
                            <m:rPr>
                              <m:brk m:alnAt="24"/>
                            </m:rPr>
                            <a:rPr lang="en-US" sz="2800" b="1" i="1" smtClean="0">
                              <a:solidFill>
                                <a:srgbClr val="FF0000"/>
                              </a:solidFill>
                              <a:latin typeface="Cambria Math"/>
                            </a:rPr>
                            <m:t>𝟎</m:t>
                          </m:r>
                        </m:sub>
                        <m:sup>
                          <m:r>
                            <a:rPr lang="en-US" sz="2800" b="1" i="1" smtClean="0">
                              <a:solidFill>
                                <a:srgbClr val="FF0000"/>
                              </a:solidFill>
                              <a:latin typeface="Cambria Math"/>
                            </a:rPr>
                            <m:t>𝒍</m:t>
                          </m:r>
                        </m:sup>
                        <m:e>
                          <m:r>
                            <a:rPr lang="en-US" sz="2800" b="1" i="1" smtClean="0">
                              <a:solidFill>
                                <a:srgbClr val="FF0000"/>
                              </a:solidFill>
                              <a:latin typeface="Cambria Math"/>
                            </a:rPr>
                            <m:t>𝒒</m:t>
                          </m:r>
                          <m:d>
                            <m:dPr>
                              <m:ctrlPr>
                                <a:rPr lang="en-US" sz="2800" b="1" i="1" smtClean="0">
                                  <a:solidFill>
                                    <a:srgbClr val="FF0000"/>
                                  </a:solidFill>
                                  <a:latin typeface="Cambria Math"/>
                                </a:rPr>
                              </m:ctrlPr>
                            </m:dPr>
                            <m:e>
                              <m:r>
                                <a:rPr lang="en-US" sz="2800" b="1" i="1" smtClean="0">
                                  <a:solidFill>
                                    <a:srgbClr val="FF0000"/>
                                  </a:solidFill>
                                  <a:latin typeface="Cambria Math"/>
                                </a:rPr>
                                <m:t>𝒙</m:t>
                              </m:r>
                            </m:e>
                          </m:d>
                          <m:r>
                            <a:rPr lang="en-US" sz="2800" b="1" i="1" smtClean="0">
                              <a:solidFill>
                                <a:srgbClr val="FF0000"/>
                              </a:solidFill>
                              <a:latin typeface="Cambria Math"/>
                            </a:rPr>
                            <m:t>𝒅𝒙</m:t>
                          </m:r>
                        </m:e>
                      </m:nary>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𝑴</m:t>
                              </m:r>
                            </m:e>
                          </m:acc>
                        </m:e>
                        <m:sub>
                          <m:r>
                            <a:rPr lang="en-US" sz="2800" b="1" i="1">
                              <a:solidFill>
                                <a:srgbClr val="FF0000"/>
                              </a:solidFill>
                              <a:latin typeface="Cambria Math"/>
                            </a:rPr>
                            <m:t>𝑨</m:t>
                          </m:r>
                        </m:sub>
                      </m:sSub>
                      <m:r>
                        <a:rPr lang="en-US" sz="2800" b="1" i="1">
                          <a:solidFill>
                            <a:srgbClr val="FF0000"/>
                          </a:solidFill>
                          <a:latin typeface="Cambria Math"/>
                        </a:rPr>
                        <m:t>=</m:t>
                      </m:r>
                      <m:r>
                        <a:rPr lang="en-US" sz="2800" b="1" i="1" smtClean="0">
                          <a:solidFill>
                            <a:srgbClr val="FF0000"/>
                          </a:solidFill>
                          <a:latin typeface="Cambria Math"/>
                        </a:rPr>
                        <m:t>−</m:t>
                      </m:r>
                      <m:nary>
                        <m:naryPr>
                          <m:limLoc m:val="undOvr"/>
                          <m:ctrlPr>
                            <a:rPr lang="en-US" sz="2800" b="1" i="1">
                              <a:solidFill>
                                <a:srgbClr val="FF0000"/>
                              </a:solidFill>
                              <a:latin typeface="Cambria Math"/>
                            </a:rPr>
                          </m:ctrlPr>
                        </m:naryPr>
                        <m:sub>
                          <m:r>
                            <m:rPr>
                              <m:brk m:alnAt="24"/>
                            </m:rPr>
                            <a:rPr lang="en-US" sz="2800" b="1" i="1">
                              <a:solidFill>
                                <a:srgbClr val="FF0000"/>
                              </a:solidFill>
                              <a:latin typeface="Cambria Math"/>
                            </a:rPr>
                            <m:t>𝟎</m:t>
                          </m:r>
                        </m:sub>
                        <m:sup>
                          <m:r>
                            <a:rPr lang="en-US" sz="2800" b="1" i="1">
                              <a:solidFill>
                                <a:srgbClr val="FF0000"/>
                              </a:solidFill>
                              <a:latin typeface="Cambria Math"/>
                            </a:rPr>
                            <m:t>𝒍</m:t>
                          </m:r>
                        </m:sup>
                        <m:e>
                          <m:r>
                            <a:rPr lang="en-US" sz="2800" b="1" i="1">
                              <a:solidFill>
                                <a:srgbClr val="FF0000"/>
                              </a:solidFill>
                              <a:latin typeface="Cambria Math"/>
                            </a:rPr>
                            <m:t>𝒒</m:t>
                          </m:r>
                          <m:d>
                            <m:dPr>
                              <m:ctrlPr>
                                <a:rPr lang="en-US" sz="2800" b="1" i="1">
                                  <a:solidFill>
                                    <a:srgbClr val="FF0000"/>
                                  </a:solidFill>
                                  <a:latin typeface="Cambria Math"/>
                                </a:rPr>
                              </m:ctrlPr>
                            </m:dPr>
                            <m:e>
                              <m:r>
                                <a:rPr lang="en-US" sz="2800" b="1" i="1">
                                  <a:solidFill>
                                    <a:srgbClr val="FF0000"/>
                                  </a:solidFill>
                                  <a:latin typeface="Cambria Math"/>
                                </a:rPr>
                                <m:t>𝒙</m:t>
                              </m:r>
                            </m:e>
                          </m:d>
                          <m:r>
                            <a:rPr lang="en-US" sz="2800" b="1" i="1" smtClean="0">
                              <a:solidFill>
                                <a:srgbClr val="FF0000"/>
                              </a:solidFill>
                              <a:latin typeface="Cambria Math"/>
                            </a:rPr>
                            <m:t>𝒙</m:t>
                          </m:r>
                          <m:r>
                            <a:rPr lang="en-US" sz="2800" b="1" i="1">
                              <a:solidFill>
                                <a:srgbClr val="FF0000"/>
                              </a:solidFill>
                              <a:latin typeface="Cambria Math"/>
                            </a:rPr>
                            <m:t>𝒅𝒙</m:t>
                          </m:r>
                        </m:e>
                      </m:nary>
                    </m:oMath>
                  </m:oMathPara>
                </a14:m>
                <a:endParaRPr lang="en-US" sz="2800" b="1"/>
              </a:p>
            </p:txBody>
          </p:sp>
        </mc:Choice>
        <mc:Fallback xmlns="">
          <p:sp>
            <p:nvSpPr>
              <p:cNvPr id="47" name="Text Box 39"/>
              <p:cNvSpPr txBox="1">
                <a:spLocks noRot="1" noChangeAspect="1" noMove="1" noResize="1" noEditPoints="1" noAdjustHandles="1" noChangeArrowheads="1" noChangeShapeType="1" noTextEdit="1"/>
              </p:cNvSpPr>
              <p:nvPr/>
            </p:nvSpPr>
            <p:spPr bwMode="auto">
              <a:xfrm>
                <a:off x="377850" y="1368036"/>
                <a:ext cx="8208912" cy="1407693"/>
              </a:xfrm>
              <a:prstGeom prst="rect">
                <a:avLst/>
              </a:prstGeom>
              <a:blipFill rotWithShape="1">
                <a:blip r:embed="rId3"/>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45" name="Slide Number Placeholder 8"/>
          <p:cNvSpPr>
            <a:spLocks noGrp="1"/>
          </p:cNvSpPr>
          <p:nvPr>
            <p:ph type="sldNum" sz="quarter" idx="12"/>
          </p:nvPr>
        </p:nvSpPr>
        <p:spPr/>
        <p:txBody>
          <a:bodyPr/>
          <a:lstStyle/>
          <a:p>
            <a:pPr>
              <a:defRPr/>
            </a:pPr>
            <a:fld id="{C53E950A-5D9A-4732-A323-ED386708C861}" type="slidenum">
              <a:rPr lang="en-US" altLang="en-US"/>
              <a:pPr>
                <a:defRPr/>
              </a:pPr>
              <a:t>65</a:t>
            </a:fld>
            <a:endParaRPr lang="en-US" altLang="en-US"/>
          </a:p>
        </p:txBody>
      </p:sp>
      <p:sp>
        <p:nvSpPr>
          <p:cNvPr id="97283" name="Rectangle 2"/>
          <p:cNvSpPr>
            <a:spLocks noChangeArrowheads="1"/>
          </p:cNvSpPr>
          <p:nvPr/>
        </p:nvSpPr>
        <p:spPr bwMode="auto">
          <a:xfrm>
            <a:off x="684213" y="347663"/>
            <a:ext cx="748878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smtClean="0">
                <a:solidFill>
                  <a:schemeClr val="tx2"/>
                </a:solidFill>
              </a:rPr>
              <a:t>BS. </a:t>
            </a:r>
            <a:r>
              <a:rPr lang="en-US" b="1">
                <a:solidFill>
                  <a:schemeClr val="tx2"/>
                </a:solidFill>
              </a:rPr>
              <a:t>HỢP LỰC CỦA HỆ LỰC PHÂN BỐ PHẲNG</a:t>
            </a:r>
            <a:endParaRPr lang="en-US" sz="2400" b="1">
              <a:solidFill>
                <a:schemeClr val="tx2"/>
              </a:solidFill>
            </a:endParaRPr>
          </a:p>
        </p:txBody>
      </p:sp>
      <p:sp>
        <p:nvSpPr>
          <p:cNvPr id="384039" name="Text Box 39"/>
          <p:cNvSpPr txBox="1">
            <a:spLocks noChangeArrowheads="1"/>
          </p:cNvSpPr>
          <p:nvPr/>
        </p:nvSpPr>
        <p:spPr bwMode="auto">
          <a:xfrm>
            <a:off x="377850" y="840106"/>
            <a:ext cx="67230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smtClean="0"/>
              <a:t>Thu gọn hệ lực này về điểm A:</a:t>
            </a:r>
            <a:endParaRPr lang="en-US" sz="2800" b="1"/>
          </a:p>
        </p:txBody>
      </p:sp>
      <mc:AlternateContent xmlns:mc="http://schemas.openxmlformats.org/markup-compatibility/2006" xmlns:a14="http://schemas.microsoft.com/office/drawing/2010/main">
        <mc:Choice Requires="a14">
          <p:sp>
            <p:nvSpPr>
              <p:cNvPr id="384078" name="Text Box 78"/>
              <p:cNvSpPr txBox="1">
                <a:spLocks noChangeArrowheads="1"/>
              </p:cNvSpPr>
              <p:nvPr/>
            </p:nvSpPr>
            <p:spPr bwMode="auto">
              <a:xfrm>
                <a:off x="377850" y="2780439"/>
                <a:ext cx="8172772" cy="169007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smtClean="0"/>
                  <a:t>Giả sử hợp lực đặt tại C cách A một đoạn</a:t>
                </a:r>
              </a:p>
              <a:p>
                <a:pPr>
                  <a:spcBef>
                    <a:spcPct val="50000"/>
                  </a:spcBef>
                </a:pPr>
                <a:r>
                  <a:rPr lang="en-US" sz="2800" smtClean="0"/>
                  <a:t>AC = d.</a:t>
                </a:r>
              </a:p>
              <a:p>
                <a:pPr>
                  <a:spcBef>
                    <a:spcPct val="50000"/>
                  </a:spcBef>
                </a:pPr>
                <a14:m>
                  <m:oMathPara xmlns:m="http://schemas.openxmlformats.org/officeDocument/2006/math">
                    <m:oMathParaPr>
                      <m:jc m:val="left"/>
                    </m:oMathParaPr>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𝒎</m:t>
                              </m:r>
                            </m:e>
                          </m:acc>
                        </m:e>
                        <m:sub>
                          <m:r>
                            <a:rPr lang="en-US" sz="2800" b="1" i="1" smtClean="0">
                              <a:solidFill>
                                <a:srgbClr val="FF0000"/>
                              </a:solidFill>
                              <a:latin typeface="Cambria Math"/>
                            </a:rPr>
                            <m:t>𝑨</m:t>
                          </m:r>
                        </m:sub>
                      </m:sSub>
                      <m:d>
                        <m:dPr>
                          <m:ctrlPr>
                            <a:rPr lang="en-US" sz="2800" b="1" i="1" smtClean="0">
                              <a:solidFill>
                                <a:srgbClr val="FF0000"/>
                              </a:solidFill>
                              <a:latin typeface="Cambria Math"/>
                            </a:rPr>
                          </m:ctrlPr>
                        </m:d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𝑸</m:t>
                              </m:r>
                            </m:e>
                          </m:acc>
                        </m:e>
                      </m:d>
                      <m:r>
                        <a:rPr lang="en-US" sz="2800" b="1" i="1" smtClean="0">
                          <a:solidFill>
                            <a:srgbClr val="FF0000"/>
                          </a:solidFill>
                          <a:latin typeface="Cambria Math"/>
                        </a:rPr>
                        <m:t>=−</m:t>
                      </m:r>
                      <m:r>
                        <a:rPr lang="en-US" sz="2800" b="1" i="1" smtClean="0">
                          <a:solidFill>
                            <a:srgbClr val="FF0000"/>
                          </a:solidFill>
                          <a:latin typeface="Cambria Math"/>
                        </a:rPr>
                        <m:t>𝑸</m:t>
                      </m:r>
                      <m:r>
                        <a:rPr lang="en-US" sz="2800" b="1" i="1" smtClean="0">
                          <a:solidFill>
                            <a:srgbClr val="FF0000"/>
                          </a:solidFill>
                          <a:latin typeface="Cambria Math"/>
                        </a:rPr>
                        <m:t>.</m:t>
                      </m:r>
                      <m:r>
                        <a:rPr lang="en-US" sz="2800" b="1" i="1" smtClean="0">
                          <a:solidFill>
                            <a:srgbClr val="FF0000"/>
                          </a:solidFill>
                          <a:latin typeface="Cambria Math"/>
                        </a:rPr>
                        <m:t>𝒅</m:t>
                      </m:r>
                      <m:r>
                        <a:rPr lang="en-US" sz="2800" b="1" i="1" smtClean="0">
                          <a:solidFill>
                            <a:srgbClr val="FF0000"/>
                          </a:solidFill>
                          <a:latin typeface="Cambria Math"/>
                        </a:rPr>
                        <m:t>=−</m:t>
                      </m:r>
                      <m:sSub>
                        <m:sSubPr>
                          <m:ctrlPr>
                            <a:rPr lang="en-US" sz="2800" b="1" i="1" smtClean="0">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𝑨</m:t>
                          </m:r>
                        </m:sub>
                      </m:sSub>
                      <m:r>
                        <a:rPr lang="en-US" sz="2800" b="1" i="1" smtClean="0">
                          <a:solidFill>
                            <a:srgbClr val="FF0000"/>
                          </a:solidFill>
                          <a:latin typeface="Cambria Math"/>
                        </a:rPr>
                        <m:t>.</m:t>
                      </m:r>
                      <m:r>
                        <a:rPr lang="en-US" sz="2800" b="1" i="1" smtClean="0">
                          <a:solidFill>
                            <a:srgbClr val="FF0000"/>
                          </a:solidFill>
                          <a:latin typeface="Cambria Math"/>
                        </a:rPr>
                        <m:t>𝒅</m:t>
                      </m:r>
                    </m:oMath>
                  </m:oMathPara>
                </a14:m>
                <a:endParaRPr lang="en-US" sz="2800" b="1"/>
              </a:p>
            </p:txBody>
          </p:sp>
        </mc:Choice>
        <mc:Fallback xmlns="">
          <p:sp>
            <p:nvSpPr>
              <p:cNvPr id="384078" name="Text Box 78"/>
              <p:cNvSpPr txBox="1">
                <a:spLocks noRot="1" noChangeAspect="1" noMove="1" noResize="1" noEditPoints="1" noAdjustHandles="1" noChangeArrowheads="1" noChangeShapeType="1" noTextEdit="1"/>
              </p:cNvSpPr>
              <p:nvPr/>
            </p:nvSpPr>
            <p:spPr bwMode="auto">
              <a:xfrm>
                <a:off x="377850" y="2780439"/>
                <a:ext cx="8172772" cy="1690078"/>
              </a:xfrm>
              <a:prstGeom prst="rect">
                <a:avLst/>
              </a:prstGeom>
              <a:blipFill rotWithShape="1">
                <a:blip r:embed="rId4"/>
                <a:stretch>
                  <a:fillRect l="-1566" t="-361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4079" name="Text Box 79">
                <a:hlinkClick r:id="rId5" action="ppaction://hlinksldjump"/>
              </p:cNvPr>
              <p:cNvSpPr txBox="1">
                <a:spLocks noChangeArrowheads="1"/>
              </p:cNvSpPr>
              <p:nvPr/>
            </p:nvSpPr>
            <p:spPr bwMode="auto">
              <a:xfrm>
                <a:off x="377850" y="4475226"/>
                <a:ext cx="4356100" cy="169007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smtClean="0"/>
                  <a:t>Theo định lý Varinhông:</a:t>
                </a:r>
              </a:p>
              <a:p>
                <a:pPr>
                  <a:spcBef>
                    <a:spcPct val="50000"/>
                  </a:spcBef>
                </a:pPr>
                <a14:m>
                  <m:oMathPara xmlns:m="http://schemas.openxmlformats.org/officeDocument/2006/math">
                    <m:oMathParaPr>
                      <m:jc m:val="centerGroup"/>
                    </m:oMathParaPr>
                    <m:oMath xmlns:m="http://schemas.openxmlformats.org/officeDocument/2006/math">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𝒎</m:t>
                              </m:r>
                            </m:e>
                          </m:acc>
                        </m:e>
                        <m:sub>
                          <m:r>
                            <a:rPr lang="en-US" sz="2800" b="1" i="1">
                              <a:solidFill>
                                <a:srgbClr val="FF0000"/>
                              </a:solidFill>
                              <a:latin typeface="Cambria Math"/>
                            </a:rPr>
                            <m:t>𝑨</m:t>
                          </m:r>
                        </m:sub>
                      </m:sSub>
                      <m:d>
                        <m:dPr>
                          <m:ctrlPr>
                            <a:rPr lang="en-US" sz="2800" b="1" i="1">
                              <a:solidFill>
                                <a:srgbClr val="FF0000"/>
                              </a:solidFill>
                              <a:latin typeface="Cambria Math"/>
                            </a:rPr>
                          </m:ctrlPr>
                        </m:dPr>
                        <m:e>
                          <m:acc>
                            <m:accPr>
                              <m:chr m:val="⃗"/>
                              <m:ctrlPr>
                                <a:rPr lang="en-US" sz="2800" b="1" i="1">
                                  <a:solidFill>
                                    <a:srgbClr val="FF0000"/>
                                  </a:solidFill>
                                  <a:latin typeface="Cambria Math"/>
                                </a:rPr>
                              </m:ctrlPr>
                            </m:accPr>
                            <m:e>
                              <m:r>
                                <a:rPr lang="en-US" sz="2800" b="1" i="1">
                                  <a:solidFill>
                                    <a:srgbClr val="FF0000"/>
                                  </a:solidFill>
                                  <a:latin typeface="Cambria Math"/>
                                </a:rPr>
                                <m:t>𝑸</m:t>
                              </m:r>
                            </m:e>
                          </m:acc>
                        </m:e>
                      </m:d>
                      <m:r>
                        <a:rPr lang="en-US" sz="2800" b="1" i="1">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𝑴</m:t>
                              </m:r>
                            </m:e>
                          </m:acc>
                        </m:e>
                        <m:sub>
                          <m:r>
                            <a:rPr lang="en-US" sz="2800" b="1" i="1">
                              <a:solidFill>
                                <a:srgbClr val="FF0000"/>
                              </a:solidFill>
                              <a:latin typeface="Cambria Math"/>
                            </a:rPr>
                            <m:t>𝑨</m:t>
                          </m:r>
                        </m:sub>
                      </m:sSub>
                    </m:oMath>
                  </m:oMathPara>
                </a14:m>
                <a:endParaRPr lang="en-US" sz="2800" smtClean="0"/>
              </a:p>
              <a:p>
                <a:pPr>
                  <a:spcBef>
                    <a:spcPct val="50000"/>
                  </a:spcBef>
                </a:pPr>
                <a:r>
                  <a:rPr lang="en-US" sz="2800" b="1" smtClean="0">
                    <a:solidFill>
                      <a:srgbClr val="FF0000"/>
                    </a:solidFill>
                  </a:rPr>
                  <a:t>→ </a:t>
                </a:r>
                <a14:m>
                  <m:oMath xmlns:m="http://schemas.openxmlformats.org/officeDocument/2006/math">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smtClean="0">
                                <a:solidFill>
                                  <a:srgbClr val="FF0000"/>
                                </a:solidFill>
                                <a:latin typeface="Cambria Math"/>
                              </a:rPr>
                              <m:t>𝑴</m:t>
                            </m:r>
                          </m:e>
                        </m:acc>
                      </m:e>
                      <m:sub>
                        <m:r>
                          <a:rPr lang="en-US" sz="2800" b="1" i="1">
                            <a:solidFill>
                              <a:srgbClr val="FF0000"/>
                            </a:solidFill>
                            <a:latin typeface="Cambria Math"/>
                          </a:rPr>
                          <m:t>𝑨</m:t>
                        </m:r>
                      </m:sub>
                    </m:sSub>
                    <m:r>
                      <a:rPr lang="en-US" sz="2800" b="1" i="1">
                        <a:solidFill>
                          <a:srgbClr val="FF0000"/>
                        </a:solidFill>
                        <a:latin typeface="Cambria Math"/>
                      </a:rPr>
                      <m:t>=−</m:t>
                    </m:r>
                    <m:sSub>
                      <m:sSubPr>
                        <m:ctrlPr>
                          <a:rPr lang="en-US" sz="2800" b="1" i="1">
                            <a:solidFill>
                              <a:srgbClr val="FF0000"/>
                            </a:solidFill>
                            <a:latin typeface="Cambria Math"/>
                          </a:rPr>
                        </m:ctrlPr>
                      </m:sSubPr>
                      <m:e>
                        <m:r>
                          <a:rPr lang="en-US" sz="2800" b="1" i="1">
                            <a:solidFill>
                              <a:srgbClr val="FF0000"/>
                            </a:solidFill>
                            <a:latin typeface="Cambria Math"/>
                          </a:rPr>
                          <m:t>𝑹</m:t>
                        </m:r>
                      </m:e>
                      <m:sub>
                        <m:r>
                          <a:rPr lang="en-US" sz="2800" b="1" i="1">
                            <a:solidFill>
                              <a:srgbClr val="FF0000"/>
                            </a:solidFill>
                            <a:latin typeface="Cambria Math"/>
                          </a:rPr>
                          <m:t>𝑨</m:t>
                        </m:r>
                      </m:sub>
                    </m:sSub>
                    <m:r>
                      <a:rPr lang="en-US" sz="2800" b="1" i="1">
                        <a:solidFill>
                          <a:srgbClr val="FF0000"/>
                        </a:solidFill>
                        <a:latin typeface="Cambria Math"/>
                      </a:rPr>
                      <m:t>.</m:t>
                    </m:r>
                    <m:r>
                      <a:rPr lang="en-US" sz="2800" b="1" i="1">
                        <a:solidFill>
                          <a:srgbClr val="FF0000"/>
                        </a:solidFill>
                        <a:latin typeface="Cambria Math"/>
                      </a:rPr>
                      <m:t>𝒅</m:t>
                    </m:r>
                  </m:oMath>
                </a14:m>
                <a:endParaRPr lang="en-US" sz="2800"/>
              </a:p>
            </p:txBody>
          </p:sp>
        </mc:Choice>
        <mc:Fallback xmlns="">
          <p:sp>
            <p:nvSpPr>
              <p:cNvPr id="384079" name="Text Box 79">
                <a:hlinkClick r:id="rId6" action="ppaction://hlinksldjump"/>
              </p:cNvPr>
              <p:cNvSpPr txBox="1">
                <a:spLocks noRot="1" noChangeAspect="1" noMove="1" noResize="1" noEditPoints="1" noAdjustHandles="1" noChangeArrowheads="1" noChangeShapeType="1" noTextEdit="1"/>
              </p:cNvSpPr>
              <p:nvPr/>
            </p:nvSpPr>
            <p:spPr bwMode="auto">
              <a:xfrm>
                <a:off x="377850" y="4475226"/>
                <a:ext cx="4356100" cy="1690078"/>
              </a:xfrm>
              <a:prstGeom prst="rect">
                <a:avLst/>
              </a:prstGeom>
              <a:blipFill rotWithShape="1">
                <a:blip r:embed="rId7"/>
                <a:stretch>
                  <a:fillRect l="-2937" t="-3610" b="-902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97290" name="Group 81"/>
          <p:cNvGrpSpPr>
            <a:grpSpLocks/>
          </p:cNvGrpSpPr>
          <p:nvPr/>
        </p:nvGrpSpPr>
        <p:grpSpPr bwMode="auto">
          <a:xfrm>
            <a:off x="5259388" y="3141663"/>
            <a:ext cx="3668712" cy="2927350"/>
            <a:chOff x="3313" y="1979"/>
            <a:chExt cx="2311" cy="1844"/>
          </a:xfrm>
        </p:grpSpPr>
        <p:grpSp>
          <p:nvGrpSpPr>
            <p:cNvPr id="97294" name="Group 43"/>
            <p:cNvGrpSpPr>
              <a:grpSpLocks/>
            </p:cNvGrpSpPr>
            <p:nvPr/>
          </p:nvGrpSpPr>
          <p:grpSpPr bwMode="auto">
            <a:xfrm>
              <a:off x="3565" y="2516"/>
              <a:ext cx="1767" cy="629"/>
              <a:chOff x="3315" y="2741"/>
              <a:chExt cx="2334" cy="1040"/>
            </a:xfrm>
          </p:grpSpPr>
          <p:sp>
            <p:nvSpPr>
              <p:cNvPr id="97309" name="Rectangle 44"/>
              <p:cNvSpPr>
                <a:spLocks noChangeArrowheads="1"/>
              </p:cNvSpPr>
              <p:nvPr/>
            </p:nvSpPr>
            <p:spPr bwMode="auto">
              <a:xfrm>
                <a:off x="3315" y="3660"/>
                <a:ext cx="2250" cy="121"/>
              </a:xfrm>
              <a:prstGeom prst="rect">
                <a:avLst/>
              </a:prstGeom>
              <a:solidFill>
                <a:schemeClr val="accent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310" name="Line 45"/>
              <p:cNvSpPr>
                <a:spLocks noChangeShapeType="1"/>
              </p:cNvSpPr>
              <p:nvPr/>
            </p:nvSpPr>
            <p:spPr bwMode="auto">
              <a:xfrm flipV="1">
                <a:off x="3324" y="3007"/>
                <a:ext cx="0" cy="653"/>
              </a:xfrm>
              <a:prstGeom prst="line">
                <a:avLst/>
              </a:prstGeom>
              <a:noFill/>
              <a:ln w="1905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11" name="Line 46"/>
              <p:cNvSpPr>
                <a:spLocks noChangeShapeType="1"/>
              </p:cNvSpPr>
              <p:nvPr/>
            </p:nvSpPr>
            <p:spPr bwMode="auto">
              <a:xfrm flipV="1">
                <a:off x="5565" y="2789"/>
                <a:ext cx="0" cy="871"/>
              </a:xfrm>
              <a:prstGeom prst="line">
                <a:avLst/>
              </a:prstGeom>
              <a:noFill/>
              <a:ln w="1905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12" name="Arc 47"/>
              <p:cNvSpPr>
                <a:spLocks/>
              </p:cNvSpPr>
              <p:nvPr/>
            </p:nvSpPr>
            <p:spPr bwMode="auto">
              <a:xfrm rot="11166931" flipV="1">
                <a:off x="3322" y="2871"/>
                <a:ext cx="717" cy="169"/>
              </a:xfrm>
              <a:custGeom>
                <a:avLst/>
                <a:gdLst>
                  <a:gd name="T0" fmla="*/ 0 w 39940"/>
                  <a:gd name="T1" fmla="*/ 1 h 21600"/>
                  <a:gd name="T2" fmla="*/ 13 w 39940"/>
                  <a:gd name="T3" fmla="*/ 1 h 21600"/>
                  <a:gd name="T4" fmla="*/ 6 w 39940"/>
                  <a:gd name="T5" fmla="*/ 1 h 21600"/>
                  <a:gd name="T6" fmla="*/ 0 60000 65536"/>
                  <a:gd name="T7" fmla="*/ 0 60000 65536"/>
                  <a:gd name="T8" fmla="*/ 0 60000 65536"/>
                </a:gdLst>
                <a:ahLst/>
                <a:cxnLst>
                  <a:cxn ang="T6">
                    <a:pos x="T0" y="T1"/>
                  </a:cxn>
                  <a:cxn ang="T7">
                    <a:pos x="T2" y="T3"/>
                  </a:cxn>
                  <a:cxn ang="T8">
                    <a:pos x="T4" y="T5"/>
                  </a:cxn>
                </a:cxnLst>
                <a:rect l="0" t="0" r="r" b="b"/>
                <a:pathLst>
                  <a:path w="39940" h="21600" fill="none" extrusionOk="0">
                    <a:moveTo>
                      <a:pt x="0" y="10189"/>
                    </a:moveTo>
                    <a:cubicBezTo>
                      <a:pt x="3942" y="3852"/>
                      <a:pt x="10877" y="-1"/>
                      <a:pt x="18340" y="0"/>
                    </a:cubicBezTo>
                    <a:cubicBezTo>
                      <a:pt x="30269" y="0"/>
                      <a:pt x="39940" y="9670"/>
                      <a:pt x="39940" y="21600"/>
                    </a:cubicBezTo>
                  </a:path>
                  <a:path w="39940" h="21600" stroke="0" extrusionOk="0">
                    <a:moveTo>
                      <a:pt x="0" y="10189"/>
                    </a:moveTo>
                    <a:cubicBezTo>
                      <a:pt x="3942" y="3852"/>
                      <a:pt x="10877" y="-1"/>
                      <a:pt x="18340" y="0"/>
                    </a:cubicBezTo>
                    <a:cubicBezTo>
                      <a:pt x="30269" y="0"/>
                      <a:pt x="39940" y="9670"/>
                      <a:pt x="39940" y="21600"/>
                    </a:cubicBezTo>
                    <a:lnTo>
                      <a:pt x="18340" y="21600"/>
                    </a:lnTo>
                    <a:lnTo>
                      <a:pt x="0" y="10189"/>
                    </a:lnTo>
                    <a:close/>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313" name="Arc 48"/>
              <p:cNvSpPr>
                <a:spLocks/>
              </p:cNvSpPr>
              <p:nvPr/>
            </p:nvSpPr>
            <p:spPr bwMode="auto">
              <a:xfrm rot="21312861" flipV="1">
                <a:off x="4017" y="2863"/>
                <a:ext cx="680" cy="169"/>
              </a:xfrm>
              <a:custGeom>
                <a:avLst/>
                <a:gdLst>
                  <a:gd name="T0" fmla="*/ 0 w 37877"/>
                  <a:gd name="T1" fmla="*/ 1 h 21600"/>
                  <a:gd name="T2" fmla="*/ 12 w 37877"/>
                  <a:gd name="T3" fmla="*/ 1 h 21600"/>
                  <a:gd name="T4" fmla="*/ 6 w 37877"/>
                  <a:gd name="T5" fmla="*/ 1 h 21600"/>
                  <a:gd name="T6" fmla="*/ 0 60000 65536"/>
                  <a:gd name="T7" fmla="*/ 0 60000 65536"/>
                  <a:gd name="T8" fmla="*/ 0 60000 65536"/>
                </a:gdLst>
                <a:ahLst/>
                <a:cxnLst>
                  <a:cxn ang="T6">
                    <a:pos x="T0" y="T1"/>
                  </a:cxn>
                  <a:cxn ang="T7">
                    <a:pos x="T2" y="T3"/>
                  </a:cxn>
                  <a:cxn ang="T8">
                    <a:pos x="T4" y="T5"/>
                  </a:cxn>
                </a:cxnLst>
                <a:rect l="0" t="0" r="r" b="b"/>
                <a:pathLst>
                  <a:path w="37877" h="21600" fill="none" extrusionOk="0">
                    <a:moveTo>
                      <a:pt x="0" y="10189"/>
                    </a:moveTo>
                    <a:cubicBezTo>
                      <a:pt x="3942" y="3852"/>
                      <a:pt x="10877" y="-1"/>
                      <a:pt x="18340" y="0"/>
                    </a:cubicBezTo>
                    <a:cubicBezTo>
                      <a:pt x="26701" y="0"/>
                      <a:pt x="34311" y="4825"/>
                      <a:pt x="37877" y="12387"/>
                    </a:cubicBezTo>
                  </a:path>
                  <a:path w="37877" h="21600" stroke="0" extrusionOk="0">
                    <a:moveTo>
                      <a:pt x="0" y="10189"/>
                    </a:moveTo>
                    <a:cubicBezTo>
                      <a:pt x="3942" y="3852"/>
                      <a:pt x="10877" y="-1"/>
                      <a:pt x="18340" y="0"/>
                    </a:cubicBezTo>
                    <a:cubicBezTo>
                      <a:pt x="26701" y="0"/>
                      <a:pt x="34311" y="4825"/>
                      <a:pt x="37877" y="12387"/>
                    </a:cubicBezTo>
                    <a:lnTo>
                      <a:pt x="18340" y="21600"/>
                    </a:lnTo>
                    <a:lnTo>
                      <a:pt x="0" y="10189"/>
                    </a:lnTo>
                    <a:close/>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314" name="Arc 49"/>
              <p:cNvSpPr>
                <a:spLocks/>
              </p:cNvSpPr>
              <p:nvPr/>
            </p:nvSpPr>
            <p:spPr bwMode="auto">
              <a:xfrm rot="11078544" flipV="1">
                <a:off x="4573" y="2741"/>
                <a:ext cx="1076" cy="545"/>
              </a:xfrm>
              <a:custGeom>
                <a:avLst/>
                <a:gdLst>
                  <a:gd name="T0" fmla="*/ 7 w 19537"/>
                  <a:gd name="T1" fmla="*/ 0 h 21487"/>
                  <a:gd name="T2" fmla="*/ 59 w 19537"/>
                  <a:gd name="T3" fmla="*/ 8 h 21487"/>
                  <a:gd name="T4" fmla="*/ 0 w 19537"/>
                  <a:gd name="T5" fmla="*/ 14 h 21487"/>
                  <a:gd name="T6" fmla="*/ 0 60000 65536"/>
                  <a:gd name="T7" fmla="*/ 0 60000 65536"/>
                  <a:gd name="T8" fmla="*/ 0 60000 65536"/>
                </a:gdLst>
                <a:ahLst/>
                <a:cxnLst>
                  <a:cxn ang="T6">
                    <a:pos x="T0" y="T1"/>
                  </a:cxn>
                  <a:cxn ang="T7">
                    <a:pos x="T2" y="T3"/>
                  </a:cxn>
                  <a:cxn ang="T8">
                    <a:pos x="T4" y="T5"/>
                  </a:cxn>
                </a:cxnLst>
                <a:rect l="0" t="0" r="r" b="b"/>
                <a:pathLst>
                  <a:path w="19537" h="21487" fill="none" extrusionOk="0">
                    <a:moveTo>
                      <a:pt x="2209" y="0"/>
                    </a:moveTo>
                    <a:cubicBezTo>
                      <a:pt x="9736" y="774"/>
                      <a:pt x="16310" y="5430"/>
                      <a:pt x="19537" y="12274"/>
                    </a:cubicBezTo>
                  </a:path>
                  <a:path w="19537" h="21487" stroke="0" extrusionOk="0">
                    <a:moveTo>
                      <a:pt x="2209" y="0"/>
                    </a:moveTo>
                    <a:cubicBezTo>
                      <a:pt x="9736" y="774"/>
                      <a:pt x="16310" y="5430"/>
                      <a:pt x="19537" y="12274"/>
                    </a:cubicBezTo>
                    <a:lnTo>
                      <a:pt x="0" y="21487"/>
                    </a:lnTo>
                    <a:lnTo>
                      <a:pt x="2209" y="0"/>
                    </a:lnTo>
                    <a:close/>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315" name="Line 50"/>
              <p:cNvSpPr>
                <a:spLocks noChangeShapeType="1"/>
              </p:cNvSpPr>
              <p:nvPr/>
            </p:nvSpPr>
            <p:spPr bwMode="auto">
              <a:xfrm>
                <a:off x="3557" y="2862"/>
                <a:ext cx="0" cy="79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16" name="Line 51"/>
              <p:cNvSpPr>
                <a:spLocks noChangeShapeType="1"/>
              </p:cNvSpPr>
              <p:nvPr/>
            </p:nvSpPr>
            <p:spPr bwMode="auto">
              <a:xfrm>
                <a:off x="3775" y="2886"/>
                <a:ext cx="0" cy="774"/>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17" name="Line 52"/>
              <p:cNvSpPr>
                <a:spLocks noChangeShapeType="1"/>
              </p:cNvSpPr>
              <p:nvPr/>
            </p:nvSpPr>
            <p:spPr bwMode="auto">
              <a:xfrm>
                <a:off x="3993" y="2958"/>
                <a:ext cx="0" cy="702"/>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18" name="Line 53"/>
              <p:cNvSpPr>
                <a:spLocks noChangeShapeType="1"/>
              </p:cNvSpPr>
              <p:nvPr/>
            </p:nvSpPr>
            <p:spPr bwMode="auto">
              <a:xfrm>
                <a:off x="4186" y="3031"/>
                <a:ext cx="0" cy="629"/>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19" name="Line 54"/>
              <p:cNvSpPr>
                <a:spLocks noChangeShapeType="1"/>
              </p:cNvSpPr>
              <p:nvPr/>
            </p:nvSpPr>
            <p:spPr bwMode="auto">
              <a:xfrm>
                <a:off x="4380" y="3031"/>
                <a:ext cx="0" cy="629"/>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20" name="Line 55"/>
              <p:cNvSpPr>
                <a:spLocks noChangeShapeType="1"/>
              </p:cNvSpPr>
              <p:nvPr/>
            </p:nvSpPr>
            <p:spPr bwMode="auto">
              <a:xfrm>
                <a:off x="4549" y="2983"/>
                <a:ext cx="0" cy="677"/>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21" name="Line 56"/>
              <p:cNvSpPr>
                <a:spLocks noChangeShapeType="1"/>
              </p:cNvSpPr>
              <p:nvPr/>
            </p:nvSpPr>
            <p:spPr bwMode="auto">
              <a:xfrm>
                <a:off x="4743" y="2886"/>
                <a:ext cx="0" cy="774"/>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22" name="Line 57"/>
              <p:cNvSpPr>
                <a:spLocks noChangeShapeType="1"/>
              </p:cNvSpPr>
              <p:nvPr/>
            </p:nvSpPr>
            <p:spPr bwMode="auto">
              <a:xfrm>
                <a:off x="4985" y="2837"/>
                <a:ext cx="0" cy="823"/>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23" name="Line 58"/>
              <p:cNvSpPr>
                <a:spLocks noChangeShapeType="1"/>
              </p:cNvSpPr>
              <p:nvPr/>
            </p:nvSpPr>
            <p:spPr bwMode="auto">
              <a:xfrm>
                <a:off x="5202" y="2765"/>
                <a:ext cx="0" cy="895"/>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24" name="Line 59"/>
              <p:cNvSpPr>
                <a:spLocks noChangeShapeType="1"/>
              </p:cNvSpPr>
              <p:nvPr/>
            </p:nvSpPr>
            <p:spPr bwMode="auto">
              <a:xfrm>
                <a:off x="5396" y="2765"/>
                <a:ext cx="0" cy="895"/>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7295" name="Line 60"/>
            <p:cNvSpPr>
              <a:spLocks noChangeShapeType="1"/>
            </p:cNvSpPr>
            <p:nvPr/>
          </p:nvSpPr>
          <p:spPr bwMode="auto">
            <a:xfrm flipV="1">
              <a:off x="4817" y="2214"/>
              <a:ext cx="257" cy="34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296" name="Text Box 61"/>
            <p:cNvSpPr txBox="1">
              <a:spLocks noChangeArrowheads="1"/>
            </p:cNvSpPr>
            <p:nvPr/>
          </p:nvSpPr>
          <p:spPr bwMode="auto">
            <a:xfrm>
              <a:off x="5035" y="1979"/>
              <a:ext cx="58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a:t>q(x)</a:t>
              </a:r>
            </a:p>
          </p:txBody>
        </p:sp>
        <p:sp>
          <p:nvSpPr>
            <p:cNvPr id="97297" name="Text Box 62"/>
            <p:cNvSpPr txBox="1">
              <a:spLocks noChangeArrowheads="1"/>
            </p:cNvSpPr>
            <p:nvPr/>
          </p:nvSpPr>
          <p:spPr bwMode="auto">
            <a:xfrm>
              <a:off x="5286" y="2964"/>
              <a:ext cx="33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B</a:t>
              </a:r>
            </a:p>
          </p:txBody>
        </p:sp>
        <p:sp>
          <p:nvSpPr>
            <p:cNvPr id="97298" name="Line 63"/>
            <p:cNvSpPr>
              <a:spLocks noChangeShapeType="1"/>
            </p:cNvSpPr>
            <p:nvPr/>
          </p:nvSpPr>
          <p:spPr bwMode="auto">
            <a:xfrm>
              <a:off x="4582" y="2419"/>
              <a:ext cx="0" cy="654"/>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299" name="Line 64"/>
            <p:cNvSpPr>
              <a:spLocks noChangeShapeType="1"/>
            </p:cNvSpPr>
            <p:nvPr/>
          </p:nvSpPr>
          <p:spPr bwMode="auto">
            <a:xfrm>
              <a:off x="3590" y="3290"/>
              <a:ext cx="992" cy="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00" name="Line 65"/>
            <p:cNvSpPr>
              <a:spLocks noChangeShapeType="1"/>
            </p:cNvSpPr>
            <p:nvPr/>
          </p:nvSpPr>
          <p:spPr bwMode="auto">
            <a:xfrm>
              <a:off x="3563" y="3121"/>
              <a:ext cx="0" cy="702"/>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01" name="Line 66"/>
            <p:cNvSpPr>
              <a:spLocks noChangeShapeType="1"/>
            </p:cNvSpPr>
            <p:nvPr/>
          </p:nvSpPr>
          <p:spPr bwMode="auto">
            <a:xfrm>
              <a:off x="4582" y="3169"/>
              <a:ext cx="0" cy="266"/>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02" name="Text Box 67"/>
            <p:cNvSpPr txBox="1">
              <a:spLocks noChangeArrowheads="1"/>
            </p:cNvSpPr>
            <p:nvPr/>
          </p:nvSpPr>
          <p:spPr bwMode="auto">
            <a:xfrm>
              <a:off x="3905" y="3290"/>
              <a:ext cx="45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a:solidFill>
                    <a:srgbClr val="FF0000"/>
                  </a:solidFill>
                </a:rPr>
                <a:t>d</a:t>
              </a:r>
            </a:p>
          </p:txBody>
        </p:sp>
        <p:sp>
          <p:nvSpPr>
            <p:cNvPr id="97303" name="Line 68"/>
            <p:cNvSpPr>
              <a:spLocks noChangeShapeType="1"/>
            </p:cNvSpPr>
            <p:nvPr/>
          </p:nvSpPr>
          <p:spPr bwMode="auto">
            <a:xfrm>
              <a:off x="5283" y="3121"/>
              <a:ext cx="0" cy="629"/>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04" name="Line 69"/>
            <p:cNvSpPr>
              <a:spLocks noChangeShapeType="1"/>
            </p:cNvSpPr>
            <p:nvPr/>
          </p:nvSpPr>
          <p:spPr bwMode="auto">
            <a:xfrm>
              <a:off x="3590" y="3667"/>
              <a:ext cx="1693" cy="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05" name="Text Box 70"/>
            <p:cNvSpPr txBox="1">
              <a:spLocks noChangeArrowheads="1"/>
            </p:cNvSpPr>
            <p:nvPr/>
          </p:nvSpPr>
          <p:spPr bwMode="auto">
            <a:xfrm>
              <a:off x="4598" y="3385"/>
              <a:ext cx="45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i="1">
                  <a:solidFill>
                    <a:srgbClr val="FF0000"/>
                  </a:solidFill>
                  <a:latin typeface="Times New Roman" pitchFamily="18" charset="0"/>
                </a:rPr>
                <a:t>l</a:t>
              </a:r>
            </a:p>
          </p:txBody>
        </p:sp>
        <p:graphicFrame>
          <p:nvGraphicFramePr>
            <p:cNvPr id="97306" name="Object 71"/>
            <p:cNvGraphicFramePr>
              <a:graphicFrameLocks noChangeAspect="1"/>
            </p:cNvGraphicFramePr>
            <p:nvPr/>
          </p:nvGraphicFramePr>
          <p:xfrm>
            <a:off x="4606" y="2220"/>
            <a:ext cx="231" cy="365"/>
          </p:xfrm>
          <a:graphic>
            <a:graphicData uri="http://schemas.openxmlformats.org/presentationml/2006/ole">
              <mc:AlternateContent xmlns:mc="http://schemas.openxmlformats.org/markup-compatibility/2006">
                <mc:Choice xmlns:v="urn:schemas-microsoft-com:vml" Requires="v">
                  <p:oleObj spid="_x0000_s210248" name="Equation" r:id="rId8" imgW="133362" imgH="222199" progId="Equation.DSMT4">
                    <p:embed/>
                  </p:oleObj>
                </mc:Choice>
                <mc:Fallback>
                  <p:oleObj name="Equation" r:id="rId8" imgW="133362" imgH="222199"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06" y="2220"/>
                          <a:ext cx="231"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307" name="Text Box 72"/>
            <p:cNvSpPr txBox="1">
              <a:spLocks noChangeArrowheads="1"/>
            </p:cNvSpPr>
            <p:nvPr/>
          </p:nvSpPr>
          <p:spPr bwMode="auto">
            <a:xfrm>
              <a:off x="3313" y="2941"/>
              <a:ext cx="33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A</a:t>
              </a:r>
            </a:p>
          </p:txBody>
        </p:sp>
        <p:sp>
          <p:nvSpPr>
            <p:cNvPr id="97308" name="Text Box 80"/>
            <p:cNvSpPr txBox="1">
              <a:spLocks noChangeArrowheads="1"/>
            </p:cNvSpPr>
            <p:nvPr/>
          </p:nvSpPr>
          <p:spPr bwMode="auto">
            <a:xfrm>
              <a:off x="4552" y="3106"/>
              <a:ext cx="33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C</a:t>
              </a:r>
            </a:p>
          </p:txBody>
        </p:sp>
      </p:grpSp>
    </p:spTree>
    <p:extLst>
      <p:ext uri="{BB962C8B-B14F-4D97-AF65-F5344CB8AC3E}">
        <p14:creationId xmlns:p14="http://schemas.microsoft.com/office/powerpoint/2010/main" val="8489216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84039"/>
                                        </p:tgtEl>
                                        <p:attrNameLst>
                                          <p:attrName>style.visibility</p:attrName>
                                        </p:attrNameLst>
                                      </p:cBhvr>
                                      <p:to>
                                        <p:strVal val="visible"/>
                                      </p:to>
                                    </p:set>
                                    <p:anim calcmode="lin" valueType="num">
                                      <p:cBhvr>
                                        <p:cTn id="7" dur="500" fill="hold"/>
                                        <p:tgtEl>
                                          <p:spTgt spid="3840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4039"/>
                                        </p:tgtEl>
                                        <p:attrNameLst>
                                          <p:attrName>ppt_y</p:attrName>
                                        </p:attrNameLst>
                                      </p:cBhvr>
                                      <p:tavLst>
                                        <p:tav tm="0">
                                          <p:val>
                                            <p:strVal val="#ppt_y"/>
                                          </p:val>
                                        </p:tav>
                                        <p:tav tm="100000">
                                          <p:val>
                                            <p:strVal val="#ppt_y"/>
                                          </p:val>
                                        </p:tav>
                                      </p:tavLst>
                                    </p:anim>
                                    <p:anim calcmode="lin" valueType="num">
                                      <p:cBhvr>
                                        <p:cTn id="9" dur="500" fill="hold"/>
                                        <p:tgtEl>
                                          <p:spTgt spid="3840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40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403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384078"/>
                                        </p:tgtEl>
                                        <p:attrNameLst>
                                          <p:attrName>style.visibility</p:attrName>
                                        </p:attrNameLst>
                                      </p:cBhvr>
                                      <p:to>
                                        <p:strVal val="visible"/>
                                      </p:to>
                                    </p:set>
                                    <p:animEffect transition="in" filter="barn(inHorizontal)">
                                      <p:cBhvr>
                                        <p:cTn id="25" dur="1000"/>
                                        <p:tgtEl>
                                          <p:spTgt spid="38407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384079"/>
                                        </p:tgtEl>
                                        <p:attrNameLst>
                                          <p:attrName>style.visibility</p:attrName>
                                        </p:attrNameLst>
                                      </p:cBhvr>
                                      <p:to>
                                        <p:strVal val="visible"/>
                                      </p:to>
                                    </p:set>
                                    <p:animEffect transition="in" filter="barn(inHorizontal)">
                                      <p:cBhvr>
                                        <p:cTn id="30" dur="1000"/>
                                        <p:tgtEl>
                                          <p:spTgt spid="384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84039" grpId="0"/>
      <p:bldP spid="384078" grpId="0"/>
      <p:bldP spid="38407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8"/>
          <p:cNvSpPr>
            <a:spLocks noGrp="1"/>
          </p:cNvSpPr>
          <p:nvPr>
            <p:ph type="sldNum" sz="quarter" idx="12"/>
          </p:nvPr>
        </p:nvSpPr>
        <p:spPr/>
        <p:txBody>
          <a:bodyPr/>
          <a:lstStyle/>
          <a:p>
            <a:pPr>
              <a:defRPr/>
            </a:pPr>
            <a:fld id="{642325D4-C340-4B41-94A2-78708A937A96}" type="slidenum">
              <a:rPr lang="en-US" altLang="en-US"/>
              <a:pPr>
                <a:defRPr/>
              </a:pPr>
              <a:t>66</a:t>
            </a:fld>
            <a:endParaRPr lang="en-US" altLang="en-US"/>
          </a:p>
        </p:txBody>
      </p:sp>
      <p:sp>
        <p:nvSpPr>
          <p:cNvPr id="98307" name="Rectangle 2"/>
          <p:cNvSpPr>
            <a:spLocks noChangeArrowheads="1"/>
          </p:cNvSpPr>
          <p:nvPr/>
        </p:nvSpPr>
        <p:spPr bwMode="auto">
          <a:xfrm>
            <a:off x="684213" y="347663"/>
            <a:ext cx="7161212"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chemeClr val="tx2"/>
                </a:solidFill>
              </a:rPr>
              <a:t>2. HỢP LỰC CỦA HỆ LỰC PHÂN BỐ PHẲNG</a:t>
            </a:r>
            <a:endParaRPr lang="en-US" sz="2400" b="1">
              <a:solidFill>
                <a:schemeClr val="tx2"/>
              </a:solidFill>
            </a:endParaRPr>
          </a:p>
        </p:txBody>
      </p:sp>
      <mc:AlternateContent xmlns:mc="http://schemas.openxmlformats.org/markup-compatibility/2006" xmlns:a14="http://schemas.microsoft.com/office/drawing/2010/main">
        <mc:Choice Requires="a14">
          <p:sp>
            <p:nvSpPr>
              <p:cNvPr id="387080" name="Text Box 8">
                <a:hlinkClick r:id="rId3" action="ppaction://hlinksldjump"/>
              </p:cNvPr>
              <p:cNvSpPr txBox="1">
                <a:spLocks noChangeArrowheads="1"/>
              </p:cNvSpPr>
              <p:nvPr/>
            </p:nvSpPr>
            <p:spPr bwMode="auto">
              <a:xfrm>
                <a:off x="684213" y="2384425"/>
                <a:ext cx="4356100" cy="331994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3000" b="1" smtClean="0"/>
                  <a:t>Vậy:</a:t>
                </a:r>
              </a:p>
              <a:p>
                <a:pPr>
                  <a:spcBef>
                    <a:spcPct val="50000"/>
                  </a:spcBef>
                </a:pPr>
                <a14:m>
                  <m:oMathPara xmlns:m="http://schemas.openxmlformats.org/officeDocument/2006/math">
                    <m:oMathParaPr>
                      <m:jc m:val="centerGroup"/>
                    </m:oMathParaPr>
                    <m:oMath xmlns:m="http://schemas.openxmlformats.org/officeDocument/2006/math">
                      <m:r>
                        <a:rPr lang="en-US" sz="3000" b="1" i="1" smtClean="0">
                          <a:solidFill>
                            <a:srgbClr val="FF0000"/>
                          </a:solidFill>
                          <a:latin typeface="Cambria Math"/>
                        </a:rPr>
                        <m:t>𝒅</m:t>
                      </m:r>
                      <m:r>
                        <a:rPr lang="en-US" sz="3000" b="1" i="1" smtClean="0">
                          <a:solidFill>
                            <a:srgbClr val="FF0000"/>
                          </a:solidFill>
                          <a:latin typeface="Cambria Math"/>
                        </a:rPr>
                        <m:t>=</m:t>
                      </m:r>
                      <m:f>
                        <m:fPr>
                          <m:ctrlPr>
                            <a:rPr lang="en-US" sz="3000" b="1" i="1" smtClean="0">
                              <a:solidFill>
                                <a:srgbClr val="FF0000"/>
                              </a:solidFill>
                              <a:latin typeface="Cambria Math"/>
                            </a:rPr>
                          </m:ctrlPr>
                        </m:fPr>
                        <m:num>
                          <m:nary>
                            <m:naryPr>
                              <m:limLoc m:val="undOvr"/>
                              <m:ctrlPr>
                                <a:rPr lang="en-US" sz="3000" b="1" i="1">
                                  <a:solidFill>
                                    <a:srgbClr val="FF0000"/>
                                  </a:solidFill>
                                  <a:latin typeface="Cambria Math"/>
                                </a:rPr>
                              </m:ctrlPr>
                            </m:naryPr>
                            <m:sub>
                              <m:r>
                                <m:rPr>
                                  <m:brk m:alnAt="24"/>
                                </m:rPr>
                                <a:rPr lang="en-US" sz="3000" b="1" i="1">
                                  <a:solidFill>
                                    <a:srgbClr val="FF0000"/>
                                  </a:solidFill>
                                  <a:latin typeface="Cambria Math"/>
                                </a:rPr>
                                <m:t>𝟎</m:t>
                              </m:r>
                            </m:sub>
                            <m:sup>
                              <m:r>
                                <a:rPr lang="en-US" sz="3000" b="1" i="1">
                                  <a:solidFill>
                                    <a:srgbClr val="FF0000"/>
                                  </a:solidFill>
                                  <a:latin typeface="Cambria Math"/>
                                </a:rPr>
                                <m:t>𝒍</m:t>
                              </m:r>
                            </m:sup>
                            <m:e>
                              <m:r>
                                <a:rPr lang="en-US" sz="3000" b="1" i="1">
                                  <a:solidFill>
                                    <a:srgbClr val="FF0000"/>
                                  </a:solidFill>
                                  <a:latin typeface="Cambria Math"/>
                                </a:rPr>
                                <m:t>𝒒</m:t>
                              </m:r>
                              <m:d>
                                <m:dPr>
                                  <m:ctrlPr>
                                    <a:rPr lang="en-US" sz="3000" b="1" i="1">
                                      <a:solidFill>
                                        <a:srgbClr val="FF0000"/>
                                      </a:solidFill>
                                      <a:latin typeface="Cambria Math"/>
                                    </a:rPr>
                                  </m:ctrlPr>
                                </m:dPr>
                                <m:e>
                                  <m:r>
                                    <a:rPr lang="en-US" sz="3000" b="1" i="1">
                                      <a:solidFill>
                                        <a:srgbClr val="FF0000"/>
                                      </a:solidFill>
                                      <a:latin typeface="Cambria Math"/>
                                    </a:rPr>
                                    <m:t>𝒙</m:t>
                                  </m:r>
                                </m:e>
                              </m:d>
                              <m:r>
                                <a:rPr lang="en-US" sz="3000" b="1" i="1">
                                  <a:solidFill>
                                    <a:srgbClr val="FF0000"/>
                                  </a:solidFill>
                                  <a:latin typeface="Cambria Math"/>
                                </a:rPr>
                                <m:t>𝒙𝒅𝒙</m:t>
                              </m:r>
                            </m:e>
                          </m:nary>
                        </m:num>
                        <m:den>
                          <m:nary>
                            <m:naryPr>
                              <m:limLoc m:val="undOvr"/>
                              <m:ctrlPr>
                                <a:rPr lang="en-US" sz="3000" b="1" i="1">
                                  <a:solidFill>
                                    <a:srgbClr val="FF0000"/>
                                  </a:solidFill>
                                  <a:latin typeface="Cambria Math"/>
                                </a:rPr>
                              </m:ctrlPr>
                            </m:naryPr>
                            <m:sub>
                              <m:r>
                                <m:rPr>
                                  <m:brk m:alnAt="24"/>
                                </m:rPr>
                                <a:rPr lang="en-US" sz="3000" b="1" i="1">
                                  <a:solidFill>
                                    <a:srgbClr val="FF0000"/>
                                  </a:solidFill>
                                  <a:latin typeface="Cambria Math"/>
                                </a:rPr>
                                <m:t>𝟎</m:t>
                              </m:r>
                            </m:sub>
                            <m:sup>
                              <m:r>
                                <a:rPr lang="en-US" sz="3000" b="1" i="1">
                                  <a:solidFill>
                                    <a:srgbClr val="FF0000"/>
                                  </a:solidFill>
                                  <a:latin typeface="Cambria Math"/>
                                </a:rPr>
                                <m:t>𝒍</m:t>
                              </m:r>
                            </m:sup>
                            <m:e>
                              <m:r>
                                <a:rPr lang="en-US" sz="3000" b="1" i="1">
                                  <a:solidFill>
                                    <a:srgbClr val="FF0000"/>
                                  </a:solidFill>
                                  <a:latin typeface="Cambria Math"/>
                                </a:rPr>
                                <m:t>𝒒</m:t>
                              </m:r>
                              <m:d>
                                <m:dPr>
                                  <m:ctrlPr>
                                    <a:rPr lang="en-US" sz="3000" b="1" i="1">
                                      <a:solidFill>
                                        <a:srgbClr val="FF0000"/>
                                      </a:solidFill>
                                      <a:latin typeface="Cambria Math"/>
                                    </a:rPr>
                                  </m:ctrlPr>
                                </m:dPr>
                                <m:e>
                                  <m:r>
                                    <a:rPr lang="en-US" sz="3000" b="1" i="1">
                                      <a:solidFill>
                                        <a:srgbClr val="FF0000"/>
                                      </a:solidFill>
                                      <a:latin typeface="Cambria Math"/>
                                    </a:rPr>
                                    <m:t>𝒙</m:t>
                                  </m:r>
                                </m:e>
                              </m:d>
                              <m:r>
                                <a:rPr lang="en-US" sz="3000" b="1" i="1">
                                  <a:solidFill>
                                    <a:srgbClr val="FF0000"/>
                                  </a:solidFill>
                                  <a:latin typeface="Cambria Math"/>
                                </a:rPr>
                                <m:t>𝒅𝒙</m:t>
                              </m:r>
                            </m:e>
                          </m:nary>
                        </m:den>
                      </m:f>
                    </m:oMath>
                  </m:oMathPara>
                </a14:m>
                <a:endParaRPr lang="en-US" sz="3000" b="1" smtClean="0">
                  <a:solidFill>
                    <a:srgbClr val="FF0000"/>
                  </a:solidFill>
                </a:endParaRPr>
              </a:p>
              <a:p>
                <a:pPr>
                  <a:spcBef>
                    <a:spcPct val="50000"/>
                  </a:spcBef>
                </a:pPr>
                <a14:m>
                  <m:oMathPara xmlns:m="http://schemas.openxmlformats.org/officeDocument/2006/math">
                    <m:oMathParaPr>
                      <m:jc m:val="centerGroup"/>
                    </m:oMathParaPr>
                    <m:oMath xmlns:m="http://schemas.openxmlformats.org/officeDocument/2006/math">
                      <m:r>
                        <a:rPr lang="en-US" sz="3000" b="1" i="1" smtClean="0">
                          <a:solidFill>
                            <a:srgbClr val="FF0000"/>
                          </a:solidFill>
                          <a:latin typeface="Cambria Math"/>
                        </a:rPr>
                        <m:t>𝑸</m:t>
                      </m:r>
                      <m:r>
                        <a:rPr lang="en-US" sz="3000" b="1" i="1" smtClean="0">
                          <a:solidFill>
                            <a:srgbClr val="FF0000"/>
                          </a:solidFill>
                          <a:latin typeface="Cambria Math"/>
                        </a:rPr>
                        <m:t>=</m:t>
                      </m:r>
                      <m:nary>
                        <m:naryPr>
                          <m:limLoc m:val="undOvr"/>
                          <m:ctrlPr>
                            <a:rPr lang="en-US" sz="3000" b="1" i="1">
                              <a:solidFill>
                                <a:srgbClr val="FF0000"/>
                              </a:solidFill>
                              <a:latin typeface="Cambria Math"/>
                            </a:rPr>
                          </m:ctrlPr>
                        </m:naryPr>
                        <m:sub>
                          <m:r>
                            <m:rPr>
                              <m:brk m:alnAt="24"/>
                            </m:rPr>
                            <a:rPr lang="en-US" sz="3000" b="1" i="1">
                              <a:solidFill>
                                <a:srgbClr val="FF0000"/>
                              </a:solidFill>
                              <a:latin typeface="Cambria Math"/>
                            </a:rPr>
                            <m:t>𝟎</m:t>
                          </m:r>
                        </m:sub>
                        <m:sup>
                          <m:r>
                            <a:rPr lang="en-US" sz="3000" b="1" i="1">
                              <a:solidFill>
                                <a:srgbClr val="FF0000"/>
                              </a:solidFill>
                              <a:latin typeface="Cambria Math"/>
                            </a:rPr>
                            <m:t>𝒍</m:t>
                          </m:r>
                        </m:sup>
                        <m:e>
                          <m:r>
                            <a:rPr lang="en-US" sz="3000" b="1" i="1">
                              <a:solidFill>
                                <a:srgbClr val="FF0000"/>
                              </a:solidFill>
                              <a:latin typeface="Cambria Math"/>
                            </a:rPr>
                            <m:t>𝒒</m:t>
                          </m:r>
                          <m:d>
                            <m:dPr>
                              <m:ctrlPr>
                                <a:rPr lang="en-US" sz="3000" b="1" i="1">
                                  <a:solidFill>
                                    <a:srgbClr val="FF0000"/>
                                  </a:solidFill>
                                  <a:latin typeface="Cambria Math"/>
                                </a:rPr>
                              </m:ctrlPr>
                            </m:dPr>
                            <m:e>
                              <m:r>
                                <a:rPr lang="en-US" sz="3000" b="1" i="1">
                                  <a:solidFill>
                                    <a:srgbClr val="FF0000"/>
                                  </a:solidFill>
                                  <a:latin typeface="Cambria Math"/>
                                </a:rPr>
                                <m:t>𝒙</m:t>
                              </m:r>
                            </m:e>
                          </m:d>
                          <m:r>
                            <a:rPr lang="en-US" sz="3000" b="1" i="1">
                              <a:solidFill>
                                <a:srgbClr val="FF0000"/>
                              </a:solidFill>
                              <a:latin typeface="Cambria Math"/>
                            </a:rPr>
                            <m:t>𝒅𝒙</m:t>
                          </m:r>
                        </m:e>
                      </m:nary>
                    </m:oMath>
                  </m:oMathPara>
                </a14:m>
                <a:endParaRPr lang="en-US" sz="3000" b="1"/>
              </a:p>
            </p:txBody>
          </p:sp>
        </mc:Choice>
        <mc:Fallback xmlns="">
          <p:sp>
            <p:nvSpPr>
              <p:cNvPr id="387080" name="Text Box 8">
                <a:hlinkClick r:id="rId4" action="ppaction://hlinksldjump"/>
              </p:cNvPr>
              <p:cNvSpPr txBox="1">
                <a:spLocks noRot="1" noChangeAspect="1" noMove="1" noResize="1" noEditPoints="1" noAdjustHandles="1" noChangeArrowheads="1" noChangeShapeType="1" noTextEdit="1"/>
              </p:cNvSpPr>
              <p:nvPr/>
            </p:nvSpPr>
            <p:spPr bwMode="auto">
              <a:xfrm>
                <a:off x="684213" y="2384425"/>
                <a:ext cx="4356100" cy="3319948"/>
              </a:xfrm>
              <a:prstGeom prst="rect">
                <a:avLst/>
              </a:prstGeom>
              <a:blipFill rotWithShape="1">
                <a:blip r:embed="rId5"/>
                <a:stretch>
                  <a:fillRect l="-3217" t="-238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98311" name="Group 9"/>
          <p:cNvGrpSpPr>
            <a:grpSpLocks/>
          </p:cNvGrpSpPr>
          <p:nvPr/>
        </p:nvGrpSpPr>
        <p:grpSpPr bwMode="auto">
          <a:xfrm>
            <a:off x="5259388" y="3141663"/>
            <a:ext cx="3668712" cy="2927350"/>
            <a:chOff x="3313" y="1979"/>
            <a:chExt cx="2311" cy="1844"/>
          </a:xfrm>
        </p:grpSpPr>
        <p:grpSp>
          <p:nvGrpSpPr>
            <p:cNvPr id="98315" name="Group 10"/>
            <p:cNvGrpSpPr>
              <a:grpSpLocks/>
            </p:cNvGrpSpPr>
            <p:nvPr/>
          </p:nvGrpSpPr>
          <p:grpSpPr bwMode="auto">
            <a:xfrm>
              <a:off x="3565" y="2516"/>
              <a:ext cx="1767" cy="629"/>
              <a:chOff x="3315" y="2741"/>
              <a:chExt cx="2334" cy="1040"/>
            </a:xfrm>
          </p:grpSpPr>
          <p:sp>
            <p:nvSpPr>
              <p:cNvPr id="98330" name="Rectangle 11"/>
              <p:cNvSpPr>
                <a:spLocks noChangeArrowheads="1"/>
              </p:cNvSpPr>
              <p:nvPr/>
            </p:nvSpPr>
            <p:spPr bwMode="auto">
              <a:xfrm>
                <a:off x="3315" y="3660"/>
                <a:ext cx="2250" cy="121"/>
              </a:xfrm>
              <a:prstGeom prst="rect">
                <a:avLst/>
              </a:prstGeom>
              <a:solidFill>
                <a:schemeClr val="accent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31" name="Line 12"/>
              <p:cNvSpPr>
                <a:spLocks noChangeShapeType="1"/>
              </p:cNvSpPr>
              <p:nvPr/>
            </p:nvSpPr>
            <p:spPr bwMode="auto">
              <a:xfrm flipV="1">
                <a:off x="3324" y="3007"/>
                <a:ext cx="0" cy="653"/>
              </a:xfrm>
              <a:prstGeom prst="line">
                <a:avLst/>
              </a:prstGeom>
              <a:noFill/>
              <a:ln w="1905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32" name="Line 13"/>
              <p:cNvSpPr>
                <a:spLocks noChangeShapeType="1"/>
              </p:cNvSpPr>
              <p:nvPr/>
            </p:nvSpPr>
            <p:spPr bwMode="auto">
              <a:xfrm flipV="1">
                <a:off x="5565" y="2789"/>
                <a:ext cx="0" cy="871"/>
              </a:xfrm>
              <a:prstGeom prst="line">
                <a:avLst/>
              </a:prstGeom>
              <a:noFill/>
              <a:ln w="1905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33" name="Arc 14"/>
              <p:cNvSpPr>
                <a:spLocks/>
              </p:cNvSpPr>
              <p:nvPr/>
            </p:nvSpPr>
            <p:spPr bwMode="auto">
              <a:xfrm rot="11166931" flipV="1">
                <a:off x="3322" y="2871"/>
                <a:ext cx="717" cy="169"/>
              </a:xfrm>
              <a:custGeom>
                <a:avLst/>
                <a:gdLst>
                  <a:gd name="T0" fmla="*/ 0 w 39940"/>
                  <a:gd name="T1" fmla="*/ 1 h 21600"/>
                  <a:gd name="T2" fmla="*/ 13 w 39940"/>
                  <a:gd name="T3" fmla="*/ 1 h 21600"/>
                  <a:gd name="T4" fmla="*/ 6 w 39940"/>
                  <a:gd name="T5" fmla="*/ 1 h 21600"/>
                  <a:gd name="T6" fmla="*/ 0 60000 65536"/>
                  <a:gd name="T7" fmla="*/ 0 60000 65536"/>
                  <a:gd name="T8" fmla="*/ 0 60000 65536"/>
                </a:gdLst>
                <a:ahLst/>
                <a:cxnLst>
                  <a:cxn ang="T6">
                    <a:pos x="T0" y="T1"/>
                  </a:cxn>
                  <a:cxn ang="T7">
                    <a:pos x="T2" y="T3"/>
                  </a:cxn>
                  <a:cxn ang="T8">
                    <a:pos x="T4" y="T5"/>
                  </a:cxn>
                </a:cxnLst>
                <a:rect l="0" t="0" r="r" b="b"/>
                <a:pathLst>
                  <a:path w="39940" h="21600" fill="none" extrusionOk="0">
                    <a:moveTo>
                      <a:pt x="0" y="10189"/>
                    </a:moveTo>
                    <a:cubicBezTo>
                      <a:pt x="3942" y="3852"/>
                      <a:pt x="10877" y="-1"/>
                      <a:pt x="18340" y="0"/>
                    </a:cubicBezTo>
                    <a:cubicBezTo>
                      <a:pt x="30269" y="0"/>
                      <a:pt x="39940" y="9670"/>
                      <a:pt x="39940" y="21600"/>
                    </a:cubicBezTo>
                  </a:path>
                  <a:path w="39940" h="21600" stroke="0" extrusionOk="0">
                    <a:moveTo>
                      <a:pt x="0" y="10189"/>
                    </a:moveTo>
                    <a:cubicBezTo>
                      <a:pt x="3942" y="3852"/>
                      <a:pt x="10877" y="-1"/>
                      <a:pt x="18340" y="0"/>
                    </a:cubicBezTo>
                    <a:cubicBezTo>
                      <a:pt x="30269" y="0"/>
                      <a:pt x="39940" y="9670"/>
                      <a:pt x="39940" y="21600"/>
                    </a:cubicBezTo>
                    <a:lnTo>
                      <a:pt x="18340" y="21600"/>
                    </a:lnTo>
                    <a:lnTo>
                      <a:pt x="0" y="10189"/>
                    </a:lnTo>
                    <a:close/>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34" name="Arc 15"/>
              <p:cNvSpPr>
                <a:spLocks/>
              </p:cNvSpPr>
              <p:nvPr/>
            </p:nvSpPr>
            <p:spPr bwMode="auto">
              <a:xfrm rot="21312861" flipV="1">
                <a:off x="4017" y="2863"/>
                <a:ext cx="680" cy="169"/>
              </a:xfrm>
              <a:custGeom>
                <a:avLst/>
                <a:gdLst>
                  <a:gd name="T0" fmla="*/ 0 w 37877"/>
                  <a:gd name="T1" fmla="*/ 1 h 21600"/>
                  <a:gd name="T2" fmla="*/ 12 w 37877"/>
                  <a:gd name="T3" fmla="*/ 1 h 21600"/>
                  <a:gd name="T4" fmla="*/ 6 w 37877"/>
                  <a:gd name="T5" fmla="*/ 1 h 21600"/>
                  <a:gd name="T6" fmla="*/ 0 60000 65536"/>
                  <a:gd name="T7" fmla="*/ 0 60000 65536"/>
                  <a:gd name="T8" fmla="*/ 0 60000 65536"/>
                </a:gdLst>
                <a:ahLst/>
                <a:cxnLst>
                  <a:cxn ang="T6">
                    <a:pos x="T0" y="T1"/>
                  </a:cxn>
                  <a:cxn ang="T7">
                    <a:pos x="T2" y="T3"/>
                  </a:cxn>
                  <a:cxn ang="T8">
                    <a:pos x="T4" y="T5"/>
                  </a:cxn>
                </a:cxnLst>
                <a:rect l="0" t="0" r="r" b="b"/>
                <a:pathLst>
                  <a:path w="37877" h="21600" fill="none" extrusionOk="0">
                    <a:moveTo>
                      <a:pt x="0" y="10189"/>
                    </a:moveTo>
                    <a:cubicBezTo>
                      <a:pt x="3942" y="3852"/>
                      <a:pt x="10877" y="-1"/>
                      <a:pt x="18340" y="0"/>
                    </a:cubicBezTo>
                    <a:cubicBezTo>
                      <a:pt x="26701" y="0"/>
                      <a:pt x="34311" y="4825"/>
                      <a:pt x="37877" y="12387"/>
                    </a:cubicBezTo>
                  </a:path>
                  <a:path w="37877" h="21600" stroke="0" extrusionOk="0">
                    <a:moveTo>
                      <a:pt x="0" y="10189"/>
                    </a:moveTo>
                    <a:cubicBezTo>
                      <a:pt x="3942" y="3852"/>
                      <a:pt x="10877" y="-1"/>
                      <a:pt x="18340" y="0"/>
                    </a:cubicBezTo>
                    <a:cubicBezTo>
                      <a:pt x="26701" y="0"/>
                      <a:pt x="34311" y="4825"/>
                      <a:pt x="37877" y="12387"/>
                    </a:cubicBezTo>
                    <a:lnTo>
                      <a:pt x="18340" y="21600"/>
                    </a:lnTo>
                    <a:lnTo>
                      <a:pt x="0" y="10189"/>
                    </a:lnTo>
                    <a:close/>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35" name="Arc 16"/>
              <p:cNvSpPr>
                <a:spLocks/>
              </p:cNvSpPr>
              <p:nvPr/>
            </p:nvSpPr>
            <p:spPr bwMode="auto">
              <a:xfrm rot="11078544" flipV="1">
                <a:off x="4573" y="2741"/>
                <a:ext cx="1076" cy="545"/>
              </a:xfrm>
              <a:custGeom>
                <a:avLst/>
                <a:gdLst>
                  <a:gd name="T0" fmla="*/ 7 w 19537"/>
                  <a:gd name="T1" fmla="*/ 0 h 21487"/>
                  <a:gd name="T2" fmla="*/ 59 w 19537"/>
                  <a:gd name="T3" fmla="*/ 8 h 21487"/>
                  <a:gd name="T4" fmla="*/ 0 w 19537"/>
                  <a:gd name="T5" fmla="*/ 14 h 21487"/>
                  <a:gd name="T6" fmla="*/ 0 60000 65536"/>
                  <a:gd name="T7" fmla="*/ 0 60000 65536"/>
                  <a:gd name="T8" fmla="*/ 0 60000 65536"/>
                </a:gdLst>
                <a:ahLst/>
                <a:cxnLst>
                  <a:cxn ang="T6">
                    <a:pos x="T0" y="T1"/>
                  </a:cxn>
                  <a:cxn ang="T7">
                    <a:pos x="T2" y="T3"/>
                  </a:cxn>
                  <a:cxn ang="T8">
                    <a:pos x="T4" y="T5"/>
                  </a:cxn>
                </a:cxnLst>
                <a:rect l="0" t="0" r="r" b="b"/>
                <a:pathLst>
                  <a:path w="19537" h="21487" fill="none" extrusionOk="0">
                    <a:moveTo>
                      <a:pt x="2209" y="0"/>
                    </a:moveTo>
                    <a:cubicBezTo>
                      <a:pt x="9736" y="774"/>
                      <a:pt x="16310" y="5430"/>
                      <a:pt x="19537" y="12274"/>
                    </a:cubicBezTo>
                  </a:path>
                  <a:path w="19537" h="21487" stroke="0" extrusionOk="0">
                    <a:moveTo>
                      <a:pt x="2209" y="0"/>
                    </a:moveTo>
                    <a:cubicBezTo>
                      <a:pt x="9736" y="774"/>
                      <a:pt x="16310" y="5430"/>
                      <a:pt x="19537" y="12274"/>
                    </a:cubicBezTo>
                    <a:lnTo>
                      <a:pt x="0" y="21487"/>
                    </a:lnTo>
                    <a:lnTo>
                      <a:pt x="2209" y="0"/>
                    </a:lnTo>
                    <a:close/>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36" name="Line 17"/>
              <p:cNvSpPr>
                <a:spLocks noChangeShapeType="1"/>
              </p:cNvSpPr>
              <p:nvPr/>
            </p:nvSpPr>
            <p:spPr bwMode="auto">
              <a:xfrm>
                <a:off x="3557" y="2862"/>
                <a:ext cx="0" cy="79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37" name="Line 18"/>
              <p:cNvSpPr>
                <a:spLocks noChangeShapeType="1"/>
              </p:cNvSpPr>
              <p:nvPr/>
            </p:nvSpPr>
            <p:spPr bwMode="auto">
              <a:xfrm>
                <a:off x="3775" y="2886"/>
                <a:ext cx="0" cy="774"/>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38" name="Line 19"/>
              <p:cNvSpPr>
                <a:spLocks noChangeShapeType="1"/>
              </p:cNvSpPr>
              <p:nvPr/>
            </p:nvSpPr>
            <p:spPr bwMode="auto">
              <a:xfrm>
                <a:off x="3993" y="2958"/>
                <a:ext cx="0" cy="702"/>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39" name="Line 20"/>
              <p:cNvSpPr>
                <a:spLocks noChangeShapeType="1"/>
              </p:cNvSpPr>
              <p:nvPr/>
            </p:nvSpPr>
            <p:spPr bwMode="auto">
              <a:xfrm>
                <a:off x="4186" y="3031"/>
                <a:ext cx="0" cy="629"/>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40" name="Line 21"/>
              <p:cNvSpPr>
                <a:spLocks noChangeShapeType="1"/>
              </p:cNvSpPr>
              <p:nvPr/>
            </p:nvSpPr>
            <p:spPr bwMode="auto">
              <a:xfrm>
                <a:off x="4380" y="3031"/>
                <a:ext cx="0" cy="629"/>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41" name="Line 22"/>
              <p:cNvSpPr>
                <a:spLocks noChangeShapeType="1"/>
              </p:cNvSpPr>
              <p:nvPr/>
            </p:nvSpPr>
            <p:spPr bwMode="auto">
              <a:xfrm>
                <a:off x="4549" y="2983"/>
                <a:ext cx="0" cy="677"/>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42" name="Line 23"/>
              <p:cNvSpPr>
                <a:spLocks noChangeShapeType="1"/>
              </p:cNvSpPr>
              <p:nvPr/>
            </p:nvSpPr>
            <p:spPr bwMode="auto">
              <a:xfrm>
                <a:off x="4743" y="2886"/>
                <a:ext cx="0" cy="774"/>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43" name="Line 24"/>
              <p:cNvSpPr>
                <a:spLocks noChangeShapeType="1"/>
              </p:cNvSpPr>
              <p:nvPr/>
            </p:nvSpPr>
            <p:spPr bwMode="auto">
              <a:xfrm>
                <a:off x="4985" y="2837"/>
                <a:ext cx="0" cy="823"/>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44" name="Line 25"/>
              <p:cNvSpPr>
                <a:spLocks noChangeShapeType="1"/>
              </p:cNvSpPr>
              <p:nvPr/>
            </p:nvSpPr>
            <p:spPr bwMode="auto">
              <a:xfrm>
                <a:off x="5202" y="2765"/>
                <a:ext cx="0" cy="895"/>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45" name="Line 26"/>
              <p:cNvSpPr>
                <a:spLocks noChangeShapeType="1"/>
              </p:cNvSpPr>
              <p:nvPr/>
            </p:nvSpPr>
            <p:spPr bwMode="auto">
              <a:xfrm>
                <a:off x="5396" y="2765"/>
                <a:ext cx="0" cy="895"/>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8316" name="Line 27"/>
            <p:cNvSpPr>
              <a:spLocks noChangeShapeType="1"/>
            </p:cNvSpPr>
            <p:nvPr/>
          </p:nvSpPr>
          <p:spPr bwMode="auto">
            <a:xfrm flipV="1">
              <a:off x="4817" y="2214"/>
              <a:ext cx="257" cy="34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17" name="Text Box 28"/>
            <p:cNvSpPr txBox="1">
              <a:spLocks noChangeArrowheads="1"/>
            </p:cNvSpPr>
            <p:nvPr/>
          </p:nvSpPr>
          <p:spPr bwMode="auto">
            <a:xfrm>
              <a:off x="5035" y="1979"/>
              <a:ext cx="58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a:t>q(x)</a:t>
              </a:r>
            </a:p>
          </p:txBody>
        </p:sp>
        <p:sp>
          <p:nvSpPr>
            <p:cNvPr id="98318" name="Text Box 29"/>
            <p:cNvSpPr txBox="1">
              <a:spLocks noChangeArrowheads="1"/>
            </p:cNvSpPr>
            <p:nvPr/>
          </p:nvSpPr>
          <p:spPr bwMode="auto">
            <a:xfrm>
              <a:off x="5286" y="2964"/>
              <a:ext cx="33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B</a:t>
              </a:r>
            </a:p>
          </p:txBody>
        </p:sp>
        <p:sp>
          <p:nvSpPr>
            <p:cNvPr id="98319" name="Line 30"/>
            <p:cNvSpPr>
              <a:spLocks noChangeShapeType="1"/>
            </p:cNvSpPr>
            <p:nvPr/>
          </p:nvSpPr>
          <p:spPr bwMode="auto">
            <a:xfrm>
              <a:off x="4582" y="2419"/>
              <a:ext cx="0" cy="654"/>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20" name="Line 31"/>
            <p:cNvSpPr>
              <a:spLocks noChangeShapeType="1"/>
            </p:cNvSpPr>
            <p:nvPr/>
          </p:nvSpPr>
          <p:spPr bwMode="auto">
            <a:xfrm>
              <a:off x="3590" y="3290"/>
              <a:ext cx="992" cy="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21" name="Line 32"/>
            <p:cNvSpPr>
              <a:spLocks noChangeShapeType="1"/>
            </p:cNvSpPr>
            <p:nvPr/>
          </p:nvSpPr>
          <p:spPr bwMode="auto">
            <a:xfrm>
              <a:off x="3563" y="3121"/>
              <a:ext cx="0" cy="702"/>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22" name="Line 33"/>
            <p:cNvSpPr>
              <a:spLocks noChangeShapeType="1"/>
            </p:cNvSpPr>
            <p:nvPr/>
          </p:nvSpPr>
          <p:spPr bwMode="auto">
            <a:xfrm>
              <a:off x="4582" y="3169"/>
              <a:ext cx="0" cy="266"/>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23" name="Text Box 34"/>
            <p:cNvSpPr txBox="1">
              <a:spLocks noChangeArrowheads="1"/>
            </p:cNvSpPr>
            <p:nvPr/>
          </p:nvSpPr>
          <p:spPr bwMode="auto">
            <a:xfrm>
              <a:off x="3905" y="3290"/>
              <a:ext cx="45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a:solidFill>
                    <a:srgbClr val="FF0000"/>
                  </a:solidFill>
                </a:rPr>
                <a:t>d</a:t>
              </a:r>
            </a:p>
          </p:txBody>
        </p:sp>
        <p:sp>
          <p:nvSpPr>
            <p:cNvPr id="98324" name="Line 35"/>
            <p:cNvSpPr>
              <a:spLocks noChangeShapeType="1"/>
            </p:cNvSpPr>
            <p:nvPr/>
          </p:nvSpPr>
          <p:spPr bwMode="auto">
            <a:xfrm>
              <a:off x="5283" y="3121"/>
              <a:ext cx="0" cy="629"/>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25" name="Line 36"/>
            <p:cNvSpPr>
              <a:spLocks noChangeShapeType="1"/>
            </p:cNvSpPr>
            <p:nvPr/>
          </p:nvSpPr>
          <p:spPr bwMode="auto">
            <a:xfrm>
              <a:off x="3590" y="3667"/>
              <a:ext cx="1693" cy="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26" name="Text Box 37"/>
            <p:cNvSpPr txBox="1">
              <a:spLocks noChangeArrowheads="1"/>
            </p:cNvSpPr>
            <p:nvPr/>
          </p:nvSpPr>
          <p:spPr bwMode="auto">
            <a:xfrm>
              <a:off x="4598" y="3385"/>
              <a:ext cx="45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800" b="1" i="1">
                  <a:solidFill>
                    <a:srgbClr val="FF0000"/>
                  </a:solidFill>
                  <a:latin typeface="Times New Roman" pitchFamily="18" charset="0"/>
                </a:rPr>
                <a:t>l</a:t>
              </a:r>
            </a:p>
          </p:txBody>
        </p:sp>
        <p:graphicFrame>
          <p:nvGraphicFramePr>
            <p:cNvPr id="98327" name="Object 38"/>
            <p:cNvGraphicFramePr>
              <a:graphicFrameLocks noChangeAspect="1"/>
            </p:cNvGraphicFramePr>
            <p:nvPr/>
          </p:nvGraphicFramePr>
          <p:xfrm>
            <a:off x="4606" y="2220"/>
            <a:ext cx="231" cy="365"/>
          </p:xfrm>
          <a:graphic>
            <a:graphicData uri="http://schemas.openxmlformats.org/presentationml/2006/ole">
              <mc:AlternateContent xmlns:mc="http://schemas.openxmlformats.org/markup-compatibility/2006">
                <mc:Choice xmlns:v="urn:schemas-microsoft-com:vml" Requires="v">
                  <p:oleObj spid="_x0000_s211279" name="Equation" r:id="rId6" imgW="133362" imgH="222199" progId="Equation.DSMT4">
                    <p:embed/>
                  </p:oleObj>
                </mc:Choice>
                <mc:Fallback>
                  <p:oleObj name="Equation" r:id="rId6" imgW="133362" imgH="222199"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06" y="2220"/>
                          <a:ext cx="231"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328" name="Text Box 39"/>
            <p:cNvSpPr txBox="1">
              <a:spLocks noChangeArrowheads="1"/>
            </p:cNvSpPr>
            <p:nvPr/>
          </p:nvSpPr>
          <p:spPr bwMode="auto">
            <a:xfrm>
              <a:off x="3313" y="2941"/>
              <a:ext cx="33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A</a:t>
              </a:r>
            </a:p>
          </p:txBody>
        </p:sp>
        <p:sp>
          <p:nvSpPr>
            <p:cNvPr id="98329" name="Text Box 40"/>
            <p:cNvSpPr txBox="1">
              <a:spLocks noChangeArrowheads="1"/>
            </p:cNvSpPr>
            <p:nvPr/>
          </p:nvSpPr>
          <p:spPr bwMode="auto">
            <a:xfrm>
              <a:off x="4552" y="3106"/>
              <a:ext cx="33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C</a:t>
              </a:r>
            </a:p>
          </p:txBody>
        </p:sp>
      </p:grpSp>
      <mc:AlternateContent xmlns:mc="http://schemas.openxmlformats.org/markup-compatibility/2006" xmlns:a14="http://schemas.microsoft.com/office/drawing/2010/main">
        <mc:Choice Requires="a14">
          <p:sp>
            <p:nvSpPr>
              <p:cNvPr id="43" name="Text Box 39"/>
              <p:cNvSpPr txBox="1">
                <a:spLocks noChangeArrowheads="1"/>
              </p:cNvSpPr>
              <p:nvPr/>
            </p:nvSpPr>
            <p:spPr bwMode="auto">
              <a:xfrm>
                <a:off x="377850" y="836712"/>
                <a:ext cx="8208912" cy="140769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14:m>
                  <m:oMathPara xmlns:m="http://schemas.openxmlformats.org/officeDocument/2006/math">
                    <m:oMathParaPr>
                      <m:jc m:val="left"/>
                    </m:oMathParaPr>
                    <m:oMath xmlns:m="http://schemas.openxmlformats.org/officeDocument/2006/math">
                      <m:sSub>
                        <m:sSubPr>
                          <m:ctrlPr>
                            <a:rPr lang="en-US" sz="2800" b="1" i="1" smtClean="0">
                              <a:solidFill>
                                <a:srgbClr val="FF0000"/>
                              </a:solidFill>
                              <a:latin typeface="Cambria Math"/>
                            </a:rPr>
                          </m:ctrlPr>
                        </m:sSubPr>
                        <m:e>
                          <m:r>
                            <a:rPr lang="en-US" sz="2800" b="1" i="1" smtClean="0">
                              <a:solidFill>
                                <a:srgbClr val="FF0000"/>
                              </a:solidFill>
                              <a:latin typeface="Cambria Math"/>
                            </a:rPr>
                            <m:t>𝑹</m:t>
                          </m:r>
                        </m:e>
                        <m:sub>
                          <m:r>
                            <a:rPr lang="en-US" sz="2800" b="1" i="1" smtClean="0">
                              <a:solidFill>
                                <a:srgbClr val="FF0000"/>
                              </a:solidFill>
                              <a:latin typeface="Cambria Math"/>
                            </a:rPr>
                            <m:t>𝑨</m:t>
                          </m:r>
                        </m:sub>
                      </m:sSub>
                      <m:r>
                        <a:rPr lang="en-US" sz="2800" b="1" i="1" smtClean="0">
                          <a:solidFill>
                            <a:srgbClr val="FF0000"/>
                          </a:solidFill>
                          <a:latin typeface="Cambria Math"/>
                        </a:rPr>
                        <m:t>=</m:t>
                      </m:r>
                      <m:nary>
                        <m:naryPr>
                          <m:limLoc m:val="undOvr"/>
                          <m:ctrlPr>
                            <a:rPr lang="en-US" sz="2800" b="1" i="1" smtClean="0">
                              <a:solidFill>
                                <a:srgbClr val="FF0000"/>
                              </a:solidFill>
                              <a:latin typeface="Cambria Math"/>
                            </a:rPr>
                          </m:ctrlPr>
                        </m:naryPr>
                        <m:sub>
                          <m:r>
                            <m:rPr>
                              <m:brk m:alnAt="24"/>
                            </m:rPr>
                            <a:rPr lang="en-US" sz="2800" b="1" i="1" smtClean="0">
                              <a:solidFill>
                                <a:srgbClr val="FF0000"/>
                              </a:solidFill>
                              <a:latin typeface="Cambria Math"/>
                            </a:rPr>
                            <m:t>𝟎</m:t>
                          </m:r>
                        </m:sub>
                        <m:sup>
                          <m:r>
                            <a:rPr lang="en-US" sz="2800" b="1" i="1" smtClean="0">
                              <a:solidFill>
                                <a:srgbClr val="FF0000"/>
                              </a:solidFill>
                              <a:latin typeface="Cambria Math"/>
                            </a:rPr>
                            <m:t>𝒍</m:t>
                          </m:r>
                        </m:sup>
                        <m:e>
                          <m:r>
                            <a:rPr lang="en-US" sz="2800" b="1" i="1" smtClean="0">
                              <a:solidFill>
                                <a:srgbClr val="FF0000"/>
                              </a:solidFill>
                              <a:latin typeface="Cambria Math"/>
                            </a:rPr>
                            <m:t>𝒒</m:t>
                          </m:r>
                          <m:d>
                            <m:dPr>
                              <m:ctrlPr>
                                <a:rPr lang="en-US" sz="2800" b="1" i="1" smtClean="0">
                                  <a:solidFill>
                                    <a:srgbClr val="FF0000"/>
                                  </a:solidFill>
                                  <a:latin typeface="Cambria Math"/>
                                </a:rPr>
                              </m:ctrlPr>
                            </m:dPr>
                            <m:e>
                              <m:r>
                                <a:rPr lang="en-US" sz="2800" b="1" i="1" smtClean="0">
                                  <a:solidFill>
                                    <a:srgbClr val="FF0000"/>
                                  </a:solidFill>
                                  <a:latin typeface="Cambria Math"/>
                                </a:rPr>
                                <m:t>𝒙</m:t>
                              </m:r>
                            </m:e>
                          </m:d>
                          <m:r>
                            <a:rPr lang="en-US" sz="2800" b="1" i="1" smtClean="0">
                              <a:solidFill>
                                <a:srgbClr val="FF0000"/>
                              </a:solidFill>
                              <a:latin typeface="Cambria Math"/>
                            </a:rPr>
                            <m:t>𝒅𝒙</m:t>
                          </m:r>
                        </m:e>
                      </m:nary>
                      <m:r>
                        <a:rPr lang="en-US" sz="2800" b="1" i="1" smtClean="0">
                          <a:solidFill>
                            <a:srgbClr val="FF0000"/>
                          </a:solidFill>
                          <a:latin typeface="Cambria Math"/>
                        </a:rPr>
                        <m:t>; </m:t>
                      </m:r>
                      <m:sSub>
                        <m:sSubPr>
                          <m:ctrlPr>
                            <a:rPr lang="en-US" sz="2800" b="1" i="1">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𝑴</m:t>
                              </m:r>
                            </m:e>
                          </m:acc>
                        </m:e>
                        <m:sub>
                          <m:r>
                            <a:rPr lang="en-US" sz="2800" b="1" i="1">
                              <a:solidFill>
                                <a:srgbClr val="FF0000"/>
                              </a:solidFill>
                              <a:latin typeface="Cambria Math"/>
                            </a:rPr>
                            <m:t>𝑨</m:t>
                          </m:r>
                        </m:sub>
                      </m:sSub>
                      <m:r>
                        <a:rPr lang="en-US" sz="2800" b="1" i="1">
                          <a:solidFill>
                            <a:srgbClr val="FF0000"/>
                          </a:solidFill>
                          <a:latin typeface="Cambria Math"/>
                        </a:rPr>
                        <m:t>=</m:t>
                      </m:r>
                      <m:r>
                        <a:rPr lang="en-US" sz="2800" b="1" i="1" smtClean="0">
                          <a:solidFill>
                            <a:srgbClr val="FF0000"/>
                          </a:solidFill>
                          <a:latin typeface="Cambria Math"/>
                        </a:rPr>
                        <m:t>−</m:t>
                      </m:r>
                      <m:nary>
                        <m:naryPr>
                          <m:limLoc m:val="undOvr"/>
                          <m:ctrlPr>
                            <a:rPr lang="en-US" sz="2800" b="1" i="1">
                              <a:solidFill>
                                <a:srgbClr val="FF0000"/>
                              </a:solidFill>
                              <a:latin typeface="Cambria Math"/>
                            </a:rPr>
                          </m:ctrlPr>
                        </m:naryPr>
                        <m:sub>
                          <m:r>
                            <m:rPr>
                              <m:brk m:alnAt="24"/>
                            </m:rPr>
                            <a:rPr lang="en-US" sz="2800" b="1" i="1">
                              <a:solidFill>
                                <a:srgbClr val="FF0000"/>
                              </a:solidFill>
                              <a:latin typeface="Cambria Math"/>
                            </a:rPr>
                            <m:t>𝟎</m:t>
                          </m:r>
                        </m:sub>
                        <m:sup>
                          <m:r>
                            <a:rPr lang="en-US" sz="2800" b="1" i="1">
                              <a:solidFill>
                                <a:srgbClr val="FF0000"/>
                              </a:solidFill>
                              <a:latin typeface="Cambria Math"/>
                            </a:rPr>
                            <m:t>𝒍</m:t>
                          </m:r>
                        </m:sup>
                        <m:e>
                          <m:r>
                            <a:rPr lang="en-US" sz="2800" b="1" i="1">
                              <a:solidFill>
                                <a:srgbClr val="FF0000"/>
                              </a:solidFill>
                              <a:latin typeface="Cambria Math"/>
                            </a:rPr>
                            <m:t>𝒒</m:t>
                          </m:r>
                          <m:d>
                            <m:dPr>
                              <m:ctrlPr>
                                <a:rPr lang="en-US" sz="2800" b="1" i="1">
                                  <a:solidFill>
                                    <a:srgbClr val="FF0000"/>
                                  </a:solidFill>
                                  <a:latin typeface="Cambria Math"/>
                                </a:rPr>
                              </m:ctrlPr>
                            </m:dPr>
                            <m:e>
                              <m:r>
                                <a:rPr lang="en-US" sz="2800" b="1" i="1">
                                  <a:solidFill>
                                    <a:srgbClr val="FF0000"/>
                                  </a:solidFill>
                                  <a:latin typeface="Cambria Math"/>
                                </a:rPr>
                                <m:t>𝒙</m:t>
                              </m:r>
                            </m:e>
                          </m:d>
                          <m:r>
                            <a:rPr lang="en-US" sz="2800" b="1" i="1" smtClean="0">
                              <a:solidFill>
                                <a:srgbClr val="FF0000"/>
                              </a:solidFill>
                              <a:latin typeface="Cambria Math"/>
                            </a:rPr>
                            <m:t>𝒙</m:t>
                          </m:r>
                          <m:r>
                            <a:rPr lang="en-US" sz="2800" b="1" i="1">
                              <a:solidFill>
                                <a:srgbClr val="FF0000"/>
                              </a:solidFill>
                              <a:latin typeface="Cambria Math"/>
                            </a:rPr>
                            <m:t>𝒅𝒙</m:t>
                          </m:r>
                        </m:e>
                      </m:nary>
                      <m:r>
                        <a:rPr lang="en-US" sz="2800" b="1" i="1" smtClean="0">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𝑴</m:t>
                              </m:r>
                            </m:e>
                          </m:acc>
                        </m:e>
                        <m:sub>
                          <m:r>
                            <a:rPr lang="en-US" sz="2800" b="1" i="1">
                              <a:solidFill>
                                <a:srgbClr val="FF0000"/>
                              </a:solidFill>
                              <a:latin typeface="Cambria Math"/>
                            </a:rPr>
                            <m:t>𝑨</m:t>
                          </m:r>
                        </m:sub>
                      </m:sSub>
                      <m:r>
                        <a:rPr lang="en-US" sz="2800" b="1" i="1">
                          <a:solidFill>
                            <a:srgbClr val="FF0000"/>
                          </a:solidFill>
                          <a:latin typeface="Cambria Math"/>
                        </a:rPr>
                        <m:t>=−</m:t>
                      </m:r>
                      <m:sSub>
                        <m:sSubPr>
                          <m:ctrlPr>
                            <a:rPr lang="en-US" sz="2800" b="1" i="1">
                              <a:solidFill>
                                <a:srgbClr val="FF0000"/>
                              </a:solidFill>
                              <a:latin typeface="Cambria Math"/>
                            </a:rPr>
                          </m:ctrlPr>
                        </m:sSubPr>
                        <m:e>
                          <m:r>
                            <a:rPr lang="en-US" sz="2800" b="1" i="1">
                              <a:solidFill>
                                <a:srgbClr val="FF0000"/>
                              </a:solidFill>
                              <a:latin typeface="Cambria Math"/>
                            </a:rPr>
                            <m:t>𝑹</m:t>
                          </m:r>
                        </m:e>
                        <m:sub>
                          <m:r>
                            <a:rPr lang="en-US" sz="2800" b="1" i="1">
                              <a:solidFill>
                                <a:srgbClr val="FF0000"/>
                              </a:solidFill>
                              <a:latin typeface="Cambria Math"/>
                            </a:rPr>
                            <m:t>𝑨</m:t>
                          </m:r>
                        </m:sub>
                      </m:sSub>
                      <m:r>
                        <a:rPr lang="en-US" sz="2800" b="1" i="1">
                          <a:solidFill>
                            <a:srgbClr val="FF0000"/>
                          </a:solidFill>
                          <a:latin typeface="Cambria Math"/>
                        </a:rPr>
                        <m:t>.</m:t>
                      </m:r>
                      <m:r>
                        <a:rPr lang="en-US" sz="2800" b="1" i="1">
                          <a:solidFill>
                            <a:srgbClr val="FF0000"/>
                          </a:solidFill>
                          <a:latin typeface="Cambria Math"/>
                        </a:rPr>
                        <m:t>𝒅</m:t>
                      </m:r>
                    </m:oMath>
                  </m:oMathPara>
                </a14:m>
                <a:endParaRPr lang="en-US" sz="2800" b="1"/>
              </a:p>
            </p:txBody>
          </p:sp>
        </mc:Choice>
        <mc:Fallback xmlns="">
          <p:sp>
            <p:nvSpPr>
              <p:cNvPr id="43" name="Text Box 39"/>
              <p:cNvSpPr txBox="1">
                <a:spLocks noRot="1" noChangeAspect="1" noMove="1" noResize="1" noEditPoints="1" noAdjustHandles="1" noChangeArrowheads="1" noChangeShapeType="1" noTextEdit="1"/>
              </p:cNvSpPr>
              <p:nvPr/>
            </p:nvSpPr>
            <p:spPr bwMode="auto">
              <a:xfrm>
                <a:off x="377850" y="836712"/>
                <a:ext cx="8208912" cy="1407693"/>
              </a:xfrm>
              <a:prstGeom prst="rect">
                <a:avLst/>
              </a:prstGeom>
              <a:blipFill rotWithShape="1">
                <a:blip r:embed="rId8"/>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17049974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87080">
                                            <p:txEl>
                                              <p:pRg st="0" end="0"/>
                                            </p:txEl>
                                          </p:spTgt>
                                        </p:tgtEl>
                                        <p:attrNameLst>
                                          <p:attrName>style.visibility</p:attrName>
                                        </p:attrNameLst>
                                      </p:cBhvr>
                                      <p:to>
                                        <p:strVal val="visible"/>
                                      </p:to>
                                    </p:set>
                                    <p:animEffect transition="in" filter="barn(inHorizontal)">
                                      <p:cBhvr>
                                        <p:cTn id="7" dur="1000"/>
                                        <p:tgtEl>
                                          <p:spTgt spid="387080">
                                            <p:txEl>
                                              <p:pRg st="0" end="0"/>
                                            </p:txEl>
                                          </p:spTgt>
                                        </p:tgtEl>
                                      </p:cBhvr>
                                    </p:animEffect>
                                  </p:childTnLst>
                                </p:cTn>
                              </p:par>
                            </p:childTnLst>
                          </p:cTn>
                        </p:par>
                        <p:par>
                          <p:cTn id="8" fill="hold">
                            <p:stCondLst>
                              <p:cond delay="1000"/>
                            </p:stCondLst>
                            <p:childTnLst>
                              <p:par>
                                <p:cTn id="9" presetID="16" presetClass="entr" presetSubtype="26" fill="hold" grpId="0" nodeType="afterEffect">
                                  <p:stCondLst>
                                    <p:cond delay="0"/>
                                  </p:stCondLst>
                                  <p:childTnLst>
                                    <p:set>
                                      <p:cBhvr>
                                        <p:cTn id="10" dur="1" fill="hold">
                                          <p:stCondLst>
                                            <p:cond delay="0"/>
                                          </p:stCondLst>
                                        </p:cTn>
                                        <p:tgtEl>
                                          <p:spTgt spid="387080">
                                            <p:txEl>
                                              <p:pRg st="1" end="1"/>
                                            </p:txEl>
                                          </p:spTgt>
                                        </p:tgtEl>
                                        <p:attrNameLst>
                                          <p:attrName>style.visibility</p:attrName>
                                        </p:attrNameLst>
                                      </p:cBhvr>
                                      <p:to>
                                        <p:strVal val="visible"/>
                                      </p:to>
                                    </p:set>
                                    <p:animEffect transition="in" filter="barn(inHorizontal)">
                                      <p:cBhvr>
                                        <p:cTn id="11" dur="1000"/>
                                        <p:tgtEl>
                                          <p:spTgt spid="387080">
                                            <p:txEl>
                                              <p:pRg st="1" end="1"/>
                                            </p:txEl>
                                          </p:spTgt>
                                        </p:tgtEl>
                                      </p:cBhvr>
                                    </p:animEffect>
                                  </p:childTnLst>
                                </p:cTn>
                              </p:par>
                            </p:childTnLst>
                          </p:cTn>
                        </p:par>
                        <p:par>
                          <p:cTn id="12" fill="hold">
                            <p:stCondLst>
                              <p:cond delay="2000"/>
                            </p:stCondLst>
                            <p:childTnLst>
                              <p:par>
                                <p:cTn id="13" presetID="16" presetClass="entr" presetSubtype="26" fill="hold" grpId="0" nodeType="afterEffect">
                                  <p:stCondLst>
                                    <p:cond delay="0"/>
                                  </p:stCondLst>
                                  <p:childTnLst>
                                    <p:set>
                                      <p:cBhvr>
                                        <p:cTn id="14" dur="1" fill="hold">
                                          <p:stCondLst>
                                            <p:cond delay="0"/>
                                          </p:stCondLst>
                                        </p:cTn>
                                        <p:tgtEl>
                                          <p:spTgt spid="387080">
                                            <p:txEl>
                                              <p:pRg st="2" end="2"/>
                                            </p:txEl>
                                          </p:spTgt>
                                        </p:tgtEl>
                                        <p:attrNameLst>
                                          <p:attrName>style.visibility</p:attrName>
                                        </p:attrNameLst>
                                      </p:cBhvr>
                                      <p:to>
                                        <p:strVal val="visible"/>
                                      </p:to>
                                    </p:set>
                                    <p:animEffect transition="in" filter="barn(inHorizontal)">
                                      <p:cBhvr>
                                        <p:cTn id="15" dur="1000"/>
                                        <p:tgtEl>
                                          <p:spTgt spid="38708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80"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6"/>
          <p:cNvSpPr>
            <a:spLocks noGrp="1"/>
          </p:cNvSpPr>
          <p:nvPr>
            <p:ph type="sldNum" sz="quarter" idx="12"/>
          </p:nvPr>
        </p:nvSpPr>
        <p:spPr/>
        <p:txBody>
          <a:bodyPr/>
          <a:lstStyle/>
          <a:p>
            <a:pPr>
              <a:defRPr/>
            </a:pPr>
            <a:fld id="{4A77AC6C-A1A3-4AA1-A8E4-7AE731B56ED8}" type="slidenum">
              <a:rPr lang="en-US" altLang="en-US"/>
              <a:pPr>
                <a:defRPr/>
              </a:pPr>
              <a:t>67</a:t>
            </a:fld>
            <a:endParaRPr lang="en-US" altLang="en-US"/>
          </a:p>
        </p:txBody>
      </p:sp>
      <p:sp>
        <p:nvSpPr>
          <p:cNvPr id="382978" name="Text Box 2"/>
          <p:cNvSpPr txBox="1">
            <a:spLocks noChangeArrowheads="1"/>
          </p:cNvSpPr>
          <p:nvPr/>
        </p:nvSpPr>
        <p:spPr bwMode="auto">
          <a:xfrm>
            <a:off x="611188" y="476250"/>
            <a:ext cx="67325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00FF"/>
                </a:solidFill>
              </a:rPr>
              <a:t>Kết luận:</a:t>
            </a:r>
          </a:p>
        </p:txBody>
      </p:sp>
      <p:graphicFrame>
        <p:nvGraphicFramePr>
          <p:cNvPr id="382979" name="Object 3"/>
          <p:cNvGraphicFramePr>
            <a:graphicFrameLocks noGrp="1" noChangeAspect="1"/>
          </p:cNvGraphicFramePr>
          <p:nvPr>
            <p:ph sz="half" idx="1"/>
          </p:nvPr>
        </p:nvGraphicFramePr>
        <p:xfrm>
          <a:off x="866775" y="2520950"/>
          <a:ext cx="528638" cy="836613"/>
        </p:xfrm>
        <a:graphic>
          <a:graphicData uri="http://schemas.openxmlformats.org/presentationml/2006/ole">
            <mc:AlternateContent xmlns:mc="http://schemas.openxmlformats.org/markup-compatibility/2006">
              <mc:Choice xmlns:v="urn:schemas-microsoft-com:vml" Requires="v">
                <p:oleObj spid="_x0000_s212274" name="Equation" r:id="rId3" imgW="133362" imgH="222199" progId="Equation.DSMT4">
                  <p:embed/>
                </p:oleObj>
              </mc:Choice>
              <mc:Fallback>
                <p:oleObj name="Equation" r:id="rId3" imgW="133362" imgH="222199"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775" y="2520950"/>
                        <a:ext cx="528638" cy="83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2980" name="Object 4"/>
          <p:cNvGraphicFramePr>
            <a:graphicFrameLocks noGrp="1" noChangeAspect="1"/>
          </p:cNvGraphicFramePr>
          <p:nvPr>
            <p:ph sz="half" idx="2"/>
          </p:nvPr>
        </p:nvGraphicFramePr>
        <p:xfrm>
          <a:off x="1368425" y="1376363"/>
          <a:ext cx="481013" cy="3276600"/>
        </p:xfrm>
        <a:graphic>
          <a:graphicData uri="http://schemas.openxmlformats.org/presentationml/2006/ole">
            <mc:AlternateContent xmlns:mc="http://schemas.openxmlformats.org/markup-compatibility/2006">
              <mc:Choice xmlns:v="urn:schemas-microsoft-com:vml" Requires="v">
                <p:oleObj spid="_x0000_s212275" name="Equation" r:id="rId5" imgW="190500" imgH="1168400" progId="Equation.DSMT4">
                  <p:embed/>
                </p:oleObj>
              </mc:Choice>
              <mc:Fallback>
                <p:oleObj name="Equation" r:id="rId5" imgW="190500" imgH="11684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8425" y="1376363"/>
                        <a:ext cx="481013" cy="327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2981" name="Text Box 5"/>
          <p:cNvSpPr txBox="1">
            <a:spLocks noChangeArrowheads="1"/>
          </p:cNvSpPr>
          <p:nvPr/>
        </p:nvSpPr>
        <p:spPr bwMode="auto">
          <a:xfrm>
            <a:off x="1727200" y="1331913"/>
            <a:ext cx="5976938" cy="1068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v"/>
            </a:pPr>
            <a:r>
              <a:rPr lang="en-US" sz="2800"/>
              <a:t> </a:t>
            </a:r>
            <a:r>
              <a:rPr lang="en-US" sz="3600"/>
              <a:t>c</a:t>
            </a:r>
            <a:r>
              <a:rPr lang="en-US" sz="2800"/>
              <a:t>ó đường tác dụng đi qua trọng tâm của hình phân bố lực</a:t>
            </a:r>
          </a:p>
        </p:txBody>
      </p:sp>
      <p:sp>
        <p:nvSpPr>
          <p:cNvPr id="382982" name="Text Box 6"/>
          <p:cNvSpPr txBox="1">
            <a:spLocks noChangeArrowheads="1"/>
          </p:cNvSpPr>
          <p:nvPr/>
        </p:nvSpPr>
        <p:spPr bwMode="auto">
          <a:xfrm>
            <a:off x="1763713" y="2463800"/>
            <a:ext cx="60483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v"/>
            </a:pPr>
            <a:r>
              <a:rPr lang="en-US" sz="2800"/>
              <a:t> Có chiều cùng chiều với các lực thành phần của hệ lực phân bố.</a:t>
            </a:r>
          </a:p>
        </p:txBody>
      </p:sp>
      <p:sp>
        <p:nvSpPr>
          <p:cNvPr id="382983" name="Text Box 7"/>
          <p:cNvSpPr txBox="1">
            <a:spLocks noChangeArrowheads="1"/>
          </p:cNvSpPr>
          <p:nvPr/>
        </p:nvSpPr>
        <p:spPr bwMode="auto">
          <a:xfrm>
            <a:off x="1763713" y="3578225"/>
            <a:ext cx="5688012"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buFont typeface="Wingdings" pitchFamily="2" charset="2"/>
              <a:buChar char="v"/>
            </a:pPr>
            <a:r>
              <a:rPr lang="en-US" sz="2800"/>
              <a:t> Có độ lớn bằng diện tích của hình phân bố lực.</a:t>
            </a:r>
          </a:p>
        </p:txBody>
      </p:sp>
    </p:spTree>
    <p:extLst>
      <p:ext uri="{BB962C8B-B14F-4D97-AF65-F5344CB8AC3E}">
        <p14:creationId xmlns:p14="http://schemas.microsoft.com/office/powerpoint/2010/main" val="7456793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2978"/>
                                        </p:tgtEl>
                                        <p:attrNameLst>
                                          <p:attrName>style.visibility</p:attrName>
                                        </p:attrNameLst>
                                      </p:cBhvr>
                                      <p:to>
                                        <p:strVal val="visible"/>
                                      </p:to>
                                    </p:set>
                                    <p:animEffect transition="in" filter="blinds(horizontal)">
                                      <p:cBhvr>
                                        <p:cTn id="7" dur="500"/>
                                        <p:tgtEl>
                                          <p:spTgt spid="382978"/>
                                        </p:tgtEl>
                                      </p:cBhvr>
                                    </p:animEffect>
                                  </p:childTnLst>
                                </p:cTn>
                              </p:par>
                            </p:childTnLst>
                          </p:cTn>
                        </p:par>
                        <p:par>
                          <p:cTn id="8" fill="hold" nodeType="afterGroup">
                            <p:stCondLst>
                              <p:cond delay="500"/>
                            </p:stCondLst>
                            <p:childTnLst>
                              <p:par>
                                <p:cTn id="9" presetID="53" presetClass="entr" presetSubtype="0" fill="hold" nodeType="afterEffect">
                                  <p:stCondLst>
                                    <p:cond delay="0"/>
                                  </p:stCondLst>
                                  <p:childTnLst>
                                    <p:set>
                                      <p:cBhvr>
                                        <p:cTn id="10" dur="1" fill="hold">
                                          <p:stCondLst>
                                            <p:cond delay="0"/>
                                          </p:stCondLst>
                                        </p:cTn>
                                        <p:tgtEl>
                                          <p:spTgt spid="382979"/>
                                        </p:tgtEl>
                                        <p:attrNameLst>
                                          <p:attrName>style.visibility</p:attrName>
                                        </p:attrNameLst>
                                      </p:cBhvr>
                                      <p:to>
                                        <p:strVal val="visible"/>
                                      </p:to>
                                    </p:set>
                                    <p:anim calcmode="lin" valueType="num">
                                      <p:cBhvr>
                                        <p:cTn id="11" dur="500" fill="hold"/>
                                        <p:tgtEl>
                                          <p:spTgt spid="382979"/>
                                        </p:tgtEl>
                                        <p:attrNameLst>
                                          <p:attrName>ppt_w</p:attrName>
                                        </p:attrNameLst>
                                      </p:cBhvr>
                                      <p:tavLst>
                                        <p:tav tm="0">
                                          <p:val>
                                            <p:fltVal val="0"/>
                                          </p:val>
                                        </p:tav>
                                        <p:tav tm="100000">
                                          <p:val>
                                            <p:strVal val="#ppt_w"/>
                                          </p:val>
                                        </p:tav>
                                      </p:tavLst>
                                    </p:anim>
                                    <p:anim calcmode="lin" valueType="num">
                                      <p:cBhvr>
                                        <p:cTn id="12" dur="500" fill="hold"/>
                                        <p:tgtEl>
                                          <p:spTgt spid="382979"/>
                                        </p:tgtEl>
                                        <p:attrNameLst>
                                          <p:attrName>ppt_h</p:attrName>
                                        </p:attrNameLst>
                                      </p:cBhvr>
                                      <p:tavLst>
                                        <p:tav tm="0">
                                          <p:val>
                                            <p:fltVal val="0"/>
                                          </p:val>
                                        </p:tav>
                                        <p:tav tm="100000">
                                          <p:val>
                                            <p:strVal val="#ppt_h"/>
                                          </p:val>
                                        </p:tav>
                                      </p:tavLst>
                                    </p:anim>
                                    <p:animEffect transition="in" filter="fade">
                                      <p:cBhvr>
                                        <p:cTn id="13" dur="500"/>
                                        <p:tgtEl>
                                          <p:spTgt spid="382979"/>
                                        </p:tgtEl>
                                      </p:cBhvr>
                                    </p:animEffect>
                                  </p:childTnLst>
                                </p:cTn>
                              </p:par>
                            </p:childTnLst>
                          </p:cTn>
                        </p:par>
                        <p:par>
                          <p:cTn id="14" fill="hold" nodeType="afterGroup">
                            <p:stCondLst>
                              <p:cond delay="1000"/>
                            </p:stCondLst>
                            <p:childTnLst>
                              <p:par>
                                <p:cTn id="15" presetID="4" presetClass="entr" presetSubtype="16" fill="hold" nodeType="afterEffect">
                                  <p:stCondLst>
                                    <p:cond delay="0"/>
                                  </p:stCondLst>
                                  <p:childTnLst>
                                    <p:set>
                                      <p:cBhvr>
                                        <p:cTn id="16" dur="1" fill="hold">
                                          <p:stCondLst>
                                            <p:cond delay="0"/>
                                          </p:stCondLst>
                                        </p:cTn>
                                        <p:tgtEl>
                                          <p:spTgt spid="382980"/>
                                        </p:tgtEl>
                                        <p:attrNameLst>
                                          <p:attrName>style.visibility</p:attrName>
                                        </p:attrNameLst>
                                      </p:cBhvr>
                                      <p:to>
                                        <p:strVal val="visible"/>
                                      </p:to>
                                    </p:set>
                                    <p:animEffect transition="in" filter="box(in)">
                                      <p:cBhvr>
                                        <p:cTn id="17" dur="500"/>
                                        <p:tgtEl>
                                          <p:spTgt spid="382980"/>
                                        </p:tgtEl>
                                      </p:cBhvr>
                                    </p:animEffect>
                                  </p:childTnLst>
                                </p:cTn>
                              </p:par>
                            </p:childTnLst>
                          </p:cTn>
                        </p:par>
                        <p:par>
                          <p:cTn id="18" fill="hold" nodeType="afterGroup">
                            <p:stCondLst>
                              <p:cond delay="1500"/>
                            </p:stCondLst>
                            <p:childTnLst>
                              <p:par>
                                <p:cTn id="19" presetID="3" presetClass="entr" presetSubtype="10" fill="hold" grpId="0" nodeType="afterEffect">
                                  <p:stCondLst>
                                    <p:cond delay="0"/>
                                  </p:stCondLst>
                                  <p:childTnLst>
                                    <p:set>
                                      <p:cBhvr>
                                        <p:cTn id="20" dur="1" fill="hold">
                                          <p:stCondLst>
                                            <p:cond delay="0"/>
                                          </p:stCondLst>
                                        </p:cTn>
                                        <p:tgtEl>
                                          <p:spTgt spid="382981"/>
                                        </p:tgtEl>
                                        <p:attrNameLst>
                                          <p:attrName>style.visibility</p:attrName>
                                        </p:attrNameLst>
                                      </p:cBhvr>
                                      <p:to>
                                        <p:strVal val="visible"/>
                                      </p:to>
                                    </p:set>
                                    <p:animEffect transition="in" filter="blinds(horizontal)">
                                      <p:cBhvr>
                                        <p:cTn id="21" dur="500"/>
                                        <p:tgtEl>
                                          <p:spTgt spid="382981"/>
                                        </p:tgtEl>
                                      </p:cBhvr>
                                    </p:animEffect>
                                  </p:childTnLst>
                                </p:cTn>
                              </p:par>
                            </p:childTnLst>
                          </p:cTn>
                        </p:par>
                        <p:par>
                          <p:cTn id="22" fill="hold" nodeType="afterGroup">
                            <p:stCondLst>
                              <p:cond delay="2000"/>
                            </p:stCondLst>
                            <p:childTnLst>
                              <p:par>
                                <p:cTn id="23" presetID="3" presetClass="entr" presetSubtype="10" fill="hold" grpId="0" nodeType="afterEffect">
                                  <p:stCondLst>
                                    <p:cond delay="0"/>
                                  </p:stCondLst>
                                  <p:childTnLst>
                                    <p:set>
                                      <p:cBhvr>
                                        <p:cTn id="24" dur="1" fill="hold">
                                          <p:stCondLst>
                                            <p:cond delay="0"/>
                                          </p:stCondLst>
                                        </p:cTn>
                                        <p:tgtEl>
                                          <p:spTgt spid="382982"/>
                                        </p:tgtEl>
                                        <p:attrNameLst>
                                          <p:attrName>style.visibility</p:attrName>
                                        </p:attrNameLst>
                                      </p:cBhvr>
                                      <p:to>
                                        <p:strVal val="visible"/>
                                      </p:to>
                                    </p:set>
                                    <p:animEffect transition="in" filter="blinds(horizontal)">
                                      <p:cBhvr>
                                        <p:cTn id="25" dur="500"/>
                                        <p:tgtEl>
                                          <p:spTgt spid="382982"/>
                                        </p:tgtEl>
                                      </p:cBhvr>
                                    </p:animEffect>
                                  </p:childTnLst>
                                </p:cTn>
                              </p:par>
                            </p:childTnLst>
                          </p:cTn>
                        </p:par>
                        <p:par>
                          <p:cTn id="26" fill="hold" nodeType="afterGroup">
                            <p:stCondLst>
                              <p:cond delay="2500"/>
                            </p:stCondLst>
                            <p:childTnLst>
                              <p:par>
                                <p:cTn id="27" presetID="3" presetClass="entr" presetSubtype="10" fill="hold" grpId="0" nodeType="afterEffect">
                                  <p:stCondLst>
                                    <p:cond delay="0"/>
                                  </p:stCondLst>
                                  <p:childTnLst>
                                    <p:set>
                                      <p:cBhvr>
                                        <p:cTn id="28" dur="1" fill="hold">
                                          <p:stCondLst>
                                            <p:cond delay="0"/>
                                          </p:stCondLst>
                                        </p:cTn>
                                        <p:tgtEl>
                                          <p:spTgt spid="382983"/>
                                        </p:tgtEl>
                                        <p:attrNameLst>
                                          <p:attrName>style.visibility</p:attrName>
                                        </p:attrNameLst>
                                      </p:cBhvr>
                                      <p:to>
                                        <p:strVal val="visible"/>
                                      </p:to>
                                    </p:set>
                                    <p:animEffect transition="in" filter="blinds(horizontal)">
                                      <p:cBhvr>
                                        <p:cTn id="29" dur="500"/>
                                        <p:tgtEl>
                                          <p:spTgt spid="382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978" grpId="0"/>
      <p:bldP spid="382981" grpId="0"/>
      <p:bldP spid="382982" grpId="0"/>
      <p:bldP spid="38298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7266" name="Rectangle 2"/>
              <p:cNvSpPr>
                <a:spLocks noChangeArrowheads="1"/>
              </p:cNvSpPr>
              <p:nvPr/>
            </p:nvSpPr>
            <p:spPr bwMode="auto">
              <a:xfrm>
                <a:off x="431800" y="3681413"/>
                <a:ext cx="8722260" cy="240450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p>
                <a:pPr>
                  <a:spcBef>
                    <a:spcPts val="600"/>
                  </a:spcBef>
                  <a:spcAft>
                    <a:spcPts val="600"/>
                  </a:spcAft>
                  <a:buFont typeface="Wingdings" pitchFamily="2" charset="2"/>
                  <a:buChar char="§"/>
                </a:pPr>
                <a:r>
                  <a:rPr lang="en-US" sz="2800" smtClean="0">
                    <a:solidFill>
                      <a:srgbClr val="0000FF"/>
                    </a:solidFill>
                  </a:rPr>
                  <a:t> Hệ lực phân bố có cường độ phân bố lực tuyến tính</a:t>
                </a:r>
              </a:p>
              <a:p>
                <a:pPr>
                  <a:spcBef>
                    <a:spcPts val="600"/>
                  </a:spcBef>
                  <a:spcAft>
                    <a:spcPts val="600"/>
                  </a:spcAft>
                </a:pPr>
                <a14:m>
                  <m:oMathPara xmlns:m="http://schemas.openxmlformats.org/officeDocument/2006/math">
                    <m:oMathParaPr>
                      <m:jc m:val="left"/>
                    </m:oMathParaPr>
                    <m:oMath xmlns:m="http://schemas.openxmlformats.org/officeDocument/2006/math">
                      <m:r>
                        <a:rPr lang="en-US" sz="2800" b="1" i="1" smtClean="0">
                          <a:solidFill>
                            <a:schemeClr val="tx1"/>
                          </a:solidFill>
                          <a:latin typeface="Cambria Math"/>
                        </a:rPr>
                        <m:t>𝑸</m:t>
                      </m:r>
                      <m:r>
                        <a:rPr lang="en-US" sz="2800" b="1" i="1" smtClean="0">
                          <a:solidFill>
                            <a:schemeClr val="tx1"/>
                          </a:solidFill>
                          <a:latin typeface="Cambria Math"/>
                        </a:rPr>
                        <m:t>=</m:t>
                      </m:r>
                      <m:f>
                        <m:fPr>
                          <m:ctrlPr>
                            <a:rPr lang="en-US" sz="2800" b="1" i="1" smtClean="0">
                              <a:solidFill>
                                <a:schemeClr val="tx1"/>
                              </a:solidFill>
                              <a:latin typeface="Cambria Math"/>
                            </a:rPr>
                          </m:ctrlPr>
                        </m:fPr>
                        <m:num>
                          <m:r>
                            <a:rPr lang="en-US" sz="2800" b="1" i="1" smtClean="0">
                              <a:solidFill>
                                <a:schemeClr val="tx1"/>
                              </a:solidFill>
                              <a:latin typeface="Cambria Math"/>
                            </a:rPr>
                            <m:t>𝟏</m:t>
                          </m:r>
                        </m:num>
                        <m:den>
                          <m:r>
                            <a:rPr lang="en-US" sz="2800" b="1" i="1" smtClean="0">
                              <a:solidFill>
                                <a:schemeClr val="tx1"/>
                              </a:solidFill>
                              <a:latin typeface="Cambria Math"/>
                            </a:rPr>
                            <m:t>𝟐</m:t>
                          </m:r>
                        </m:den>
                      </m:f>
                      <m:r>
                        <a:rPr lang="en-US" sz="2800" b="1" i="1" smtClean="0">
                          <a:solidFill>
                            <a:schemeClr val="tx1"/>
                          </a:solidFill>
                          <a:latin typeface="Cambria Math"/>
                        </a:rPr>
                        <m:t>𝒒𝒍</m:t>
                      </m:r>
                    </m:oMath>
                  </m:oMathPara>
                </a14:m>
                <a:endParaRPr lang="en-US" sz="2800" b="1" smtClean="0">
                  <a:solidFill>
                    <a:srgbClr val="0000FF"/>
                  </a:solidFill>
                </a:endParaRPr>
              </a:p>
              <a:p>
                <a:pPr>
                  <a:spcBef>
                    <a:spcPts val="600"/>
                  </a:spcBef>
                  <a:spcAft>
                    <a:spcPts val="600"/>
                  </a:spcAft>
                </a:pPr>
                <a14:m>
                  <m:oMathPara xmlns:m="http://schemas.openxmlformats.org/officeDocument/2006/math">
                    <m:oMathParaPr>
                      <m:jc m:val="left"/>
                    </m:oMathParaPr>
                    <m:oMath xmlns:m="http://schemas.openxmlformats.org/officeDocument/2006/math">
                      <m:r>
                        <a:rPr lang="en-US" sz="2800" b="1" i="1" smtClean="0">
                          <a:solidFill>
                            <a:schemeClr val="tx1"/>
                          </a:solidFill>
                          <a:latin typeface="Cambria Math"/>
                        </a:rPr>
                        <m:t>𝒅</m:t>
                      </m:r>
                      <m:r>
                        <a:rPr lang="en-US" sz="2800" b="1" i="1" smtClean="0">
                          <a:solidFill>
                            <a:schemeClr val="tx1"/>
                          </a:solidFill>
                          <a:latin typeface="Cambria Math"/>
                        </a:rPr>
                        <m:t>=</m:t>
                      </m:r>
                      <m:f>
                        <m:fPr>
                          <m:ctrlPr>
                            <a:rPr lang="en-US" sz="2800" b="1" i="1" smtClean="0">
                              <a:solidFill>
                                <a:schemeClr val="tx1"/>
                              </a:solidFill>
                              <a:latin typeface="Cambria Math"/>
                            </a:rPr>
                          </m:ctrlPr>
                        </m:fPr>
                        <m:num>
                          <m:r>
                            <a:rPr lang="en-US" sz="2800" b="1" i="1" smtClean="0">
                              <a:solidFill>
                                <a:schemeClr val="tx1"/>
                              </a:solidFill>
                              <a:latin typeface="Cambria Math"/>
                            </a:rPr>
                            <m:t>𝟐</m:t>
                          </m:r>
                        </m:num>
                        <m:den>
                          <m:r>
                            <a:rPr lang="en-US" sz="2800" b="1" i="1" smtClean="0">
                              <a:solidFill>
                                <a:schemeClr val="tx1"/>
                              </a:solidFill>
                              <a:latin typeface="Cambria Math"/>
                            </a:rPr>
                            <m:t>𝟑</m:t>
                          </m:r>
                        </m:den>
                      </m:f>
                      <m:r>
                        <a:rPr lang="en-US" sz="2800" b="1" i="1" smtClean="0">
                          <a:solidFill>
                            <a:schemeClr val="tx1"/>
                          </a:solidFill>
                          <a:latin typeface="Cambria Math"/>
                        </a:rPr>
                        <m:t>𝒍</m:t>
                      </m:r>
                    </m:oMath>
                  </m:oMathPara>
                </a14:m>
                <a:endParaRPr lang="en-US" sz="2800" b="1">
                  <a:solidFill>
                    <a:srgbClr val="0000FF"/>
                  </a:solidFill>
                </a:endParaRPr>
              </a:p>
            </p:txBody>
          </p:sp>
        </mc:Choice>
        <mc:Fallback xmlns="">
          <p:sp>
            <p:nvSpPr>
              <p:cNvPr id="267266" name="Rectangle 2"/>
              <p:cNvSpPr>
                <a:spLocks noRot="1" noChangeAspect="1" noMove="1" noResize="1" noEditPoints="1" noAdjustHandles="1" noChangeArrowheads="1" noChangeShapeType="1" noTextEdit="1"/>
              </p:cNvSpPr>
              <p:nvPr/>
            </p:nvSpPr>
            <p:spPr bwMode="auto">
              <a:xfrm>
                <a:off x="431800" y="3681413"/>
                <a:ext cx="8722260" cy="2404504"/>
              </a:xfrm>
              <a:prstGeom prst="rect">
                <a:avLst/>
              </a:prstGeom>
              <a:blipFill rotWithShape="1">
                <a:blip r:embed="rId3"/>
                <a:stretch>
                  <a:fillRect l="-1258" t="-2538" r="-28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267303" name="Group 39"/>
          <p:cNvGrpSpPr>
            <a:grpSpLocks noChangeAspect="1"/>
          </p:cNvGrpSpPr>
          <p:nvPr/>
        </p:nvGrpSpPr>
        <p:grpSpPr bwMode="auto">
          <a:xfrm>
            <a:off x="4572000" y="4135438"/>
            <a:ext cx="3327400" cy="1974850"/>
            <a:chOff x="2953" y="2571"/>
            <a:chExt cx="2002" cy="1188"/>
          </a:xfrm>
        </p:grpSpPr>
        <p:pic>
          <p:nvPicPr>
            <p:cNvPr id="100364" name="Picture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6" y="2571"/>
              <a:ext cx="1782"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65" name="Text Box 41"/>
            <p:cNvSpPr txBox="1">
              <a:spLocks noChangeAspect="1" noChangeArrowheads="1"/>
            </p:cNvSpPr>
            <p:nvPr/>
          </p:nvSpPr>
          <p:spPr bwMode="auto">
            <a:xfrm>
              <a:off x="4059" y="2636"/>
              <a:ext cx="182" cy="22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endParaRPr lang="vi-VN" sz="1800"/>
            </a:p>
          </p:txBody>
        </p:sp>
        <p:graphicFrame>
          <p:nvGraphicFramePr>
            <p:cNvPr id="100366" name="Object 42"/>
            <p:cNvGraphicFramePr>
              <a:graphicFrameLocks noChangeAspect="1"/>
            </p:cNvGraphicFramePr>
            <p:nvPr/>
          </p:nvGraphicFramePr>
          <p:xfrm>
            <a:off x="4071" y="2599"/>
            <a:ext cx="186" cy="317"/>
          </p:xfrm>
          <a:graphic>
            <a:graphicData uri="http://schemas.openxmlformats.org/presentationml/2006/ole">
              <mc:AlternateContent xmlns:mc="http://schemas.openxmlformats.org/markup-compatibility/2006">
                <mc:Choice xmlns:v="urn:schemas-microsoft-com:vml" Requires="v">
                  <p:oleObj spid="_x0000_s213240" name="Equation" r:id="rId5" imgW="152334" imgH="241195" progId="Equation.DSMT4">
                    <p:embed/>
                  </p:oleObj>
                </mc:Choice>
                <mc:Fallback>
                  <p:oleObj name="Equation" r:id="rId5" imgW="152334" imgH="241195"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1" y="2599"/>
                          <a:ext cx="186"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0367" name="Text Box 43"/>
            <p:cNvSpPr txBox="1">
              <a:spLocks noChangeAspect="1" noChangeArrowheads="1"/>
            </p:cNvSpPr>
            <p:nvPr/>
          </p:nvSpPr>
          <p:spPr bwMode="auto">
            <a:xfrm>
              <a:off x="2953" y="3135"/>
              <a:ext cx="341" cy="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A</a:t>
              </a:r>
            </a:p>
          </p:txBody>
        </p:sp>
        <p:sp>
          <p:nvSpPr>
            <p:cNvPr id="100368" name="Text Box 44"/>
            <p:cNvSpPr txBox="1">
              <a:spLocks noChangeAspect="1" noChangeArrowheads="1"/>
            </p:cNvSpPr>
            <p:nvPr/>
          </p:nvSpPr>
          <p:spPr bwMode="auto">
            <a:xfrm>
              <a:off x="4614" y="3147"/>
              <a:ext cx="341" cy="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000"/>
                <a:t>B</a:t>
              </a:r>
            </a:p>
          </p:txBody>
        </p:sp>
      </p:grpSp>
      <p:sp>
        <p:nvSpPr>
          <p:cNvPr id="45" name="Slide Number Placeholder 4"/>
          <p:cNvSpPr>
            <a:spLocks noGrp="1"/>
          </p:cNvSpPr>
          <p:nvPr>
            <p:ph type="sldNum" sz="quarter" idx="12"/>
          </p:nvPr>
        </p:nvSpPr>
        <p:spPr/>
        <p:txBody>
          <a:bodyPr/>
          <a:lstStyle/>
          <a:p>
            <a:pPr>
              <a:defRPr/>
            </a:pPr>
            <a:fld id="{B2B51C48-AE79-4468-86E9-EB3F864612BA}" type="slidenum">
              <a:rPr lang="en-US" altLang="en-US"/>
              <a:pPr>
                <a:defRPr/>
              </a:pPr>
              <a:t>68</a:t>
            </a:fld>
            <a:endParaRPr lang="en-US" altLang="en-US"/>
          </a:p>
        </p:txBody>
      </p:sp>
      <mc:AlternateContent xmlns:mc="http://schemas.openxmlformats.org/markup-compatibility/2006" xmlns:a14="http://schemas.microsoft.com/office/drawing/2010/main">
        <mc:Choice Requires="a14">
          <p:sp>
            <p:nvSpPr>
              <p:cNvPr id="267269" name="Rectangle 5"/>
              <p:cNvSpPr>
                <a:spLocks noChangeArrowheads="1"/>
              </p:cNvSpPr>
              <p:nvPr/>
            </p:nvSpPr>
            <p:spPr bwMode="auto">
              <a:xfrm>
                <a:off x="188913" y="981075"/>
                <a:ext cx="8315097" cy="223138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p>
                <a:pPr lvl="1">
                  <a:spcBef>
                    <a:spcPts val="600"/>
                  </a:spcBef>
                  <a:spcAft>
                    <a:spcPts val="600"/>
                  </a:spcAft>
                  <a:buFont typeface="Wingdings" pitchFamily="2" charset="2"/>
                  <a:buChar char="§"/>
                </a:pPr>
                <a:r>
                  <a:rPr lang="en-US" sz="3000" smtClean="0">
                    <a:solidFill>
                      <a:srgbClr val="0000FF"/>
                    </a:solidFill>
                    <a:latin typeface="Times New Roman" pitchFamily="18" charset="0"/>
                  </a:rPr>
                  <a:t> </a:t>
                </a:r>
                <a:r>
                  <a:rPr lang="en-US" sz="2800">
                    <a:solidFill>
                      <a:srgbClr val="0000FF"/>
                    </a:solidFill>
                  </a:rPr>
                  <a:t>Hệ lực phân bố có cường độ phân bố lực đều </a:t>
                </a:r>
              </a:p>
              <a:p>
                <a:pPr lvl="1">
                  <a:spcBef>
                    <a:spcPts val="600"/>
                  </a:spcBef>
                  <a:spcAft>
                    <a:spcPts val="600"/>
                  </a:spcAft>
                  <a:buFont typeface="Wingdings" pitchFamily="2" charset="2"/>
                  <a:buNone/>
                </a:pPr>
                <a:r>
                  <a:rPr lang="en-US" sz="2800">
                    <a:solidFill>
                      <a:srgbClr val="0000FF"/>
                    </a:solidFill>
                  </a:rPr>
                  <a:t>   q(x) = q = const</a:t>
                </a:r>
                <a:r>
                  <a:rPr lang="en-US" sz="2800" smtClean="0">
                    <a:solidFill>
                      <a:srgbClr val="0000FF"/>
                    </a:solidFill>
                  </a:rPr>
                  <a:t>.</a:t>
                </a:r>
              </a:p>
              <a:p>
                <a:pPr lvl="1">
                  <a:spcBef>
                    <a:spcPts val="600"/>
                  </a:spcBef>
                  <a:spcAft>
                    <a:spcPts val="600"/>
                  </a:spcAft>
                  <a:buFont typeface="Wingdings" pitchFamily="2" charset="2"/>
                  <a:buNone/>
                </a:pPr>
                <a14:m>
                  <m:oMathPara xmlns:m="http://schemas.openxmlformats.org/officeDocument/2006/math">
                    <m:oMathParaPr>
                      <m:jc m:val="left"/>
                    </m:oMathParaPr>
                    <m:oMath xmlns:m="http://schemas.openxmlformats.org/officeDocument/2006/math">
                      <m:r>
                        <a:rPr lang="en-US" sz="2800" b="1" i="1" smtClean="0">
                          <a:solidFill>
                            <a:schemeClr val="tx1"/>
                          </a:solidFill>
                          <a:latin typeface="Cambria Math"/>
                        </a:rPr>
                        <m:t>𝑸</m:t>
                      </m:r>
                      <m:r>
                        <a:rPr lang="en-US" sz="2800" b="1" i="1" smtClean="0">
                          <a:solidFill>
                            <a:schemeClr val="tx1"/>
                          </a:solidFill>
                          <a:latin typeface="Cambria Math"/>
                        </a:rPr>
                        <m:t>=</m:t>
                      </m:r>
                      <m:r>
                        <a:rPr lang="en-US" sz="2800" b="1" i="1" smtClean="0">
                          <a:solidFill>
                            <a:schemeClr val="tx1"/>
                          </a:solidFill>
                          <a:latin typeface="Cambria Math"/>
                        </a:rPr>
                        <m:t>𝒒𝒍</m:t>
                      </m:r>
                    </m:oMath>
                  </m:oMathPara>
                </a14:m>
                <a:endParaRPr lang="en-US" sz="2800" b="1" smtClean="0">
                  <a:solidFill>
                    <a:schemeClr val="tx1"/>
                  </a:solidFill>
                </a:endParaRPr>
              </a:p>
              <a:p>
                <a:pPr lvl="1">
                  <a:spcBef>
                    <a:spcPts val="600"/>
                  </a:spcBef>
                  <a:spcAft>
                    <a:spcPts val="600"/>
                  </a:spcAft>
                  <a:buFont typeface="Wingdings" pitchFamily="2" charset="2"/>
                  <a:buNone/>
                </a:pPr>
                <a14:m>
                  <m:oMathPara xmlns:m="http://schemas.openxmlformats.org/officeDocument/2006/math">
                    <m:oMathParaPr>
                      <m:jc m:val="left"/>
                    </m:oMathParaPr>
                    <m:oMath xmlns:m="http://schemas.openxmlformats.org/officeDocument/2006/math">
                      <m:r>
                        <a:rPr lang="en-US" sz="2800" b="1" i="1" smtClean="0">
                          <a:solidFill>
                            <a:schemeClr val="tx1"/>
                          </a:solidFill>
                          <a:latin typeface="Cambria Math"/>
                        </a:rPr>
                        <m:t>𝒅</m:t>
                      </m:r>
                      <m:r>
                        <a:rPr lang="en-US" sz="2800" b="1" i="1" smtClean="0">
                          <a:solidFill>
                            <a:schemeClr val="tx1"/>
                          </a:solidFill>
                          <a:latin typeface="Cambria Math"/>
                        </a:rPr>
                        <m:t>=</m:t>
                      </m:r>
                      <m:f>
                        <m:fPr>
                          <m:type m:val="lin"/>
                          <m:ctrlPr>
                            <a:rPr lang="en-US" sz="2800" b="1" i="1" smtClean="0">
                              <a:solidFill>
                                <a:schemeClr val="tx1"/>
                              </a:solidFill>
                              <a:latin typeface="Cambria Math"/>
                            </a:rPr>
                          </m:ctrlPr>
                        </m:fPr>
                        <m:num>
                          <m:r>
                            <a:rPr lang="en-US" sz="2800" b="1" i="1" smtClean="0">
                              <a:solidFill>
                                <a:schemeClr val="tx1"/>
                              </a:solidFill>
                              <a:latin typeface="Cambria Math"/>
                            </a:rPr>
                            <m:t>𝒍</m:t>
                          </m:r>
                        </m:num>
                        <m:den>
                          <m:r>
                            <a:rPr lang="en-US" sz="2800" b="1" i="1" smtClean="0">
                              <a:solidFill>
                                <a:schemeClr val="tx1"/>
                              </a:solidFill>
                              <a:latin typeface="Cambria Math"/>
                            </a:rPr>
                            <m:t>𝟐</m:t>
                          </m:r>
                        </m:den>
                      </m:f>
                    </m:oMath>
                  </m:oMathPara>
                </a14:m>
                <a:endParaRPr lang="en-US" sz="2800" b="1">
                  <a:solidFill>
                    <a:schemeClr val="tx1"/>
                  </a:solidFill>
                </a:endParaRPr>
              </a:p>
            </p:txBody>
          </p:sp>
        </mc:Choice>
        <mc:Fallback xmlns="">
          <p:sp>
            <p:nvSpPr>
              <p:cNvPr id="267269" name="Rectangle 5"/>
              <p:cNvSpPr>
                <a:spLocks noRot="1" noChangeAspect="1" noMove="1" noResize="1" noEditPoints="1" noAdjustHandles="1" noChangeArrowheads="1" noChangeShapeType="1" noTextEdit="1"/>
              </p:cNvSpPr>
              <p:nvPr/>
            </p:nvSpPr>
            <p:spPr bwMode="auto">
              <a:xfrm>
                <a:off x="188913" y="981075"/>
                <a:ext cx="8315097" cy="2231380"/>
              </a:xfrm>
              <a:prstGeom prst="rect">
                <a:avLst/>
              </a:prstGeom>
              <a:blipFill rotWithShape="1">
                <a:blip r:embed="rId7"/>
                <a:stretch>
                  <a:fillRect t="-1913" r="-51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267271" name="Group 7"/>
          <p:cNvGrpSpPr>
            <a:grpSpLocks noChangeAspect="1"/>
          </p:cNvGrpSpPr>
          <p:nvPr/>
        </p:nvGrpSpPr>
        <p:grpSpPr bwMode="auto">
          <a:xfrm>
            <a:off x="5364163" y="1592263"/>
            <a:ext cx="2962275" cy="1957387"/>
            <a:chOff x="3920" y="2472"/>
            <a:chExt cx="1688" cy="1115"/>
          </a:xfrm>
        </p:grpSpPr>
        <p:sp>
          <p:nvSpPr>
            <p:cNvPr id="100369" name="Rectangle 8"/>
            <p:cNvSpPr>
              <a:spLocks noChangeAspect="1" noChangeArrowheads="1"/>
            </p:cNvSpPr>
            <p:nvPr/>
          </p:nvSpPr>
          <p:spPr bwMode="auto">
            <a:xfrm>
              <a:off x="3920" y="3096"/>
              <a:ext cx="1378" cy="4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0370" name="Line 9"/>
            <p:cNvSpPr>
              <a:spLocks noChangeAspect="1" noChangeShapeType="1"/>
            </p:cNvSpPr>
            <p:nvPr/>
          </p:nvSpPr>
          <p:spPr bwMode="auto">
            <a:xfrm>
              <a:off x="4613" y="2589"/>
              <a:ext cx="0" cy="507"/>
            </a:xfrm>
            <a:prstGeom prst="line">
              <a:avLst/>
            </a:prstGeom>
            <a:noFill/>
            <a:ln w="15875">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grpSp>
          <p:nvGrpSpPr>
            <p:cNvPr id="100371" name="Group 10"/>
            <p:cNvGrpSpPr>
              <a:grpSpLocks noChangeAspect="1"/>
            </p:cNvGrpSpPr>
            <p:nvPr/>
          </p:nvGrpSpPr>
          <p:grpSpPr bwMode="auto">
            <a:xfrm>
              <a:off x="3924" y="2807"/>
              <a:ext cx="1378" cy="289"/>
              <a:chOff x="3312" y="11952"/>
              <a:chExt cx="2736" cy="576"/>
            </a:xfrm>
          </p:grpSpPr>
          <p:sp>
            <p:nvSpPr>
              <p:cNvPr id="100386" name="Line 11"/>
              <p:cNvSpPr>
                <a:spLocks noChangeAspect="1" noChangeShapeType="1"/>
              </p:cNvSpPr>
              <p:nvPr/>
            </p:nvSpPr>
            <p:spPr bwMode="auto">
              <a:xfrm>
                <a:off x="3312"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87" name="Line 12"/>
              <p:cNvSpPr>
                <a:spLocks noChangeAspect="1" noChangeShapeType="1"/>
              </p:cNvSpPr>
              <p:nvPr/>
            </p:nvSpPr>
            <p:spPr bwMode="auto">
              <a:xfrm>
                <a:off x="3600"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88" name="Line 13"/>
              <p:cNvSpPr>
                <a:spLocks noChangeAspect="1" noChangeShapeType="1"/>
              </p:cNvSpPr>
              <p:nvPr/>
            </p:nvSpPr>
            <p:spPr bwMode="auto">
              <a:xfrm>
                <a:off x="3888"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89" name="Line 14"/>
              <p:cNvSpPr>
                <a:spLocks noChangeAspect="1" noChangeShapeType="1"/>
              </p:cNvSpPr>
              <p:nvPr/>
            </p:nvSpPr>
            <p:spPr bwMode="auto">
              <a:xfrm>
                <a:off x="4176"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90" name="Line 15"/>
              <p:cNvSpPr>
                <a:spLocks noChangeAspect="1" noChangeShapeType="1"/>
              </p:cNvSpPr>
              <p:nvPr/>
            </p:nvSpPr>
            <p:spPr bwMode="auto">
              <a:xfrm>
                <a:off x="4464"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91" name="Line 16"/>
              <p:cNvSpPr>
                <a:spLocks noChangeAspect="1" noChangeShapeType="1"/>
              </p:cNvSpPr>
              <p:nvPr/>
            </p:nvSpPr>
            <p:spPr bwMode="auto">
              <a:xfrm>
                <a:off x="4896"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92" name="Line 17"/>
              <p:cNvSpPr>
                <a:spLocks noChangeAspect="1" noChangeShapeType="1"/>
              </p:cNvSpPr>
              <p:nvPr/>
            </p:nvSpPr>
            <p:spPr bwMode="auto">
              <a:xfrm>
                <a:off x="5184"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93" name="Line 18"/>
              <p:cNvSpPr>
                <a:spLocks noChangeAspect="1" noChangeShapeType="1"/>
              </p:cNvSpPr>
              <p:nvPr/>
            </p:nvSpPr>
            <p:spPr bwMode="auto">
              <a:xfrm>
                <a:off x="5472"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94" name="Line 19"/>
              <p:cNvSpPr>
                <a:spLocks noChangeAspect="1" noChangeShapeType="1"/>
              </p:cNvSpPr>
              <p:nvPr/>
            </p:nvSpPr>
            <p:spPr bwMode="auto">
              <a:xfrm>
                <a:off x="5760"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95" name="Line 20"/>
              <p:cNvSpPr>
                <a:spLocks noChangeAspect="1" noChangeShapeType="1"/>
              </p:cNvSpPr>
              <p:nvPr/>
            </p:nvSpPr>
            <p:spPr bwMode="auto">
              <a:xfrm>
                <a:off x="6048" y="11952"/>
                <a:ext cx="0" cy="57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100396" name="Line 21"/>
              <p:cNvSpPr>
                <a:spLocks noChangeAspect="1" noChangeShapeType="1"/>
              </p:cNvSpPr>
              <p:nvPr/>
            </p:nvSpPr>
            <p:spPr bwMode="auto">
              <a:xfrm>
                <a:off x="3312" y="11952"/>
                <a:ext cx="2736"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00372" name="Line 22"/>
            <p:cNvSpPr>
              <a:spLocks noChangeAspect="1" noChangeShapeType="1"/>
            </p:cNvSpPr>
            <p:nvPr/>
          </p:nvSpPr>
          <p:spPr bwMode="auto">
            <a:xfrm>
              <a:off x="3920" y="3145"/>
              <a:ext cx="0" cy="3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73" name="Line 23"/>
            <p:cNvSpPr>
              <a:spLocks noChangeAspect="1" noChangeShapeType="1"/>
            </p:cNvSpPr>
            <p:nvPr/>
          </p:nvSpPr>
          <p:spPr bwMode="auto">
            <a:xfrm>
              <a:off x="5298" y="3140"/>
              <a:ext cx="0" cy="39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74" name="Line 24"/>
            <p:cNvSpPr>
              <a:spLocks noChangeAspect="1" noChangeShapeType="1"/>
            </p:cNvSpPr>
            <p:nvPr/>
          </p:nvSpPr>
          <p:spPr bwMode="auto">
            <a:xfrm>
              <a:off x="4613" y="3112"/>
              <a:ext cx="0" cy="21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75" name="Line 25"/>
            <p:cNvSpPr>
              <a:spLocks noChangeAspect="1" noChangeShapeType="1"/>
            </p:cNvSpPr>
            <p:nvPr/>
          </p:nvSpPr>
          <p:spPr bwMode="auto">
            <a:xfrm>
              <a:off x="3920" y="3478"/>
              <a:ext cx="1378" cy="0"/>
            </a:xfrm>
            <a:prstGeom prst="line">
              <a:avLst/>
            </a:prstGeom>
            <a:noFill/>
            <a:ln w="9525">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100376" name="Line 26"/>
            <p:cNvSpPr>
              <a:spLocks noChangeAspect="1" noChangeShapeType="1"/>
            </p:cNvSpPr>
            <p:nvPr/>
          </p:nvSpPr>
          <p:spPr bwMode="auto">
            <a:xfrm flipV="1">
              <a:off x="3936" y="3312"/>
              <a:ext cx="653" cy="1"/>
            </a:xfrm>
            <a:prstGeom prst="line">
              <a:avLst/>
            </a:prstGeom>
            <a:noFill/>
            <a:ln w="9525">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100377" name="Text Box 27"/>
            <p:cNvSpPr txBox="1">
              <a:spLocks noChangeAspect="1" noChangeArrowheads="1"/>
            </p:cNvSpPr>
            <p:nvPr/>
          </p:nvSpPr>
          <p:spPr bwMode="auto">
            <a:xfrm>
              <a:off x="4622" y="3297"/>
              <a:ext cx="218"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400" i="1">
                  <a:latin typeface=".VnTime" pitchFamily="34" charset="0"/>
                </a:rPr>
                <a:t>l</a:t>
              </a:r>
              <a:endParaRPr lang="en-US" sz="2000">
                <a:latin typeface=".VnTime" pitchFamily="34" charset="0"/>
              </a:endParaRPr>
            </a:p>
          </p:txBody>
        </p:sp>
        <p:sp>
          <p:nvSpPr>
            <p:cNvPr id="100378" name="Text Box 28"/>
            <p:cNvSpPr txBox="1">
              <a:spLocks noChangeAspect="1" noChangeArrowheads="1"/>
            </p:cNvSpPr>
            <p:nvPr/>
          </p:nvSpPr>
          <p:spPr bwMode="auto">
            <a:xfrm>
              <a:off x="5390" y="2617"/>
              <a:ext cx="218"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400" i="1">
                  <a:latin typeface=".VnTime" pitchFamily="34" charset="0"/>
                </a:rPr>
                <a:t>q</a:t>
              </a:r>
              <a:endParaRPr lang="en-US" sz="2000">
                <a:latin typeface=".VnTime" pitchFamily="34" charset="0"/>
              </a:endParaRPr>
            </a:p>
          </p:txBody>
        </p:sp>
        <p:sp>
          <p:nvSpPr>
            <p:cNvPr id="100379" name="Text Box 29"/>
            <p:cNvSpPr txBox="1">
              <a:spLocks noChangeAspect="1" noChangeArrowheads="1"/>
            </p:cNvSpPr>
            <p:nvPr/>
          </p:nvSpPr>
          <p:spPr bwMode="auto">
            <a:xfrm>
              <a:off x="4154" y="3124"/>
              <a:ext cx="395"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400" i="1">
                  <a:latin typeface=".VnTime" pitchFamily="34" charset="0"/>
                </a:rPr>
                <a:t>l/2</a:t>
              </a:r>
              <a:endParaRPr lang="en-US" sz="2000">
                <a:latin typeface=".VnTime" pitchFamily="34" charset="0"/>
              </a:endParaRPr>
            </a:p>
          </p:txBody>
        </p:sp>
        <p:sp>
          <p:nvSpPr>
            <p:cNvPr id="100380" name="Line 30"/>
            <p:cNvSpPr>
              <a:spLocks noChangeAspect="1" noChangeShapeType="1"/>
            </p:cNvSpPr>
            <p:nvPr/>
          </p:nvSpPr>
          <p:spPr bwMode="auto">
            <a:xfrm flipV="1">
              <a:off x="5298" y="2807"/>
              <a:ext cx="145"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81" name="Text Box 31"/>
            <p:cNvSpPr txBox="1">
              <a:spLocks noChangeAspect="1" noChangeArrowheads="1"/>
            </p:cNvSpPr>
            <p:nvPr/>
          </p:nvSpPr>
          <p:spPr bwMode="auto">
            <a:xfrm>
              <a:off x="4565" y="2547"/>
              <a:ext cx="27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latin typeface=".VnTime" pitchFamily="34" charset="0"/>
              </a:endParaRPr>
            </a:p>
          </p:txBody>
        </p:sp>
        <p:grpSp>
          <p:nvGrpSpPr>
            <p:cNvPr id="100382" name="Group 32"/>
            <p:cNvGrpSpPr>
              <a:grpSpLocks noChangeAspect="1"/>
            </p:cNvGrpSpPr>
            <p:nvPr/>
          </p:nvGrpSpPr>
          <p:grpSpPr bwMode="auto">
            <a:xfrm>
              <a:off x="4668" y="2472"/>
              <a:ext cx="120" cy="222"/>
              <a:chOff x="4668" y="2472"/>
              <a:chExt cx="120" cy="222"/>
            </a:xfrm>
          </p:grpSpPr>
          <p:sp>
            <p:nvSpPr>
              <p:cNvPr id="100383" name="AutoShape 33"/>
              <p:cNvSpPr>
                <a:spLocks noChangeAspect="1" noChangeArrowheads="1" noTextEdit="1"/>
              </p:cNvSpPr>
              <p:nvPr/>
            </p:nvSpPr>
            <p:spPr bwMode="auto">
              <a:xfrm>
                <a:off x="4668" y="2531"/>
                <a:ext cx="12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00384" name="Rectangle 34"/>
              <p:cNvSpPr>
                <a:spLocks noChangeAspect="1" noChangeArrowheads="1"/>
              </p:cNvSpPr>
              <p:nvPr/>
            </p:nvSpPr>
            <p:spPr bwMode="auto">
              <a:xfrm>
                <a:off x="4690" y="2564"/>
                <a:ext cx="78"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i="1">
                    <a:solidFill>
                      <a:srgbClr val="000000"/>
                    </a:solidFill>
                    <a:latin typeface="Times New Roman" pitchFamily="18" charset="0"/>
                  </a:rPr>
                  <a:t>Q</a:t>
                </a:r>
                <a:endParaRPr lang="en-US" sz="1800">
                  <a:latin typeface=".VnTime" pitchFamily="34" charset="0"/>
                </a:endParaRPr>
              </a:p>
            </p:txBody>
          </p:sp>
          <p:sp>
            <p:nvSpPr>
              <p:cNvPr id="100385" name="Rectangle 35"/>
              <p:cNvSpPr>
                <a:spLocks noChangeAspect="1" noChangeArrowheads="1"/>
              </p:cNvSpPr>
              <p:nvPr/>
            </p:nvSpPr>
            <p:spPr bwMode="auto">
              <a:xfrm>
                <a:off x="4711" y="2472"/>
                <a:ext cx="45"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000000"/>
                    </a:solidFill>
                    <a:latin typeface="MT Extra" pitchFamily="18" charset="2"/>
                  </a:rPr>
                  <a:t>r</a:t>
                </a:r>
                <a:endParaRPr lang="en-US" sz="1800">
                  <a:latin typeface=".VnTime" pitchFamily="34" charset="0"/>
                </a:endParaRPr>
              </a:p>
            </p:txBody>
          </p:sp>
        </p:grpSp>
      </p:grpSp>
      <p:sp>
        <p:nvSpPr>
          <p:cNvPr id="267302" name="Text Box 38"/>
          <p:cNvSpPr txBox="1">
            <a:spLocks noChangeArrowheads="1"/>
          </p:cNvSpPr>
          <p:nvPr/>
        </p:nvSpPr>
        <p:spPr bwMode="auto">
          <a:xfrm>
            <a:off x="588963" y="415925"/>
            <a:ext cx="61071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t>Các trường hợp đặc biệt:</a:t>
            </a:r>
          </a:p>
        </p:txBody>
      </p:sp>
    </p:spTree>
    <p:extLst>
      <p:ext uri="{BB962C8B-B14F-4D97-AF65-F5344CB8AC3E}">
        <p14:creationId xmlns:p14="http://schemas.microsoft.com/office/powerpoint/2010/main" val="41327338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67302"/>
                                        </p:tgtEl>
                                        <p:attrNameLst>
                                          <p:attrName>style.visibility</p:attrName>
                                        </p:attrNameLst>
                                      </p:cBhvr>
                                      <p:to>
                                        <p:strVal val="visible"/>
                                      </p:to>
                                    </p:set>
                                    <p:animEffect transition="in" filter="checkerboard(across)">
                                      <p:cBhvr>
                                        <p:cTn id="7" dur="500"/>
                                        <p:tgtEl>
                                          <p:spTgt spid="26730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67269">
                                            <p:txEl>
                                              <p:pRg st="0" end="0"/>
                                            </p:txEl>
                                          </p:spTgt>
                                        </p:tgtEl>
                                        <p:attrNameLst>
                                          <p:attrName>style.visibility</p:attrName>
                                        </p:attrNameLst>
                                      </p:cBhvr>
                                      <p:to>
                                        <p:strVal val="visible"/>
                                      </p:to>
                                    </p:set>
                                    <p:anim calcmode="lin" valueType="num">
                                      <p:cBhvr>
                                        <p:cTn id="12" dur="500" fill="hold"/>
                                        <p:tgtEl>
                                          <p:spTgt spid="26726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26726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267269">
                                            <p:txEl>
                                              <p:pRg st="0" end="0"/>
                                            </p:txEl>
                                          </p:spTgt>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267269">
                                            <p:txEl>
                                              <p:pRg st="1" end="1"/>
                                            </p:txEl>
                                          </p:spTgt>
                                        </p:tgtEl>
                                        <p:attrNameLst>
                                          <p:attrName>style.visibility</p:attrName>
                                        </p:attrNameLst>
                                      </p:cBhvr>
                                      <p:to>
                                        <p:strVal val="visible"/>
                                      </p:to>
                                    </p:set>
                                    <p:anim calcmode="lin" valueType="num">
                                      <p:cBhvr>
                                        <p:cTn id="18" dur="500" fill="hold"/>
                                        <p:tgtEl>
                                          <p:spTgt spid="267269">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267269">
                                            <p:txEl>
                                              <p:pRg st="1" end="1"/>
                                            </p:txEl>
                                          </p:spTgt>
                                        </p:tgtEl>
                                        <p:attrNameLst>
                                          <p:attrName>ppt_h</p:attrName>
                                        </p:attrNameLst>
                                      </p:cBhvr>
                                      <p:tavLst>
                                        <p:tav tm="0">
                                          <p:val>
                                            <p:fltVal val="0"/>
                                          </p:val>
                                        </p:tav>
                                        <p:tav tm="100000">
                                          <p:val>
                                            <p:strVal val="#ppt_h"/>
                                          </p:val>
                                        </p:tav>
                                      </p:tavLst>
                                    </p:anim>
                                    <p:animEffect transition="in" filter="fade">
                                      <p:cBhvr>
                                        <p:cTn id="20" dur="500"/>
                                        <p:tgtEl>
                                          <p:spTgt spid="267269">
                                            <p:txEl>
                                              <p:pRg st="1" end="1"/>
                                            </p:txEl>
                                          </p:spTgt>
                                        </p:tgtEl>
                                      </p:cBhvr>
                                    </p:animEffect>
                                  </p:childTnLst>
                                </p:cTn>
                              </p:par>
                            </p:childTnLst>
                          </p:cTn>
                        </p:par>
                        <p:par>
                          <p:cTn id="21" fill="hold">
                            <p:stCondLst>
                              <p:cond delay="1000"/>
                            </p:stCondLst>
                            <p:childTnLst>
                              <p:par>
                                <p:cTn id="22" presetID="20" presetClass="entr" presetSubtype="0" fill="hold" nodeType="afterEffect">
                                  <p:stCondLst>
                                    <p:cond delay="0"/>
                                  </p:stCondLst>
                                  <p:childTnLst>
                                    <p:set>
                                      <p:cBhvr>
                                        <p:cTn id="23" dur="1" fill="hold">
                                          <p:stCondLst>
                                            <p:cond delay="0"/>
                                          </p:stCondLst>
                                        </p:cTn>
                                        <p:tgtEl>
                                          <p:spTgt spid="267271"/>
                                        </p:tgtEl>
                                        <p:attrNameLst>
                                          <p:attrName>style.visibility</p:attrName>
                                        </p:attrNameLst>
                                      </p:cBhvr>
                                      <p:to>
                                        <p:strVal val="visible"/>
                                      </p:to>
                                    </p:set>
                                    <p:animEffect transition="in" filter="wedge">
                                      <p:cBhvr>
                                        <p:cTn id="24" dur="2000"/>
                                        <p:tgtEl>
                                          <p:spTgt spid="267271"/>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267269">
                                            <p:txEl>
                                              <p:pRg st="2" end="2"/>
                                            </p:txEl>
                                          </p:spTgt>
                                        </p:tgtEl>
                                        <p:attrNameLst>
                                          <p:attrName>style.visibility</p:attrName>
                                        </p:attrNameLst>
                                      </p:cBhvr>
                                      <p:to>
                                        <p:strVal val="visible"/>
                                      </p:to>
                                    </p:set>
                                    <p:anim calcmode="lin" valueType="num">
                                      <p:cBhvr>
                                        <p:cTn id="28" dur="500" fill="hold"/>
                                        <p:tgtEl>
                                          <p:spTgt spid="267269">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267269">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267269">
                                            <p:txEl>
                                              <p:pRg st="2" end="2"/>
                                            </p:txEl>
                                          </p:spTgt>
                                        </p:tgtEl>
                                      </p:cBhvr>
                                    </p:animEffect>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267269">
                                            <p:txEl>
                                              <p:pRg st="3" end="3"/>
                                            </p:txEl>
                                          </p:spTgt>
                                        </p:tgtEl>
                                        <p:attrNameLst>
                                          <p:attrName>style.visibility</p:attrName>
                                        </p:attrNameLst>
                                      </p:cBhvr>
                                      <p:to>
                                        <p:strVal val="visible"/>
                                      </p:to>
                                    </p:set>
                                    <p:anim calcmode="lin" valueType="num">
                                      <p:cBhvr>
                                        <p:cTn id="34" dur="500" fill="hold"/>
                                        <p:tgtEl>
                                          <p:spTgt spid="267269">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267269">
                                            <p:txEl>
                                              <p:pRg st="3" end="3"/>
                                            </p:txEl>
                                          </p:spTgt>
                                        </p:tgtEl>
                                        <p:attrNameLst>
                                          <p:attrName>ppt_h</p:attrName>
                                        </p:attrNameLst>
                                      </p:cBhvr>
                                      <p:tavLst>
                                        <p:tav tm="0">
                                          <p:val>
                                            <p:fltVal val="0"/>
                                          </p:val>
                                        </p:tav>
                                        <p:tav tm="100000">
                                          <p:val>
                                            <p:strVal val="#ppt_h"/>
                                          </p:val>
                                        </p:tav>
                                      </p:tavLst>
                                    </p:anim>
                                    <p:animEffect transition="in" filter="fade">
                                      <p:cBhvr>
                                        <p:cTn id="36" dur="500"/>
                                        <p:tgtEl>
                                          <p:spTgt spid="267269">
                                            <p:txEl>
                                              <p:pRg st="3" end="3"/>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267266">
                                            <p:txEl>
                                              <p:pRg st="0" end="0"/>
                                            </p:txEl>
                                          </p:spTgt>
                                        </p:tgtEl>
                                        <p:attrNameLst>
                                          <p:attrName>style.visibility</p:attrName>
                                        </p:attrNameLst>
                                      </p:cBhvr>
                                      <p:to>
                                        <p:strVal val="visible"/>
                                      </p:to>
                                    </p:set>
                                    <p:anim calcmode="lin" valueType="num">
                                      <p:cBhvr additive="base">
                                        <p:cTn id="41" dur="500" fill="hold"/>
                                        <p:tgtEl>
                                          <p:spTgt spid="267266">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672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67303"/>
                                        </p:tgtEl>
                                        <p:attrNameLst>
                                          <p:attrName>style.visibility</p:attrName>
                                        </p:attrNameLst>
                                      </p:cBhvr>
                                      <p:to>
                                        <p:strVal val="visible"/>
                                      </p:to>
                                    </p:set>
                                    <p:animEffect transition="in" filter="blinds(horizontal)">
                                      <p:cBhvr>
                                        <p:cTn id="47" dur="500"/>
                                        <p:tgtEl>
                                          <p:spTgt spid="26730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267266">
                                            <p:txEl>
                                              <p:pRg st="1" end="1"/>
                                            </p:txEl>
                                          </p:spTgt>
                                        </p:tgtEl>
                                        <p:attrNameLst>
                                          <p:attrName>style.visibility</p:attrName>
                                        </p:attrNameLst>
                                      </p:cBhvr>
                                      <p:to>
                                        <p:strVal val="visible"/>
                                      </p:to>
                                    </p:set>
                                    <p:anim calcmode="lin" valueType="num">
                                      <p:cBhvr additive="base">
                                        <p:cTn id="52" dur="500" fill="hold"/>
                                        <p:tgtEl>
                                          <p:spTgt spid="267266">
                                            <p:txEl>
                                              <p:pRg st="1" end="1"/>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672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267266">
                                            <p:txEl>
                                              <p:pRg st="2" end="2"/>
                                            </p:txEl>
                                          </p:spTgt>
                                        </p:tgtEl>
                                        <p:attrNameLst>
                                          <p:attrName>style.visibility</p:attrName>
                                        </p:attrNameLst>
                                      </p:cBhvr>
                                      <p:to>
                                        <p:strVal val="visible"/>
                                      </p:to>
                                    </p:set>
                                    <p:anim calcmode="lin" valueType="num">
                                      <p:cBhvr additive="base">
                                        <p:cTn id="58" dur="500" fill="hold"/>
                                        <p:tgtEl>
                                          <p:spTgt spid="267266">
                                            <p:txEl>
                                              <p:pRg st="2" end="2"/>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26726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9" grpId="0" uiExpand="1" build="p"/>
      <p:bldP spid="26730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5F6466-21C6-4496-8318-39E8F6D766B5}" type="slidenum">
              <a:rPr lang="en-US" altLang="en-US" smtClean="0"/>
              <a:pPr>
                <a:defRPr/>
              </a:pPr>
              <a:t>69</a:t>
            </a:fld>
            <a:endParaRPr lang="en-US" altLang="en-US"/>
          </a:p>
        </p:txBody>
      </p:sp>
      <p:grpSp>
        <p:nvGrpSpPr>
          <p:cNvPr id="3" name="Group 2"/>
          <p:cNvGrpSpPr>
            <a:grpSpLocks/>
          </p:cNvGrpSpPr>
          <p:nvPr/>
        </p:nvGrpSpPr>
        <p:grpSpPr bwMode="auto">
          <a:xfrm>
            <a:off x="3228975" y="3900170"/>
            <a:ext cx="2686050" cy="656590"/>
            <a:chOff x="6774" y="6624"/>
            <a:chExt cx="4230" cy="1034"/>
          </a:xfrm>
        </p:grpSpPr>
        <p:sp>
          <p:nvSpPr>
            <p:cNvPr id="4" name="Rectangle 3"/>
            <p:cNvSpPr>
              <a:spLocks noChangeArrowheads="1"/>
            </p:cNvSpPr>
            <p:nvPr/>
          </p:nvSpPr>
          <p:spPr bwMode="auto">
            <a:xfrm>
              <a:off x="7314" y="6743"/>
              <a:ext cx="2880" cy="720"/>
            </a:xfrm>
            <a:prstGeom prst="rect">
              <a:avLst/>
            </a:prstGeom>
            <a:solidFill>
              <a:srgbClr val="FFFFFF"/>
            </a:solidFill>
            <a:ln w="19050">
              <a:solidFill>
                <a:srgbClr val="000000"/>
              </a:solidFill>
              <a:miter lim="800000"/>
              <a:headEnd/>
              <a:tailEnd/>
            </a:ln>
          </p:spPr>
          <p:txBody>
            <a:bodyPr rot="0" vert="horz" wrap="square" lIns="91440" tIns="45720" rIns="91440" bIns="45720" anchor="t" anchorCtr="0" upright="1">
              <a:noAutofit/>
            </a:bodyPr>
            <a:lstStyle/>
            <a:p>
              <a:endParaRPr lang="en-US"/>
            </a:p>
          </p:txBody>
        </p:sp>
        <p:grpSp>
          <p:nvGrpSpPr>
            <p:cNvPr id="5" name="Group 4"/>
            <p:cNvGrpSpPr>
              <a:grpSpLocks/>
            </p:cNvGrpSpPr>
            <p:nvPr/>
          </p:nvGrpSpPr>
          <p:grpSpPr bwMode="auto">
            <a:xfrm>
              <a:off x="7134" y="6653"/>
              <a:ext cx="180" cy="1005"/>
              <a:chOff x="3681" y="12784"/>
              <a:chExt cx="180" cy="1980"/>
            </a:xfrm>
          </p:grpSpPr>
          <p:cxnSp>
            <p:nvCxnSpPr>
              <p:cNvPr id="25" name="Line 629"/>
              <p:cNvCxnSpPr/>
              <p:nvPr/>
            </p:nvCxnSpPr>
            <p:spPr bwMode="auto">
              <a:xfrm>
                <a:off x="3861" y="12784"/>
                <a:ext cx="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Line 630"/>
              <p:cNvCxnSpPr/>
              <p:nvPr/>
            </p:nvCxnSpPr>
            <p:spPr bwMode="auto">
              <a:xfrm flipH="1">
                <a:off x="3681" y="1296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7" name="Line 631"/>
              <p:cNvCxnSpPr/>
              <p:nvPr/>
            </p:nvCxnSpPr>
            <p:spPr bwMode="auto">
              <a:xfrm flipH="1">
                <a:off x="3681" y="1314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Line 632"/>
              <p:cNvCxnSpPr/>
              <p:nvPr/>
            </p:nvCxnSpPr>
            <p:spPr bwMode="auto">
              <a:xfrm flipH="1">
                <a:off x="3681" y="1332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 name="Line 633"/>
              <p:cNvCxnSpPr/>
              <p:nvPr/>
            </p:nvCxnSpPr>
            <p:spPr bwMode="auto">
              <a:xfrm flipH="1">
                <a:off x="3681" y="1350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Line 634"/>
              <p:cNvCxnSpPr/>
              <p:nvPr/>
            </p:nvCxnSpPr>
            <p:spPr bwMode="auto">
              <a:xfrm flipH="1">
                <a:off x="3681" y="1368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 name="Line 635"/>
              <p:cNvCxnSpPr/>
              <p:nvPr/>
            </p:nvCxnSpPr>
            <p:spPr bwMode="auto">
              <a:xfrm flipH="1">
                <a:off x="3681" y="1386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 name="Line 636"/>
              <p:cNvCxnSpPr/>
              <p:nvPr/>
            </p:nvCxnSpPr>
            <p:spPr bwMode="auto">
              <a:xfrm flipH="1">
                <a:off x="3681" y="1278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Line 637"/>
              <p:cNvCxnSpPr/>
              <p:nvPr/>
            </p:nvCxnSpPr>
            <p:spPr bwMode="auto">
              <a:xfrm flipH="1">
                <a:off x="3681" y="1404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4" name="Line 638"/>
              <p:cNvCxnSpPr/>
              <p:nvPr/>
            </p:nvCxnSpPr>
            <p:spPr bwMode="auto">
              <a:xfrm flipH="1">
                <a:off x="3681" y="1422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5" name="Line 639"/>
              <p:cNvCxnSpPr/>
              <p:nvPr/>
            </p:nvCxnSpPr>
            <p:spPr bwMode="auto">
              <a:xfrm flipH="1">
                <a:off x="3681" y="1440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 name="Line 640"/>
              <p:cNvCxnSpPr/>
              <p:nvPr/>
            </p:nvCxnSpPr>
            <p:spPr bwMode="auto">
              <a:xfrm flipH="1">
                <a:off x="3681" y="1458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6" name="Group 5"/>
            <p:cNvGrpSpPr>
              <a:grpSpLocks/>
            </p:cNvGrpSpPr>
            <p:nvPr/>
          </p:nvGrpSpPr>
          <p:grpSpPr bwMode="auto">
            <a:xfrm rot="10800000">
              <a:off x="10194" y="6624"/>
              <a:ext cx="180" cy="949"/>
              <a:chOff x="3681" y="12784"/>
              <a:chExt cx="180" cy="1980"/>
            </a:xfrm>
          </p:grpSpPr>
          <p:cxnSp>
            <p:nvCxnSpPr>
              <p:cNvPr id="13" name="Line 642"/>
              <p:cNvCxnSpPr/>
              <p:nvPr/>
            </p:nvCxnSpPr>
            <p:spPr bwMode="auto">
              <a:xfrm>
                <a:off x="3861" y="12784"/>
                <a:ext cx="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4" name="Line 643"/>
              <p:cNvCxnSpPr/>
              <p:nvPr/>
            </p:nvCxnSpPr>
            <p:spPr bwMode="auto">
              <a:xfrm flipH="1">
                <a:off x="3681" y="1296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 name="Line 644"/>
              <p:cNvCxnSpPr/>
              <p:nvPr/>
            </p:nvCxnSpPr>
            <p:spPr bwMode="auto">
              <a:xfrm flipH="1">
                <a:off x="3681" y="1314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 name="Line 645"/>
              <p:cNvCxnSpPr/>
              <p:nvPr/>
            </p:nvCxnSpPr>
            <p:spPr bwMode="auto">
              <a:xfrm flipH="1">
                <a:off x="3681" y="1332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 name="Line 646"/>
              <p:cNvCxnSpPr/>
              <p:nvPr/>
            </p:nvCxnSpPr>
            <p:spPr bwMode="auto">
              <a:xfrm flipH="1">
                <a:off x="3681" y="1350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Line 647"/>
              <p:cNvCxnSpPr/>
              <p:nvPr/>
            </p:nvCxnSpPr>
            <p:spPr bwMode="auto">
              <a:xfrm flipH="1">
                <a:off x="3681" y="1368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Line 648"/>
              <p:cNvCxnSpPr/>
              <p:nvPr/>
            </p:nvCxnSpPr>
            <p:spPr bwMode="auto">
              <a:xfrm flipH="1">
                <a:off x="3681" y="1386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Line 649"/>
              <p:cNvCxnSpPr/>
              <p:nvPr/>
            </p:nvCxnSpPr>
            <p:spPr bwMode="auto">
              <a:xfrm flipH="1">
                <a:off x="3681" y="1278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 name="Line 650"/>
              <p:cNvCxnSpPr/>
              <p:nvPr/>
            </p:nvCxnSpPr>
            <p:spPr bwMode="auto">
              <a:xfrm flipH="1">
                <a:off x="3681" y="1404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 name="Line 651"/>
              <p:cNvCxnSpPr/>
              <p:nvPr/>
            </p:nvCxnSpPr>
            <p:spPr bwMode="auto">
              <a:xfrm flipH="1">
                <a:off x="3681" y="1422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Line 652"/>
              <p:cNvCxnSpPr/>
              <p:nvPr/>
            </p:nvCxnSpPr>
            <p:spPr bwMode="auto">
              <a:xfrm flipH="1">
                <a:off x="3681" y="1440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4" name="Line 653"/>
              <p:cNvCxnSpPr/>
              <p:nvPr/>
            </p:nvCxnSpPr>
            <p:spPr bwMode="auto">
              <a:xfrm flipH="1">
                <a:off x="3681" y="14584"/>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7" name="Line 654"/>
            <p:cNvCxnSpPr/>
            <p:nvPr/>
          </p:nvCxnSpPr>
          <p:spPr bwMode="auto">
            <a:xfrm>
              <a:off x="8754" y="7109"/>
              <a:ext cx="900" cy="0"/>
            </a:xfrm>
            <a:prstGeom prst="line">
              <a:avLst/>
            </a:prstGeom>
            <a:noFill/>
            <a:ln w="19050">
              <a:solidFill>
                <a:srgbClr val="000000"/>
              </a:solidFill>
              <a:round/>
              <a:headEnd type="diamond" w="sm" len="sm"/>
              <a:tailEnd type="triangle" w="sm" len="lg"/>
            </a:ln>
            <a:extLst>
              <a:ext uri="{909E8E84-426E-40DD-AFC4-6F175D3DCCD1}">
                <a14:hiddenFill xmlns:a14="http://schemas.microsoft.com/office/drawing/2010/main">
                  <a:noFill/>
                </a14:hiddenFill>
              </a:ext>
            </a:extLst>
          </p:spPr>
        </p:cxnSp>
        <p:sp>
          <p:nvSpPr>
            <p:cNvPr id="8" name="Text Box 655"/>
            <p:cNvSpPr txBox="1">
              <a:spLocks noChangeArrowheads="1"/>
            </p:cNvSpPr>
            <p:nvPr/>
          </p:nvSpPr>
          <p:spPr bwMode="auto">
            <a:xfrm>
              <a:off x="6774" y="6798"/>
              <a:ext cx="7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100">
                  <a:effectLst/>
                  <a:latin typeface="Calibri"/>
                  <a:ea typeface="Calibri"/>
                  <a:cs typeface="Times New Roman"/>
                </a:rPr>
                <a:t>A</a:t>
              </a:r>
              <a:endParaRPr lang="en-US" sz="1000">
                <a:effectLst/>
                <a:latin typeface="Calibri"/>
                <a:ea typeface="Calibri"/>
                <a:cs typeface="Times New Roman"/>
              </a:endParaRPr>
            </a:p>
          </p:txBody>
        </p:sp>
        <p:sp>
          <p:nvSpPr>
            <p:cNvPr id="9" name="Text Box 656"/>
            <p:cNvSpPr txBox="1">
              <a:spLocks noChangeArrowheads="1"/>
            </p:cNvSpPr>
            <p:nvPr/>
          </p:nvSpPr>
          <p:spPr bwMode="auto">
            <a:xfrm>
              <a:off x="10284" y="6953"/>
              <a:ext cx="7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100">
                  <a:effectLst/>
                  <a:latin typeface="Calibri"/>
                  <a:ea typeface="Calibri"/>
                  <a:cs typeface="Times New Roman"/>
                </a:rPr>
                <a:t>B</a:t>
              </a:r>
              <a:endParaRPr lang="en-US" sz="1000">
                <a:effectLst/>
                <a:latin typeface="Calibri"/>
                <a:ea typeface="Calibri"/>
                <a:cs typeface="Times New Roman"/>
              </a:endParaRPr>
            </a:p>
          </p:txBody>
        </p:sp>
        <p:sp>
          <p:nvSpPr>
            <p:cNvPr id="10" name="Text Box 657"/>
            <p:cNvSpPr txBox="1">
              <a:spLocks noChangeArrowheads="1"/>
            </p:cNvSpPr>
            <p:nvPr/>
          </p:nvSpPr>
          <p:spPr bwMode="auto">
            <a:xfrm>
              <a:off x="8262" y="6809"/>
              <a:ext cx="7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spcAft>
                  <a:spcPts val="0"/>
                </a:spcAft>
              </a:pPr>
              <a:r>
                <a:rPr lang="en-US" sz="1100">
                  <a:effectLst/>
                  <a:latin typeface="Calibri"/>
                  <a:ea typeface="Calibri"/>
                  <a:cs typeface="Times New Roman"/>
                </a:rPr>
                <a:t>C</a:t>
              </a:r>
              <a:endParaRPr lang="en-US" sz="1000">
                <a:effectLst/>
                <a:latin typeface="Calibri"/>
                <a:ea typeface="Calibri"/>
                <a:cs typeface="Times New Roman"/>
              </a:endParaRPr>
            </a:p>
          </p:txBody>
        </p:sp>
        <p:sp>
          <p:nvSpPr>
            <p:cNvPr id="11" name="Text Box 658"/>
            <p:cNvSpPr txBox="1">
              <a:spLocks noChangeArrowheads="1"/>
            </p:cNvSpPr>
            <p:nvPr/>
          </p:nvSpPr>
          <p:spPr bwMode="auto">
            <a:xfrm>
              <a:off x="9054" y="6793"/>
              <a:ext cx="7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spcAft>
                  <a:spcPts val="0"/>
                </a:spcAft>
              </a:pPr>
              <a:r>
                <a:rPr lang="en-US" sz="1100">
                  <a:effectLst/>
                  <a:latin typeface="Calibri"/>
                  <a:ea typeface="Calibri"/>
                  <a:cs typeface="Times New Roman"/>
                </a:rPr>
                <a:t>P</a:t>
              </a:r>
              <a:endParaRPr lang="en-US" sz="1000">
                <a:effectLst/>
                <a:latin typeface="Calibri"/>
                <a:ea typeface="Calibri"/>
                <a:cs typeface="Times New Roman"/>
              </a:endParaRPr>
            </a:p>
          </p:txBody>
        </p:sp>
        <p:cxnSp>
          <p:nvCxnSpPr>
            <p:cNvPr id="12" name="Line 659"/>
            <p:cNvCxnSpPr/>
            <p:nvPr/>
          </p:nvCxnSpPr>
          <p:spPr bwMode="auto">
            <a:xfrm>
              <a:off x="7134" y="7106"/>
              <a:ext cx="3420"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cxnSp>
      </p:grpSp>
      <p:grpSp>
        <p:nvGrpSpPr>
          <p:cNvPr id="37" name="Group 36"/>
          <p:cNvGrpSpPr/>
          <p:nvPr/>
        </p:nvGrpSpPr>
        <p:grpSpPr>
          <a:xfrm>
            <a:off x="3989070" y="2301240"/>
            <a:ext cx="1193165" cy="1155065"/>
            <a:chOff x="3989070" y="2301240"/>
            <a:chExt cx="1193165" cy="1155065"/>
          </a:xfrm>
        </p:grpSpPr>
        <p:sp>
          <p:nvSpPr>
            <p:cNvPr id="38" name="Rectangle 37"/>
            <p:cNvSpPr>
              <a:spLocks noChangeArrowheads="1"/>
            </p:cNvSpPr>
            <p:nvPr/>
          </p:nvSpPr>
          <p:spPr bwMode="auto">
            <a:xfrm>
              <a:off x="4283710" y="2383790"/>
              <a:ext cx="64770" cy="15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spcAft>
                  <a:spcPts val="0"/>
                </a:spcAft>
              </a:pPr>
              <a:r>
                <a:rPr lang="en-US" sz="1000">
                  <a:solidFill>
                    <a:srgbClr val="000000"/>
                  </a:solidFill>
                  <a:effectLst/>
                  <a:latin typeface="Calibri"/>
                  <a:ea typeface="Calibri"/>
                  <a:cs typeface="Times New Roman"/>
                </a:rPr>
                <a:t>2</a:t>
              </a:r>
              <a:endParaRPr lang="en-US" sz="1000">
                <a:effectLst/>
                <a:latin typeface="Calibri"/>
                <a:ea typeface="Calibri"/>
                <a:cs typeface="Times New Roman"/>
              </a:endParaRPr>
            </a:p>
          </p:txBody>
        </p:sp>
        <p:sp>
          <p:nvSpPr>
            <p:cNvPr id="39" name="Freeform 38"/>
            <p:cNvSpPr>
              <a:spLocks/>
            </p:cNvSpPr>
            <p:nvPr/>
          </p:nvSpPr>
          <p:spPr bwMode="auto">
            <a:xfrm>
              <a:off x="4559300" y="2413635"/>
              <a:ext cx="88265" cy="132080"/>
            </a:xfrm>
            <a:custGeom>
              <a:avLst/>
              <a:gdLst>
                <a:gd name="T0" fmla="*/ 0 w 417"/>
                <a:gd name="T1" fmla="*/ 624 h 624"/>
                <a:gd name="T2" fmla="*/ 416 w 417"/>
                <a:gd name="T3" fmla="*/ 0 h 624"/>
                <a:gd name="T4" fmla="*/ 417 w 417"/>
                <a:gd name="T5" fmla="*/ 0 h 624"/>
              </a:gdLst>
              <a:ahLst/>
              <a:cxnLst>
                <a:cxn ang="0">
                  <a:pos x="T0" y="T1"/>
                </a:cxn>
                <a:cxn ang="0">
                  <a:pos x="T2" y="T3"/>
                </a:cxn>
                <a:cxn ang="0">
                  <a:pos x="T4" y="T5"/>
                </a:cxn>
              </a:cxnLst>
              <a:rect l="0" t="0" r="r" b="b"/>
              <a:pathLst>
                <a:path w="417" h="624">
                  <a:moveTo>
                    <a:pt x="0" y="624"/>
                  </a:moveTo>
                  <a:lnTo>
                    <a:pt x="416" y="0"/>
                  </a:lnTo>
                  <a:lnTo>
                    <a:pt x="41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0" name="Freeform 39"/>
            <p:cNvSpPr>
              <a:spLocks/>
            </p:cNvSpPr>
            <p:nvPr/>
          </p:nvSpPr>
          <p:spPr bwMode="auto">
            <a:xfrm>
              <a:off x="4669790" y="2487295"/>
              <a:ext cx="88265" cy="132080"/>
            </a:xfrm>
            <a:custGeom>
              <a:avLst/>
              <a:gdLst>
                <a:gd name="T0" fmla="*/ 0 w 418"/>
                <a:gd name="T1" fmla="*/ 624 h 624"/>
                <a:gd name="T2" fmla="*/ 417 w 418"/>
                <a:gd name="T3" fmla="*/ 0 h 624"/>
                <a:gd name="T4" fmla="*/ 418 w 418"/>
                <a:gd name="T5" fmla="*/ 0 h 624"/>
              </a:gdLst>
              <a:ahLst/>
              <a:cxnLst>
                <a:cxn ang="0">
                  <a:pos x="T0" y="T1"/>
                </a:cxn>
                <a:cxn ang="0">
                  <a:pos x="T2" y="T3"/>
                </a:cxn>
                <a:cxn ang="0">
                  <a:pos x="T4" y="T5"/>
                </a:cxn>
              </a:cxnLst>
              <a:rect l="0" t="0" r="r" b="b"/>
              <a:pathLst>
                <a:path w="418" h="624">
                  <a:moveTo>
                    <a:pt x="0" y="624"/>
                  </a:moveTo>
                  <a:lnTo>
                    <a:pt x="417" y="0"/>
                  </a:lnTo>
                  <a:lnTo>
                    <a:pt x="41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1" name="Freeform 40"/>
            <p:cNvSpPr>
              <a:spLocks/>
            </p:cNvSpPr>
            <p:nvPr/>
          </p:nvSpPr>
          <p:spPr bwMode="auto">
            <a:xfrm>
              <a:off x="4503420" y="2367280"/>
              <a:ext cx="60325" cy="40640"/>
            </a:xfrm>
            <a:custGeom>
              <a:avLst/>
              <a:gdLst>
                <a:gd name="T0" fmla="*/ 287 w 287"/>
                <a:gd name="T1" fmla="*/ 191 h 191"/>
                <a:gd name="T2" fmla="*/ 0 w 287"/>
                <a:gd name="T3" fmla="*/ 0 h 191"/>
                <a:gd name="T4" fmla="*/ 1 w 287"/>
                <a:gd name="T5" fmla="*/ 0 h 191"/>
              </a:gdLst>
              <a:ahLst/>
              <a:cxnLst>
                <a:cxn ang="0">
                  <a:pos x="T0" y="T1"/>
                </a:cxn>
                <a:cxn ang="0">
                  <a:pos x="T2" y="T3"/>
                </a:cxn>
                <a:cxn ang="0">
                  <a:pos x="T4" y="T5"/>
                </a:cxn>
              </a:cxnLst>
              <a:rect l="0" t="0" r="r" b="b"/>
              <a:pathLst>
                <a:path w="287" h="191">
                  <a:moveTo>
                    <a:pt x="287" y="191"/>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2" name="Freeform 41"/>
            <p:cNvSpPr>
              <a:spLocks/>
            </p:cNvSpPr>
            <p:nvPr/>
          </p:nvSpPr>
          <p:spPr bwMode="auto">
            <a:xfrm>
              <a:off x="4795520" y="2562225"/>
              <a:ext cx="60960" cy="40640"/>
            </a:xfrm>
            <a:custGeom>
              <a:avLst/>
              <a:gdLst>
                <a:gd name="T0" fmla="*/ 0 w 287"/>
                <a:gd name="T1" fmla="*/ 0 h 191"/>
                <a:gd name="T2" fmla="*/ 286 w 287"/>
                <a:gd name="T3" fmla="*/ 191 h 191"/>
                <a:gd name="T4" fmla="*/ 287 w 287"/>
                <a:gd name="T5" fmla="*/ 191 h 191"/>
              </a:gdLst>
              <a:ahLst/>
              <a:cxnLst>
                <a:cxn ang="0">
                  <a:pos x="T0" y="T1"/>
                </a:cxn>
                <a:cxn ang="0">
                  <a:pos x="T2" y="T3"/>
                </a:cxn>
                <a:cxn ang="0">
                  <a:pos x="T4" y="T5"/>
                </a:cxn>
              </a:cxnLst>
              <a:rect l="0" t="0" r="r" b="b"/>
              <a:pathLst>
                <a:path w="287" h="191">
                  <a:moveTo>
                    <a:pt x="0" y="0"/>
                  </a:moveTo>
                  <a:lnTo>
                    <a:pt x="286" y="191"/>
                  </a:lnTo>
                  <a:lnTo>
                    <a:pt x="287" y="19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3" name="Freeform 42"/>
            <p:cNvSpPr>
              <a:spLocks/>
            </p:cNvSpPr>
            <p:nvPr/>
          </p:nvSpPr>
          <p:spPr bwMode="auto">
            <a:xfrm>
              <a:off x="4624705" y="2448560"/>
              <a:ext cx="110490" cy="73025"/>
            </a:xfrm>
            <a:custGeom>
              <a:avLst/>
              <a:gdLst>
                <a:gd name="T0" fmla="*/ 0 w 522"/>
                <a:gd name="T1" fmla="*/ 0 h 347"/>
                <a:gd name="T2" fmla="*/ 521 w 522"/>
                <a:gd name="T3" fmla="*/ 347 h 347"/>
                <a:gd name="T4" fmla="*/ 522 w 522"/>
                <a:gd name="T5" fmla="*/ 347 h 347"/>
              </a:gdLst>
              <a:ahLst/>
              <a:cxnLst>
                <a:cxn ang="0">
                  <a:pos x="T0" y="T1"/>
                </a:cxn>
                <a:cxn ang="0">
                  <a:pos x="T2" y="T3"/>
                </a:cxn>
                <a:cxn ang="0">
                  <a:pos x="T4" y="T5"/>
                </a:cxn>
              </a:cxnLst>
              <a:rect l="0" t="0" r="r" b="b"/>
              <a:pathLst>
                <a:path w="522" h="347">
                  <a:moveTo>
                    <a:pt x="0" y="0"/>
                  </a:moveTo>
                  <a:lnTo>
                    <a:pt x="521" y="347"/>
                  </a:lnTo>
                  <a:lnTo>
                    <a:pt x="522" y="34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4" name="Freeform 43"/>
            <p:cNvSpPr>
              <a:spLocks/>
            </p:cNvSpPr>
            <p:nvPr/>
          </p:nvSpPr>
          <p:spPr bwMode="auto">
            <a:xfrm>
              <a:off x="4557395" y="2397760"/>
              <a:ext cx="67310" cy="50800"/>
            </a:xfrm>
            <a:custGeom>
              <a:avLst/>
              <a:gdLst>
                <a:gd name="T0" fmla="*/ 63 w 318"/>
                <a:gd name="T1" fmla="*/ 0 h 239"/>
                <a:gd name="T2" fmla="*/ 0 w 318"/>
                <a:gd name="T3" fmla="*/ 96 h 239"/>
                <a:gd name="T4" fmla="*/ 318 w 318"/>
                <a:gd name="T5" fmla="*/ 239 h 239"/>
                <a:gd name="T6" fmla="*/ 63 w 318"/>
                <a:gd name="T7" fmla="*/ 0 h 239"/>
              </a:gdLst>
              <a:ahLst/>
              <a:cxnLst>
                <a:cxn ang="0">
                  <a:pos x="T0" y="T1"/>
                </a:cxn>
                <a:cxn ang="0">
                  <a:pos x="T2" y="T3"/>
                </a:cxn>
                <a:cxn ang="0">
                  <a:pos x="T4" y="T5"/>
                </a:cxn>
                <a:cxn ang="0">
                  <a:pos x="T6" y="T7"/>
                </a:cxn>
              </a:cxnLst>
              <a:rect l="0" t="0" r="r" b="b"/>
              <a:pathLst>
                <a:path w="318" h="239">
                  <a:moveTo>
                    <a:pt x="63" y="0"/>
                  </a:moveTo>
                  <a:lnTo>
                    <a:pt x="0" y="96"/>
                  </a:lnTo>
                  <a:lnTo>
                    <a:pt x="318" y="239"/>
                  </a:lnTo>
                  <a:lnTo>
                    <a:pt x="6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5" name="Freeform 44"/>
            <p:cNvSpPr>
              <a:spLocks/>
            </p:cNvSpPr>
            <p:nvPr/>
          </p:nvSpPr>
          <p:spPr bwMode="auto">
            <a:xfrm>
              <a:off x="4557395" y="2397760"/>
              <a:ext cx="67310" cy="50800"/>
            </a:xfrm>
            <a:custGeom>
              <a:avLst/>
              <a:gdLst>
                <a:gd name="T0" fmla="*/ 63 w 318"/>
                <a:gd name="T1" fmla="*/ 0 h 239"/>
                <a:gd name="T2" fmla="*/ 0 w 318"/>
                <a:gd name="T3" fmla="*/ 96 h 239"/>
                <a:gd name="T4" fmla="*/ 318 w 318"/>
                <a:gd name="T5" fmla="*/ 239 h 239"/>
                <a:gd name="T6" fmla="*/ 63 w 318"/>
                <a:gd name="T7" fmla="*/ 0 h 239"/>
              </a:gdLst>
              <a:ahLst/>
              <a:cxnLst>
                <a:cxn ang="0">
                  <a:pos x="T0" y="T1"/>
                </a:cxn>
                <a:cxn ang="0">
                  <a:pos x="T2" y="T3"/>
                </a:cxn>
                <a:cxn ang="0">
                  <a:pos x="T4" y="T5"/>
                </a:cxn>
                <a:cxn ang="0">
                  <a:pos x="T6" y="T7"/>
                </a:cxn>
              </a:cxnLst>
              <a:rect l="0" t="0" r="r" b="b"/>
              <a:pathLst>
                <a:path w="318" h="239">
                  <a:moveTo>
                    <a:pt x="63" y="0"/>
                  </a:moveTo>
                  <a:lnTo>
                    <a:pt x="0" y="96"/>
                  </a:lnTo>
                  <a:lnTo>
                    <a:pt x="318" y="239"/>
                  </a:lnTo>
                  <a:lnTo>
                    <a:pt x="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6" name="Freeform 45"/>
            <p:cNvSpPr>
              <a:spLocks/>
            </p:cNvSpPr>
            <p:nvPr/>
          </p:nvSpPr>
          <p:spPr bwMode="auto">
            <a:xfrm>
              <a:off x="4734560" y="2521585"/>
              <a:ext cx="67310" cy="50800"/>
            </a:xfrm>
            <a:custGeom>
              <a:avLst/>
              <a:gdLst>
                <a:gd name="T0" fmla="*/ 318 w 318"/>
                <a:gd name="T1" fmla="*/ 143 h 239"/>
                <a:gd name="T2" fmla="*/ 254 w 318"/>
                <a:gd name="T3" fmla="*/ 239 h 239"/>
                <a:gd name="T4" fmla="*/ 0 w 318"/>
                <a:gd name="T5" fmla="*/ 0 h 239"/>
                <a:gd name="T6" fmla="*/ 318 w 318"/>
                <a:gd name="T7" fmla="*/ 143 h 239"/>
              </a:gdLst>
              <a:ahLst/>
              <a:cxnLst>
                <a:cxn ang="0">
                  <a:pos x="T0" y="T1"/>
                </a:cxn>
                <a:cxn ang="0">
                  <a:pos x="T2" y="T3"/>
                </a:cxn>
                <a:cxn ang="0">
                  <a:pos x="T4" y="T5"/>
                </a:cxn>
                <a:cxn ang="0">
                  <a:pos x="T6" y="T7"/>
                </a:cxn>
              </a:cxnLst>
              <a:rect l="0" t="0" r="r" b="b"/>
              <a:pathLst>
                <a:path w="318" h="239">
                  <a:moveTo>
                    <a:pt x="318" y="143"/>
                  </a:moveTo>
                  <a:lnTo>
                    <a:pt x="254" y="239"/>
                  </a:lnTo>
                  <a:lnTo>
                    <a:pt x="0" y="0"/>
                  </a:lnTo>
                  <a:lnTo>
                    <a:pt x="318" y="1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7" name="Rectangle 46"/>
            <p:cNvSpPr>
              <a:spLocks noChangeArrowheads="1"/>
            </p:cNvSpPr>
            <p:nvPr/>
          </p:nvSpPr>
          <p:spPr bwMode="auto">
            <a:xfrm rot="1980000">
              <a:off x="4672330" y="2343150"/>
              <a:ext cx="67310" cy="15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spcAft>
                  <a:spcPts val="0"/>
                </a:spcAft>
              </a:pPr>
              <a:r>
                <a:rPr lang="en-US" sz="1000">
                  <a:solidFill>
                    <a:srgbClr val="000000"/>
                  </a:solidFill>
                  <a:effectLst/>
                  <a:latin typeface="Calibri"/>
                  <a:ea typeface="Calibri"/>
                  <a:cs typeface="Times New Roman"/>
                </a:rPr>
                <a:t>d</a:t>
              </a:r>
              <a:endParaRPr lang="en-US" sz="1000">
                <a:effectLst/>
                <a:latin typeface="Calibri"/>
                <a:ea typeface="Calibri"/>
                <a:cs typeface="Times New Roman"/>
              </a:endParaRPr>
            </a:p>
          </p:txBody>
        </p:sp>
        <p:sp>
          <p:nvSpPr>
            <p:cNvPr id="48" name="Freeform 47"/>
            <p:cNvSpPr>
              <a:spLocks/>
            </p:cNvSpPr>
            <p:nvPr/>
          </p:nvSpPr>
          <p:spPr bwMode="auto">
            <a:xfrm>
              <a:off x="4734560" y="2521585"/>
              <a:ext cx="67310" cy="50800"/>
            </a:xfrm>
            <a:custGeom>
              <a:avLst/>
              <a:gdLst>
                <a:gd name="T0" fmla="*/ 318 w 318"/>
                <a:gd name="T1" fmla="*/ 143 h 239"/>
                <a:gd name="T2" fmla="*/ 254 w 318"/>
                <a:gd name="T3" fmla="*/ 239 h 239"/>
                <a:gd name="T4" fmla="*/ 0 w 318"/>
                <a:gd name="T5" fmla="*/ 0 h 239"/>
                <a:gd name="T6" fmla="*/ 318 w 318"/>
                <a:gd name="T7" fmla="*/ 143 h 239"/>
              </a:gdLst>
              <a:ahLst/>
              <a:cxnLst>
                <a:cxn ang="0">
                  <a:pos x="T0" y="T1"/>
                </a:cxn>
                <a:cxn ang="0">
                  <a:pos x="T2" y="T3"/>
                </a:cxn>
                <a:cxn ang="0">
                  <a:pos x="T4" y="T5"/>
                </a:cxn>
                <a:cxn ang="0">
                  <a:pos x="T6" y="T7"/>
                </a:cxn>
              </a:cxnLst>
              <a:rect l="0" t="0" r="r" b="b"/>
              <a:pathLst>
                <a:path w="318" h="239">
                  <a:moveTo>
                    <a:pt x="318" y="143"/>
                  </a:moveTo>
                  <a:lnTo>
                    <a:pt x="254" y="239"/>
                  </a:lnTo>
                  <a:lnTo>
                    <a:pt x="0" y="0"/>
                  </a:lnTo>
                  <a:lnTo>
                    <a:pt x="318" y="14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9" name="Rectangle 48"/>
            <p:cNvSpPr>
              <a:spLocks noChangeArrowheads="1"/>
            </p:cNvSpPr>
            <p:nvPr/>
          </p:nvSpPr>
          <p:spPr bwMode="auto">
            <a:xfrm>
              <a:off x="4109720" y="2301240"/>
              <a:ext cx="69215" cy="15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spcAft>
                  <a:spcPts val="0"/>
                </a:spcAft>
              </a:pPr>
              <a:r>
                <a:rPr lang="en-US" sz="1000">
                  <a:solidFill>
                    <a:srgbClr val="000000"/>
                  </a:solidFill>
                  <a:effectLst/>
                  <a:latin typeface="Calibri"/>
                  <a:ea typeface="Calibri"/>
                  <a:cs typeface="Times New Roman"/>
                </a:rPr>
                <a:t>B</a:t>
              </a:r>
              <a:endParaRPr lang="en-US" sz="1000">
                <a:effectLst/>
                <a:latin typeface="Calibri"/>
                <a:ea typeface="Calibri"/>
                <a:cs typeface="Times New Roman"/>
              </a:endParaRPr>
            </a:p>
          </p:txBody>
        </p:sp>
        <p:sp>
          <p:nvSpPr>
            <p:cNvPr id="50" name="Freeform 49"/>
            <p:cNvSpPr>
              <a:spLocks/>
            </p:cNvSpPr>
            <p:nvPr/>
          </p:nvSpPr>
          <p:spPr bwMode="auto">
            <a:xfrm>
              <a:off x="3989070" y="2313940"/>
              <a:ext cx="60325" cy="59690"/>
            </a:xfrm>
            <a:custGeom>
              <a:avLst/>
              <a:gdLst>
                <a:gd name="T0" fmla="*/ 0 w 284"/>
                <a:gd name="T1" fmla="*/ 282 h 282"/>
                <a:gd name="T2" fmla="*/ 283 w 284"/>
                <a:gd name="T3" fmla="*/ 0 h 282"/>
                <a:gd name="T4" fmla="*/ 284 w 284"/>
                <a:gd name="T5" fmla="*/ 0 h 282"/>
              </a:gdLst>
              <a:ahLst/>
              <a:cxnLst>
                <a:cxn ang="0">
                  <a:pos x="T0" y="T1"/>
                </a:cxn>
                <a:cxn ang="0">
                  <a:pos x="T2" y="T3"/>
                </a:cxn>
                <a:cxn ang="0">
                  <a:pos x="T4" y="T5"/>
                </a:cxn>
              </a:cxnLst>
              <a:rect l="0" t="0" r="r" b="b"/>
              <a:pathLst>
                <a:path w="284" h="282">
                  <a:moveTo>
                    <a:pt x="0" y="282"/>
                  </a:moveTo>
                  <a:lnTo>
                    <a:pt x="283" y="0"/>
                  </a:lnTo>
                  <a:lnTo>
                    <a:pt x="28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1" name="Freeform 50"/>
            <p:cNvSpPr>
              <a:spLocks/>
            </p:cNvSpPr>
            <p:nvPr/>
          </p:nvSpPr>
          <p:spPr bwMode="auto">
            <a:xfrm>
              <a:off x="3989070" y="2358390"/>
              <a:ext cx="76835" cy="76200"/>
            </a:xfrm>
            <a:custGeom>
              <a:avLst/>
              <a:gdLst>
                <a:gd name="T0" fmla="*/ 0 w 363"/>
                <a:gd name="T1" fmla="*/ 361 h 361"/>
                <a:gd name="T2" fmla="*/ 362 w 363"/>
                <a:gd name="T3" fmla="*/ 0 h 361"/>
                <a:gd name="T4" fmla="*/ 363 w 363"/>
                <a:gd name="T5" fmla="*/ 0 h 361"/>
              </a:gdLst>
              <a:ahLst/>
              <a:cxnLst>
                <a:cxn ang="0">
                  <a:pos x="T0" y="T1"/>
                </a:cxn>
                <a:cxn ang="0">
                  <a:pos x="T2" y="T3"/>
                </a:cxn>
                <a:cxn ang="0">
                  <a:pos x="T4" y="T5"/>
                </a:cxn>
              </a:cxnLst>
              <a:rect l="0" t="0" r="r" b="b"/>
              <a:pathLst>
                <a:path w="363" h="361">
                  <a:moveTo>
                    <a:pt x="0" y="361"/>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2" name="Freeform 51"/>
            <p:cNvSpPr>
              <a:spLocks/>
            </p:cNvSpPr>
            <p:nvPr/>
          </p:nvSpPr>
          <p:spPr bwMode="auto">
            <a:xfrm>
              <a:off x="3989070" y="2418715"/>
              <a:ext cx="76835" cy="76835"/>
            </a:xfrm>
            <a:custGeom>
              <a:avLst/>
              <a:gdLst>
                <a:gd name="T0" fmla="*/ 0 w 363"/>
                <a:gd name="T1" fmla="*/ 362 h 362"/>
                <a:gd name="T2" fmla="*/ 362 w 363"/>
                <a:gd name="T3" fmla="*/ 0 h 362"/>
                <a:gd name="T4" fmla="*/ 363 w 363"/>
                <a:gd name="T5" fmla="*/ 0 h 362"/>
              </a:gdLst>
              <a:ahLst/>
              <a:cxnLst>
                <a:cxn ang="0">
                  <a:pos x="T0" y="T1"/>
                </a:cxn>
                <a:cxn ang="0">
                  <a:pos x="T2" y="T3"/>
                </a:cxn>
                <a:cxn ang="0">
                  <a:pos x="T4" y="T5"/>
                </a:cxn>
              </a:cxnLst>
              <a:rect l="0" t="0" r="r" b="b"/>
              <a:pathLst>
                <a:path w="363" h="362">
                  <a:moveTo>
                    <a:pt x="0" y="362"/>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3" name="Freeform 52"/>
            <p:cNvSpPr>
              <a:spLocks/>
            </p:cNvSpPr>
            <p:nvPr/>
          </p:nvSpPr>
          <p:spPr bwMode="auto">
            <a:xfrm>
              <a:off x="3989070" y="2486025"/>
              <a:ext cx="71120" cy="70485"/>
            </a:xfrm>
            <a:custGeom>
              <a:avLst/>
              <a:gdLst>
                <a:gd name="T0" fmla="*/ 0 w 335"/>
                <a:gd name="T1" fmla="*/ 334 h 334"/>
                <a:gd name="T2" fmla="*/ 334 w 335"/>
                <a:gd name="T3" fmla="*/ 0 h 334"/>
                <a:gd name="T4" fmla="*/ 335 w 335"/>
                <a:gd name="T5" fmla="*/ 0 h 334"/>
              </a:gdLst>
              <a:ahLst/>
              <a:cxnLst>
                <a:cxn ang="0">
                  <a:pos x="T0" y="T1"/>
                </a:cxn>
                <a:cxn ang="0">
                  <a:pos x="T2" y="T3"/>
                </a:cxn>
                <a:cxn ang="0">
                  <a:pos x="T4" y="T5"/>
                </a:cxn>
              </a:cxnLst>
              <a:rect l="0" t="0" r="r" b="b"/>
              <a:pathLst>
                <a:path w="335" h="334">
                  <a:moveTo>
                    <a:pt x="0" y="334"/>
                  </a:moveTo>
                  <a:lnTo>
                    <a:pt x="334" y="0"/>
                  </a:lnTo>
                  <a:lnTo>
                    <a:pt x="3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4" name="Freeform 53"/>
            <p:cNvSpPr>
              <a:spLocks/>
            </p:cNvSpPr>
            <p:nvPr/>
          </p:nvSpPr>
          <p:spPr bwMode="auto">
            <a:xfrm>
              <a:off x="3989070" y="2540635"/>
              <a:ext cx="76835" cy="76835"/>
            </a:xfrm>
            <a:custGeom>
              <a:avLst/>
              <a:gdLst>
                <a:gd name="T0" fmla="*/ 0 w 363"/>
                <a:gd name="T1" fmla="*/ 362 h 362"/>
                <a:gd name="T2" fmla="*/ 362 w 363"/>
                <a:gd name="T3" fmla="*/ 0 h 362"/>
                <a:gd name="T4" fmla="*/ 363 w 363"/>
                <a:gd name="T5" fmla="*/ 0 h 362"/>
              </a:gdLst>
              <a:ahLst/>
              <a:cxnLst>
                <a:cxn ang="0">
                  <a:pos x="T0" y="T1"/>
                </a:cxn>
                <a:cxn ang="0">
                  <a:pos x="T2" y="T3"/>
                </a:cxn>
                <a:cxn ang="0">
                  <a:pos x="T4" y="T5"/>
                </a:cxn>
              </a:cxnLst>
              <a:rect l="0" t="0" r="r" b="b"/>
              <a:pathLst>
                <a:path w="363" h="362">
                  <a:moveTo>
                    <a:pt x="0" y="362"/>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5" name="Freeform 54"/>
            <p:cNvSpPr>
              <a:spLocks/>
            </p:cNvSpPr>
            <p:nvPr/>
          </p:nvSpPr>
          <p:spPr bwMode="auto">
            <a:xfrm>
              <a:off x="3989070" y="2601595"/>
              <a:ext cx="76835" cy="76835"/>
            </a:xfrm>
            <a:custGeom>
              <a:avLst/>
              <a:gdLst>
                <a:gd name="T0" fmla="*/ 0 w 363"/>
                <a:gd name="T1" fmla="*/ 363 h 363"/>
                <a:gd name="T2" fmla="*/ 362 w 363"/>
                <a:gd name="T3" fmla="*/ 0 h 363"/>
                <a:gd name="T4" fmla="*/ 363 w 363"/>
                <a:gd name="T5" fmla="*/ 0 h 363"/>
              </a:gdLst>
              <a:ahLst/>
              <a:cxnLst>
                <a:cxn ang="0">
                  <a:pos x="T0" y="T1"/>
                </a:cxn>
                <a:cxn ang="0">
                  <a:pos x="T2" y="T3"/>
                </a:cxn>
                <a:cxn ang="0">
                  <a:pos x="T4" y="T5"/>
                </a:cxn>
              </a:cxnLst>
              <a:rect l="0" t="0" r="r" b="b"/>
              <a:pathLst>
                <a:path w="363" h="363">
                  <a:moveTo>
                    <a:pt x="0" y="363"/>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6" name="Freeform 55"/>
            <p:cNvSpPr>
              <a:spLocks/>
            </p:cNvSpPr>
            <p:nvPr/>
          </p:nvSpPr>
          <p:spPr bwMode="auto">
            <a:xfrm>
              <a:off x="3989070" y="2662555"/>
              <a:ext cx="76835" cy="76835"/>
            </a:xfrm>
            <a:custGeom>
              <a:avLst/>
              <a:gdLst>
                <a:gd name="T0" fmla="*/ 0 w 363"/>
                <a:gd name="T1" fmla="*/ 363 h 363"/>
                <a:gd name="T2" fmla="*/ 362 w 363"/>
                <a:gd name="T3" fmla="*/ 0 h 363"/>
                <a:gd name="T4" fmla="*/ 363 w 363"/>
                <a:gd name="T5" fmla="*/ 0 h 363"/>
              </a:gdLst>
              <a:ahLst/>
              <a:cxnLst>
                <a:cxn ang="0">
                  <a:pos x="T0" y="T1"/>
                </a:cxn>
                <a:cxn ang="0">
                  <a:pos x="T2" y="T3"/>
                </a:cxn>
                <a:cxn ang="0">
                  <a:pos x="T4" y="T5"/>
                </a:cxn>
              </a:cxnLst>
              <a:rect l="0" t="0" r="r" b="b"/>
              <a:pathLst>
                <a:path w="363" h="363">
                  <a:moveTo>
                    <a:pt x="0" y="363"/>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7" name="Freeform 56"/>
            <p:cNvSpPr>
              <a:spLocks/>
            </p:cNvSpPr>
            <p:nvPr/>
          </p:nvSpPr>
          <p:spPr bwMode="auto">
            <a:xfrm>
              <a:off x="3989070" y="2723515"/>
              <a:ext cx="76835" cy="76835"/>
            </a:xfrm>
            <a:custGeom>
              <a:avLst/>
              <a:gdLst>
                <a:gd name="T0" fmla="*/ 0 w 363"/>
                <a:gd name="T1" fmla="*/ 363 h 363"/>
                <a:gd name="T2" fmla="*/ 362 w 363"/>
                <a:gd name="T3" fmla="*/ 0 h 363"/>
                <a:gd name="T4" fmla="*/ 363 w 363"/>
                <a:gd name="T5" fmla="*/ 0 h 363"/>
              </a:gdLst>
              <a:ahLst/>
              <a:cxnLst>
                <a:cxn ang="0">
                  <a:pos x="T0" y="T1"/>
                </a:cxn>
                <a:cxn ang="0">
                  <a:pos x="T2" y="T3"/>
                </a:cxn>
                <a:cxn ang="0">
                  <a:pos x="T4" y="T5"/>
                </a:cxn>
              </a:cxnLst>
              <a:rect l="0" t="0" r="r" b="b"/>
              <a:pathLst>
                <a:path w="363" h="363">
                  <a:moveTo>
                    <a:pt x="0" y="363"/>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8" name="Freeform 57"/>
            <p:cNvSpPr>
              <a:spLocks/>
            </p:cNvSpPr>
            <p:nvPr/>
          </p:nvSpPr>
          <p:spPr bwMode="auto">
            <a:xfrm>
              <a:off x="3989070" y="2784475"/>
              <a:ext cx="76835" cy="76835"/>
            </a:xfrm>
            <a:custGeom>
              <a:avLst/>
              <a:gdLst>
                <a:gd name="T0" fmla="*/ 0 w 363"/>
                <a:gd name="T1" fmla="*/ 363 h 363"/>
                <a:gd name="T2" fmla="*/ 362 w 363"/>
                <a:gd name="T3" fmla="*/ 0 h 363"/>
                <a:gd name="T4" fmla="*/ 363 w 363"/>
                <a:gd name="T5" fmla="*/ 0 h 363"/>
              </a:gdLst>
              <a:ahLst/>
              <a:cxnLst>
                <a:cxn ang="0">
                  <a:pos x="T0" y="T1"/>
                </a:cxn>
                <a:cxn ang="0">
                  <a:pos x="T2" y="T3"/>
                </a:cxn>
                <a:cxn ang="0">
                  <a:pos x="T4" y="T5"/>
                </a:cxn>
              </a:cxnLst>
              <a:rect l="0" t="0" r="r" b="b"/>
              <a:pathLst>
                <a:path w="363" h="363">
                  <a:moveTo>
                    <a:pt x="0" y="363"/>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9" name="Freeform 58"/>
            <p:cNvSpPr>
              <a:spLocks/>
            </p:cNvSpPr>
            <p:nvPr/>
          </p:nvSpPr>
          <p:spPr bwMode="auto">
            <a:xfrm>
              <a:off x="3989070" y="2845435"/>
              <a:ext cx="76835" cy="76835"/>
            </a:xfrm>
            <a:custGeom>
              <a:avLst/>
              <a:gdLst>
                <a:gd name="T0" fmla="*/ 0 w 363"/>
                <a:gd name="T1" fmla="*/ 363 h 363"/>
                <a:gd name="T2" fmla="*/ 362 w 363"/>
                <a:gd name="T3" fmla="*/ 0 h 363"/>
                <a:gd name="T4" fmla="*/ 363 w 363"/>
                <a:gd name="T5" fmla="*/ 0 h 363"/>
              </a:gdLst>
              <a:ahLst/>
              <a:cxnLst>
                <a:cxn ang="0">
                  <a:pos x="T0" y="T1"/>
                </a:cxn>
                <a:cxn ang="0">
                  <a:pos x="T2" y="T3"/>
                </a:cxn>
                <a:cxn ang="0">
                  <a:pos x="T4" y="T5"/>
                </a:cxn>
              </a:cxnLst>
              <a:rect l="0" t="0" r="r" b="b"/>
              <a:pathLst>
                <a:path w="363" h="363">
                  <a:moveTo>
                    <a:pt x="0" y="363"/>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0" name="Freeform 59"/>
            <p:cNvSpPr>
              <a:spLocks/>
            </p:cNvSpPr>
            <p:nvPr/>
          </p:nvSpPr>
          <p:spPr bwMode="auto">
            <a:xfrm>
              <a:off x="3989070" y="2906395"/>
              <a:ext cx="76835" cy="76835"/>
            </a:xfrm>
            <a:custGeom>
              <a:avLst/>
              <a:gdLst>
                <a:gd name="T0" fmla="*/ 0 w 363"/>
                <a:gd name="T1" fmla="*/ 363 h 363"/>
                <a:gd name="T2" fmla="*/ 362 w 363"/>
                <a:gd name="T3" fmla="*/ 0 h 363"/>
                <a:gd name="T4" fmla="*/ 363 w 363"/>
                <a:gd name="T5" fmla="*/ 0 h 363"/>
              </a:gdLst>
              <a:ahLst/>
              <a:cxnLst>
                <a:cxn ang="0">
                  <a:pos x="T0" y="T1"/>
                </a:cxn>
                <a:cxn ang="0">
                  <a:pos x="T2" y="T3"/>
                </a:cxn>
                <a:cxn ang="0">
                  <a:pos x="T4" y="T5"/>
                </a:cxn>
              </a:cxnLst>
              <a:rect l="0" t="0" r="r" b="b"/>
              <a:pathLst>
                <a:path w="363" h="363">
                  <a:moveTo>
                    <a:pt x="0" y="363"/>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1" name="Freeform 60"/>
            <p:cNvSpPr>
              <a:spLocks/>
            </p:cNvSpPr>
            <p:nvPr/>
          </p:nvSpPr>
          <p:spPr bwMode="auto">
            <a:xfrm>
              <a:off x="3989070" y="2967355"/>
              <a:ext cx="76835" cy="76835"/>
            </a:xfrm>
            <a:custGeom>
              <a:avLst/>
              <a:gdLst>
                <a:gd name="T0" fmla="*/ 0 w 363"/>
                <a:gd name="T1" fmla="*/ 363 h 363"/>
                <a:gd name="T2" fmla="*/ 362 w 363"/>
                <a:gd name="T3" fmla="*/ 0 h 363"/>
                <a:gd name="T4" fmla="*/ 363 w 363"/>
                <a:gd name="T5" fmla="*/ 0 h 363"/>
              </a:gdLst>
              <a:ahLst/>
              <a:cxnLst>
                <a:cxn ang="0">
                  <a:pos x="T0" y="T1"/>
                </a:cxn>
                <a:cxn ang="0">
                  <a:pos x="T2" y="T3"/>
                </a:cxn>
                <a:cxn ang="0">
                  <a:pos x="T4" y="T5"/>
                </a:cxn>
              </a:cxnLst>
              <a:rect l="0" t="0" r="r" b="b"/>
              <a:pathLst>
                <a:path w="363" h="363">
                  <a:moveTo>
                    <a:pt x="0" y="363"/>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2" name="Freeform 61"/>
            <p:cNvSpPr>
              <a:spLocks/>
            </p:cNvSpPr>
            <p:nvPr/>
          </p:nvSpPr>
          <p:spPr bwMode="auto">
            <a:xfrm>
              <a:off x="3989070" y="3028315"/>
              <a:ext cx="76835" cy="76200"/>
            </a:xfrm>
            <a:custGeom>
              <a:avLst/>
              <a:gdLst>
                <a:gd name="T0" fmla="*/ 0 w 363"/>
                <a:gd name="T1" fmla="*/ 361 h 361"/>
                <a:gd name="T2" fmla="*/ 362 w 363"/>
                <a:gd name="T3" fmla="*/ 0 h 361"/>
                <a:gd name="T4" fmla="*/ 363 w 363"/>
                <a:gd name="T5" fmla="*/ 0 h 361"/>
              </a:gdLst>
              <a:ahLst/>
              <a:cxnLst>
                <a:cxn ang="0">
                  <a:pos x="T0" y="T1"/>
                </a:cxn>
                <a:cxn ang="0">
                  <a:pos x="T2" y="T3"/>
                </a:cxn>
                <a:cxn ang="0">
                  <a:pos x="T4" y="T5"/>
                </a:cxn>
              </a:cxnLst>
              <a:rect l="0" t="0" r="r" b="b"/>
              <a:pathLst>
                <a:path w="363" h="361">
                  <a:moveTo>
                    <a:pt x="0" y="361"/>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3" name="Freeform 62"/>
            <p:cNvSpPr>
              <a:spLocks/>
            </p:cNvSpPr>
            <p:nvPr/>
          </p:nvSpPr>
          <p:spPr bwMode="auto">
            <a:xfrm>
              <a:off x="3989070" y="3089275"/>
              <a:ext cx="76835" cy="76200"/>
            </a:xfrm>
            <a:custGeom>
              <a:avLst/>
              <a:gdLst>
                <a:gd name="T0" fmla="*/ 0 w 363"/>
                <a:gd name="T1" fmla="*/ 361 h 361"/>
                <a:gd name="T2" fmla="*/ 362 w 363"/>
                <a:gd name="T3" fmla="*/ 0 h 361"/>
                <a:gd name="T4" fmla="*/ 363 w 363"/>
                <a:gd name="T5" fmla="*/ 0 h 361"/>
              </a:gdLst>
              <a:ahLst/>
              <a:cxnLst>
                <a:cxn ang="0">
                  <a:pos x="T0" y="T1"/>
                </a:cxn>
                <a:cxn ang="0">
                  <a:pos x="T2" y="T3"/>
                </a:cxn>
                <a:cxn ang="0">
                  <a:pos x="T4" y="T5"/>
                </a:cxn>
              </a:cxnLst>
              <a:rect l="0" t="0" r="r" b="b"/>
              <a:pathLst>
                <a:path w="363" h="361">
                  <a:moveTo>
                    <a:pt x="0" y="361"/>
                  </a:moveTo>
                  <a:lnTo>
                    <a:pt x="362" y="0"/>
                  </a:lnTo>
                  <a:lnTo>
                    <a:pt x="3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4" name="Freeform 63"/>
            <p:cNvSpPr>
              <a:spLocks/>
            </p:cNvSpPr>
            <p:nvPr/>
          </p:nvSpPr>
          <p:spPr bwMode="auto">
            <a:xfrm>
              <a:off x="4032885" y="3150235"/>
              <a:ext cx="33020" cy="33020"/>
            </a:xfrm>
            <a:custGeom>
              <a:avLst/>
              <a:gdLst>
                <a:gd name="T0" fmla="*/ 0 w 158"/>
                <a:gd name="T1" fmla="*/ 158 h 158"/>
                <a:gd name="T2" fmla="*/ 157 w 158"/>
                <a:gd name="T3" fmla="*/ 0 h 158"/>
                <a:gd name="T4" fmla="*/ 158 w 158"/>
                <a:gd name="T5" fmla="*/ 0 h 158"/>
              </a:gdLst>
              <a:ahLst/>
              <a:cxnLst>
                <a:cxn ang="0">
                  <a:pos x="T0" y="T1"/>
                </a:cxn>
                <a:cxn ang="0">
                  <a:pos x="T2" y="T3"/>
                </a:cxn>
                <a:cxn ang="0">
                  <a:pos x="T4" y="T5"/>
                </a:cxn>
              </a:cxnLst>
              <a:rect l="0" t="0" r="r" b="b"/>
              <a:pathLst>
                <a:path w="158" h="158">
                  <a:moveTo>
                    <a:pt x="0" y="158"/>
                  </a:moveTo>
                  <a:lnTo>
                    <a:pt x="157" y="0"/>
                  </a:lnTo>
                  <a:lnTo>
                    <a:pt x="15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5" name="Freeform 64"/>
            <p:cNvSpPr>
              <a:spLocks/>
            </p:cNvSpPr>
            <p:nvPr/>
          </p:nvSpPr>
          <p:spPr bwMode="auto">
            <a:xfrm>
              <a:off x="4062730" y="2313940"/>
              <a:ext cx="6350" cy="869315"/>
            </a:xfrm>
            <a:custGeom>
              <a:avLst/>
              <a:gdLst>
                <a:gd name="T0" fmla="*/ 0 w 31"/>
                <a:gd name="T1" fmla="*/ 4108 h 4108"/>
                <a:gd name="T2" fmla="*/ 31 w 31"/>
                <a:gd name="T3" fmla="*/ 4108 h 4108"/>
                <a:gd name="T4" fmla="*/ 0 w 31"/>
                <a:gd name="T5" fmla="*/ 0 h 4108"/>
                <a:gd name="T6" fmla="*/ 0 w 31"/>
                <a:gd name="T7" fmla="*/ 4108 h 4108"/>
              </a:gdLst>
              <a:ahLst/>
              <a:cxnLst>
                <a:cxn ang="0">
                  <a:pos x="T0" y="T1"/>
                </a:cxn>
                <a:cxn ang="0">
                  <a:pos x="T2" y="T3"/>
                </a:cxn>
                <a:cxn ang="0">
                  <a:pos x="T4" y="T5"/>
                </a:cxn>
                <a:cxn ang="0">
                  <a:pos x="T6" y="T7"/>
                </a:cxn>
              </a:cxnLst>
              <a:rect l="0" t="0" r="r" b="b"/>
              <a:pathLst>
                <a:path w="31" h="4108">
                  <a:moveTo>
                    <a:pt x="0" y="4108"/>
                  </a:moveTo>
                  <a:lnTo>
                    <a:pt x="31" y="4108"/>
                  </a:lnTo>
                  <a:lnTo>
                    <a:pt x="0" y="0"/>
                  </a:lnTo>
                  <a:lnTo>
                    <a:pt x="0" y="41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6" name="Freeform 65"/>
            <p:cNvSpPr>
              <a:spLocks/>
            </p:cNvSpPr>
            <p:nvPr/>
          </p:nvSpPr>
          <p:spPr bwMode="auto">
            <a:xfrm>
              <a:off x="4062730" y="2313940"/>
              <a:ext cx="6350" cy="869315"/>
            </a:xfrm>
            <a:custGeom>
              <a:avLst/>
              <a:gdLst>
                <a:gd name="T0" fmla="*/ 31 w 31"/>
                <a:gd name="T1" fmla="*/ 4108 h 4108"/>
                <a:gd name="T2" fmla="*/ 0 w 31"/>
                <a:gd name="T3" fmla="*/ 0 h 4108"/>
                <a:gd name="T4" fmla="*/ 31 w 31"/>
                <a:gd name="T5" fmla="*/ 0 h 4108"/>
                <a:gd name="T6" fmla="*/ 31 w 31"/>
                <a:gd name="T7" fmla="*/ 4108 h 4108"/>
              </a:gdLst>
              <a:ahLst/>
              <a:cxnLst>
                <a:cxn ang="0">
                  <a:pos x="T0" y="T1"/>
                </a:cxn>
                <a:cxn ang="0">
                  <a:pos x="T2" y="T3"/>
                </a:cxn>
                <a:cxn ang="0">
                  <a:pos x="T4" y="T5"/>
                </a:cxn>
                <a:cxn ang="0">
                  <a:pos x="T6" y="T7"/>
                </a:cxn>
              </a:cxnLst>
              <a:rect l="0" t="0" r="r" b="b"/>
              <a:pathLst>
                <a:path w="31" h="4108">
                  <a:moveTo>
                    <a:pt x="31" y="4108"/>
                  </a:moveTo>
                  <a:lnTo>
                    <a:pt x="0" y="0"/>
                  </a:lnTo>
                  <a:lnTo>
                    <a:pt x="31" y="0"/>
                  </a:lnTo>
                  <a:lnTo>
                    <a:pt x="31" y="41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7" name="Rectangle 66"/>
            <p:cNvSpPr>
              <a:spLocks noChangeArrowheads="1"/>
            </p:cNvSpPr>
            <p:nvPr/>
          </p:nvSpPr>
          <p:spPr bwMode="auto">
            <a:xfrm>
              <a:off x="4062730" y="2313940"/>
              <a:ext cx="6350" cy="869315"/>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8" name="Freeform 67"/>
            <p:cNvSpPr>
              <a:spLocks/>
            </p:cNvSpPr>
            <p:nvPr/>
          </p:nvSpPr>
          <p:spPr bwMode="auto">
            <a:xfrm>
              <a:off x="4065905" y="3064510"/>
              <a:ext cx="1054100" cy="13335"/>
            </a:xfrm>
            <a:custGeom>
              <a:avLst/>
              <a:gdLst>
                <a:gd name="T0" fmla="*/ 0 w 4980"/>
                <a:gd name="T1" fmla="*/ 0 h 62"/>
                <a:gd name="T2" fmla="*/ 0 w 4980"/>
                <a:gd name="T3" fmla="*/ 62 h 62"/>
                <a:gd name="T4" fmla="*/ 4980 w 4980"/>
                <a:gd name="T5" fmla="*/ 0 h 62"/>
                <a:gd name="T6" fmla="*/ 0 w 4980"/>
                <a:gd name="T7" fmla="*/ 0 h 62"/>
              </a:gdLst>
              <a:ahLst/>
              <a:cxnLst>
                <a:cxn ang="0">
                  <a:pos x="T0" y="T1"/>
                </a:cxn>
                <a:cxn ang="0">
                  <a:pos x="T2" y="T3"/>
                </a:cxn>
                <a:cxn ang="0">
                  <a:pos x="T4" y="T5"/>
                </a:cxn>
                <a:cxn ang="0">
                  <a:pos x="T6" y="T7"/>
                </a:cxn>
              </a:cxnLst>
              <a:rect l="0" t="0" r="r" b="b"/>
              <a:pathLst>
                <a:path w="4980" h="62">
                  <a:moveTo>
                    <a:pt x="0" y="0"/>
                  </a:moveTo>
                  <a:lnTo>
                    <a:pt x="0" y="62"/>
                  </a:lnTo>
                  <a:lnTo>
                    <a:pt x="498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9" name="Freeform 68"/>
            <p:cNvSpPr>
              <a:spLocks/>
            </p:cNvSpPr>
            <p:nvPr/>
          </p:nvSpPr>
          <p:spPr bwMode="auto">
            <a:xfrm>
              <a:off x="4065905" y="3064510"/>
              <a:ext cx="1054100" cy="13335"/>
            </a:xfrm>
            <a:custGeom>
              <a:avLst/>
              <a:gdLst>
                <a:gd name="T0" fmla="*/ 0 w 4980"/>
                <a:gd name="T1" fmla="*/ 62 h 62"/>
                <a:gd name="T2" fmla="*/ 4980 w 4980"/>
                <a:gd name="T3" fmla="*/ 0 h 62"/>
                <a:gd name="T4" fmla="*/ 4980 w 4980"/>
                <a:gd name="T5" fmla="*/ 62 h 62"/>
                <a:gd name="T6" fmla="*/ 0 w 4980"/>
                <a:gd name="T7" fmla="*/ 62 h 62"/>
              </a:gdLst>
              <a:ahLst/>
              <a:cxnLst>
                <a:cxn ang="0">
                  <a:pos x="T0" y="T1"/>
                </a:cxn>
                <a:cxn ang="0">
                  <a:pos x="T2" y="T3"/>
                </a:cxn>
                <a:cxn ang="0">
                  <a:pos x="T4" y="T5"/>
                </a:cxn>
                <a:cxn ang="0">
                  <a:pos x="T6" y="T7"/>
                </a:cxn>
              </a:cxnLst>
              <a:rect l="0" t="0" r="r" b="b"/>
              <a:pathLst>
                <a:path w="4980" h="62">
                  <a:moveTo>
                    <a:pt x="0" y="62"/>
                  </a:moveTo>
                  <a:lnTo>
                    <a:pt x="4980" y="0"/>
                  </a:lnTo>
                  <a:lnTo>
                    <a:pt x="4980" y="62"/>
                  </a:lnTo>
                  <a:lnTo>
                    <a:pt x="0"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0" name="Rectangle 69"/>
            <p:cNvSpPr>
              <a:spLocks noChangeArrowheads="1"/>
            </p:cNvSpPr>
            <p:nvPr/>
          </p:nvSpPr>
          <p:spPr bwMode="auto">
            <a:xfrm>
              <a:off x="4065905" y="3064510"/>
              <a:ext cx="1054100" cy="13335"/>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1" name="Freeform 70"/>
            <p:cNvSpPr>
              <a:spLocks/>
            </p:cNvSpPr>
            <p:nvPr/>
          </p:nvSpPr>
          <p:spPr bwMode="auto">
            <a:xfrm>
              <a:off x="4064000" y="2473325"/>
              <a:ext cx="1057910" cy="600710"/>
            </a:xfrm>
            <a:custGeom>
              <a:avLst/>
              <a:gdLst>
                <a:gd name="T0" fmla="*/ 4980 w 4996"/>
                <a:gd name="T1" fmla="*/ 2839 h 2839"/>
                <a:gd name="T2" fmla="*/ 4996 w 4996"/>
                <a:gd name="T3" fmla="*/ 2811 h 2839"/>
                <a:gd name="T4" fmla="*/ 0 w 4996"/>
                <a:gd name="T5" fmla="*/ 0 h 2839"/>
                <a:gd name="T6" fmla="*/ 4980 w 4996"/>
                <a:gd name="T7" fmla="*/ 2839 h 2839"/>
              </a:gdLst>
              <a:ahLst/>
              <a:cxnLst>
                <a:cxn ang="0">
                  <a:pos x="T0" y="T1"/>
                </a:cxn>
                <a:cxn ang="0">
                  <a:pos x="T2" y="T3"/>
                </a:cxn>
                <a:cxn ang="0">
                  <a:pos x="T4" y="T5"/>
                </a:cxn>
                <a:cxn ang="0">
                  <a:pos x="T6" y="T7"/>
                </a:cxn>
              </a:cxnLst>
              <a:rect l="0" t="0" r="r" b="b"/>
              <a:pathLst>
                <a:path w="4996" h="2839">
                  <a:moveTo>
                    <a:pt x="4980" y="2839"/>
                  </a:moveTo>
                  <a:lnTo>
                    <a:pt x="4996" y="2811"/>
                  </a:lnTo>
                  <a:lnTo>
                    <a:pt x="0" y="0"/>
                  </a:lnTo>
                  <a:lnTo>
                    <a:pt x="4980" y="28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2" name="Freeform 71"/>
            <p:cNvSpPr>
              <a:spLocks/>
            </p:cNvSpPr>
            <p:nvPr/>
          </p:nvSpPr>
          <p:spPr bwMode="auto">
            <a:xfrm>
              <a:off x="4064000" y="2467610"/>
              <a:ext cx="1057910" cy="600710"/>
            </a:xfrm>
            <a:custGeom>
              <a:avLst/>
              <a:gdLst>
                <a:gd name="T0" fmla="*/ 4996 w 4996"/>
                <a:gd name="T1" fmla="*/ 2838 h 2838"/>
                <a:gd name="T2" fmla="*/ 0 w 4996"/>
                <a:gd name="T3" fmla="*/ 27 h 2838"/>
                <a:gd name="T4" fmla="*/ 15 w 4996"/>
                <a:gd name="T5" fmla="*/ 0 h 2838"/>
                <a:gd name="T6" fmla="*/ 4996 w 4996"/>
                <a:gd name="T7" fmla="*/ 2838 h 2838"/>
              </a:gdLst>
              <a:ahLst/>
              <a:cxnLst>
                <a:cxn ang="0">
                  <a:pos x="T0" y="T1"/>
                </a:cxn>
                <a:cxn ang="0">
                  <a:pos x="T2" y="T3"/>
                </a:cxn>
                <a:cxn ang="0">
                  <a:pos x="T4" y="T5"/>
                </a:cxn>
                <a:cxn ang="0">
                  <a:pos x="T6" y="T7"/>
                </a:cxn>
              </a:cxnLst>
              <a:rect l="0" t="0" r="r" b="b"/>
              <a:pathLst>
                <a:path w="4996" h="2838">
                  <a:moveTo>
                    <a:pt x="4996" y="2838"/>
                  </a:moveTo>
                  <a:lnTo>
                    <a:pt x="0" y="27"/>
                  </a:lnTo>
                  <a:lnTo>
                    <a:pt x="15" y="0"/>
                  </a:lnTo>
                  <a:lnTo>
                    <a:pt x="4996" y="28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3" name="Rectangle 72"/>
            <p:cNvSpPr>
              <a:spLocks noChangeArrowheads="1"/>
            </p:cNvSpPr>
            <p:nvPr/>
          </p:nvSpPr>
          <p:spPr bwMode="auto">
            <a:xfrm>
              <a:off x="4283710" y="2879725"/>
              <a:ext cx="64770" cy="15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spcAft>
                  <a:spcPts val="0"/>
                </a:spcAft>
              </a:pPr>
              <a:r>
                <a:rPr lang="en-US" sz="1000">
                  <a:solidFill>
                    <a:srgbClr val="000000"/>
                  </a:solidFill>
                  <a:effectLst/>
                  <a:latin typeface="Calibri"/>
                  <a:ea typeface="Calibri"/>
                  <a:cs typeface="Times New Roman"/>
                </a:rPr>
                <a:t>1</a:t>
              </a:r>
              <a:endParaRPr lang="en-US" sz="1000">
                <a:effectLst/>
                <a:latin typeface="Calibri"/>
                <a:ea typeface="Calibri"/>
                <a:cs typeface="Times New Roman"/>
              </a:endParaRPr>
            </a:p>
          </p:txBody>
        </p:sp>
        <p:sp>
          <p:nvSpPr>
            <p:cNvPr id="74" name="Rectangle 73"/>
            <p:cNvSpPr>
              <a:spLocks noChangeArrowheads="1"/>
            </p:cNvSpPr>
            <p:nvPr/>
          </p:nvSpPr>
          <p:spPr bwMode="auto">
            <a:xfrm>
              <a:off x="4113530" y="3080385"/>
              <a:ext cx="67945" cy="15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spcAft>
                  <a:spcPts val="0"/>
                </a:spcAft>
              </a:pPr>
              <a:r>
                <a:rPr lang="en-US" sz="1000">
                  <a:solidFill>
                    <a:srgbClr val="000000"/>
                  </a:solidFill>
                  <a:effectLst/>
                  <a:latin typeface="Calibri"/>
                  <a:ea typeface="Calibri"/>
                  <a:cs typeface="Times New Roman"/>
                </a:rPr>
                <a:t>C</a:t>
              </a:r>
              <a:endParaRPr lang="en-US" sz="1000">
                <a:effectLst/>
                <a:latin typeface="Calibri"/>
                <a:ea typeface="Calibri"/>
                <a:cs typeface="Times New Roman"/>
              </a:endParaRPr>
            </a:p>
          </p:txBody>
        </p:sp>
        <p:sp>
          <p:nvSpPr>
            <p:cNvPr id="75" name="Freeform 74"/>
            <p:cNvSpPr>
              <a:spLocks/>
            </p:cNvSpPr>
            <p:nvPr/>
          </p:nvSpPr>
          <p:spPr bwMode="auto">
            <a:xfrm>
              <a:off x="4064000" y="2467610"/>
              <a:ext cx="1057910" cy="606425"/>
            </a:xfrm>
            <a:custGeom>
              <a:avLst/>
              <a:gdLst>
                <a:gd name="T0" fmla="*/ 4980 w 4996"/>
                <a:gd name="T1" fmla="*/ 2866 h 2866"/>
                <a:gd name="T2" fmla="*/ 4996 w 4996"/>
                <a:gd name="T3" fmla="*/ 2838 h 2866"/>
                <a:gd name="T4" fmla="*/ 15 w 4996"/>
                <a:gd name="T5" fmla="*/ 0 h 2866"/>
                <a:gd name="T6" fmla="*/ 0 w 4996"/>
                <a:gd name="T7" fmla="*/ 27 h 2866"/>
                <a:gd name="T8" fmla="*/ 4980 w 4996"/>
                <a:gd name="T9" fmla="*/ 2866 h 2866"/>
              </a:gdLst>
              <a:ahLst/>
              <a:cxnLst>
                <a:cxn ang="0">
                  <a:pos x="T0" y="T1"/>
                </a:cxn>
                <a:cxn ang="0">
                  <a:pos x="T2" y="T3"/>
                </a:cxn>
                <a:cxn ang="0">
                  <a:pos x="T4" y="T5"/>
                </a:cxn>
                <a:cxn ang="0">
                  <a:pos x="T6" y="T7"/>
                </a:cxn>
                <a:cxn ang="0">
                  <a:pos x="T8" y="T9"/>
                </a:cxn>
              </a:cxnLst>
              <a:rect l="0" t="0" r="r" b="b"/>
              <a:pathLst>
                <a:path w="4996" h="2866">
                  <a:moveTo>
                    <a:pt x="4980" y="2866"/>
                  </a:moveTo>
                  <a:lnTo>
                    <a:pt x="4996" y="2838"/>
                  </a:lnTo>
                  <a:lnTo>
                    <a:pt x="15" y="0"/>
                  </a:lnTo>
                  <a:lnTo>
                    <a:pt x="0" y="27"/>
                  </a:lnTo>
                  <a:lnTo>
                    <a:pt x="4980" y="28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6" name="Freeform 75"/>
            <p:cNvSpPr>
              <a:spLocks/>
            </p:cNvSpPr>
            <p:nvPr/>
          </p:nvSpPr>
          <p:spPr bwMode="auto">
            <a:xfrm>
              <a:off x="4064635" y="3068955"/>
              <a:ext cx="1270" cy="16510"/>
            </a:xfrm>
            <a:custGeom>
              <a:avLst/>
              <a:gdLst>
                <a:gd name="T0" fmla="*/ 7 w 7"/>
                <a:gd name="T1" fmla="*/ 78 h 78"/>
                <a:gd name="T2" fmla="*/ 7 w 7"/>
                <a:gd name="T3" fmla="*/ 0 h 78"/>
                <a:gd name="T4" fmla="*/ 0 w 7"/>
                <a:gd name="T5" fmla="*/ 77 h 78"/>
                <a:gd name="T6" fmla="*/ 7 w 7"/>
                <a:gd name="T7" fmla="*/ 78 h 78"/>
              </a:gdLst>
              <a:ahLst/>
              <a:cxnLst>
                <a:cxn ang="0">
                  <a:pos x="T0" y="T1"/>
                </a:cxn>
                <a:cxn ang="0">
                  <a:pos x="T2" y="T3"/>
                </a:cxn>
                <a:cxn ang="0">
                  <a:pos x="T4" y="T5"/>
                </a:cxn>
                <a:cxn ang="0">
                  <a:pos x="T6" y="T7"/>
                </a:cxn>
              </a:cxnLst>
              <a:rect l="0" t="0" r="r" b="b"/>
              <a:pathLst>
                <a:path w="7" h="78">
                  <a:moveTo>
                    <a:pt x="7" y="78"/>
                  </a:moveTo>
                  <a:lnTo>
                    <a:pt x="7" y="0"/>
                  </a:lnTo>
                  <a:lnTo>
                    <a:pt x="0" y="77"/>
                  </a:lnTo>
                  <a:lnTo>
                    <a:pt x="7"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7" name="Freeform 76"/>
            <p:cNvSpPr>
              <a:spLocks/>
            </p:cNvSpPr>
            <p:nvPr/>
          </p:nvSpPr>
          <p:spPr bwMode="auto">
            <a:xfrm>
              <a:off x="4064635" y="3068955"/>
              <a:ext cx="1270" cy="16510"/>
            </a:xfrm>
            <a:custGeom>
              <a:avLst/>
              <a:gdLst>
                <a:gd name="T0" fmla="*/ 7 w 7"/>
                <a:gd name="T1" fmla="*/ 78 h 78"/>
                <a:gd name="T2" fmla="*/ 7 w 7"/>
                <a:gd name="T3" fmla="*/ 0 h 78"/>
                <a:gd name="T4" fmla="*/ 0 w 7"/>
                <a:gd name="T5" fmla="*/ 77 h 78"/>
                <a:gd name="T6" fmla="*/ 7 w 7"/>
                <a:gd name="T7" fmla="*/ 78 h 78"/>
              </a:gdLst>
              <a:ahLst/>
              <a:cxnLst>
                <a:cxn ang="0">
                  <a:pos x="T0" y="T1"/>
                </a:cxn>
                <a:cxn ang="0">
                  <a:pos x="T2" y="T3"/>
                </a:cxn>
                <a:cxn ang="0">
                  <a:pos x="T4" y="T5"/>
                </a:cxn>
                <a:cxn ang="0">
                  <a:pos x="T6" y="T7"/>
                </a:cxn>
              </a:cxnLst>
              <a:rect l="0" t="0" r="r" b="b"/>
              <a:pathLst>
                <a:path w="7" h="78">
                  <a:moveTo>
                    <a:pt x="7" y="78"/>
                  </a:moveTo>
                  <a:lnTo>
                    <a:pt x="7" y="0"/>
                  </a:lnTo>
                  <a:lnTo>
                    <a:pt x="0" y="77"/>
                  </a:lnTo>
                  <a:lnTo>
                    <a:pt x="7" y="7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8" name="Freeform 77"/>
            <p:cNvSpPr>
              <a:spLocks/>
            </p:cNvSpPr>
            <p:nvPr/>
          </p:nvSpPr>
          <p:spPr bwMode="auto">
            <a:xfrm>
              <a:off x="4064635" y="3052445"/>
              <a:ext cx="1270" cy="33020"/>
            </a:xfrm>
            <a:custGeom>
              <a:avLst/>
              <a:gdLst>
                <a:gd name="T0" fmla="*/ 7 w 7"/>
                <a:gd name="T1" fmla="*/ 0 h 156"/>
                <a:gd name="T2" fmla="*/ 0 w 7"/>
                <a:gd name="T3" fmla="*/ 156 h 156"/>
                <a:gd name="T4" fmla="*/ 7 w 7"/>
                <a:gd name="T5" fmla="*/ 79 h 156"/>
                <a:gd name="T6" fmla="*/ 7 w 7"/>
                <a:gd name="T7" fmla="*/ 0 h 156"/>
              </a:gdLst>
              <a:ahLst/>
              <a:cxnLst>
                <a:cxn ang="0">
                  <a:pos x="T0" y="T1"/>
                </a:cxn>
                <a:cxn ang="0">
                  <a:pos x="T2" y="T3"/>
                </a:cxn>
                <a:cxn ang="0">
                  <a:pos x="T4" y="T5"/>
                </a:cxn>
                <a:cxn ang="0">
                  <a:pos x="T6" y="T7"/>
                </a:cxn>
              </a:cxnLst>
              <a:rect l="0" t="0" r="r" b="b"/>
              <a:pathLst>
                <a:path w="7" h="156">
                  <a:moveTo>
                    <a:pt x="7" y="0"/>
                  </a:moveTo>
                  <a:lnTo>
                    <a:pt x="0" y="156"/>
                  </a:lnTo>
                  <a:lnTo>
                    <a:pt x="7" y="79"/>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9" name="Freeform 78"/>
            <p:cNvSpPr>
              <a:spLocks/>
            </p:cNvSpPr>
            <p:nvPr/>
          </p:nvSpPr>
          <p:spPr bwMode="auto">
            <a:xfrm>
              <a:off x="4064635" y="3052445"/>
              <a:ext cx="1270" cy="33020"/>
            </a:xfrm>
            <a:custGeom>
              <a:avLst/>
              <a:gdLst>
                <a:gd name="T0" fmla="*/ 7 w 7"/>
                <a:gd name="T1" fmla="*/ 0 h 156"/>
                <a:gd name="T2" fmla="*/ 0 w 7"/>
                <a:gd name="T3" fmla="*/ 156 h 156"/>
                <a:gd name="T4" fmla="*/ 7 w 7"/>
                <a:gd name="T5" fmla="*/ 79 h 156"/>
                <a:gd name="T6" fmla="*/ 7 w 7"/>
                <a:gd name="T7" fmla="*/ 0 h 156"/>
              </a:gdLst>
              <a:ahLst/>
              <a:cxnLst>
                <a:cxn ang="0">
                  <a:pos x="T0" y="T1"/>
                </a:cxn>
                <a:cxn ang="0">
                  <a:pos x="T2" y="T3"/>
                </a:cxn>
                <a:cxn ang="0">
                  <a:pos x="T4" y="T5"/>
                </a:cxn>
                <a:cxn ang="0">
                  <a:pos x="T6" y="T7"/>
                </a:cxn>
              </a:cxnLst>
              <a:rect l="0" t="0" r="r" b="b"/>
              <a:pathLst>
                <a:path w="7" h="156">
                  <a:moveTo>
                    <a:pt x="7" y="0"/>
                  </a:moveTo>
                  <a:lnTo>
                    <a:pt x="0" y="156"/>
                  </a:lnTo>
                  <a:lnTo>
                    <a:pt x="7" y="79"/>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0" name="Freeform 79"/>
            <p:cNvSpPr>
              <a:spLocks/>
            </p:cNvSpPr>
            <p:nvPr/>
          </p:nvSpPr>
          <p:spPr bwMode="auto">
            <a:xfrm>
              <a:off x="4063365" y="3052445"/>
              <a:ext cx="2540" cy="33020"/>
            </a:xfrm>
            <a:custGeom>
              <a:avLst/>
              <a:gdLst>
                <a:gd name="T0" fmla="*/ 6 w 13"/>
                <a:gd name="T1" fmla="*/ 156 h 156"/>
                <a:gd name="T2" fmla="*/ 13 w 13"/>
                <a:gd name="T3" fmla="*/ 0 h 156"/>
                <a:gd name="T4" fmla="*/ 0 w 13"/>
                <a:gd name="T5" fmla="*/ 155 h 156"/>
                <a:gd name="T6" fmla="*/ 6 w 13"/>
                <a:gd name="T7" fmla="*/ 156 h 156"/>
              </a:gdLst>
              <a:ahLst/>
              <a:cxnLst>
                <a:cxn ang="0">
                  <a:pos x="T0" y="T1"/>
                </a:cxn>
                <a:cxn ang="0">
                  <a:pos x="T2" y="T3"/>
                </a:cxn>
                <a:cxn ang="0">
                  <a:pos x="T4" y="T5"/>
                </a:cxn>
                <a:cxn ang="0">
                  <a:pos x="T6" y="T7"/>
                </a:cxn>
              </a:cxnLst>
              <a:rect l="0" t="0" r="r" b="b"/>
              <a:pathLst>
                <a:path w="13" h="156">
                  <a:moveTo>
                    <a:pt x="6" y="156"/>
                  </a:moveTo>
                  <a:lnTo>
                    <a:pt x="13" y="0"/>
                  </a:lnTo>
                  <a:lnTo>
                    <a:pt x="0" y="155"/>
                  </a:lnTo>
                  <a:lnTo>
                    <a:pt x="6"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1" name="Freeform 80"/>
            <p:cNvSpPr>
              <a:spLocks/>
            </p:cNvSpPr>
            <p:nvPr/>
          </p:nvSpPr>
          <p:spPr bwMode="auto">
            <a:xfrm>
              <a:off x="4063365" y="3052445"/>
              <a:ext cx="2540" cy="33020"/>
            </a:xfrm>
            <a:custGeom>
              <a:avLst/>
              <a:gdLst>
                <a:gd name="T0" fmla="*/ 6 w 13"/>
                <a:gd name="T1" fmla="*/ 156 h 156"/>
                <a:gd name="T2" fmla="*/ 13 w 13"/>
                <a:gd name="T3" fmla="*/ 0 h 156"/>
                <a:gd name="T4" fmla="*/ 0 w 13"/>
                <a:gd name="T5" fmla="*/ 155 h 156"/>
                <a:gd name="T6" fmla="*/ 6 w 13"/>
                <a:gd name="T7" fmla="*/ 156 h 156"/>
              </a:gdLst>
              <a:ahLst/>
              <a:cxnLst>
                <a:cxn ang="0">
                  <a:pos x="T0" y="T1"/>
                </a:cxn>
                <a:cxn ang="0">
                  <a:pos x="T2" y="T3"/>
                </a:cxn>
                <a:cxn ang="0">
                  <a:pos x="T4" y="T5"/>
                </a:cxn>
                <a:cxn ang="0">
                  <a:pos x="T6" y="T7"/>
                </a:cxn>
              </a:cxnLst>
              <a:rect l="0" t="0" r="r" b="b"/>
              <a:pathLst>
                <a:path w="13" h="156">
                  <a:moveTo>
                    <a:pt x="6" y="156"/>
                  </a:moveTo>
                  <a:lnTo>
                    <a:pt x="13" y="0"/>
                  </a:lnTo>
                  <a:lnTo>
                    <a:pt x="0" y="155"/>
                  </a:lnTo>
                  <a:lnTo>
                    <a:pt x="6" y="15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2" name="Freeform 81"/>
            <p:cNvSpPr>
              <a:spLocks/>
            </p:cNvSpPr>
            <p:nvPr/>
          </p:nvSpPr>
          <p:spPr bwMode="auto">
            <a:xfrm>
              <a:off x="4063365" y="3052445"/>
              <a:ext cx="2540" cy="33020"/>
            </a:xfrm>
            <a:custGeom>
              <a:avLst/>
              <a:gdLst>
                <a:gd name="T0" fmla="*/ 6 w 13"/>
                <a:gd name="T1" fmla="*/ 0 h 155"/>
                <a:gd name="T2" fmla="*/ 0 w 13"/>
                <a:gd name="T3" fmla="*/ 155 h 155"/>
                <a:gd name="T4" fmla="*/ 13 w 13"/>
                <a:gd name="T5" fmla="*/ 0 h 155"/>
                <a:gd name="T6" fmla="*/ 6 w 13"/>
                <a:gd name="T7" fmla="*/ 0 h 155"/>
              </a:gdLst>
              <a:ahLst/>
              <a:cxnLst>
                <a:cxn ang="0">
                  <a:pos x="T0" y="T1"/>
                </a:cxn>
                <a:cxn ang="0">
                  <a:pos x="T2" y="T3"/>
                </a:cxn>
                <a:cxn ang="0">
                  <a:pos x="T4" y="T5"/>
                </a:cxn>
                <a:cxn ang="0">
                  <a:pos x="T6" y="T7"/>
                </a:cxn>
              </a:cxnLst>
              <a:rect l="0" t="0" r="r" b="b"/>
              <a:pathLst>
                <a:path w="13" h="155">
                  <a:moveTo>
                    <a:pt x="6" y="0"/>
                  </a:moveTo>
                  <a:lnTo>
                    <a:pt x="0" y="155"/>
                  </a:lnTo>
                  <a:lnTo>
                    <a:pt x="13"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3" name="Freeform 82"/>
            <p:cNvSpPr>
              <a:spLocks/>
            </p:cNvSpPr>
            <p:nvPr/>
          </p:nvSpPr>
          <p:spPr bwMode="auto">
            <a:xfrm>
              <a:off x="4063365" y="3052445"/>
              <a:ext cx="2540" cy="33020"/>
            </a:xfrm>
            <a:custGeom>
              <a:avLst/>
              <a:gdLst>
                <a:gd name="T0" fmla="*/ 6 w 13"/>
                <a:gd name="T1" fmla="*/ 0 h 155"/>
                <a:gd name="T2" fmla="*/ 0 w 13"/>
                <a:gd name="T3" fmla="*/ 155 h 155"/>
                <a:gd name="T4" fmla="*/ 13 w 13"/>
                <a:gd name="T5" fmla="*/ 0 h 155"/>
                <a:gd name="T6" fmla="*/ 6 w 13"/>
                <a:gd name="T7" fmla="*/ 0 h 155"/>
              </a:gdLst>
              <a:ahLst/>
              <a:cxnLst>
                <a:cxn ang="0">
                  <a:pos x="T0" y="T1"/>
                </a:cxn>
                <a:cxn ang="0">
                  <a:pos x="T2" y="T3"/>
                </a:cxn>
                <a:cxn ang="0">
                  <a:pos x="T4" y="T5"/>
                </a:cxn>
                <a:cxn ang="0">
                  <a:pos x="T6" y="T7"/>
                </a:cxn>
              </a:cxnLst>
              <a:rect l="0" t="0" r="r" b="b"/>
              <a:pathLst>
                <a:path w="13" h="155">
                  <a:moveTo>
                    <a:pt x="6" y="0"/>
                  </a:moveTo>
                  <a:lnTo>
                    <a:pt x="0" y="155"/>
                  </a:lnTo>
                  <a:lnTo>
                    <a:pt x="13" y="0"/>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4" name="Freeform 83"/>
            <p:cNvSpPr>
              <a:spLocks/>
            </p:cNvSpPr>
            <p:nvPr/>
          </p:nvSpPr>
          <p:spPr bwMode="auto">
            <a:xfrm>
              <a:off x="4062095" y="3052445"/>
              <a:ext cx="2540" cy="33020"/>
            </a:xfrm>
            <a:custGeom>
              <a:avLst/>
              <a:gdLst>
                <a:gd name="T0" fmla="*/ 6 w 12"/>
                <a:gd name="T1" fmla="*/ 155 h 155"/>
                <a:gd name="T2" fmla="*/ 12 w 12"/>
                <a:gd name="T3" fmla="*/ 0 h 155"/>
                <a:gd name="T4" fmla="*/ 0 w 12"/>
                <a:gd name="T5" fmla="*/ 154 h 155"/>
                <a:gd name="T6" fmla="*/ 6 w 12"/>
                <a:gd name="T7" fmla="*/ 155 h 155"/>
              </a:gdLst>
              <a:ahLst/>
              <a:cxnLst>
                <a:cxn ang="0">
                  <a:pos x="T0" y="T1"/>
                </a:cxn>
                <a:cxn ang="0">
                  <a:pos x="T2" y="T3"/>
                </a:cxn>
                <a:cxn ang="0">
                  <a:pos x="T4" y="T5"/>
                </a:cxn>
                <a:cxn ang="0">
                  <a:pos x="T6" y="T7"/>
                </a:cxn>
              </a:cxnLst>
              <a:rect l="0" t="0" r="r" b="b"/>
              <a:pathLst>
                <a:path w="12" h="155">
                  <a:moveTo>
                    <a:pt x="6" y="155"/>
                  </a:moveTo>
                  <a:lnTo>
                    <a:pt x="12" y="0"/>
                  </a:lnTo>
                  <a:lnTo>
                    <a:pt x="0" y="154"/>
                  </a:lnTo>
                  <a:lnTo>
                    <a:pt x="6" y="1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5" name="Freeform 84"/>
            <p:cNvSpPr>
              <a:spLocks/>
            </p:cNvSpPr>
            <p:nvPr/>
          </p:nvSpPr>
          <p:spPr bwMode="auto">
            <a:xfrm>
              <a:off x="4062095" y="3052445"/>
              <a:ext cx="2540" cy="33020"/>
            </a:xfrm>
            <a:custGeom>
              <a:avLst/>
              <a:gdLst>
                <a:gd name="T0" fmla="*/ 6 w 12"/>
                <a:gd name="T1" fmla="*/ 155 h 155"/>
                <a:gd name="T2" fmla="*/ 12 w 12"/>
                <a:gd name="T3" fmla="*/ 0 h 155"/>
                <a:gd name="T4" fmla="*/ 0 w 12"/>
                <a:gd name="T5" fmla="*/ 154 h 155"/>
                <a:gd name="T6" fmla="*/ 6 w 12"/>
                <a:gd name="T7" fmla="*/ 155 h 155"/>
              </a:gdLst>
              <a:ahLst/>
              <a:cxnLst>
                <a:cxn ang="0">
                  <a:pos x="T0" y="T1"/>
                </a:cxn>
                <a:cxn ang="0">
                  <a:pos x="T2" y="T3"/>
                </a:cxn>
                <a:cxn ang="0">
                  <a:pos x="T4" y="T5"/>
                </a:cxn>
                <a:cxn ang="0">
                  <a:pos x="T6" y="T7"/>
                </a:cxn>
              </a:cxnLst>
              <a:rect l="0" t="0" r="r" b="b"/>
              <a:pathLst>
                <a:path w="12" h="155">
                  <a:moveTo>
                    <a:pt x="6" y="155"/>
                  </a:moveTo>
                  <a:lnTo>
                    <a:pt x="12" y="0"/>
                  </a:lnTo>
                  <a:lnTo>
                    <a:pt x="0" y="154"/>
                  </a:lnTo>
                  <a:lnTo>
                    <a:pt x="6"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6" name="Freeform 85"/>
            <p:cNvSpPr>
              <a:spLocks/>
            </p:cNvSpPr>
            <p:nvPr/>
          </p:nvSpPr>
          <p:spPr bwMode="auto">
            <a:xfrm>
              <a:off x="4062095" y="3052445"/>
              <a:ext cx="2540" cy="32385"/>
            </a:xfrm>
            <a:custGeom>
              <a:avLst/>
              <a:gdLst>
                <a:gd name="T0" fmla="*/ 6 w 12"/>
                <a:gd name="T1" fmla="*/ 1 h 154"/>
                <a:gd name="T2" fmla="*/ 0 w 12"/>
                <a:gd name="T3" fmla="*/ 154 h 154"/>
                <a:gd name="T4" fmla="*/ 12 w 12"/>
                <a:gd name="T5" fmla="*/ 0 h 154"/>
                <a:gd name="T6" fmla="*/ 6 w 12"/>
                <a:gd name="T7" fmla="*/ 1 h 154"/>
              </a:gdLst>
              <a:ahLst/>
              <a:cxnLst>
                <a:cxn ang="0">
                  <a:pos x="T0" y="T1"/>
                </a:cxn>
                <a:cxn ang="0">
                  <a:pos x="T2" y="T3"/>
                </a:cxn>
                <a:cxn ang="0">
                  <a:pos x="T4" y="T5"/>
                </a:cxn>
                <a:cxn ang="0">
                  <a:pos x="T6" y="T7"/>
                </a:cxn>
              </a:cxnLst>
              <a:rect l="0" t="0" r="r" b="b"/>
              <a:pathLst>
                <a:path w="12" h="154">
                  <a:moveTo>
                    <a:pt x="6" y="1"/>
                  </a:moveTo>
                  <a:lnTo>
                    <a:pt x="0" y="154"/>
                  </a:lnTo>
                  <a:lnTo>
                    <a:pt x="12" y="0"/>
                  </a:ln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7" name="Freeform 86"/>
            <p:cNvSpPr>
              <a:spLocks/>
            </p:cNvSpPr>
            <p:nvPr/>
          </p:nvSpPr>
          <p:spPr bwMode="auto">
            <a:xfrm>
              <a:off x="4062095" y="3052445"/>
              <a:ext cx="2540" cy="32385"/>
            </a:xfrm>
            <a:custGeom>
              <a:avLst/>
              <a:gdLst>
                <a:gd name="T0" fmla="*/ 6 w 12"/>
                <a:gd name="T1" fmla="*/ 1 h 154"/>
                <a:gd name="T2" fmla="*/ 0 w 12"/>
                <a:gd name="T3" fmla="*/ 154 h 154"/>
                <a:gd name="T4" fmla="*/ 12 w 12"/>
                <a:gd name="T5" fmla="*/ 0 h 154"/>
                <a:gd name="T6" fmla="*/ 6 w 12"/>
                <a:gd name="T7" fmla="*/ 1 h 154"/>
              </a:gdLst>
              <a:ahLst/>
              <a:cxnLst>
                <a:cxn ang="0">
                  <a:pos x="T0" y="T1"/>
                </a:cxn>
                <a:cxn ang="0">
                  <a:pos x="T2" y="T3"/>
                </a:cxn>
                <a:cxn ang="0">
                  <a:pos x="T4" y="T5"/>
                </a:cxn>
                <a:cxn ang="0">
                  <a:pos x="T6" y="T7"/>
                </a:cxn>
              </a:cxnLst>
              <a:rect l="0" t="0" r="r" b="b"/>
              <a:pathLst>
                <a:path w="12" h="154">
                  <a:moveTo>
                    <a:pt x="6" y="1"/>
                  </a:moveTo>
                  <a:lnTo>
                    <a:pt x="0" y="154"/>
                  </a:lnTo>
                  <a:lnTo>
                    <a:pt x="12" y="0"/>
                  </a:lnTo>
                  <a:lnTo>
                    <a:pt x="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8" name="Freeform 87"/>
            <p:cNvSpPr>
              <a:spLocks/>
            </p:cNvSpPr>
            <p:nvPr/>
          </p:nvSpPr>
          <p:spPr bwMode="auto">
            <a:xfrm>
              <a:off x="4060825" y="3052445"/>
              <a:ext cx="2540" cy="32385"/>
            </a:xfrm>
            <a:custGeom>
              <a:avLst/>
              <a:gdLst>
                <a:gd name="T0" fmla="*/ 6 w 12"/>
                <a:gd name="T1" fmla="*/ 153 h 153"/>
                <a:gd name="T2" fmla="*/ 12 w 12"/>
                <a:gd name="T3" fmla="*/ 0 h 153"/>
                <a:gd name="T4" fmla="*/ 0 w 12"/>
                <a:gd name="T5" fmla="*/ 151 h 153"/>
                <a:gd name="T6" fmla="*/ 6 w 12"/>
                <a:gd name="T7" fmla="*/ 153 h 153"/>
              </a:gdLst>
              <a:ahLst/>
              <a:cxnLst>
                <a:cxn ang="0">
                  <a:pos x="T0" y="T1"/>
                </a:cxn>
                <a:cxn ang="0">
                  <a:pos x="T2" y="T3"/>
                </a:cxn>
                <a:cxn ang="0">
                  <a:pos x="T4" y="T5"/>
                </a:cxn>
                <a:cxn ang="0">
                  <a:pos x="T6" y="T7"/>
                </a:cxn>
              </a:cxnLst>
              <a:rect l="0" t="0" r="r" b="b"/>
              <a:pathLst>
                <a:path w="12" h="153">
                  <a:moveTo>
                    <a:pt x="6" y="153"/>
                  </a:moveTo>
                  <a:lnTo>
                    <a:pt x="12" y="0"/>
                  </a:lnTo>
                  <a:lnTo>
                    <a:pt x="0" y="151"/>
                  </a:lnTo>
                  <a:lnTo>
                    <a:pt x="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9" name="Freeform 88"/>
            <p:cNvSpPr>
              <a:spLocks/>
            </p:cNvSpPr>
            <p:nvPr/>
          </p:nvSpPr>
          <p:spPr bwMode="auto">
            <a:xfrm>
              <a:off x="4060825" y="3052445"/>
              <a:ext cx="2540" cy="32385"/>
            </a:xfrm>
            <a:custGeom>
              <a:avLst/>
              <a:gdLst>
                <a:gd name="T0" fmla="*/ 6 w 12"/>
                <a:gd name="T1" fmla="*/ 153 h 153"/>
                <a:gd name="T2" fmla="*/ 12 w 12"/>
                <a:gd name="T3" fmla="*/ 0 h 153"/>
                <a:gd name="T4" fmla="*/ 0 w 12"/>
                <a:gd name="T5" fmla="*/ 151 h 153"/>
                <a:gd name="T6" fmla="*/ 6 w 12"/>
                <a:gd name="T7" fmla="*/ 153 h 153"/>
              </a:gdLst>
              <a:ahLst/>
              <a:cxnLst>
                <a:cxn ang="0">
                  <a:pos x="T0" y="T1"/>
                </a:cxn>
                <a:cxn ang="0">
                  <a:pos x="T2" y="T3"/>
                </a:cxn>
                <a:cxn ang="0">
                  <a:pos x="T4" y="T5"/>
                </a:cxn>
                <a:cxn ang="0">
                  <a:pos x="T6" y="T7"/>
                </a:cxn>
              </a:cxnLst>
              <a:rect l="0" t="0" r="r" b="b"/>
              <a:pathLst>
                <a:path w="12" h="153">
                  <a:moveTo>
                    <a:pt x="6" y="153"/>
                  </a:moveTo>
                  <a:lnTo>
                    <a:pt x="12" y="0"/>
                  </a:lnTo>
                  <a:lnTo>
                    <a:pt x="0" y="151"/>
                  </a:lnTo>
                  <a:lnTo>
                    <a:pt x="6" y="15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0" name="Freeform 89"/>
            <p:cNvSpPr>
              <a:spLocks/>
            </p:cNvSpPr>
            <p:nvPr/>
          </p:nvSpPr>
          <p:spPr bwMode="auto">
            <a:xfrm>
              <a:off x="4060825" y="3052445"/>
              <a:ext cx="2540" cy="32385"/>
            </a:xfrm>
            <a:custGeom>
              <a:avLst/>
              <a:gdLst>
                <a:gd name="T0" fmla="*/ 6 w 12"/>
                <a:gd name="T1" fmla="*/ 1 h 151"/>
                <a:gd name="T2" fmla="*/ 0 w 12"/>
                <a:gd name="T3" fmla="*/ 151 h 151"/>
                <a:gd name="T4" fmla="*/ 12 w 12"/>
                <a:gd name="T5" fmla="*/ 0 h 151"/>
                <a:gd name="T6" fmla="*/ 6 w 12"/>
                <a:gd name="T7" fmla="*/ 1 h 151"/>
              </a:gdLst>
              <a:ahLst/>
              <a:cxnLst>
                <a:cxn ang="0">
                  <a:pos x="T0" y="T1"/>
                </a:cxn>
                <a:cxn ang="0">
                  <a:pos x="T2" y="T3"/>
                </a:cxn>
                <a:cxn ang="0">
                  <a:pos x="T4" y="T5"/>
                </a:cxn>
                <a:cxn ang="0">
                  <a:pos x="T6" y="T7"/>
                </a:cxn>
              </a:cxnLst>
              <a:rect l="0" t="0" r="r" b="b"/>
              <a:pathLst>
                <a:path w="12" h="151">
                  <a:moveTo>
                    <a:pt x="6" y="1"/>
                  </a:moveTo>
                  <a:lnTo>
                    <a:pt x="0" y="151"/>
                  </a:lnTo>
                  <a:lnTo>
                    <a:pt x="12" y="0"/>
                  </a:ln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1" name="Freeform 90"/>
            <p:cNvSpPr>
              <a:spLocks/>
            </p:cNvSpPr>
            <p:nvPr/>
          </p:nvSpPr>
          <p:spPr bwMode="auto">
            <a:xfrm>
              <a:off x="4060825" y="3052445"/>
              <a:ext cx="2540" cy="32385"/>
            </a:xfrm>
            <a:custGeom>
              <a:avLst/>
              <a:gdLst>
                <a:gd name="T0" fmla="*/ 6 w 12"/>
                <a:gd name="T1" fmla="*/ 1 h 151"/>
                <a:gd name="T2" fmla="*/ 0 w 12"/>
                <a:gd name="T3" fmla="*/ 151 h 151"/>
                <a:gd name="T4" fmla="*/ 12 w 12"/>
                <a:gd name="T5" fmla="*/ 0 h 151"/>
                <a:gd name="T6" fmla="*/ 6 w 12"/>
                <a:gd name="T7" fmla="*/ 1 h 151"/>
              </a:gdLst>
              <a:ahLst/>
              <a:cxnLst>
                <a:cxn ang="0">
                  <a:pos x="T0" y="T1"/>
                </a:cxn>
                <a:cxn ang="0">
                  <a:pos x="T2" y="T3"/>
                </a:cxn>
                <a:cxn ang="0">
                  <a:pos x="T4" y="T5"/>
                </a:cxn>
                <a:cxn ang="0">
                  <a:pos x="T6" y="T7"/>
                </a:cxn>
              </a:cxnLst>
              <a:rect l="0" t="0" r="r" b="b"/>
              <a:pathLst>
                <a:path w="12" h="151">
                  <a:moveTo>
                    <a:pt x="6" y="1"/>
                  </a:moveTo>
                  <a:lnTo>
                    <a:pt x="0" y="151"/>
                  </a:lnTo>
                  <a:lnTo>
                    <a:pt x="12" y="0"/>
                  </a:lnTo>
                  <a:lnTo>
                    <a:pt x="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2" name="Freeform 91"/>
            <p:cNvSpPr>
              <a:spLocks/>
            </p:cNvSpPr>
            <p:nvPr/>
          </p:nvSpPr>
          <p:spPr bwMode="auto">
            <a:xfrm>
              <a:off x="4059555" y="3053080"/>
              <a:ext cx="2540" cy="31750"/>
            </a:xfrm>
            <a:custGeom>
              <a:avLst/>
              <a:gdLst>
                <a:gd name="T0" fmla="*/ 6 w 12"/>
                <a:gd name="T1" fmla="*/ 150 h 150"/>
                <a:gd name="T2" fmla="*/ 12 w 12"/>
                <a:gd name="T3" fmla="*/ 0 h 150"/>
                <a:gd name="T4" fmla="*/ 0 w 12"/>
                <a:gd name="T5" fmla="*/ 148 h 150"/>
                <a:gd name="T6" fmla="*/ 6 w 12"/>
                <a:gd name="T7" fmla="*/ 150 h 150"/>
              </a:gdLst>
              <a:ahLst/>
              <a:cxnLst>
                <a:cxn ang="0">
                  <a:pos x="T0" y="T1"/>
                </a:cxn>
                <a:cxn ang="0">
                  <a:pos x="T2" y="T3"/>
                </a:cxn>
                <a:cxn ang="0">
                  <a:pos x="T4" y="T5"/>
                </a:cxn>
                <a:cxn ang="0">
                  <a:pos x="T6" y="T7"/>
                </a:cxn>
              </a:cxnLst>
              <a:rect l="0" t="0" r="r" b="b"/>
              <a:pathLst>
                <a:path w="12" h="150">
                  <a:moveTo>
                    <a:pt x="6" y="150"/>
                  </a:moveTo>
                  <a:lnTo>
                    <a:pt x="12" y="0"/>
                  </a:lnTo>
                  <a:lnTo>
                    <a:pt x="0" y="148"/>
                  </a:lnTo>
                  <a:lnTo>
                    <a:pt x="6" y="1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3" name="Freeform 92"/>
            <p:cNvSpPr>
              <a:spLocks/>
            </p:cNvSpPr>
            <p:nvPr/>
          </p:nvSpPr>
          <p:spPr bwMode="auto">
            <a:xfrm>
              <a:off x="4059555" y="3053080"/>
              <a:ext cx="2540" cy="31750"/>
            </a:xfrm>
            <a:custGeom>
              <a:avLst/>
              <a:gdLst>
                <a:gd name="T0" fmla="*/ 6 w 12"/>
                <a:gd name="T1" fmla="*/ 150 h 150"/>
                <a:gd name="T2" fmla="*/ 12 w 12"/>
                <a:gd name="T3" fmla="*/ 0 h 150"/>
                <a:gd name="T4" fmla="*/ 0 w 12"/>
                <a:gd name="T5" fmla="*/ 148 h 150"/>
                <a:gd name="T6" fmla="*/ 6 w 12"/>
                <a:gd name="T7" fmla="*/ 150 h 150"/>
              </a:gdLst>
              <a:ahLst/>
              <a:cxnLst>
                <a:cxn ang="0">
                  <a:pos x="T0" y="T1"/>
                </a:cxn>
                <a:cxn ang="0">
                  <a:pos x="T2" y="T3"/>
                </a:cxn>
                <a:cxn ang="0">
                  <a:pos x="T4" y="T5"/>
                </a:cxn>
                <a:cxn ang="0">
                  <a:pos x="T6" y="T7"/>
                </a:cxn>
              </a:cxnLst>
              <a:rect l="0" t="0" r="r" b="b"/>
              <a:pathLst>
                <a:path w="12" h="150">
                  <a:moveTo>
                    <a:pt x="6" y="150"/>
                  </a:moveTo>
                  <a:lnTo>
                    <a:pt x="12" y="0"/>
                  </a:lnTo>
                  <a:lnTo>
                    <a:pt x="0" y="148"/>
                  </a:lnTo>
                  <a:lnTo>
                    <a:pt x="6" y="15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4" name="Freeform 93"/>
            <p:cNvSpPr>
              <a:spLocks/>
            </p:cNvSpPr>
            <p:nvPr/>
          </p:nvSpPr>
          <p:spPr bwMode="auto">
            <a:xfrm>
              <a:off x="4059555" y="3053080"/>
              <a:ext cx="2540" cy="31115"/>
            </a:xfrm>
            <a:custGeom>
              <a:avLst/>
              <a:gdLst>
                <a:gd name="T0" fmla="*/ 6 w 12"/>
                <a:gd name="T1" fmla="*/ 2 h 148"/>
                <a:gd name="T2" fmla="*/ 0 w 12"/>
                <a:gd name="T3" fmla="*/ 148 h 148"/>
                <a:gd name="T4" fmla="*/ 12 w 12"/>
                <a:gd name="T5" fmla="*/ 0 h 148"/>
                <a:gd name="T6" fmla="*/ 6 w 12"/>
                <a:gd name="T7" fmla="*/ 2 h 148"/>
              </a:gdLst>
              <a:ahLst/>
              <a:cxnLst>
                <a:cxn ang="0">
                  <a:pos x="T0" y="T1"/>
                </a:cxn>
                <a:cxn ang="0">
                  <a:pos x="T2" y="T3"/>
                </a:cxn>
                <a:cxn ang="0">
                  <a:pos x="T4" y="T5"/>
                </a:cxn>
                <a:cxn ang="0">
                  <a:pos x="T6" y="T7"/>
                </a:cxn>
              </a:cxnLst>
              <a:rect l="0" t="0" r="r" b="b"/>
              <a:pathLst>
                <a:path w="12" h="148">
                  <a:moveTo>
                    <a:pt x="6" y="2"/>
                  </a:moveTo>
                  <a:lnTo>
                    <a:pt x="0" y="148"/>
                  </a:lnTo>
                  <a:lnTo>
                    <a:pt x="12" y="0"/>
                  </a:lnTo>
                  <a:lnTo>
                    <a:pt x="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5" name="Freeform 94"/>
            <p:cNvSpPr>
              <a:spLocks/>
            </p:cNvSpPr>
            <p:nvPr/>
          </p:nvSpPr>
          <p:spPr bwMode="auto">
            <a:xfrm>
              <a:off x="4059555" y="3053080"/>
              <a:ext cx="2540" cy="31115"/>
            </a:xfrm>
            <a:custGeom>
              <a:avLst/>
              <a:gdLst>
                <a:gd name="T0" fmla="*/ 6 w 12"/>
                <a:gd name="T1" fmla="*/ 2 h 148"/>
                <a:gd name="T2" fmla="*/ 0 w 12"/>
                <a:gd name="T3" fmla="*/ 148 h 148"/>
                <a:gd name="T4" fmla="*/ 12 w 12"/>
                <a:gd name="T5" fmla="*/ 0 h 148"/>
                <a:gd name="T6" fmla="*/ 6 w 12"/>
                <a:gd name="T7" fmla="*/ 2 h 148"/>
              </a:gdLst>
              <a:ahLst/>
              <a:cxnLst>
                <a:cxn ang="0">
                  <a:pos x="T0" y="T1"/>
                </a:cxn>
                <a:cxn ang="0">
                  <a:pos x="T2" y="T3"/>
                </a:cxn>
                <a:cxn ang="0">
                  <a:pos x="T4" y="T5"/>
                </a:cxn>
                <a:cxn ang="0">
                  <a:pos x="T6" y="T7"/>
                </a:cxn>
              </a:cxnLst>
              <a:rect l="0" t="0" r="r" b="b"/>
              <a:pathLst>
                <a:path w="12" h="148">
                  <a:moveTo>
                    <a:pt x="6" y="2"/>
                  </a:moveTo>
                  <a:lnTo>
                    <a:pt x="0" y="148"/>
                  </a:lnTo>
                  <a:lnTo>
                    <a:pt x="12" y="0"/>
                  </a:lnTo>
                  <a:lnTo>
                    <a:pt x="6"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6" name="Freeform 95"/>
            <p:cNvSpPr>
              <a:spLocks/>
            </p:cNvSpPr>
            <p:nvPr/>
          </p:nvSpPr>
          <p:spPr bwMode="auto">
            <a:xfrm>
              <a:off x="4057650" y="3053080"/>
              <a:ext cx="3175" cy="31115"/>
            </a:xfrm>
            <a:custGeom>
              <a:avLst/>
              <a:gdLst>
                <a:gd name="T0" fmla="*/ 7 w 13"/>
                <a:gd name="T1" fmla="*/ 146 h 146"/>
                <a:gd name="T2" fmla="*/ 13 w 13"/>
                <a:gd name="T3" fmla="*/ 0 h 146"/>
                <a:gd name="T4" fmla="*/ 0 w 13"/>
                <a:gd name="T5" fmla="*/ 143 h 146"/>
                <a:gd name="T6" fmla="*/ 7 w 13"/>
                <a:gd name="T7" fmla="*/ 146 h 146"/>
              </a:gdLst>
              <a:ahLst/>
              <a:cxnLst>
                <a:cxn ang="0">
                  <a:pos x="T0" y="T1"/>
                </a:cxn>
                <a:cxn ang="0">
                  <a:pos x="T2" y="T3"/>
                </a:cxn>
                <a:cxn ang="0">
                  <a:pos x="T4" y="T5"/>
                </a:cxn>
                <a:cxn ang="0">
                  <a:pos x="T6" y="T7"/>
                </a:cxn>
              </a:cxnLst>
              <a:rect l="0" t="0" r="r" b="b"/>
              <a:pathLst>
                <a:path w="13" h="146">
                  <a:moveTo>
                    <a:pt x="7" y="146"/>
                  </a:moveTo>
                  <a:lnTo>
                    <a:pt x="13" y="0"/>
                  </a:lnTo>
                  <a:lnTo>
                    <a:pt x="0" y="143"/>
                  </a:lnTo>
                  <a:lnTo>
                    <a:pt x="7" y="1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 name="Freeform 96"/>
            <p:cNvSpPr>
              <a:spLocks/>
            </p:cNvSpPr>
            <p:nvPr/>
          </p:nvSpPr>
          <p:spPr bwMode="auto">
            <a:xfrm>
              <a:off x="4057650" y="3053080"/>
              <a:ext cx="3175" cy="31115"/>
            </a:xfrm>
            <a:custGeom>
              <a:avLst/>
              <a:gdLst>
                <a:gd name="T0" fmla="*/ 7 w 13"/>
                <a:gd name="T1" fmla="*/ 146 h 146"/>
                <a:gd name="T2" fmla="*/ 13 w 13"/>
                <a:gd name="T3" fmla="*/ 0 h 146"/>
                <a:gd name="T4" fmla="*/ 0 w 13"/>
                <a:gd name="T5" fmla="*/ 143 h 146"/>
                <a:gd name="T6" fmla="*/ 7 w 13"/>
                <a:gd name="T7" fmla="*/ 146 h 146"/>
              </a:gdLst>
              <a:ahLst/>
              <a:cxnLst>
                <a:cxn ang="0">
                  <a:pos x="T0" y="T1"/>
                </a:cxn>
                <a:cxn ang="0">
                  <a:pos x="T2" y="T3"/>
                </a:cxn>
                <a:cxn ang="0">
                  <a:pos x="T4" y="T5"/>
                </a:cxn>
                <a:cxn ang="0">
                  <a:pos x="T6" y="T7"/>
                </a:cxn>
              </a:cxnLst>
              <a:rect l="0" t="0" r="r" b="b"/>
              <a:pathLst>
                <a:path w="13" h="146">
                  <a:moveTo>
                    <a:pt x="7" y="146"/>
                  </a:moveTo>
                  <a:lnTo>
                    <a:pt x="13" y="0"/>
                  </a:lnTo>
                  <a:lnTo>
                    <a:pt x="0" y="143"/>
                  </a:lnTo>
                  <a:lnTo>
                    <a:pt x="7" y="14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8" name="Freeform 97"/>
            <p:cNvSpPr>
              <a:spLocks/>
            </p:cNvSpPr>
            <p:nvPr/>
          </p:nvSpPr>
          <p:spPr bwMode="auto">
            <a:xfrm>
              <a:off x="4057650" y="3053080"/>
              <a:ext cx="3175" cy="30480"/>
            </a:xfrm>
            <a:custGeom>
              <a:avLst/>
              <a:gdLst>
                <a:gd name="T0" fmla="*/ 7 w 13"/>
                <a:gd name="T1" fmla="*/ 2 h 143"/>
                <a:gd name="T2" fmla="*/ 0 w 13"/>
                <a:gd name="T3" fmla="*/ 143 h 143"/>
                <a:gd name="T4" fmla="*/ 13 w 13"/>
                <a:gd name="T5" fmla="*/ 0 h 143"/>
                <a:gd name="T6" fmla="*/ 7 w 13"/>
                <a:gd name="T7" fmla="*/ 2 h 143"/>
              </a:gdLst>
              <a:ahLst/>
              <a:cxnLst>
                <a:cxn ang="0">
                  <a:pos x="T0" y="T1"/>
                </a:cxn>
                <a:cxn ang="0">
                  <a:pos x="T2" y="T3"/>
                </a:cxn>
                <a:cxn ang="0">
                  <a:pos x="T4" y="T5"/>
                </a:cxn>
                <a:cxn ang="0">
                  <a:pos x="T6" y="T7"/>
                </a:cxn>
              </a:cxnLst>
              <a:rect l="0" t="0" r="r" b="b"/>
              <a:pathLst>
                <a:path w="13" h="143">
                  <a:moveTo>
                    <a:pt x="7" y="2"/>
                  </a:moveTo>
                  <a:lnTo>
                    <a:pt x="0" y="143"/>
                  </a:lnTo>
                  <a:lnTo>
                    <a:pt x="13" y="0"/>
                  </a:lnTo>
                  <a:lnTo>
                    <a:pt x="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9" name="Freeform 98"/>
            <p:cNvSpPr>
              <a:spLocks/>
            </p:cNvSpPr>
            <p:nvPr/>
          </p:nvSpPr>
          <p:spPr bwMode="auto">
            <a:xfrm>
              <a:off x="4057650" y="3053080"/>
              <a:ext cx="3175" cy="30480"/>
            </a:xfrm>
            <a:custGeom>
              <a:avLst/>
              <a:gdLst>
                <a:gd name="T0" fmla="*/ 7 w 13"/>
                <a:gd name="T1" fmla="*/ 2 h 143"/>
                <a:gd name="T2" fmla="*/ 0 w 13"/>
                <a:gd name="T3" fmla="*/ 143 h 143"/>
                <a:gd name="T4" fmla="*/ 13 w 13"/>
                <a:gd name="T5" fmla="*/ 0 h 143"/>
                <a:gd name="T6" fmla="*/ 7 w 13"/>
                <a:gd name="T7" fmla="*/ 2 h 143"/>
              </a:gdLst>
              <a:ahLst/>
              <a:cxnLst>
                <a:cxn ang="0">
                  <a:pos x="T0" y="T1"/>
                </a:cxn>
                <a:cxn ang="0">
                  <a:pos x="T2" y="T3"/>
                </a:cxn>
                <a:cxn ang="0">
                  <a:pos x="T4" y="T5"/>
                </a:cxn>
                <a:cxn ang="0">
                  <a:pos x="T6" y="T7"/>
                </a:cxn>
              </a:cxnLst>
              <a:rect l="0" t="0" r="r" b="b"/>
              <a:pathLst>
                <a:path w="13" h="143">
                  <a:moveTo>
                    <a:pt x="7" y="2"/>
                  </a:moveTo>
                  <a:lnTo>
                    <a:pt x="0" y="143"/>
                  </a:lnTo>
                  <a:lnTo>
                    <a:pt x="13" y="0"/>
                  </a:lnTo>
                  <a:lnTo>
                    <a:pt x="7"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0" name="Freeform 99"/>
            <p:cNvSpPr>
              <a:spLocks/>
            </p:cNvSpPr>
            <p:nvPr/>
          </p:nvSpPr>
          <p:spPr bwMode="auto">
            <a:xfrm>
              <a:off x="4057015" y="3053715"/>
              <a:ext cx="2540" cy="29845"/>
            </a:xfrm>
            <a:custGeom>
              <a:avLst/>
              <a:gdLst>
                <a:gd name="T0" fmla="*/ 5 w 12"/>
                <a:gd name="T1" fmla="*/ 141 h 141"/>
                <a:gd name="T2" fmla="*/ 12 w 12"/>
                <a:gd name="T3" fmla="*/ 0 h 141"/>
                <a:gd name="T4" fmla="*/ 0 w 12"/>
                <a:gd name="T5" fmla="*/ 138 h 141"/>
                <a:gd name="T6" fmla="*/ 5 w 12"/>
                <a:gd name="T7" fmla="*/ 141 h 141"/>
              </a:gdLst>
              <a:ahLst/>
              <a:cxnLst>
                <a:cxn ang="0">
                  <a:pos x="T0" y="T1"/>
                </a:cxn>
                <a:cxn ang="0">
                  <a:pos x="T2" y="T3"/>
                </a:cxn>
                <a:cxn ang="0">
                  <a:pos x="T4" y="T5"/>
                </a:cxn>
                <a:cxn ang="0">
                  <a:pos x="T6" y="T7"/>
                </a:cxn>
              </a:cxnLst>
              <a:rect l="0" t="0" r="r" b="b"/>
              <a:pathLst>
                <a:path w="12" h="141">
                  <a:moveTo>
                    <a:pt x="5" y="141"/>
                  </a:moveTo>
                  <a:lnTo>
                    <a:pt x="12" y="0"/>
                  </a:lnTo>
                  <a:lnTo>
                    <a:pt x="0" y="138"/>
                  </a:lnTo>
                  <a:lnTo>
                    <a:pt x="5" y="1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1" name="Freeform 100"/>
            <p:cNvSpPr>
              <a:spLocks/>
            </p:cNvSpPr>
            <p:nvPr/>
          </p:nvSpPr>
          <p:spPr bwMode="auto">
            <a:xfrm>
              <a:off x="4057015" y="3053715"/>
              <a:ext cx="2540" cy="29845"/>
            </a:xfrm>
            <a:custGeom>
              <a:avLst/>
              <a:gdLst>
                <a:gd name="T0" fmla="*/ 5 w 12"/>
                <a:gd name="T1" fmla="*/ 141 h 141"/>
                <a:gd name="T2" fmla="*/ 12 w 12"/>
                <a:gd name="T3" fmla="*/ 0 h 141"/>
                <a:gd name="T4" fmla="*/ 0 w 12"/>
                <a:gd name="T5" fmla="*/ 138 h 141"/>
                <a:gd name="T6" fmla="*/ 5 w 12"/>
                <a:gd name="T7" fmla="*/ 141 h 141"/>
              </a:gdLst>
              <a:ahLst/>
              <a:cxnLst>
                <a:cxn ang="0">
                  <a:pos x="T0" y="T1"/>
                </a:cxn>
                <a:cxn ang="0">
                  <a:pos x="T2" y="T3"/>
                </a:cxn>
                <a:cxn ang="0">
                  <a:pos x="T4" y="T5"/>
                </a:cxn>
                <a:cxn ang="0">
                  <a:pos x="T6" y="T7"/>
                </a:cxn>
              </a:cxnLst>
              <a:rect l="0" t="0" r="r" b="b"/>
              <a:pathLst>
                <a:path w="12" h="141">
                  <a:moveTo>
                    <a:pt x="5" y="141"/>
                  </a:moveTo>
                  <a:lnTo>
                    <a:pt x="12" y="0"/>
                  </a:lnTo>
                  <a:lnTo>
                    <a:pt x="0" y="138"/>
                  </a:lnTo>
                  <a:lnTo>
                    <a:pt x="5" y="14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2" name="Freeform 101"/>
            <p:cNvSpPr>
              <a:spLocks/>
            </p:cNvSpPr>
            <p:nvPr/>
          </p:nvSpPr>
          <p:spPr bwMode="auto">
            <a:xfrm>
              <a:off x="4057015" y="3053715"/>
              <a:ext cx="2540" cy="29210"/>
            </a:xfrm>
            <a:custGeom>
              <a:avLst/>
              <a:gdLst>
                <a:gd name="T0" fmla="*/ 5 w 12"/>
                <a:gd name="T1" fmla="*/ 3 h 138"/>
                <a:gd name="T2" fmla="*/ 0 w 12"/>
                <a:gd name="T3" fmla="*/ 138 h 138"/>
                <a:gd name="T4" fmla="*/ 12 w 12"/>
                <a:gd name="T5" fmla="*/ 0 h 138"/>
                <a:gd name="T6" fmla="*/ 5 w 12"/>
                <a:gd name="T7" fmla="*/ 3 h 138"/>
              </a:gdLst>
              <a:ahLst/>
              <a:cxnLst>
                <a:cxn ang="0">
                  <a:pos x="T0" y="T1"/>
                </a:cxn>
                <a:cxn ang="0">
                  <a:pos x="T2" y="T3"/>
                </a:cxn>
                <a:cxn ang="0">
                  <a:pos x="T4" y="T5"/>
                </a:cxn>
                <a:cxn ang="0">
                  <a:pos x="T6" y="T7"/>
                </a:cxn>
              </a:cxnLst>
              <a:rect l="0" t="0" r="r" b="b"/>
              <a:pathLst>
                <a:path w="12" h="138">
                  <a:moveTo>
                    <a:pt x="5" y="3"/>
                  </a:moveTo>
                  <a:lnTo>
                    <a:pt x="0" y="138"/>
                  </a:lnTo>
                  <a:lnTo>
                    <a:pt x="12" y="0"/>
                  </a:lnTo>
                  <a:lnTo>
                    <a:pt x="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3" name="Freeform 102"/>
            <p:cNvSpPr>
              <a:spLocks/>
            </p:cNvSpPr>
            <p:nvPr/>
          </p:nvSpPr>
          <p:spPr bwMode="auto">
            <a:xfrm>
              <a:off x="4057015" y="3053715"/>
              <a:ext cx="2540" cy="29210"/>
            </a:xfrm>
            <a:custGeom>
              <a:avLst/>
              <a:gdLst>
                <a:gd name="T0" fmla="*/ 5 w 12"/>
                <a:gd name="T1" fmla="*/ 3 h 138"/>
                <a:gd name="T2" fmla="*/ 0 w 12"/>
                <a:gd name="T3" fmla="*/ 138 h 138"/>
                <a:gd name="T4" fmla="*/ 12 w 12"/>
                <a:gd name="T5" fmla="*/ 0 h 138"/>
                <a:gd name="T6" fmla="*/ 5 w 12"/>
                <a:gd name="T7" fmla="*/ 3 h 138"/>
              </a:gdLst>
              <a:ahLst/>
              <a:cxnLst>
                <a:cxn ang="0">
                  <a:pos x="T0" y="T1"/>
                </a:cxn>
                <a:cxn ang="0">
                  <a:pos x="T2" y="T3"/>
                </a:cxn>
                <a:cxn ang="0">
                  <a:pos x="T4" y="T5"/>
                </a:cxn>
                <a:cxn ang="0">
                  <a:pos x="T6" y="T7"/>
                </a:cxn>
              </a:cxnLst>
              <a:rect l="0" t="0" r="r" b="b"/>
              <a:pathLst>
                <a:path w="12" h="138">
                  <a:moveTo>
                    <a:pt x="5" y="3"/>
                  </a:moveTo>
                  <a:lnTo>
                    <a:pt x="0" y="138"/>
                  </a:lnTo>
                  <a:lnTo>
                    <a:pt x="12" y="0"/>
                  </a:lnTo>
                  <a:lnTo>
                    <a:pt x="5" y="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4" name="Freeform 103"/>
            <p:cNvSpPr>
              <a:spLocks/>
            </p:cNvSpPr>
            <p:nvPr/>
          </p:nvSpPr>
          <p:spPr bwMode="auto">
            <a:xfrm>
              <a:off x="4055745" y="3054350"/>
              <a:ext cx="1905" cy="28575"/>
            </a:xfrm>
            <a:custGeom>
              <a:avLst/>
              <a:gdLst>
                <a:gd name="T0" fmla="*/ 5 w 10"/>
                <a:gd name="T1" fmla="*/ 135 h 135"/>
                <a:gd name="T2" fmla="*/ 10 w 10"/>
                <a:gd name="T3" fmla="*/ 0 h 135"/>
                <a:gd name="T4" fmla="*/ 0 w 10"/>
                <a:gd name="T5" fmla="*/ 131 h 135"/>
                <a:gd name="T6" fmla="*/ 5 w 10"/>
                <a:gd name="T7" fmla="*/ 135 h 135"/>
              </a:gdLst>
              <a:ahLst/>
              <a:cxnLst>
                <a:cxn ang="0">
                  <a:pos x="T0" y="T1"/>
                </a:cxn>
                <a:cxn ang="0">
                  <a:pos x="T2" y="T3"/>
                </a:cxn>
                <a:cxn ang="0">
                  <a:pos x="T4" y="T5"/>
                </a:cxn>
                <a:cxn ang="0">
                  <a:pos x="T6" y="T7"/>
                </a:cxn>
              </a:cxnLst>
              <a:rect l="0" t="0" r="r" b="b"/>
              <a:pathLst>
                <a:path w="10" h="135">
                  <a:moveTo>
                    <a:pt x="5" y="135"/>
                  </a:moveTo>
                  <a:lnTo>
                    <a:pt x="10" y="0"/>
                  </a:lnTo>
                  <a:lnTo>
                    <a:pt x="0" y="131"/>
                  </a:lnTo>
                  <a:lnTo>
                    <a:pt x="5" y="1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5" name="Freeform 104"/>
            <p:cNvSpPr>
              <a:spLocks/>
            </p:cNvSpPr>
            <p:nvPr/>
          </p:nvSpPr>
          <p:spPr bwMode="auto">
            <a:xfrm>
              <a:off x="4055745" y="3054350"/>
              <a:ext cx="1905" cy="28575"/>
            </a:xfrm>
            <a:custGeom>
              <a:avLst/>
              <a:gdLst>
                <a:gd name="T0" fmla="*/ 5 w 10"/>
                <a:gd name="T1" fmla="*/ 135 h 135"/>
                <a:gd name="T2" fmla="*/ 10 w 10"/>
                <a:gd name="T3" fmla="*/ 0 h 135"/>
                <a:gd name="T4" fmla="*/ 0 w 10"/>
                <a:gd name="T5" fmla="*/ 131 h 135"/>
                <a:gd name="T6" fmla="*/ 5 w 10"/>
                <a:gd name="T7" fmla="*/ 135 h 135"/>
              </a:gdLst>
              <a:ahLst/>
              <a:cxnLst>
                <a:cxn ang="0">
                  <a:pos x="T0" y="T1"/>
                </a:cxn>
                <a:cxn ang="0">
                  <a:pos x="T2" y="T3"/>
                </a:cxn>
                <a:cxn ang="0">
                  <a:pos x="T4" y="T5"/>
                </a:cxn>
                <a:cxn ang="0">
                  <a:pos x="T6" y="T7"/>
                </a:cxn>
              </a:cxnLst>
              <a:rect l="0" t="0" r="r" b="b"/>
              <a:pathLst>
                <a:path w="10" h="135">
                  <a:moveTo>
                    <a:pt x="5" y="135"/>
                  </a:moveTo>
                  <a:lnTo>
                    <a:pt x="10" y="0"/>
                  </a:lnTo>
                  <a:lnTo>
                    <a:pt x="0" y="131"/>
                  </a:lnTo>
                  <a:lnTo>
                    <a:pt x="5" y="13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6" name="Freeform 105"/>
            <p:cNvSpPr>
              <a:spLocks/>
            </p:cNvSpPr>
            <p:nvPr/>
          </p:nvSpPr>
          <p:spPr bwMode="auto">
            <a:xfrm>
              <a:off x="4055745" y="3054350"/>
              <a:ext cx="1905" cy="27940"/>
            </a:xfrm>
            <a:custGeom>
              <a:avLst/>
              <a:gdLst>
                <a:gd name="T0" fmla="*/ 5 w 10"/>
                <a:gd name="T1" fmla="*/ 3 h 131"/>
                <a:gd name="T2" fmla="*/ 0 w 10"/>
                <a:gd name="T3" fmla="*/ 131 h 131"/>
                <a:gd name="T4" fmla="*/ 10 w 10"/>
                <a:gd name="T5" fmla="*/ 0 h 131"/>
                <a:gd name="T6" fmla="*/ 5 w 10"/>
                <a:gd name="T7" fmla="*/ 3 h 131"/>
              </a:gdLst>
              <a:ahLst/>
              <a:cxnLst>
                <a:cxn ang="0">
                  <a:pos x="T0" y="T1"/>
                </a:cxn>
                <a:cxn ang="0">
                  <a:pos x="T2" y="T3"/>
                </a:cxn>
                <a:cxn ang="0">
                  <a:pos x="T4" y="T5"/>
                </a:cxn>
                <a:cxn ang="0">
                  <a:pos x="T6" y="T7"/>
                </a:cxn>
              </a:cxnLst>
              <a:rect l="0" t="0" r="r" b="b"/>
              <a:pathLst>
                <a:path w="10" h="131">
                  <a:moveTo>
                    <a:pt x="5" y="3"/>
                  </a:moveTo>
                  <a:lnTo>
                    <a:pt x="0" y="131"/>
                  </a:lnTo>
                  <a:lnTo>
                    <a:pt x="10" y="0"/>
                  </a:lnTo>
                  <a:lnTo>
                    <a:pt x="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7" name="Freeform 106"/>
            <p:cNvSpPr>
              <a:spLocks/>
            </p:cNvSpPr>
            <p:nvPr/>
          </p:nvSpPr>
          <p:spPr bwMode="auto">
            <a:xfrm>
              <a:off x="4055745" y="3054350"/>
              <a:ext cx="1905" cy="27940"/>
            </a:xfrm>
            <a:custGeom>
              <a:avLst/>
              <a:gdLst>
                <a:gd name="T0" fmla="*/ 5 w 10"/>
                <a:gd name="T1" fmla="*/ 3 h 131"/>
                <a:gd name="T2" fmla="*/ 0 w 10"/>
                <a:gd name="T3" fmla="*/ 131 h 131"/>
                <a:gd name="T4" fmla="*/ 10 w 10"/>
                <a:gd name="T5" fmla="*/ 0 h 131"/>
                <a:gd name="T6" fmla="*/ 5 w 10"/>
                <a:gd name="T7" fmla="*/ 3 h 131"/>
              </a:gdLst>
              <a:ahLst/>
              <a:cxnLst>
                <a:cxn ang="0">
                  <a:pos x="T0" y="T1"/>
                </a:cxn>
                <a:cxn ang="0">
                  <a:pos x="T2" y="T3"/>
                </a:cxn>
                <a:cxn ang="0">
                  <a:pos x="T4" y="T5"/>
                </a:cxn>
                <a:cxn ang="0">
                  <a:pos x="T6" y="T7"/>
                </a:cxn>
              </a:cxnLst>
              <a:rect l="0" t="0" r="r" b="b"/>
              <a:pathLst>
                <a:path w="10" h="131">
                  <a:moveTo>
                    <a:pt x="5" y="3"/>
                  </a:moveTo>
                  <a:lnTo>
                    <a:pt x="0" y="131"/>
                  </a:lnTo>
                  <a:lnTo>
                    <a:pt x="10" y="0"/>
                  </a:lnTo>
                  <a:lnTo>
                    <a:pt x="5" y="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8" name="Freeform 107"/>
            <p:cNvSpPr>
              <a:spLocks/>
            </p:cNvSpPr>
            <p:nvPr/>
          </p:nvSpPr>
          <p:spPr bwMode="auto">
            <a:xfrm>
              <a:off x="4054475" y="3054985"/>
              <a:ext cx="2540" cy="27305"/>
            </a:xfrm>
            <a:custGeom>
              <a:avLst/>
              <a:gdLst>
                <a:gd name="T0" fmla="*/ 5 w 10"/>
                <a:gd name="T1" fmla="*/ 128 h 128"/>
                <a:gd name="T2" fmla="*/ 10 w 10"/>
                <a:gd name="T3" fmla="*/ 0 h 128"/>
                <a:gd name="T4" fmla="*/ 0 w 10"/>
                <a:gd name="T5" fmla="*/ 124 h 128"/>
                <a:gd name="T6" fmla="*/ 5 w 10"/>
                <a:gd name="T7" fmla="*/ 128 h 128"/>
              </a:gdLst>
              <a:ahLst/>
              <a:cxnLst>
                <a:cxn ang="0">
                  <a:pos x="T0" y="T1"/>
                </a:cxn>
                <a:cxn ang="0">
                  <a:pos x="T2" y="T3"/>
                </a:cxn>
                <a:cxn ang="0">
                  <a:pos x="T4" y="T5"/>
                </a:cxn>
                <a:cxn ang="0">
                  <a:pos x="T6" y="T7"/>
                </a:cxn>
              </a:cxnLst>
              <a:rect l="0" t="0" r="r" b="b"/>
              <a:pathLst>
                <a:path w="10" h="128">
                  <a:moveTo>
                    <a:pt x="5" y="128"/>
                  </a:moveTo>
                  <a:lnTo>
                    <a:pt x="10" y="0"/>
                  </a:lnTo>
                  <a:lnTo>
                    <a:pt x="0" y="124"/>
                  </a:lnTo>
                  <a:lnTo>
                    <a:pt x="5" y="1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9" name="Freeform 108"/>
            <p:cNvSpPr>
              <a:spLocks/>
            </p:cNvSpPr>
            <p:nvPr/>
          </p:nvSpPr>
          <p:spPr bwMode="auto">
            <a:xfrm>
              <a:off x="4054475" y="3054985"/>
              <a:ext cx="2540" cy="27305"/>
            </a:xfrm>
            <a:custGeom>
              <a:avLst/>
              <a:gdLst>
                <a:gd name="T0" fmla="*/ 5 w 10"/>
                <a:gd name="T1" fmla="*/ 128 h 128"/>
                <a:gd name="T2" fmla="*/ 10 w 10"/>
                <a:gd name="T3" fmla="*/ 0 h 128"/>
                <a:gd name="T4" fmla="*/ 0 w 10"/>
                <a:gd name="T5" fmla="*/ 124 h 128"/>
                <a:gd name="T6" fmla="*/ 5 w 10"/>
                <a:gd name="T7" fmla="*/ 128 h 128"/>
              </a:gdLst>
              <a:ahLst/>
              <a:cxnLst>
                <a:cxn ang="0">
                  <a:pos x="T0" y="T1"/>
                </a:cxn>
                <a:cxn ang="0">
                  <a:pos x="T2" y="T3"/>
                </a:cxn>
                <a:cxn ang="0">
                  <a:pos x="T4" y="T5"/>
                </a:cxn>
                <a:cxn ang="0">
                  <a:pos x="T6" y="T7"/>
                </a:cxn>
              </a:cxnLst>
              <a:rect l="0" t="0" r="r" b="b"/>
              <a:pathLst>
                <a:path w="10" h="128">
                  <a:moveTo>
                    <a:pt x="5" y="128"/>
                  </a:moveTo>
                  <a:lnTo>
                    <a:pt x="10" y="0"/>
                  </a:lnTo>
                  <a:lnTo>
                    <a:pt x="0" y="124"/>
                  </a:lnTo>
                  <a:lnTo>
                    <a:pt x="5" y="1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 name="Freeform 109"/>
            <p:cNvSpPr>
              <a:spLocks/>
            </p:cNvSpPr>
            <p:nvPr/>
          </p:nvSpPr>
          <p:spPr bwMode="auto">
            <a:xfrm>
              <a:off x="4054475" y="3054985"/>
              <a:ext cx="2540" cy="26035"/>
            </a:xfrm>
            <a:custGeom>
              <a:avLst/>
              <a:gdLst>
                <a:gd name="T0" fmla="*/ 5 w 10"/>
                <a:gd name="T1" fmla="*/ 4 h 124"/>
                <a:gd name="T2" fmla="*/ 0 w 10"/>
                <a:gd name="T3" fmla="*/ 124 h 124"/>
                <a:gd name="T4" fmla="*/ 10 w 10"/>
                <a:gd name="T5" fmla="*/ 0 h 124"/>
                <a:gd name="T6" fmla="*/ 5 w 10"/>
                <a:gd name="T7" fmla="*/ 4 h 124"/>
              </a:gdLst>
              <a:ahLst/>
              <a:cxnLst>
                <a:cxn ang="0">
                  <a:pos x="T0" y="T1"/>
                </a:cxn>
                <a:cxn ang="0">
                  <a:pos x="T2" y="T3"/>
                </a:cxn>
                <a:cxn ang="0">
                  <a:pos x="T4" y="T5"/>
                </a:cxn>
                <a:cxn ang="0">
                  <a:pos x="T6" y="T7"/>
                </a:cxn>
              </a:cxnLst>
              <a:rect l="0" t="0" r="r" b="b"/>
              <a:pathLst>
                <a:path w="10" h="124">
                  <a:moveTo>
                    <a:pt x="5" y="4"/>
                  </a:moveTo>
                  <a:lnTo>
                    <a:pt x="0" y="124"/>
                  </a:lnTo>
                  <a:lnTo>
                    <a:pt x="1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1" name="Freeform 110"/>
            <p:cNvSpPr>
              <a:spLocks/>
            </p:cNvSpPr>
            <p:nvPr/>
          </p:nvSpPr>
          <p:spPr bwMode="auto">
            <a:xfrm>
              <a:off x="4054475" y="3054985"/>
              <a:ext cx="2540" cy="26035"/>
            </a:xfrm>
            <a:custGeom>
              <a:avLst/>
              <a:gdLst>
                <a:gd name="T0" fmla="*/ 5 w 10"/>
                <a:gd name="T1" fmla="*/ 4 h 124"/>
                <a:gd name="T2" fmla="*/ 0 w 10"/>
                <a:gd name="T3" fmla="*/ 124 h 124"/>
                <a:gd name="T4" fmla="*/ 10 w 10"/>
                <a:gd name="T5" fmla="*/ 0 h 124"/>
                <a:gd name="T6" fmla="*/ 5 w 10"/>
                <a:gd name="T7" fmla="*/ 4 h 124"/>
              </a:gdLst>
              <a:ahLst/>
              <a:cxnLst>
                <a:cxn ang="0">
                  <a:pos x="T0" y="T1"/>
                </a:cxn>
                <a:cxn ang="0">
                  <a:pos x="T2" y="T3"/>
                </a:cxn>
                <a:cxn ang="0">
                  <a:pos x="T4" y="T5"/>
                </a:cxn>
                <a:cxn ang="0">
                  <a:pos x="T6" y="T7"/>
                </a:cxn>
              </a:cxnLst>
              <a:rect l="0" t="0" r="r" b="b"/>
              <a:pathLst>
                <a:path w="10" h="124">
                  <a:moveTo>
                    <a:pt x="5" y="4"/>
                  </a:moveTo>
                  <a:lnTo>
                    <a:pt x="0" y="124"/>
                  </a:lnTo>
                  <a:lnTo>
                    <a:pt x="10" y="0"/>
                  </a:lnTo>
                  <a:lnTo>
                    <a:pt x="5"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 name="Freeform 111"/>
            <p:cNvSpPr>
              <a:spLocks/>
            </p:cNvSpPr>
            <p:nvPr/>
          </p:nvSpPr>
          <p:spPr bwMode="auto">
            <a:xfrm>
              <a:off x="4053840" y="3055620"/>
              <a:ext cx="1905" cy="25400"/>
            </a:xfrm>
            <a:custGeom>
              <a:avLst/>
              <a:gdLst>
                <a:gd name="T0" fmla="*/ 5 w 10"/>
                <a:gd name="T1" fmla="*/ 120 h 120"/>
                <a:gd name="T2" fmla="*/ 10 w 10"/>
                <a:gd name="T3" fmla="*/ 0 h 120"/>
                <a:gd name="T4" fmla="*/ 0 w 10"/>
                <a:gd name="T5" fmla="*/ 115 h 120"/>
                <a:gd name="T6" fmla="*/ 5 w 10"/>
                <a:gd name="T7" fmla="*/ 120 h 120"/>
              </a:gdLst>
              <a:ahLst/>
              <a:cxnLst>
                <a:cxn ang="0">
                  <a:pos x="T0" y="T1"/>
                </a:cxn>
                <a:cxn ang="0">
                  <a:pos x="T2" y="T3"/>
                </a:cxn>
                <a:cxn ang="0">
                  <a:pos x="T4" y="T5"/>
                </a:cxn>
                <a:cxn ang="0">
                  <a:pos x="T6" y="T7"/>
                </a:cxn>
              </a:cxnLst>
              <a:rect l="0" t="0" r="r" b="b"/>
              <a:pathLst>
                <a:path w="10" h="120">
                  <a:moveTo>
                    <a:pt x="5" y="120"/>
                  </a:moveTo>
                  <a:lnTo>
                    <a:pt x="10" y="0"/>
                  </a:lnTo>
                  <a:lnTo>
                    <a:pt x="0" y="115"/>
                  </a:lnTo>
                  <a:lnTo>
                    <a:pt x="5" y="1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3" name="Freeform 112"/>
            <p:cNvSpPr>
              <a:spLocks/>
            </p:cNvSpPr>
            <p:nvPr/>
          </p:nvSpPr>
          <p:spPr bwMode="auto">
            <a:xfrm>
              <a:off x="4053840" y="3055620"/>
              <a:ext cx="1905" cy="25400"/>
            </a:xfrm>
            <a:custGeom>
              <a:avLst/>
              <a:gdLst>
                <a:gd name="T0" fmla="*/ 5 w 10"/>
                <a:gd name="T1" fmla="*/ 120 h 120"/>
                <a:gd name="T2" fmla="*/ 10 w 10"/>
                <a:gd name="T3" fmla="*/ 0 h 120"/>
                <a:gd name="T4" fmla="*/ 0 w 10"/>
                <a:gd name="T5" fmla="*/ 115 h 120"/>
                <a:gd name="T6" fmla="*/ 5 w 10"/>
                <a:gd name="T7" fmla="*/ 120 h 120"/>
              </a:gdLst>
              <a:ahLst/>
              <a:cxnLst>
                <a:cxn ang="0">
                  <a:pos x="T0" y="T1"/>
                </a:cxn>
                <a:cxn ang="0">
                  <a:pos x="T2" y="T3"/>
                </a:cxn>
                <a:cxn ang="0">
                  <a:pos x="T4" y="T5"/>
                </a:cxn>
                <a:cxn ang="0">
                  <a:pos x="T6" y="T7"/>
                </a:cxn>
              </a:cxnLst>
              <a:rect l="0" t="0" r="r" b="b"/>
              <a:pathLst>
                <a:path w="10" h="120">
                  <a:moveTo>
                    <a:pt x="5" y="120"/>
                  </a:moveTo>
                  <a:lnTo>
                    <a:pt x="10" y="0"/>
                  </a:lnTo>
                  <a:lnTo>
                    <a:pt x="0" y="115"/>
                  </a:lnTo>
                  <a:lnTo>
                    <a:pt x="5" y="1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 name="Freeform 113"/>
            <p:cNvSpPr>
              <a:spLocks/>
            </p:cNvSpPr>
            <p:nvPr/>
          </p:nvSpPr>
          <p:spPr bwMode="auto">
            <a:xfrm>
              <a:off x="4053840" y="3055620"/>
              <a:ext cx="1905" cy="24765"/>
            </a:xfrm>
            <a:custGeom>
              <a:avLst/>
              <a:gdLst>
                <a:gd name="T0" fmla="*/ 5 w 10"/>
                <a:gd name="T1" fmla="*/ 5 h 115"/>
                <a:gd name="T2" fmla="*/ 0 w 10"/>
                <a:gd name="T3" fmla="*/ 115 h 115"/>
                <a:gd name="T4" fmla="*/ 10 w 10"/>
                <a:gd name="T5" fmla="*/ 0 h 115"/>
                <a:gd name="T6" fmla="*/ 5 w 10"/>
                <a:gd name="T7" fmla="*/ 5 h 115"/>
              </a:gdLst>
              <a:ahLst/>
              <a:cxnLst>
                <a:cxn ang="0">
                  <a:pos x="T0" y="T1"/>
                </a:cxn>
                <a:cxn ang="0">
                  <a:pos x="T2" y="T3"/>
                </a:cxn>
                <a:cxn ang="0">
                  <a:pos x="T4" y="T5"/>
                </a:cxn>
                <a:cxn ang="0">
                  <a:pos x="T6" y="T7"/>
                </a:cxn>
              </a:cxnLst>
              <a:rect l="0" t="0" r="r" b="b"/>
              <a:pathLst>
                <a:path w="10" h="115">
                  <a:moveTo>
                    <a:pt x="5" y="5"/>
                  </a:moveTo>
                  <a:lnTo>
                    <a:pt x="0" y="115"/>
                  </a:lnTo>
                  <a:lnTo>
                    <a:pt x="1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5" name="Freeform 114"/>
            <p:cNvSpPr>
              <a:spLocks/>
            </p:cNvSpPr>
            <p:nvPr/>
          </p:nvSpPr>
          <p:spPr bwMode="auto">
            <a:xfrm>
              <a:off x="4053840" y="3055620"/>
              <a:ext cx="1905" cy="24765"/>
            </a:xfrm>
            <a:custGeom>
              <a:avLst/>
              <a:gdLst>
                <a:gd name="T0" fmla="*/ 5 w 10"/>
                <a:gd name="T1" fmla="*/ 5 h 115"/>
                <a:gd name="T2" fmla="*/ 0 w 10"/>
                <a:gd name="T3" fmla="*/ 115 h 115"/>
                <a:gd name="T4" fmla="*/ 10 w 10"/>
                <a:gd name="T5" fmla="*/ 0 h 115"/>
                <a:gd name="T6" fmla="*/ 5 w 10"/>
                <a:gd name="T7" fmla="*/ 5 h 115"/>
              </a:gdLst>
              <a:ahLst/>
              <a:cxnLst>
                <a:cxn ang="0">
                  <a:pos x="T0" y="T1"/>
                </a:cxn>
                <a:cxn ang="0">
                  <a:pos x="T2" y="T3"/>
                </a:cxn>
                <a:cxn ang="0">
                  <a:pos x="T4" y="T5"/>
                </a:cxn>
                <a:cxn ang="0">
                  <a:pos x="T6" y="T7"/>
                </a:cxn>
              </a:cxnLst>
              <a:rect l="0" t="0" r="r" b="b"/>
              <a:pathLst>
                <a:path w="10" h="115">
                  <a:moveTo>
                    <a:pt x="5" y="5"/>
                  </a:moveTo>
                  <a:lnTo>
                    <a:pt x="0" y="115"/>
                  </a:lnTo>
                  <a:lnTo>
                    <a:pt x="10" y="0"/>
                  </a:lnTo>
                  <a:lnTo>
                    <a:pt x="5"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 name="Freeform 115"/>
            <p:cNvSpPr>
              <a:spLocks/>
            </p:cNvSpPr>
            <p:nvPr/>
          </p:nvSpPr>
          <p:spPr bwMode="auto">
            <a:xfrm>
              <a:off x="4052570" y="3056890"/>
              <a:ext cx="1905" cy="23495"/>
            </a:xfrm>
            <a:custGeom>
              <a:avLst/>
              <a:gdLst>
                <a:gd name="T0" fmla="*/ 4 w 9"/>
                <a:gd name="T1" fmla="*/ 110 h 110"/>
                <a:gd name="T2" fmla="*/ 9 w 9"/>
                <a:gd name="T3" fmla="*/ 0 h 110"/>
                <a:gd name="T4" fmla="*/ 0 w 9"/>
                <a:gd name="T5" fmla="*/ 105 h 110"/>
                <a:gd name="T6" fmla="*/ 4 w 9"/>
                <a:gd name="T7" fmla="*/ 110 h 110"/>
              </a:gdLst>
              <a:ahLst/>
              <a:cxnLst>
                <a:cxn ang="0">
                  <a:pos x="T0" y="T1"/>
                </a:cxn>
                <a:cxn ang="0">
                  <a:pos x="T2" y="T3"/>
                </a:cxn>
                <a:cxn ang="0">
                  <a:pos x="T4" y="T5"/>
                </a:cxn>
                <a:cxn ang="0">
                  <a:pos x="T6" y="T7"/>
                </a:cxn>
              </a:cxnLst>
              <a:rect l="0" t="0" r="r" b="b"/>
              <a:pathLst>
                <a:path w="9" h="110">
                  <a:moveTo>
                    <a:pt x="4" y="110"/>
                  </a:moveTo>
                  <a:lnTo>
                    <a:pt x="9" y="0"/>
                  </a:lnTo>
                  <a:lnTo>
                    <a:pt x="0" y="105"/>
                  </a:lnTo>
                  <a:lnTo>
                    <a:pt x="4" y="1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7" name="Freeform 116"/>
            <p:cNvSpPr>
              <a:spLocks/>
            </p:cNvSpPr>
            <p:nvPr/>
          </p:nvSpPr>
          <p:spPr bwMode="auto">
            <a:xfrm>
              <a:off x="4052570" y="3056890"/>
              <a:ext cx="1905" cy="23495"/>
            </a:xfrm>
            <a:custGeom>
              <a:avLst/>
              <a:gdLst>
                <a:gd name="T0" fmla="*/ 4 w 9"/>
                <a:gd name="T1" fmla="*/ 110 h 110"/>
                <a:gd name="T2" fmla="*/ 9 w 9"/>
                <a:gd name="T3" fmla="*/ 0 h 110"/>
                <a:gd name="T4" fmla="*/ 0 w 9"/>
                <a:gd name="T5" fmla="*/ 105 h 110"/>
                <a:gd name="T6" fmla="*/ 4 w 9"/>
                <a:gd name="T7" fmla="*/ 110 h 110"/>
              </a:gdLst>
              <a:ahLst/>
              <a:cxnLst>
                <a:cxn ang="0">
                  <a:pos x="T0" y="T1"/>
                </a:cxn>
                <a:cxn ang="0">
                  <a:pos x="T2" y="T3"/>
                </a:cxn>
                <a:cxn ang="0">
                  <a:pos x="T4" y="T5"/>
                </a:cxn>
                <a:cxn ang="0">
                  <a:pos x="T6" y="T7"/>
                </a:cxn>
              </a:cxnLst>
              <a:rect l="0" t="0" r="r" b="b"/>
              <a:pathLst>
                <a:path w="9" h="110">
                  <a:moveTo>
                    <a:pt x="4" y="110"/>
                  </a:moveTo>
                  <a:lnTo>
                    <a:pt x="9" y="0"/>
                  </a:lnTo>
                  <a:lnTo>
                    <a:pt x="0" y="105"/>
                  </a:lnTo>
                  <a:lnTo>
                    <a:pt x="4" y="11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 name="Freeform 117"/>
            <p:cNvSpPr>
              <a:spLocks/>
            </p:cNvSpPr>
            <p:nvPr/>
          </p:nvSpPr>
          <p:spPr bwMode="auto">
            <a:xfrm>
              <a:off x="4052570" y="3056890"/>
              <a:ext cx="1905" cy="22225"/>
            </a:xfrm>
            <a:custGeom>
              <a:avLst/>
              <a:gdLst>
                <a:gd name="T0" fmla="*/ 4 w 9"/>
                <a:gd name="T1" fmla="*/ 4 h 105"/>
                <a:gd name="T2" fmla="*/ 0 w 9"/>
                <a:gd name="T3" fmla="*/ 105 h 105"/>
                <a:gd name="T4" fmla="*/ 9 w 9"/>
                <a:gd name="T5" fmla="*/ 0 h 105"/>
                <a:gd name="T6" fmla="*/ 4 w 9"/>
                <a:gd name="T7" fmla="*/ 4 h 105"/>
              </a:gdLst>
              <a:ahLst/>
              <a:cxnLst>
                <a:cxn ang="0">
                  <a:pos x="T0" y="T1"/>
                </a:cxn>
                <a:cxn ang="0">
                  <a:pos x="T2" y="T3"/>
                </a:cxn>
                <a:cxn ang="0">
                  <a:pos x="T4" y="T5"/>
                </a:cxn>
                <a:cxn ang="0">
                  <a:pos x="T6" y="T7"/>
                </a:cxn>
              </a:cxnLst>
              <a:rect l="0" t="0" r="r" b="b"/>
              <a:pathLst>
                <a:path w="9" h="105">
                  <a:moveTo>
                    <a:pt x="4" y="4"/>
                  </a:moveTo>
                  <a:lnTo>
                    <a:pt x="0" y="105"/>
                  </a:lnTo>
                  <a:lnTo>
                    <a:pt x="9" y="0"/>
                  </a:ln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9" name="Freeform 118"/>
            <p:cNvSpPr>
              <a:spLocks/>
            </p:cNvSpPr>
            <p:nvPr/>
          </p:nvSpPr>
          <p:spPr bwMode="auto">
            <a:xfrm>
              <a:off x="4052570" y="3056890"/>
              <a:ext cx="1905" cy="22225"/>
            </a:xfrm>
            <a:custGeom>
              <a:avLst/>
              <a:gdLst>
                <a:gd name="T0" fmla="*/ 4 w 9"/>
                <a:gd name="T1" fmla="*/ 4 h 105"/>
                <a:gd name="T2" fmla="*/ 0 w 9"/>
                <a:gd name="T3" fmla="*/ 105 h 105"/>
                <a:gd name="T4" fmla="*/ 9 w 9"/>
                <a:gd name="T5" fmla="*/ 0 h 105"/>
                <a:gd name="T6" fmla="*/ 4 w 9"/>
                <a:gd name="T7" fmla="*/ 4 h 105"/>
              </a:gdLst>
              <a:ahLst/>
              <a:cxnLst>
                <a:cxn ang="0">
                  <a:pos x="T0" y="T1"/>
                </a:cxn>
                <a:cxn ang="0">
                  <a:pos x="T2" y="T3"/>
                </a:cxn>
                <a:cxn ang="0">
                  <a:pos x="T4" y="T5"/>
                </a:cxn>
                <a:cxn ang="0">
                  <a:pos x="T6" y="T7"/>
                </a:cxn>
              </a:cxnLst>
              <a:rect l="0" t="0" r="r" b="b"/>
              <a:pathLst>
                <a:path w="9" h="105">
                  <a:moveTo>
                    <a:pt x="4" y="4"/>
                  </a:moveTo>
                  <a:lnTo>
                    <a:pt x="0" y="105"/>
                  </a:lnTo>
                  <a:lnTo>
                    <a:pt x="9" y="0"/>
                  </a:lnTo>
                  <a:lnTo>
                    <a:pt x="4"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 name="Freeform 119"/>
            <p:cNvSpPr>
              <a:spLocks/>
            </p:cNvSpPr>
            <p:nvPr/>
          </p:nvSpPr>
          <p:spPr bwMode="auto">
            <a:xfrm>
              <a:off x="4051935" y="3057525"/>
              <a:ext cx="1905" cy="21590"/>
            </a:xfrm>
            <a:custGeom>
              <a:avLst/>
              <a:gdLst>
                <a:gd name="T0" fmla="*/ 4 w 8"/>
                <a:gd name="T1" fmla="*/ 101 h 101"/>
                <a:gd name="T2" fmla="*/ 8 w 8"/>
                <a:gd name="T3" fmla="*/ 0 h 101"/>
                <a:gd name="T4" fmla="*/ 0 w 8"/>
                <a:gd name="T5" fmla="*/ 96 h 101"/>
                <a:gd name="T6" fmla="*/ 4 w 8"/>
                <a:gd name="T7" fmla="*/ 101 h 101"/>
              </a:gdLst>
              <a:ahLst/>
              <a:cxnLst>
                <a:cxn ang="0">
                  <a:pos x="T0" y="T1"/>
                </a:cxn>
                <a:cxn ang="0">
                  <a:pos x="T2" y="T3"/>
                </a:cxn>
                <a:cxn ang="0">
                  <a:pos x="T4" y="T5"/>
                </a:cxn>
                <a:cxn ang="0">
                  <a:pos x="T6" y="T7"/>
                </a:cxn>
              </a:cxnLst>
              <a:rect l="0" t="0" r="r" b="b"/>
              <a:pathLst>
                <a:path w="8" h="101">
                  <a:moveTo>
                    <a:pt x="4" y="101"/>
                  </a:moveTo>
                  <a:lnTo>
                    <a:pt x="8" y="0"/>
                  </a:lnTo>
                  <a:lnTo>
                    <a:pt x="0" y="96"/>
                  </a:lnTo>
                  <a:lnTo>
                    <a:pt x="4" y="10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1" name="Freeform 120"/>
            <p:cNvSpPr>
              <a:spLocks/>
            </p:cNvSpPr>
            <p:nvPr/>
          </p:nvSpPr>
          <p:spPr bwMode="auto">
            <a:xfrm>
              <a:off x="4051935" y="3057525"/>
              <a:ext cx="1905" cy="21590"/>
            </a:xfrm>
            <a:custGeom>
              <a:avLst/>
              <a:gdLst>
                <a:gd name="T0" fmla="*/ 4 w 8"/>
                <a:gd name="T1" fmla="*/ 101 h 101"/>
                <a:gd name="T2" fmla="*/ 8 w 8"/>
                <a:gd name="T3" fmla="*/ 0 h 101"/>
                <a:gd name="T4" fmla="*/ 0 w 8"/>
                <a:gd name="T5" fmla="*/ 96 h 101"/>
                <a:gd name="T6" fmla="*/ 4 w 8"/>
                <a:gd name="T7" fmla="*/ 101 h 101"/>
              </a:gdLst>
              <a:ahLst/>
              <a:cxnLst>
                <a:cxn ang="0">
                  <a:pos x="T0" y="T1"/>
                </a:cxn>
                <a:cxn ang="0">
                  <a:pos x="T2" y="T3"/>
                </a:cxn>
                <a:cxn ang="0">
                  <a:pos x="T4" y="T5"/>
                </a:cxn>
                <a:cxn ang="0">
                  <a:pos x="T6" y="T7"/>
                </a:cxn>
              </a:cxnLst>
              <a:rect l="0" t="0" r="r" b="b"/>
              <a:pathLst>
                <a:path w="8" h="101">
                  <a:moveTo>
                    <a:pt x="4" y="101"/>
                  </a:moveTo>
                  <a:lnTo>
                    <a:pt x="8" y="0"/>
                  </a:lnTo>
                  <a:lnTo>
                    <a:pt x="0" y="96"/>
                  </a:lnTo>
                  <a:lnTo>
                    <a:pt x="4" y="10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 name="Freeform 121"/>
            <p:cNvSpPr>
              <a:spLocks/>
            </p:cNvSpPr>
            <p:nvPr/>
          </p:nvSpPr>
          <p:spPr bwMode="auto">
            <a:xfrm>
              <a:off x="4051935" y="3057525"/>
              <a:ext cx="1905" cy="20320"/>
            </a:xfrm>
            <a:custGeom>
              <a:avLst/>
              <a:gdLst>
                <a:gd name="T0" fmla="*/ 4 w 8"/>
                <a:gd name="T1" fmla="*/ 5 h 96"/>
                <a:gd name="T2" fmla="*/ 0 w 8"/>
                <a:gd name="T3" fmla="*/ 96 h 96"/>
                <a:gd name="T4" fmla="*/ 8 w 8"/>
                <a:gd name="T5" fmla="*/ 0 h 96"/>
                <a:gd name="T6" fmla="*/ 4 w 8"/>
                <a:gd name="T7" fmla="*/ 5 h 96"/>
              </a:gdLst>
              <a:ahLst/>
              <a:cxnLst>
                <a:cxn ang="0">
                  <a:pos x="T0" y="T1"/>
                </a:cxn>
                <a:cxn ang="0">
                  <a:pos x="T2" y="T3"/>
                </a:cxn>
                <a:cxn ang="0">
                  <a:pos x="T4" y="T5"/>
                </a:cxn>
                <a:cxn ang="0">
                  <a:pos x="T6" y="T7"/>
                </a:cxn>
              </a:cxnLst>
              <a:rect l="0" t="0" r="r" b="b"/>
              <a:pathLst>
                <a:path w="8" h="96">
                  <a:moveTo>
                    <a:pt x="4" y="5"/>
                  </a:moveTo>
                  <a:lnTo>
                    <a:pt x="0" y="96"/>
                  </a:lnTo>
                  <a:lnTo>
                    <a:pt x="8" y="0"/>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3" name="Freeform 122"/>
            <p:cNvSpPr>
              <a:spLocks/>
            </p:cNvSpPr>
            <p:nvPr/>
          </p:nvSpPr>
          <p:spPr bwMode="auto">
            <a:xfrm>
              <a:off x="4051935" y="3057525"/>
              <a:ext cx="1905" cy="20320"/>
            </a:xfrm>
            <a:custGeom>
              <a:avLst/>
              <a:gdLst>
                <a:gd name="T0" fmla="*/ 4 w 8"/>
                <a:gd name="T1" fmla="*/ 5 h 96"/>
                <a:gd name="T2" fmla="*/ 0 w 8"/>
                <a:gd name="T3" fmla="*/ 96 h 96"/>
                <a:gd name="T4" fmla="*/ 8 w 8"/>
                <a:gd name="T5" fmla="*/ 0 h 96"/>
                <a:gd name="T6" fmla="*/ 4 w 8"/>
                <a:gd name="T7" fmla="*/ 5 h 96"/>
              </a:gdLst>
              <a:ahLst/>
              <a:cxnLst>
                <a:cxn ang="0">
                  <a:pos x="T0" y="T1"/>
                </a:cxn>
                <a:cxn ang="0">
                  <a:pos x="T2" y="T3"/>
                </a:cxn>
                <a:cxn ang="0">
                  <a:pos x="T4" y="T5"/>
                </a:cxn>
                <a:cxn ang="0">
                  <a:pos x="T6" y="T7"/>
                </a:cxn>
              </a:cxnLst>
              <a:rect l="0" t="0" r="r" b="b"/>
              <a:pathLst>
                <a:path w="8" h="96">
                  <a:moveTo>
                    <a:pt x="4" y="5"/>
                  </a:moveTo>
                  <a:lnTo>
                    <a:pt x="0" y="96"/>
                  </a:lnTo>
                  <a:lnTo>
                    <a:pt x="8" y="0"/>
                  </a:lnTo>
                  <a:lnTo>
                    <a:pt x="4"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 name="Freeform 123"/>
            <p:cNvSpPr>
              <a:spLocks/>
            </p:cNvSpPr>
            <p:nvPr/>
          </p:nvSpPr>
          <p:spPr bwMode="auto">
            <a:xfrm>
              <a:off x="4051300" y="3058795"/>
              <a:ext cx="1270" cy="19050"/>
            </a:xfrm>
            <a:custGeom>
              <a:avLst/>
              <a:gdLst>
                <a:gd name="T0" fmla="*/ 3 w 7"/>
                <a:gd name="T1" fmla="*/ 91 h 91"/>
                <a:gd name="T2" fmla="*/ 7 w 7"/>
                <a:gd name="T3" fmla="*/ 0 h 91"/>
                <a:gd name="T4" fmla="*/ 0 w 7"/>
                <a:gd name="T5" fmla="*/ 85 h 91"/>
                <a:gd name="T6" fmla="*/ 3 w 7"/>
                <a:gd name="T7" fmla="*/ 91 h 91"/>
              </a:gdLst>
              <a:ahLst/>
              <a:cxnLst>
                <a:cxn ang="0">
                  <a:pos x="T0" y="T1"/>
                </a:cxn>
                <a:cxn ang="0">
                  <a:pos x="T2" y="T3"/>
                </a:cxn>
                <a:cxn ang="0">
                  <a:pos x="T4" y="T5"/>
                </a:cxn>
                <a:cxn ang="0">
                  <a:pos x="T6" y="T7"/>
                </a:cxn>
              </a:cxnLst>
              <a:rect l="0" t="0" r="r" b="b"/>
              <a:pathLst>
                <a:path w="7" h="91">
                  <a:moveTo>
                    <a:pt x="3" y="91"/>
                  </a:moveTo>
                  <a:lnTo>
                    <a:pt x="7" y="0"/>
                  </a:lnTo>
                  <a:lnTo>
                    <a:pt x="0" y="85"/>
                  </a:lnTo>
                  <a:lnTo>
                    <a:pt x="3" y="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5" name="Freeform 124"/>
            <p:cNvSpPr>
              <a:spLocks/>
            </p:cNvSpPr>
            <p:nvPr/>
          </p:nvSpPr>
          <p:spPr bwMode="auto">
            <a:xfrm>
              <a:off x="4051300" y="3058795"/>
              <a:ext cx="1270" cy="19050"/>
            </a:xfrm>
            <a:custGeom>
              <a:avLst/>
              <a:gdLst>
                <a:gd name="T0" fmla="*/ 3 w 7"/>
                <a:gd name="T1" fmla="*/ 91 h 91"/>
                <a:gd name="T2" fmla="*/ 7 w 7"/>
                <a:gd name="T3" fmla="*/ 0 h 91"/>
                <a:gd name="T4" fmla="*/ 0 w 7"/>
                <a:gd name="T5" fmla="*/ 85 h 91"/>
                <a:gd name="T6" fmla="*/ 3 w 7"/>
                <a:gd name="T7" fmla="*/ 91 h 91"/>
              </a:gdLst>
              <a:ahLst/>
              <a:cxnLst>
                <a:cxn ang="0">
                  <a:pos x="T0" y="T1"/>
                </a:cxn>
                <a:cxn ang="0">
                  <a:pos x="T2" y="T3"/>
                </a:cxn>
                <a:cxn ang="0">
                  <a:pos x="T4" y="T5"/>
                </a:cxn>
                <a:cxn ang="0">
                  <a:pos x="T6" y="T7"/>
                </a:cxn>
              </a:cxnLst>
              <a:rect l="0" t="0" r="r" b="b"/>
              <a:pathLst>
                <a:path w="7" h="91">
                  <a:moveTo>
                    <a:pt x="3" y="91"/>
                  </a:moveTo>
                  <a:lnTo>
                    <a:pt x="7" y="0"/>
                  </a:lnTo>
                  <a:lnTo>
                    <a:pt x="0" y="85"/>
                  </a:lnTo>
                  <a:lnTo>
                    <a:pt x="3" y="9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 name="Freeform 125"/>
            <p:cNvSpPr>
              <a:spLocks/>
            </p:cNvSpPr>
            <p:nvPr/>
          </p:nvSpPr>
          <p:spPr bwMode="auto">
            <a:xfrm>
              <a:off x="4051300" y="3058795"/>
              <a:ext cx="1270" cy="17780"/>
            </a:xfrm>
            <a:custGeom>
              <a:avLst/>
              <a:gdLst>
                <a:gd name="T0" fmla="*/ 3 w 7"/>
                <a:gd name="T1" fmla="*/ 6 h 85"/>
                <a:gd name="T2" fmla="*/ 0 w 7"/>
                <a:gd name="T3" fmla="*/ 85 h 85"/>
                <a:gd name="T4" fmla="*/ 7 w 7"/>
                <a:gd name="T5" fmla="*/ 0 h 85"/>
                <a:gd name="T6" fmla="*/ 3 w 7"/>
                <a:gd name="T7" fmla="*/ 6 h 85"/>
              </a:gdLst>
              <a:ahLst/>
              <a:cxnLst>
                <a:cxn ang="0">
                  <a:pos x="T0" y="T1"/>
                </a:cxn>
                <a:cxn ang="0">
                  <a:pos x="T2" y="T3"/>
                </a:cxn>
                <a:cxn ang="0">
                  <a:pos x="T4" y="T5"/>
                </a:cxn>
                <a:cxn ang="0">
                  <a:pos x="T6" y="T7"/>
                </a:cxn>
              </a:cxnLst>
              <a:rect l="0" t="0" r="r" b="b"/>
              <a:pathLst>
                <a:path w="7" h="85">
                  <a:moveTo>
                    <a:pt x="3" y="6"/>
                  </a:moveTo>
                  <a:lnTo>
                    <a:pt x="0" y="85"/>
                  </a:lnTo>
                  <a:lnTo>
                    <a:pt x="7" y="0"/>
                  </a:lnTo>
                  <a:lnTo>
                    <a:pt x="3"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7" name="Freeform 126"/>
            <p:cNvSpPr>
              <a:spLocks/>
            </p:cNvSpPr>
            <p:nvPr/>
          </p:nvSpPr>
          <p:spPr bwMode="auto">
            <a:xfrm>
              <a:off x="4051300" y="3058795"/>
              <a:ext cx="1270" cy="17780"/>
            </a:xfrm>
            <a:custGeom>
              <a:avLst/>
              <a:gdLst>
                <a:gd name="T0" fmla="*/ 3 w 7"/>
                <a:gd name="T1" fmla="*/ 6 h 85"/>
                <a:gd name="T2" fmla="*/ 0 w 7"/>
                <a:gd name="T3" fmla="*/ 85 h 85"/>
                <a:gd name="T4" fmla="*/ 7 w 7"/>
                <a:gd name="T5" fmla="*/ 0 h 85"/>
                <a:gd name="T6" fmla="*/ 3 w 7"/>
                <a:gd name="T7" fmla="*/ 6 h 85"/>
              </a:gdLst>
              <a:ahLst/>
              <a:cxnLst>
                <a:cxn ang="0">
                  <a:pos x="T0" y="T1"/>
                </a:cxn>
                <a:cxn ang="0">
                  <a:pos x="T2" y="T3"/>
                </a:cxn>
                <a:cxn ang="0">
                  <a:pos x="T4" y="T5"/>
                </a:cxn>
                <a:cxn ang="0">
                  <a:pos x="T6" y="T7"/>
                </a:cxn>
              </a:cxnLst>
              <a:rect l="0" t="0" r="r" b="b"/>
              <a:pathLst>
                <a:path w="7" h="85">
                  <a:moveTo>
                    <a:pt x="3" y="6"/>
                  </a:moveTo>
                  <a:lnTo>
                    <a:pt x="0" y="85"/>
                  </a:lnTo>
                  <a:lnTo>
                    <a:pt x="7" y="0"/>
                  </a:lnTo>
                  <a:lnTo>
                    <a:pt x="3"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 name="Freeform 127"/>
            <p:cNvSpPr>
              <a:spLocks/>
            </p:cNvSpPr>
            <p:nvPr/>
          </p:nvSpPr>
          <p:spPr bwMode="auto">
            <a:xfrm>
              <a:off x="4050665" y="3060065"/>
              <a:ext cx="1270" cy="16510"/>
            </a:xfrm>
            <a:custGeom>
              <a:avLst/>
              <a:gdLst>
                <a:gd name="T0" fmla="*/ 3 w 6"/>
                <a:gd name="T1" fmla="*/ 79 h 79"/>
                <a:gd name="T2" fmla="*/ 6 w 6"/>
                <a:gd name="T3" fmla="*/ 0 h 79"/>
                <a:gd name="T4" fmla="*/ 0 w 6"/>
                <a:gd name="T5" fmla="*/ 74 h 79"/>
                <a:gd name="T6" fmla="*/ 3 w 6"/>
                <a:gd name="T7" fmla="*/ 79 h 79"/>
              </a:gdLst>
              <a:ahLst/>
              <a:cxnLst>
                <a:cxn ang="0">
                  <a:pos x="T0" y="T1"/>
                </a:cxn>
                <a:cxn ang="0">
                  <a:pos x="T2" y="T3"/>
                </a:cxn>
                <a:cxn ang="0">
                  <a:pos x="T4" y="T5"/>
                </a:cxn>
                <a:cxn ang="0">
                  <a:pos x="T6" y="T7"/>
                </a:cxn>
              </a:cxnLst>
              <a:rect l="0" t="0" r="r" b="b"/>
              <a:pathLst>
                <a:path w="6" h="79">
                  <a:moveTo>
                    <a:pt x="3" y="79"/>
                  </a:moveTo>
                  <a:lnTo>
                    <a:pt x="6" y="0"/>
                  </a:lnTo>
                  <a:lnTo>
                    <a:pt x="0" y="74"/>
                  </a:lnTo>
                  <a:lnTo>
                    <a:pt x="3"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29" name="Freeform 128"/>
            <p:cNvSpPr>
              <a:spLocks/>
            </p:cNvSpPr>
            <p:nvPr/>
          </p:nvSpPr>
          <p:spPr bwMode="auto">
            <a:xfrm>
              <a:off x="4050665" y="3060065"/>
              <a:ext cx="1270" cy="16510"/>
            </a:xfrm>
            <a:custGeom>
              <a:avLst/>
              <a:gdLst>
                <a:gd name="T0" fmla="*/ 3 w 6"/>
                <a:gd name="T1" fmla="*/ 79 h 79"/>
                <a:gd name="T2" fmla="*/ 6 w 6"/>
                <a:gd name="T3" fmla="*/ 0 h 79"/>
                <a:gd name="T4" fmla="*/ 0 w 6"/>
                <a:gd name="T5" fmla="*/ 74 h 79"/>
                <a:gd name="T6" fmla="*/ 3 w 6"/>
                <a:gd name="T7" fmla="*/ 79 h 79"/>
              </a:gdLst>
              <a:ahLst/>
              <a:cxnLst>
                <a:cxn ang="0">
                  <a:pos x="T0" y="T1"/>
                </a:cxn>
                <a:cxn ang="0">
                  <a:pos x="T2" y="T3"/>
                </a:cxn>
                <a:cxn ang="0">
                  <a:pos x="T4" y="T5"/>
                </a:cxn>
                <a:cxn ang="0">
                  <a:pos x="T6" y="T7"/>
                </a:cxn>
              </a:cxnLst>
              <a:rect l="0" t="0" r="r" b="b"/>
              <a:pathLst>
                <a:path w="6" h="79">
                  <a:moveTo>
                    <a:pt x="3" y="79"/>
                  </a:moveTo>
                  <a:lnTo>
                    <a:pt x="6" y="0"/>
                  </a:lnTo>
                  <a:lnTo>
                    <a:pt x="0" y="74"/>
                  </a:lnTo>
                  <a:lnTo>
                    <a:pt x="3" y="7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 name="Freeform 129"/>
            <p:cNvSpPr>
              <a:spLocks/>
            </p:cNvSpPr>
            <p:nvPr/>
          </p:nvSpPr>
          <p:spPr bwMode="auto">
            <a:xfrm>
              <a:off x="4050665" y="3060065"/>
              <a:ext cx="1270" cy="15875"/>
            </a:xfrm>
            <a:custGeom>
              <a:avLst/>
              <a:gdLst>
                <a:gd name="T0" fmla="*/ 3 w 6"/>
                <a:gd name="T1" fmla="*/ 5 h 74"/>
                <a:gd name="T2" fmla="*/ 0 w 6"/>
                <a:gd name="T3" fmla="*/ 74 h 74"/>
                <a:gd name="T4" fmla="*/ 6 w 6"/>
                <a:gd name="T5" fmla="*/ 0 h 74"/>
                <a:gd name="T6" fmla="*/ 3 w 6"/>
                <a:gd name="T7" fmla="*/ 5 h 74"/>
              </a:gdLst>
              <a:ahLst/>
              <a:cxnLst>
                <a:cxn ang="0">
                  <a:pos x="T0" y="T1"/>
                </a:cxn>
                <a:cxn ang="0">
                  <a:pos x="T2" y="T3"/>
                </a:cxn>
                <a:cxn ang="0">
                  <a:pos x="T4" y="T5"/>
                </a:cxn>
                <a:cxn ang="0">
                  <a:pos x="T6" y="T7"/>
                </a:cxn>
              </a:cxnLst>
              <a:rect l="0" t="0" r="r" b="b"/>
              <a:pathLst>
                <a:path w="6" h="74">
                  <a:moveTo>
                    <a:pt x="3" y="5"/>
                  </a:moveTo>
                  <a:lnTo>
                    <a:pt x="0" y="74"/>
                  </a:lnTo>
                  <a:lnTo>
                    <a:pt x="6" y="0"/>
                  </a:lnTo>
                  <a:lnTo>
                    <a:pt x="3"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1" name="Freeform 130"/>
            <p:cNvSpPr>
              <a:spLocks/>
            </p:cNvSpPr>
            <p:nvPr/>
          </p:nvSpPr>
          <p:spPr bwMode="auto">
            <a:xfrm>
              <a:off x="4050665" y="3060065"/>
              <a:ext cx="1270" cy="15875"/>
            </a:xfrm>
            <a:custGeom>
              <a:avLst/>
              <a:gdLst>
                <a:gd name="T0" fmla="*/ 3 w 6"/>
                <a:gd name="T1" fmla="*/ 5 h 74"/>
                <a:gd name="T2" fmla="*/ 0 w 6"/>
                <a:gd name="T3" fmla="*/ 74 h 74"/>
                <a:gd name="T4" fmla="*/ 6 w 6"/>
                <a:gd name="T5" fmla="*/ 0 h 74"/>
                <a:gd name="T6" fmla="*/ 3 w 6"/>
                <a:gd name="T7" fmla="*/ 5 h 74"/>
              </a:gdLst>
              <a:ahLst/>
              <a:cxnLst>
                <a:cxn ang="0">
                  <a:pos x="T0" y="T1"/>
                </a:cxn>
                <a:cxn ang="0">
                  <a:pos x="T2" y="T3"/>
                </a:cxn>
                <a:cxn ang="0">
                  <a:pos x="T4" y="T5"/>
                </a:cxn>
                <a:cxn ang="0">
                  <a:pos x="T6" y="T7"/>
                </a:cxn>
              </a:cxnLst>
              <a:rect l="0" t="0" r="r" b="b"/>
              <a:pathLst>
                <a:path w="6" h="74">
                  <a:moveTo>
                    <a:pt x="3" y="5"/>
                  </a:moveTo>
                  <a:lnTo>
                    <a:pt x="0" y="74"/>
                  </a:lnTo>
                  <a:lnTo>
                    <a:pt x="6" y="0"/>
                  </a:lnTo>
                  <a:lnTo>
                    <a:pt x="3"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 name="Freeform 131"/>
            <p:cNvSpPr>
              <a:spLocks/>
            </p:cNvSpPr>
            <p:nvPr/>
          </p:nvSpPr>
          <p:spPr bwMode="auto">
            <a:xfrm>
              <a:off x="4050030" y="3061335"/>
              <a:ext cx="1270" cy="14605"/>
            </a:xfrm>
            <a:custGeom>
              <a:avLst/>
              <a:gdLst>
                <a:gd name="T0" fmla="*/ 2 w 5"/>
                <a:gd name="T1" fmla="*/ 69 h 69"/>
                <a:gd name="T2" fmla="*/ 5 w 5"/>
                <a:gd name="T3" fmla="*/ 0 h 69"/>
                <a:gd name="T4" fmla="*/ 0 w 5"/>
                <a:gd name="T5" fmla="*/ 63 h 69"/>
                <a:gd name="T6" fmla="*/ 2 w 5"/>
                <a:gd name="T7" fmla="*/ 69 h 69"/>
              </a:gdLst>
              <a:ahLst/>
              <a:cxnLst>
                <a:cxn ang="0">
                  <a:pos x="T0" y="T1"/>
                </a:cxn>
                <a:cxn ang="0">
                  <a:pos x="T2" y="T3"/>
                </a:cxn>
                <a:cxn ang="0">
                  <a:pos x="T4" y="T5"/>
                </a:cxn>
                <a:cxn ang="0">
                  <a:pos x="T6" y="T7"/>
                </a:cxn>
              </a:cxnLst>
              <a:rect l="0" t="0" r="r" b="b"/>
              <a:pathLst>
                <a:path w="5" h="69">
                  <a:moveTo>
                    <a:pt x="2" y="69"/>
                  </a:moveTo>
                  <a:lnTo>
                    <a:pt x="5" y="0"/>
                  </a:lnTo>
                  <a:lnTo>
                    <a:pt x="0" y="63"/>
                  </a:lnTo>
                  <a:lnTo>
                    <a:pt x="2"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3" name="Freeform 132"/>
            <p:cNvSpPr>
              <a:spLocks/>
            </p:cNvSpPr>
            <p:nvPr/>
          </p:nvSpPr>
          <p:spPr bwMode="auto">
            <a:xfrm>
              <a:off x="4050030" y="3061335"/>
              <a:ext cx="1270" cy="14605"/>
            </a:xfrm>
            <a:custGeom>
              <a:avLst/>
              <a:gdLst>
                <a:gd name="T0" fmla="*/ 2 w 5"/>
                <a:gd name="T1" fmla="*/ 69 h 69"/>
                <a:gd name="T2" fmla="*/ 5 w 5"/>
                <a:gd name="T3" fmla="*/ 0 h 69"/>
                <a:gd name="T4" fmla="*/ 0 w 5"/>
                <a:gd name="T5" fmla="*/ 63 h 69"/>
                <a:gd name="T6" fmla="*/ 2 w 5"/>
                <a:gd name="T7" fmla="*/ 69 h 69"/>
              </a:gdLst>
              <a:ahLst/>
              <a:cxnLst>
                <a:cxn ang="0">
                  <a:pos x="T0" y="T1"/>
                </a:cxn>
                <a:cxn ang="0">
                  <a:pos x="T2" y="T3"/>
                </a:cxn>
                <a:cxn ang="0">
                  <a:pos x="T4" y="T5"/>
                </a:cxn>
                <a:cxn ang="0">
                  <a:pos x="T6" y="T7"/>
                </a:cxn>
              </a:cxnLst>
              <a:rect l="0" t="0" r="r" b="b"/>
              <a:pathLst>
                <a:path w="5" h="69">
                  <a:moveTo>
                    <a:pt x="2" y="69"/>
                  </a:moveTo>
                  <a:lnTo>
                    <a:pt x="5" y="0"/>
                  </a:lnTo>
                  <a:lnTo>
                    <a:pt x="0" y="63"/>
                  </a:lnTo>
                  <a:lnTo>
                    <a:pt x="2" y="6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4" name="Freeform 133"/>
            <p:cNvSpPr>
              <a:spLocks/>
            </p:cNvSpPr>
            <p:nvPr/>
          </p:nvSpPr>
          <p:spPr bwMode="auto">
            <a:xfrm>
              <a:off x="4050030" y="3061335"/>
              <a:ext cx="1270" cy="13335"/>
            </a:xfrm>
            <a:custGeom>
              <a:avLst/>
              <a:gdLst>
                <a:gd name="T0" fmla="*/ 2 w 5"/>
                <a:gd name="T1" fmla="*/ 6 h 63"/>
                <a:gd name="T2" fmla="*/ 0 w 5"/>
                <a:gd name="T3" fmla="*/ 63 h 63"/>
                <a:gd name="T4" fmla="*/ 5 w 5"/>
                <a:gd name="T5" fmla="*/ 0 h 63"/>
                <a:gd name="T6" fmla="*/ 2 w 5"/>
                <a:gd name="T7" fmla="*/ 6 h 63"/>
              </a:gdLst>
              <a:ahLst/>
              <a:cxnLst>
                <a:cxn ang="0">
                  <a:pos x="T0" y="T1"/>
                </a:cxn>
                <a:cxn ang="0">
                  <a:pos x="T2" y="T3"/>
                </a:cxn>
                <a:cxn ang="0">
                  <a:pos x="T4" y="T5"/>
                </a:cxn>
                <a:cxn ang="0">
                  <a:pos x="T6" y="T7"/>
                </a:cxn>
              </a:cxnLst>
              <a:rect l="0" t="0" r="r" b="b"/>
              <a:pathLst>
                <a:path w="5" h="63">
                  <a:moveTo>
                    <a:pt x="2" y="6"/>
                  </a:moveTo>
                  <a:lnTo>
                    <a:pt x="0" y="63"/>
                  </a:lnTo>
                  <a:lnTo>
                    <a:pt x="5" y="0"/>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5" name="Freeform 134"/>
            <p:cNvSpPr>
              <a:spLocks/>
            </p:cNvSpPr>
            <p:nvPr/>
          </p:nvSpPr>
          <p:spPr bwMode="auto">
            <a:xfrm>
              <a:off x="4050030" y="3061335"/>
              <a:ext cx="1270" cy="13335"/>
            </a:xfrm>
            <a:custGeom>
              <a:avLst/>
              <a:gdLst>
                <a:gd name="T0" fmla="*/ 2 w 5"/>
                <a:gd name="T1" fmla="*/ 6 h 63"/>
                <a:gd name="T2" fmla="*/ 0 w 5"/>
                <a:gd name="T3" fmla="*/ 63 h 63"/>
                <a:gd name="T4" fmla="*/ 5 w 5"/>
                <a:gd name="T5" fmla="*/ 0 h 63"/>
                <a:gd name="T6" fmla="*/ 2 w 5"/>
                <a:gd name="T7" fmla="*/ 6 h 63"/>
              </a:gdLst>
              <a:ahLst/>
              <a:cxnLst>
                <a:cxn ang="0">
                  <a:pos x="T0" y="T1"/>
                </a:cxn>
                <a:cxn ang="0">
                  <a:pos x="T2" y="T3"/>
                </a:cxn>
                <a:cxn ang="0">
                  <a:pos x="T4" y="T5"/>
                </a:cxn>
                <a:cxn ang="0">
                  <a:pos x="T6" y="T7"/>
                </a:cxn>
              </a:cxnLst>
              <a:rect l="0" t="0" r="r" b="b"/>
              <a:pathLst>
                <a:path w="5" h="63">
                  <a:moveTo>
                    <a:pt x="2" y="6"/>
                  </a:moveTo>
                  <a:lnTo>
                    <a:pt x="0" y="63"/>
                  </a:lnTo>
                  <a:lnTo>
                    <a:pt x="5" y="0"/>
                  </a:lnTo>
                  <a:lnTo>
                    <a:pt x="2"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6" name="Freeform 135"/>
            <p:cNvSpPr>
              <a:spLocks/>
            </p:cNvSpPr>
            <p:nvPr/>
          </p:nvSpPr>
          <p:spPr bwMode="auto">
            <a:xfrm>
              <a:off x="4050030" y="3062605"/>
              <a:ext cx="635" cy="12065"/>
            </a:xfrm>
            <a:custGeom>
              <a:avLst/>
              <a:gdLst>
                <a:gd name="T0" fmla="*/ 2 w 4"/>
                <a:gd name="T1" fmla="*/ 57 h 57"/>
                <a:gd name="T2" fmla="*/ 4 w 4"/>
                <a:gd name="T3" fmla="*/ 0 h 57"/>
                <a:gd name="T4" fmla="*/ 0 w 4"/>
                <a:gd name="T5" fmla="*/ 50 h 57"/>
                <a:gd name="T6" fmla="*/ 2 w 4"/>
                <a:gd name="T7" fmla="*/ 57 h 57"/>
              </a:gdLst>
              <a:ahLst/>
              <a:cxnLst>
                <a:cxn ang="0">
                  <a:pos x="T0" y="T1"/>
                </a:cxn>
                <a:cxn ang="0">
                  <a:pos x="T2" y="T3"/>
                </a:cxn>
                <a:cxn ang="0">
                  <a:pos x="T4" y="T5"/>
                </a:cxn>
                <a:cxn ang="0">
                  <a:pos x="T6" y="T7"/>
                </a:cxn>
              </a:cxnLst>
              <a:rect l="0" t="0" r="r" b="b"/>
              <a:pathLst>
                <a:path w="4" h="57">
                  <a:moveTo>
                    <a:pt x="2" y="57"/>
                  </a:moveTo>
                  <a:lnTo>
                    <a:pt x="4" y="0"/>
                  </a:lnTo>
                  <a:lnTo>
                    <a:pt x="0" y="50"/>
                  </a:lnTo>
                  <a:lnTo>
                    <a:pt x="2"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7" name="Freeform 136"/>
            <p:cNvSpPr>
              <a:spLocks/>
            </p:cNvSpPr>
            <p:nvPr/>
          </p:nvSpPr>
          <p:spPr bwMode="auto">
            <a:xfrm>
              <a:off x="4050030" y="3062605"/>
              <a:ext cx="635" cy="12065"/>
            </a:xfrm>
            <a:custGeom>
              <a:avLst/>
              <a:gdLst>
                <a:gd name="T0" fmla="*/ 2 w 4"/>
                <a:gd name="T1" fmla="*/ 57 h 57"/>
                <a:gd name="T2" fmla="*/ 4 w 4"/>
                <a:gd name="T3" fmla="*/ 0 h 57"/>
                <a:gd name="T4" fmla="*/ 0 w 4"/>
                <a:gd name="T5" fmla="*/ 50 h 57"/>
                <a:gd name="T6" fmla="*/ 2 w 4"/>
                <a:gd name="T7" fmla="*/ 57 h 57"/>
              </a:gdLst>
              <a:ahLst/>
              <a:cxnLst>
                <a:cxn ang="0">
                  <a:pos x="T0" y="T1"/>
                </a:cxn>
                <a:cxn ang="0">
                  <a:pos x="T2" y="T3"/>
                </a:cxn>
                <a:cxn ang="0">
                  <a:pos x="T4" y="T5"/>
                </a:cxn>
                <a:cxn ang="0">
                  <a:pos x="T6" y="T7"/>
                </a:cxn>
              </a:cxnLst>
              <a:rect l="0" t="0" r="r" b="b"/>
              <a:pathLst>
                <a:path w="4" h="57">
                  <a:moveTo>
                    <a:pt x="2" y="57"/>
                  </a:moveTo>
                  <a:lnTo>
                    <a:pt x="4" y="0"/>
                  </a:lnTo>
                  <a:lnTo>
                    <a:pt x="0" y="50"/>
                  </a:lnTo>
                  <a:lnTo>
                    <a:pt x="2" y="5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8" name="Freeform 137"/>
            <p:cNvSpPr>
              <a:spLocks/>
            </p:cNvSpPr>
            <p:nvPr/>
          </p:nvSpPr>
          <p:spPr bwMode="auto">
            <a:xfrm>
              <a:off x="4050030" y="3062605"/>
              <a:ext cx="635" cy="10160"/>
            </a:xfrm>
            <a:custGeom>
              <a:avLst/>
              <a:gdLst>
                <a:gd name="T0" fmla="*/ 2 w 4"/>
                <a:gd name="T1" fmla="*/ 6 h 50"/>
                <a:gd name="T2" fmla="*/ 0 w 4"/>
                <a:gd name="T3" fmla="*/ 50 h 50"/>
                <a:gd name="T4" fmla="*/ 4 w 4"/>
                <a:gd name="T5" fmla="*/ 0 h 50"/>
                <a:gd name="T6" fmla="*/ 2 w 4"/>
                <a:gd name="T7" fmla="*/ 6 h 50"/>
              </a:gdLst>
              <a:ahLst/>
              <a:cxnLst>
                <a:cxn ang="0">
                  <a:pos x="T0" y="T1"/>
                </a:cxn>
                <a:cxn ang="0">
                  <a:pos x="T2" y="T3"/>
                </a:cxn>
                <a:cxn ang="0">
                  <a:pos x="T4" y="T5"/>
                </a:cxn>
                <a:cxn ang="0">
                  <a:pos x="T6" y="T7"/>
                </a:cxn>
              </a:cxnLst>
              <a:rect l="0" t="0" r="r" b="b"/>
              <a:pathLst>
                <a:path w="4" h="50">
                  <a:moveTo>
                    <a:pt x="2" y="6"/>
                  </a:moveTo>
                  <a:lnTo>
                    <a:pt x="0" y="50"/>
                  </a:lnTo>
                  <a:lnTo>
                    <a:pt x="4" y="0"/>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9" name="Freeform 138"/>
            <p:cNvSpPr>
              <a:spLocks/>
            </p:cNvSpPr>
            <p:nvPr/>
          </p:nvSpPr>
          <p:spPr bwMode="auto">
            <a:xfrm>
              <a:off x="4050030" y="3062605"/>
              <a:ext cx="635" cy="10160"/>
            </a:xfrm>
            <a:custGeom>
              <a:avLst/>
              <a:gdLst>
                <a:gd name="T0" fmla="*/ 2 w 4"/>
                <a:gd name="T1" fmla="*/ 6 h 50"/>
                <a:gd name="T2" fmla="*/ 0 w 4"/>
                <a:gd name="T3" fmla="*/ 50 h 50"/>
                <a:gd name="T4" fmla="*/ 4 w 4"/>
                <a:gd name="T5" fmla="*/ 0 h 50"/>
                <a:gd name="T6" fmla="*/ 2 w 4"/>
                <a:gd name="T7" fmla="*/ 6 h 50"/>
              </a:gdLst>
              <a:ahLst/>
              <a:cxnLst>
                <a:cxn ang="0">
                  <a:pos x="T0" y="T1"/>
                </a:cxn>
                <a:cxn ang="0">
                  <a:pos x="T2" y="T3"/>
                </a:cxn>
                <a:cxn ang="0">
                  <a:pos x="T4" y="T5"/>
                </a:cxn>
                <a:cxn ang="0">
                  <a:pos x="T6" y="T7"/>
                </a:cxn>
              </a:cxnLst>
              <a:rect l="0" t="0" r="r" b="b"/>
              <a:pathLst>
                <a:path w="4" h="50">
                  <a:moveTo>
                    <a:pt x="2" y="6"/>
                  </a:moveTo>
                  <a:lnTo>
                    <a:pt x="0" y="50"/>
                  </a:lnTo>
                  <a:lnTo>
                    <a:pt x="4" y="0"/>
                  </a:lnTo>
                  <a:lnTo>
                    <a:pt x="2"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0" name="Freeform 139"/>
            <p:cNvSpPr>
              <a:spLocks/>
            </p:cNvSpPr>
            <p:nvPr/>
          </p:nvSpPr>
          <p:spPr bwMode="auto">
            <a:xfrm>
              <a:off x="4049395" y="3063875"/>
              <a:ext cx="635" cy="8890"/>
            </a:xfrm>
            <a:custGeom>
              <a:avLst/>
              <a:gdLst>
                <a:gd name="T0" fmla="*/ 1 w 3"/>
                <a:gd name="T1" fmla="*/ 44 h 44"/>
                <a:gd name="T2" fmla="*/ 3 w 3"/>
                <a:gd name="T3" fmla="*/ 0 h 44"/>
                <a:gd name="T4" fmla="*/ 0 w 3"/>
                <a:gd name="T5" fmla="*/ 38 h 44"/>
                <a:gd name="T6" fmla="*/ 1 w 3"/>
                <a:gd name="T7" fmla="*/ 44 h 44"/>
              </a:gdLst>
              <a:ahLst/>
              <a:cxnLst>
                <a:cxn ang="0">
                  <a:pos x="T0" y="T1"/>
                </a:cxn>
                <a:cxn ang="0">
                  <a:pos x="T2" y="T3"/>
                </a:cxn>
                <a:cxn ang="0">
                  <a:pos x="T4" y="T5"/>
                </a:cxn>
                <a:cxn ang="0">
                  <a:pos x="T6" y="T7"/>
                </a:cxn>
              </a:cxnLst>
              <a:rect l="0" t="0" r="r" b="b"/>
              <a:pathLst>
                <a:path w="3" h="44">
                  <a:moveTo>
                    <a:pt x="1" y="44"/>
                  </a:moveTo>
                  <a:lnTo>
                    <a:pt x="3" y="0"/>
                  </a:lnTo>
                  <a:lnTo>
                    <a:pt x="0" y="38"/>
                  </a:lnTo>
                  <a:lnTo>
                    <a:pt x="1"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1" name="Freeform 140"/>
            <p:cNvSpPr>
              <a:spLocks/>
            </p:cNvSpPr>
            <p:nvPr/>
          </p:nvSpPr>
          <p:spPr bwMode="auto">
            <a:xfrm>
              <a:off x="4049395" y="3063875"/>
              <a:ext cx="635" cy="8890"/>
            </a:xfrm>
            <a:custGeom>
              <a:avLst/>
              <a:gdLst>
                <a:gd name="T0" fmla="*/ 1 w 3"/>
                <a:gd name="T1" fmla="*/ 44 h 44"/>
                <a:gd name="T2" fmla="*/ 3 w 3"/>
                <a:gd name="T3" fmla="*/ 0 h 44"/>
                <a:gd name="T4" fmla="*/ 0 w 3"/>
                <a:gd name="T5" fmla="*/ 38 h 44"/>
                <a:gd name="T6" fmla="*/ 1 w 3"/>
                <a:gd name="T7" fmla="*/ 44 h 44"/>
              </a:gdLst>
              <a:ahLst/>
              <a:cxnLst>
                <a:cxn ang="0">
                  <a:pos x="T0" y="T1"/>
                </a:cxn>
                <a:cxn ang="0">
                  <a:pos x="T2" y="T3"/>
                </a:cxn>
                <a:cxn ang="0">
                  <a:pos x="T4" y="T5"/>
                </a:cxn>
                <a:cxn ang="0">
                  <a:pos x="T6" y="T7"/>
                </a:cxn>
              </a:cxnLst>
              <a:rect l="0" t="0" r="r" b="b"/>
              <a:pathLst>
                <a:path w="3" h="44">
                  <a:moveTo>
                    <a:pt x="1" y="44"/>
                  </a:moveTo>
                  <a:lnTo>
                    <a:pt x="3" y="0"/>
                  </a:lnTo>
                  <a:lnTo>
                    <a:pt x="0" y="38"/>
                  </a:lnTo>
                  <a:lnTo>
                    <a:pt x="1" y="4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2" name="Freeform 141"/>
            <p:cNvSpPr>
              <a:spLocks/>
            </p:cNvSpPr>
            <p:nvPr/>
          </p:nvSpPr>
          <p:spPr bwMode="auto">
            <a:xfrm>
              <a:off x="4049395" y="3063875"/>
              <a:ext cx="635" cy="7620"/>
            </a:xfrm>
            <a:custGeom>
              <a:avLst/>
              <a:gdLst>
                <a:gd name="T0" fmla="*/ 1 w 3"/>
                <a:gd name="T1" fmla="*/ 6 h 38"/>
                <a:gd name="T2" fmla="*/ 0 w 3"/>
                <a:gd name="T3" fmla="*/ 38 h 38"/>
                <a:gd name="T4" fmla="*/ 3 w 3"/>
                <a:gd name="T5" fmla="*/ 0 h 38"/>
                <a:gd name="T6" fmla="*/ 1 w 3"/>
                <a:gd name="T7" fmla="*/ 6 h 38"/>
              </a:gdLst>
              <a:ahLst/>
              <a:cxnLst>
                <a:cxn ang="0">
                  <a:pos x="T0" y="T1"/>
                </a:cxn>
                <a:cxn ang="0">
                  <a:pos x="T2" y="T3"/>
                </a:cxn>
                <a:cxn ang="0">
                  <a:pos x="T4" y="T5"/>
                </a:cxn>
                <a:cxn ang="0">
                  <a:pos x="T6" y="T7"/>
                </a:cxn>
              </a:cxnLst>
              <a:rect l="0" t="0" r="r" b="b"/>
              <a:pathLst>
                <a:path w="3" h="38">
                  <a:moveTo>
                    <a:pt x="1" y="6"/>
                  </a:moveTo>
                  <a:lnTo>
                    <a:pt x="0" y="38"/>
                  </a:lnTo>
                  <a:lnTo>
                    <a:pt x="3" y="0"/>
                  </a:lnTo>
                  <a:lnTo>
                    <a:pt x="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3" name="Freeform 142"/>
            <p:cNvSpPr>
              <a:spLocks/>
            </p:cNvSpPr>
            <p:nvPr/>
          </p:nvSpPr>
          <p:spPr bwMode="auto">
            <a:xfrm>
              <a:off x="4049395" y="3063875"/>
              <a:ext cx="635" cy="7620"/>
            </a:xfrm>
            <a:custGeom>
              <a:avLst/>
              <a:gdLst>
                <a:gd name="T0" fmla="*/ 1 w 3"/>
                <a:gd name="T1" fmla="*/ 6 h 38"/>
                <a:gd name="T2" fmla="*/ 0 w 3"/>
                <a:gd name="T3" fmla="*/ 38 h 38"/>
                <a:gd name="T4" fmla="*/ 3 w 3"/>
                <a:gd name="T5" fmla="*/ 0 h 38"/>
                <a:gd name="T6" fmla="*/ 1 w 3"/>
                <a:gd name="T7" fmla="*/ 6 h 38"/>
              </a:gdLst>
              <a:ahLst/>
              <a:cxnLst>
                <a:cxn ang="0">
                  <a:pos x="T0" y="T1"/>
                </a:cxn>
                <a:cxn ang="0">
                  <a:pos x="T2" y="T3"/>
                </a:cxn>
                <a:cxn ang="0">
                  <a:pos x="T4" y="T5"/>
                </a:cxn>
                <a:cxn ang="0">
                  <a:pos x="T6" y="T7"/>
                </a:cxn>
              </a:cxnLst>
              <a:rect l="0" t="0" r="r" b="b"/>
              <a:pathLst>
                <a:path w="3" h="38">
                  <a:moveTo>
                    <a:pt x="1" y="6"/>
                  </a:moveTo>
                  <a:lnTo>
                    <a:pt x="0" y="38"/>
                  </a:lnTo>
                  <a:lnTo>
                    <a:pt x="3" y="0"/>
                  </a:lnTo>
                  <a:lnTo>
                    <a:pt x="1"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4" name="Freeform 143"/>
            <p:cNvSpPr>
              <a:spLocks/>
            </p:cNvSpPr>
            <p:nvPr/>
          </p:nvSpPr>
          <p:spPr bwMode="auto">
            <a:xfrm>
              <a:off x="4049395" y="3065145"/>
              <a:ext cx="635" cy="6350"/>
            </a:xfrm>
            <a:custGeom>
              <a:avLst/>
              <a:gdLst>
                <a:gd name="T0" fmla="*/ 1 w 2"/>
                <a:gd name="T1" fmla="*/ 32 h 32"/>
                <a:gd name="T2" fmla="*/ 2 w 2"/>
                <a:gd name="T3" fmla="*/ 0 h 32"/>
                <a:gd name="T4" fmla="*/ 0 w 2"/>
                <a:gd name="T5" fmla="*/ 26 h 32"/>
                <a:gd name="T6" fmla="*/ 1 w 2"/>
                <a:gd name="T7" fmla="*/ 32 h 32"/>
              </a:gdLst>
              <a:ahLst/>
              <a:cxnLst>
                <a:cxn ang="0">
                  <a:pos x="T0" y="T1"/>
                </a:cxn>
                <a:cxn ang="0">
                  <a:pos x="T2" y="T3"/>
                </a:cxn>
                <a:cxn ang="0">
                  <a:pos x="T4" y="T5"/>
                </a:cxn>
                <a:cxn ang="0">
                  <a:pos x="T6" y="T7"/>
                </a:cxn>
              </a:cxnLst>
              <a:rect l="0" t="0" r="r" b="b"/>
              <a:pathLst>
                <a:path w="2" h="32">
                  <a:moveTo>
                    <a:pt x="1" y="32"/>
                  </a:moveTo>
                  <a:lnTo>
                    <a:pt x="2" y="0"/>
                  </a:lnTo>
                  <a:lnTo>
                    <a:pt x="0" y="26"/>
                  </a:lnTo>
                  <a:lnTo>
                    <a:pt x="1"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5" name="Freeform 144"/>
            <p:cNvSpPr>
              <a:spLocks/>
            </p:cNvSpPr>
            <p:nvPr/>
          </p:nvSpPr>
          <p:spPr bwMode="auto">
            <a:xfrm>
              <a:off x="4049395" y="3065145"/>
              <a:ext cx="635" cy="6350"/>
            </a:xfrm>
            <a:custGeom>
              <a:avLst/>
              <a:gdLst>
                <a:gd name="T0" fmla="*/ 1 w 2"/>
                <a:gd name="T1" fmla="*/ 32 h 32"/>
                <a:gd name="T2" fmla="*/ 2 w 2"/>
                <a:gd name="T3" fmla="*/ 0 h 32"/>
                <a:gd name="T4" fmla="*/ 0 w 2"/>
                <a:gd name="T5" fmla="*/ 26 h 32"/>
                <a:gd name="T6" fmla="*/ 1 w 2"/>
                <a:gd name="T7" fmla="*/ 32 h 32"/>
              </a:gdLst>
              <a:ahLst/>
              <a:cxnLst>
                <a:cxn ang="0">
                  <a:pos x="T0" y="T1"/>
                </a:cxn>
                <a:cxn ang="0">
                  <a:pos x="T2" y="T3"/>
                </a:cxn>
                <a:cxn ang="0">
                  <a:pos x="T4" y="T5"/>
                </a:cxn>
                <a:cxn ang="0">
                  <a:pos x="T6" y="T7"/>
                </a:cxn>
              </a:cxnLst>
              <a:rect l="0" t="0" r="r" b="b"/>
              <a:pathLst>
                <a:path w="2" h="32">
                  <a:moveTo>
                    <a:pt x="1" y="32"/>
                  </a:moveTo>
                  <a:lnTo>
                    <a:pt x="2" y="0"/>
                  </a:lnTo>
                  <a:lnTo>
                    <a:pt x="0" y="26"/>
                  </a:lnTo>
                  <a:lnTo>
                    <a:pt x="1"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6" name="Freeform 145"/>
            <p:cNvSpPr>
              <a:spLocks/>
            </p:cNvSpPr>
            <p:nvPr/>
          </p:nvSpPr>
          <p:spPr bwMode="auto">
            <a:xfrm>
              <a:off x="4049395" y="3065145"/>
              <a:ext cx="635" cy="5080"/>
            </a:xfrm>
            <a:custGeom>
              <a:avLst/>
              <a:gdLst>
                <a:gd name="T0" fmla="*/ 1 w 2"/>
                <a:gd name="T1" fmla="*/ 6 h 26"/>
                <a:gd name="T2" fmla="*/ 0 w 2"/>
                <a:gd name="T3" fmla="*/ 26 h 26"/>
                <a:gd name="T4" fmla="*/ 2 w 2"/>
                <a:gd name="T5" fmla="*/ 0 h 26"/>
                <a:gd name="T6" fmla="*/ 1 w 2"/>
                <a:gd name="T7" fmla="*/ 6 h 26"/>
              </a:gdLst>
              <a:ahLst/>
              <a:cxnLst>
                <a:cxn ang="0">
                  <a:pos x="T0" y="T1"/>
                </a:cxn>
                <a:cxn ang="0">
                  <a:pos x="T2" y="T3"/>
                </a:cxn>
                <a:cxn ang="0">
                  <a:pos x="T4" y="T5"/>
                </a:cxn>
                <a:cxn ang="0">
                  <a:pos x="T6" y="T7"/>
                </a:cxn>
              </a:cxnLst>
              <a:rect l="0" t="0" r="r" b="b"/>
              <a:pathLst>
                <a:path w="2" h="26">
                  <a:moveTo>
                    <a:pt x="1" y="6"/>
                  </a:moveTo>
                  <a:lnTo>
                    <a:pt x="0" y="26"/>
                  </a:lnTo>
                  <a:lnTo>
                    <a:pt x="2" y="0"/>
                  </a:lnTo>
                  <a:lnTo>
                    <a:pt x="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7" name="Freeform 146"/>
            <p:cNvSpPr>
              <a:spLocks/>
            </p:cNvSpPr>
            <p:nvPr/>
          </p:nvSpPr>
          <p:spPr bwMode="auto">
            <a:xfrm>
              <a:off x="4049395" y="3065145"/>
              <a:ext cx="635" cy="5080"/>
            </a:xfrm>
            <a:custGeom>
              <a:avLst/>
              <a:gdLst>
                <a:gd name="T0" fmla="*/ 1 w 2"/>
                <a:gd name="T1" fmla="*/ 6 h 26"/>
                <a:gd name="T2" fmla="*/ 0 w 2"/>
                <a:gd name="T3" fmla="*/ 26 h 26"/>
                <a:gd name="T4" fmla="*/ 2 w 2"/>
                <a:gd name="T5" fmla="*/ 0 h 26"/>
                <a:gd name="T6" fmla="*/ 1 w 2"/>
                <a:gd name="T7" fmla="*/ 6 h 26"/>
              </a:gdLst>
              <a:ahLst/>
              <a:cxnLst>
                <a:cxn ang="0">
                  <a:pos x="T0" y="T1"/>
                </a:cxn>
                <a:cxn ang="0">
                  <a:pos x="T2" y="T3"/>
                </a:cxn>
                <a:cxn ang="0">
                  <a:pos x="T4" y="T5"/>
                </a:cxn>
                <a:cxn ang="0">
                  <a:pos x="T6" y="T7"/>
                </a:cxn>
              </a:cxnLst>
              <a:rect l="0" t="0" r="r" b="b"/>
              <a:pathLst>
                <a:path w="2" h="26">
                  <a:moveTo>
                    <a:pt x="1" y="6"/>
                  </a:moveTo>
                  <a:lnTo>
                    <a:pt x="0" y="26"/>
                  </a:lnTo>
                  <a:lnTo>
                    <a:pt x="2" y="0"/>
                  </a:lnTo>
                  <a:lnTo>
                    <a:pt x="1"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8" name="Freeform 147"/>
            <p:cNvSpPr>
              <a:spLocks/>
            </p:cNvSpPr>
            <p:nvPr/>
          </p:nvSpPr>
          <p:spPr bwMode="auto">
            <a:xfrm>
              <a:off x="4049395" y="3066415"/>
              <a:ext cx="635" cy="3810"/>
            </a:xfrm>
            <a:custGeom>
              <a:avLst/>
              <a:gdLst>
                <a:gd name="T0" fmla="*/ 0 w 1"/>
                <a:gd name="T1" fmla="*/ 20 h 20"/>
                <a:gd name="T2" fmla="*/ 1 w 1"/>
                <a:gd name="T3" fmla="*/ 0 h 20"/>
                <a:gd name="T4" fmla="*/ 0 w 1"/>
                <a:gd name="T5" fmla="*/ 14 h 20"/>
                <a:gd name="T6" fmla="*/ 0 w 1"/>
                <a:gd name="T7" fmla="*/ 20 h 20"/>
              </a:gdLst>
              <a:ahLst/>
              <a:cxnLst>
                <a:cxn ang="0">
                  <a:pos x="T0" y="T1"/>
                </a:cxn>
                <a:cxn ang="0">
                  <a:pos x="T2" y="T3"/>
                </a:cxn>
                <a:cxn ang="0">
                  <a:pos x="T4" y="T5"/>
                </a:cxn>
                <a:cxn ang="0">
                  <a:pos x="T6" y="T7"/>
                </a:cxn>
              </a:cxnLst>
              <a:rect l="0" t="0" r="r" b="b"/>
              <a:pathLst>
                <a:path w="1" h="20">
                  <a:moveTo>
                    <a:pt x="0" y="20"/>
                  </a:moveTo>
                  <a:lnTo>
                    <a:pt x="1" y="0"/>
                  </a:lnTo>
                  <a:lnTo>
                    <a:pt x="0" y="14"/>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49" name="Freeform 148"/>
            <p:cNvSpPr>
              <a:spLocks/>
            </p:cNvSpPr>
            <p:nvPr/>
          </p:nvSpPr>
          <p:spPr bwMode="auto">
            <a:xfrm>
              <a:off x="4049395" y="3066415"/>
              <a:ext cx="635" cy="3810"/>
            </a:xfrm>
            <a:custGeom>
              <a:avLst/>
              <a:gdLst>
                <a:gd name="T0" fmla="*/ 0 w 1"/>
                <a:gd name="T1" fmla="*/ 20 h 20"/>
                <a:gd name="T2" fmla="*/ 1 w 1"/>
                <a:gd name="T3" fmla="*/ 0 h 20"/>
                <a:gd name="T4" fmla="*/ 0 w 1"/>
                <a:gd name="T5" fmla="*/ 14 h 20"/>
                <a:gd name="T6" fmla="*/ 0 w 1"/>
                <a:gd name="T7" fmla="*/ 20 h 20"/>
              </a:gdLst>
              <a:ahLst/>
              <a:cxnLst>
                <a:cxn ang="0">
                  <a:pos x="T0" y="T1"/>
                </a:cxn>
                <a:cxn ang="0">
                  <a:pos x="T2" y="T3"/>
                </a:cxn>
                <a:cxn ang="0">
                  <a:pos x="T4" y="T5"/>
                </a:cxn>
                <a:cxn ang="0">
                  <a:pos x="T6" y="T7"/>
                </a:cxn>
              </a:cxnLst>
              <a:rect l="0" t="0" r="r" b="b"/>
              <a:pathLst>
                <a:path w="1" h="20">
                  <a:moveTo>
                    <a:pt x="0" y="20"/>
                  </a:moveTo>
                  <a:lnTo>
                    <a:pt x="1" y="0"/>
                  </a:lnTo>
                  <a:lnTo>
                    <a:pt x="0" y="14"/>
                  </a:lnTo>
                  <a:lnTo>
                    <a:pt x="0"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0" name="Freeform 149"/>
            <p:cNvSpPr>
              <a:spLocks/>
            </p:cNvSpPr>
            <p:nvPr/>
          </p:nvSpPr>
          <p:spPr bwMode="auto">
            <a:xfrm>
              <a:off x="4049395" y="3066415"/>
              <a:ext cx="635" cy="2540"/>
            </a:xfrm>
            <a:custGeom>
              <a:avLst/>
              <a:gdLst>
                <a:gd name="T0" fmla="*/ 0 w 1"/>
                <a:gd name="T1" fmla="*/ 6 h 14"/>
                <a:gd name="T2" fmla="*/ 0 w 1"/>
                <a:gd name="T3" fmla="*/ 14 h 14"/>
                <a:gd name="T4" fmla="*/ 1 w 1"/>
                <a:gd name="T5" fmla="*/ 0 h 14"/>
                <a:gd name="T6" fmla="*/ 0 w 1"/>
                <a:gd name="T7" fmla="*/ 6 h 14"/>
              </a:gdLst>
              <a:ahLst/>
              <a:cxnLst>
                <a:cxn ang="0">
                  <a:pos x="T0" y="T1"/>
                </a:cxn>
                <a:cxn ang="0">
                  <a:pos x="T2" y="T3"/>
                </a:cxn>
                <a:cxn ang="0">
                  <a:pos x="T4" y="T5"/>
                </a:cxn>
                <a:cxn ang="0">
                  <a:pos x="T6" y="T7"/>
                </a:cxn>
              </a:cxnLst>
              <a:rect l="0" t="0" r="r" b="b"/>
              <a:pathLst>
                <a:path w="1" h="14">
                  <a:moveTo>
                    <a:pt x="0" y="6"/>
                  </a:moveTo>
                  <a:lnTo>
                    <a:pt x="0" y="14"/>
                  </a:lnTo>
                  <a:lnTo>
                    <a:pt x="1"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1" name="Freeform 150"/>
            <p:cNvSpPr>
              <a:spLocks/>
            </p:cNvSpPr>
            <p:nvPr/>
          </p:nvSpPr>
          <p:spPr bwMode="auto">
            <a:xfrm>
              <a:off x="4049395" y="3066415"/>
              <a:ext cx="635" cy="2540"/>
            </a:xfrm>
            <a:custGeom>
              <a:avLst/>
              <a:gdLst>
                <a:gd name="T0" fmla="*/ 0 w 1"/>
                <a:gd name="T1" fmla="*/ 6 h 14"/>
                <a:gd name="T2" fmla="*/ 0 w 1"/>
                <a:gd name="T3" fmla="*/ 14 h 14"/>
                <a:gd name="T4" fmla="*/ 1 w 1"/>
                <a:gd name="T5" fmla="*/ 0 h 14"/>
                <a:gd name="T6" fmla="*/ 0 w 1"/>
                <a:gd name="T7" fmla="*/ 6 h 14"/>
              </a:gdLst>
              <a:ahLst/>
              <a:cxnLst>
                <a:cxn ang="0">
                  <a:pos x="T0" y="T1"/>
                </a:cxn>
                <a:cxn ang="0">
                  <a:pos x="T2" y="T3"/>
                </a:cxn>
                <a:cxn ang="0">
                  <a:pos x="T4" y="T5"/>
                </a:cxn>
                <a:cxn ang="0">
                  <a:pos x="T6" y="T7"/>
                </a:cxn>
              </a:cxnLst>
              <a:rect l="0" t="0" r="r" b="b"/>
              <a:pathLst>
                <a:path w="1" h="14">
                  <a:moveTo>
                    <a:pt x="0" y="6"/>
                  </a:moveTo>
                  <a:lnTo>
                    <a:pt x="0" y="14"/>
                  </a:lnTo>
                  <a:lnTo>
                    <a:pt x="1" y="0"/>
                  </a:lnTo>
                  <a:lnTo>
                    <a:pt x="0"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2" name="Freeform 151"/>
            <p:cNvSpPr>
              <a:spLocks/>
            </p:cNvSpPr>
            <p:nvPr/>
          </p:nvSpPr>
          <p:spPr bwMode="auto">
            <a:xfrm>
              <a:off x="4065905" y="3068955"/>
              <a:ext cx="14605" cy="16510"/>
            </a:xfrm>
            <a:custGeom>
              <a:avLst/>
              <a:gdLst>
                <a:gd name="T0" fmla="*/ 0 w 68"/>
                <a:gd name="T1" fmla="*/ 0 h 78"/>
                <a:gd name="T2" fmla="*/ 0 w 68"/>
                <a:gd name="T3" fmla="*/ 78 h 78"/>
                <a:gd name="T4" fmla="*/ 68 w 68"/>
                <a:gd name="T5" fmla="*/ 38 h 78"/>
                <a:gd name="T6" fmla="*/ 0 w 68"/>
                <a:gd name="T7" fmla="*/ 0 h 78"/>
              </a:gdLst>
              <a:ahLst/>
              <a:cxnLst>
                <a:cxn ang="0">
                  <a:pos x="T0" y="T1"/>
                </a:cxn>
                <a:cxn ang="0">
                  <a:pos x="T2" y="T3"/>
                </a:cxn>
                <a:cxn ang="0">
                  <a:pos x="T4" y="T5"/>
                </a:cxn>
                <a:cxn ang="0">
                  <a:pos x="T6" y="T7"/>
                </a:cxn>
              </a:cxnLst>
              <a:rect l="0" t="0" r="r" b="b"/>
              <a:pathLst>
                <a:path w="68" h="78">
                  <a:moveTo>
                    <a:pt x="0" y="0"/>
                  </a:moveTo>
                  <a:lnTo>
                    <a:pt x="0" y="78"/>
                  </a:lnTo>
                  <a:lnTo>
                    <a:pt x="68" y="3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3" name="Freeform 152"/>
            <p:cNvSpPr>
              <a:spLocks/>
            </p:cNvSpPr>
            <p:nvPr/>
          </p:nvSpPr>
          <p:spPr bwMode="auto">
            <a:xfrm>
              <a:off x="4065905" y="3068955"/>
              <a:ext cx="14605" cy="16510"/>
            </a:xfrm>
            <a:custGeom>
              <a:avLst/>
              <a:gdLst>
                <a:gd name="T0" fmla="*/ 0 w 68"/>
                <a:gd name="T1" fmla="*/ 0 h 78"/>
                <a:gd name="T2" fmla="*/ 0 w 68"/>
                <a:gd name="T3" fmla="*/ 78 h 78"/>
                <a:gd name="T4" fmla="*/ 68 w 68"/>
                <a:gd name="T5" fmla="*/ 38 h 78"/>
                <a:gd name="T6" fmla="*/ 0 w 68"/>
                <a:gd name="T7" fmla="*/ 0 h 78"/>
              </a:gdLst>
              <a:ahLst/>
              <a:cxnLst>
                <a:cxn ang="0">
                  <a:pos x="T0" y="T1"/>
                </a:cxn>
                <a:cxn ang="0">
                  <a:pos x="T2" y="T3"/>
                </a:cxn>
                <a:cxn ang="0">
                  <a:pos x="T4" y="T5"/>
                </a:cxn>
                <a:cxn ang="0">
                  <a:pos x="T6" y="T7"/>
                </a:cxn>
              </a:cxnLst>
              <a:rect l="0" t="0" r="r" b="b"/>
              <a:pathLst>
                <a:path w="68" h="78">
                  <a:moveTo>
                    <a:pt x="0" y="0"/>
                  </a:moveTo>
                  <a:lnTo>
                    <a:pt x="0" y="78"/>
                  </a:lnTo>
                  <a:lnTo>
                    <a:pt x="68" y="38"/>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4" name="Freeform 153"/>
            <p:cNvSpPr>
              <a:spLocks/>
            </p:cNvSpPr>
            <p:nvPr/>
          </p:nvSpPr>
          <p:spPr bwMode="auto">
            <a:xfrm>
              <a:off x="4065905" y="3077210"/>
              <a:ext cx="14605" cy="8255"/>
            </a:xfrm>
            <a:custGeom>
              <a:avLst/>
              <a:gdLst>
                <a:gd name="T0" fmla="*/ 6 w 68"/>
                <a:gd name="T1" fmla="*/ 39 h 40"/>
                <a:gd name="T2" fmla="*/ 68 w 68"/>
                <a:gd name="T3" fmla="*/ 0 h 40"/>
                <a:gd name="T4" fmla="*/ 0 w 68"/>
                <a:gd name="T5" fmla="*/ 40 h 40"/>
                <a:gd name="T6" fmla="*/ 6 w 68"/>
                <a:gd name="T7" fmla="*/ 39 h 40"/>
              </a:gdLst>
              <a:ahLst/>
              <a:cxnLst>
                <a:cxn ang="0">
                  <a:pos x="T0" y="T1"/>
                </a:cxn>
                <a:cxn ang="0">
                  <a:pos x="T2" y="T3"/>
                </a:cxn>
                <a:cxn ang="0">
                  <a:pos x="T4" y="T5"/>
                </a:cxn>
                <a:cxn ang="0">
                  <a:pos x="T6" y="T7"/>
                </a:cxn>
              </a:cxnLst>
              <a:rect l="0" t="0" r="r" b="b"/>
              <a:pathLst>
                <a:path w="68" h="40">
                  <a:moveTo>
                    <a:pt x="6" y="39"/>
                  </a:moveTo>
                  <a:lnTo>
                    <a:pt x="68" y="0"/>
                  </a:lnTo>
                  <a:lnTo>
                    <a:pt x="0" y="40"/>
                  </a:lnTo>
                  <a:lnTo>
                    <a:pt x="6"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5" name="Freeform 154"/>
            <p:cNvSpPr>
              <a:spLocks/>
            </p:cNvSpPr>
            <p:nvPr/>
          </p:nvSpPr>
          <p:spPr bwMode="auto">
            <a:xfrm>
              <a:off x="4065905" y="3077210"/>
              <a:ext cx="14605" cy="8255"/>
            </a:xfrm>
            <a:custGeom>
              <a:avLst/>
              <a:gdLst>
                <a:gd name="T0" fmla="*/ 6 w 68"/>
                <a:gd name="T1" fmla="*/ 39 h 40"/>
                <a:gd name="T2" fmla="*/ 68 w 68"/>
                <a:gd name="T3" fmla="*/ 0 h 40"/>
                <a:gd name="T4" fmla="*/ 0 w 68"/>
                <a:gd name="T5" fmla="*/ 40 h 40"/>
                <a:gd name="T6" fmla="*/ 6 w 68"/>
                <a:gd name="T7" fmla="*/ 39 h 40"/>
              </a:gdLst>
              <a:ahLst/>
              <a:cxnLst>
                <a:cxn ang="0">
                  <a:pos x="T0" y="T1"/>
                </a:cxn>
                <a:cxn ang="0">
                  <a:pos x="T2" y="T3"/>
                </a:cxn>
                <a:cxn ang="0">
                  <a:pos x="T4" y="T5"/>
                </a:cxn>
                <a:cxn ang="0">
                  <a:pos x="T6" y="T7"/>
                </a:cxn>
              </a:cxnLst>
              <a:rect l="0" t="0" r="r" b="b"/>
              <a:pathLst>
                <a:path w="68" h="40">
                  <a:moveTo>
                    <a:pt x="6" y="39"/>
                  </a:moveTo>
                  <a:lnTo>
                    <a:pt x="68" y="0"/>
                  </a:lnTo>
                  <a:lnTo>
                    <a:pt x="0" y="40"/>
                  </a:lnTo>
                  <a:lnTo>
                    <a:pt x="6" y="3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6" name="Freeform 155"/>
            <p:cNvSpPr>
              <a:spLocks/>
            </p:cNvSpPr>
            <p:nvPr/>
          </p:nvSpPr>
          <p:spPr bwMode="auto">
            <a:xfrm>
              <a:off x="4067175" y="3077210"/>
              <a:ext cx="13335" cy="8255"/>
            </a:xfrm>
            <a:custGeom>
              <a:avLst/>
              <a:gdLst>
                <a:gd name="T0" fmla="*/ 62 w 62"/>
                <a:gd name="T1" fmla="*/ 0 h 39"/>
                <a:gd name="T2" fmla="*/ 0 w 62"/>
                <a:gd name="T3" fmla="*/ 39 h 39"/>
                <a:gd name="T4" fmla="*/ 58 w 62"/>
                <a:gd name="T5" fmla="*/ 5 h 39"/>
                <a:gd name="T6" fmla="*/ 62 w 62"/>
                <a:gd name="T7" fmla="*/ 0 h 39"/>
              </a:gdLst>
              <a:ahLst/>
              <a:cxnLst>
                <a:cxn ang="0">
                  <a:pos x="T0" y="T1"/>
                </a:cxn>
                <a:cxn ang="0">
                  <a:pos x="T2" y="T3"/>
                </a:cxn>
                <a:cxn ang="0">
                  <a:pos x="T4" y="T5"/>
                </a:cxn>
                <a:cxn ang="0">
                  <a:pos x="T6" y="T7"/>
                </a:cxn>
              </a:cxnLst>
              <a:rect l="0" t="0" r="r" b="b"/>
              <a:pathLst>
                <a:path w="62" h="39">
                  <a:moveTo>
                    <a:pt x="62" y="0"/>
                  </a:moveTo>
                  <a:lnTo>
                    <a:pt x="0" y="39"/>
                  </a:lnTo>
                  <a:lnTo>
                    <a:pt x="58" y="5"/>
                  </a:lnTo>
                  <a:lnTo>
                    <a:pt x="6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7" name="Freeform 156"/>
            <p:cNvSpPr>
              <a:spLocks/>
            </p:cNvSpPr>
            <p:nvPr/>
          </p:nvSpPr>
          <p:spPr bwMode="auto">
            <a:xfrm>
              <a:off x="4067175" y="3077210"/>
              <a:ext cx="13335" cy="8255"/>
            </a:xfrm>
            <a:custGeom>
              <a:avLst/>
              <a:gdLst>
                <a:gd name="T0" fmla="*/ 62 w 62"/>
                <a:gd name="T1" fmla="*/ 0 h 39"/>
                <a:gd name="T2" fmla="*/ 0 w 62"/>
                <a:gd name="T3" fmla="*/ 39 h 39"/>
                <a:gd name="T4" fmla="*/ 58 w 62"/>
                <a:gd name="T5" fmla="*/ 5 h 39"/>
                <a:gd name="T6" fmla="*/ 62 w 62"/>
                <a:gd name="T7" fmla="*/ 0 h 39"/>
              </a:gdLst>
              <a:ahLst/>
              <a:cxnLst>
                <a:cxn ang="0">
                  <a:pos x="T0" y="T1"/>
                </a:cxn>
                <a:cxn ang="0">
                  <a:pos x="T2" y="T3"/>
                </a:cxn>
                <a:cxn ang="0">
                  <a:pos x="T4" y="T5"/>
                </a:cxn>
                <a:cxn ang="0">
                  <a:pos x="T6" y="T7"/>
                </a:cxn>
              </a:cxnLst>
              <a:rect l="0" t="0" r="r" b="b"/>
              <a:pathLst>
                <a:path w="62" h="39">
                  <a:moveTo>
                    <a:pt x="62" y="0"/>
                  </a:moveTo>
                  <a:lnTo>
                    <a:pt x="0" y="39"/>
                  </a:lnTo>
                  <a:lnTo>
                    <a:pt x="58" y="5"/>
                  </a:lnTo>
                  <a:lnTo>
                    <a:pt x="6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58" name="Freeform 157"/>
            <p:cNvSpPr>
              <a:spLocks/>
            </p:cNvSpPr>
            <p:nvPr/>
          </p:nvSpPr>
          <p:spPr bwMode="auto">
            <a:xfrm>
              <a:off x="4067175" y="3078480"/>
              <a:ext cx="12065" cy="6985"/>
            </a:xfrm>
            <a:custGeom>
              <a:avLst/>
              <a:gdLst>
                <a:gd name="T0" fmla="*/ 6 w 58"/>
                <a:gd name="T1" fmla="*/ 34 h 34"/>
                <a:gd name="T2" fmla="*/ 58 w 58"/>
                <a:gd name="T3" fmla="*/ 0 h 34"/>
                <a:gd name="T4" fmla="*/ 0 w 58"/>
                <a:gd name="T5" fmla="*/ 34 h 34"/>
                <a:gd name="T6" fmla="*/ 6 w 58"/>
                <a:gd name="T7" fmla="*/ 34 h 34"/>
              </a:gdLst>
              <a:ahLst/>
              <a:cxnLst>
                <a:cxn ang="0">
                  <a:pos x="T0" y="T1"/>
                </a:cxn>
                <a:cxn ang="0">
                  <a:pos x="T2" y="T3"/>
                </a:cxn>
                <a:cxn ang="0">
                  <a:pos x="T4" y="T5"/>
                </a:cxn>
                <a:cxn ang="0">
                  <a:pos x="T6" y="T7"/>
                </a:cxn>
              </a:cxnLst>
              <a:rect l="0" t="0" r="r" b="b"/>
              <a:pathLst>
                <a:path w="58" h="34">
                  <a:moveTo>
                    <a:pt x="6" y="34"/>
                  </a:moveTo>
                  <a:lnTo>
                    <a:pt x="58" y="0"/>
                  </a:lnTo>
                  <a:lnTo>
                    <a:pt x="0" y="34"/>
                  </a:lnTo>
                  <a:lnTo>
                    <a:pt x="6"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9" name="Freeform 158"/>
            <p:cNvSpPr>
              <a:spLocks/>
            </p:cNvSpPr>
            <p:nvPr/>
          </p:nvSpPr>
          <p:spPr bwMode="auto">
            <a:xfrm>
              <a:off x="4067175" y="3078480"/>
              <a:ext cx="12065" cy="6985"/>
            </a:xfrm>
            <a:custGeom>
              <a:avLst/>
              <a:gdLst>
                <a:gd name="T0" fmla="*/ 6 w 58"/>
                <a:gd name="T1" fmla="*/ 34 h 34"/>
                <a:gd name="T2" fmla="*/ 58 w 58"/>
                <a:gd name="T3" fmla="*/ 0 h 34"/>
                <a:gd name="T4" fmla="*/ 0 w 58"/>
                <a:gd name="T5" fmla="*/ 34 h 34"/>
                <a:gd name="T6" fmla="*/ 6 w 58"/>
                <a:gd name="T7" fmla="*/ 34 h 34"/>
              </a:gdLst>
              <a:ahLst/>
              <a:cxnLst>
                <a:cxn ang="0">
                  <a:pos x="T0" y="T1"/>
                </a:cxn>
                <a:cxn ang="0">
                  <a:pos x="T2" y="T3"/>
                </a:cxn>
                <a:cxn ang="0">
                  <a:pos x="T4" y="T5"/>
                </a:cxn>
                <a:cxn ang="0">
                  <a:pos x="T6" y="T7"/>
                </a:cxn>
              </a:cxnLst>
              <a:rect l="0" t="0" r="r" b="b"/>
              <a:pathLst>
                <a:path w="58" h="34">
                  <a:moveTo>
                    <a:pt x="6" y="34"/>
                  </a:moveTo>
                  <a:lnTo>
                    <a:pt x="58" y="0"/>
                  </a:lnTo>
                  <a:lnTo>
                    <a:pt x="0" y="34"/>
                  </a:lnTo>
                  <a:lnTo>
                    <a:pt x="6" y="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60" name="Freeform 159"/>
            <p:cNvSpPr>
              <a:spLocks/>
            </p:cNvSpPr>
            <p:nvPr/>
          </p:nvSpPr>
          <p:spPr bwMode="auto">
            <a:xfrm>
              <a:off x="4068445" y="3078480"/>
              <a:ext cx="10795" cy="6985"/>
            </a:xfrm>
            <a:custGeom>
              <a:avLst/>
              <a:gdLst>
                <a:gd name="T0" fmla="*/ 52 w 52"/>
                <a:gd name="T1" fmla="*/ 0 h 34"/>
                <a:gd name="T2" fmla="*/ 0 w 52"/>
                <a:gd name="T3" fmla="*/ 34 h 34"/>
                <a:gd name="T4" fmla="*/ 49 w 52"/>
                <a:gd name="T5" fmla="*/ 5 h 34"/>
                <a:gd name="T6" fmla="*/ 52 w 52"/>
                <a:gd name="T7" fmla="*/ 0 h 34"/>
              </a:gdLst>
              <a:ahLst/>
              <a:cxnLst>
                <a:cxn ang="0">
                  <a:pos x="T0" y="T1"/>
                </a:cxn>
                <a:cxn ang="0">
                  <a:pos x="T2" y="T3"/>
                </a:cxn>
                <a:cxn ang="0">
                  <a:pos x="T4" y="T5"/>
                </a:cxn>
                <a:cxn ang="0">
                  <a:pos x="T6" y="T7"/>
                </a:cxn>
              </a:cxnLst>
              <a:rect l="0" t="0" r="r" b="b"/>
              <a:pathLst>
                <a:path w="52" h="34">
                  <a:moveTo>
                    <a:pt x="52" y="0"/>
                  </a:moveTo>
                  <a:lnTo>
                    <a:pt x="0" y="34"/>
                  </a:lnTo>
                  <a:lnTo>
                    <a:pt x="49" y="5"/>
                  </a:lnTo>
                  <a:lnTo>
                    <a:pt x="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1" name="Freeform 160"/>
            <p:cNvSpPr>
              <a:spLocks/>
            </p:cNvSpPr>
            <p:nvPr/>
          </p:nvSpPr>
          <p:spPr bwMode="auto">
            <a:xfrm>
              <a:off x="4068445" y="3078480"/>
              <a:ext cx="10795" cy="6985"/>
            </a:xfrm>
            <a:custGeom>
              <a:avLst/>
              <a:gdLst>
                <a:gd name="T0" fmla="*/ 52 w 52"/>
                <a:gd name="T1" fmla="*/ 0 h 34"/>
                <a:gd name="T2" fmla="*/ 0 w 52"/>
                <a:gd name="T3" fmla="*/ 34 h 34"/>
                <a:gd name="T4" fmla="*/ 49 w 52"/>
                <a:gd name="T5" fmla="*/ 5 h 34"/>
                <a:gd name="T6" fmla="*/ 52 w 52"/>
                <a:gd name="T7" fmla="*/ 0 h 34"/>
              </a:gdLst>
              <a:ahLst/>
              <a:cxnLst>
                <a:cxn ang="0">
                  <a:pos x="T0" y="T1"/>
                </a:cxn>
                <a:cxn ang="0">
                  <a:pos x="T2" y="T3"/>
                </a:cxn>
                <a:cxn ang="0">
                  <a:pos x="T4" y="T5"/>
                </a:cxn>
                <a:cxn ang="0">
                  <a:pos x="T6" y="T7"/>
                </a:cxn>
              </a:cxnLst>
              <a:rect l="0" t="0" r="r" b="b"/>
              <a:pathLst>
                <a:path w="52" h="34">
                  <a:moveTo>
                    <a:pt x="52" y="0"/>
                  </a:moveTo>
                  <a:lnTo>
                    <a:pt x="0" y="34"/>
                  </a:lnTo>
                  <a:lnTo>
                    <a:pt x="49" y="5"/>
                  </a:lnTo>
                  <a:lnTo>
                    <a:pt x="5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62" name="Freeform 161"/>
            <p:cNvSpPr>
              <a:spLocks/>
            </p:cNvSpPr>
            <p:nvPr/>
          </p:nvSpPr>
          <p:spPr bwMode="auto">
            <a:xfrm>
              <a:off x="4068445" y="3079115"/>
              <a:ext cx="10160" cy="6350"/>
            </a:xfrm>
            <a:custGeom>
              <a:avLst/>
              <a:gdLst>
                <a:gd name="T0" fmla="*/ 6 w 49"/>
                <a:gd name="T1" fmla="*/ 27 h 29"/>
                <a:gd name="T2" fmla="*/ 49 w 49"/>
                <a:gd name="T3" fmla="*/ 0 h 29"/>
                <a:gd name="T4" fmla="*/ 0 w 49"/>
                <a:gd name="T5" fmla="*/ 29 h 29"/>
                <a:gd name="T6" fmla="*/ 6 w 49"/>
                <a:gd name="T7" fmla="*/ 27 h 29"/>
              </a:gdLst>
              <a:ahLst/>
              <a:cxnLst>
                <a:cxn ang="0">
                  <a:pos x="T0" y="T1"/>
                </a:cxn>
                <a:cxn ang="0">
                  <a:pos x="T2" y="T3"/>
                </a:cxn>
                <a:cxn ang="0">
                  <a:pos x="T4" y="T5"/>
                </a:cxn>
                <a:cxn ang="0">
                  <a:pos x="T6" y="T7"/>
                </a:cxn>
              </a:cxnLst>
              <a:rect l="0" t="0" r="r" b="b"/>
              <a:pathLst>
                <a:path w="49" h="29">
                  <a:moveTo>
                    <a:pt x="6" y="27"/>
                  </a:moveTo>
                  <a:lnTo>
                    <a:pt x="49" y="0"/>
                  </a:lnTo>
                  <a:lnTo>
                    <a:pt x="0" y="29"/>
                  </a:lnTo>
                  <a:lnTo>
                    <a:pt x="6"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3" name="Freeform 162"/>
            <p:cNvSpPr>
              <a:spLocks/>
            </p:cNvSpPr>
            <p:nvPr/>
          </p:nvSpPr>
          <p:spPr bwMode="auto">
            <a:xfrm>
              <a:off x="4068445" y="3079115"/>
              <a:ext cx="10160" cy="6350"/>
            </a:xfrm>
            <a:custGeom>
              <a:avLst/>
              <a:gdLst>
                <a:gd name="T0" fmla="*/ 6 w 49"/>
                <a:gd name="T1" fmla="*/ 27 h 29"/>
                <a:gd name="T2" fmla="*/ 49 w 49"/>
                <a:gd name="T3" fmla="*/ 0 h 29"/>
                <a:gd name="T4" fmla="*/ 0 w 49"/>
                <a:gd name="T5" fmla="*/ 29 h 29"/>
                <a:gd name="T6" fmla="*/ 6 w 49"/>
                <a:gd name="T7" fmla="*/ 27 h 29"/>
              </a:gdLst>
              <a:ahLst/>
              <a:cxnLst>
                <a:cxn ang="0">
                  <a:pos x="T0" y="T1"/>
                </a:cxn>
                <a:cxn ang="0">
                  <a:pos x="T2" y="T3"/>
                </a:cxn>
                <a:cxn ang="0">
                  <a:pos x="T4" y="T5"/>
                </a:cxn>
                <a:cxn ang="0">
                  <a:pos x="T6" y="T7"/>
                </a:cxn>
              </a:cxnLst>
              <a:rect l="0" t="0" r="r" b="b"/>
              <a:pathLst>
                <a:path w="49" h="29">
                  <a:moveTo>
                    <a:pt x="6" y="27"/>
                  </a:moveTo>
                  <a:lnTo>
                    <a:pt x="49" y="0"/>
                  </a:lnTo>
                  <a:lnTo>
                    <a:pt x="0" y="29"/>
                  </a:lnTo>
                  <a:lnTo>
                    <a:pt x="6" y="2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64" name="Freeform 163"/>
            <p:cNvSpPr>
              <a:spLocks/>
            </p:cNvSpPr>
            <p:nvPr/>
          </p:nvSpPr>
          <p:spPr bwMode="auto">
            <a:xfrm>
              <a:off x="4069715" y="3079115"/>
              <a:ext cx="8890" cy="5715"/>
            </a:xfrm>
            <a:custGeom>
              <a:avLst/>
              <a:gdLst>
                <a:gd name="T0" fmla="*/ 43 w 43"/>
                <a:gd name="T1" fmla="*/ 0 h 27"/>
                <a:gd name="T2" fmla="*/ 0 w 43"/>
                <a:gd name="T3" fmla="*/ 27 h 27"/>
                <a:gd name="T4" fmla="*/ 38 w 43"/>
                <a:gd name="T5" fmla="*/ 5 h 27"/>
                <a:gd name="T6" fmla="*/ 43 w 43"/>
                <a:gd name="T7" fmla="*/ 0 h 27"/>
              </a:gdLst>
              <a:ahLst/>
              <a:cxnLst>
                <a:cxn ang="0">
                  <a:pos x="T0" y="T1"/>
                </a:cxn>
                <a:cxn ang="0">
                  <a:pos x="T2" y="T3"/>
                </a:cxn>
                <a:cxn ang="0">
                  <a:pos x="T4" y="T5"/>
                </a:cxn>
                <a:cxn ang="0">
                  <a:pos x="T6" y="T7"/>
                </a:cxn>
              </a:cxnLst>
              <a:rect l="0" t="0" r="r" b="b"/>
              <a:pathLst>
                <a:path w="43" h="27">
                  <a:moveTo>
                    <a:pt x="43" y="0"/>
                  </a:moveTo>
                  <a:lnTo>
                    <a:pt x="0" y="27"/>
                  </a:lnTo>
                  <a:lnTo>
                    <a:pt x="38" y="5"/>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5" name="Freeform 164"/>
            <p:cNvSpPr>
              <a:spLocks/>
            </p:cNvSpPr>
            <p:nvPr/>
          </p:nvSpPr>
          <p:spPr bwMode="auto">
            <a:xfrm>
              <a:off x="4069715" y="3079115"/>
              <a:ext cx="8890" cy="5715"/>
            </a:xfrm>
            <a:custGeom>
              <a:avLst/>
              <a:gdLst>
                <a:gd name="T0" fmla="*/ 43 w 43"/>
                <a:gd name="T1" fmla="*/ 0 h 27"/>
                <a:gd name="T2" fmla="*/ 0 w 43"/>
                <a:gd name="T3" fmla="*/ 27 h 27"/>
                <a:gd name="T4" fmla="*/ 38 w 43"/>
                <a:gd name="T5" fmla="*/ 5 h 27"/>
                <a:gd name="T6" fmla="*/ 43 w 43"/>
                <a:gd name="T7" fmla="*/ 0 h 27"/>
              </a:gdLst>
              <a:ahLst/>
              <a:cxnLst>
                <a:cxn ang="0">
                  <a:pos x="T0" y="T1"/>
                </a:cxn>
                <a:cxn ang="0">
                  <a:pos x="T2" y="T3"/>
                </a:cxn>
                <a:cxn ang="0">
                  <a:pos x="T4" y="T5"/>
                </a:cxn>
                <a:cxn ang="0">
                  <a:pos x="T6" y="T7"/>
                </a:cxn>
              </a:cxnLst>
              <a:rect l="0" t="0" r="r" b="b"/>
              <a:pathLst>
                <a:path w="43" h="27">
                  <a:moveTo>
                    <a:pt x="43" y="0"/>
                  </a:moveTo>
                  <a:lnTo>
                    <a:pt x="0" y="27"/>
                  </a:lnTo>
                  <a:lnTo>
                    <a:pt x="38" y="5"/>
                  </a:lnTo>
                  <a:lnTo>
                    <a:pt x="4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66" name="Freeform 165"/>
            <p:cNvSpPr>
              <a:spLocks/>
            </p:cNvSpPr>
            <p:nvPr/>
          </p:nvSpPr>
          <p:spPr bwMode="auto">
            <a:xfrm>
              <a:off x="4069715" y="3080385"/>
              <a:ext cx="8255" cy="4445"/>
            </a:xfrm>
            <a:custGeom>
              <a:avLst/>
              <a:gdLst>
                <a:gd name="T0" fmla="*/ 7 w 38"/>
                <a:gd name="T1" fmla="*/ 21 h 22"/>
                <a:gd name="T2" fmla="*/ 38 w 38"/>
                <a:gd name="T3" fmla="*/ 0 h 22"/>
                <a:gd name="T4" fmla="*/ 0 w 38"/>
                <a:gd name="T5" fmla="*/ 22 h 22"/>
                <a:gd name="T6" fmla="*/ 7 w 38"/>
                <a:gd name="T7" fmla="*/ 21 h 22"/>
              </a:gdLst>
              <a:ahLst/>
              <a:cxnLst>
                <a:cxn ang="0">
                  <a:pos x="T0" y="T1"/>
                </a:cxn>
                <a:cxn ang="0">
                  <a:pos x="T2" y="T3"/>
                </a:cxn>
                <a:cxn ang="0">
                  <a:pos x="T4" y="T5"/>
                </a:cxn>
                <a:cxn ang="0">
                  <a:pos x="T6" y="T7"/>
                </a:cxn>
              </a:cxnLst>
              <a:rect l="0" t="0" r="r" b="b"/>
              <a:pathLst>
                <a:path w="38" h="22">
                  <a:moveTo>
                    <a:pt x="7" y="21"/>
                  </a:moveTo>
                  <a:lnTo>
                    <a:pt x="38" y="0"/>
                  </a:lnTo>
                  <a:lnTo>
                    <a:pt x="0" y="22"/>
                  </a:lnTo>
                  <a:lnTo>
                    <a:pt x="7"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7" name="Freeform 166"/>
            <p:cNvSpPr>
              <a:spLocks/>
            </p:cNvSpPr>
            <p:nvPr/>
          </p:nvSpPr>
          <p:spPr bwMode="auto">
            <a:xfrm>
              <a:off x="4069715" y="3080385"/>
              <a:ext cx="8255" cy="4445"/>
            </a:xfrm>
            <a:custGeom>
              <a:avLst/>
              <a:gdLst>
                <a:gd name="T0" fmla="*/ 7 w 38"/>
                <a:gd name="T1" fmla="*/ 21 h 22"/>
                <a:gd name="T2" fmla="*/ 38 w 38"/>
                <a:gd name="T3" fmla="*/ 0 h 22"/>
                <a:gd name="T4" fmla="*/ 0 w 38"/>
                <a:gd name="T5" fmla="*/ 22 h 22"/>
                <a:gd name="T6" fmla="*/ 7 w 38"/>
                <a:gd name="T7" fmla="*/ 21 h 22"/>
              </a:gdLst>
              <a:ahLst/>
              <a:cxnLst>
                <a:cxn ang="0">
                  <a:pos x="T0" y="T1"/>
                </a:cxn>
                <a:cxn ang="0">
                  <a:pos x="T2" y="T3"/>
                </a:cxn>
                <a:cxn ang="0">
                  <a:pos x="T4" y="T5"/>
                </a:cxn>
                <a:cxn ang="0">
                  <a:pos x="T6" y="T7"/>
                </a:cxn>
              </a:cxnLst>
              <a:rect l="0" t="0" r="r" b="b"/>
              <a:pathLst>
                <a:path w="38" h="22">
                  <a:moveTo>
                    <a:pt x="7" y="21"/>
                  </a:moveTo>
                  <a:lnTo>
                    <a:pt x="38" y="0"/>
                  </a:lnTo>
                  <a:lnTo>
                    <a:pt x="0" y="22"/>
                  </a:lnTo>
                  <a:lnTo>
                    <a:pt x="7" y="2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68" name="Freeform 167"/>
            <p:cNvSpPr>
              <a:spLocks/>
            </p:cNvSpPr>
            <p:nvPr/>
          </p:nvSpPr>
          <p:spPr bwMode="auto">
            <a:xfrm>
              <a:off x="4070985" y="3080385"/>
              <a:ext cx="6985" cy="4445"/>
            </a:xfrm>
            <a:custGeom>
              <a:avLst/>
              <a:gdLst>
                <a:gd name="T0" fmla="*/ 31 w 31"/>
                <a:gd name="T1" fmla="*/ 0 h 21"/>
                <a:gd name="T2" fmla="*/ 0 w 31"/>
                <a:gd name="T3" fmla="*/ 21 h 21"/>
                <a:gd name="T4" fmla="*/ 27 w 31"/>
                <a:gd name="T5" fmla="*/ 5 h 21"/>
                <a:gd name="T6" fmla="*/ 31 w 31"/>
                <a:gd name="T7" fmla="*/ 0 h 21"/>
              </a:gdLst>
              <a:ahLst/>
              <a:cxnLst>
                <a:cxn ang="0">
                  <a:pos x="T0" y="T1"/>
                </a:cxn>
                <a:cxn ang="0">
                  <a:pos x="T2" y="T3"/>
                </a:cxn>
                <a:cxn ang="0">
                  <a:pos x="T4" y="T5"/>
                </a:cxn>
                <a:cxn ang="0">
                  <a:pos x="T6" y="T7"/>
                </a:cxn>
              </a:cxnLst>
              <a:rect l="0" t="0" r="r" b="b"/>
              <a:pathLst>
                <a:path w="31" h="21">
                  <a:moveTo>
                    <a:pt x="31" y="0"/>
                  </a:moveTo>
                  <a:lnTo>
                    <a:pt x="0" y="21"/>
                  </a:lnTo>
                  <a:lnTo>
                    <a:pt x="27" y="5"/>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69" name="Freeform 168"/>
            <p:cNvSpPr>
              <a:spLocks/>
            </p:cNvSpPr>
            <p:nvPr/>
          </p:nvSpPr>
          <p:spPr bwMode="auto">
            <a:xfrm>
              <a:off x="4070985" y="3080385"/>
              <a:ext cx="6985" cy="4445"/>
            </a:xfrm>
            <a:custGeom>
              <a:avLst/>
              <a:gdLst>
                <a:gd name="T0" fmla="*/ 31 w 31"/>
                <a:gd name="T1" fmla="*/ 0 h 21"/>
                <a:gd name="T2" fmla="*/ 0 w 31"/>
                <a:gd name="T3" fmla="*/ 21 h 21"/>
                <a:gd name="T4" fmla="*/ 27 w 31"/>
                <a:gd name="T5" fmla="*/ 5 h 21"/>
                <a:gd name="T6" fmla="*/ 31 w 31"/>
                <a:gd name="T7" fmla="*/ 0 h 21"/>
              </a:gdLst>
              <a:ahLst/>
              <a:cxnLst>
                <a:cxn ang="0">
                  <a:pos x="T0" y="T1"/>
                </a:cxn>
                <a:cxn ang="0">
                  <a:pos x="T2" y="T3"/>
                </a:cxn>
                <a:cxn ang="0">
                  <a:pos x="T4" y="T5"/>
                </a:cxn>
                <a:cxn ang="0">
                  <a:pos x="T6" y="T7"/>
                </a:cxn>
              </a:cxnLst>
              <a:rect l="0" t="0" r="r" b="b"/>
              <a:pathLst>
                <a:path w="31" h="21">
                  <a:moveTo>
                    <a:pt x="31" y="0"/>
                  </a:moveTo>
                  <a:lnTo>
                    <a:pt x="0" y="21"/>
                  </a:lnTo>
                  <a:lnTo>
                    <a:pt x="27" y="5"/>
                  </a:lnTo>
                  <a:lnTo>
                    <a:pt x="3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70" name="Freeform 169"/>
            <p:cNvSpPr>
              <a:spLocks/>
            </p:cNvSpPr>
            <p:nvPr/>
          </p:nvSpPr>
          <p:spPr bwMode="auto">
            <a:xfrm>
              <a:off x="4070985" y="3081655"/>
              <a:ext cx="5715" cy="3175"/>
            </a:xfrm>
            <a:custGeom>
              <a:avLst/>
              <a:gdLst>
                <a:gd name="T0" fmla="*/ 6 w 27"/>
                <a:gd name="T1" fmla="*/ 13 h 16"/>
                <a:gd name="T2" fmla="*/ 27 w 27"/>
                <a:gd name="T3" fmla="*/ 0 h 16"/>
                <a:gd name="T4" fmla="*/ 0 w 27"/>
                <a:gd name="T5" fmla="*/ 16 h 16"/>
                <a:gd name="T6" fmla="*/ 6 w 27"/>
                <a:gd name="T7" fmla="*/ 13 h 16"/>
              </a:gdLst>
              <a:ahLst/>
              <a:cxnLst>
                <a:cxn ang="0">
                  <a:pos x="T0" y="T1"/>
                </a:cxn>
                <a:cxn ang="0">
                  <a:pos x="T2" y="T3"/>
                </a:cxn>
                <a:cxn ang="0">
                  <a:pos x="T4" y="T5"/>
                </a:cxn>
                <a:cxn ang="0">
                  <a:pos x="T6" y="T7"/>
                </a:cxn>
              </a:cxnLst>
              <a:rect l="0" t="0" r="r" b="b"/>
              <a:pathLst>
                <a:path w="27" h="16">
                  <a:moveTo>
                    <a:pt x="6" y="13"/>
                  </a:moveTo>
                  <a:lnTo>
                    <a:pt x="27" y="0"/>
                  </a:lnTo>
                  <a:lnTo>
                    <a:pt x="0" y="16"/>
                  </a:lnTo>
                  <a:lnTo>
                    <a:pt x="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1" name="Freeform 170"/>
            <p:cNvSpPr>
              <a:spLocks/>
            </p:cNvSpPr>
            <p:nvPr/>
          </p:nvSpPr>
          <p:spPr bwMode="auto">
            <a:xfrm>
              <a:off x="4070985" y="3081655"/>
              <a:ext cx="5715" cy="3175"/>
            </a:xfrm>
            <a:custGeom>
              <a:avLst/>
              <a:gdLst>
                <a:gd name="T0" fmla="*/ 6 w 27"/>
                <a:gd name="T1" fmla="*/ 13 h 16"/>
                <a:gd name="T2" fmla="*/ 27 w 27"/>
                <a:gd name="T3" fmla="*/ 0 h 16"/>
                <a:gd name="T4" fmla="*/ 0 w 27"/>
                <a:gd name="T5" fmla="*/ 16 h 16"/>
                <a:gd name="T6" fmla="*/ 6 w 27"/>
                <a:gd name="T7" fmla="*/ 13 h 16"/>
              </a:gdLst>
              <a:ahLst/>
              <a:cxnLst>
                <a:cxn ang="0">
                  <a:pos x="T0" y="T1"/>
                </a:cxn>
                <a:cxn ang="0">
                  <a:pos x="T2" y="T3"/>
                </a:cxn>
                <a:cxn ang="0">
                  <a:pos x="T4" y="T5"/>
                </a:cxn>
                <a:cxn ang="0">
                  <a:pos x="T6" y="T7"/>
                </a:cxn>
              </a:cxnLst>
              <a:rect l="0" t="0" r="r" b="b"/>
              <a:pathLst>
                <a:path w="27" h="16">
                  <a:moveTo>
                    <a:pt x="6" y="13"/>
                  </a:moveTo>
                  <a:lnTo>
                    <a:pt x="27" y="0"/>
                  </a:lnTo>
                  <a:lnTo>
                    <a:pt x="0" y="16"/>
                  </a:lnTo>
                  <a:lnTo>
                    <a:pt x="6"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72" name="Freeform 171"/>
            <p:cNvSpPr>
              <a:spLocks/>
            </p:cNvSpPr>
            <p:nvPr/>
          </p:nvSpPr>
          <p:spPr bwMode="auto">
            <a:xfrm>
              <a:off x="4072255" y="3081655"/>
              <a:ext cx="4445" cy="2540"/>
            </a:xfrm>
            <a:custGeom>
              <a:avLst/>
              <a:gdLst>
                <a:gd name="T0" fmla="*/ 21 w 21"/>
                <a:gd name="T1" fmla="*/ 0 h 13"/>
                <a:gd name="T2" fmla="*/ 0 w 21"/>
                <a:gd name="T3" fmla="*/ 13 h 13"/>
                <a:gd name="T4" fmla="*/ 16 w 21"/>
                <a:gd name="T5" fmla="*/ 4 h 13"/>
                <a:gd name="T6" fmla="*/ 21 w 21"/>
                <a:gd name="T7" fmla="*/ 0 h 13"/>
              </a:gdLst>
              <a:ahLst/>
              <a:cxnLst>
                <a:cxn ang="0">
                  <a:pos x="T0" y="T1"/>
                </a:cxn>
                <a:cxn ang="0">
                  <a:pos x="T2" y="T3"/>
                </a:cxn>
                <a:cxn ang="0">
                  <a:pos x="T4" y="T5"/>
                </a:cxn>
                <a:cxn ang="0">
                  <a:pos x="T6" y="T7"/>
                </a:cxn>
              </a:cxnLst>
              <a:rect l="0" t="0" r="r" b="b"/>
              <a:pathLst>
                <a:path w="21" h="13">
                  <a:moveTo>
                    <a:pt x="21" y="0"/>
                  </a:moveTo>
                  <a:lnTo>
                    <a:pt x="0" y="13"/>
                  </a:lnTo>
                  <a:lnTo>
                    <a:pt x="16" y="4"/>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3" name="Freeform 172"/>
            <p:cNvSpPr>
              <a:spLocks/>
            </p:cNvSpPr>
            <p:nvPr/>
          </p:nvSpPr>
          <p:spPr bwMode="auto">
            <a:xfrm>
              <a:off x="4072255" y="3081655"/>
              <a:ext cx="4445" cy="2540"/>
            </a:xfrm>
            <a:custGeom>
              <a:avLst/>
              <a:gdLst>
                <a:gd name="T0" fmla="*/ 21 w 21"/>
                <a:gd name="T1" fmla="*/ 0 h 13"/>
                <a:gd name="T2" fmla="*/ 0 w 21"/>
                <a:gd name="T3" fmla="*/ 13 h 13"/>
                <a:gd name="T4" fmla="*/ 16 w 21"/>
                <a:gd name="T5" fmla="*/ 4 h 13"/>
                <a:gd name="T6" fmla="*/ 21 w 21"/>
                <a:gd name="T7" fmla="*/ 0 h 13"/>
              </a:gdLst>
              <a:ahLst/>
              <a:cxnLst>
                <a:cxn ang="0">
                  <a:pos x="T0" y="T1"/>
                </a:cxn>
                <a:cxn ang="0">
                  <a:pos x="T2" y="T3"/>
                </a:cxn>
                <a:cxn ang="0">
                  <a:pos x="T4" y="T5"/>
                </a:cxn>
                <a:cxn ang="0">
                  <a:pos x="T6" y="T7"/>
                </a:cxn>
              </a:cxnLst>
              <a:rect l="0" t="0" r="r" b="b"/>
              <a:pathLst>
                <a:path w="21" h="13">
                  <a:moveTo>
                    <a:pt x="21" y="0"/>
                  </a:moveTo>
                  <a:lnTo>
                    <a:pt x="0" y="13"/>
                  </a:lnTo>
                  <a:lnTo>
                    <a:pt x="16" y="4"/>
                  </a:lnTo>
                  <a:lnTo>
                    <a:pt x="2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74" name="Freeform 173"/>
            <p:cNvSpPr>
              <a:spLocks/>
            </p:cNvSpPr>
            <p:nvPr/>
          </p:nvSpPr>
          <p:spPr bwMode="auto">
            <a:xfrm>
              <a:off x="4072255" y="3082290"/>
              <a:ext cx="3810" cy="1905"/>
            </a:xfrm>
            <a:custGeom>
              <a:avLst/>
              <a:gdLst>
                <a:gd name="T0" fmla="*/ 6 w 16"/>
                <a:gd name="T1" fmla="*/ 7 h 9"/>
                <a:gd name="T2" fmla="*/ 16 w 16"/>
                <a:gd name="T3" fmla="*/ 0 h 9"/>
                <a:gd name="T4" fmla="*/ 0 w 16"/>
                <a:gd name="T5" fmla="*/ 9 h 9"/>
                <a:gd name="T6" fmla="*/ 6 w 16"/>
                <a:gd name="T7" fmla="*/ 7 h 9"/>
              </a:gdLst>
              <a:ahLst/>
              <a:cxnLst>
                <a:cxn ang="0">
                  <a:pos x="T0" y="T1"/>
                </a:cxn>
                <a:cxn ang="0">
                  <a:pos x="T2" y="T3"/>
                </a:cxn>
                <a:cxn ang="0">
                  <a:pos x="T4" y="T5"/>
                </a:cxn>
                <a:cxn ang="0">
                  <a:pos x="T6" y="T7"/>
                </a:cxn>
              </a:cxnLst>
              <a:rect l="0" t="0" r="r" b="b"/>
              <a:pathLst>
                <a:path w="16" h="9">
                  <a:moveTo>
                    <a:pt x="6" y="7"/>
                  </a:moveTo>
                  <a:lnTo>
                    <a:pt x="16" y="0"/>
                  </a:lnTo>
                  <a:lnTo>
                    <a:pt x="0" y="9"/>
                  </a:lnTo>
                  <a:lnTo>
                    <a:pt x="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5" name="Freeform 174"/>
            <p:cNvSpPr>
              <a:spLocks/>
            </p:cNvSpPr>
            <p:nvPr/>
          </p:nvSpPr>
          <p:spPr bwMode="auto">
            <a:xfrm>
              <a:off x="4072255" y="3082290"/>
              <a:ext cx="3810" cy="1905"/>
            </a:xfrm>
            <a:custGeom>
              <a:avLst/>
              <a:gdLst>
                <a:gd name="T0" fmla="*/ 6 w 16"/>
                <a:gd name="T1" fmla="*/ 7 h 9"/>
                <a:gd name="T2" fmla="*/ 16 w 16"/>
                <a:gd name="T3" fmla="*/ 0 h 9"/>
                <a:gd name="T4" fmla="*/ 0 w 16"/>
                <a:gd name="T5" fmla="*/ 9 h 9"/>
                <a:gd name="T6" fmla="*/ 6 w 16"/>
                <a:gd name="T7" fmla="*/ 7 h 9"/>
              </a:gdLst>
              <a:ahLst/>
              <a:cxnLst>
                <a:cxn ang="0">
                  <a:pos x="T0" y="T1"/>
                </a:cxn>
                <a:cxn ang="0">
                  <a:pos x="T2" y="T3"/>
                </a:cxn>
                <a:cxn ang="0">
                  <a:pos x="T4" y="T5"/>
                </a:cxn>
                <a:cxn ang="0">
                  <a:pos x="T6" y="T7"/>
                </a:cxn>
              </a:cxnLst>
              <a:rect l="0" t="0" r="r" b="b"/>
              <a:pathLst>
                <a:path w="16" h="9">
                  <a:moveTo>
                    <a:pt x="6" y="7"/>
                  </a:moveTo>
                  <a:lnTo>
                    <a:pt x="16" y="0"/>
                  </a:lnTo>
                  <a:lnTo>
                    <a:pt x="0" y="9"/>
                  </a:lnTo>
                  <a:lnTo>
                    <a:pt x="6" y="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76" name="Freeform 175"/>
            <p:cNvSpPr>
              <a:spLocks/>
            </p:cNvSpPr>
            <p:nvPr/>
          </p:nvSpPr>
          <p:spPr bwMode="auto">
            <a:xfrm>
              <a:off x="4073525" y="3082290"/>
              <a:ext cx="2540" cy="1270"/>
            </a:xfrm>
            <a:custGeom>
              <a:avLst/>
              <a:gdLst>
                <a:gd name="T0" fmla="*/ 10 w 10"/>
                <a:gd name="T1" fmla="*/ 0 h 7"/>
                <a:gd name="T2" fmla="*/ 0 w 10"/>
                <a:gd name="T3" fmla="*/ 7 h 7"/>
                <a:gd name="T4" fmla="*/ 5 w 10"/>
                <a:gd name="T5" fmla="*/ 3 h 7"/>
                <a:gd name="T6" fmla="*/ 10 w 10"/>
                <a:gd name="T7" fmla="*/ 0 h 7"/>
              </a:gdLst>
              <a:ahLst/>
              <a:cxnLst>
                <a:cxn ang="0">
                  <a:pos x="T0" y="T1"/>
                </a:cxn>
                <a:cxn ang="0">
                  <a:pos x="T2" y="T3"/>
                </a:cxn>
                <a:cxn ang="0">
                  <a:pos x="T4" y="T5"/>
                </a:cxn>
                <a:cxn ang="0">
                  <a:pos x="T6" y="T7"/>
                </a:cxn>
              </a:cxnLst>
              <a:rect l="0" t="0" r="r" b="b"/>
              <a:pathLst>
                <a:path w="10" h="7">
                  <a:moveTo>
                    <a:pt x="10" y="0"/>
                  </a:moveTo>
                  <a:lnTo>
                    <a:pt x="0" y="7"/>
                  </a:lnTo>
                  <a:lnTo>
                    <a:pt x="5" y="3"/>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7" name="Freeform 176"/>
            <p:cNvSpPr>
              <a:spLocks/>
            </p:cNvSpPr>
            <p:nvPr/>
          </p:nvSpPr>
          <p:spPr bwMode="auto">
            <a:xfrm>
              <a:off x="4073525" y="3082290"/>
              <a:ext cx="2540" cy="1270"/>
            </a:xfrm>
            <a:custGeom>
              <a:avLst/>
              <a:gdLst>
                <a:gd name="T0" fmla="*/ 10 w 10"/>
                <a:gd name="T1" fmla="*/ 0 h 7"/>
                <a:gd name="T2" fmla="*/ 0 w 10"/>
                <a:gd name="T3" fmla="*/ 7 h 7"/>
                <a:gd name="T4" fmla="*/ 5 w 10"/>
                <a:gd name="T5" fmla="*/ 3 h 7"/>
                <a:gd name="T6" fmla="*/ 10 w 10"/>
                <a:gd name="T7" fmla="*/ 0 h 7"/>
              </a:gdLst>
              <a:ahLst/>
              <a:cxnLst>
                <a:cxn ang="0">
                  <a:pos x="T0" y="T1"/>
                </a:cxn>
                <a:cxn ang="0">
                  <a:pos x="T2" y="T3"/>
                </a:cxn>
                <a:cxn ang="0">
                  <a:pos x="T4" y="T5"/>
                </a:cxn>
                <a:cxn ang="0">
                  <a:pos x="T6" y="T7"/>
                </a:cxn>
              </a:cxnLst>
              <a:rect l="0" t="0" r="r" b="b"/>
              <a:pathLst>
                <a:path w="10" h="7">
                  <a:moveTo>
                    <a:pt x="10" y="0"/>
                  </a:moveTo>
                  <a:lnTo>
                    <a:pt x="0" y="7"/>
                  </a:lnTo>
                  <a:lnTo>
                    <a:pt x="5" y="3"/>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78" name="Freeform 177"/>
            <p:cNvSpPr>
              <a:spLocks/>
            </p:cNvSpPr>
            <p:nvPr/>
          </p:nvSpPr>
          <p:spPr bwMode="auto">
            <a:xfrm>
              <a:off x="4065905" y="3068955"/>
              <a:ext cx="16510" cy="8255"/>
            </a:xfrm>
            <a:custGeom>
              <a:avLst/>
              <a:gdLst>
                <a:gd name="T0" fmla="*/ 0 w 78"/>
                <a:gd name="T1" fmla="*/ 0 h 38"/>
                <a:gd name="T2" fmla="*/ 68 w 78"/>
                <a:gd name="T3" fmla="*/ 38 h 38"/>
                <a:gd name="T4" fmla="*/ 78 w 78"/>
                <a:gd name="T5" fmla="*/ 0 h 38"/>
                <a:gd name="T6" fmla="*/ 0 w 78"/>
                <a:gd name="T7" fmla="*/ 0 h 38"/>
              </a:gdLst>
              <a:ahLst/>
              <a:cxnLst>
                <a:cxn ang="0">
                  <a:pos x="T0" y="T1"/>
                </a:cxn>
                <a:cxn ang="0">
                  <a:pos x="T2" y="T3"/>
                </a:cxn>
                <a:cxn ang="0">
                  <a:pos x="T4" y="T5"/>
                </a:cxn>
                <a:cxn ang="0">
                  <a:pos x="T6" y="T7"/>
                </a:cxn>
              </a:cxnLst>
              <a:rect l="0" t="0" r="r" b="b"/>
              <a:pathLst>
                <a:path w="78" h="38">
                  <a:moveTo>
                    <a:pt x="0" y="0"/>
                  </a:moveTo>
                  <a:lnTo>
                    <a:pt x="68" y="38"/>
                  </a:lnTo>
                  <a:lnTo>
                    <a:pt x="7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79" name="Freeform 178"/>
            <p:cNvSpPr>
              <a:spLocks/>
            </p:cNvSpPr>
            <p:nvPr/>
          </p:nvSpPr>
          <p:spPr bwMode="auto">
            <a:xfrm>
              <a:off x="4065905" y="3068955"/>
              <a:ext cx="16510" cy="8255"/>
            </a:xfrm>
            <a:custGeom>
              <a:avLst/>
              <a:gdLst>
                <a:gd name="T0" fmla="*/ 0 w 78"/>
                <a:gd name="T1" fmla="*/ 0 h 38"/>
                <a:gd name="T2" fmla="*/ 68 w 78"/>
                <a:gd name="T3" fmla="*/ 38 h 38"/>
                <a:gd name="T4" fmla="*/ 78 w 78"/>
                <a:gd name="T5" fmla="*/ 0 h 38"/>
                <a:gd name="T6" fmla="*/ 0 w 78"/>
                <a:gd name="T7" fmla="*/ 0 h 38"/>
              </a:gdLst>
              <a:ahLst/>
              <a:cxnLst>
                <a:cxn ang="0">
                  <a:pos x="T0" y="T1"/>
                </a:cxn>
                <a:cxn ang="0">
                  <a:pos x="T2" y="T3"/>
                </a:cxn>
                <a:cxn ang="0">
                  <a:pos x="T4" y="T5"/>
                </a:cxn>
                <a:cxn ang="0">
                  <a:pos x="T6" y="T7"/>
                </a:cxn>
              </a:cxnLst>
              <a:rect l="0" t="0" r="r" b="b"/>
              <a:pathLst>
                <a:path w="78" h="38">
                  <a:moveTo>
                    <a:pt x="0" y="0"/>
                  </a:moveTo>
                  <a:lnTo>
                    <a:pt x="68" y="38"/>
                  </a:lnTo>
                  <a:lnTo>
                    <a:pt x="78"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0" name="Freeform 179"/>
            <p:cNvSpPr>
              <a:spLocks/>
            </p:cNvSpPr>
            <p:nvPr/>
          </p:nvSpPr>
          <p:spPr bwMode="auto">
            <a:xfrm>
              <a:off x="4080510" y="3068955"/>
              <a:ext cx="1905" cy="8255"/>
            </a:xfrm>
            <a:custGeom>
              <a:avLst/>
              <a:gdLst>
                <a:gd name="T0" fmla="*/ 3 w 10"/>
                <a:gd name="T1" fmla="*/ 32 h 38"/>
                <a:gd name="T2" fmla="*/ 10 w 10"/>
                <a:gd name="T3" fmla="*/ 0 h 38"/>
                <a:gd name="T4" fmla="*/ 0 w 10"/>
                <a:gd name="T5" fmla="*/ 38 h 38"/>
                <a:gd name="T6" fmla="*/ 3 w 10"/>
                <a:gd name="T7" fmla="*/ 32 h 38"/>
              </a:gdLst>
              <a:ahLst/>
              <a:cxnLst>
                <a:cxn ang="0">
                  <a:pos x="T0" y="T1"/>
                </a:cxn>
                <a:cxn ang="0">
                  <a:pos x="T2" y="T3"/>
                </a:cxn>
                <a:cxn ang="0">
                  <a:pos x="T4" y="T5"/>
                </a:cxn>
                <a:cxn ang="0">
                  <a:pos x="T6" y="T7"/>
                </a:cxn>
              </a:cxnLst>
              <a:rect l="0" t="0" r="r" b="b"/>
              <a:pathLst>
                <a:path w="10" h="38">
                  <a:moveTo>
                    <a:pt x="3" y="32"/>
                  </a:moveTo>
                  <a:lnTo>
                    <a:pt x="10" y="0"/>
                  </a:lnTo>
                  <a:lnTo>
                    <a:pt x="0" y="38"/>
                  </a:lnTo>
                  <a:lnTo>
                    <a:pt x="3"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1" name="Freeform 180"/>
            <p:cNvSpPr>
              <a:spLocks/>
            </p:cNvSpPr>
            <p:nvPr/>
          </p:nvSpPr>
          <p:spPr bwMode="auto">
            <a:xfrm>
              <a:off x="4080510" y="3068955"/>
              <a:ext cx="1905" cy="8255"/>
            </a:xfrm>
            <a:custGeom>
              <a:avLst/>
              <a:gdLst>
                <a:gd name="T0" fmla="*/ 3 w 10"/>
                <a:gd name="T1" fmla="*/ 32 h 38"/>
                <a:gd name="T2" fmla="*/ 10 w 10"/>
                <a:gd name="T3" fmla="*/ 0 h 38"/>
                <a:gd name="T4" fmla="*/ 0 w 10"/>
                <a:gd name="T5" fmla="*/ 38 h 38"/>
                <a:gd name="T6" fmla="*/ 3 w 10"/>
                <a:gd name="T7" fmla="*/ 32 h 38"/>
              </a:gdLst>
              <a:ahLst/>
              <a:cxnLst>
                <a:cxn ang="0">
                  <a:pos x="T0" y="T1"/>
                </a:cxn>
                <a:cxn ang="0">
                  <a:pos x="T2" y="T3"/>
                </a:cxn>
                <a:cxn ang="0">
                  <a:pos x="T4" y="T5"/>
                </a:cxn>
                <a:cxn ang="0">
                  <a:pos x="T6" y="T7"/>
                </a:cxn>
              </a:cxnLst>
              <a:rect l="0" t="0" r="r" b="b"/>
              <a:pathLst>
                <a:path w="10" h="38">
                  <a:moveTo>
                    <a:pt x="3" y="32"/>
                  </a:moveTo>
                  <a:lnTo>
                    <a:pt x="10" y="0"/>
                  </a:lnTo>
                  <a:lnTo>
                    <a:pt x="0" y="38"/>
                  </a:lnTo>
                  <a:lnTo>
                    <a:pt x="3"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2" name="Freeform 181"/>
            <p:cNvSpPr>
              <a:spLocks/>
            </p:cNvSpPr>
            <p:nvPr/>
          </p:nvSpPr>
          <p:spPr bwMode="auto">
            <a:xfrm>
              <a:off x="4081145" y="3068955"/>
              <a:ext cx="1270" cy="6985"/>
            </a:xfrm>
            <a:custGeom>
              <a:avLst/>
              <a:gdLst>
                <a:gd name="T0" fmla="*/ 7 w 7"/>
                <a:gd name="T1" fmla="*/ 0 h 32"/>
                <a:gd name="T2" fmla="*/ 0 w 7"/>
                <a:gd name="T3" fmla="*/ 32 h 32"/>
                <a:gd name="T4" fmla="*/ 6 w 7"/>
                <a:gd name="T5" fmla="*/ 6 h 32"/>
                <a:gd name="T6" fmla="*/ 7 w 7"/>
                <a:gd name="T7" fmla="*/ 0 h 32"/>
              </a:gdLst>
              <a:ahLst/>
              <a:cxnLst>
                <a:cxn ang="0">
                  <a:pos x="T0" y="T1"/>
                </a:cxn>
                <a:cxn ang="0">
                  <a:pos x="T2" y="T3"/>
                </a:cxn>
                <a:cxn ang="0">
                  <a:pos x="T4" y="T5"/>
                </a:cxn>
                <a:cxn ang="0">
                  <a:pos x="T6" y="T7"/>
                </a:cxn>
              </a:cxnLst>
              <a:rect l="0" t="0" r="r" b="b"/>
              <a:pathLst>
                <a:path w="7" h="32">
                  <a:moveTo>
                    <a:pt x="7" y="0"/>
                  </a:moveTo>
                  <a:lnTo>
                    <a:pt x="0" y="32"/>
                  </a:lnTo>
                  <a:lnTo>
                    <a:pt x="6" y="6"/>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3" name="Freeform 182"/>
            <p:cNvSpPr>
              <a:spLocks/>
            </p:cNvSpPr>
            <p:nvPr/>
          </p:nvSpPr>
          <p:spPr bwMode="auto">
            <a:xfrm>
              <a:off x="4081145" y="3068955"/>
              <a:ext cx="1270" cy="6985"/>
            </a:xfrm>
            <a:custGeom>
              <a:avLst/>
              <a:gdLst>
                <a:gd name="T0" fmla="*/ 7 w 7"/>
                <a:gd name="T1" fmla="*/ 0 h 32"/>
                <a:gd name="T2" fmla="*/ 0 w 7"/>
                <a:gd name="T3" fmla="*/ 32 h 32"/>
                <a:gd name="T4" fmla="*/ 6 w 7"/>
                <a:gd name="T5" fmla="*/ 6 h 32"/>
                <a:gd name="T6" fmla="*/ 7 w 7"/>
                <a:gd name="T7" fmla="*/ 0 h 32"/>
              </a:gdLst>
              <a:ahLst/>
              <a:cxnLst>
                <a:cxn ang="0">
                  <a:pos x="T0" y="T1"/>
                </a:cxn>
                <a:cxn ang="0">
                  <a:pos x="T2" y="T3"/>
                </a:cxn>
                <a:cxn ang="0">
                  <a:pos x="T4" y="T5"/>
                </a:cxn>
                <a:cxn ang="0">
                  <a:pos x="T6" y="T7"/>
                </a:cxn>
              </a:cxnLst>
              <a:rect l="0" t="0" r="r" b="b"/>
              <a:pathLst>
                <a:path w="7" h="32">
                  <a:moveTo>
                    <a:pt x="7" y="0"/>
                  </a:moveTo>
                  <a:lnTo>
                    <a:pt x="0" y="32"/>
                  </a:lnTo>
                  <a:lnTo>
                    <a:pt x="6" y="6"/>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4" name="Freeform 183"/>
            <p:cNvSpPr>
              <a:spLocks/>
            </p:cNvSpPr>
            <p:nvPr/>
          </p:nvSpPr>
          <p:spPr bwMode="auto">
            <a:xfrm>
              <a:off x="4081145" y="3070225"/>
              <a:ext cx="1270" cy="5715"/>
            </a:xfrm>
            <a:custGeom>
              <a:avLst/>
              <a:gdLst>
                <a:gd name="T0" fmla="*/ 2 w 6"/>
                <a:gd name="T1" fmla="*/ 20 h 26"/>
                <a:gd name="T2" fmla="*/ 6 w 6"/>
                <a:gd name="T3" fmla="*/ 0 h 26"/>
                <a:gd name="T4" fmla="*/ 0 w 6"/>
                <a:gd name="T5" fmla="*/ 26 h 26"/>
                <a:gd name="T6" fmla="*/ 2 w 6"/>
                <a:gd name="T7" fmla="*/ 20 h 26"/>
              </a:gdLst>
              <a:ahLst/>
              <a:cxnLst>
                <a:cxn ang="0">
                  <a:pos x="T0" y="T1"/>
                </a:cxn>
                <a:cxn ang="0">
                  <a:pos x="T2" y="T3"/>
                </a:cxn>
                <a:cxn ang="0">
                  <a:pos x="T4" y="T5"/>
                </a:cxn>
                <a:cxn ang="0">
                  <a:pos x="T6" y="T7"/>
                </a:cxn>
              </a:cxnLst>
              <a:rect l="0" t="0" r="r" b="b"/>
              <a:pathLst>
                <a:path w="6" h="26">
                  <a:moveTo>
                    <a:pt x="2" y="20"/>
                  </a:moveTo>
                  <a:lnTo>
                    <a:pt x="6" y="0"/>
                  </a:lnTo>
                  <a:lnTo>
                    <a:pt x="0" y="26"/>
                  </a:lnTo>
                  <a:lnTo>
                    <a:pt x="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5" name="Freeform 184"/>
            <p:cNvSpPr>
              <a:spLocks/>
            </p:cNvSpPr>
            <p:nvPr/>
          </p:nvSpPr>
          <p:spPr bwMode="auto">
            <a:xfrm>
              <a:off x="4081145" y="3070225"/>
              <a:ext cx="1270" cy="5715"/>
            </a:xfrm>
            <a:custGeom>
              <a:avLst/>
              <a:gdLst>
                <a:gd name="T0" fmla="*/ 2 w 6"/>
                <a:gd name="T1" fmla="*/ 20 h 26"/>
                <a:gd name="T2" fmla="*/ 6 w 6"/>
                <a:gd name="T3" fmla="*/ 0 h 26"/>
                <a:gd name="T4" fmla="*/ 0 w 6"/>
                <a:gd name="T5" fmla="*/ 26 h 26"/>
                <a:gd name="T6" fmla="*/ 2 w 6"/>
                <a:gd name="T7" fmla="*/ 20 h 26"/>
              </a:gdLst>
              <a:ahLst/>
              <a:cxnLst>
                <a:cxn ang="0">
                  <a:pos x="T0" y="T1"/>
                </a:cxn>
                <a:cxn ang="0">
                  <a:pos x="T2" y="T3"/>
                </a:cxn>
                <a:cxn ang="0">
                  <a:pos x="T4" y="T5"/>
                </a:cxn>
                <a:cxn ang="0">
                  <a:pos x="T6" y="T7"/>
                </a:cxn>
              </a:cxnLst>
              <a:rect l="0" t="0" r="r" b="b"/>
              <a:pathLst>
                <a:path w="6" h="26">
                  <a:moveTo>
                    <a:pt x="2" y="20"/>
                  </a:moveTo>
                  <a:lnTo>
                    <a:pt x="6" y="0"/>
                  </a:lnTo>
                  <a:lnTo>
                    <a:pt x="0" y="26"/>
                  </a:lnTo>
                  <a:lnTo>
                    <a:pt x="2"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6" name="Freeform 185"/>
            <p:cNvSpPr>
              <a:spLocks/>
            </p:cNvSpPr>
            <p:nvPr/>
          </p:nvSpPr>
          <p:spPr bwMode="auto">
            <a:xfrm>
              <a:off x="4081145" y="3070225"/>
              <a:ext cx="1270" cy="4445"/>
            </a:xfrm>
            <a:custGeom>
              <a:avLst/>
              <a:gdLst>
                <a:gd name="T0" fmla="*/ 4 w 4"/>
                <a:gd name="T1" fmla="*/ 0 h 20"/>
                <a:gd name="T2" fmla="*/ 0 w 4"/>
                <a:gd name="T3" fmla="*/ 20 h 20"/>
                <a:gd name="T4" fmla="*/ 3 w 4"/>
                <a:gd name="T5" fmla="*/ 7 h 20"/>
                <a:gd name="T6" fmla="*/ 4 w 4"/>
                <a:gd name="T7" fmla="*/ 0 h 20"/>
              </a:gdLst>
              <a:ahLst/>
              <a:cxnLst>
                <a:cxn ang="0">
                  <a:pos x="T0" y="T1"/>
                </a:cxn>
                <a:cxn ang="0">
                  <a:pos x="T2" y="T3"/>
                </a:cxn>
                <a:cxn ang="0">
                  <a:pos x="T4" y="T5"/>
                </a:cxn>
                <a:cxn ang="0">
                  <a:pos x="T6" y="T7"/>
                </a:cxn>
              </a:cxnLst>
              <a:rect l="0" t="0" r="r" b="b"/>
              <a:pathLst>
                <a:path w="4" h="20">
                  <a:moveTo>
                    <a:pt x="4" y="0"/>
                  </a:moveTo>
                  <a:lnTo>
                    <a:pt x="0" y="20"/>
                  </a:lnTo>
                  <a:lnTo>
                    <a:pt x="3" y="7"/>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7" name="Freeform 186"/>
            <p:cNvSpPr>
              <a:spLocks/>
            </p:cNvSpPr>
            <p:nvPr/>
          </p:nvSpPr>
          <p:spPr bwMode="auto">
            <a:xfrm>
              <a:off x="4081145" y="3070225"/>
              <a:ext cx="1270" cy="4445"/>
            </a:xfrm>
            <a:custGeom>
              <a:avLst/>
              <a:gdLst>
                <a:gd name="T0" fmla="*/ 4 w 4"/>
                <a:gd name="T1" fmla="*/ 0 h 20"/>
                <a:gd name="T2" fmla="*/ 0 w 4"/>
                <a:gd name="T3" fmla="*/ 20 h 20"/>
                <a:gd name="T4" fmla="*/ 3 w 4"/>
                <a:gd name="T5" fmla="*/ 7 h 20"/>
                <a:gd name="T6" fmla="*/ 4 w 4"/>
                <a:gd name="T7" fmla="*/ 0 h 20"/>
              </a:gdLst>
              <a:ahLst/>
              <a:cxnLst>
                <a:cxn ang="0">
                  <a:pos x="T0" y="T1"/>
                </a:cxn>
                <a:cxn ang="0">
                  <a:pos x="T2" y="T3"/>
                </a:cxn>
                <a:cxn ang="0">
                  <a:pos x="T4" y="T5"/>
                </a:cxn>
                <a:cxn ang="0">
                  <a:pos x="T6" y="T7"/>
                </a:cxn>
              </a:cxnLst>
              <a:rect l="0" t="0" r="r" b="b"/>
              <a:pathLst>
                <a:path w="4" h="20">
                  <a:moveTo>
                    <a:pt x="4" y="0"/>
                  </a:moveTo>
                  <a:lnTo>
                    <a:pt x="0" y="20"/>
                  </a:lnTo>
                  <a:lnTo>
                    <a:pt x="3" y="7"/>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8" name="Freeform 187"/>
            <p:cNvSpPr>
              <a:spLocks/>
            </p:cNvSpPr>
            <p:nvPr/>
          </p:nvSpPr>
          <p:spPr bwMode="auto">
            <a:xfrm>
              <a:off x="4081145" y="3072130"/>
              <a:ext cx="635" cy="2540"/>
            </a:xfrm>
            <a:custGeom>
              <a:avLst/>
              <a:gdLst>
                <a:gd name="T0" fmla="*/ 2 w 3"/>
                <a:gd name="T1" fmla="*/ 6 h 13"/>
                <a:gd name="T2" fmla="*/ 3 w 3"/>
                <a:gd name="T3" fmla="*/ 0 h 13"/>
                <a:gd name="T4" fmla="*/ 0 w 3"/>
                <a:gd name="T5" fmla="*/ 13 h 13"/>
                <a:gd name="T6" fmla="*/ 2 w 3"/>
                <a:gd name="T7" fmla="*/ 6 h 13"/>
              </a:gdLst>
              <a:ahLst/>
              <a:cxnLst>
                <a:cxn ang="0">
                  <a:pos x="T0" y="T1"/>
                </a:cxn>
                <a:cxn ang="0">
                  <a:pos x="T2" y="T3"/>
                </a:cxn>
                <a:cxn ang="0">
                  <a:pos x="T4" y="T5"/>
                </a:cxn>
                <a:cxn ang="0">
                  <a:pos x="T6" y="T7"/>
                </a:cxn>
              </a:cxnLst>
              <a:rect l="0" t="0" r="r" b="b"/>
              <a:pathLst>
                <a:path w="3" h="13">
                  <a:moveTo>
                    <a:pt x="2" y="6"/>
                  </a:moveTo>
                  <a:lnTo>
                    <a:pt x="3" y="0"/>
                  </a:lnTo>
                  <a:lnTo>
                    <a:pt x="0" y="13"/>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9" name="Freeform 188"/>
            <p:cNvSpPr>
              <a:spLocks/>
            </p:cNvSpPr>
            <p:nvPr/>
          </p:nvSpPr>
          <p:spPr bwMode="auto">
            <a:xfrm>
              <a:off x="4081145" y="3072130"/>
              <a:ext cx="635" cy="2540"/>
            </a:xfrm>
            <a:custGeom>
              <a:avLst/>
              <a:gdLst>
                <a:gd name="T0" fmla="*/ 2 w 3"/>
                <a:gd name="T1" fmla="*/ 6 h 13"/>
                <a:gd name="T2" fmla="*/ 3 w 3"/>
                <a:gd name="T3" fmla="*/ 0 h 13"/>
                <a:gd name="T4" fmla="*/ 0 w 3"/>
                <a:gd name="T5" fmla="*/ 13 h 13"/>
                <a:gd name="T6" fmla="*/ 2 w 3"/>
                <a:gd name="T7" fmla="*/ 6 h 13"/>
              </a:gdLst>
              <a:ahLst/>
              <a:cxnLst>
                <a:cxn ang="0">
                  <a:pos x="T0" y="T1"/>
                </a:cxn>
                <a:cxn ang="0">
                  <a:pos x="T2" y="T3"/>
                </a:cxn>
                <a:cxn ang="0">
                  <a:pos x="T4" y="T5"/>
                </a:cxn>
                <a:cxn ang="0">
                  <a:pos x="T6" y="T7"/>
                </a:cxn>
              </a:cxnLst>
              <a:rect l="0" t="0" r="r" b="b"/>
              <a:pathLst>
                <a:path w="3" h="13">
                  <a:moveTo>
                    <a:pt x="2" y="6"/>
                  </a:moveTo>
                  <a:lnTo>
                    <a:pt x="3" y="0"/>
                  </a:lnTo>
                  <a:lnTo>
                    <a:pt x="0" y="13"/>
                  </a:lnTo>
                  <a:lnTo>
                    <a:pt x="2"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0" name="Freeform 189"/>
            <p:cNvSpPr>
              <a:spLocks/>
            </p:cNvSpPr>
            <p:nvPr/>
          </p:nvSpPr>
          <p:spPr bwMode="auto">
            <a:xfrm>
              <a:off x="4049395" y="3052445"/>
              <a:ext cx="33655" cy="33020"/>
            </a:xfrm>
            <a:custGeom>
              <a:avLst/>
              <a:gdLst>
                <a:gd name="T0" fmla="*/ 155 w 158"/>
                <a:gd name="T1" fmla="*/ 71 h 157"/>
                <a:gd name="T2" fmla="*/ 153 w 158"/>
                <a:gd name="T3" fmla="*/ 59 h 157"/>
                <a:gd name="T4" fmla="*/ 149 w 158"/>
                <a:gd name="T5" fmla="*/ 47 h 157"/>
                <a:gd name="T6" fmla="*/ 143 w 158"/>
                <a:gd name="T7" fmla="*/ 36 h 157"/>
                <a:gd name="T8" fmla="*/ 135 w 158"/>
                <a:gd name="T9" fmla="*/ 25 h 157"/>
                <a:gd name="T10" fmla="*/ 126 w 158"/>
                <a:gd name="T11" fmla="*/ 16 h 157"/>
                <a:gd name="T12" fmla="*/ 115 w 158"/>
                <a:gd name="T13" fmla="*/ 9 h 157"/>
                <a:gd name="T14" fmla="*/ 104 w 158"/>
                <a:gd name="T15" fmla="*/ 4 h 157"/>
                <a:gd name="T16" fmla="*/ 90 w 158"/>
                <a:gd name="T17" fmla="*/ 1 h 157"/>
                <a:gd name="T18" fmla="*/ 78 w 158"/>
                <a:gd name="T19" fmla="*/ 0 h 157"/>
                <a:gd name="T20" fmla="*/ 65 w 158"/>
                <a:gd name="T21" fmla="*/ 1 h 157"/>
                <a:gd name="T22" fmla="*/ 53 w 158"/>
                <a:gd name="T23" fmla="*/ 4 h 157"/>
                <a:gd name="T24" fmla="*/ 40 w 158"/>
                <a:gd name="T25" fmla="*/ 9 h 157"/>
                <a:gd name="T26" fmla="*/ 30 w 158"/>
                <a:gd name="T27" fmla="*/ 16 h 157"/>
                <a:gd name="T28" fmla="*/ 20 w 158"/>
                <a:gd name="T29" fmla="*/ 25 h 157"/>
                <a:gd name="T30" fmla="*/ 12 w 158"/>
                <a:gd name="T31" fmla="*/ 36 h 157"/>
                <a:gd name="T32" fmla="*/ 6 w 158"/>
                <a:gd name="T33" fmla="*/ 47 h 157"/>
                <a:gd name="T34" fmla="*/ 2 w 158"/>
                <a:gd name="T35" fmla="*/ 59 h 157"/>
                <a:gd name="T36" fmla="*/ 0 w 158"/>
                <a:gd name="T37" fmla="*/ 71 h 157"/>
                <a:gd name="T38" fmla="*/ 0 w 158"/>
                <a:gd name="T39" fmla="*/ 85 h 157"/>
                <a:gd name="T40" fmla="*/ 2 w 158"/>
                <a:gd name="T41" fmla="*/ 97 h 157"/>
                <a:gd name="T42" fmla="*/ 6 w 158"/>
                <a:gd name="T43" fmla="*/ 110 h 157"/>
                <a:gd name="T44" fmla="*/ 12 w 158"/>
                <a:gd name="T45" fmla="*/ 121 h 157"/>
                <a:gd name="T46" fmla="*/ 20 w 158"/>
                <a:gd name="T47" fmla="*/ 131 h 157"/>
                <a:gd name="T48" fmla="*/ 30 w 158"/>
                <a:gd name="T49" fmla="*/ 140 h 157"/>
                <a:gd name="T50" fmla="*/ 40 w 158"/>
                <a:gd name="T51" fmla="*/ 147 h 157"/>
                <a:gd name="T52" fmla="*/ 53 w 158"/>
                <a:gd name="T53" fmla="*/ 152 h 157"/>
                <a:gd name="T54" fmla="*/ 65 w 158"/>
                <a:gd name="T55" fmla="*/ 155 h 157"/>
                <a:gd name="T56" fmla="*/ 78 w 158"/>
                <a:gd name="T57" fmla="*/ 157 h 157"/>
                <a:gd name="T58" fmla="*/ 90 w 158"/>
                <a:gd name="T59" fmla="*/ 155 h 157"/>
                <a:gd name="T60" fmla="*/ 104 w 158"/>
                <a:gd name="T61" fmla="*/ 152 h 157"/>
                <a:gd name="T62" fmla="*/ 115 w 158"/>
                <a:gd name="T63" fmla="*/ 147 h 157"/>
                <a:gd name="T64" fmla="*/ 126 w 158"/>
                <a:gd name="T65" fmla="*/ 140 h 157"/>
                <a:gd name="T66" fmla="*/ 135 w 158"/>
                <a:gd name="T67" fmla="*/ 131 h 157"/>
                <a:gd name="T68" fmla="*/ 143 w 158"/>
                <a:gd name="T69" fmla="*/ 121 h 157"/>
                <a:gd name="T70" fmla="*/ 149 w 158"/>
                <a:gd name="T71" fmla="*/ 110 h 157"/>
                <a:gd name="T72" fmla="*/ 153 w 158"/>
                <a:gd name="T73" fmla="*/ 97 h 157"/>
                <a:gd name="T74" fmla="*/ 155 w 158"/>
                <a:gd name="T75" fmla="*/ 85 h 157"/>
                <a:gd name="T76" fmla="*/ 158 w 158"/>
                <a:gd name="T77"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8" h="157">
                  <a:moveTo>
                    <a:pt x="156" y="79"/>
                  </a:moveTo>
                  <a:lnTo>
                    <a:pt x="155" y="71"/>
                  </a:lnTo>
                  <a:lnTo>
                    <a:pt x="155" y="65"/>
                  </a:lnTo>
                  <a:lnTo>
                    <a:pt x="153" y="59"/>
                  </a:lnTo>
                  <a:lnTo>
                    <a:pt x="151" y="53"/>
                  </a:lnTo>
                  <a:lnTo>
                    <a:pt x="149" y="47"/>
                  </a:lnTo>
                  <a:lnTo>
                    <a:pt x="146" y="41"/>
                  </a:lnTo>
                  <a:lnTo>
                    <a:pt x="143" y="36"/>
                  </a:lnTo>
                  <a:lnTo>
                    <a:pt x="139" y="30"/>
                  </a:lnTo>
                  <a:lnTo>
                    <a:pt x="135" y="25"/>
                  </a:lnTo>
                  <a:lnTo>
                    <a:pt x="131" y="21"/>
                  </a:lnTo>
                  <a:lnTo>
                    <a:pt x="126" y="16"/>
                  </a:lnTo>
                  <a:lnTo>
                    <a:pt x="121" y="12"/>
                  </a:lnTo>
                  <a:lnTo>
                    <a:pt x="115" y="9"/>
                  </a:lnTo>
                  <a:lnTo>
                    <a:pt x="110" y="6"/>
                  </a:lnTo>
                  <a:lnTo>
                    <a:pt x="104" y="4"/>
                  </a:lnTo>
                  <a:lnTo>
                    <a:pt x="97" y="2"/>
                  </a:lnTo>
                  <a:lnTo>
                    <a:pt x="90" y="1"/>
                  </a:lnTo>
                  <a:lnTo>
                    <a:pt x="84" y="0"/>
                  </a:lnTo>
                  <a:lnTo>
                    <a:pt x="78" y="0"/>
                  </a:lnTo>
                  <a:lnTo>
                    <a:pt x="71" y="0"/>
                  </a:lnTo>
                  <a:lnTo>
                    <a:pt x="65" y="1"/>
                  </a:lnTo>
                  <a:lnTo>
                    <a:pt x="59" y="2"/>
                  </a:lnTo>
                  <a:lnTo>
                    <a:pt x="53" y="4"/>
                  </a:lnTo>
                  <a:lnTo>
                    <a:pt x="47" y="6"/>
                  </a:lnTo>
                  <a:lnTo>
                    <a:pt x="40" y="9"/>
                  </a:lnTo>
                  <a:lnTo>
                    <a:pt x="35" y="12"/>
                  </a:lnTo>
                  <a:lnTo>
                    <a:pt x="30" y="16"/>
                  </a:lnTo>
                  <a:lnTo>
                    <a:pt x="25" y="21"/>
                  </a:lnTo>
                  <a:lnTo>
                    <a:pt x="20" y="25"/>
                  </a:lnTo>
                  <a:lnTo>
                    <a:pt x="16" y="30"/>
                  </a:lnTo>
                  <a:lnTo>
                    <a:pt x="12" y="36"/>
                  </a:lnTo>
                  <a:lnTo>
                    <a:pt x="9" y="41"/>
                  </a:lnTo>
                  <a:lnTo>
                    <a:pt x="6" y="47"/>
                  </a:lnTo>
                  <a:lnTo>
                    <a:pt x="4" y="53"/>
                  </a:lnTo>
                  <a:lnTo>
                    <a:pt x="2" y="59"/>
                  </a:lnTo>
                  <a:lnTo>
                    <a:pt x="1" y="65"/>
                  </a:lnTo>
                  <a:lnTo>
                    <a:pt x="0" y="71"/>
                  </a:lnTo>
                  <a:lnTo>
                    <a:pt x="0" y="79"/>
                  </a:lnTo>
                  <a:lnTo>
                    <a:pt x="0" y="85"/>
                  </a:lnTo>
                  <a:lnTo>
                    <a:pt x="1" y="91"/>
                  </a:lnTo>
                  <a:lnTo>
                    <a:pt x="2" y="97"/>
                  </a:lnTo>
                  <a:lnTo>
                    <a:pt x="4" y="104"/>
                  </a:lnTo>
                  <a:lnTo>
                    <a:pt x="6" y="110"/>
                  </a:lnTo>
                  <a:lnTo>
                    <a:pt x="9" y="115"/>
                  </a:lnTo>
                  <a:lnTo>
                    <a:pt x="12" y="121"/>
                  </a:lnTo>
                  <a:lnTo>
                    <a:pt x="16" y="126"/>
                  </a:lnTo>
                  <a:lnTo>
                    <a:pt x="20" y="131"/>
                  </a:lnTo>
                  <a:lnTo>
                    <a:pt x="25" y="136"/>
                  </a:lnTo>
                  <a:lnTo>
                    <a:pt x="30" y="140"/>
                  </a:lnTo>
                  <a:lnTo>
                    <a:pt x="35" y="144"/>
                  </a:lnTo>
                  <a:lnTo>
                    <a:pt x="40" y="147"/>
                  </a:lnTo>
                  <a:lnTo>
                    <a:pt x="47" y="150"/>
                  </a:lnTo>
                  <a:lnTo>
                    <a:pt x="53" y="152"/>
                  </a:lnTo>
                  <a:lnTo>
                    <a:pt x="59" y="154"/>
                  </a:lnTo>
                  <a:lnTo>
                    <a:pt x="65" y="155"/>
                  </a:lnTo>
                  <a:lnTo>
                    <a:pt x="71" y="156"/>
                  </a:lnTo>
                  <a:lnTo>
                    <a:pt x="78" y="157"/>
                  </a:lnTo>
                  <a:lnTo>
                    <a:pt x="84" y="156"/>
                  </a:lnTo>
                  <a:lnTo>
                    <a:pt x="90" y="155"/>
                  </a:lnTo>
                  <a:lnTo>
                    <a:pt x="97" y="154"/>
                  </a:lnTo>
                  <a:lnTo>
                    <a:pt x="104" y="152"/>
                  </a:lnTo>
                  <a:lnTo>
                    <a:pt x="110" y="150"/>
                  </a:lnTo>
                  <a:lnTo>
                    <a:pt x="115" y="147"/>
                  </a:lnTo>
                  <a:lnTo>
                    <a:pt x="121" y="144"/>
                  </a:lnTo>
                  <a:lnTo>
                    <a:pt x="126" y="140"/>
                  </a:lnTo>
                  <a:lnTo>
                    <a:pt x="131" y="136"/>
                  </a:lnTo>
                  <a:lnTo>
                    <a:pt x="135" y="131"/>
                  </a:lnTo>
                  <a:lnTo>
                    <a:pt x="139" y="126"/>
                  </a:lnTo>
                  <a:lnTo>
                    <a:pt x="143" y="121"/>
                  </a:lnTo>
                  <a:lnTo>
                    <a:pt x="146" y="115"/>
                  </a:lnTo>
                  <a:lnTo>
                    <a:pt x="149" y="110"/>
                  </a:lnTo>
                  <a:lnTo>
                    <a:pt x="151" y="104"/>
                  </a:lnTo>
                  <a:lnTo>
                    <a:pt x="153" y="97"/>
                  </a:lnTo>
                  <a:lnTo>
                    <a:pt x="155" y="91"/>
                  </a:lnTo>
                  <a:lnTo>
                    <a:pt x="155" y="85"/>
                  </a:lnTo>
                  <a:lnTo>
                    <a:pt x="156" y="79"/>
                  </a:lnTo>
                  <a:lnTo>
                    <a:pt x="158" y="7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1" name="Freeform 190"/>
            <p:cNvSpPr>
              <a:spLocks/>
            </p:cNvSpPr>
            <p:nvPr/>
          </p:nvSpPr>
          <p:spPr bwMode="auto">
            <a:xfrm>
              <a:off x="4065905" y="3052445"/>
              <a:ext cx="1270" cy="16510"/>
            </a:xfrm>
            <a:custGeom>
              <a:avLst/>
              <a:gdLst>
                <a:gd name="T0" fmla="*/ 0 w 6"/>
                <a:gd name="T1" fmla="*/ 0 h 79"/>
                <a:gd name="T2" fmla="*/ 0 w 6"/>
                <a:gd name="T3" fmla="*/ 79 h 79"/>
                <a:gd name="T4" fmla="*/ 6 w 6"/>
                <a:gd name="T5" fmla="*/ 0 h 79"/>
                <a:gd name="T6" fmla="*/ 0 w 6"/>
                <a:gd name="T7" fmla="*/ 0 h 79"/>
              </a:gdLst>
              <a:ahLst/>
              <a:cxnLst>
                <a:cxn ang="0">
                  <a:pos x="T0" y="T1"/>
                </a:cxn>
                <a:cxn ang="0">
                  <a:pos x="T2" y="T3"/>
                </a:cxn>
                <a:cxn ang="0">
                  <a:pos x="T4" y="T5"/>
                </a:cxn>
                <a:cxn ang="0">
                  <a:pos x="T6" y="T7"/>
                </a:cxn>
              </a:cxnLst>
              <a:rect l="0" t="0" r="r" b="b"/>
              <a:pathLst>
                <a:path w="6" h="79">
                  <a:moveTo>
                    <a:pt x="0" y="0"/>
                  </a:moveTo>
                  <a:lnTo>
                    <a:pt x="0" y="79"/>
                  </a:lnTo>
                  <a:lnTo>
                    <a:pt x="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2" name="Freeform 191"/>
            <p:cNvSpPr>
              <a:spLocks/>
            </p:cNvSpPr>
            <p:nvPr/>
          </p:nvSpPr>
          <p:spPr bwMode="auto">
            <a:xfrm>
              <a:off x="4065905" y="3052445"/>
              <a:ext cx="1270" cy="16510"/>
            </a:xfrm>
            <a:custGeom>
              <a:avLst/>
              <a:gdLst>
                <a:gd name="T0" fmla="*/ 0 w 6"/>
                <a:gd name="T1" fmla="*/ 0 h 79"/>
                <a:gd name="T2" fmla="*/ 0 w 6"/>
                <a:gd name="T3" fmla="*/ 79 h 79"/>
                <a:gd name="T4" fmla="*/ 6 w 6"/>
                <a:gd name="T5" fmla="*/ 0 h 79"/>
                <a:gd name="T6" fmla="*/ 0 w 6"/>
                <a:gd name="T7" fmla="*/ 0 h 79"/>
              </a:gdLst>
              <a:ahLst/>
              <a:cxnLst>
                <a:cxn ang="0">
                  <a:pos x="T0" y="T1"/>
                </a:cxn>
                <a:cxn ang="0">
                  <a:pos x="T2" y="T3"/>
                </a:cxn>
                <a:cxn ang="0">
                  <a:pos x="T4" y="T5"/>
                </a:cxn>
                <a:cxn ang="0">
                  <a:pos x="T6" y="T7"/>
                </a:cxn>
              </a:cxnLst>
              <a:rect l="0" t="0" r="r" b="b"/>
              <a:pathLst>
                <a:path w="6" h="79">
                  <a:moveTo>
                    <a:pt x="0" y="0"/>
                  </a:moveTo>
                  <a:lnTo>
                    <a:pt x="0" y="79"/>
                  </a:lnTo>
                  <a:lnTo>
                    <a:pt x="6"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3" name="Freeform 192"/>
            <p:cNvSpPr>
              <a:spLocks/>
            </p:cNvSpPr>
            <p:nvPr/>
          </p:nvSpPr>
          <p:spPr bwMode="auto">
            <a:xfrm>
              <a:off x="4065905" y="3052445"/>
              <a:ext cx="16510" cy="16510"/>
            </a:xfrm>
            <a:custGeom>
              <a:avLst/>
              <a:gdLst>
                <a:gd name="T0" fmla="*/ 78 w 78"/>
                <a:gd name="T1" fmla="*/ 79 h 79"/>
                <a:gd name="T2" fmla="*/ 6 w 78"/>
                <a:gd name="T3" fmla="*/ 0 h 79"/>
                <a:gd name="T4" fmla="*/ 0 w 78"/>
                <a:gd name="T5" fmla="*/ 79 h 79"/>
                <a:gd name="T6" fmla="*/ 78 w 78"/>
                <a:gd name="T7" fmla="*/ 79 h 79"/>
              </a:gdLst>
              <a:ahLst/>
              <a:cxnLst>
                <a:cxn ang="0">
                  <a:pos x="T0" y="T1"/>
                </a:cxn>
                <a:cxn ang="0">
                  <a:pos x="T2" y="T3"/>
                </a:cxn>
                <a:cxn ang="0">
                  <a:pos x="T4" y="T5"/>
                </a:cxn>
                <a:cxn ang="0">
                  <a:pos x="T6" y="T7"/>
                </a:cxn>
              </a:cxnLst>
              <a:rect l="0" t="0" r="r" b="b"/>
              <a:pathLst>
                <a:path w="78" h="79">
                  <a:moveTo>
                    <a:pt x="78" y="79"/>
                  </a:moveTo>
                  <a:lnTo>
                    <a:pt x="6" y="0"/>
                  </a:lnTo>
                  <a:lnTo>
                    <a:pt x="0" y="79"/>
                  </a:lnTo>
                  <a:lnTo>
                    <a:pt x="78"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4" name="Freeform 193"/>
            <p:cNvSpPr>
              <a:spLocks/>
            </p:cNvSpPr>
            <p:nvPr/>
          </p:nvSpPr>
          <p:spPr bwMode="auto">
            <a:xfrm>
              <a:off x="4065905" y="3052445"/>
              <a:ext cx="16510" cy="16510"/>
            </a:xfrm>
            <a:custGeom>
              <a:avLst/>
              <a:gdLst>
                <a:gd name="T0" fmla="*/ 78 w 78"/>
                <a:gd name="T1" fmla="*/ 79 h 79"/>
                <a:gd name="T2" fmla="*/ 6 w 78"/>
                <a:gd name="T3" fmla="*/ 0 h 79"/>
                <a:gd name="T4" fmla="*/ 0 w 78"/>
                <a:gd name="T5" fmla="*/ 79 h 79"/>
                <a:gd name="T6" fmla="*/ 78 w 78"/>
                <a:gd name="T7" fmla="*/ 79 h 79"/>
              </a:gdLst>
              <a:ahLst/>
              <a:cxnLst>
                <a:cxn ang="0">
                  <a:pos x="T0" y="T1"/>
                </a:cxn>
                <a:cxn ang="0">
                  <a:pos x="T2" y="T3"/>
                </a:cxn>
                <a:cxn ang="0">
                  <a:pos x="T4" y="T5"/>
                </a:cxn>
                <a:cxn ang="0">
                  <a:pos x="T6" y="T7"/>
                </a:cxn>
              </a:cxnLst>
              <a:rect l="0" t="0" r="r" b="b"/>
              <a:pathLst>
                <a:path w="78" h="79">
                  <a:moveTo>
                    <a:pt x="78" y="79"/>
                  </a:moveTo>
                  <a:lnTo>
                    <a:pt x="6" y="0"/>
                  </a:lnTo>
                  <a:lnTo>
                    <a:pt x="0" y="79"/>
                  </a:lnTo>
                  <a:lnTo>
                    <a:pt x="78" y="7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5" name="Freeform 194"/>
            <p:cNvSpPr>
              <a:spLocks/>
            </p:cNvSpPr>
            <p:nvPr/>
          </p:nvSpPr>
          <p:spPr bwMode="auto">
            <a:xfrm>
              <a:off x="4067175" y="3052445"/>
              <a:ext cx="15240" cy="16510"/>
            </a:xfrm>
            <a:custGeom>
              <a:avLst/>
              <a:gdLst>
                <a:gd name="T0" fmla="*/ 0 w 72"/>
                <a:gd name="T1" fmla="*/ 0 h 79"/>
                <a:gd name="T2" fmla="*/ 72 w 72"/>
                <a:gd name="T3" fmla="*/ 79 h 79"/>
                <a:gd name="T4" fmla="*/ 6 w 72"/>
                <a:gd name="T5" fmla="*/ 1 h 79"/>
                <a:gd name="T6" fmla="*/ 0 w 72"/>
                <a:gd name="T7" fmla="*/ 0 h 79"/>
              </a:gdLst>
              <a:ahLst/>
              <a:cxnLst>
                <a:cxn ang="0">
                  <a:pos x="T0" y="T1"/>
                </a:cxn>
                <a:cxn ang="0">
                  <a:pos x="T2" y="T3"/>
                </a:cxn>
                <a:cxn ang="0">
                  <a:pos x="T4" y="T5"/>
                </a:cxn>
                <a:cxn ang="0">
                  <a:pos x="T6" y="T7"/>
                </a:cxn>
              </a:cxnLst>
              <a:rect l="0" t="0" r="r" b="b"/>
              <a:pathLst>
                <a:path w="72" h="79">
                  <a:moveTo>
                    <a:pt x="0" y="0"/>
                  </a:moveTo>
                  <a:lnTo>
                    <a:pt x="72" y="79"/>
                  </a:lnTo>
                  <a:lnTo>
                    <a:pt x="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6" name="Freeform 195"/>
            <p:cNvSpPr>
              <a:spLocks/>
            </p:cNvSpPr>
            <p:nvPr/>
          </p:nvSpPr>
          <p:spPr bwMode="auto">
            <a:xfrm>
              <a:off x="4067175" y="3052445"/>
              <a:ext cx="15240" cy="16510"/>
            </a:xfrm>
            <a:custGeom>
              <a:avLst/>
              <a:gdLst>
                <a:gd name="T0" fmla="*/ 0 w 72"/>
                <a:gd name="T1" fmla="*/ 0 h 79"/>
                <a:gd name="T2" fmla="*/ 72 w 72"/>
                <a:gd name="T3" fmla="*/ 79 h 79"/>
                <a:gd name="T4" fmla="*/ 6 w 72"/>
                <a:gd name="T5" fmla="*/ 1 h 79"/>
                <a:gd name="T6" fmla="*/ 0 w 72"/>
                <a:gd name="T7" fmla="*/ 0 h 79"/>
              </a:gdLst>
              <a:ahLst/>
              <a:cxnLst>
                <a:cxn ang="0">
                  <a:pos x="T0" y="T1"/>
                </a:cxn>
                <a:cxn ang="0">
                  <a:pos x="T2" y="T3"/>
                </a:cxn>
                <a:cxn ang="0">
                  <a:pos x="T4" y="T5"/>
                </a:cxn>
                <a:cxn ang="0">
                  <a:pos x="T6" y="T7"/>
                </a:cxn>
              </a:cxnLst>
              <a:rect l="0" t="0" r="r" b="b"/>
              <a:pathLst>
                <a:path w="72" h="79">
                  <a:moveTo>
                    <a:pt x="0" y="0"/>
                  </a:moveTo>
                  <a:lnTo>
                    <a:pt x="72" y="79"/>
                  </a:lnTo>
                  <a:lnTo>
                    <a:pt x="6" y="1"/>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7" name="Freeform 196"/>
            <p:cNvSpPr>
              <a:spLocks/>
            </p:cNvSpPr>
            <p:nvPr/>
          </p:nvSpPr>
          <p:spPr bwMode="auto">
            <a:xfrm>
              <a:off x="4068445" y="3052445"/>
              <a:ext cx="13970" cy="16510"/>
            </a:xfrm>
            <a:custGeom>
              <a:avLst/>
              <a:gdLst>
                <a:gd name="T0" fmla="*/ 65 w 66"/>
                <a:gd name="T1" fmla="*/ 70 h 78"/>
                <a:gd name="T2" fmla="*/ 0 w 66"/>
                <a:gd name="T3" fmla="*/ 0 h 78"/>
                <a:gd name="T4" fmla="*/ 66 w 66"/>
                <a:gd name="T5" fmla="*/ 78 h 78"/>
                <a:gd name="T6" fmla="*/ 65 w 66"/>
                <a:gd name="T7" fmla="*/ 70 h 78"/>
              </a:gdLst>
              <a:ahLst/>
              <a:cxnLst>
                <a:cxn ang="0">
                  <a:pos x="T0" y="T1"/>
                </a:cxn>
                <a:cxn ang="0">
                  <a:pos x="T2" y="T3"/>
                </a:cxn>
                <a:cxn ang="0">
                  <a:pos x="T4" y="T5"/>
                </a:cxn>
                <a:cxn ang="0">
                  <a:pos x="T6" y="T7"/>
                </a:cxn>
              </a:cxnLst>
              <a:rect l="0" t="0" r="r" b="b"/>
              <a:pathLst>
                <a:path w="66" h="78">
                  <a:moveTo>
                    <a:pt x="65" y="70"/>
                  </a:moveTo>
                  <a:lnTo>
                    <a:pt x="0" y="0"/>
                  </a:lnTo>
                  <a:lnTo>
                    <a:pt x="66" y="78"/>
                  </a:lnTo>
                  <a:lnTo>
                    <a:pt x="65"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98" name="Freeform 197"/>
            <p:cNvSpPr>
              <a:spLocks/>
            </p:cNvSpPr>
            <p:nvPr/>
          </p:nvSpPr>
          <p:spPr bwMode="auto">
            <a:xfrm>
              <a:off x="4068445" y="3052445"/>
              <a:ext cx="13970" cy="16510"/>
            </a:xfrm>
            <a:custGeom>
              <a:avLst/>
              <a:gdLst>
                <a:gd name="T0" fmla="*/ 65 w 66"/>
                <a:gd name="T1" fmla="*/ 70 h 78"/>
                <a:gd name="T2" fmla="*/ 0 w 66"/>
                <a:gd name="T3" fmla="*/ 0 h 78"/>
                <a:gd name="T4" fmla="*/ 66 w 66"/>
                <a:gd name="T5" fmla="*/ 78 h 78"/>
                <a:gd name="T6" fmla="*/ 65 w 66"/>
                <a:gd name="T7" fmla="*/ 70 h 78"/>
              </a:gdLst>
              <a:ahLst/>
              <a:cxnLst>
                <a:cxn ang="0">
                  <a:pos x="T0" y="T1"/>
                </a:cxn>
                <a:cxn ang="0">
                  <a:pos x="T2" y="T3"/>
                </a:cxn>
                <a:cxn ang="0">
                  <a:pos x="T4" y="T5"/>
                </a:cxn>
                <a:cxn ang="0">
                  <a:pos x="T6" y="T7"/>
                </a:cxn>
              </a:cxnLst>
              <a:rect l="0" t="0" r="r" b="b"/>
              <a:pathLst>
                <a:path w="66" h="78">
                  <a:moveTo>
                    <a:pt x="65" y="70"/>
                  </a:moveTo>
                  <a:lnTo>
                    <a:pt x="0" y="0"/>
                  </a:lnTo>
                  <a:lnTo>
                    <a:pt x="66" y="78"/>
                  </a:lnTo>
                  <a:lnTo>
                    <a:pt x="65" y="7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99" name="Freeform 198"/>
            <p:cNvSpPr>
              <a:spLocks/>
            </p:cNvSpPr>
            <p:nvPr/>
          </p:nvSpPr>
          <p:spPr bwMode="auto">
            <a:xfrm>
              <a:off x="4068445" y="3052445"/>
              <a:ext cx="13970" cy="15240"/>
            </a:xfrm>
            <a:custGeom>
              <a:avLst/>
              <a:gdLst>
                <a:gd name="T0" fmla="*/ 0 w 65"/>
                <a:gd name="T1" fmla="*/ 0 h 70"/>
                <a:gd name="T2" fmla="*/ 65 w 65"/>
                <a:gd name="T3" fmla="*/ 70 h 70"/>
                <a:gd name="T4" fmla="*/ 7 w 65"/>
                <a:gd name="T5" fmla="*/ 1 h 70"/>
                <a:gd name="T6" fmla="*/ 0 w 65"/>
                <a:gd name="T7" fmla="*/ 0 h 70"/>
              </a:gdLst>
              <a:ahLst/>
              <a:cxnLst>
                <a:cxn ang="0">
                  <a:pos x="T0" y="T1"/>
                </a:cxn>
                <a:cxn ang="0">
                  <a:pos x="T2" y="T3"/>
                </a:cxn>
                <a:cxn ang="0">
                  <a:pos x="T4" y="T5"/>
                </a:cxn>
                <a:cxn ang="0">
                  <a:pos x="T6" y="T7"/>
                </a:cxn>
              </a:cxnLst>
              <a:rect l="0" t="0" r="r" b="b"/>
              <a:pathLst>
                <a:path w="65" h="70">
                  <a:moveTo>
                    <a:pt x="0" y="0"/>
                  </a:moveTo>
                  <a:lnTo>
                    <a:pt x="65" y="70"/>
                  </a:lnTo>
                  <a:lnTo>
                    <a:pt x="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0" name="Freeform 199"/>
            <p:cNvSpPr>
              <a:spLocks/>
            </p:cNvSpPr>
            <p:nvPr/>
          </p:nvSpPr>
          <p:spPr bwMode="auto">
            <a:xfrm>
              <a:off x="4068445" y="3052445"/>
              <a:ext cx="13970" cy="15240"/>
            </a:xfrm>
            <a:custGeom>
              <a:avLst/>
              <a:gdLst>
                <a:gd name="T0" fmla="*/ 0 w 65"/>
                <a:gd name="T1" fmla="*/ 0 h 70"/>
                <a:gd name="T2" fmla="*/ 65 w 65"/>
                <a:gd name="T3" fmla="*/ 70 h 70"/>
                <a:gd name="T4" fmla="*/ 7 w 65"/>
                <a:gd name="T5" fmla="*/ 1 h 70"/>
                <a:gd name="T6" fmla="*/ 0 w 65"/>
                <a:gd name="T7" fmla="*/ 0 h 70"/>
              </a:gdLst>
              <a:ahLst/>
              <a:cxnLst>
                <a:cxn ang="0">
                  <a:pos x="T0" y="T1"/>
                </a:cxn>
                <a:cxn ang="0">
                  <a:pos x="T2" y="T3"/>
                </a:cxn>
                <a:cxn ang="0">
                  <a:pos x="T4" y="T5"/>
                </a:cxn>
                <a:cxn ang="0">
                  <a:pos x="T6" y="T7"/>
                </a:cxn>
              </a:cxnLst>
              <a:rect l="0" t="0" r="r" b="b"/>
              <a:pathLst>
                <a:path w="65" h="70">
                  <a:moveTo>
                    <a:pt x="0" y="0"/>
                  </a:moveTo>
                  <a:lnTo>
                    <a:pt x="65" y="70"/>
                  </a:lnTo>
                  <a:lnTo>
                    <a:pt x="7" y="1"/>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1" name="Freeform 200"/>
            <p:cNvSpPr>
              <a:spLocks/>
            </p:cNvSpPr>
            <p:nvPr/>
          </p:nvSpPr>
          <p:spPr bwMode="auto">
            <a:xfrm>
              <a:off x="4069715" y="3053080"/>
              <a:ext cx="12700" cy="14605"/>
            </a:xfrm>
            <a:custGeom>
              <a:avLst/>
              <a:gdLst>
                <a:gd name="T0" fmla="*/ 58 w 58"/>
                <a:gd name="T1" fmla="*/ 63 h 69"/>
                <a:gd name="T2" fmla="*/ 0 w 58"/>
                <a:gd name="T3" fmla="*/ 0 h 69"/>
                <a:gd name="T4" fmla="*/ 58 w 58"/>
                <a:gd name="T5" fmla="*/ 69 h 69"/>
                <a:gd name="T6" fmla="*/ 58 w 58"/>
                <a:gd name="T7" fmla="*/ 63 h 69"/>
              </a:gdLst>
              <a:ahLst/>
              <a:cxnLst>
                <a:cxn ang="0">
                  <a:pos x="T0" y="T1"/>
                </a:cxn>
                <a:cxn ang="0">
                  <a:pos x="T2" y="T3"/>
                </a:cxn>
                <a:cxn ang="0">
                  <a:pos x="T4" y="T5"/>
                </a:cxn>
                <a:cxn ang="0">
                  <a:pos x="T6" y="T7"/>
                </a:cxn>
              </a:cxnLst>
              <a:rect l="0" t="0" r="r" b="b"/>
              <a:pathLst>
                <a:path w="58" h="69">
                  <a:moveTo>
                    <a:pt x="58" y="63"/>
                  </a:moveTo>
                  <a:lnTo>
                    <a:pt x="0" y="0"/>
                  </a:lnTo>
                  <a:lnTo>
                    <a:pt x="58" y="69"/>
                  </a:lnTo>
                  <a:lnTo>
                    <a:pt x="58"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2" name="Freeform 201"/>
            <p:cNvSpPr>
              <a:spLocks/>
            </p:cNvSpPr>
            <p:nvPr/>
          </p:nvSpPr>
          <p:spPr bwMode="auto">
            <a:xfrm>
              <a:off x="4069715" y="3053080"/>
              <a:ext cx="12700" cy="14605"/>
            </a:xfrm>
            <a:custGeom>
              <a:avLst/>
              <a:gdLst>
                <a:gd name="T0" fmla="*/ 58 w 58"/>
                <a:gd name="T1" fmla="*/ 63 h 69"/>
                <a:gd name="T2" fmla="*/ 0 w 58"/>
                <a:gd name="T3" fmla="*/ 0 h 69"/>
                <a:gd name="T4" fmla="*/ 58 w 58"/>
                <a:gd name="T5" fmla="*/ 69 h 69"/>
                <a:gd name="T6" fmla="*/ 58 w 58"/>
                <a:gd name="T7" fmla="*/ 63 h 69"/>
              </a:gdLst>
              <a:ahLst/>
              <a:cxnLst>
                <a:cxn ang="0">
                  <a:pos x="T0" y="T1"/>
                </a:cxn>
                <a:cxn ang="0">
                  <a:pos x="T2" y="T3"/>
                </a:cxn>
                <a:cxn ang="0">
                  <a:pos x="T4" y="T5"/>
                </a:cxn>
                <a:cxn ang="0">
                  <a:pos x="T6" y="T7"/>
                </a:cxn>
              </a:cxnLst>
              <a:rect l="0" t="0" r="r" b="b"/>
              <a:pathLst>
                <a:path w="58" h="69">
                  <a:moveTo>
                    <a:pt x="58" y="63"/>
                  </a:moveTo>
                  <a:lnTo>
                    <a:pt x="0" y="0"/>
                  </a:lnTo>
                  <a:lnTo>
                    <a:pt x="58" y="69"/>
                  </a:lnTo>
                  <a:lnTo>
                    <a:pt x="58" y="6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3" name="Freeform 202"/>
            <p:cNvSpPr>
              <a:spLocks/>
            </p:cNvSpPr>
            <p:nvPr/>
          </p:nvSpPr>
          <p:spPr bwMode="auto">
            <a:xfrm>
              <a:off x="4069715" y="3053080"/>
              <a:ext cx="12700" cy="13335"/>
            </a:xfrm>
            <a:custGeom>
              <a:avLst/>
              <a:gdLst>
                <a:gd name="T0" fmla="*/ 0 w 58"/>
                <a:gd name="T1" fmla="*/ 0 h 63"/>
                <a:gd name="T2" fmla="*/ 58 w 58"/>
                <a:gd name="T3" fmla="*/ 63 h 63"/>
                <a:gd name="T4" fmla="*/ 7 w 58"/>
                <a:gd name="T5" fmla="*/ 2 h 63"/>
                <a:gd name="T6" fmla="*/ 0 w 58"/>
                <a:gd name="T7" fmla="*/ 0 h 63"/>
              </a:gdLst>
              <a:ahLst/>
              <a:cxnLst>
                <a:cxn ang="0">
                  <a:pos x="T0" y="T1"/>
                </a:cxn>
                <a:cxn ang="0">
                  <a:pos x="T2" y="T3"/>
                </a:cxn>
                <a:cxn ang="0">
                  <a:pos x="T4" y="T5"/>
                </a:cxn>
                <a:cxn ang="0">
                  <a:pos x="T6" y="T7"/>
                </a:cxn>
              </a:cxnLst>
              <a:rect l="0" t="0" r="r" b="b"/>
              <a:pathLst>
                <a:path w="58" h="63">
                  <a:moveTo>
                    <a:pt x="0" y="0"/>
                  </a:moveTo>
                  <a:lnTo>
                    <a:pt x="58" y="63"/>
                  </a:lnTo>
                  <a:lnTo>
                    <a:pt x="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4" name="Freeform 203"/>
            <p:cNvSpPr>
              <a:spLocks/>
            </p:cNvSpPr>
            <p:nvPr/>
          </p:nvSpPr>
          <p:spPr bwMode="auto">
            <a:xfrm>
              <a:off x="4069715" y="3053080"/>
              <a:ext cx="12700" cy="13335"/>
            </a:xfrm>
            <a:custGeom>
              <a:avLst/>
              <a:gdLst>
                <a:gd name="T0" fmla="*/ 0 w 58"/>
                <a:gd name="T1" fmla="*/ 0 h 63"/>
                <a:gd name="T2" fmla="*/ 58 w 58"/>
                <a:gd name="T3" fmla="*/ 63 h 63"/>
                <a:gd name="T4" fmla="*/ 7 w 58"/>
                <a:gd name="T5" fmla="*/ 2 h 63"/>
                <a:gd name="T6" fmla="*/ 0 w 58"/>
                <a:gd name="T7" fmla="*/ 0 h 63"/>
              </a:gdLst>
              <a:ahLst/>
              <a:cxnLst>
                <a:cxn ang="0">
                  <a:pos x="T0" y="T1"/>
                </a:cxn>
                <a:cxn ang="0">
                  <a:pos x="T2" y="T3"/>
                </a:cxn>
                <a:cxn ang="0">
                  <a:pos x="T4" y="T5"/>
                </a:cxn>
                <a:cxn ang="0">
                  <a:pos x="T6" y="T7"/>
                </a:cxn>
              </a:cxnLst>
              <a:rect l="0" t="0" r="r" b="b"/>
              <a:pathLst>
                <a:path w="58" h="63">
                  <a:moveTo>
                    <a:pt x="0" y="0"/>
                  </a:moveTo>
                  <a:lnTo>
                    <a:pt x="58" y="63"/>
                  </a:lnTo>
                  <a:lnTo>
                    <a:pt x="7" y="2"/>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5" name="Freeform 204"/>
            <p:cNvSpPr>
              <a:spLocks/>
            </p:cNvSpPr>
            <p:nvPr/>
          </p:nvSpPr>
          <p:spPr bwMode="auto">
            <a:xfrm>
              <a:off x="4071620" y="3053080"/>
              <a:ext cx="10795" cy="13335"/>
            </a:xfrm>
            <a:custGeom>
              <a:avLst/>
              <a:gdLst>
                <a:gd name="T0" fmla="*/ 49 w 51"/>
                <a:gd name="T1" fmla="*/ 55 h 61"/>
                <a:gd name="T2" fmla="*/ 0 w 51"/>
                <a:gd name="T3" fmla="*/ 0 h 61"/>
                <a:gd name="T4" fmla="*/ 51 w 51"/>
                <a:gd name="T5" fmla="*/ 61 h 61"/>
                <a:gd name="T6" fmla="*/ 49 w 51"/>
                <a:gd name="T7" fmla="*/ 55 h 61"/>
              </a:gdLst>
              <a:ahLst/>
              <a:cxnLst>
                <a:cxn ang="0">
                  <a:pos x="T0" y="T1"/>
                </a:cxn>
                <a:cxn ang="0">
                  <a:pos x="T2" y="T3"/>
                </a:cxn>
                <a:cxn ang="0">
                  <a:pos x="T4" y="T5"/>
                </a:cxn>
                <a:cxn ang="0">
                  <a:pos x="T6" y="T7"/>
                </a:cxn>
              </a:cxnLst>
              <a:rect l="0" t="0" r="r" b="b"/>
              <a:pathLst>
                <a:path w="51" h="61">
                  <a:moveTo>
                    <a:pt x="49" y="55"/>
                  </a:moveTo>
                  <a:lnTo>
                    <a:pt x="0" y="0"/>
                  </a:lnTo>
                  <a:lnTo>
                    <a:pt x="51" y="61"/>
                  </a:lnTo>
                  <a:lnTo>
                    <a:pt x="49"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6" name="Freeform 205"/>
            <p:cNvSpPr>
              <a:spLocks/>
            </p:cNvSpPr>
            <p:nvPr/>
          </p:nvSpPr>
          <p:spPr bwMode="auto">
            <a:xfrm>
              <a:off x="4071620" y="3053080"/>
              <a:ext cx="10795" cy="13335"/>
            </a:xfrm>
            <a:custGeom>
              <a:avLst/>
              <a:gdLst>
                <a:gd name="T0" fmla="*/ 49 w 51"/>
                <a:gd name="T1" fmla="*/ 55 h 61"/>
                <a:gd name="T2" fmla="*/ 0 w 51"/>
                <a:gd name="T3" fmla="*/ 0 h 61"/>
                <a:gd name="T4" fmla="*/ 51 w 51"/>
                <a:gd name="T5" fmla="*/ 61 h 61"/>
                <a:gd name="T6" fmla="*/ 49 w 51"/>
                <a:gd name="T7" fmla="*/ 55 h 61"/>
              </a:gdLst>
              <a:ahLst/>
              <a:cxnLst>
                <a:cxn ang="0">
                  <a:pos x="T0" y="T1"/>
                </a:cxn>
                <a:cxn ang="0">
                  <a:pos x="T2" y="T3"/>
                </a:cxn>
                <a:cxn ang="0">
                  <a:pos x="T4" y="T5"/>
                </a:cxn>
                <a:cxn ang="0">
                  <a:pos x="T6" y="T7"/>
                </a:cxn>
              </a:cxnLst>
              <a:rect l="0" t="0" r="r" b="b"/>
              <a:pathLst>
                <a:path w="51" h="61">
                  <a:moveTo>
                    <a:pt x="49" y="55"/>
                  </a:moveTo>
                  <a:lnTo>
                    <a:pt x="0" y="0"/>
                  </a:lnTo>
                  <a:lnTo>
                    <a:pt x="51" y="61"/>
                  </a:lnTo>
                  <a:lnTo>
                    <a:pt x="49" y="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7" name="Freeform 206"/>
            <p:cNvSpPr>
              <a:spLocks/>
            </p:cNvSpPr>
            <p:nvPr/>
          </p:nvSpPr>
          <p:spPr bwMode="auto">
            <a:xfrm>
              <a:off x="4071620" y="3053080"/>
              <a:ext cx="10160" cy="12065"/>
            </a:xfrm>
            <a:custGeom>
              <a:avLst/>
              <a:gdLst>
                <a:gd name="T0" fmla="*/ 0 w 49"/>
                <a:gd name="T1" fmla="*/ 0 h 55"/>
                <a:gd name="T2" fmla="*/ 49 w 49"/>
                <a:gd name="T3" fmla="*/ 55 h 55"/>
                <a:gd name="T4" fmla="*/ 6 w 49"/>
                <a:gd name="T5" fmla="*/ 2 h 55"/>
                <a:gd name="T6" fmla="*/ 0 w 49"/>
                <a:gd name="T7" fmla="*/ 0 h 55"/>
              </a:gdLst>
              <a:ahLst/>
              <a:cxnLst>
                <a:cxn ang="0">
                  <a:pos x="T0" y="T1"/>
                </a:cxn>
                <a:cxn ang="0">
                  <a:pos x="T2" y="T3"/>
                </a:cxn>
                <a:cxn ang="0">
                  <a:pos x="T4" y="T5"/>
                </a:cxn>
                <a:cxn ang="0">
                  <a:pos x="T6" y="T7"/>
                </a:cxn>
              </a:cxnLst>
              <a:rect l="0" t="0" r="r" b="b"/>
              <a:pathLst>
                <a:path w="49" h="55">
                  <a:moveTo>
                    <a:pt x="0" y="0"/>
                  </a:moveTo>
                  <a:lnTo>
                    <a:pt x="49" y="55"/>
                  </a:lnTo>
                  <a:lnTo>
                    <a:pt x="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08" name="Freeform 207"/>
            <p:cNvSpPr>
              <a:spLocks/>
            </p:cNvSpPr>
            <p:nvPr/>
          </p:nvSpPr>
          <p:spPr bwMode="auto">
            <a:xfrm>
              <a:off x="4071620" y="3053080"/>
              <a:ext cx="10160" cy="12065"/>
            </a:xfrm>
            <a:custGeom>
              <a:avLst/>
              <a:gdLst>
                <a:gd name="T0" fmla="*/ 0 w 49"/>
                <a:gd name="T1" fmla="*/ 0 h 55"/>
                <a:gd name="T2" fmla="*/ 49 w 49"/>
                <a:gd name="T3" fmla="*/ 55 h 55"/>
                <a:gd name="T4" fmla="*/ 6 w 49"/>
                <a:gd name="T5" fmla="*/ 2 h 55"/>
                <a:gd name="T6" fmla="*/ 0 w 49"/>
                <a:gd name="T7" fmla="*/ 0 h 55"/>
              </a:gdLst>
              <a:ahLst/>
              <a:cxnLst>
                <a:cxn ang="0">
                  <a:pos x="T0" y="T1"/>
                </a:cxn>
                <a:cxn ang="0">
                  <a:pos x="T2" y="T3"/>
                </a:cxn>
                <a:cxn ang="0">
                  <a:pos x="T4" y="T5"/>
                </a:cxn>
                <a:cxn ang="0">
                  <a:pos x="T6" y="T7"/>
                </a:cxn>
              </a:cxnLst>
              <a:rect l="0" t="0" r="r" b="b"/>
              <a:pathLst>
                <a:path w="49" h="55">
                  <a:moveTo>
                    <a:pt x="0" y="0"/>
                  </a:moveTo>
                  <a:lnTo>
                    <a:pt x="49" y="55"/>
                  </a:lnTo>
                  <a:lnTo>
                    <a:pt x="6" y="2"/>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9" name="Freeform 208"/>
            <p:cNvSpPr>
              <a:spLocks/>
            </p:cNvSpPr>
            <p:nvPr/>
          </p:nvSpPr>
          <p:spPr bwMode="auto">
            <a:xfrm>
              <a:off x="4072890" y="3053715"/>
              <a:ext cx="8890" cy="11430"/>
            </a:xfrm>
            <a:custGeom>
              <a:avLst/>
              <a:gdLst>
                <a:gd name="T0" fmla="*/ 41 w 43"/>
                <a:gd name="T1" fmla="*/ 47 h 53"/>
                <a:gd name="T2" fmla="*/ 0 w 43"/>
                <a:gd name="T3" fmla="*/ 0 h 53"/>
                <a:gd name="T4" fmla="*/ 43 w 43"/>
                <a:gd name="T5" fmla="*/ 53 h 53"/>
                <a:gd name="T6" fmla="*/ 41 w 43"/>
                <a:gd name="T7" fmla="*/ 47 h 53"/>
              </a:gdLst>
              <a:ahLst/>
              <a:cxnLst>
                <a:cxn ang="0">
                  <a:pos x="T0" y="T1"/>
                </a:cxn>
                <a:cxn ang="0">
                  <a:pos x="T2" y="T3"/>
                </a:cxn>
                <a:cxn ang="0">
                  <a:pos x="T4" y="T5"/>
                </a:cxn>
                <a:cxn ang="0">
                  <a:pos x="T6" y="T7"/>
                </a:cxn>
              </a:cxnLst>
              <a:rect l="0" t="0" r="r" b="b"/>
              <a:pathLst>
                <a:path w="43" h="53">
                  <a:moveTo>
                    <a:pt x="41" y="47"/>
                  </a:moveTo>
                  <a:lnTo>
                    <a:pt x="0" y="0"/>
                  </a:lnTo>
                  <a:lnTo>
                    <a:pt x="43" y="53"/>
                  </a:lnTo>
                  <a:lnTo>
                    <a:pt x="41"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0" name="Freeform 209"/>
            <p:cNvSpPr>
              <a:spLocks/>
            </p:cNvSpPr>
            <p:nvPr/>
          </p:nvSpPr>
          <p:spPr bwMode="auto">
            <a:xfrm>
              <a:off x="4072890" y="3053715"/>
              <a:ext cx="8890" cy="11430"/>
            </a:xfrm>
            <a:custGeom>
              <a:avLst/>
              <a:gdLst>
                <a:gd name="T0" fmla="*/ 41 w 43"/>
                <a:gd name="T1" fmla="*/ 47 h 53"/>
                <a:gd name="T2" fmla="*/ 0 w 43"/>
                <a:gd name="T3" fmla="*/ 0 h 53"/>
                <a:gd name="T4" fmla="*/ 43 w 43"/>
                <a:gd name="T5" fmla="*/ 53 h 53"/>
                <a:gd name="T6" fmla="*/ 41 w 43"/>
                <a:gd name="T7" fmla="*/ 47 h 53"/>
              </a:gdLst>
              <a:ahLst/>
              <a:cxnLst>
                <a:cxn ang="0">
                  <a:pos x="T0" y="T1"/>
                </a:cxn>
                <a:cxn ang="0">
                  <a:pos x="T2" y="T3"/>
                </a:cxn>
                <a:cxn ang="0">
                  <a:pos x="T4" y="T5"/>
                </a:cxn>
                <a:cxn ang="0">
                  <a:pos x="T6" y="T7"/>
                </a:cxn>
              </a:cxnLst>
              <a:rect l="0" t="0" r="r" b="b"/>
              <a:pathLst>
                <a:path w="43" h="53">
                  <a:moveTo>
                    <a:pt x="41" y="47"/>
                  </a:moveTo>
                  <a:lnTo>
                    <a:pt x="0" y="0"/>
                  </a:lnTo>
                  <a:lnTo>
                    <a:pt x="43" y="53"/>
                  </a:lnTo>
                  <a:lnTo>
                    <a:pt x="41" y="4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1" name="Freeform 210"/>
            <p:cNvSpPr>
              <a:spLocks/>
            </p:cNvSpPr>
            <p:nvPr/>
          </p:nvSpPr>
          <p:spPr bwMode="auto">
            <a:xfrm>
              <a:off x="4072890" y="3053715"/>
              <a:ext cx="8255" cy="10160"/>
            </a:xfrm>
            <a:custGeom>
              <a:avLst/>
              <a:gdLst>
                <a:gd name="T0" fmla="*/ 0 w 41"/>
                <a:gd name="T1" fmla="*/ 0 h 47"/>
                <a:gd name="T2" fmla="*/ 41 w 41"/>
                <a:gd name="T3" fmla="*/ 47 h 47"/>
                <a:gd name="T4" fmla="*/ 5 w 41"/>
                <a:gd name="T5" fmla="*/ 3 h 47"/>
                <a:gd name="T6" fmla="*/ 0 w 41"/>
                <a:gd name="T7" fmla="*/ 0 h 47"/>
              </a:gdLst>
              <a:ahLst/>
              <a:cxnLst>
                <a:cxn ang="0">
                  <a:pos x="T0" y="T1"/>
                </a:cxn>
                <a:cxn ang="0">
                  <a:pos x="T2" y="T3"/>
                </a:cxn>
                <a:cxn ang="0">
                  <a:pos x="T4" y="T5"/>
                </a:cxn>
                <a:cxn ang="0">
                  <a:pos x="T6" y="T7"/>
                </a:cxn>
              </a:cxnLst>
              <a:rect l="0" t="0" r="r" b="b"/>
              <a:pathLst>
                <a:path w="41" h="47">
                  <a:moveTo>
                    <a:pt x="0" y="0"/>
                  </a:moveTo>
                  <a:lnTo>
                    <a:pt x="41" y="47"/>
                  </a:lnTo>
                  <a:lnTo>
                    <a:pt x="5"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2" name="Freeform 211"/>
            <p:cNvSpPr>
              <a:spLocks/>
            </p:cNvSpPr>
            <p:nvPr/>
          </p:nvSpPr>
          <p:spPr bwMode="auto">
            <a:xfrm>
              <a:off x="4072890" y="3053715"/>
              <a:ext cx="8255" cy="10160"/>
            </a:xfrm>
            <a:custGeom>
              <a:avLst/>
              <a:gdLst>
                <a:gd name="T0" fmla="*/ 0 w 41"/>
                <a:gd name="T1" fmla="*/ 0 h 47"/>
                <a:gd name="T2" fmla="*/ 41 w 41"/>
                <a:gd name="T3" fmla="*/ 47 h 47"/>
                <a:gd name="T4" fmla="*/ 5 w 41"/>
                <a:gd name="T5" fmla="*/ 3 h 47"/>
                <a:gd name="T6" fmla="*/ 0 w 41"/>
                <a:gd name="T7" fmla="*/ 0 h 47"/>
              </a:gdLst>
              <a:ahLst/>
              <a:cxnLst>
                <a:cxn ang="0">
                  <a:pos x="T0" y="T1"/>
                </a:cxn>
                <a:cxn ang="0">
                  <a:pos x="T2" y="T3"/>
                </a:cxn>
                <a:cxn ang="0">
                  <a:pos x="T4" y="T5"/>
                </a:cxn>
                <a:cxn ang="0">
                  <a:pos x="T6" y="T7"/>
                </a:cxn>
              </a:cxnLst>
              <a:rect l="0" t="0" r="r" b="b"/>
              <a:pathLst>
                <a:path w="41" h="47">
                  <a:moveTo>
                    <a:pt x="0" y="0"/>
                  </a:moveTo>
                  <a:lnTo>
                    <a:pt x="41" y="47"/>
                  </a:lnTo>
                  <a:lnTo>
                    <a:pt x="5" y="3"/>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3" name="Freeform 212"/>
            <p:cNvSpPr>
              <a:spLocks/>
            </p:cNvSpPr>
            <p:nvPr/>
          </p:nvSpPr>
          <p:spPr bwMode="auto">
            <a:xfrm>
              <a:off x="4073525" y="3054350"/>
              <a:ext cx="7620" cy="9525"/>
            </a:xfrm>
            <a:custGeom>
              <a:avLst/>
              <a:gdLst>
                <a:gd name="T0" fmla="*/ 34 w 36"/>
                <a:gd name="T1" fmla="*/ 38 h 44"/>
                <a:gd name="T2" fmla="*/ 0 w 36"/>
                <a:gd name="T3" fmla="*/ 0 h 44"/>
                <a:gd name="T4" fmla="*/ 36 w 36"/>
                <a:gd name="T5" fmla="*/ 44 h 44"/>
                <a:gd name="T6" fmla="*/ 34 w 36"/>
                <a:gd name="T7" fmla="*/ 38 h 44"/>
              </a:gdLst>
              <a:ahLst/>
              <a:cxnLst>
                <a:cxn ang="0">
                  <a:pos x="T0" y="T1"/>
                </a:cxn>
                <a:cxn ang="0">
                  <a:pos x="T2" y="T3"/>
                </a:cxn>
                <a:cxn ang="0">
                  <a:pos x="T4" y="T5"/>
                </a:cxn>
                <a:cxn ang="0">
                  <a:pos x="T6" y="T7"/>
                </a:cxn>
              </a:cxnLst>
              <a:rect l="0" t="0" r="r" b="b"/>
              <a:pathLst>
                <a:path w="36" h="44">
                  <a:moveTo>
                    <a:pt x="34" y="38"/>
                  </a:moveTo>
                  <a:lnTo>
                    <a:pt x="0" y="0"/>
                  </a:lnTo>
                  <a:lnTo>
                    <a:pt x="36" y="44"/>
                  </a:lnTo>
                  <a:lnTo>
                    <a:pt x="34"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4" name="Freeform 213"/>
            <p:cNvSpPr>
              <a:spLocks/>
            </p:cNvSpPr>
            <p:nvPr/>
          </p:nvSpPr>
          <p:spPr bwMode="auto">
            <a:xfrm>
              <a:off x="4073525" y="3054350"/>
              <a:ext cx="7620" cy="9525"/>
            </a:xfrm>
            <a:custGeom>
              <a:avLst/>
              <a:gdLst>
                <a:gd name="T0" fmla="*/ 34 w 36"/>
                <a:gd name="T1" fmla="*/ 38 h 44"/>
                <a:gd name="T2" fmla="*/ 0 w 36"/>
                <a:gd name="T3" fmla="*/ 0 h 44"/>
                <a:gd name="T4" fmla="*/ 36 w 36"/>
                <a:gd name="T5" fmla="*/ 44 h 44"/>
                <a:gd name="T6" fmla="*/ 34 w 36"/>
                <a:gd name="T7" fmla="*/ 38 h 44"/>
              </a:gdLst>
              <a:ahLst/>
              <a:cxnLst>
                <a:cxn ang="0">
                  <a:pos x="T0" y="T1"/>
                </a:cxn>
                <a:cxn ang="0">
                  <a:pos x="T2" y="T3"/>
                </a:cxn>
                <a:cxn ang="0">
                  <a:pos x="T4" y="T5"/>
                </a:cxn>
                <a:cxn ang="0">
                  <a:pos x="T6" y="T7"/>
                </a:cxn>
              </a:cxnLst>
              <a:rect l="0" t="0" r="r" b="b"/>
              <a:pathLst>
                <a:path w="36" h="44">
                  <a:moveTo>
                    <a:pt x="34" y="38"/>
                  </a:moveTo>
                  <a:lnTo>
                    <a:pt x="0" y="0"/>
                  </a:lnTo>
                  <a:lnTo>
                    <a:pt x="36" y="44"/>
                  </a:lnTo>
                  <a:lnTo>
                    <a:pt x="34" y="3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5" name="Freeform 214"/>
            <p:cNvSpPr>
              <a:spLocks/>
            </p:cNvSpPr>
            <p:nvPr/>
          </p:nvSpPr>
          <p:spPr bwMode="auto">
            <a:xfrm>
              <a:off x="4073525" y="3054350"/>
              <a:ext cx="7620" cy="8255"/>
            </a:xfrm>
            <a:custGeom>
              <a:avLst/>
              <a:gdLst>
                <a:gd name="T0" fmla="*/ 0 w 34"/>
                <a:gd name="T1" fmla="*/ 0 h 38"/>
                <a:gd name="T2" fmla="*/ 34 w 34"/>
                <a:gd name="T3" fmla="*/ 38 h 38"/>
                <a:gd name="T4" fmla="*/ 6 w 34"/>
                <a:gd name="T5" fmla="*/ 3 h 38"/>
                <a:gd name="T6" fmla="*/ 0 w 34"/>
                <a:gd name="T7" fmla="*/ 0 h 38"/>
              </a:gdLst>
              <a:ahLst/>
              <a:cxnLst>
                <a:cxn ang="0">
                  <a:pos x="T0" y="T1"/>
                </a:cxn>
                <a:cxn ang="0">
                  <a:pos x="T2" y="T3"/>
                </a:cxn>
                <a:cxn ang="0">
                  <a:pos x="T4" y="T5"/>
                </a:cxn>
                <a:cxn ang="0">
                  <a:pos x="T6" y="T7"/>
                </a:cxn>
              </a:cxnLst>
              <a:rect l="0" t="0" r="r" b="b"/>
              <a:pathLst>
                <a:path w="34" h="38">
                  <a:moveTo>
                    <a:pt x="0" y="0"/>
                  </a:moveTo>
                  <a:lnTo>
                    <a:pt x="34" y="38"/>
                  </a:lnTo>
                  <a:lnTo>
                    <a:pt x="6"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6" name="Freeform 215"/>
            <p:cNvSpPr>
              <a:spLocks/>
            </p:cNvSpPr>
            <p:nvPr/>
          </p:nvSpPr>
          <p:spPr bwMode="auto">
            <a:xfrm>
              <a:off x="4073525" y="3054350"/>
              <a:ext cx="7620" cy="8255"/>
            </a:xfrm>
            <a:custGeom>
              <a:avLst/>
              <a:gdLst>
                <a:gd name="T0" fmla="*/ 0 w 34"/>
                <a:gd name="T1" fmla="*/ 0 h 38"/>
                <a:gd name="T2" fmla="*/ 34 w 34"/>
                <a:gd name="T3" fmla="*/ 38 h 38"/>
                <a:gd name="T4" fmla="*/ 6 w 34"/>
                <a:gd name="T5" fmla="*/ 3 h 38"/>
                <a:gd name="T6" fmla="*/ 0 w 34"/>
                <a:gd name="T7" fmla="*/ 0 h 38"/>
              </a:gdLst>
              <a:ahLst/>
              <a:cxnLst>
                <a:cxn ang="0">
                  <a:pos x="T0" y="T1"/>
                </a:cxn>
                <a:cxn ang="0">
                  <a:pos x="T2" y="T3"/>
                </a:cxn>
                <a:cxn ang="0">
                  <a:pos x="T4" y="T5"/>
                </a:cxn>
                <a:cxn ang="0">
                  <a:pos x="T6" y="T7"/>
                </a:cxn>
              </a:cxnLst>
              <a:rect l="0" t="0" r="r" b="b"/>
              <a:pathLst>
                <a:path w="34" h="38">
                  <a:moveTo>
                    <a:pt x="0" y="0"/>
                  </a:moveTo>
                  <a:lnTo>
                    <a:pt x="34" y="38"/>
                  </a:lnTo>
                  <a:lnTo>
                    <a:pt x="6" y="3"/>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7" name="Freeform 216"/>
            <p:cNvSpPr>
              <a:spLocks/>
            </p:cNvSpPr>
            <p:nvPr/>
          </p:nvSpPr>
          <p:spPr bwMode="auto">
            <a:xfrm>
              <a:off x="4074795" y="3054985"/>
              <a:ext cx="6350" cy="7620"/>
            </a:xfrm>
            <a:custGeom>
              <a:avLst/>
              <a:gdLst>
                <a:gd name="T0" fmla="*/ 25 w 28"/>
                <a:gd name="T1" fmla="*/ 29 h 35"/>
                <a:gd name="T2" fmla="*/ 0 w 28"/>
                <a:gd name="T3" fmla="*/ 0 h 35"/>
                <a:gd name="T4" fmla="*/ 28 w 28"/>
                <a:gd name="T5" fmla="*/ 35 h 35"/>
                <a:gd name="T6" fmla="*/ 25 w 28"/>
                <a:gd name="T7" fmla="*/ 29 h 35"/>
              </a:gdLst>
              <a:ahLst/>
              <a:cxnLst>
                <a:cxn ang="0">
                  <a:pos x="T0" y="T1"/>
                </a:cxn>
                <a:cxn ang="0">
                  <a:pos x="T2" y="T3"/>
                </a:cxn>
                <a:cxn ang="0">
                  <a:pos x="T4" y="T5"/>
                </a:cxn>
                <a:cxn ang="0">
                  <a:pos x="T6" y="T7"/>
                </a:cxn>
              </a:cxnLst>
              <a:rect l="0" t="0" r="r" b="b"/>
              <a:pathLst>
                <a:path w="28" h="35">
                  <a:moveTo>
                    <a:pt x="25" y="29"/>
                  </a:moveTo>
                  <a:lnTo>
                    <a:pt x="0" y="0"/>
                  </a:lnTo>
                  <a:lnTo>
                    <a:pt x="28" y="35"/>
                  </a:lnTo>
                  <a:lnTo>
                    <a:pt x="25"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8" name="Freeform 217"/>
            <p:cNvSpPr>
              <a:spLocks/>
            </p:cNvSpPr>
            <p:nvPr/>
          </p:nvSpPr>
          <p:spPr bwMode="auto">
            <a:xfrm>
              <a:off x="4074795" y="3054985"/>
              <a:ext cx="6350" cy="7620"/>
            </a:xfrm>
            <a:custGeom>
              <a:avLst/>
              <a:gdLst>
                <a:gd name="T0" fmla="*/ 25 w 28"/>
                <a:gd name="T1" fmla="*/ 29 h 35"/>
                <a:gd name="T2" fmla="*/ 0 w 28"/>
                <a:gd name="T3" fmla="*/ 0 h 35"/>
                <a:gd name="T4" fmla="*/ 28 w 28"/>
                <a:gd name="T5" fmla="*/ 35 h 35"/>
                <a:gd name="T6" fmla="*/ 25 w 28"/>
                <a:gd name="T7" fmla="*/ 29 h 35"/>
              </a:gdLst>
              <a:ahLst/>
              <a:cxnLst>
                <a:cxn ang="0">
                  <a:pos x="T0" y="T1"/>
                </a:cxn>
                <a:cxn ang="0">
                  <a:pos x="T2" y="T3"/>
                </a:cxn>
                <a:cxn ang="0">
                  <a:pos x="T4" y="T5"/>
                </a:cxn>
                <a:cxn ang="0">
                  <a:pos x="T6" y="T7"/>
                </a:cxn>
              </a:cxnLst>
              <a:rect l="0" t="0" r="r" b="b"/>
              <a:pathLst>
                <a:path w="28" h="35">
                  <a:moveTo>
                    <a:pt x="25" y="29"/>
                  </a:moveTo>
                  <a:lnTo>
                    <a:pt x="0" y="0"/>
                  </a:lnTo>
                  <a:lnTo>
                    <a:pt x="28" y="35"/>
                  </a:lnTo>
                  <a:lnTo>
                    <a:pt x="25"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19" name="Freeform 218"/>
            <p:cNvSpPr>
              <a:spLocks/>
            </p:cNvSpPr>
            <p:nvPr/>
          </p:nvSpPr>
          <p:spPr bwMode="auto">
            <a:xfrm>
              <a:off x="4074795" y="3054985"/>
              <a:ext cx="5715" cy="6350"/>
            </a:xfrm>
            <a:custGeom>
              <a:avLst/>
              <a:gdLst>
                <a:gd name="T0" fmla="*/ 0 w 25"/>
                <a:gd name="T1" fmla="*/ 0 h 29"/>
                <a:gd name="T2" fmla="*/ 25 w 25"/>
                <a:gd name="T3" fmla="*/ 29 h 29"/>
                <a:gd name="T4" fmla="*/ 5 w 25"/>
                <a:gd name="T5" fmla="*/ 4 h 29"/>
                <a:gd name="T6" fmla="*/ 0 w 25"/>
                <a:gd name="T7" fmla="*/ 0 h 29"/>
              </a:gdLst>
              <a:ahLst/>
              <a:cxnLst>
                <a:cxn ang="0">
                  <a:pos x="T0" y="T1"/>
                </a:cxn>
                <a:cxn ang="0">
                  <a:pos x="T2" y="T3"/>
                </a:cxn>
                <a:cxn ang="0">
                  <a:pos x="T4" y="T5"/>
                </a:cxn>
                <a:cxn ang="0">
                  <a:pos x="T6" y="T7"/>
                </a:cxn>
              </a:cxnLst>
              <a:rect l="0" t="0" r="r" b="b"/>
              <a:pathLst>
                <a:path w="25" h="29">
                  <a:moveTo>
                    <a:pt x="0" y="0"/>
                  </a:moveTo>
                  <a:lnTo>
                    <a:pt x="25" y="29"/>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0" name="Freeform 219"/>
            <p:cNvSpPr>
              <a:spLocks/>
            </p:cNvSpPr>
            <p:nvPr/>
          </p:nvSpPr>
          <p:spPr bwMode="auto">
            <a:xfrm>
              <a:off x="4074795" y="3054985"/>
              <a:ext cx="5715" cy="6350"/>
            </a:xfrm>
            <a:custGeom>
              <a:avLst/>
              <a:gdLst>
                <a:gd name="T0" fmla="*/ 0 w 25"/>
                <a:gd name="T1" fmla="*/ 0 h 29"/>
                <a:gd name="T2" fmla="*/ 25 w 25"/>
                <a:gd name="T3" fmla="*/ 29 h 29"/>
                <a:gd name="T4" fmla="*/ 5 w 25"/>
                <a:gd name="T5" fmla="*/ 4 h 29"/>
                <a:gd name="T6" fmla="*/ 0 w 25"/>
                <a:gd name="T7" fmla="*/ 0 h 29"/>
              </a:gdLst>
              <a:ahLst/>
              <a:cxnLst>
                <a:cxn ang="0">
                  <a:pos x="T0" y="T1"/>
                </a:cxn>
                <a:cxn ang="0">
                  <a:pos x="T2" y="T3"/>
                </a:cxn>
                <a:cxn ang="0">
                  <a:pos x="T4" y="T5"/>
                </a:cxn>
                <a:cxn ang="0">
                  <a:pos x="T6" y="T7"/>
                </a:cxn>
              </a:cxnLst>
              <a:rect l="0" t="0" r="r" b="b"/>
              <a:pathLst>
                <a:path w="25" h="29">
                  <a:moveTo>
                    <a:pt x="0" y="0"/>
                  </a:moveTo>
                  <a:lnTo>
                    <a:pt x="25" y="29"/>
                  </a:lnTo>
                  <a:lnTo>
                    <a:pt x="5" y="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21" name="Freeform 220"/>
            <p:cNvSpPr>
              <a:spLocks/>
            </p:cNvSpPr>
            <p:nvPr/>
          </p:nvSpPr>
          <p:spPr bwMode="auto">
            <a:xfrm>
              <a:off x="4076065" y="3055620"/>
              <a:ext cx="4445" cy="5715"/>
            </a:xfrm>
            <a:custGeom>
              <a:avLst/>
              <a:gdLst>
                <a:gd name="T0" fmla="*/ 17 w 20"/>
                <a:gd name="T1" fmla="*/ 20 h 25"/>
                <a:gd name="T2" fmla="*/ 0 w 20"/>
                <a:gd name="T3" fmla="*/ 0 h 25"/>
                <a:gd name="T4" fmla="*/ 20 w 20"/>
                <a:gd name="T5" fmla="*/ 25 h 25"/>
                <a:gd name="T6" fmla="*/ 17 w 20"/>
                <a:gd name="T7" fmla="*/ 20 h 25"/>
              </a:gdLst>
              <a:ahLst/>
              <a:cxnLst>
                <a:cxn ang="0">
                  <a:pos x="T0" y="T1"/>
                </a:cxn>
                <a:cxn ang="0">
                  <a:pos x="T2" y="T3"/>
                </a:cxn>
                <a:cxn ang="0">
                  <a:pos x="T4" y="T5"/>
                </a:cxn>
                <a:cxn ang="0">
                  <a:pos x="T6" y="T7"/>
                </a:cxn>
              </a:cxnLst>
              <a:rect l="0" t="0" r="r" b="b"/>
              <a:pathLst>
                <a:path w="20" h="25">
                  <a:moveTo>
                    <a:pt x="17" y="20"/>
                  </a:moveTo>
                  <a:lnTo>
                    <a:pt x="0" y="0"/>
                  </a:lnTo>
                  <a:lnTo>
                    <a:pt x="20" y="25"/>
                  </a:lnTo>
                  <a:lnTo>
                    <a:pt x="17"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2" name="Freeform 221"/>
            <p:cNvSpPr>
              <a:spLocks/>
            </p:cNvSpPr>
            <p:nvPr/>
          </p:nvSpPr>
          <p:spPr bwMode="auto">
            <a:xfrm>
              <a:off x="4076065" y="3055620"/>
              <a:ext cx="4445" cy="5715"/>
            </a:xfrm>
            <a:custGeom>
              <a:avLst/>
              <a:gdLst>
                <a:gd name="T0" fmla="*/ 17 w 20"/>
                <a:gd name="T1" fmla="*/ 20 h 25"/>
                <a:gd name="T2" fmla="*/ 0 w 20"/>
                <a:gd name="T3" fmla="*/ 0 h 25"/>
                <a:gd name="T4" fmla="*/ 20 w 20"/>
                <a:gd name="T5" fmla="*/ 25 h 25"/>
                <a:gd name="T6" fmla="*/ 17 w 20"/>
                <a:gd name="T7" fmla="*/ 20 h 25"/>
              </a:gdLst>
              <a:ahLst/>
              <a:cxnLst>
                <a:cxn ang="0">
                  <a:pos x="T0" y="T1"/>
                </a:cxn>
                <a:cxn ang="0">
                  <a:pos x="T2" y="T3"/>
                </a:cxn>
                <a:cxn ang="0">
                  <a:pos x="T4" y="T5"/>
                </a:cxn>
                <a:cxn ang="0">
                  <a:pos x="T6" y="T7"/>
                </a:cxn>
              </a:cxnLst>
              <a:rect l="0" t="0" r="r" b="b"/>
              <a:pathLst>
                <a:path w="20" h="25">
                  <a:moveTo>
                    <a:pt x="17" y="20"/>
                  </a:moveTo>
                  <a:lnTo>
                    <a:pt x="0" y="0"/>
                  </a:lnTo>
                  <a:lnTo>
                    <a:pt x="20" y="25"/>
                  </a:lnTo>
                  <a:lnTo>
                    <a:pt x="17"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23" name="Freeform 222"/>
            <p:cNvSpPr>
              <a:spLocks/>
            </p:cNvSpPr>
            <p:nvPr/>
          </p:nvSpPr>
          <p:spPr bwMode="auto">
            <a:xfrm>
              <a:off x="4076065" y="3055620"/>
              <a:ext cx="3810" cy="4445"/>
            </a:xfrm>
            <a:custGeom>
              <a:avLst/>
              <a:gdLst>
                <a:gd name="T0" fmla="*/ 0 w 17"/>
                <a:gd name="T1" fmla="*/ 0 h 20"/>
                <a:gd name="T2" fmla="*/ 17 w 17"/>
                <a:gd name="T3" fmla="*/ 20 h 20"/>
                <a:gd name="T4" fmla="*/ 5 w 17"/>
                <a:gd name="T5" fmla="*/ 5 h 20"/>
                <a:gd name="T6" fmla="*/ 0 w 17"/>
                <a:gd name="T7" fmla="*/ 0 h 20"/>
              </a:gdLst>
              <a:ahLst/>
              <a:cxnLst>
                <a:cxn ang="0">
                  <a:pos x="T0" y="T1"/>
                </a:cxn>
                <a:cxn ang="0">
                  <a:pos x="T2" y="T3"/>
                </a:cxn>
                <a:cxn ang="0">
                  <a:pos x="T4" y="T5"/>
                </a:cxn>
                <a:cxn ang="0">
                  <a:pos x="T6" y="T7"/>
                </a:cxn>
              </a:cxnLst>
              <a:rect l="0" t="0" r="r" b="b"/>
              <a:pathLst>
                <a:path w="17" h="20">
                  <a:moveTo>
                    <a:pt x="0" y="0"/>
                  </a:moveTo>
                  <a:lnTo>
                    <a:pt x="17" y="20"/>
                  </a:lnTo>
                  <a:lnTo>
                    <a:pt x="5"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4" name="Freeform 223"/>
            <p:cNvSpPr>
              <a:spLocks/>
            </p:cNvSpPr>
            <p:nvPr/>
          </p:nvSpPr>
          <p:spPr bwMode="auto">
            <a:xfrm>
              <a:off x="4076065" y="3055620"/>
              <a:ext cx="3810" cy="4445"/>
            </a:xfrm>
            <a:custGeom>
              <a:avLst/>
              <a:gdLst>
                <a:gd name="T0" fmla="*/ 0 w 17"/>
                <a:gd name="T1" fmla="*/ 0 h 20"/>
                <a:gd name="T2" fmla="*/ 17 w 17"/>
                <a:gd name="T3" fmla="*/ 20 h 20"/>
                <a:gd name="T4" fmla="*/ 5 w 17"/>
                <a:gd name="T5" fmla="*/ 5 h 20"/>
                <a:gd name="T6" fmla="*/ 0 w 17"/>
                <a:gd name="T7" fmla="*/ 0 h 20"/>
              </a:gdLst>
              <a:ahLst/>
              <a:cxnLst>
                <a:cxn ang="0">
                  <a:pos x="T0" y="T1"/>
                </a:cxn>
                <a:cxn ang="0">
                  <a:pos x="T2" y="T3"/>
                </a:cxn>
                <a:cxn ang="0">
                  <a:pos x="T4" y="T5"/>
                </a:cxn>
                <a:cxn ang="0">
                  <a:pos x="T6" y="T7"/>
                </a:cxn>
              </a:cxnLst>
              <a:rect l="0" t="0" r="r" b="b"/>
              <a:pathLst>
                <a:path w="17" h="20">
                  <a:moveTo>
                    <a:pt x="0" y="0"/>
                  </a:moveTo>
                  <a:lnTo>
                    <a:pt x="17" y="20"/>
                  </a:lnTo>
                  <a:lnTo>
                    <a:pt x="5" y="5"/>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25" name="Freeform 224"/>
            <p:cNvSpPr>
              <a:spLocks/>
            </p:cNvSpPr>
            <p:nvPr/>
          </p:nvSpPr>
          <p:spPr bwMode="auto">
            <a:xfrm>
              <a:off x="4077335" y="3056890"/>
              <a:ext cx="2540" cy="3175"/>
            </a:xfrm>
            <a:custGeom>
              <a:avLst/>
              <a:gdLst>
                <a:gd name="T0" fmla="*/ 8 w 12"/>
                <a:gd name="T1" fmla="*/ 9 h 15"/>
                <a:gd name="T2" fmla="*/ 0 w 12"/>
                <a:gd name="T3" fmla="*/ 0 h 15"/>
                <a:gd name="T4" fmla="*/ 12 w 12"/>
                <a:gd name="T5" fmla="*/ 15 h 15"/>
                <a:gd name="T6" fmla="*/ 8 w 12"/>
                <a:gd name="T7" fmla="*/ 9 h 15"/>
              </a:gdLst>
              <a:ahLst/>
              <a:cxnLst>
                <a:cxn ang="0">
                  <a:pos x="T0" y="T1"/>
                </a:cxn>
                <a:cxn ang="0">
                  <a:pos x="T2" y="T3"/>
                </a:cxn>
                <a:cxn ang="0">
                  <a:pos x="T4" y="T5"/>
                </a:cxn>
                <a:cxn ang="0">
                  <a:pos x="T6" y="T7"/>
                </a:cxn>
              </a:cxnLst>
              <a:rect l="0" t="0" r="r" b="b"/>
              <a:pathLst>
                <a:path w="12" h="15">
                  <a:moveTo>
                    <a:pt x="8" y="9"/>
                  </a:moveTo>
                  <a:lnTo>
                    <a:pt x="0" y="0"/>
                  </a:lnTo>
                  <a:lnTo>
                    <a:pt x="12" y="15"/>
                  </a:lnTo>
                  <a:lnTo>
                    <a:pt x="8"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6" name="Freeform 225"/>
            <p:cNvSpPr>
              <a:spLocks/>
            </p:cNvSpPr>
            <p:nvPr/>
          </p:nvSpPr>
          <p:spPr bwMode="auto">
            <a:xfrm>
              <a:off x="4077335" y="3056890"/>
              <a:ext cx="2540" cy="3175"/>
            </a:xfrm>
            <a:custGeom>
              <a:avLst/>
              <a:gdLst>
                <a:gd name="T0" fmla="*/ 8 w 12"/>
                <a:gd name="T1" fmla="*/ 9 h 15"/>
                <a:gd name="T2" fmla="*/ 0 w 12"/>
                <a:gd name="T3" fmla="*/ 0 h 15"/>
                <a:gd name="T4" fmla="*/ 12 w 12"/>
                <a:gd name="T5" fmla="*/ 15 h 15"/>
                <a:gd name="T6" fmla="*/ 8 w 12"/>
                <a:gd name="T7" fmla="*/ 9 h 15"/>
              </a:gdLst>
              <a:ahLst/>
              <a:cxnLst>
                <a:cxn ang="0">
                  <a:pos x="T0" y="T1"/>
                </a:cxn>
                <a:cxn ang="0">
                  <a:pos x="T2" y="T3"/>
                </a:cxn>
                <a:cxn ang="0">
                  <a:pos x="T4" y="T5"/>
                </a:cxn>
                <a:cxn ang="0">
                  <a:pos x="T6" y="T7"/>
                </a:cxn>
              </a:cxnLst>
              <a:rect l="0" t="0" r="r" b="b"/>
              <a:pathLst>
                <a:path w="12" h="15">
                  <a:moveTo>
                    <a:pt x="8" y="9"/>
                  </a:moveTo>
                  <a:lnTo>
                    <a:pt x="0" y="0"/>
                  </a:lnTo>
                  <a:lnTo>
                    <a:pt x="12" y="15"/>
                  </a:lnTo>
                  <a:lnTo>
                    <a:pt x="8" y="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27" name="Freeform 226"/>
            <p:cNvSpPr>
              <a:spLocks/>
            </p:cNvSpPr>
            <p:nvPr/>
          </p:nvSpPr>
          <p:spPr bwMode="auto">
            <a:xfrm>
              <a:off x="4077335" y="3056890"/>
              <a:ext cx="1270" cy="1905"/>
            </a:xfrm>
            <a:custGeom>
              <a:avLst/>
              <a:gdLst>
                <a:gd name="T0" fmla="*/ 0 w 8"/>
                <a:gd name="T1" fmla="*/ 0 h 9"/>
                <a:gd name="T2" fmla="*/ 8 w 8"/>
                <a:gd name="T3" fmla="*/ 9 h 9"/>
                <a:gd name="T4" fmla="*/ 4 w 8"/>
                <a:gd name="T5" fmla="*/ 4 h 9"/>
                <a:gd name="T6" fmla="*/ 0 w 8"/>
                <a:gd name="T7" fmla="*/ 0 h 9"/>
              </a:gdLst>
              <a:ahLst/>
              <a:cxnLst>
                <a:cxn ang="0">
                  <a:pos x="T0" y="T1"/>
                </a:cxn>
                <a:cxn ang="0">
                  <a:pos x="T2" y="T3"/>
                </a:cxn>
                <a:cxn ang="0">
                  <a:pos x="T4" y="T5"/>
                </a:cxn>
                <a:cxn ang="0">
                  <a:pos x="T6" y="T7"/>
                </a:cxn>
              </a:cxnLst>
              <a:rect l="0" t="0" r="r" b="b"/>
              <a:pathLst>
                <a:path w="8" h="9">
                  <a:moveTo>
                    <a:pt x="0" y="0"/>
                  </a:moveTo>
                  <a:lnTo>
                    <a:pt x="8" y="9"/>
                  </a:lnTo>
                  <a:lnTo>
                    <a:pt x="4"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28" name="Freeform 227"/>
            <p:cNvSpPr>
              <a:spLocks/>
            </p:cNvSpPr>
            <p:nvPr/>
          </p:nvSpPr>
          <p:spPr bwMode="auto">
            <a:xfrm>
              <a:off x="4077335" y="3056890"/>
              <a:ext cx="1270" cy="1905"/>
            </a:xfrm>
            <a:custGeom>
              <a:avLst/>
              <a:gdLst>
                <a:gd name="T0" fmla="*/ 0 w 8"/>
                <a:gd name="T1" fmla="*/ 0 h 9"/>
                <a:gd name="T2" fmla="*/ 8 w 8"/>
                <a:gd name="T3" fmla="*/ 9 h 9"/>
                <a:gd name="T4" fmla="*/ 4 w 8"/>
                <a:gd name="T5" fmla="*/ 4 h 9"/>
                <a:gd name="T6" fmla="*/ 0 w 8"/>
                <a:gd name="T7" fmla="*/ 0 h 9"/>
              </a:gdLst>
              <a:ahLst/>
              <a:cxnLst>
                <a:cxn ang="0">
                  <a:pos x="T0" y="T1"/>
                </a:cxn>
                <a:cxn ang="0">
                  <a:pos x="T2" y="T3"/>
                </a:cxn>
                <a:cxn ang="0">
                  <a:pos x="T4" y="T5"/>
                </a:cxn>
                <a:cxn ang="0">
                  <a:pos x="T6" y="T7"/>
                </a:cxn>
              </a:cxnLst>
              <a:rect l="0" t="0" r="r" b="b"/>
              <a:pathLst>
                <a:path w="8" h="9">
                  <a:moveTo>
                    <a:pt x="0" y="0"/>
                  </a:moveTo>
                  <a:lnTo>
                    <a:pt x="8" y="9"/>
                  </a:lnTo>
                  <a:lnTo>
                    <a:pt x="4" y="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29" name="Freeform 228"/>
            <p:cNvSpPr>
              <a:spLocks/>
            </p:cNvSpPr>
            <p:nvPr/>
          </p:nvSpPr>
          <p:spPr bwMode="auto">
            <a:xfrm>
              <a:off x="4365625" y="3323590"/>
              <a:ext cx="635" cy="132715"/>
            </a:xfrm>
            <a:custGeom>
              <a:avLst/>
              <a:gdLst>
                <a:gd name="T0" fmla="*/ 0 w 1"/>
                <a:gd name="T1" fmla="*/ 0 h 627"/>
                <a:gd name="T2" fmla="*/ 0 w 1"/>
                <a:gd name="T3" fmla="*/ 627 h 627"/>
                <a:gd name="T4" fmla="*/ 1 w 1"/>
                <a:gd name="T5" fmla="*/ 627 h 627"/>
              </a:gdLst>
              <a:ahLst/>
              <a:cxnLst>
                <a:cxn ang="0">
                  <a:pos x="T0" y="T1"/>
                </a:cxn>
                <a:cxn ang="0">
                  <a:pos x="T2" y="T3"/>
                </a:cxn>
                <a:cxn ang="0">
                  <a:pos x="T4" y="T5"/>
                </a:cxn>
              </a:cxnLst>
              <a:rect l="0" t="0" r="r" b="b"/>
              <a:pathLst>
                <a:path w="1" h="627">
                  <a:moveTo>
                    <a:pt x="0" y="0"/>
                  </a:moveTo>
                  <a:lnTo>
                    <a:pt x="0" y="627"/>
                  </a:lnTo>
                  <a:lnTo>
                    <a:pt x="1" y="62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0" name="Freeform 229"/>
            <p:cNvSpPr>
              <a:spLocks/>
            </p:cNvSpPr>
            <p:nvPr/>
          </p:nvSpPr>
          <p:spPr bwMode="auto">
            <a:xfrm>
              <a:off x="4497705" y="3323590"/>
              <a:ext cx="635" cy="132715"/>
            </a:xfrm>
            <a:custGeom>
              <a:avLst/>
              <a:gdLst>
                <a:gd name="T0" fmla="*/ 0 w 1"/>
                <a:gd name="T1" fmla="*/ 0 h 627"/>
                <a:gd name="T2" fmla="*/ 0 w 1"/>
                <a:gd name="T3" fmla="*/ 627 h 627"/>
                <a:gd name="T4" fmla="*/ 1 w 1"/>
                <a:gd name="T5" fmla="*/ 627 h 627"/>
              </a:gdLst>
              <a:ahLst/>
              <a:cxnLst>
                <a:cxn ang="0">
                  <a:pos x="T0" y="T1"/>
                </a:cxn>
                <a:cxn ang="0">
                  <a:pos x="T2" y="T3"/>
                </a:cxn>
                <a:cxn ang="0">
                  <a:pos x="T4" y="T5"/>
                </a:cxn>
              </a:cxnLst>
              <a:rect l="0" t="0" r="r" b="b"/>
              <a:pathLst>
                <a:path w="1" h="627">
                  <a:moveTo>
                    <a:pt x="0" y="0"/>
                  </a:moveTo>
                  <a:lnTo>
                    <a:pt x="0" y="627"/>
                  </a:lnTo>
                  <a:lnTo>
                    <a:pt x="1" y="62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1" name="Freeform 230"/>
            <p:cNvSpPr>
              <a:spLocks/>
            </p:cNvSpPr>
            <p:nvPr/>
          </p:nvSpPr>
          <p:spPr bwMode="auto">
            <a:xfrm>
              <a:off x="4220210" y="3415030"/>
              <a:ext cx="72390" cy="635"/>
            </a:xfrm>
            <a:custGeom>
              <a:avLst/>
              <a:gdLst>
                <a:gd name="T0" fmla="*/ 344 w 344"/>
                <a:gd name="T1" fmla="*/ 0 w 344"/>
                <a:gd name="T2" fmla="*/ 1 w 344"/>
              </a:gdLst>
              <a:ahLst/>
              <a:cxnLst>
                <a:cxn ang="0">
                  <a:pos x="T0" y="0"/>
                </a:cxn>
                <a:cxn ang="0">
                  <a:pos x="T1" y="0"/>
                </a:cxn>
                <a:cxn ang="0">
                  <a:pos x="T2" y="0"/>
                </a:cxn>
              </a:cxnLst>
              <a:rect l="0" t="0" r="r" b="b"/>
              <a:pathLst>
                <a:path w="344">
                  <a:moveTo>
                    <a:pt x="344" y="0"/>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2" name="Freeform 231"/>
            <p:cNvSpPr>
              <a:spLocks/>
            </p:cNvSpPr>
            <p:nvPr/>
          </p:nvSpPr>
          <p:spPr bwMode="auto">
            <a:xfrm>
              <a:off x="4570730" y="3424555"/>
              <a:ext cx="73025" cy="635"/>
            </a:xfrm>
            <a:custGeom>
              <a:avLst/>
              <a:gdLst>
                <a:gd name="T0" fmla="*/ 0 w 345"/>
                <a:gd name="T1" fmla="*/ 344 w 345"/>
                <a:gd name="T2" fmla="*/ 345 w 345"/>
              </a:gdLst>
              <a:ahLst/>
              <a:cxnLst>
                <a:cxn ang="0">
                  <a:pos x="T0" y="0"/>
                </a:cxn>
                <a:cxn ang="0">
                  <a:pos x="T1" y="0"/>
                </a:cxn>
                <a:cxn ang="0">
                  <a:pos x="T2" y="0"/>
                </a:cxn>
              </a:cxnLst>
              <a:rect l="0" t="0" r="r" b="b"/>
              <a:pathLst>
                <a:path w="345">
                  <a:moveTo>
                    <a:pt x="0" y="0"/>
                  </a:moveTo>
                  <a:lnTo>
                    <a:pt x="344" y="0"/>
                  </a:lnTo>
                  <a:lnTo>
                    <a:pt x="34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3" name="Freeform 232"/>
            <p:cNvSpPr>
              <a:spLocks/>
            </p:cNvSpPr>
            <p:nvPr/>
          </p:nvSpPr>
          <p:spPr bwMode="auto">
            <a:xfrm>
              <a:off x="4365625" y="3415030"/>
              <a:ext cx="132715" cy="635"/>
            </a:xfrm>
            <a:custGeom>
              <a:avLst/>
              <a:gdLst>
                <a:gd name="T0" fmla="*/ 0 w 626"/>
                <a:gd name="T1" fmla="*/ 625 w 626"/>
                <a:gd name="T2" fmla="*/ 626 w 626"/>
              </a:gdLst>
              <a:ahLst/>
              <a:cxnLst>
                <a:cxn ang="0">
                  <a:pos x="T0" y="0"/>
                </a:cxn>
                <a:cxn ang="0">
                  <a:pos x="T1" y="0"/>
                </a:cxn>
                <a:cxn ang="0">
                  <a:pos x="T2" y="0"/>
                </a:cxn>
              </a:cxnLst>
              <a:rect l="0" t="0" r="r" b="b"/>
              <a:pathLst>
                <a:path w="626">
                  <a:moveTo>
                    <a:pt x="0" y="0"/>
                  </a:moveTo>
                  <a:lnTo>
                    <a:pt x="625" y="0"/>
                  </a:lnTo>
                  <a:lnTo>
                    <a:pt x="6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4" name="Freeform 233"/>
            <p:cNvSpPr>
              <a:spLocks/>
            </p:cNvSpPr>
            <p:nvPr/>
          </p:nvSpPr>
          <p:spPr bwMode="auto">
            <a:xfrm>
              <a:off x="4292600" y="3402965"/>
              <a:ext cx="73025" cy="24130"/>
            </a:xfrm>
            <a:custGeom>
              <a:avLst/>
              <a:gdLst>
                <a:gd name="T0" fmla="*/ 0 w 344"/>
                <a:gd name="T1" fmla="*/ 0 h 115"/>
                <a:gd name="T2" fmla="*/ 0 w 344"/>
                <a:gd name="T3" fmla="*/ 115 h 115"/>
                <a:gd name="T4" fmla="*/ 344 w 344"/>
                <a:gd name="T5" fmla="*/ 57 h 115"/>
                <a:gd name="T6" fmla="*/ 0 w 344"/>
                <a:gd name="T7" fmla="*/ 0 h 115"/>
              </a:gdLst>
              <a:ahLst/>
              <a:cxnLst>
                <a:cxn ang="0">
                  <a:pos x="T0" y="T1"/>
                </a:cxn>
                <a:cxn ang="0">
                  <a:pos x="T2" y="T3"/>
                </a:cxn>
                <a:cxn ang="0">
                  <a:pos x="T4" y="T5"/>
                </a:cxn>
                <a:cxn ang="0">
                  <a:pos x="T6" y="T7"/>
                </a:cxn>
              </a:cxnLst>
              <a:rect l="0" t="0" r="r" b="b"/>
              <a:pathLst>
                <a:path w="344" h="115">
                  <a:moveTo>
                    <a:pt x="0" y="0"/>
                  </a:moveTo>
                  <a:lnTo>
                    <a:pt x="0" y="115"/>
                  </a:lnTo>
                  <a:lnTo>
                    <a:pt x="344" y="5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5" name="Freeform 234"/>
            <p:cNvSpPr>
              <a:spLocks/>
            </p:cNvSpPr>
            <p:nvPr/>
          </p:nvSpPr>
          <p:spPr bwMode="auto">
            <a:xfrm>
              <a:off x="4292600" y="3402965"/>
              <a:ext cx="73025" cy="24130"/>
            </a:xfrm>
            <a:custGeom>
              <a:avLst/>
              <a:gdLst>
                <a:gd name="T0" fmla="*/ 0 w 344"/>
                <a:gd name="T1" fmla="*/ 0 h 115"/>
                <a:gd name="T2" fmla="*/ 0 w 344"/>
                <a:gd name="T3" fmla="*/ 115 h 115"/>
                <a:gd name="T4" fmla="*/ 344 w 344"/>
                <a:gd name="T5" fmla="*/ 57 h 115"/>
                <a:gd name="T6" fmla="*/ 0 w 344"/>
                <a:gd name="T7" fmla="*/ 0 h 115"/>
              </a:gdLst>
              <a:ahLst/>
              <a:cxnLst>
                <a:cxn ang="0">
                  <a:pos x="T0" y="T1"/>
                </a:cxn>
                <a:cxn ang="0">
                  <a:pos x="T2" y="T3"/>
                </a:cxn>
                <a:cxn ang="0">
                  <a:pos x="T4" y="T5"/>
                </a:cxn>
                <a:cxn ang="0">
                  <a:pos x="T6" y="T7"/>
                </a:cxn>
              </a:cxnLst>
              <a:rect l="0" t="0" r="r" b="b"/>
              <a:pathLst>
                <a:path w="344" h="115">
                  <a:moveTo>
                    <a:pt x="0" y="0"/>
                  </a:moveTo>
                  <a:lnTo>
                    <a:pt x="0" y="115"/>
                  </a:lnTo>
                  <a:lnTo>
                    <a:pt x="344" y="57"/>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6" name="Freeform 235"/>
            <p:cNvSpPr>
              <a:spLocks/>
            </p:cNvSpPr>
            <p:nvPr/>
          </p:nvSpPr>
          <p:spPr bwMode="auto">
            <a:xfrm>
              <a:off x="4497705" y="3402965"/>
              <a:ext cx="73025" cy="24130"/>
            </a:xfrm>
            <a:custGeom>
              <a:avLst/>
              <a:gdLst>
                <a:gd name="T0" fmla="*/ 345 w 345"/>
                <a:gd name="T1" fmla="*/ 0 h 115"/>
                <a:gd name="T2" fmla="*/ 345 w 345"/>
                <a:gd name="T3" fmla="*/ 115 h 115"/>
                <a:gd name="T4" fmla="*/ 0 w 345"/>
                <a:gd name="T5" fmla="*/ 57 h 115"/>
                <a:gd name="T6" fmla="*/ 345 w 345"/>
                <a:gd name="T7" fmla="*/ 0 h 115"/>
              </a:gdLst>
              <a:ahLst/>
              <a:cxnLst>
                <a:cxn ang="0">
                  <a:pos x="T0" y="T1"/>
                </a:cxn>
                <a:cxn ang="0">
                  <a:pos x="T2" y="T3"/>
                </a:cxn>
                <a:cxn ang="0">
                  <a:pos x="T4" y="T5"/>
                </a:cxn>
                <a:cxn ang="0">
                  <a:pos x="T6" y="T7"/>
                </a:cxn>
              </a:cxnLst>
              <a:rect l="0" t="0" r="r" b="b"/>
              <a:pathLst>
                <a:path w="345" h="115">
                  <a:moveTo>
                    <a:pt x="345" y="0"/>
                  </a:moveTo>
                  <a:lnTo>
                    <a:pt x="345" y="115"/>
                  </a:lnTo>
                  <a:lnTo>
                    <a:pt x="0" y="57"/>
                  </a:lnTo>
                  <a:lnTo>
                    <a:pt x="34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7" name="Rectangle 236"/>
            <p:cNvSpPr>
              <a:spLocks noChangeArrowheads="1"/>
            </p:cNvSpPr>
            <p:nvPr/>
          </p:nvSpPr>
          <p:spPr bwMode="auto">
            <a:xfrm>
              <a:off x="4380230" y="3190875"/>
              <a:ext cx="60960" cy="15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spcAft>
                  <a:spcPts val="0"/>
                </a:spcAft>
              </a:pPr>
              <a:r>
                <a:rPr lang="en-US" sz="1000">
                  <a:solidFill>
                    <a:srgbClr val="000000"/>
                  </a:solidFill>
                  <a:effectLst/>
                  <a:latin typeface="Calibri"/>
                  <a:ea typeface="Calibri"/>
                  <a:cs typeface="Times New Roman"/>
                </a:rPr>
                <a:t>a</a:t>
              </a:r>
              <a:endParaRPr lang="en-US" sz="1000">
                <a:effectLst/>
                <a:latin typeface="Calibri"/>
                <a:ea typeface="Calibri"/>
                <a:cs typeface="Times New Roman"/>
              </a:endParaRPr>
            </a:p>
          </p:txBody>
        </p:sp>
        <p:sp>
          <p:nvSpPr>
            <p:cNvPr id="238" name="Freeform 237"/>
            <p:cNvSpPr>
              <a:spLocks/>
            </p:cNvSpPr>
            <p:nvPr/>
          </p:nvSpPr>
          <p:spPr bwMode="auto">
            <a:xfrm>
              <a:off x="4481830" y="3407410"/>
              <a:ext cx="68580" cy="22860"/>
            </a:xfrm>
            <a:custGeom>
              <a:avLst/>
              <a:gdLst>
                <a:gd name="T0" fmla="*/ 345 w 345"/>
                <a:gd name="T1" fmla="*/ 0 h 115"/>
                <a:gd name="T2" fmla="*/ 345 w 345"/>
                <a:gd name="T3" fmla="*/ 115 h 115"/>
                <a:gd name="T4" fmla="*/ 0 w 345"/>
                <a:gd name="T5" fmla="*/ 57 h 115"/>
                <a:gd name="T6" fmla="*/ 345 w 345"/>
                <a:gd name="T7" fmla="*/ 0 h 115"/>
              </a:gdLst>
              <a:ahLst/>
              <a:cxnLst>
                <a:cxn ang="0">
                  <a:pos x="T0" y="T1"/>
                </a:cxn>
                <a:cxn ang="0">
                  <a:pos x="T2" y="T3"/>
                </a:cxn>
                <a:cxn ang="0">
                  <a:pos x="T4" y="T5"/>
                </a:cxn>
                <a:cxn ang="0">
                  <a:pos x="T6" y="T7"/>
                </a:cxn>
              </a:cxnLst>
              <a:rect l="0" t="0" r="r" b="b"/>
              <a:pathLst>
                <a:path w="345" h="115">
                  <a:moveTo>
                    <a:pt x="345" y="0"/>
                  </a:moveTo>
                  <a:lnTo>
                    <a:pt x="345" y="115"/>
                  </a:lnTo>
                  <a:lnTo>
                    <a:pt x="0" y="57"/>
                  </a:lnTo>
                  <a:lnTo>
                    <a:pt x="34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9" name="Freeform 238"/>
            <p:cNvSpPr>
              <a:spLocks/>
            </p:cNvSpPr>
            <p:nvPr/>
          </p:nvSpPr>
          <p:spPr bwMode="auto">
            <a:xfrm>
              <a:off x="4049395" y="2453640"/>
              <a:ext cx="31750" cy="31115"/>
            </a:xfrm>
            <a:custGeom>
              <a:avLst/>
              <a:gdLst>
                <a:gd name="T0" fmla="*/ 155 w 158"/>
                <a:gd name="T1" fmla="*/ 72 h 157"/>
                <a:gd name="T2" fmla="*/ 153 w 158"/>
                <a:gd name="T3" fmla="*/ 59 h 157"/>
                <a:gd name="T4" fmla="*/ 149 w 158"/>
                <a:gd name="T5" fmla="*/ 47 h 157"/>
                <a:gd name="T6" fmla="*/ 143 w 158"/>
                <a:gd name="T7" fmla="*/ 36 h 157"/>
                <a:gd name="T8" fmla="*/ 135 w 158"/>
                <a:gd name="T9" fmla="*/ 26 h 157"/>
                <a:gd name="T10" fmla="*/ 126 w 158"/>
                <a:gd name="T11" fmla="*/ 17 h 157"/>
                <a:gd name="T12" fmla="*/ 115 w 158"/>
                <a:gd name="T13" fmla="*/ 10 h 157"/>
                <a:gd name="T14" fmla="*/ 104 w 158"/>
                <a:gd name="T15" fmla="*/ 5 h 157"/>
                <a:gd name="T16" fmla="*/ 90 w 158"/>
                <a:gd name="T17" fmla="*/ 1 h 157"/>
                <a:gd name="T18" fmla="*/ 78 w 158"/>
                <a:gd name="T19" fmla="*/ 0 h 157"/>
                <a:gd name="T20" fmla="*/ 65 w 158"/>
                <a:gd name="T21" fmla="*/ 1 h 157"/>
                <a:gd name="T22" fmla="*/ 53 w 158"/>
                <a:gd name="T23" fmla="*/ 5 h 157"/>
                <a:gd name="T24" fmla="*/ 40 w 158"/>
                <a:gd name="T25" fmla="*/ 10 h 157"/>
                <a:gd name="T26" fmla="*/ 30 w 158"/>
                <a:gd name="T27" fmla="*/ 17 h 157"/>
                <a:gd name="T28" fmla="*/ 20 w 158"/>
                <a:gd name="T29" fmla="*/ 26 h 157"/>
                <a:gd name="T30" fmla="*/ 12 w 158"/>
                <a:gd name="T31" fmla="*/ 36 h 157"/>
                <a:gd name="T32" fmla="*/ 6 w 158"/>
                <a:gd name="T33" fmla="*/ 47 h 157"/>
                <a:gd name="T34" fmla="*/ 2 w 158"/>
                <a:gd name="T35" fmla="*/ 59 h 157"/>
                <a:gd name="T36" fmla="*/ 0 w 158"/>
                <a:gd name="T37" fmla="*/ 72 h 157"/>
                <a:gd name="T38" fmla="*/ 0 w 158"/>
                <a:gd name="T39" fmla="*/ 85 h 157"/>
                <a:gd name="T40" fmla="*/ 2 w 158"/>
                <a:gd name="T41" fmla="*/ 98 h 157"/>
                <a:gd name="T42" fmla="*/ 6 w 158"/>
                <a:gd name="T43" fmla="*/ 110 h 157"/>
                <a:gd name="T44" fmla="*/ 12 w 158"/>
                <a:gd name="T45" fmla="*/ 122 h 157"/>
                <a:gd name="T46" fmla="*/ 20 w 158"/>
                <a:gd name="T47" fmla="*/ 132 h 157"/>
                <a:gd name="T48" fmla="*/ 30 w 158"/>
                <a:gd name="T49" fmla="*/ 140 h 157"/>
                <a:gd name="T50" fmla="*/ 40 w 158"/>
                <a:gd name="T51" fmla="*/ 147 h 157"/>
                <a:gd name="T52" fmla="*/ 53 w 158"/>
                <a:gd name="T53" fmla="*/ 152 h 157"/>
                <a:gd name="T54" fmla="*/ 65 w 158"/>
                <a:gd name="T55" fmla="*/ 156 h 157"/>
                <a:gd name="T56" fmla="*/ 78 w 158"/>
                <a:gd name="T57" fmla="*/ 157 h 157"/>
                <a:gd name="T58" fmla="*/ 90 w 158"/>
                <a:gd name="T59" fmla="*/ 156 h 157"/>
                <a:gd name="T60" fmla="*/ 104 w 158"/>
                <a:gd name="T61" fmla="*/ 152 h 157"/>
                <a:gd name="T62" fmla="*/ 115 w 158"/>
                <a:gd name="T63" fmla="*/ 147 h 157"/>
                <a:gd name="T64" fmla="*/ 126 w 158"/>
                <a:gd name="T65" fmla="*/ 140 h 157"/>
                <a:gd name="T66" fmla="*/ 135 w 158"/>
                <a:gd name="T67" fmla="*/ 132 h 157"/>
                <a:gd name="T68" fmla="*/ 143 w 158"/>
                <a:gd name="T69" fmla="*/ 122 h 157"/>
                <a:gd name="T70" fmla="*/ 149 w 158"/>
                <a:gd name="T71" fmla="*/ 110 h 157"/>
                <a:gd name="T72" fmla="*/ 153 w 158"/>
                <a:gd name="T73" fmla="*/ 98 h 157"/>
                <a:gd name="T74" fmla="*/ 155 w 158"/>
                <a:gd name="T75" fmla="*/ 85 h 157"/>
                <a:gd name="T76" fmla="*/ 158 w 158"/>
                <a:gd name="T77"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8" h="157">
                  <a:moveTo>
                    <a:pt x="156" y="79"/>
                  </a:moveTo>
                  <a:lnTo>
                    <a:pt x="155" y="72"/>
                  </a:lnTo>
                  <a:lnTo>
                    <a:pt x="155" y="66"/>
                  </a:lnTo>
                  <a:lnTo>
                    <a:pt x="153" y="59"/>
                  </a:lnTo>
                  <a:lnTo>
                    <a:pt x="151" y="53"/>
                  </a:lnTo>
                  <a:lnTo>
                    <a:pt x="149" y="47"/>
                  </a:lnTo>
                  <a:lnTo>
                    <a:pt x="146" y="41"/>
                  </a:lnTo>
                  <a:lnTo>
                    <a:pt x="143" y="36"/>
                  </a:lnTo>
                  <a:lnTo>
                    <a:pt x="139" y="30"/>
                  </a:lnTo>
                  <a:lnTo>
                    <a:pt x="135" y="26"/>
                  </a:lnTo>
                  <a:lnTo>
                    <a:pt x="131" y="21"/>
                  </a:lnTo>
                  <a:lnTo>
                    <a:pt x="126" y="17"/>
                  </a:lnTo>
                  <a:lnTo>
                    <a:pt x="121" y="13"/>
                  </a:lnTo>
                  <a:lnTo>
                    <a:pt x="115" y="10"/>
                  </a:lnTo>
                  <a:lnTo>
                    <a:pt x="110" y="7"/>
                  </a:lnTo>
                  <a:lnTo>
                    <a:pt x="104" y="5"/>
                  </a:lnTo>
                  <a:lnTo>
                    <a:pt x="97" y="3"/>
                  </a:lnTo>
                  <a:lnTo>
                    <a:pt x="90" y="1"/>
                  </a:lnTo>
                  <a:lnTo>
                    <a:pt x="84" y="0"/>
                  </a:lnTo>
                  <a:lnTo>
                    <a:pt x="78" y="0"/>
                  </a:lnTo>
                  <a:lnTo>
                    <a:pt x="71" y="0"/>
                  </a:lnTo>
                  <a:lnTo>
                    <a:pt x="65" y="1"/>
                  </a:lnTo>
                  <a:lnTo>
                    <a:pt x="59" y="3"/>
                  </a:lnTo>
                  <a:lnTo>
                    <a:pt x="53" y="5"/>
                  </a:lnTo>
                  <a:lnTo>
                    <a:pt x="47" y="7"/>
                  </a:lnTo>
                  <a:lnTo>
                    <a:pt x="40" y="10"/>
                  </a:lnTo>
                  <a:lnTo>
                    <a:pt x="35" y="13"/>
                  </a:lnTo>
                  <a:lnTo>
                    <a:pt x="30" y="17"/>
                  </a:lnTo>
                  <a:lnTo>
                    <a:pt x="25" y="21"/>
                  </a:lnTo>
                  <a:lnTo>
                    <a:pt x="20" y="26"/>
                  </a:lnTo>
                  <a:lnTo>
                    <a:pt x="16" y="30"/>
                  </a:lnTo>
                  <a:lnTo>
                    <a:pt x="12" y="36"/>
                  </a:lnTo>
                  <a:lnTo>
                    <a:pt x="9" y="41"/>
                  </a:lnTo>
                  <a:lnTo>
                    <a:pt x="6" y="47"/>
                  </a:lnTo>
                  <a:lnTo>
                    <a:pt x="4" y="53"/>
                  </a:lnTo>
                  <a:lnTo>
                    <a:pt x="2" y="59"/>
                  </a:lnTo>
                  <a:lnTo>
                    <a:pt x="1" y="66"/>
                  </a:lnTo>
                  <a:lnTo>
                    <a:pt x="0" y="72"/>
                  </a:lnTo>
                  <a:lnTo>
                    <a:pt x="0" y="79"/>
                  </a:lnTo>
                  <a:lnTo>
                    <a:pt x="0" y="85"/>
                  </a:lnTo>
                  <a:lnTo>
                    <a:pt x="1" y="91"/>
                  </a:lnTo>
                  <a:lnTo>
                    <a:pt x="2" y="98"/>
                  </a:lnTo>
                  <a:lnTo>
                    <a:pt x="4" y="104"/>
                  </a:lnTo>
                  <a:lnTo>
                    <a:pt x="6" y="110"/>
                  </a:lnTo>
                  <a:lnTo>
                    <a:pt x="9" y="115"/>
                  </a:lnTo>
                  <a:lnTo>
                    <a:pt x="12" y="122"/>
                  </a:lnTo>
                  <a:lnTo>
                    <a:pt x="16" y="127"/>
                  </a:lnTo>
                  <a:lnTo>
                    <a:pt x="20" y="132"/>
                  </a:lnTo>
                  <a:lnTo>
                    <a:pt x="25" y="136"/>
                  </a:lnTo>
                  <a:lnTo>
                    <a:pt x="30" y="140"/>
                  </a:lnTo>
                  <a:lnTo>
                    <a:pt x="35" y="144"/>
                  </a:lnTo>
                  <a:lnTo>
                    <a:pt x="40" y="147"/>
                  </a:lnTo>
                  <a:lnTo>
                    <a:pt x="47" y="150"/>
                  </a:lnTo>
                  <a:lnTo>
                    <a:pt x="53" y="152"/>
                  </a:lnTo>
                  <a:lnTo>
                    <a:pt x="59" y="154"/>
                  </a:lnTo>
                  <a:lnTo>
                    <a:pt x="65" y="156"/>
                  </a:lnTo>
                  <a:lnTo>
                    <a:pt x="71" y="156"/>
                  </a:lnTo>
                  <a:lnTo>
                    <a:pt x="78" y="157"/>
                  </a:lnTo>
                  <a:lnTo>
                    <a:pt x="84" y="156"/>
                  </a:lnTo>
                  <a:lnTo>
                    <a:pt x="90" y="156"/>
                  </a:lnTo>
                  <a:lnTo>
                    <a:pt x="97" y="154"/>
                  </a:lnTo>
                  <a:lnTo>
                    <a:pt x="104" y="152"/>
                  </a:lnTo>
                  <a:lnTo>
                    <a:pt x="110" y="150"/>
                  </a:lnTo>
                  <a:lnTo>
                    <a:pt x="115" y="147"/>
                  </a:lnTo>
                  <a:lnTo>
                    <a:pt x="121" y="144"/>
                  </a:lnTo>
                  <a:lnTo>
                    <a:pt x="126" y="140"/>
                  </a:lnTo>
                  <a:lnTo>
                    <a:pt x="131" y="136"/>
                  </a:lnTo>
                  <a:lnTo>
                    <a:pt x="135" y="132"/>
                  </a:lnTo>
                  <a:lnTo>
                    <a:pt x="139" y="127"/>
                  </a:lnTo>
                  <a:lnTo>
                    <a:pt x="143" y="122"/>
                  </a:lnTo>
                  <a:lnTo>
                    <a:pt x="146" y="115"/>
                  </a:lnTo>
                  <a:lnTo>
                    <a:pt x="149" y="110"/>
                  </a:lnTo>
                  <a:lnTo>
                    <a:pt x="151" y="104"/>
                  </a:lnTo>
                  <a:lnTo>
                    <a:pt x="153" y="98"/>
                  </a:lnTo>
                  <a:lnTo>
                    <a:pt x="155" y="91"/>
                  </a:lnTo>
                  <a:lnTo>
                    <a:pt x="155" y="85"/>
                  </a:lnTo>
                  <a:lnTo>
                    <a:pt x="156" y="79"/>
                  </a:lnTo>
                  <a:lnTo>
                    <a:pt x="158" y="7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0" name="Freeform 239"/>
            <p:cNvSpPr>
              <a:spLocks/>
            </p:cNvSpPr>
            <p:nvPr/>
          </p:nvSpPr>
          <p:spPr bwMode="auto">
            <a:xfrm>
              <a:off x="4064000" y="2469515"/>
              <a:ext cx="1270" cy="15240"/>
            </a:xfrm>
            <a:custGeom>
              <a:avLst/>
              <a:gdLst>
                <a:gd name="T0" fmla="*/ 7 w 7"/>
                <a:gd name="T1" fmla="*/ 78 h 78"/>
                <a:gd name="T2" fmla="*/ 7 w 7"/>
                <a:gd name="T3" fmla="*/ 0 h 78"/>
                <a:gd name="T4" fmla="*/ 0 w 7"/>
                <a:gd name="T5" fmla="*/ 77 h 78"/>
                <a:gd name="T6" fmla="*/ 7 w 7"/>
                <a:gd name="T7" fmla="*/ 78 h 78"/>
              </a:gdLst>
              <a:ahLst/>
              <a:cxnLst>
                <a:cxn ang="0">
                  <a:pos x="T0" y="T1"/>
                </a:cxn>
                <a:cxn ang="0">
                  <a:pos x="T2" y="T3"/>
                </a:cxn>
                <a:cxn ang="0">
                  <a:pos x="T4" y="T5"/>
                </a:cxn>
                <a:cxn ang="0">
                  <a:pos x="T6" y="T7"/>
                </a:cxn>
              </a:cxnLst>
              <a:rect l="0" t="0" r="r" b="b"/>
              <a:pathLst>
                <a:path w="7" h="78">
                  <a:moveTo>
                    <a:pt x="7" y="78"/>
                  </a:moveTo>
                  <a:lnTo>
                    <a:pt x="7" y="0"/>
                  </a:lnTo>
                  <a:lnTo>
                    <a:pt x="0" y="77"/>
                  </a:lnTo>
                  <a:lnTo>
                    <a:pt x="7"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1" name="Freeform 240"/>
            <p:cNvSpPr>
              <a:spLocks/>
            </p:cNvSpPr>
            <p:nvPr/>
          </p:nvSpPr>
          <p:spPr bwMode="auto">
            <a:xfrm>
              <a:off x="4064000" y="2469515"/>
              <a:ext cx="1270" cy="15240"/>
            </a:xfrm>
            <a:custGeom>
              <a:avLst/>
              <a:gdLst>
                <a:gd name="T0" fmla="*/ 7 w 7"/>
                <a:gd name="T1" fmla="*/ 78 h 78"/>
                <a:gd name="T2" fmla="*/ 7 w 7"/>
                <a:gd name="T3" fmla="*/ 0 h 78"/>
                <a:gd name="T4" fmla="*/ 0 w 7"/>
                <a:gd name="T5" fmla="*/ 77 h 78"/>
                <a:gd name="T6" fmla="*/ 7 w 7"/>
                <a:gd name="T7" fmla="*/ 78 h 78"/>
              </a:gdLst>
              <a:ahLst/>
              <a:cxnLst>
                <a:cxn ang="0">
                  <a:pos x="T0" y="T1"/>
                </a:cxn>
                <a:cxn ang="0">
                  <a:pos x="T2" y="T3"/>
                </a:cxn>
                <a:cxn ang="0">
                  <a:pos x="T4" y="T5"/>
                </a:cxn>
                <a:cxn ang="0">
                  <a:pos x="T6" y="T7"/>
                </a:cxn>
              </a:cxnLst>
              <a:rect l="0" t="0" r="r" b="b"/>
              <a:pathLst>
                <a:path w="7" h="78">
                  <a:moveTo>
                    <a:pt x="7" y="78"/>
                  </a:moveTo>
                  <a:lnTo>
                    <a:pt x="7" y="0"/>
                  </a:lnTo>
                  <a:lnTo>
                    <a:pt x="0" y="77"/>
                  </a:lnTo>
                  <a:lnTo>
                    <a:pt x="7" y="7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2" name="Freeform 241"/>
            <p:cNvSpPr>
              <a:spLocks/>
            </p:cNvSpPr>
            <p:nvPr/>
          </p:nvSpPr>
          <p:spPr bwMode="auto">
            <a:xfrm>
              <a:off x="4064000" y="2453640"/>
              <a:ext cx="1270" cy="30480"/>
            </a:xfrm>
            <a:custGeom>
              <a:avLst/>
              <a:gdLst>
                <a:gd name="T0" fmla="*/ 7 w 7"/>
                <a:gd name="T1" fmla="*/ 0 h 156"/>
                <a:gd name="T2" fmla="*/ 0 w 7"/>
                <a:gd name="T3" fmla="*/ 156 h 156"/>
                <a:gd name="T4" fmla="*/ 7 w 7"/>
                <a:gd name="T5" fmla="*/ 79 h 156"/>
                <a:gd name="T6" fmla="*/ 7 w 7"/>
                <a:gd name="T7" fmla="*/ 0 h 156"/>
              </a:gdLst>
              <a:ahLst/>
              <a:cxnLst>
                <a:cxn ang="0">
                  <a:pos x="T0" y="T1"/>
                </a:cxn>
                <a:cxn ang="0">
                  <a:pos x="T2" y="T3"/>
                </a:cxn>
                <a:cxn ang="0">
                  <a:pos x="T4" y="T5"/>
                </a:cxn>
                <a:cxn ang="0">
                  <a:pos x="T6" y="T7"/>
                </a:cxn>
              </a:cxnLst>
              <a:rect l="0" t="0" r="r" b="b"/>
              <a:pathLst>
                <a:path w="7" h="156">
                  <a:moveTo>
                    <a:pt x="7" y="0"/>
                  </a:moveTo>
                  <a:lnTo>
                    <a:pt x="0" y="156"/>
                  </a:lnTo>
                  <a:lnTo>
                    <a:pt x="7" y="79"/>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3" name="Freeform 242"/>
            <p:cNvSpPr>
              <a:spLocks/>
            </p:cNvSpPr>
            <p:nvPr/>
          </p:nvSpPr>
          <p:spPr bwMode="auto">
            <a:xfrm>
              <a:off x="4064000" y="2453640"/>
              <a:ext cx="1270" cy="30480"/>
            </a:xfrm>
            <a:custGeom>
              <a:avLst/>
              <a:gdLst>
                <a:gd name="T0" fmla="*/ 7 w 7"/>
                <a:gd name="T1" fmla="*/ 0 h 156"/>
                <a:gd name="T2" fmla="*/ 0 w 7"/>
                <a:gd name="T3" fmla="*/ 156 h 156"/>
                <a:gd name="T4" fmla="*/ 7 w 7"/>
                <a:gd name="T5" fmla="*/ 79 h 156"/>
                <a:gd name="T6" fmla="*/ 7 w 7"/>
                <a:gd name="T7" fmla="*/ 0 h 156"/>
              </a:gdLst>
              <a:ahLst/>
              <a:cxnLst>
                <a:cxn ang="0">
                  <a:pos x="T0" y="T1"/>
                </a:cxn>
                <a:cxn ang="0">
                  <a:pos x="T2" y="T3"/>
                </a:cxn>
                <a:cxn ang="0">
                  <a:pos x="T4" y="T5"/>
                </a:cxn>
                <a:cxn ang="0">
                  <a:pos x="T6" y="T7"/>
                </a:cxn>
              </a:cxnLst>
              <a:rect l="0" t="0" r="r" b="b"/>
              <a:pathLst>
                <a:path w="7" h="156">
                  <a:moveTo>
                    <a:pt x="7" y="0"/>
                  </a:moveTo>
                  <a:lnTo>
                    <a:pt x="0" y="156"/>
                  </a:lnTo>
                  <a:lnTo>
                    <a:pt x="7" y="79"/>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4" name="Freeform 243"/>
            <p:cNvSpPr>
              <a:spLocks/>
            </p:cNvSpPr>
            <p:nvPr/>
          </p:nvSpPr>
          <p:spPr bwMode="auto">
            <a:xfrm>
              <a:off x="4062730" y="2453640"/>
              <a:ext cx="2540" cy="30480"/>
            </a:xfrm>
            <a:custGeom>
              <a:avLst/>
              <a:gdLst>
                <a:gd name="T0" fmla="*/ 6 w 13"/>
                <a:gd name="T1" fmla="*/ 156 h 156"/>
                <a:gd name="T2" fmla="*/ 13 w 13"/>
                <a:gd name="T3" fmla="*/ 0 h 156"/>
                <a:gd name="T4" fmla="*/ 0 w 13"/>
                <a:gd name="T5" fmla="*/ 156 h 156"/>
                <a:gd name="T6" fmla="*/ 6 w 13"/>
                <a:gd name="T7" fmla="*/ 156 h 156"/>
              </a:gdLst>
              <a:ahLst/>
              <a:cxnLst>
                <a:cxn ang="0">
                  <a:pos x="T0" y="T1"/>
                </a:cxn>
                <a:cxn ang="0">
                  <a:pos x="T2" y="T3"/>
                </a:cxn>
                <a:cxn ang="0">
                  <a:pos x="T4" y="T5"/>
                </a:cxn>
                <a:cxn ang="0">
                  <a:pos x="T6" y="T7"/>
                </a:cxn>
              </a:cxnLst>
              <a:rect l="0" t="0" r="r" b="b"/>
              <a:pathLst>
                <a:path w="13" h="156">
                  <a:moveTo>
                    <a:pt x="6" y="156"/>
                  </a:moveTo>
                  <a:lnTo>
                    <a:pt x="13" y="0"/>
                  </a:lnTo>
                  <a:lnTo>
                    <a:pt x="0" y="156"/>
                  </a:lnTo>
                  <a:lnTo>
                    <a:pt x="6"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5" name="Freeform 244"/>
            <p:cNvSpPr>
              <a:spLocks/>
            </p:cNvSpPr>
            <p:nvPr/>
          </p:nvSpPr>
          <p:spPr bwMode="auto">
            <a:xfrm>
              <a:off x="4062730" y="2453640"/>
              <a:ext cx="2540" cy="30480"/>
            </a:xfrm>
            <a:custGeom>
              <a:avLst/>
              <a:gdLst>
                <a:gd name="T0" fmla="*/ 6 w 13"/>
                <a:gd name="T1" fmla="*/ 156 h 156"/>
                <a:gd name="T2" fmla="*/ 13 w 13"/>
                <a:gd name="T3" fmla="*/ 0 h 156"/>
                <a:gd name="T4" fmla="*/ 0 w 13"/>
                <a:gd name="T5" fmla="*/ 156 h 156"/>
                <a:gd name="T6" fmla="*/ 6 w 13"/>
                <a:gd name="T7" fmla="*/ 156 h 156"/>
              </a:gdLst>
              <a:ahLst/>
              <a:cxnLst>
                <a:cxn ang="0">
                  <a:pos x="T0" y="T1"/>
                </a:cxn>
                <a:cxn ang="0">
                  <a:pos x="T2" y="T3"/>
                </a:cxn>
                <a:cxn ang="0">
                  <a:pos x="T4" y="T5"/>
                </a:cxn>
                <a:cxn ang="0">
                  <a:pos x="T6" y="T7"/>
                </a:cxn>
              </a:cxnLst>
              <a:rect l="0" t="0" r="r" b="b"/>
              <a:pathLst>
                <a:path w="13" h="156">
                  <a:moveTo>
                    <a:pt x="6" y="156"/>
                  </a:moveTo>
                  <a:lnTo>
                    <a:pt x="13" y="0"/>
                  </a:lnTo>
                  <a:lnTo>
                    <a:pt x="0" y="156"/>
                  </a:lnTo>
                  <a:lnTo>
                    <a:pt x="6" y="15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6" name="Freeform 245"/>
            <p:cNvSpPr>
              <a:spLocks/>
            </p:cNvSpPr>
            <p:nvPr/>
          </p:nvSpPr>
          <p:spPr bwMode="auto">
            <a:xfrm>
              <a:off x="4062730" y="2453640"/>
              <a:ext cx="2540" cy="30480"/>
            </a:xfrm>
            <a:custGeom>
              <a:avLst/>
              <a:gdLst>
                <a:gd name="T0" fmla="*/ 6 w 13"/>
                <a:gd name="T1" fmla="*/ 0 h 156"/>
                <a:gd name="T2" fmla="*/ 0 w 13"/>
                <a:gd name="T3" fmla="*/ 156 h 156"/>
                <a:gd name="T4" fmla="*/ 13 w 13"/>
                <a:gd name="T5" fmla="*/ 0 h 156"/>
                <a:gd name="T6" fmla="*/ 6 w 13"/>
                <a:gd name="T7" fmla="*/ 0 h 156"/>
              </a:gdLst>
              <a:ahLst/>
              <a:cxnLst>
                <a:cxn ang="0">
                  <a:pos x="T0" y="T1"/>
                </a:cxn>
                <a:cxn ang="0">
                  <a:pos x="T2" y="T3"/>
                </a:cxn>
                <a:cxn ang="0">
                  <a:pos x="T4" y="T5"/>
                </a:cxn>
                <a:cxn ang="0">
                  <a:pos x="T6" y="T7"/>
                </a:cxn>
              </a:cxnLst>
              <a:rect l="0" t="0" r="r" b="b"/>
              <a:pathLst>
                <a:path w="13" h="156">
                  <a:moveTo>
                    <a:pt x="6" y="0"/>
                  </a:moveTo>
                  <a:lnTo>
                    <a:pt x="0" y="156"/>
                  </a:lnTo>
                  <a:lnTo>
                    <a:pt x="13"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7" name="Freeform 246"/>
            <p:cNvSpPr>
              <a:spLocks/>
            </p:cNvSpPr>
            <p:nvPr/>
          </p:nvSpPr>
          <p:spPr bwMode="auto">
            <a:xfrm>
              <a:off x="4062730" y="2453640"/>
              <a:ext cx="2540" cy="30480"/>
            </a:xfrm>
            <a:custGeom>
              <a:avLst/>
              <a:gdLst>
                <a:gd name="T0" fmla="*/ 6 w 13"/>
                <a:gd name="T1" fmla="*/ 0 h 156"/>
                <a:gd name="T2" fmla="*/ 0 w 13"/>
                <a:gd name="T3" fmla="*/ 156 h 156"/>
                <a:gd name="T4" fmla="*/ 13 w 13"/>
                <a:gd name="T5" fmla="*/ 0 h 156"/>
                <a:gd name="T6" fmla="*/ 6 w 13"/>
                <a:gd name="T7" fmla="*/ 0 h 156"/>
              </a:gdLst>
              <a:ahLst/>
              <a:cxnLst>
                <a:cxn ang="0">
                  <a:pos x="T0" y="T1"/>
                </a:cxn>
                <a:cxn ang="0">
                  <a:pos x="T2" y="T3"/>
                </a:cxn>
                <a:cxn ang="0">
                  <a:pos x="T4" y="T5"/>
                </a:cxn>
                <a:cxn ang="0">
                  <a:pos x="T6" y="T7"/>
                </a:cxn>
              </a:cxnLst>
              <a:rect l="0" t="0" r="r" b="b"/>
              <a:pathLst>
                <a:path w="13" h="156">
                  <a:moveTo>
                    <a:pt x="6" y="0"/>
                  </a:moveTo>
                  <a:lnTo>
                    <a:pt x="0" y="156"/>
                  </a:lnTo>
                  <a:lnTo>
                    <a:pt x="13" y="0"/>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48" name="Freeform 247"/>
            <p:cNvSpPr>
              <a:spLocks/>
            </p:cNvSpPr>
            <p:nvPr/>
          </p:nvSpPr>
          <p:spPr bwMode="auto">
            <a:xfrm>
              <a:off x="4061460" y="2453640"/>
              <a:ext cx="2540" cy="30480"/>
            </a:xfrm>
            <a:custGeom>
              <a:avLst/>
              <a:gdLst>
                <a:gd name="T0" fmla="*/ 6 w 12"/>
                <a:gd name="T1" fmla="*/ 156 h 156"/>
                <a:gd name="T2" fmla="*/ 12 w 12"/>
                <a:gd name="T3" fmla="*/ 0 h 156"/>
                <a:gd name="T4" fmla="*/ 0 w 12"/>
                <a:gd name="T5" fmla="*/ 154 h 156"/>
                <a:gd name="T6" fmla="*/ 6 w 12"/>
                <a:gd name="T7" fmla="*/ 156 h 156"/>
              </a:gdLst>
              <a:ahLst/>
              <a:cxnLst>
                <a:cxn ang="0">
                  <a:pos x="T0" y="T1"/>
                </a:cxn>
                <a:cxn ang="0">
                  <a:pos x="T2" y="T3"/>
                </a:cxn>
                <a:cxn ang="0">
                  <a:pos x="T4" y="T5"/>
                </a:cxn>
                <a:cxn ang="0">
                  <a:pos x="T6" y="T7"/>
                </a:cxn>
              </a:cxnLst>
              <a:rect l="0" t="0" r="r" b="b"/>
              <a:pathLst>
                <a:path w="12" h="156">
                  <a:moveTo>
                    <a:pt x="6" y="156"/>
                  </a:moveTo>
                  <a:lnTo>
                    <a:pt x="12" y="0"/>
                  </a:lnTo>
                  <a:lnTo>
                    <a:pt x="0" y="154"/>
                  </a:lnTo>
                  <a:lnTo>
                    <a:pt x="6"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9" name="Freeform 248"/>
            <p:cNvSpPr>
              <a:spLocks/>
            </p:cNvSpPr>
            <p:nvPr/>
          </p:nvSpPr>
          <p:spPr bwMode="auto">
            <a:xfrm>
              <a:off x="4061460" y="2453640"/>
              <a:ext cx="2540" cy="30480"/>
            </a:xfrm>
            <a:custGeom>
              <a:avLst/>
              <a:gdLst>
                <a:gd name="T0" fmla="*/ 6 w 12"/>
                <a:gd name="T1" fmla="*/ 156 h 156"/>
                <a:gd name="T2" fmla="*/ 12 w 12"/>
                <a:gd name="T3" fmla="*/ 0 h 156"/>
                <a:gd name="T4" fmla="*/ 0 w 12"/>
                <a:gd name="T5" fmla="*/ 154 h 156"/>
                <a:gd name="T6" fmla="*/ 6 w 12"/>
                <a:gd name="T7" fmla="*/ 156 h 156"/>
              </a:gdLst>
              <a:ahLst/>
              <a:cxnLst>
                <a:cxn ang="0">
                  <a:pos x="T0" y="T1"/>
                </a:cxn>
                <a:cxn ang="0">
                  <a:pos x="T2" y="T3"/>
                </a:cxn>
                <a:cxn ang="0">
                  <a:pos x="T4" y="T5"/>
                </a:cxn>
                <a:cxn ang="0">
                  <a:pos x="T6" y="T7"/>
                </a:cxn>
              </a:cxnLst>
              <a:rect l="0" t="0" r="r" b="b"/>
              <a:pathLst>
                <a:path w="12" h="156">
                  <a:moveTo>
                    <a:pt x="6" y="156"/>
                  </a:moveTo>
                  <a:lnTo>
                    <a:pt x="12" y="0"/>
                  </a:lnTo>
                  <a:lnTo>
                    <a:pt x="0" y="154"/>
                  </a:lnTo>
                  <a:lnTo>
                    <a:pt x="6" y="15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50" name="Freeform 249"/>
            <p:cNvSpPr>
              <a:spLocks/>
            </p:cNvSpPr>
            <p:nvPr/>
          </p:nvSpPr>
          <p:spPr bwMode="auto">
            <a:xfrm>
              <a:off x="4061460" y="2453640"/>
              <a:ext cx="2540" cy="30480"/>
            </a:xfrm>
            <a:custGeom>
              <a:avLst/>
              <a:gdLst>
                <a:gd name="T0" fmla="*/ 6 w 12"/>
                <a:gd name="T1" fmla="*/ 1 h 154"/>
                <a:gd name="T2" fmla="*/ 0 w 12"/>
                <a:gd name="T3" fmla="*/ 154 h 154"/>
                <a:gd name="T4" fmla="*/ 12 w 12"/>
                <a:gd name="T5" fmla="*/ 0 h 154"/>
                <a:gd name="T6" fmla="*/ 6 w 12"/>
                <a:gd name="T7" fmla="*/ 1 h 154"/>
              </a:gdLst>
              <a:ahLst/>
              <a:cxnLst>
                <a:cxn ang="0">
                  <a:pos x="T0" y="T1"/>
                </a:cxn>
                <a:cxn ang="0">
                  <a:pos x="T2" y="T3"/>
                </a:cxn>
                <a:cxn ang="0">
                  <a:pos x="T4" y="T5"/>
                </a:cxn>
                <a:cxn ang="0">
                  <a:pos x="T6" y="T7"/>
                </a:cxn>
              </a:cxnLst>
              <a:rect l="0" t="0" r="r" b="b"/>
              <a:pathLst>
                <a:path w="12" h="154">
                  <a:moveTo>
                    <a:pt x="6" y="1"/>
                  </a:moveTo>
                  <a:lnTo>
                    <a:pt x="0" y="154"/>
                  </a:lnTo>
                  <a:lnTo>
                    <a:pt x="12" y="0"/>
                  </a:ln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1" name="Freeform 250"/>
            <p:cNvSpPr>
              <a:spLocks/>
            </p:cNvSpPr>
            <p:nvPr/>
          </p:nvSpPr>
          <p:spPr bwMode="auto">
            <a:xfrm>
              <a:off x="4061460" y="2453640"/>
              <a:ext cx="2540" cy="30480"/>
            </a:xfrm>
            <a:custGeom>
              <a:avLst/>
              <a:gdLst>
                <a:gd name="T0" fmla="*/ 6 w 12"/>
                <a:gd name="T1" fmla="*/ 1 h 154"/>
                <a:gd name="T2" fmla="*/ 0 w 12"/>
                <a:gd name="T3" fmla="*/ 154 h 154"/>
                <a:gd name="T4" fmla="*/ 12 w 12"/>
                <a:gd name="T5" fmla="*/ 0 h 154"/>
                <a:gd name="T6" fmla="*/ 6 w 12"/>
                <a:gd name="T7" fmla="*/ 1 h 154"/>
              </a:gdLst>
              <a:ahLst/>
              <a:cxnLst>
                <a:cxn ang="0">
                  <a:pos x="T0" y="T1"/>
                </a:cxn>
                <a:cxn ang="0">
                  <a:pos x="T2" y="T3"/>
                </a:cxn>
                <a:cxn ang="0">
                  <a:pos x="T4" y="T5"/>
                </a:cxn>
                <a:cxn ang="0">
                  <a:pos x="T6" y="T7"/>
                </a:cxn>
              </a:cxnLst>
              <a:rect l="0" t="0" r="r" b="b"/>
              <a:pathLst>
                <a:path w="12" h="154">
                  <a:moveTo>
                    <a:pt x="6" y="1"/>
                  </a:moveTo>
                  <a:lnTo>
                    <a:pt x="0" y="154"/>
                  </a:lnTo>
                  <a:lnTo>
                    <a:pt x="12" y="0"/>
                  </a:lnTo>
                  <a:lnTo>
                    <a:pt x="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52" name="Freeform 251"/>
            <p:cNvSpPr>
              <a:spLocks/>
            </p:cNvSpPr>
            <p:nvPr/>
          </p:nvSpPr>
          <p:spPr bwMode="auto">
            <a:xfrm>
              <a:off x="4060190" y="2454275"/>
              <a:ext cx="2540" cy="29845"/>
            </a:xfrm>
            <a:custGeom>
              <a:avLst/>
              <a:gdLst>
                <a:gd name="T0" fmla="*/ 6 w 12"/>
                <a:gd name="T1" fmla="*/ 153 h 153"/>
                <a:gd name="T2" fmla="*/ 12 w 12"/>
                <a:gd name="T3" fmla="*/ 0 h 153"/>
                <a:gd name="T4" fmla="*/ 0 w 12"/>
                <a:gd name="T5" fmla="*/ 151 h 153"/>
                <a:gd name="T6" fmla="*/ 6 w 12"/>
                <a:gd name="T7" fmla="*/ 153 h 153"/>
              </a:gdLst>
              <a:ahLst/>
              <a:cxnLst>
                <a:cxn ang="0">
                  <a:pos x="T0" y="T1"/>
                </a:cxn>
                <a:cxn ang="0">
                  <a:pos x="T2" y="T3"/>
                </a:cxn>
                <a:cxn ang="0">
                  <a:pos x="T4" y="T5"/>
                </a:cxn>
                <a:cxn ang="0">
                  <a:pos x="T6" y="T7"/>
                </a:cxn>
              </a:cxnLst>
              <a:rect l="0" t="0" r="r" b="b"/>
              <a:pathLst>
                <a:path w="12" h="153">
                  <a:moveTo>
                    <a:pt x="6" y="153"/>
                  </a:moveTo>
                  <a:lnTo>
                    <a:pt x="12" y="0"/>
                  </a:lnTo>
                  <a:lnTo>
                    <a:pt x="0" y="151"/>
                  </a:lnTo>
                  <a:lnTo>
                    <a:pt x="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3" name="Freeform 252"/>
            <p:cNvSpPr>
              <a:spLocks/>
            </p:cNvSpPr>
            <p:nvPr/>
          </p:nvSpPr>
          <p:spPr bwMode="auto">
            <a:xfrm>
              <a:off x="4060190" y="2454275"/>
              <a:ext cx="2540" cy="29845"/>
            </a:xfrm>
            <a:custGeom>
              <a:avLst/>
              <a:gdLst>
                <a:gd name="T0" fmla="*/ 6 w 12"/>
                <a:gd name="T1" fmla="*/ 153 h 153"/>
                <a:gd name="T2" fmla="*/ 12 w 12"/>
                <a:gd name="T3" fmla="*/ 0 h 153"/>
                <a:gd name="T4" fmla="*/ 0 w 12"/>
                <a:gd name="T5" fmla="*/ 151 h 153"/>
                <a:gd name="T6" fmla="*/ 6 w 12"/>
                <a:gd name="T7" fmla="*/ 153 h 153"/>
              </a:gdLst>
              <a:ahLst/>
              <a:cxnLst>
                <a:cxn ang="0">
                  <a:pos x="T0" y="T1"/>
                </a:cxn>
                <a:cxn ang="0">
                  <a:pos x="T2" y="T3"/>
                </a:cxn>
                <a:cxn ang="0">
                  <a:pos x="T4" y="T5"/>
                </a:cxn>
                <a:cxn ang="0">
                  <a:pos x="T6" y="T7"/>
                </a:cxn>
              </a:cxnLst>
              <a:rect l="0" t="0" r="r" b="b"/>
              <a:pathLst>
                <a:path w="12" h="153">
                  <a:moveTo>
                    <a:pt x="6" y="153"/>
                  </a:moveTo>
                  <a:lnTo>
                    <a:pt x="12" y="0"/>
                  </a:lnTo>
                  <a:lnTo>
                    <a:pt x="0" y="151"/>
                  </a:lnTo>
                  <a:lnTo>
                    <a:pt x="6" y="15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54" name="Freeform 253"/>
            <p:cNvSpPr>
              <a:spLocks/>
            </p:cNvSpPr>
            <p:nvPr/>
          </p:nvSpPr>
          <p:spPr bwMode="auto">
            <a:xfrm>
              <a:off x="4060190" y="2454275"/>
              <a:ext cx="2540" cy="29210"/>
            </a:xfrm>
            <a:custGeom>
              <a:avLst/>
              <a:gdLst>
                <a:gd name="T0" fmla="*/ 6 w 12"/>
                <a:gd name="T1" fmla="*/ 2 h 151"/>
                <a:gd name="T2" fmla="*/ 0 w 12"/>
                <a:gd name="T3" fmla="*/ 151 h 151"/>
                <a:gd name="T4" fmla="*/ 12 w 12"/>
                <a:gd name="T5" fmla="*/ 0 h 151"/>
                <a:gd name="T6" fmla="*/ 6 w 12"/>
                <a:gd name="T7" fmla="*/ 2 h 151"/>
              </a:gdLst>
              <a:ahLst/>
              <a:cxnLst>
                <a:cxn ang="0">
                  <a:pos x="T0" y="T1"/>
                </a:cxn>
                <a:cxn ang="0">
                  <a:pos x="T2" y="T3"/>
                </a:cxn>
                <a:cxn ang="0">
                  <a:pos x="T4" y="T5"/>
                </a:cxn>
                <a:cxn ang="0">
                  <a:pos x="T6" y="T7"/>
                </a:cxn>
              </a:cxnLst>
              <a:rect l="0" t="0" r="r" b="b"/>
              <a:pathLst>
                <a:path w="12" h="151">
                  <a:moveTo>
                    <a:pt x="6" y="2"/>
                  </a:moveTo>
                  <a:lnTo>
                    <a:pt x="0" y="151"/>
                  </a:lnTo>
                  <a:lnTo>
                    <a:pt x="12" y="0"/>
                  </a:lnTo>
                  <a:lnTo>
                    <a:pt x="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5" name="Freeform 254"/>
            <p:cNvSpPr>
              <a:spLocks/>
            </p:cNvSpPr>
            <p:nvPr/>
          </p:nvSpPr>
          <p:spPr bwMode="auto">
            <a:xfrm>
              <a:off x="4060190" y="2454275"/>
              <a:ext cx="2540" cy="29210"/>
            </a:xfrm>
            <a:custGeom>
              <a:avLst/>
              <a:gdLst>
                <a:gd name="T0" fmla="*/ 6 w 12"/>
                <a:gd name="T1" fmla="*/ 2 h 151"/>
                <a:gd name="T2" fmla="*/ 0 w 12"/>
                <a:gd name="T3" fmla="*/ 151 h 151"/>
                <a:gd name="T4" fmla="*/ 12 w 12"/>
                <a:gd name="T5" fmla="*/ 0 h 151"/>
                <a:gd name="T6" fmla="*/ 6 w 12"/>
                <a:gd name="T7" fmla="*/ 2 h 151"/>
              </a:gdLst>
              <a:ahLst/>
              <a:cxnLst>
                <a:cxn ang="0">
                  <a:pos x="T0" y="T1"/>
                </a:cxn>
                <a:cxn ang="0">
                  <a:pos x="T2" y="T3"/>
                </a:cxn>
                <a:cxn ang="0">
                  <a:pos x="T4" y="T5"/>
                </a:cxn>
                <a:cxn ang="0">
                  <a:pos x="T6" y="T7"/>
                </a:cxn>
              </a:cxnLst>
              <a:rect l="0" t="0" r="r" b="b"/>
              <a:pathLst>
                <a:path w="12" h="151">
                  <a:moveTo>
                    <a:pt x="6" y="2"/>
                  </a:moveTo>
                  <a:lnTo>
                    <a:pt x="0" y="151"/>
                  </a:lnTo>
                  <a:lnTo>
                    <a:pt x="12" y="0"/>
                  </a:lnTo>
                  <a:lnTo>
                    <a:pt x="6"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56" name="Freeform 255"/>
            <p:cNvSpPr>
              <a:spLocks/>
            </p:cNvSpPr>
            <p:nvPr/>
          </p:nvSpPr>
          <p:spPr bwMode="auto">
            <a:xfrm>
              <a:off x="4058920" y="2454275"/>
              <a:ext cx="2540" cy="29210"/>
            </a:xfrm>
            <a:custGeom>
              <a:avLst/>
              <a:gdLst>
                <a:gd name="T0" fmla="*/ 6 w 12"/>
                <a:gd name="T1" fmla="*/ 149 h 149"/>
                <a:gd name="T2" fmla="*/ 12 w 12"/>
                <a:gd name="T3" fmla="*/ 0 h 149"/>
                <a:gd name="T4" fmla="*/ 0 w 12"/>
                <a:gd name="T5" fmla="*/ 147 h 149"/>
                <a:gd name="T6" fmla="*/ 6 w 12"/>
                <a:gd name="T7" fmla="*/ 149 h 149"/>
              </a:gdLst>
              <a:ahLst/>
              <a:cxnLst>
                <a:cxn ang="0">
                  <a:pos x="T0" y="T1"/>
                </a:cxn>
                <a:cxn ang="0">
                  <a:pos x="T2" y="T3"/>
                </a:cxn>
                <a:cxn ang="0">
                  <a:pos x="T4" y="T5"/>
                </a:cxn>
                <a:cxn ang="0">
                  <a:pos x="T6" y="T7"/>
                </a:cxn>
              </a:cxnLst>
              <a:rect l="0" t="0" r="r" b="b"/>
              <a:pathLst>
                <a:path w="12" h="149">
                  <a:moveTo>
                    <a:pt x="6" y="149"/>
                  </a:moveTo>
                  <a:lnTo>
                    <a:pt x="12" y="0"/>
                  </a:lnTo>
                  <a:lnTo>
                    <a:pt x="0" y="147"/>
                  </a:lnTo>
                  <a:lnTo>
                    <a:pt x="6"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7" name="Freeform 256"/>
            <p:cNvSpPr>
              <a:spLocks/>
            </p:cNvSpPr>
            <p:nvPr/>
          </p:nvSpPr>
          <p:spPr bwMode="auto">
            <a:xfrm>
              <a:off x="4058920" y="2454275"/>
              <a:ext cx="2540" cy="29210"/>
            </a:xfrm>
            <a:custGeom>
              <a:avLst/>
              <a:gdLst>
                <a:gd name="T0" fmla="*/ 6 w 12"/>
                <a:gd name="T1" fmla="*/ 149 h 149"/>
                <a:gd name="T2" fmla="*/ 12 w 12"/>
                <a:gd name="T3" fmla="*/ 0 h 149"/>
                <a:gd name="T4" fmla="*/ 0 w 12"/>
                <a:gd name="T5" fmla="*/ 147 h 149"/>
                <a:gd name="T6" fmla="*/ 6 w 12"/>
                <a:gd name="T7" fmla="*/ 149 h 149"/>
              </a:gdLst>
              <a:ahLst/>
              <a:cxnLst>
                <a:cxn ang="0">
                  <a:pos x="T0" y="T1"/>
                </a:cxn>
                <a:cxn ang="0">
                  <a:pos x="T2" y="T3"/>
                </a:cxn>
                <a:cxn ang="0">
                  <a:pos x="T4" y="T5"/>
                </a:cxn>
                <a:cxn ang="0">
                  <a:pos x="T6" y="T7"/>
                </a:cxn>
              </a:cxnLst>
              <a:rect l="0" t="0" r="r" b="b"/>
              <a:pathLst>
                <a:path w="12" h="149">
                  <a:moveTo>
                    <a:pt x="6" y="149"/>
                  </a:moveTo>
                  <a:lnTo>
                    <a:pt x="12" y="0"/>
                  </a:lnTo>
                  <a:lnTo>
                    <a:pt x="0" y="147"/>
                  </a:lnTo>
                  <a:lnTo>
                    <a:pt x="6" y="14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58" name="Freeform 257"/>
            <p:cNvSpPr>
              <a:spLocks/>
            </p:cNvSpPr>
            <p:nvPr/>
          </p:nvSpPr>
          <p:spPr bwMode="auto">
            <a:xfrm>
              <a:off x="4058920" y="2454275"/>
              <a:ext cx="2540" cy="28575"/>
            </a:xfrm>
            <a:custGeom>
              <a:avLst/>
              <a:gdLst>
                <a:gd name="T0" fmla="*/ 6 w 12"/>
                <a:gd name="T1" fmla="*/ 2 h 147"/>
                <a:gd name="T2" fmla="*/ 0 w 12"/>
                <a:gd name="T3" fmla="*/ 147 h 147"/>
                <a:gd name="T4" fmla="*/ 12 w 12"/>
                <a:gd name="T5" fmla="*/ 0 h 147"/>
                <a:gd name="T6" fmla="*/ 6 w 12"/>
                <a:gd name="T7" fmla="*/ 2 h 147"/>
              </a:gdLst>
              <a:ahLst/>
              <a:cxnLst>
                <a:cxn ang="0">
                  <a:pos x="T0" y="T1"/>
                </a:cxn>
                <a:cxn ang="0">
                  <a:pos x="T2" y="T3"/>
                </a:cxn>
                <a:cxn ang="0">
                  <a:pos x="T4" y="T5"/>
                </a:cxn>
                <a:cxn ang="0">
                  <a:pos x="T6" y="T7"/>
                </a:cxn>
              </a:cxnLst>
              <a:rect l="0" t="0" r="r" b="b"/>
              <a:pathLst>
                <a:path w="12" h="147">
                  <a:moveTo>
                    <a:pt x="6" y="2"/>
                  </a:moveTo>
                  <a:lnTo>
                    <a:pt x="0" y="147"/>
                  </a:lnTo>
                  <a:lnTo>
                    <a:pt x="12" y="0"/>
                  </a:lnTo>
                  <a:lnTo>
                    <a:pt x="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59" name="Freeform 258"/>
            <p:cNvSpPr>
              <a:spLocks/>
            </p:cNvSpPr>
            <p:nvPr/>
          </p:nvSpPr>
          <p:spPr bwMode="auto">
            <a:xfrm>
              <a:off x="4058920" y="2454275"/>
              <a:ext cx="2540" cy="28575"/>
            </a:xfrm>
            <a:custGeom>
              <a:avLst/>
              <a:gdLst>
                <a:gd name="T0" fmla="*/ 6 w 12"/>
                <a:gd name="T1" fmla="*/ 2 h 147"/>
                <a:gd name="T2" fmla="*/ 0 w 12"/>
                <a:gd name="T3" fmla="*/ 147 h 147"/>
                <a:gd name="T4" fmla="*/ 12 w 12"/>
                <a:gd name="T5" fmla="*/ 0 h 147"/>
                <a:gd name="T6" fmla="*/ 6 w 12"/>
                <a:gd name="T7" fmla="*/ 2 h 147"/>
              </a:gdLst>
              <a:ahLst/>
              <a:cxnLst>
                <a:cxn ang="0">
                  <a:pos x="T0" y="T1"/>
                </a:cxn>
                <a:cxn ang="0">
                  <a:pos x="T2" y="T3"/>
                </a:cxn>
                <a:cxn ang="0">
                  <a:pos x="T4" y="T5"/>
                </a:cxn>
                <a:cxn ang="0">
                  <a:pos x="T6" y="T7"/>
                </a:cxn>
              </a:cxnLst>
              <a:rect l="0" t="0" r="r" b="b"/>
              <a:pathLst>
                <a:path w="12" h="147">
                  <a:moveTo>
                    <a:pt x="6" y="2"/>
                  </a:moveTo>
                  <a:lnTo>
                    <a:pt x="0" y="147"/>
                  </a:lnTo>
                  <a:lnTo>
                    <a:pt x="12" y="0"/>
                  </a:lnTo>
                  <a:lnTo>
                    <a:pt x="6"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60" name="Freeform 259"/>
            <p:cNvSpPr>
              <a:spLocks/>
            </p:cNvSpPr>
            <p:nvPr/>
          </p:nvSpPr>
          <p:spPr bwMode="auto">
            <a:xfrm>
              <a:off x="4057015" y="2454910"/>
              <a:ext cx="3175" cy="27940"/>
            </a:xfrm>
            <a:custGeom>
              <a:avLst/>
              <a:gdLst>
                <a:gd name="T0" fmla="*/ 7 w 13"/>
                <a:gd name="T1" fmla="*/ 145 h 145"/>
                <a:gd name="T2" fmla="*/ 13 w 13"/>
                <a:gd name="T3" fmla="*/ 0 h 145"/>
                <a:gd name="T4" fmla="*/ 0 w 13"/>
                <a:gd name="T5" fmla="*/ 142 h 145"/>
                <a:gd name="T6" fmla="*/ 7 w 13"/>
                <a:gd name="T7" fmla="*/ 145 h 145"/>
              </a:gdLst>
              <a:ahLst/>
              <a:cxnLst>
                <a:cxn ang="0">
                  <a:pos x="T0" y="T1"/>
                </a:cxn>
                <a:cxn ang="0">
                  <a:pos x="T2" y="T3"/>
                </a:cxn>
                <a:cxn ang="0">
                  <a:pos x="T4" y="T5"/>
                </a:cxn>
                <a:cxn ang="0">
                  <a:pos x="T6" y="T7"/>
                </a:cxn>
              </a:cxnLst>
              <a:rect l="0" t="0" r="r" b="b"/>
              <a:pathLst>
                <a:path w="13" h="145">
                  <a:moveTo>
                    <a:pt x="7" y="145"/>
                  </a:moveTo>
                  <a:lnTo>
                    <a:pt x="13" y="0"/>
                  </a:lnTo>
                  <a:lnTo>
                    <a:pt x="0" y="142"/>
                  </a:lnTo>
                  <a:lnTo>
                    <a:pt x="7" y="1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1" name="Freeform 260"/>
            <p:cNvSpPr>
              <a:spLocks/>
            </p:cNvSpPr>
            <p:nvPr/>
          </p:nvSpPr>
          <p:spPr bwMode="auto">
            <a:xfrm>
              <a:off x="4057015" y="2454910"/>
              <a:ext cx="3175" cy="27940"/>
            </a:xfrm>
            <a:custGeom>
              <a:avLst/>
              <a:gdLst>
                <a:gd name="T0" fmla="*/ 7 w 13"/>
                <a:gd name="T1" fmla="*/ 145 h 145"/>
                <a:gd name="T2" fmla="*/ 13 w 13"/>
                <a:gd name="T3" fmla="*/ 0 h 145"/>
                <a:gd name="T4" fmla="*/ 0 w 13"/>
                <a:gd name="T5" fmla="*/ 142 h 145"/>
                <a:gd name="T6" fmla="*/ 7 w 13"/>
                <a:gd name="T7" fmla="*/ 145 h 145"/>
              </a:gdLst>
              <a:ahLst/>
              <a:cxnLst>
                <a:cxn ang="0">
                  <a:pos x="T0" y="T1"/>
                </a:cxn>
                <a:cxn ang="0">
                  <a:pos x="T2" y="T3"/>
                </a:cxn>
                <a:cxn ang="0">
                  <a:pos x="T4" y="T5"/>
                </a:cxn>
                <a:cxn ang="0">
                  <a:pos x="T6" y="T7"/>
                </a:cxn>
              </a:cxnLst>
              <a:rect l="0" t="0" r="r" b="b"/>
              <a:pathLst>
                <a:path w="13" h="145">
                  <a:moveTo>
                    <a:pt x="7" y="145"/>
                  </a:moveTo>
                  <a:lnTo>
                    <a:pt x="13" y="0"/>
                  </a:lnTo>
                  <a:lnTo>
                    <a:pt x="0" y="142"/>
                  </a:lnTo>
                  <a:lnTo>
                    <a:pt x="7" y="14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62" name="Freeform 261"/>
            <p:cNvSpPr>
              <a:spLocks/>
            </p:cNvSpPr>
            <p:nvPr/>
          </p:nvSpPr>
          <p:spPr bwMode="auto">
            <a:xfrm>
              <a:off x="4057015" y="2454910"/>
              <a:ext cx="3175" cy="27305"/>
            </a:xfrm>
            <a:custGeom>
              <a:avLst/>
              <a:gdLst>
                <a:gd name="T0" fmla="*/ 7 w 13"/>
                <a:gd name="T1" fmla="*/ 2 h 142"/>
                <a:gd name="T2" fmla="*/ 0 w 13"/>
                <a:gd name="T3" fmla="*/ 142 h 142"/>
                <a:gd name="T4" fmla="*/ 13 w 13"/>
                <a:gd name="T5" fmla="*/ 0 h 142"/>
                <a:gd name="T6" fmla="*/ 7 w 13"/>
                <a:gd name="T7" fmla="*/ 2 h 142"/>
              </a:gdLst>
              <a:ahLst/>
              <a:cxnLst>
                <a:cxn ang="0">
                  <a:pos x="T0" y="T1"/>
                </a:cxn>
                <a:cxn ang="0">
                  <a:pos x="T2" y="T3"/>
                </a:cxn>
                <a:cxn ang="0">
                  <a:pos x="T4" y="T5"/>
                </a:cxn>
                <a:cxn ang="0">
                  <a:pos x="T6" y="T7"/>
                </a:cxn>
              </a:cxnLst>
              <a:rect l="0" t="0" r="r" b="b"/>
              <a:pathLst>
                <a:path w="13" h="142">
                  <a:moveTo>
                    <a:pt x="7" y="2"/>
                  </a:moveTo>
                  <a:lnTo>
                    <a:pt x="0" y="142"/>
                  </a:lnTo>
                  <a:lnTo>
                    <a:pt x="13" y="0"/>
                  </a:lnTo>
                  <a:lnTo>
                    <a:pt x="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3" name="Freeform 262"/>
            <p:cNvSpPr>
              <a:spLocks/>
            </p:cNvSpPr>
            <p:nvPr/>
          </p:nvSpPr>
          <p:spPr bwMode="auto">
            <a:xfrm>
              <a:off x="4057015" y="2454910"/>
              <a:ext cx="3175" cy="27305"/>
            </a:xfrm>
            <a:custGeom>
              <a:avLst/>
              <a:gdLst>
                <a:gd name="T0" fmla="*/ 7 w 13"/>
                <a:gd name="T1" fmla="*/ 2 h 142"/>
                <a:gd name="T2" fmla="*/ 0 w 13"/>
                <a:gd name="T3" fmla="*/ 142 h 142"/>
                <a:gd name="T4" fmla="*/ 13 w 13"/>
                <a:gd name="T5" fmla="*/ 0 h 142"/>
                <a:gd name="T6" fmla="*/ 7 w 13"/>
                <a:gd name="T7" fmla="*/ 2 h 142"/>
              </a:gdLst>
              <a:ahLst/>
              <a:cxnLst>
                <a:cxn ang="0">
                  <a:pos x="T0" y="T1"/>
                </a:cxn>
                <a:cxn ang="0">
                  <a:pos x="T2" y="T3"/>
                </a:cxn>
                <a:cxn ang="0">
                  <a:pos x="T4" y="T5"/>
                </a:cxn>
                <a:cxn ang="0">
                  <a:pos x="T6" y="T7"/>
                </a:cxn>
              </a:cxnLst>
              <a:rect l="0" t="0" r="r" b="b"/>
              <a:pathLst>
                <a:path w="13" h="142">
                  <a:moveTo>
                    <a:pt x="7" y="2"/>
                  </a:moveTo>
                  <a:lnTo>
                    <a:pt x="0" y="142"/>
                  </a:lnTo>
                  <a:lnTo>
                    <a:pt x="13" y="0"/>
                  </a:lnTo>
                  <a:lnTo>
                    <a:pt x="7"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64" name="Freeform 263"/>
            <p:cNvSpPr>
              <a:spLocks/>
            </p:cNvSpPr>
            <p:nvPr/>
          </p:nvSpPr>
          <p:spPr bwMode="auto">
            <a:xfrm>
              <a:off x="4056380" y="2455545"/>
              <a:ext cx="2540" cy="26670"/>
            </a:xfrm>
            <a:custGeom>
              <a:avLst/>
              <a:gdLst>
                <a:gd name="T0" fmla="*/ 5 w 12"/>
                <a:gd name="T1" fmla="*/ 140 h 140"/>
                <a:gd name="T2" fmla="*/ 12 w 12"/>
                <a:gd name="T3" fmla="*/ 0 h 140"/>
                <a:gd name="T4" fmla="*/ 0 w 12"/>
                <a:gd name="T5" fmla="*/ 137 h 140"/>
                <a:gd name="T6" fmla="*/ 5 w 12"/>
                <a:gd name="T7" fmla="*/ 140 h 140"/>
              </a:gdLst>
              <a:ahLst/>
              <a:cxnLst>
                <a:cxn ang="0">
                  <a:pos x="T0" y="T1"/>
                </a:cxn>
                <a:cxn ang="0">
                  <a:pos x="T2" y="T3"/>
                </a:cxn>
                <a:cxn ang="0">
                  <a:pos x="T4" y="T5"/>
                </a:cxn>
                <a:cxn ang="0">
                  <a:pos x="T6" y="T7"/>
                </a:cxn>
              </a:cxnLst>
              <a:rect l="0" t="0" r="r" b="b"/>
              <a:pathLst>
                <a:path w="12" h="140">
                  <a:moveTo>
                    <a:pt x="5" y="140"/>
                  </a:moveTo>
                  <a:lnTo>
                    <a:pt x="12" y="0"/>
                  </a:lnTo>
                  <a:lnTo>
                    <a:pt x="0" y="137"/>
                  </a:lnTo>
                  <a:lnTo>
                    <a:pt x="5"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5" name="Freeform 264"/>
            <p:cNvSpPr>
              <a:spLocks/>
            </p:cNvSpPr>
            <p:nvPr/>
          </p:nvSpPr>
          <p:spPr bwMode="auto">
            <a:xfrm>
              <a:off x="4056380" y="2455545"/>
              <a:ext cx="2540" cy="26670"/>
            </a:xfrm>
            <a:custGeom>
              <a:avLst/>
              <a:gdLst>
                <a:gd name="T0" fmla="*/ 5 w 12"/>
                <a:gd name="T1" fmla="*/ 140 h 140"/>
                <a:gd name="T2" fmla="*/ 12 w 12"/>
                <a:gd name="T3" fmla="*/ 0 h 140"/>
                <a:gd name="T4" fmla="*/ 0 w 12"/>
                <a:gd name="T5" fmla="*/ 137 h 140"/>
                <a:gd name="T6" fmla="*/ 5 w 12"/>
                <a:gd name="T7" fmla="*/ 140 h 140"/>
              </a:gdLst>
              <a:ahLst/>
              <a:cxnLst>
                <a:cxn ang="0">
                  <a:pos x="T0" y="T1"/>
                </a:cxn>
                <a:cxn ang="0">
                  <a:pos x="T2" y="T3"/>
                </a:cxn>
                <a:cxn ang="0">
                  <a:pos x="T4" y="T5"/>
                </a:cxn>
                <a:cxn ang="0">
                  <a:pos x="T6" y="T7"/>
                </a:cxn>
              </a:cxnLst>
              <a:rect l="0" t="0" r="r" b="b"/>
              <a:pathLst>
                <a:path w="12" h="140">
                  <a:moveTo>
                    <a:pt x="5" y="140"/>
                  </a:moveTo>
                  <a:lnTo>
                    <a:pt x="12" y="0"/>
                  </a:lnTo>
                  <a:lnTo>
                    <a:pt x="0" y="137"/>
                  </a:lnTo>
                  <a:lnTo>
                    <a:pt x="5" y="14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66" name="Freeform 265"/>
            <p:cNvSpPr>
              <a:spLocks/>
            </p:cNvSpPr>
            <p:nvPr/>
          </p:nvSpPr>
          <p:spPr bwMode="auto">
            <a:xfrm>
              <a:off x="4056380" y="2455545"/>
              <a:ext cx="2540" cy="26035"/>
            </a:xfrm>
            <a:custGeom>
              <a:avLst/>
              <a:gdLst>
                <a:gd name="T0" fmla="*/ 5 w 12"/>
                <a:gd name="T1" fmla="*/ 3 h 137"/>
                <a:gd name="T2" fmla="*/ 0 w 12"/>
                <a:gd name="T3" fmla="*/ 137 h 137"/>
                <a:gd name="T4" fmla="*/ 12 w 12"/>
                <a:gd name="T5" fmla="*/ 0 h 137"/>
                <a:gd name="T6" fmla="*/ 5 w 12"/>
                <a:gd name="T7" fmla="*/ 3 h 137"/>
              </a:gdLst>
              <a:ahLst/>
              <a:cxnLst>
                <a:cxn ang="0">
                  <a:pos x="T0" y="T1"/>
                </a:cxn>
                <a:cxn ang="0">
                  <a:pos x="T2" y="T3"/>
                </a:cxn>
                <a:cxn ang="0">
                  <a:pos x="T4" y="T5"/>
                </a:cxn>
                <a:cxn ang="0">
                  <a:pos x="T6" y="T7"/>
                </a:cxn>
              </a:cxnLst>
              <a:rect l="0" t="0" r="r" b="b"/>
              <a:pathLst>
                <a:path w="12" h="137">
                  <a:moveTo>
                    <a:pt x="5" y="3"/>
                  </a:moveTo>
                  <a:lnTo>
                    <a:pt x="0" y="137"/>
                  </a:lnTo>
                  <a:lnTo>
                    <a:pt x="12" y="0"/>
                  </a:lnTo>
                  <a:lnTo>
                    <a:pt x="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7" name="Freeform 266"/>
            <p:cNvSpPr>
              <a:spLocks/>
            </p:cNvSpPr>
            <p:nvPr/>
          </p:nvSpPr>
          <p:spPr bwMode="auto">
            <a:xfrm>
              <a:off x="4056380" y="2455545"/>
              <a:ext cx="2540" cy="26035"/>
            </a:xfrm>
            <a:custGeom>
              <a:avLst/>
              <a:gdLst>
                <a:gd name="T0" fmla="*/ 5 w 12"/>
                <a:gd name="T1" fmla="*/ 3 h 137"/>
                <a:gd name="T2" fmla="*/ 0 w 12"/>
                <a:gd name="T3" fmla="*/ 137 h 137"/>
                <a:gd name="T4" fmla="*/ 12 w 12"/>
                <a:gd name="T5" fmla="*/ 0 h 137"/>
                <a:gd name="T6" fmla="*/ 5 w 12"/>
                <a:gd name="T7" fmla="*/ 3 h 137"/>
              </a:gdLst>
              <a:ahLst/>
              <a:cxnLst>
                <a:cxn ang="0">
                  <a:pos x="T0" y="T1"/>
                </a:cxn>
                <a:cxn ang="0">
                  <a:pos x="T2" y="T3"/>
                </a:cxn>
                <a:cxn ang="0">
                  <a:pos x="T4" y="T5"/>
                </a:cxn>
                <a:cxn ang="0">
                  <a:pos x="T6" y="T7"/>
                </a:cxn>
              </a:cxnLst>
              <a:rect l="0" t="0" r="r" b="b"/>
              <a:pathLst>
                <a:path w="12" h="137">
                  <a:moveTo>
                    <a:pt x="5" y="3"/>
                  </a:moveTo>
                  <a:lnTo>
                    <a:pt x="0" y="137"/>
                  </a:lnTo>
                  <a:lnTo>
                    <a:pt x="12" y="0"/>
                  </a:lnTo>
                  <a:lnTo>
                    <a:pt x="5" y="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68" name="Freeform 267"/>
            <p:cNvSpPr>
              <a:spLocks/>
            </p:cNvSpPr>
            <p:nvPr/>
          </p:nvSpPr>
          <p:spPr bwMode="auto">
            <a:xfrm>
              <a:off x="4055110" y="2456180"/>
              <a:ext cx="1905" cy="25400"/>
            </a:xfrm>
            <a:custGeom>
              <a:avLst/>
              <a:gdLst>
                <a:gd name="T0" fmla="*/ 5 w 10"/>
                <a:gd name="T1" fmla="*/ 134 h 134"/>
                <a:gd name="T2" fmla="*/ 10 w 10"/>
                <a:gd name="T3" fmla="*/ 0 h 134"/>
                <a:gd name="T4" fmla="*/ 0 w 10"/>
                <a:gd name="T5" fmla="*/ 130 h 134"/>
                <a:gd name="T6" fmla="*/ 5 w 10"/>
                <a:gd name="T7" fmla="*/ 134 h 134"/>
              </a:gdLst>
              <a:ahLst/>
              <a:cxnLst>
                <a:cxn ang="0">
                  <a:pos x="T0" y="T1"/>
                </a:cxn>
                <a:cxn ang="0">
                  <a:pos x="T2" y="T3"/>
                </a:cxn>
                <a:cxn ang="0">
                  <a:pos x="T4" y="T5"/>
                </a:cxn>
                <a:cxn ang="0">
                  <a:pos x="T6" y="T7"/>
                </a:cxn>
              </a:cxnLst>
              <a:rect l="0" t="0" r="r" b="b"/>
              <a:pathLst>
                <a:path w="10" h="134">
                  <a:moveTo>
                    <a:pt x="5" y="134"/>
                  </a:moveTo>
                  <a:lnTo>
                    <a:pt x="10" y="0"/>
                  </a:lnTo>
                  <a:lnTo>
                    <a:pt x="0" y="130"/>
                  </a:lnTo>
                  <a:lnTo>
                    <a:pt x="5"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69" name="Freeform 268"/>
            <p:cNvSpPr>
              <a:spLocks/>
            </p:cNvSpPr>
            <p:nvPr/>
          </p:nvSpPr>
          <p:spPr bwMode="auto">
            <a:xfrm>
              <a:off x="4055110" y="2456180"/>
              <a:ext cx="1905" cy="25400"/>
            </a:xfrm>
            <a:custGeom>
              <a:avLst/>
              <a:gdLst>
                <a:gd name="T0" fmla="*/ 5 w 10"/>
                <a:gd name="T1" fmla="*/ 134 h 134"/>
                <a:gd name="T2" fmla="*/ 10 w 10"/>
                <a:gd name="T3" fmla="*/ 0 h 134"/>
                <a:gd name="T4" fmla="*/ 0 w 10"/>
                <a:gd name="T5" fmla="*/ 130 h 134"/>
                <a:gd name="T6" fmla="*/ 5 w 10"/>
                <a:gd name="T7" fmla="*/ 134 h 134"/>
              </a:gdLst>
              <a:ahLst/>
              <a:cxnLst>
                <a:cxn ang="0">
                  <a:pos x="T0" y="T1"/>
                </a:cxn>
                <a:cxn ang="0">
                  <a:pos x="T2" y="T3"/>
                </a:cxn>
                <a:cxn ang="0">
                  <a:pos x="T4" y="T5"/>
                </a:cxn>
                <a:cxn ang="0">
                  <a:pos x="T6" y="T7"/>
                </a:cxn>
              </a:cxnLst>
              <a:rect l="0" t="0" r="r" b="b"/>
              <a:pathLst>
                <a:path w="10" h="134">
                  <a:moveTo>
                    <a:pt x="5" y="134"/>
                  </a:moveTo>
                  <a:lnTo>
                    <a:pt x="10" y="0"/>
                  </a:lnTo>
                  <a:lnTo>
                    <a:pt x="0" y="130"/>
                  </a:lnTo>
                  <a:lnTo>
                    <a:pt x="5" y="1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0" name="Freeform 269"/>
            <p:cNvSpPr>
              <a:spLocks/>
            </p:cNvSpPr>
            <p:nvPr/>
          </p:nvSpPr>
          <p:spPr bwMode="auto">
            <a:xfrm>
              <a:off x="4055110" y="2456180"/>
              <a:ext cx="1905" cy="24765"/>
            </a:xfrm>
            <a:custGeom>
              <a:avLst/>
              <a:gdLst>
                <a:gd name="T0" fmla="*/ 5 w 10"/>
                <a:gd name="T1" fmla="*/ 3 h 130"/>
                <a:gd name="T2" fmla="*/ 0 w 10"/>
                <a:gd name="T3" fmla="*/ 130 h 130"/>
                <a:gd name="T4" fmla="*/ 10 w 10"/>
                <a:gd name="T5" fmla="*/ 0 h 130"/>
                <a:gd name="T6" fmla="*/ 5 w 10"/>
                <a:gd name="T7" fmla="*/ 3 h 130"/>
              </a:gdLst>
              <a:ahLst/>
              <a:cxnLst>
                <a:cxn ang="0">
                  <a:pos x="T0" y="T1"/>
                </a:cxn>
                <a:cxn ang="0">
                  <a:pos x="T2" y="T3"/>
                </a:cxn>
                <a:cxn ang="0">
                  <a:pos x="T4" y="T5"/>
                </a:cxn>
                <a:cxn ang="0">
                  <a:pos x="T6" y="T7"/>
                </a:cxn>
              </a:cxnLst>
              <a:rect l="0" t="0" r="r" b="b"/>
              <a:pathLst>
                <a:path w="10" h="130">
                  <a:moveTo>
                    <a:pt x="5" y="3"/>
                  </a:moveTo>
                  <a:lnTo>
                    <a:pt x="0" y="130"/>
                  </a:lnTo>
                  <a:lnTo>
                    <a:pt x="10" y="0"/>
                  </a:lnTo>
                  <a:lnTo>
                    <a:pt x="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1" name="Freeform 270"/>
            <p:cNvSpPr>
              <a:spLocks/>
            </p:cNvSpPr>
            <p:nvPr/>
          </p:nvSpPr>
          <p:spPr bwMode="auto">
            <a:xfrm>
              <a:off x="4055110" y="2456180"/>
              <a:ext cx="1905" cy="24765"/>
            </a:xfrm>
            <a:custGeom>
              <a:avLst/>
              <a:gdLst>
                <a:gd name="T0" fmla="*/ 5 w 10"/>
                <a:gd name="T1" fmla="*/ 3 h 130"/>
                <a:gd name="T2" fmla="*/ 0 w 10"/>
                <a:gd name="T3" fmla="*/ 130 h 130"/>
                <a:gd name="T4" fmla="*/ 10 w 10"/>
                <a:gd name="T5" fmla="*/ 0 h 130"/>
                <a:gd name="T6" fmla="*/ 5 w 10"/>
                <a:gd name="T7" fmla="*/ 3 h 130"/>
              </a:gdLst>
              <a:ahLst/>
              <a:cxnLst>
                <a:cxn ang="0">
                  <a:pos x="T0" y="T1"/>
                </a:cxn>
                <a:cxn ang="0">
                  <a:pos x="T2" y="T3"/>
                </a:cxn>
                <a:cxn ang="0">
                  <a:pos x="T4" y="T5"/>
                </a:cxn>
                <a:cxn ang="0">
                  <a:pos x="T6" y="T7"/>
                </a:cxn>
              </a:cxnLst>
              <a:rect l="0" t="0" r="r" b="b"/>
              <a:pathLst>
                <a:path w="10" h="130">
                  <a:moveTo>
                    <a:pt x="5" y="3"/>
                  </a:moveTo>
                  <a:lnTo>
                    <a:pt x="0" y="130"/>
                  </a:lnTo>
                  <a:lnTo>
                    <a:pt x="10" y="0"/>
                  </a:lnTo>
                  <a:lnTo>
                    <a:pt x="5" y="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2" name="Freeform 271"/>
            <p:cNvSpPr>
              <a:spLocks/>
            </p:cNvSpPr>
            <p:nvPr/>
          </p:nvSpPr>
          <p:spPr bwMode="auto">
            <a:xfrm>
              <a:off x="4054475" y="2456815"/>
              <a:ext cx="1905" cy="24130"/>
            </a:xfrm>
            <a:custGeom>
              <a:avLst/>
              <a:gdLst>
                <a:gd name="T0" fmla="*/ 5 w 10"/>
                <a:gd name="T1" fmla="*/ 127 h 127"/>
                <a:gd name="T2" fmla="*/ 10 w 10"/>
                <a:gd name="T3" fmla="*/ 0 h 127"/>
                <a:gd name="T4" fmla="*/ 0 w 10"/>
                <a:gd name="T5" fmla="*/ 123 h 127"/>
                <a:gd name="T6" fmla="*/ 5 w 10"/>
                <a:gd name="T7" fmla="*/ 127 h 127"/>
              </a:gdLst>
              <a:ahLst/>
              <a:cxnLst>
                <a:cxn ang="0">
                  <a:pos x="T0" y="T1"/>
                </a:cxn>
                <a:cxn ang="0">
                  <a:pos x="T2" y="T3"/>
                </a:cxn>
                <a:cxn ang="0">
                  <a:pos x="T4" y="T5"/>
                </a:cxn>
                <a:cxn ang="0">
                  <a:pos x="T6" y="T7"/>
                </a:cxn>
              </a:cxnLst>
              <a:rect l="0" t="0" r="r" b="b"/>
              <a:pathLst>
                <a:path w="10" h="127">
                  <a:moveTo>
                    <a:pt x="5" y="127"/>
                  </a:moveTo>
                  <a:lnTo>
                    <a:pt x="10" y="0"/>
                  </a:lnTo>
                  <a:lnTo>
                    <a:pt x="0" y="123"/>
                  </a:lnTo>
                  <a:lnTo>
                    <a:pt x="5"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3" name="Freeform 272"/>
            <p:cNvSpPr>
              <a:spLocks/>
            </p:cNvSpPr>
            <p:nvPr/>
          </p:nvSpPr>
          <p:spPr bwMode="auto">
            <a:xfrm>
              <a:off x="4054475" y="2456815"/>
              <a:ext cx="1905" cy="24130"/>
            </a:xfrm>
            <a:custGeom>
              <a:avLst/>
              <a:gdLst>
                <a:gd name="T0" fmla="*/ 5 w 10"/>
                <a:gd name="T1" fmla="*/ 127 h 127"/>
                <a:gd name="T2" fmla="*/ 10 w 10"/>
                <a:gd name="T3" fmla="*/ 0 h 127"/>
                <a:gd name="T4" fmla="*/ 0 w 10"/>
                <a:gd name="T5" fmla="*/ 123 h 127"/>
                <a:gd name="T6" fmla="*/ 5 w 10"/>
                <a:gd name="T7" fmla="*/ 127 h 127"/>
              </a:gdLst>
              <a:ahLst/>
              <a:cxnLst>
                <a:cxn ang="0">
                  <a:pos x="T0" y="T1"/>
                </a:cxn>
                <a:cxn ang="0">
                  <a:pos x="T2" y="T3"/>
                </a:cxn>
                <a:cxn ang="0">
                  <a:pos x="T4" y="T5"/>
                </a:cxn>
                <a:cxn ang="0">
                  <a:pos x="T6" y="T7"/>
                </a:cxn>
              </a:cxnLst>
              <a:rect l="0" t="0" r="r" b="b"/>
              <a:pathLst>
                <a:path w="10" h="127">
                  <a:moveTo>
                    <a:pt x="5" y="127"/>
                  </a:moveTo>
                  <a:lnTo>
                    <a:pt x="10" y="0"/>
                  </a:lnTo>
                  <a:lnTo>
                    <a:pt x="0" y="123"/>
                  </a:lnTo>
                  <a:lnTo>
                    <a:pt x="5" y="12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4" name="Freeform 273"/>
            <p:cNvSpPr>
              <a:spLocks/>
            </p:cNvSpPr>
            <p:nvPr/>
          </p:nvSpPr>
          <p:spPr bwMode="auto">
            <a:xfrm>
              <a:off x="4054475" y="2456815"/>
              <a:ext cx="1905" cy="24130"/>
            </a:xfrm>
            <a:custGeom>
              <a:avLst/>
              <a:gdLst>
                <a:gd name="T0" fmla="*/ 5 w 10"/>
                <a:gd name="T1" fmla="*/ 4 h 123"/>
                <a:gd name="T2" fmla="*/ 0 w 10"/>
                <a:gd name="T3" fmla="*/ 123 h 123"/>
                <a:gd name="T4" fmla="*/ 10 w 10"/>
                <a:gd name="T5" fmla="*/ 0 h 123"/>
                <a:gd name="T6" fmla="*/ 5 w 10"/>
                <a:gd name="T7" fmla="*/ 4 h 123"/>
              </a:gdLst>
              <a:ahLst/>
              <a:cxnLst>
                <a:cxn ang="0">
                  <a:pos x="T0" y="T1"/>
                </a:cxn>
                <a:cxn ang="0">
                  <a:pos x="T2" y="T3"/>
                </a:cxn>
                <a:cxn ang="0">
                  <a:pos x="T4" y="T5"/>
                </a:cxn>
                <a:cxn ang="0">
                  <a:pos x="T6" y="T7"/>
                </a:cxn>
              </a:cxnLst>
              <a:rect l="0" t="0" r="r" b="b"/>
              <a:pathLst>
                <a:path w="10" h="123">
                  <a:moveTo>
                    <a:pt x="5" y="4"/>
                  </a:moveTo>
                  <a:lnTo>
                    <a:pt x="0" y="123"/>
                  </a:lnTo>
                  <a:lnTo>
                    <a:pt x="1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5" name="Freeform 274"/>
            <p:cNvSpPr>
              <a:spLocks/>
            </p:cNvSpPr>
            <p:nvPr/>
          </p:nvSpPr>
          <p:spPr bwMode="auto">
            <a:xfrm>
              <a:off x="4054475" y="2456815"/>
              <a:ext cx="1905" cy="24130"/>
            </a:xfrm>
            <a:custGeom>
              <a:avLst/>
              <a:gdLst>
                <a:gd name="T0" fmla="*/ 5 w 10"/>
                <a:gd name="T1" fmla="*/ 4 h 123"/>
                <a:gd name="T2" fmla="*/ 0 w 10"/>
                <a:gd name="T3" fmla="*/ 123 h 123"/>
                <a:gd name="T4" fmla="*/ 10 w 10"/>
                <a:gd name="T5" fmla="*/ 0 h 123"/>
                <a:gd name="T6" fmla="*/ 5 w 10"/>
                <a:gd name="T7" fmla="*/ 4 h 123"/>
              </a:gdLst>
              <a:ahLst/>
              <a:cxnLst>
                <a:cxn ang="0">
                  <a:pos x="T0" y="T1"/>
                </a:cxn>
                <a:cxn ang="0">
                  <a:pos x="T2" y="T3"/>
                </a:cxn>
                <a:cxn ang="0">
                  <a:pos x="T4" y="T5"/>
                </a:cxn>
                <a:cxn ang="0">
                  <a:pos x="T6" y="T7"/>
                </a:cxn>
              </a:cxnLst>
              <a:rect l="0" t="0" r="r" b="b"/>
              <a:pathLst>
                <a:path w="10" h="123">
                  <a:moveTo>
                    <a:pt x="5" y="4"/>
                  </a:moveTo>
                  <a:lnTo>
                    <a:pt x="0" y="123"/>
                  </a:lnTo>
                  <a:lnTo>
                    <a:pt x="10" y="0"/>
                  </a:lnTo>
                  <a:lnTo>
                    <a:pt x="5"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6" name="Freeform 275"/>
            <p:cNvSpPr>
              <a:spLocks/>
            </p:cNvSpPr>
            <p:nvPr/>
          </p:nvSpPr>
          <p:spPr bwMode="auto">
            <a:xfrm>
              <a:off x="4053840" y="2457450"/>
              <a:ext cx="1270" cy="23495"/>
            </a:xfrm>
            <a:custGeom>
              <a:avLst/>
              <a:gdLst>
                <a:gd name="T0" fmla="*/ 5 w 10"/>
                <a:gd name="T1" fmla="*/ 119 h 119"/>
                <a:gd name="T2" fmla="*/ 10 w 10"/>
                <a:gd name="T3" fmla="*/ 0 h 119"/>
                <a:gd name="T4" fmla="*/ 0 w 10"/>
                <a:gd name="T5" fmla="*/ 115 h 119"/>
                <a:gd name="T6" fmla="*/ 5 w 10"/>
                <a:gd name="T7" fmla="*/ 119 h 119"/>
              </a:gdLst>
              <a:ahLst/>
              <a:cxnLst>
                <a:cxn ang="0">
                  <a:pos x="T0" y="T1"/>
                </a:cxn>
                <a:cxn ang="0">
                  <a:pos x="T2" y="T3"/>
                </a:cxn>
                <a:cxn ang="0">
                  <a:pos x="T4" y="T5"/>
                </a:cxn>
                <a:cxn ang="0">
                  <a:pos x="T6" y="T7"/>
                </a:cxn>
              </a:cxnLst>
              <a:rect l="0" t="0" r="r" b="b"/>
              <a:pathLst>
                <a:path w="10" h="119">
                  <a:moveTo>
                    <a:pt x="5" y="119"/>
                  </a:moveTo>
                  <a:lnTo>
                    <a:pt x="10" y="0"/>
                  </a:lnTo>
                  <a:lnTo>
                    <a:pt x="0" y="115"/>
                  </a:lnTo>
                  <a:lnTo>
                    <a:pt x="5" y="1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7" name="Freeform 276"/>
            <p:cNvSpPr>
              <a:spLocks/>
            </p:cNvSpPr>
            <p:nvPr/>
          </p:nvSpPr>
          <p:spPr bwMode="auto">
            <a:xfrm>
              <a:off x="4053840" y="2457450"/>
              <a:ext cx="1270" cy="23495"/>
            </a:xfrm>
            <a:custGeom>
              <a:avLst/>
              <a:gdLst>
                <a:gd name="T0" fmla="*/ 5 w 10"/>
                <a:gd name="T1" fmla="*/ 119 h 119"/>
                <a:gd name="T2" fmla="*/ 10 w 10"/>
                <a:gd name="T3" fmla="*/ 0 h 119"/>
                <a:gd name="T4" fmla="*/ 0 w 10"/>
                <a:gd name="T5" fmla="*/ 115 h 119"/>
                <a:gd name="T6" fmla="*/ 5 w 10"/>
                <a:gd name="T7" fmla="*/ 119 h 119"/>
              </a:gdLst>
              <a:ahLst/>
              <a:cxnLst>
                <a:cxn ang="0">
                  <a:pos x="T0" y="T1"/>
                </a:cxn>
                <a:cxn ang="0">
                  <a:pos x="T2" y="T3"/>
                </a:cxn>
                <a:cxn ang="0">
                  <a:pos x="T4" y="T5"/>
                </a:cxn>
                <a:cxn ang="0">
                  <a:pos x="T6" y="T7"/>
                </a:cxn>
              </a:cxnLst>
              <a:rect l="0" t="0" r="r" b="b"/>
              <a:pathLst>
                <a:path w="10" h="119">
                  <a:moveTo>
                    <a:pt x="5" y="119"/>
                  </a:moveTo>
                  <a:lnTo>
                    <a:pt x="10" y="0"/>
                  </a:lnTo>
                  <a:lnTo>
                    <a:pt x="0" y="115"/>
                  </a:lnTo>
                  <a:lnTo>
                    <a:pt x="5" y="11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78" name="Freeform 277"/>
            <p:cNvSpPr>
              <a:spLocks/>
            </p:cNvSpPr>
            <p:nvPr/>
          </p:nvSpPr>
          <p:spPr bwMode="auto">
            <a:xfrm>
              <a:off x="4053840" y="2457450"/>
              <a:ext cx="1270" cy="22225"/>
            </a:xfrm>
            <a:custGeom>
              <a:avLst/>
              <a:gdLst>
                <a:gd name="T0" fmla="*/ 5 w 10"/>
                <a:gd name="T1" fmla="*/ 4 h 115"/>
                <a:gd name="T2" fmla="*/ 0 w 10"/>
                <a:gd name="T3" fmla="*/ 115 h 115"/>
                <a:gd name="T4" fmla="*/ 10 w 10"/>
                <a:gd name="T5" fmla="*/ 0 h 115"/>
                <a:gd name="T6" fmla="*/ 5 w 10"/>
                <a:gd name="T7" fmla="*/ 4 h 115"/>
              </a:gdLst>
              <a:ahLst/>
              <a:cxnLst>
                <a:cxn ang="0">
                  <a:pos x="T0" y="T1"/>
                </a:cxn>
                <a:cxn ang="0">
                  <a:pos x="T2" y="T3"/>
                </a:cxn>
                <a:cxn ang="0">
                  <a:pos x="T4" y="T5"/>
                </a:cxn>
                <a:cxn ang="0">
                  <a:pos x="T6" y="T7"/>
                </a:cxn>
              </a:cxnLst>
              <a:rect l="0" t="0" r="r" b="b"/>
              <a:pathLst>
                <a:path w="10" h="115">
                  <a:moveTo>
                    <a:pt x="5" y="4"/>
                  </a:moveTo>
                  <a:lnTo>
                    <a:pt x="0" y="115"/>
                  </a:lnTo>
                  <a:lnTo>
                    <a:pt x="1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9" name="Freeform 278"/>
            <p:cNvSpPr>
              <a:spLocks/>
            </p:cNvSpPr>
            <p:nvPr/>
          </p:nvSpPr>
          <p:spPr bwMode="auto">
            <a:xfrm>
              <a:off x="4053840" y="2457450"/>
              <a:ext cx="1270" cy="22225"/>
            </a:xfrm>
            <a:custGeom>
              <a:avLst/>
              <a:gdLst>
                <a:gd name="T0" fmla="*/ 5 w 10"/>
                <a:gd name="T1" fmla="*/ 4 h 115"/>
                <a:gd name="T2" fmla="*/ 0 w 10"/>
                <a:gd name="T3" fmla="*/ 115 h 115"/>
                <a:gd name="T4" fmla="*/ 10 w 10"/>
                <a:gd name="T5" fmla="*/ 0 h 115"/>
                <a:gd name="T6" fmla="*/ 5 w 10"/>
                <a:gd name="T7" fmla="*/ 4 h 115"/>
              </a:gdLst>
              <a:ahLst/>
              <a:cxnLst>
                <a:cxn ang="0">
                  <a:pos x="T0" y="T1"/>
                </a:cxn>
                <a:cxn ang="0">
                  <a:pos x="T2" y="T3"/>
                </a:cxn>
                <a:cxn ang="0">
                  <a:pos x="T4" y="T5"/>
                </a:cxn>
                <a:cxn ang="0">
                  <a:pos x="T6" y="T7"/>
                </a:cxn>
              </a:cxnLst>
              <a:rect l="0" t="0" r="r" b="b"/>
              <a:pathLst>
                <a:path w="10" h="115">
                  <a:moveTo>
                    <a:pt x="5" y="4"/>
                  </a:moveTo>
                  <a:lnTo>
                    <a:pt x="0" y="115"/>
                  </a:lnTo>
                  <a:lnTo>
                    <a:pt x="10" y="0"/>
                  </a:lnTo>
                  <a:lnTo>
                    <a:pt x="5"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0" name="Freeform 279"/>
            <p:cNvSpPr>
              <a:spLocks/>
            </p:cNvSpPr>
            <p:nvPr/>
          </p:nvSpPr>
          <p:spPr bwMode="auto">
            <a:xfrm>
              <a:off x="4052570" y="2457450"/>
              <a:ext cx="1905" cy="22225"/>
            </a:xfrm>
            <a:custGeom>
              <a:avLst/>
              <a:gdLst>
                <a:gd name="T0" fmla="*/ 4 w 9"/>
                <a:gd name="T1" fmla="*/ 111 h 111"/>
                <a:gd name="T2" fmla="*/ 9 w 9"/>
                <a:gd name="T3" fmla="*/ 0 h 111"/>
                <a:gd name="T4" fmla="*/ 0 w 9"/>
                <a:gd name="T5" fmla="*/ 106 h 111"/>
                <a:gd name="T6" fmla="*/ 4 w 9"/>
                <a:gd name="T7" fmla="*/ 111 h 111"/>
              </a:gdLst>
              <a:ahLst/>
              <a:cxnLst>
                <a:cxn ang="0">
                  <a:pos x="T0" y="T1"/>
                </a:cxn>
                <a:cxn ang="0">
                  <a:pos x="T2" y="T3"/>
                </a:cxn>
                <a:cxn ang="0">
                  <a:pos x="T4" y="T5"/>
                </a:cxn>
                <a:cxn ang="0">
                  <a:pos x="T6" y="T7"/>
                </a:cxn>
              </a:cxnLst>
              <a:rect l="0" t="0" r="r" b="b"/>
              <a:pathLst>
                <a:path w="9" h="111">
                  <a:moveTo>
                    <a:pt x="4" y="111"/>
                  </a:moveTo>
                  <a:lnTo>
                    <a:pt x="9" y="0"/>
                  </a:lnTo>
                  <a:lnTo>
                    <a:pt x="0" y="106"/>
                  </a:lnTo>
                  <a:lnTo>
                    <a:pt x="4" y="1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81" name="Freeform 280"/>
            <p:cNvSpPr>
              <a:spLocks/>
            </p:cNvSpPr>
            <p:nvPr/>
          </p:nvSpPr>
          <p:spPr bwMode="auto">
            <a:xfrm>
              <a:off x="4052570" y="2457450"/>
              <a:ext cx="1905" cy="22225"/>
            </a:xfrm>
            <a:custGeom>
              <a:avLst/>
              <a:gdLst>
                <a:gd name="T0" fmla="*/ 4 w 9"/>
                <a:gd name="T1" fmla="*/ 111 h 111"/>
                <a:gd name="T2" fmla="*/ 9 w 9"/>
                <a:gd name="T3" fmla="*/ 0 h 111"/>
                <a:gd name="T4" fmla="*/ 0 w 9"/>
                <a:gd name="T5" fmla="*/ 106 h 111"/>
                <a:gd name="T6" fmla="*/ 4 w 9"/>
                <a:gd name="T7" fmla="*/ 111 h 111"/>
              </a:gdLst>
              <a:ahLst/>
              <a:cxnLst>
                <a:cxn ang="0">
                  <a:pos x="T0" y="T1"/>
                </a:cxn>
                <a:cxn ang="0">
                  <a:pos x="T2" y="T3"/>
                </a:cxn>
                <a:cxn ang="0">
                  <a:pos x="T4" y="T5"/>
                </a:cxn>
                <a:cxn ang="0">
                  <a:pos x="T6" y="T7"/>
                </a:cxn>
              </a:cxnLst>
              <a:rect l="0" t="0" r="r" b="b"/>
              <a:pathLst>
                <a:path w="9" h="111">
                  <a:moveTo>
                    <a:pt x="4" y="111"/>
                  </a:moveTo>
                  <a:lnTo>
                    <a:pt x="9" y="0"/>
                  </a:lnTo>
                  <a:lnTo>
                    <a:pt x="0" y="106"/>
                  </a:lnTo>
                  <a:lnTo>
                    <a:pt x="4" y="11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2" name="Freeform 281"/>
            <p:cNvSpPr>
              <a:spLocks/>
            </p:cNvSpPr>
            <p:nvPr/>
          </p:nvSpPr>
          <p:spPr bwMode="auto">
            <a:xfrm>
              <a:off x="4052570" y="2457450"/>
              <a:ext cx="1905" cy="21590"/>
            </a:xfrm>
            <a:custGeom>
              <a:avLst/>
              <a:gdLst>
                <a:gd name="T0" fmla="*/ 4 w 9"/>
                <a:gd name="T1" fmla="*/ 5 h 106"/>
                <a:gd name="T2" fmla="*/ 0 w 9"/>
                <a:gd name="T3" fmla="*/ 106 h 106"/>
                <a:gd name="T4" fmla="*/ 9 w 9"/>
                <a:gd name="T5" fmla="*/ 0 h 106"/>
                <a:gd name="T6" fmla="*/ 4 w 9"/>
                <a:gd name="T7" fmla="*/ 5 h 106"/>
              </a:gdLst>
              <a:ahLst/>
              <a:cxnLst>
                <a:cxn ang="0">
                  <a:pos x="T0" y="T1"/>
                </a:cxn>
                <a:cxn ang="0">
                  <a:pos x="T2" y="T3"/>
                </a:cxn>
                <a:cxn ang="0">
                  <a:pos x="T4" y="T5"/>
                </a:cxn>
                <a:cxn ang="0">
                  <a:pos x="T6" y="T7"/>
                </a:cxn>
              </a:cxnLst>
              <a:rect l="0" t="0" r="r" b="b"/>
              <a:pathLst>
                <a:path w="9" h="106">
                  <a:moveTo>
                    <a:pt x="4" y="5"/>
                  </a:moveTo>
                  <a:lnTo>
                    <a:pt x="0" y="106"/>
                  </a:lnTo>
                  <a:lnTo>
                    <a:pt x="9" y="0"/>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83" name="Freeform 282"/>
            <p:cNvSpPr>
              <a:spLocks/>
            </p:cNvSpPr>
            <p:nvPr/>
          </p:nvSpPr>
          <p:spPr bwMode="auto">
            <a:xfrm>
              <a:off x="4052570" y="2457450"/>
              <a:ext cx="1905" cy="21590"/>
            </a:xfrm>
            <a:custGeom>
              <a:avLst/>
              <a:gdLst>
                <a:gd name="T0" fmla="*/ 4 w 9"/>
                <a:gd name="T1" fmla="*/ 5 h 106"/>
                <a:gd name="T2" fmla="*/ 0 w 9"/>
                <a:gd name="T3" fmla="*/ 106 h 106"/>
                <a:gd name="T4" fmla="*/ 9 w 9"/>
                <a:gd name="T5" fmla="*/ 0 h 106"/>
                <a:gd name="T6" fmla="*/ 4 w 9"/>
                <a:gd name="T7" fmla="*/ 5 h 106"/>
              </a:gdLst>
              <a:ahLst/>
              <a:cxnLst>
                <a:cxn ang="0">
                  <a:pos x="T0" y="T1"/>
                </a:cxn>
                <a:cxn ang="0">
                  <a:pos x="T2" y="T3"/>
                </a:cxn>
                <a:cxn ang="0">
                  <a:pos x="T4" y="T5"/>
                </a:cxn>
                <a:cxn ang="0">
                  <a:pos x="T6" y="T7"/>
                </a:cxn>
              </a:cxnLst>
              <a:rect l="0" t="0" r="r" b="b"/>
              <a:pathLst>
                <a:path w="9" h="106">
                  <a:moveTo>
                    <a:pt x="4" y="5"/>
                  </a:moveTo>
                  <a:lnTo>
                    <a:pt x="0" y="106"/>
                  </a:lnTo>
                  <a:lnTo>
                    <a:pt x="9" y="0"/>
                  </a:lnTo>
                  <a:lnTo>
                    <a:pt x="4"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4" name="Freeform 283"/>
            <p:cNvSpPr>
              <a:spLocks/>
            </p:cNvSpPr>
            <p:nvPr/>
          </p:nvSpPr>
          <p:spPr bwMode="auto">
            <a:xfrm>
              <a:off x="4051935" y="2458720"/>
              <a:ext cx="1905" cy="20320"/>
            </a:xfrm>
            <a:custGeom>
              <a:avLst/>
              <a:gdLst>
                <a:gd name="T0" fmla="*/ 4 w 8"/>
                <a:gd name="T1" fmla="*/ 101 h 101"/>
                <a:gd name="T2" fmla="*/ 8 w 8"/>
                <a:gd name="T3" fmla="*/ 0 h 101"/>
                <a:gd name="T4" fmla="*/ 0 w 8"/>
                <a:gd name="T5" fmla="*/ 96 h 101"/>
                <a:gd name="T6" fmla="*/ 4 w 8"/>
                <a:gd name="T7" fmla="*/ 101 h 101"/>
              </a:gdLst>
              <a:ahLst/>
              <a:cxnLst>
                <a:cxn ang="0">
                  <a:pos x="T0" y="T1"/>
                </a:cxn>
                <a:cxn ang="0">
                  <a:pos x="T2" y="T3"/>
                </a:cxn>
                <a:cxn ang="0">
                  <a:pos x="T4" y="T5"/>
                </a:cxn>
                <a:cxn ang="0">
                  <a:pos x="T6" y="T7"/>
                </a:cxn>
              </a:cxnLst>
              <a:rect l="0" t="0" r="r" b="b"/>
              <a:pathLst>
                <a:path w="8" h="101">
                  <a:moveTo>
                    <a:pt x="4" y="101"/>
                  </a:moveTo>
                  <a:lnTo>
                    <a:pt x="8" y="0"/>
                  </a:lnTo>
                  <a:lnTo>
                    <a:pt x="0" y="96"/>
                  </a:lnTo>
                  <a:lnTo>
                    <a:pt x="4" y="10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85" name="Freeform 284"/>
            <p:cNvSpPr>
              <a:spLocks/>
            </p:cNvSpPr>
            <p:nvPr/>
          </p:nvSpPr>
          <p:spPr bwMode="auto">
            <a:xfrm>
              <a:off x="4051935" y="2458720"/>
              <a:ext cx="1905" cy="20320"/>
            </a:xfrm>
            <a:custGeom>
              <a:avLst/>
              <a:gdLst>
                <a:gd name="T0" fmla="*/ 4 w 8"/>
                <a:gd name="T1" fmla="*/ 101 h 101"/>
                <a:gd name="T2" fmla="*/ 8 w 8"/>
                <a:gd name="T3" fmla="*/ 0 h 101"/>
                <a:gd name="T4" fmla="*/ 0 w 8"/>
                <a:gd name="T5" fmla="*/ 96 h 101"/>
                <a:gd name="T6" fmla="*/ 4 w 8"/>
                <a:gd name="T7" fmla="*/ 101 h 101"/>
              </a:gdLst>
              <a:ahLst/>
              <a:cxnLst>
                <a:cxn ang="0">
                  <a:pos x="T0" y="T1"/>
                </a:cxn>
                <a:cxn ang="0">
                  <a:pos x="T2" y="T3"/>
                </a:cxn>
                <a:cxn ang="0">
                  <a:pos x="T4" y="T5"/>
                </a:cxn>
                <a:cxn ang="0">
                  <a:pos x="T6" y="T7"/>
                </a:cxn>
              </a:cxnLst>
              <a:rect l="0" t="0" r="r" b="b"/>
              <a:pathLst>
                <a:path w="8" h="101">
                  <a:moveTo>
                    <a:pt x="4" y="101"/>
                  </a:moveTo>
                  <a:lnTo>
                    <a:pt x="8" y="0"/>
                  </a:lnTo>
                  <a:lnTo>
                    <a:pt x="0" y="96"/>
                  </a:lnTo>
                  <a:lnTo>
                    <a:pt x="4" y="10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6" name="Freeform 285"/>
            <p:cNvSpPr>
              <a:spLocks/>
            </p:cNvSpPr>
            <p:nvPr/>
          </p:nvSpPr>
          <p:spPr bwMode="auto">
            <a:xfrm>
              <a:off x="4051935" y="2458720"/>
              <a:ext cx="1905" cy="19050"/>
            </a:xfrm>
            <a:custGeom>
              <a:avLst/>
              <a:gdLst>
                <a:gd name="T0" fmla="*/ 4 w 8"/>
                <a:gd name="T1" fmla="*/ 4 h 96"/>
                <a:gd name="T2" fmla="*/ 0 w 8"/>
                <a:gd name="T3" fmla="*/ 96 h 96"/>
                <a:gd name="T4" fmla="*/ 8 w 8"/>
                <a:gd name="T5" fmla="*/ 0 h 96"/>
                <a:gd name="T6" fmla="*/ 4 w 8"/>
                <a:gd name="T7" fmla="*/ 4 h 96"/>
              </a:gdLst>
              <a:ahLst/>
              <a:cxnLst>
                <a:cxn ang="0">
                  <a:pos x="T0" y="T1"/>
                </a:cxn>
                <a:cxn ang="0">
                  <a:pos x="T2" y="T3"/>
                </a:cxn>
                <a:cxn ang="0">
                  <a:pos x="T4" y="T5"/>
                </a:cxn>
                <a:cxn ang="0">
                  <a:pos x="T6" y="T7"/>
                </a:cxn>
              </a:cxnLst>
              <a:rect l="0" t="0" r="r" b="b"/>
              <a:pathLst>
                <a:path w="8" h="96">
                  <a:moveTo>
                    <a:pt x="4" y="4"/>
                  </a:moveTo>
                  <a:lnTo>
                    <a:pt x="0" y="96"/>
                  </a:lnTo>
                  <a:lnTo>
                    <a:pt x="8" y="0"/>
                  </a:ln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87" name="Freeform 286"/>
            <p:cNvSpPr>
              <a:spLocks/>
            </p:cNvSpPr>
            <p:nvPr/>
          </p:nvSpPr>
          <p:spPr bwMode="auto">
            <a:xfrm>
              <a:off x="4051935" y="2458720"/>
              <a:ext cx="1905" cy="19050"/>
            </a:xfrm>
            <a:custGeom>
              <a:avLst/>
              <a:gdLst>
                <a:gd name="T0" fmla="*/ 4 w 8"/>
                <a:gd name="T1" fmla="*/ 4 h 96"/>
                <a:gd name="T2" fmla="*/ 0 w 8"/>
                <a:gd name="T3" fmla="*/ 96 h 96"/>
                <a:gd name="T4" fmla="*/ 8 w 8"/>
                <a:gd name="T5" fmla="*/ 0 h 96"/>
                <a:gd name="T6" fmla="*/ 4 w 8"/>
                <a:gd name="T7" fmla="*/ 4 h 96"/>
              </a:gdLst>
              <a:ahLst/>
              <a:cxnLst>
                <a:cxn ang="0">
                  <a:pos x="T0" y="T1"/>
                </a:cxn>
                <a:cxn ang="0">
                  <a:pos x="T2" y="T3"/>
                </a:cxn>
                <a:cxn ang="0">
                  <a:pos x="T4" y="T5"/>
                </a:cxn>
                <a:cxn ang="0">
                  <a:pos x="T6" y="T7"/>
                </a:cxn>
              </a:cxnLst>
              <a:rect l="0" t="0" r="r" b="b"/>
              <a:pathLst>
                <a:path w="8" h="96">
                  <a:moveTo>
                    <a:pt x="4" y="4"/>
                  </a:moveTo>
                  <a:lnTo>
                    <a:pt x="0" y="96"/>
                  </a:lnTo>
                  <a:lnTo>
                    <a:pt x="8" y="0"/>
                  </a:lnTo>
                  <a:lnTo>
                    <a:pt x="4"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8" name="Freeform 287"/>
            <p:cNvSpPr>
              <a:spLocks/>
            </p:cNvSpPr>
            <p:nvPr/>
          </p:nvSpPr>
          <p:spPr bwMode="auto">
            <a:xfrm>
              <a:off x="4051300" y="2459355"/>
              <a:ext cx="1270" cy="18415"/>
            </a:xfrm>
            <a:custGeom>
              <a:avLst/>
              <a:gdLst>
                <a:gd name="T0" fmla="*/ 3 w 7"/>
                <a:gd name="T1" fmla="*/ 92 h 92"/>
                <a:gd name="T2" fmla="*/ 7 w 7"/>
                <a:gd name="T3" fmla="*/ 0 h 92"/>
                <a:gd name="T4" fmla="*/ 0 w 7"/>
                <a:gd name="T5" fmla="*/ 85 h 92"/>
                <a:gd name="T6" fmla="*/ 3 w 7"/>
                <a:gd name="T7" fmla="*/ 92 h 92"/>
              </a:gdLst>
              <a:ahLst/>
              <a:cxnLst>
                <a:cxn ang="0">
                  <a:pos x="T0" y="T1"/>
                </a:cxn>
                <a:cxn ang="0">
                  <a:pos x="T2" y="T3"/>
                </a:cxn>
                <a:cxn ang="0">
                  <a:pos x="T4" y="T5"/>
                </a:cxn>
                <a:cxn ang="0">
                  <a:pos x="T6" y="T7"/>
                </a:cxn>
              </a:cxnLst>
              <a:rect l="0" t="0" r="r" b="b"/>
              <a:pathLst>
                <a:path w="7" h="92">
                  <a:moveTo>
                    <a:pt x="3" y="92"/>
                  </a:moveTo>
                  <a:lnTo>
                    <a:pt x="7" y="0"/>
                  </a:lnTo>
                  <a:lnTo>
                    <a:pt x="0" y="85"/>
                  </a:lnTo>
                  <a:lnTo>
                    <a:pt x="3"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89" name="Freeform 288"/>
            <p:cNvSpPr>
              <a:spLocks/>
            </p:cNvSpPr>
            <p:nvPr/>
          </p:nvSpPr>
          <p:spPr bwMode="auto">
            <a:xfrm>
              <a:off x="4051300" y="2459355"/>
              <a:ext cx="1270" cy="18415"/>
            </a:xfrm>
            <a:custGeom>
              <a:avLst/>
              <a:gdLst>
                <a:gd name="T0" fmla="*/ 3 w 7"/>
                <a:gd name="T1" fmla="*/ 92 h 92"/>
                <a:gd name="T2" fmla="*/ 7 w 7"/>
                <a:gd name="T3" fmla="*/ 0 h 92"/>
                <a:gd name="T4" fmla="*/ 0 w 7"/>
                <a:gd name="T5" fmla="*/ 85 h 92"/>
                <a:gd name="T6" fmla="*/ 3 w 7"/>
                <a:gd name="T7" fmla="*/ 92 h 92"/>
              </a:gdLst>
              <a:ahLst/>
              <a:cxnLst>
                <a:cxn ang="0">
                  <a:pos x="T0" y="T1"/>
                </a:cxn>
                <a:cxn ang="0">
                  <a:pos x="T2" y="T3"/>
                </a:cxn>
                <a:cxn ang="0">
                  <a:pos x="T4" y="T5"/>
                </a:cxn>
                <a:cxn ang="0">
                  <a:pos x="T6" y="T7"/>
                </a:cxn>
              </a:cxnLst>
              <a:rect l="0" t="0" r="r" b="b"/>
              <a:pathLst>
                <a:path w="7" h="92">
                  <a:moveTo>
                    <a:pt x="3" y="92"/>
                  </a:moveTo>
                  <a:lnTo>
                    <a:pt x="7" y="0"/>
                  </a:lnTo>
                  <a:lnTo>
                    <a:pt x="0" y="85"/>
                  </a:lnTo>
                  <a:lnTo>
                    <a:pt x="3" y="9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90" name="Freeform 289"/>
            <p:cNvSpPr>
              <a:spLocks/>
            </p:cNvSpPr>
            <p:nvPr/>
          </p:nvSpPr>
          <p:spPr bwMode="auto">
            <a:xfrm>
              <a:off x="4051300" y="2459355"/>
              <a:ext cx="1270" cy="17145"/>
            </a:xfrm>
            <a:custGeom>
              <a:avLst/>
              <a:gdLst>
                <a:gd name="T0" fmla="*/ 3 w 7"/>
                <a:gd name="T1" fmla="*/ 6 h 85"/>
                <a:gd name="T2" fmla="*/ 0 w 7"/>
                <a:gd name="T3" fmla="*/ 85 h 85"/>
                <a:gd name="T4" fmla="*/ 7 w 7"/>
                <a:gd name="T5" fmla="*/ 0 h 85"/>
                <a:gd name="T6" fmla="*/ 3 w 7"/>
                <a:gd name="T7" fmla="*/ 6 h 85"/>
              </a:gdLst>
              <a:ahLst/>
              <a:cxnLst>
                <a:cxn ang="0">
                  <a:pos x="T0" y="T1"/>
                </a:cxn>
                <a:cxn ang="0">
                  <a:pos x="T2" y="T3"/>
                </a:cxn>
                <a:cxn ang="0">
                  <a:pos x="T4" y="T5"/>
                </a:cxn>
                <a:cxn ang="0">
                  <a:pos x="T6" y="T7"/>
                </a:cxn>
              </a:cxnLst>
              <a:rect l="0" t="0" r="r" b="b"/>
              <a:pathLst>
                <a:path w="7" h="85">
                  <a:moveTo>
                    <a:pt x="3" y="6"/>
                  </a:moveTo>
                  <a:lnTo>
                    <a:pt x="0" y="85"/>
                  </a:lnTo>
                  <a:lnTo>
                    <a:pt x="7" y="0"/>
                  </a:lnTo>
                  <a:lnTo>
                    <a:pt x="3"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91" name="Freeform 290"/>
            <p:cNvSpPr>
              <a:spLocks/>
            </p:cNvSpPr>
            <p:nvPr/>
          </p:nvSpPr>
          <p:spPr bwMode="auto">
            <a:xfrm>
              <a:off x="4051300" y="2459355"/>
              <a:ext cx="1270" cy="17145"/>
            </a:xfrm>
            <a:custGeom>
              <a:avLst/>
              <a:gdLst>
                <a:gd name="T0" fmla="*/ 3 w 7"/>
                <a:gd name="T1" fmla="*/ 6 h 85"/>
                <a:gd name="T2" fmla="*/ 0 w 7"/>
                <a:gd name="T3" fmla="*/ 85 h 85"/>
                <a:gd name="T4" fmla="*/ 7 w 7"/>
                <a:gd name="T5" fmla="*/ 0 h 85"/>
                <a:gd name="T6" fmla="*/ 3 w 7"/>
                <a:gd name="T7" fmla="*/ 6 h 85"/>
              </a:gdLst>
              <a:ahLst/>
              <a:cxnLst>
                <a:cxn ang="0">
                  <a:pos x="T0" y="T1"/>
                </a:cxn>
                <a:cxn ang="0">
                  <a:pos x="T2" y="T3"/>
                </a:cxn>
                <a:cxn ang="0">
                  <a:pos x="T4" y="T5"/>
                </a:cxn>
                <a:cxn ang="0">
                  <a:pos x="T6" y="T7"/>
                </a:cxn>
              </a:cxnLst>
              <a:rect l="0" t="0" r="r" b="b"/>
              <a:pathLst>
                <a:path w="7" h="85">
                  <a:moveTo>
                    <a:pt x="3" y="6"/>
                  </a:moveTo>
                  <a:lnTo>
                    <a:pt x="0" y="85"/>
                  </a:lnTo>
                  <a:lnTo>
                    <a:pt x="7" y="0"/>
                  </a:lnTo>
                  <a:lnTo>
                    <a:pt x="3"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92" name="Freeform 291"/>
            <p:cNvSpPr>
              <a:spLocks/>
            </p:cNvSpPr>
            <p:nvPr/>
          </p:nvSpPr>
          <p:spPr bwMode="auto">
            <a:xfrm>
              <a:off x="4050665" y="2460625"/>
              <a:ext cx="1270" cy="15875"/>
            </a:xfrm>
            <a:custGeom>
              <a:avLst/>
              <a:gdLst>
                <a:gd name="T0" fmla="*/ 3 w 6"/>
                <a:gd name="T1" fmla="*/ 79 h 79"/>
                <a:gd name="T2" fmla="*/ 6 w 6"/>
                <a:gd name="T3" fmla="*/ 0 h 79"/>
                <a:gd name="T4" fmla="*/ 0 w 6"/>
                <a:gd name="T5" fmla="*/ 74 h 79"/>
                <a:gd name="T6" fmla="*/ 3 w 6"/>
                <a:gd name="T7" fmla="*/ 79 h 79"/>
              </a:gdLst>
              <a:ahLst/>
              <a:cxnLst>
                <a:cxn ang="0">
                  <a:pos x="T0" y="T1"/>
                </a:cxn>
                <a:cxn ang="0">
                  <a:pos x="T2" y="T3"/>
                </a:cxn>
                <a:cxn ang="0">
                  <a:pos x="T4" y="T5"/>
                </a:cxn>
                <a:cxn ang="0">
                  <a:pos x="T6" y="T7"/>
                </a:cxn>
              </a:cxnLst>
              <a:rect l="0" t="0" r="r" b="b"/>
              <a:pathLst>
                <a:path w="6" h="79">
                  <a:moveTo>
                    <a:pt x="3" y="79"/>
                  </a:moveTo>
                  <a:lnTo>
                    <a:pt x="6" y="0"/>
                  </a:lnTo>
                  <a:lnTo>
                    <a:pt x="0" y="74"/>
                  </a:lnTo>
                  <a:lnTo>
                    <a:pt x="3"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93" name="Freeform 292"/>
            <p:cNvSpPr>
              <a:spLocks/>
            </p:cNvSpPr>
            <p:nvPr/>
          </p:nvSpPr>
          <p:spPr bwMode="auto">
            <a:xfrm>
              <a:off x="4050665" y="2460625"/>
              <a:ext cx="1270" cy="15875"/>
            </a:xfrm>
            <a:custGeom>
              <a:avLst/>
              <a:gdLst>
                <a:gd name="T0" fmla="*/ 3 w 6"/>
                <a:gd name="T1" fmla="*/ 79 h 79"/>
                <a:gd name="T2" fmla="*/ 6 w 6"/>
                <a:gd name="T3" fmla="*/ 0 h 79"/>
                <a:gd name="T4" fmla="*/ 0 w 6"/>
                <a:gd name="T5" fmla="*/ 74 h 79"/>
                <a:gd name="T6" fmla="*/ 3 w 6"/>
                <a:gd name="T7" fmla="*/ 79 h 79"/>
              </a:gdLst>
              <a:ahLst/>
              <a:cxnLst>
                <a:cxn ang="0">
                  <a:pos x="T0" y="T1"/>
                </a:cxn>
                <a:cxn ang="0">
                  <a:pos x="T2" y="T3"/>
                </a:cxn>
                <a:cxn ang="0">
                  <a:pos x="T4" y="T5"/>
                </a:cxn>
                <a:cxn ang="0">
                  <a:pos x="T6" y="T7"/>
                </a:cxn>
              </a:cxnLst>
              <a:rect l="0" t="0" r="r" b="b"/>
              <a:pathLst>
                <a:path w="6" h="79">
                  <a:moveTo>
                    <a:pt x="3" y="79"/>
                  </a:moveTo>
                  <a:lnTo>
                    <a:pt x="6" y="0"/>
                  </a:lnTo>
                  <a:lnTo>
                    <a:pt x="0" y="74"/>
                  </a:lnTo>
                  <a:lnTo>
                    <a:pt x="3" y="7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94" name="Freeform 293"/>
            <p:cNvSpPr>
              <a:spLocks/>
            </p:cNvSpPr>
            <p:nvPr/>
          </p:nvSpPr>
          <p:spPr bwMode="auto">
            <a:xfrm>
              <a:off x="4050665" y="2460625"/>
              <a:ext cx="1270" cy="14605"/>
            </a:xfrm>
            <a:custGeom>
              <a:avLst/>
              <a:gdLst>
                <a:gd name="T0" fmla="*/ 3 w 6"/>
                <a:gd name="T1" fmla="*/ 5 h 74"/>
                <a:gd name="T2" fmla="*/ 0 w 6"/>
                <a:gd name="T3" fmla="*/ 74 h 74"/>
                <a:gd name="T4" fmla="*/ 6 w 6"/>
                <a:gd name="T5" fmla="*/ 0 h 74"/>
                <a:gd name="T6" fmla="*/ 3 w 6"/>
                <a:gd name="T7" fmla="*/ 5 h 74"/>
              </a:gdLst>
              <a:ahLst/>
              <a:cxnLst>
                <a:cxn ang="0">
                  <a:pos x="T0" y="T1"/>
                </a:cxn>
                <a:cxn ang="0">
                  <a:pos x="T2" y="T3"/>
                </a:cxn>
                <a:cxn ang="0">
                  <a:pos x="T4" y="T5"/>
                </a:cxn>
                <a:cxn ang="0">
                  <a:pos x="T6" y="T7"/>
                </a:cxn>
              </a:cxnLst>
              <a:rect l="0" t="0" r="r" b="b"/>
              <a:pathLst>
                <a:path w="6" h="74">
                  <a:moveTo>
                    <a:pt x="3" y="5"/>
                  </a:moveTo>
                  <a:lnTo>
                    <a:pt x="0" y="74"/>
                  </a:lnTo>
                  <a:lnTo>
                    <a:pt x="6" y="0"/>
                  </a:lnTo>
                  <a:lnTo>
                    <a:pt x="3"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95" name="Freeform 294"/>
            <p:cNvSpPr>
              <a:spLocks/>
            </p:cNvSpPr>
            <p:nvPr/>
          </p:nvSpPr>
          <p:spPr bwMode="auto">
            <a:xfrm>
              <a:off x="4050665" y="2460625"/>
              <a:ext cx="1270" cy="14605"/>
            </a:xfrm>
            <a:custGeom>
              <a:avLst/>
              <a:gdLst>
                <a:gd name="T0" fmla="*/ 3 w 6"/>
                <a:gd name="T1" fmla="*/ 5 h 74"/>
                <a:gd name="T2" fmla="*/ 0 w 6"/>
                <a:gd name="T3" fmla="*/ 74 h 74"/>
                <a:gd name="T4" fmla="*/ 6 w 6"/>
                <a:gd name="T5" fmla="*/ 0 h 74"/>
                <a:gd name="T6" fmla="*/ 3 w 6"/>
                <a:gd name="T7" fmla="*/ 5 h 74"/>
              </a:gdLst>
              <a:ahLst/>
              <a:cxnLst>
                <a:cxn ang="0">
                  <a:pos x="T0" y="T1"/>
                </a:cxn>
                <a:cxn ang="0">
                  <a:pos x="T2" y="T3"/>
                </a:cxn>
                <a:cxn ang="0">
                  <a:pos x="T4" y="T5"/>
                </a:cxn>
                <a:cxn ang="0">
                  <a:pos x="T6" y="T7"/>
                </a:cxn>
              </a:cxnLst>
              <a:rect l="0" t="0" r="r" b="b"/>
              <a:pathLst>
                <a:path w="6" h="74">
                  <a:moveTo>
                    <a:pt x="3" y="5"/>
                  </a:moveTo>
                  <a:lnTo>
                    <a:pt x="0" y="74"/>
                  </a:lnTo>
                  <a:lnTo>
                    <a:pt x="6" y="0"/>
                  </a:lnTo>
                  <a:lnTo>
                    <a:pt x="3"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96" name="Freeform 295"/>
            <p:cNvSpPr>
              <a:spLocks/>
            </p:cNvSpPr>
            <p:nvPr/>
          </p:nvSpPr>
          <p:spPr bwMode="auto">
            <a:xfrm>
              <a:off x="4050030" y="2461895"/>
              <a:ext cx="1270" cy="13335"/>
            </a:xfrm>
            <a:custGeom>
              <a:avLst/>
              <a:gdLst>
                <a:gd name="T0" fmla="*/ 2 w 5"/>
                <a:gd name="T1" fmla="*/ 69 h 69"/>
                <a:gd name="T2" fmla="*/ 5 w 5"/>
                <a:gd name="T3" fmla="*/ 0 h 69"/>
                <a:gd name="T4" fmla="*/ 0 w 5"/>
                <a:gd name="T5" fmla="*/ 63 h 69"/>
                <a:gd name="T6" fmla="*/ 2 w 5"/>
                <a:gd name="T7" fmla="*/ 69 h 69"/>
              </a:gdLst>
              <a:ahLst/>
              <a:cxnLst>
                <a:cxn ang="0">
                  <a:pos x="T0" y="T1"/>
                </a:cxn>
                <a:cxn ang="0">
                  <a:pos x="T2" y="T3"/>
                </a:cxn>
                <a:cxn ang="0">
                  <a:pos x="T4" y="T5"/>
                </a:cxn>
                <a:cxn ang="0">
                  <a:pos x="T6" y="T7"/>
                </a:cxn>
              </a:cxnLst>
              <a:rect l="0" t="0" r="r" b="b"/>
              <a:pathLst>
                <a:path w="5" h="69">
                  <a:moveTo>
                    <a:pt x="2" y="69"/>
                  </a:moveTo>
                  <a:lnTo>
                    <a:pt x="5" y="0"/>
                  </a:lnTo>
                  <a:lnTo>
                    <a:pt x="0" y="63"/>
                  </a:lnTo>
                  <a:lnTo>
                    <a:pt x="2"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97" name="Freeform 296"/>
            <p:cNvSpPr>
              <a:spLocks/>
            </p:cNvSpPr>
            <p:nvPr/>
          </p:nvSpPr>
          <p:spPr bwMode="auto">
            <a:xfrm>
              <a:off x="4050030" y="2461895"/>
              <a:ext cx="1270" cy="13335"/>
            </a:xfrm>
            <a:custGeom>
              <a:avLst/>
              <a:gdLst>
                <a:gd name="T0" fmla="*/ 2 w 5"/>
                <a:gd name="T1" fmla="*/ 69 h 69"/>
                <a:gd name="T2" fmla="*/ 5 w 5"/>
                <a:gd name="T3" fmla="*/ 0 h 69"/>
                <a:gd name="T4" fmla="*/ 0 w 5"/>
                <a:gd name="T5" fmla="*/ 63 h 69"/>
                <a:gd name="T6" fmla="*/ 2 w 5"/>
                <a:gd name="T7" fmla="*/ 69 h 69"/>
              </a:gdLst>
              <a:ahLst/>
              <a:cxnLst>
                <a:cxn ang="0">
                  <a:pos x="T0" y="T1"/>
                </a:cxn>
                <a:cxn ang="0">
                  <a:pos x="T2" y="T3"/>
                </a:cxn>
                <a:cxn ang="0">
                  <a:pos x="T4" y="T5"/>
                </a:cxn>
                <a:cxn ang="0">
                  <a:pos x="T6" y="T7"/>
                </a:cxn>
              </a:cxnLst>
              <a:rect l="0" t="0" r="r" b="b"/>
              <a:pathLst>
                <a:path w="5" h="69">
                  <a:moveTo>
                    <a:pt x="2" y="69"/>
                  </a:moveTo>
                  <a:lnTo>
                    <a:pt x="5" y="0"/>
                  </a:lnTo>
                  <a:lnTo>
                    <a:pt x="0" y="63"/>
                  </a:lnTo>
                  <a:lnTo>
                    <a:pt x="2" y="6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98" name="Freeform 297"/>
            <p:cNvSpPr>
              <a:spLocks/>
            </p:cNvSpPr>
            <p:nvPr/>
          </p:nvSpPr>
          <p:spPr bwMode="auto">
            <a:xfrm>
              <a:off x="4050030" y="2461895"/>
              <a:ext cx="1270" cy="12065"/>
            </a:xfrm>
            <a:custGeom>
              <a:avLst/>
              <a:gdLst>
                <a:gd name="T0" fmla="*/ 2 w 5"/>
                <a:gd name="T1" fmla="*/ 6 h 63"/>
                <a:gd name="T2" fmla="*/ 0 w 5"/>
                <a:gd name="T3" fmla="*/ 63 h 63"/>
                <a:gd name="T4" fmla="*/ 5 w 5"/>
                <a:gd name="T5" fmla="*/ 0 h 63"/>
                <a:gd name="T6" fmla="*/ 2 w 5"/>
                <a:gd name="T7" fmla="*/ 6 h 63"/>
              </a:gdLst>
              <a:ahLst/>
              <a:cxnLst>
                <a:cxn ang="0">
                  <a:pos x="T0" y="T1"/>
                </a:cxn>
                <a:cxn ang="0">
                  <a:pos x="T2" y="T3"/>
                </a:cxn>
                <a:cxn ang="0">
                  <a:pos x="T4" y="T5"/>
                </a:cxn>
                <a:cxn ang="0">
                  <a:pos x="T6" y="T7"/>
                </a:cxn>
              </a:cxnLst>
              <a:rect l="0" t="0" r="r" b="b"/>
              <a:pathLst>
                <a:path w="5" h="63">
                  <a:moveTo>
                    <a:pt x="2" y="6"/>
                  </a:moveTo>
                  <a:lnTo>
                    <a:pt x="0" y="63"/>
                  </a:lnTo>
                  <a:lnTo>
                    <a:pt x="5" y="0"/>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99" name="Freeform 298"/>
            <p:cNvSpPr>
              <a:spLocks/>
            </p:cNvSpPr>
            <p:nvPr/>
          </p:nvSpPr>
          <p:spPr bwMode="auto">
            <a:xfrm>
              <a:off x="4050030" y="2461895"/>
              <a:ext cx="1270" cy="12065"/>
            </a:xfrm>
            <a:custGeom>
              <a:avLst/>
              <a:gdLst>
                <a:gd name="T0" fmla="*/ 2 w 5"/>
                <a:gd name="T1" fmla="*/ 6 h 63"/>
                <a:gd name="T2" fmla="*/ 0 w 5"/>
                <a:gd name="T3" fmla="*/ 63 h 63"/>
                <a:gd name="T4" fmla="*/ 5 w 5"/>
                <a:gd name="T5" fmla="*/ 0 h 63"/>
                <a:gd name="T6" fmla="*/ 2 w 5"/>
                <a:gd name="T7" fmla="*/ 6 h 63"/>
              </a:gdLst>
              <a:ahLst/>
              <a:cxnLst>
                <a:cxn ang="0">
                  <a:pos x="T0" y="T1"/>
                </a:cxn>
                <a:cxn ang="0">
                  <a:pos x="T2" y="T3"/>
                </a:cxn>
                <a:cxn ang="0">
                  <a:pos x="T4" y="T5"/>
                </a:cxn>
                <a:cxn ang="0">
                  <a:pos x="T6" y="T7"/>
                </a:cxn>
              </a:cxnLst>
              <a:rect l="0" t="0" r="r" b="b"/>
              <a:pathLst>
                <a:path w="5" h="63">
                  <a:moveTo>
                    <a:pt x="2" y="6"/>
                  </a:moveTo>
                  <a:lnTo>
                    <a:pt x="0" y="63"/>
                  </a:lnTo>
                  <a:lnTo>
                    <a:pt x="5" y="0"/>
                  </a:lnTo>
                  <a:lnTo>
                    <a:pt x="2"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00" name="Freeform 299"/>
            <p:cNvSpPr>
              <a:spLocks/>
            </p:cNvSpPr>
            <p:nvPr/>
          </p:nvSpPr>
          <p:spPr bwMode="auto">
            <a:xfrm>
              <a:off x="4050030" y="2463165"/>
              <a:ext cx="635" cy="10795"/>
            </a:xfrm>
            <a:custGeom>
              <a:avLst/>
              <a:gdLst>
                <a:gd name="T0" fmla="*/ 2 w 4"/>
                <a:gd name="T1" fmla="*/ 57 h 57"/>
                <a:gd name="T2" fmla="*/ 4 w 4"/>
                <a:gd name="T3" fmla="*/ 0 h 57"/>
                <a:gd name="T4" fmla="*/ 0 w 4"/>
                <a:gd name="T5" fmla="*/ 51 h 57"/>
                <a:gd name="T6" fmla="*/ 2 w 4"/>
                <a:gd name="T7" fmla="*/ 57 h 57"/>
              </a:gdLst>
              <a:ahLst/>
              <a:cxnLst>
                <a:cxn ang="0">
                  <a:pos x="T0" y="T1"/>
                </a:cxn>
                <a:cxn ang="0">
                  <a:pos x="T2" y="T3"/>
                </a:cxn>
                <a:cxn ang="0">
                  <a:pos x="T4" y="T5"/>
                </a:cxn>
                <a:cxn ang="0">
                  <a:pos x="T6" y="T7"/>
                </a:cxn>
              </a:cxnLst>
              <a:rect l="0" t="0" r="r" b="b"/>
              <a:pathLst>
                <a:path w="4" h="57">
                  <a:moveTo>
                    <a:pt x="2" y="57"/>
                  </a:moveTo>
                  <a:lnTo>
                    <a:pt x="4" y="0"/>
                  </a:lnTo>
                  <a:lnTo>
                    <a:pt x="0" y="51"/>
                  </a:lnTo>
                  <a:lnTo>
                    <a:pt x="2"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01" name="Freeform 300"/>
            <p:cNvSpPr>
              <a:spLocks/>
            </p:cNvSpPr>
            <p:nvPr/>
          </p:nvSpPr>
          <p:spPr bwMode="auto">
            <a:xfrm>
              <a:off x="4050030" y="2463165"/>
              <a:ext cx="635" cy="10795"/>
            </a:xfrm>
            <a:custGeom>
              <a:avLst/>
              <a:gdLst>
                <a:gd name="T0" fmla="*/ 2 w 4"/>
                <a:gd name="T1" fmla="*/ 57 h 57"/>
                <a:gd name="T2" fmla="*/ 4 w 4"/>
                <a:gd name="T3" fmla="*/ 0 h 57"/>
                <a:gd name="T4" fmla="*/ 0 w 4"/>
                <a:gd name="T5" fmla="*/ 51 h 57"/>
                <a:gd name="T6" fmla="*/ 2 w 4"/>
                <a:gd name="T7" fmla="*/ 57 h 57"/>
              </a:gdLst>
              <a:ahLst/>
              <a:cxnLst>
                <a:cxn ang="0">
                  <a:pos x="T0" y="T1"/>
                </a:cxn>
                <a:cxn ang="0">
                  <a:pos x="T2" y="T3"/>
                </a:cxn>
                <a:cxn ang="0">
                  <a:pos x="T4" y="T5"/>
                </a:cxn>
                <a:cxn ang="0">
                  <a:pos x="T6" y="T7"/>
                </a:cxn>
              </a:cxnLst>
              <a:rect l="0" t="0" r="r" b="b"/>
              <a:pathLst>
                <a:path w="4" h="57">
                  <a:moveTo>
                    <a:pt x="2" y="57"/>
                  </a:moveTo>
                  <a:lnTo>
                    <a:pt x="4" y="0"/>
                  </a:lnTo>
                  <a:lnTo>
                    <a:pt x="0" y="51"/>
                  </a:lnTo>
                  <a:lnTo>
                    <a:pt x="2" y="5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02" name="Freeform 301"/>
            <p:cNvSpPr>
              <a:spLocks/>
            </p:cNvSpPr>
            <p:nvPr/>
          </p:nvSpPr>
          <p:spPr bwMode="auto">
            <a:xfrm>
              <a:off x="4050030" y="2463165"/>
              <a:ext cx="635" cy="10160"/>
            </a:xfrm>
            <a:custGeom>
              <a:avLst/>
              <a:gdLst>
                <a:gd name="T0" fmla="*/ 2 w 4"/>
                <a:gd name="T1" fmla="*/ 6 h 51"/>
                <a:gd name="T2" fmla="*/ 0 w 4"/>
                <a:gd name="T3" fmla="*/ 51 h 51"/>
                <a:gd name="T4" fmla="*/ 4 w 4"/>
                <a:gd name="T5" fmla="*/ 0 h 51"/>
                <a:gd name="T6" fmla="*/ 2 w 4"/>
                <a:gd name="T7" fmla="*/ 6 h 51"/>
              </a:gdLst>
              <a:ahLst/>
              <a:cxnLst>
                <a:cxn ang="0">
                  <a:pos x="T0" y="T1"/>
                </a:cxn>
                <a:cxn ang="0">
                  <a:pos x="T2" y="T3"/>
                </a:cxn>
                <a:cxn ang="0">
                  <a:pos x="T4" y="T5"/>
                </a:cxn>
                <a:cxn ang="0">
                  <a:pos x="T6" y="T7"/>
                </a:cxn>
              </a:cxnLst>
              <a:rect l="0" t="0" r="r" b="b"/>
              <a:pathLst>
                <a:path w="4" h="51">
                  <a:moveTo>
                    <a:pt x="2" y="6"/>
                  </a:moveTo>
                  <a:lnTo>
                    <a:pt x="0" y="51"/>
                  </a:lnTo>
                  <a:lnTo>
                    <a:pt x="4" y="0"/>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03" name="Freeform 302"/>
            <p:cNvSpPr>
              <a:spLocks/>
            </p:cNvSpPr>
            <p:nvPr/>
          </p:nvSpPr>
          <p:spPr bwMode="auto">
            <a:xfrm>
              <a:off x="4050030" y="2463165"/>
              <a:ext cx="635" cy="10160"/>
            </a:xfrm>
            <a:custGeom>
              <a:avLst/>
              <a:gdLst>
                <a:gd name="T0" fmla="*/ 2 w 4"/>
                <a:gd name="T1" fmla="*/ 6 h 51"/>
                <a:gd name="T2" fmla="*/ 0 w 4"/>
                <a:gd name="T3" fmla="*/ 51 h 51"/>
                <a:gd name="T4" fmla="*/ 4 w 4"/>
                <a:gd name="T5" fmla="*/ 0 h 51"/>
                <a:gd name="T6" fmla="*/ 2 w 4"/>
                <a:gd name="T7" fmla="*/ 6 h 51"/>
              </a:gdLst>
              <a:ahLst/>
              <a:cxnLst>
                <a:cxn ang="0">
                  <a:pos x="T0" y="T1"/>
                </a:cxn>
                <a:cxn ang="0">
                  <a:pos x="T2" y="T3"/>
                </a:cxn>
                <a:cxn ang="0">
                  <a:pos x="T4" y="T5"/>
                </a:cxn>
                <a:cxn ang="0">
                  <a:pos x="T6" y="T7"/>
                </a:cxn>
              </a:cxnLst>
              <a:rect l="0" t="0" r="r" b="b"/>
              <a:pathLst>
                <a:path w="4" h="51">
                  <a:moveTo>
                    <a:pt x="2" y="6"/>
                  </a:moveTo>
                  <a:lnTo>
                    <a:pt x="0" y="51"/>
                  </a:lnTo>
                  <a:lnTo>
                    <a:pt x="4" y="0"/>
                  </a:lnTo>
                  <a:lnTo>
                    <a:pt x="2"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04" name="Freeform 303"/>
            <p:cNvSpPr>
              <a:spLocks/>
            </p:cNvSpPr>
            <p:nvPr/>
          </p:nvSpPr>
          <p:spPr bwMode="auto">
            <a:xfrm>
              <a:off x="4049395" y="2464435"/>
              <a:ext cx="635" cy="8890"/>
            </a:xfrm>
            <a:custGeom>
              <a:avLst/>
              <a:gdLst>
                <a:gd name="T0" fmla="*/ 1 w 3"/>
                <a:gd name="T1" fmla="*/ 45 h 45"/>
                <a:gd name="T2" fmla="*/ 3 w 3"/>
                <a:gd name="T3" fmla="*/ 0 h 45"/>
                <a:gd name="T4" fmla="*/ 0 w 3"/>
                <a:gd name="T5" fmla="*/ 38 h 45"/>
                <a:gd name="T6" fmla="*/ 1 w 3"/>
                <a:gd name="T7" fmla="*/ 45 h 45"/>
              </a:gdLst>
              <a:ahLst/>
              <a:cxnLst>
                <a:cxn ang="0">
                  <a:pos x="T0" y="T1"/>
                </a:cxn>
                <a:cxn ang="0">
                  <a:pos x="T2" y="T3"/>
                </a:cxn>
                <a:cxn ang="0">
                  <a:pos x="T4" y="T5"/>
                </a:cxn>
                <a:cxn ang="0">
                  <a:pos x="T6" y="T7"/>
                </a:cxn>
              </a:cxnLst>
              <a:rect l="0" t="0" r="r" b="b"/>
              <a:pathLst>
                <a:path w="3" h="45">
                  <a:moveTo>
                    <a:pt x="1" y="45"/>
                  </a:moveTo>
                  <a:lnTo>
                    <a:pt x="3" y="0"/>
                  </a:lnTo>
                  <a:lnTo>
                    <a:pt x="0" y="38"/>
                  </a:lnTo>
                  <a:lnTo>
                    <a:pt x="1"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05" name="Freeform 304"/>
            <p:cNvSpPr>
              <a:spLocks/>
            </p:cNvSpPr>
            <p:nvPr/>
          </p:nvSpPr>
          <p:spPr bwMode="auto">
            <a:xfrm>
              <a:off x="4049395" y="2464435"/>
              <a:ext cx="635" cy="8890"/>
            </a:xfrm>
            <a:custGeom>
              <a:avLst/>
              <a:gdLst>
                <a:gd name="T0" fmla="*/ 1 w 3"/>
                <a:gd name="T1" fmla="*/ 45 h 45"/>
                <a:gd name="T2" fmla="*/ 3 w 3"/>
                <a:gd name="T3" fmla="*/ 0 h 45"/>
                <a:gd name="T4" fmla="*/ 0 w 3"/>
                <a:gd name="T5" fmla="*/ 38 h 45"/>
                <a:gd name="T6" fmla="*/ 1 w 3"/>
                <a:gd name="T7" fmla="*/ 45 h 45"/>
              </a:gdLst>
              <a:ahLst/>
              <a:cxnLst>
                <a:cxn ang="0">
                  <a:pos x="T0" y="T1"/>
                </a:cxn>
                <a:cxn ang="0">
                  <a:pos x="T2" y="T3"/>
                </a:cxn>
                <a:cxn ang="0">
                  <a:pos x="T4" y="T5"/>
                </a:cxn>
                <a:cxn ang="0">
                  <a:pos x="T6" y="T7"/>
                </a:cxn>
              </a:cxnLst>
              <a:rect l="0" t="0" r="r" b="b"/>
              <a:pathLst>
                <a:path w="3" h="45">
                  <a:moveTo>
                    <a:pt x="1" y="45"/>
                  </a:moveTo>
                  <a:lnTo>
                    <a:pt x="3" y="0"/>
                  </a:lnTo>
                  <a:lnTo>
                    <a:pt x="0" y="38"/>
                  </a:lnTo>
                  <a:lnTo>
                    <a:pt x="1" y="4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06" name="Freeform 305"/>
            <p:cNvSpPr>
              <a:spLocks/>
            </p:cNvSpPr>
            <p:nvPr/>
          </p:nvSpPr>
          <p:spPr bwMode="auto">
            <a:xfrm>
              <a:off x="4049395" y="2464435"/>
              <a:ext cx="635" cy="7620"/>
            </a:xfrm>
            <a:custGeom>
              <a:avLst/>
              <a:gdLst>
                <a:gd name="T0" fmla="*/ 1 w 3"/>
                <a:gd name="T1" fmla="*/ 6 h 38"/>
                <a:gd name="T2" fmla="*/ 0 w 3"/>
                <a:gd name="T3" fmla="*/ 38 h 38"/>
                <a:gd name="T4" fmla="*/ 3 w 3"/>
                <a:gd name="T5" fmla="*/ 0 h 38"/>
                <a:gd name="T6" fmla="*/ 1 w 3"/>
                <a:gd name="T7" fmla="*/ 6 h 38"/>
              </a:gdLst>
              <a:ahLst/>
              <a:cxnLst>
                <a:cxn ang="0">
                  <a:pos x="T0" y="T1"/>
                </a:cxn>
                <a:cxn ang="0">
                  <a:pos x="T2" y="T3"/>
                </a:cxn>
                <a:cxn ang="0">
                  <a:pos x="T4" y="T5"/>
                </a:cxn>
                <a:cxn ang="0">
                  <a:pos x="T6" y="T7"/>
                </a:cxn>
              </a:cxnLst>
              <a:rect l="0" t="0" r="r" b="b"/>
              <a:pathLst>
                <a:path w="3" h="38">
                  <a:moveTo>
                    <a:pt x="1" y="6"/>
                  </a:moveTo>
                  <a:lnTo>
                    <a:pt x="0" y="38"/>
                  </a:lnTo>
                  <a:lnTo>
                    <a:pt x="3" y="0"/>
                  </a:lnTo>
                  <a:lnTo>
                    <a:pt x="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07" name="Freeform 306"/>
            <p:cNvSpPr>
              <a:spLocks/>
            </p:cNvSpPr>
            <p:nvPr/>
          </p:nvSpPr>
          <p:spPr bwMode="auto">
            <a:xfrm>
              <a:off x="4049395" y="2464435"/>
              <a:ext cx="635" cy="7620"/>
            </a:xfrm>
            <a:custGeom>
              <a:avLst/>
              <a:gdLst>
                <a:gd name="T0" fmla="*/ 1 w 3"/>
                <a:gd name="T1" fmla="*/ 6 h 38"/>
                <a:gd name="T2" fmla="*/ 0 w 3"/>
                <a:gd name="T3" fmla="*/ 38 h 38"/>
                <a:gd name="T4" fmla="*/ 3 w 3"/>
                <a:gd name="T5" fmla="*/ 0 h 38"/>
                <a:gd name="T6" fmla="*/ 1 w 3"/>
                <a:gd name="T7" fmla="*/ 6 h 38"/>
              </a:gdLst>
              <a:ahLst/>
              <a:cxnLst>
                <a:cxn ang="0">
                  <a:pos x="T0" y="T1"/>
                </a:cxn>
                <a:cxn ang="0">
                  <a:pos x="T2" y="T3"/>
                </a:cxn>
                <a:cxn ang="0">
                  <a:pos x="T4" y="T5"/>
                </a:cxn>
                <a:cxn ang="0">
                  <a:pos x="T6" y="T7"/>
                </a:cxn>
              </a:cxnLst>
              <a:rect l="0" t="0" r="r" b="b"/>
              <a:pathLst>
                <a:path w="3" h="38">
                  <a:moveTo>
                    <a:pt x="1" y="6"/>
                  </a:moveTo>
                  <a:lnTo>
                    <a:pt x="0" y="38"/>
                  </a:lnTo>
                  <a:lnTo>
                    <a:pt x="3" y="0"/>
                  </a:lnTo>
                  <a:lnTo>
                    <a:pt x="1"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08" name="Freeform 307"/>
            <p:cNvSpPr>
              <a:spLocks/>
            </p:cNvSpPr>
            <p:nvPr/>
          </p:nvSpPr>
          <p:spPr bwMode="auto">
            <a:xfrm>
              <a:off x="4049395" y="2465070"/>
              <a:ext cx="635" cy="6985"/>
            </a:xfrm>
            <a:custGeom>
              <a:avLst/>
              <a:gdLst>
                <a:gd name="T0" fmla="*/ 1 w 2"/>
                <a:gd name="T1" fmla="*/ 32 h 32"/>
                <a:gd name="T2" fmla="*/ 2 w 2"/>
                <a:gd name="T3" fmla="*/ 0 h 32"/>
                <a:gd name="T4" fmla="*/ 0 w 2"/>
                <a:gd name="T5" fmla="*/ 26 h 32"/>
                <a:gd name="T6" fmla="*/ 1 w 2"/>
                <a:gd name="T7" fmla="*/ 32 h 32"/>
              </a:gdLst>
              <a:ahLst/>
              <a:cxnLst>
                <a:cxn ang="0">
                  <a:pos x="T0" y="T1"/>
                </a:cxn>
                <a:cxn ang="0">
                  <a:pos x="T2" y="T3"/>
                </a:cxn>
                <a:cxn ang="0">
                  <a:pos x="T4" y="T5"/>
                </a:cxn>
                <a:cxn ang="0">
                  <a:pos x="T6" y="T7"/>
                </a:cxn>
              </a:cxnLst>
              <a:rect l="0" t="0" r="r" b="b"/>
              <a:pathLst>
                <a:path w="2" h="32">
                  <a:moveTo>
                    <a:pt x="1" y="32"/>
                  </a:moveTo>
                  <a:lnTo>
                    <a:pt x="2" y="0"/>
                  </a:lnTo>
                  <a:lnTo>
                    <a:pt x="0" y="26"/>
                  </a:lnTo>
                  <a:lnTo>
                    <a:pt x="1"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09" name="Freeform 308"/>
            <p:cNvSpPr>
              <a:spLocks/>
            </p:cNvSpPr>
            <p:nvPr/>
          </p:nvSpPr>
          <p:spPr bwMode="auto">
            <a:xfrm>
              <a:off x="4049395" y="2465070"/>
              <a:ext cx="635" cy="6985"/>
            </a:xfrm>
            <a:custGeom>
              <a:avLst/>
              <a:gdLst>
                <a:gd name="T0" fmla="*/ 1 w 2"/>
                <a:gd name="T1" fmla="*/ 32 h 32"/>
                <a:gd name="T2" fmla="*/ 2 w 2"/>
                <a:gd name="T3" fmla="*/ 0 h 32"/>
                <a:gd name="T4" fmla="*/ 0 w 2"/>
                <a:gd name="T5" fmla="*/ 26 h 32"/>
                <a:gd name="T6" fmla="*/ 1 w 2"/>
                <a:gd name="T7" fmla="*/ 32 h 32"/>
              </a:gdLst>
              <a:ahLst/>
              <a:cxnLst>
                <a:cxn ang="0">
                  <a:pos x="T0" y="T1"/>
                </a:cxn>
                <a:cxn ang="0">
                  <a:pos x="T2" y="T3"/>
                </a:cxn>
                <a:cxn ang="0">
                  <a:pos x="T4" y="T5"/>
                </a:cxn>
                <a:cxn ang="0">
                  <a:pos x="T6" y="T7"/>
                </a:cxn>
              </a:cxnLst>
              <a:rect l="0" t="0" r="r" b="b"/>
              <a:pathLst>
                <a:path w="2" h="32">
                  <a:moveTo>
                    <a:pt x="1" y="32"/>
                  </a:moveTo>
                  <a:lnTo>
                    <a:pt x="2" y="0"/>
                  </a:lnTo>
                  <a:lnTo>
                    <a:pt x="0" y="26"/>
                  </a:lnTo>
                  <a:lnTo>
                    <a:pt x="1"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10" name="Freeform 309"/>
            <p:cNvSpPr>
              <a:spLocks/>
            </p:cNvSpPr>
            <p:nvPr/>
          </p:nvSpPr>
          <p:spPr bwMode="auto">
            <a:xfrm>
              <a:off x="4049395" y="2465070"/>
              <a:ext cx="635" cy="5715"/>
            </a:xfrm>
            <a:custGeom>
              <a:avLst/>
              <a:gdLst>
                <a:gd name="T0" fmla="*/ 1 w 2"/>
                <a:gd name="T1" fmla="*/ 7 h 26"/>
                <a:gd name="T2" fmla="*/ 0 w 2"/>
                <a:gd name="T3" fmla="*/ 26 h 26"/>
                <a:gd name="T4" fmla="*/ 2 w 2"/>
                <a:gd name="T5" fmla="*/ 0 h 26"/>
                <a:gd name="T6" fmla="*/ 1 w 2"/>
                <a:gd name="T7" fmla="*/ 7 h 26"/>
              </a:gdLst>
              <a:ahLst/>
              <a:cxnLst>
                <a:cxn ang="0">
                  <a:pos x="T0" y="T1"/>
                </a:cxn>
                <a:cxn ang="0">
                  <a:pos x="T2" y="T3"/>
                </a:cxn>
                <a:cxn ang="0">
                  <a:pos x="T4" y="T5"/>
                </a:cxn>
                <a:cxn ang="0">
                  <a:pos x="T6" y="T7"/>
                </a:cxn>
              </a:cxnLst>
              <a:rect l="0" t="0" r="r" b="b"/>
              <a:pathLst>
                <a:path w="2" h="26">
                  <a:moveTo>
                    <a:pt x="1" y="7"/>
                  </a:moveTo>
                  <a:lnTo>
                    <a:pt x="0" y="26"/>
                  </a:lnTo>
                  <a:lnTo>
                    <a:pt x="2" y="0"/>
                  </a:lnTo>
                  <a:lnTo>
                    <a:pt x="1"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11" name="Freeform 310"/>
            <p:cNvSpPr>
              <a:spLocks/>
            </p:cNvSpPr>
            <p:nvPr/>
          </p:nvSpPr>
          <p:spPr bwMode="auto">
            <a:xfrm>
              <a:off x="4049395" y="2465070"/>
              <a:ext cx="635" cy="5715"/>
            </a:xfrm>
            <a:custGeom>
              <a:avLst/>
              <a:gdLst>
                <a:gd name="T0" fmla="*/ 1 w 2"/>
                <a:gd name="T1" fmla="*/ 7 h 26"/>
                <a:gd name="T2" fmla="*/ 0 w 2"/>
                <a:gd name="T3" fmla="*/ 26 h 26"/>
                <a:gd name="T4" fmla="*/ 2 w 2"/>
                <a:gd name="T5" fmla="*/ 0 h 26"/>
                <a:gd name="T6" fmla="*/ 1 w 2"/>
                <a:gd name="T7" fmla="*/ 7 h 26"/>
              </a:gdLst>
              <a:ahLst/>
              <a:cxnLst>
                <a:cxn ang="0">
                  <a:pos x="T0" y="T1"/>
                </a:cxn>
                <a:cxn ang="0">
                  <a:pos x="T2" y="T3"/>
                </a:cxn>
                <a:cxn ang="0">
                  <a:pos x="T4" y="T5"/>
                </a:cxn>
                <a:cxn ang="0">
                  <a:pos x="T6" y="T7"/>
                </a:cxn>
              </a:cxnLst>
              <a:rect l="0" t="0" r="r" b="b"/>
              <a:pathLst>
                <a:path w="2" h="26">
                  <a:moveTo>
                    <a:pt x="1" y="7"/>
                  </a:moveTo>
                  <a:lnTo>
                    <a:pt x="0" y="26"/>
                  </a:lnTo>
                  <a:lnTo>
                    <a:pt x="2" y="0"/>
                  </a:lnTo>
                  <a:lnTo>
                    <a:pt x="1" y="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12" name="Freeform 311"/>
            <p:cNvSpPr>
              <a:spLocks/>
            </p:cNvSpPr>
            <p:nvPr/>
          </p:nvSpPr>
          <p:spPr bwMode="auto">
            <a:xfrm>
              <a:off x="4049395" y="2466340"/>
              <a:ext cx="635" cy="4445"/>
            </a:xfrm>
            <a:custGeom>
              <a:avLst/>
              <a:gdLst>
                <a:gd name="T0" fmla="*/ 0 w 1"/>
                <a:gd name="T1" fmla="*/ 19 h 19"/>
                <a:gd name="T2" fmla="*/ 1 w 1"/>
                <a:gd name="T3" fmla="*/ 0 h 19"/>
                <a:gd name="T4" fmla="*/ 0 w 1"/>
                <a:gd name="T5" fmla="*/ 13 h 19"/>
                <a:gd name="T6" fmla="*/ 0 w 1"/>
                <a:gd name="T7" fmla="*/ 19 h 19"/>
              </a:gdLst>
              <a:ahLst/>
              <a:cxnLst>
                <a:cxn ang="0">
                  <a:pos x="T0" y="T1"/>
                </a:cxn>
                <a:cxn ang="0">
                  <a:pos x="T2" y="T3"/>
                </a:cxn>
                <a:cxn ang="0">
                  <a:pos x="T4" y="T5"/>
                </a:cxn>
                <a:cxn ang="0">
                  <a:pos x="T6" y="T7"/>
                </a:cxn>
              </a:cxnLst>
              <a:rect l="0" t="0" r="r" b="b"/>
              <a:pathLst>
                <a:path w="1" h="19">
                  <a:moveTo>
                    <a:pt x="0" y="19"/>
                  </a:moveTo>
                  <a:lnTo>
                    <a:pt x="1" y="0"/>
                  </a:lnTo>
                  <a:lnTo>
                    <a:pt x="0" y="13"/>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13" name="Freeform 312"/>
            <p:cNvSpPr>
              <a:spLocks/>
            </p:cNvSpPr>
            <p:nvPr/>
          </p:nvSpPr>
          <p:spPr bwMode="auto">
            <a:xfrm>
              <a:off x="4049395" y="2466340"/>
              <a:ext cx="635" cy="4445"/>
            </a:xfrm>
            <a:custGeom>
              <a:avLst/>
              <a:gdLst>
                <a:gd name="T0" fmla="*/ 0 w 1"/>
                <a:gd name="T1" fmla="*/ 19 h 19"/>
                <a:gd name="T2" fmla="*/ 1 w 1"/>
                <a:gd name="T3" fmla="*/ 0 h 19"/>
                <a:gd name="T4" fmla="*/ 0 w 1"/>
                <a:gd name="T5" fmla="*/ 13 h 19"/>
                <a:gd name="T6" fmla="*/ 0 w 1"/>
                <a:gd name="T7" fmla="*/ 19 h 19"/>
              </a:gdLst>
              <a:ahLst/>
              <a:cxnLst>
                <a:cxn ang="0">
                  <a:pos x="T0" y="T1"/>
                </a:cxn>
                <a:cxn ang="0">
                  <a:pos x="T2" y="T3"/>
                </a:cxn>
                <a:cxn ang="0">
                  <a:pos x="T4" y="T5"/>
                </a:cxn>
                <a:cxn ang="0">
                  <a:pos x="T6" y="T7"/>
                </a:cxn>
              </a:cxnLst>
              <a:rect l="0" t="0" r="r" b="b"/>
              <a:pathLst>
                <a:path w="1" h="19">
                  <a:moveTo>
                    <a:pt x="0" y="19"/>
                  </a:moveTo>
                  <a:lnTo>
                    <a:pt x="1" y="0"/>
                  </a:lnTo>
                  <a:lnTo>
                    <a:pt x="0" y="13"/>
                  </a:lnTo>
                  <a:lnTo>
                    <a:pt x="0" y="1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14" name="Freeform 313"/>
            <p:cNvSpPr>
              <a:spLocks/>
            </p:cNvSpPr>
            <p:nvPr/>
          </p:nvSpPr>
          <p:spPr bwMode="auto">
            <a:xfrm>
              <a:off x="4049395" y="2466340"/>
              <a:ext cx="635" cy="3175"/>
            </a:xfrm>
            <a:custGeom>
              <a:avLst/>
              <a:gdLst>
                <a:gd name="T0" fmla="*/ 0 w 1"/>
                <a:gd name="T1" fmla="*/ 6 h 13"/>
                <a:gd name="T2" fmla="*/ 0 w 1"/>
                <a:gd name="T3" fmla="*/ 13 h 13"/>
                <a:gd name="T4" fmla="*/ 1 w 1"/>
                <a:gd name="T5" fmla="*/ 0 h 13"/>
                <a:gd name="T6" fmla="*/ 0 w 1"/>
                <a:gd name="T7" fmla="*/ 6 h 13"/>
              </a:gdLst>
              <a:ahLst/>
              <a:cxnLst>
                <a:cxn ang="0">
                  <a:pos x="T0" y="T1"/>
                </a:cxn>
                <a:cxn ang="0">
                  <a:pos x="T2" y="T3"/>
                </a:cxn>
                <a:cxn ang="0">
                  <a:pos x="T4" y="T5"/>
                </a:cxn>
                <a:cxn ang="0">
                  <a:pos x="T6" y="T7"/>
                </a:cxn>
              </a:cxnLst>
              <a:rect l="0" t="0" r="r" b="b"/>
              <a:pathLst>
                <a:path w="1" h="13">
                  <a:moveTo>
                    <a:pt x="0" y="6"/>
                  </a:moveTo>
                  <a:lnTo>
                    <a:pt x="0" y="13"/>
                  </a:lnTo>
                  <a:lnTo>
                    <a:pt x="1"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15" name="Freeform 314"/>
            <p:cNvSpPr>
              <a:spLocks/>
            </p:cNvSpPr>
            <p:nvPr/>
          </p:nvSpPr>
          <p:spPr bwMode="auto">
            <a:xfrm>
              <a:off x="4049395" y="2466340"/>
              <a:ext cx="635" cy="3175"/>
            </a:xfrm>
            <a:custGeom>
              <a:avLst/>
              <a:gdLst>
                <a:gd name="T0" fmla="*/ 0 w 1"/>
                <a:gd name="T1" fmla="*/ 6 h 13"/>
                <a:gd name="T2" fmla="*/ 0 w 1"/>
                <a:gd name="T3" fmla="*/ 13 h 13"/>
                <a:gd name="T4" fmla="*/ 1 w 1"/>
                <a:gd name="T5" fmla="*/ 0 h 13"/>
                <a:gd name="T6" fmla="*/ 0 w 1"/>
                <a:gd name="T7" fmla="*/ 6 h 13"/>
              </a:gdLst>
              <a:ahLst/>
              <a:cxnLst>
                <a:cxn ang="0">
                  <a:pos x="T0" y="T1"/>
                </a:cxn>
                <a:cxn ang="0">
                  <a:pos x="T2" y="T3"/>
                </a:cxn>
                <a:cxn ang="0">
                  <a:pos x="T4" y="T5"/>
                </a:cxn>
                <a:cxn ang="0">
                  <a:pos x="T6" y="T7"/>
                </a:cxn>
              </a:cxnLst>
              <a:rect l="0" t="0" r="r" b="b"/>
              <a:pathLst>
                <a:path w="1" h="13">
                  <a:moveTo>
                    <a:pt x="0" y="6"/>
                  </a:moveTo>
                  <a:lnTo>
                    <a:pt x="0" y="13"/>
                  </a:lnTo>
                  <a:lnTo>
                    <a:pt x="1" y="0"/>
                  </a:lnTo>
                  <a:lnTo>
                    <a:pt x="0"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16" name="Freeform 315"/>
            <p:cNvSpPr>
              <a:spLocks/>
            </p:cNvSpPr>
            <p:nvPr/>
          </p:nvSpPr>
          <p:spPr bwMode="auto">
            <a:xfrm>
              <a:off x="4065270" y="2469515"/>
              <a:ext cx="13335" cy="15240"/>
            </a:xfrm>
            <a:custGeom>
              <a:avLst/>
              <a:gdLst>
                <a:gd name="T0" fmla="*/ 0 w 68"/>
                <a:gd name="T1" fmla="*/ 0 h 78"/>
                <a:gd name="T2" fmla="*/ 0 w 68"/>
                <a:gd name="T3" fmla="*/ 78 h 78"/>
                <a:gd name="T4" fmla="*/ 68 w 68"/>
                <a:gd name="T5" fmla="*/ 38 h 78"/>
                <a:gd name="T6" fmla="*/ 0 w 68"/>
                <a:gd name="T7" fmla="*/ 0 h 78"/>
              </a:gdLst>
              <a:ahLst/>
              <a:cxnLst>
                <a:cxn ang="0">
                  <a:pos x="T0" y="T1"/>
                </a:cxn>
                <a:cxn ang="0">
                  <a:pos x="T2" y="T3"/>
                </a:cxn>
                <a:cxn ang="0">
                  <a:pos x="T4" y="T5"/>
                </a:cxn>
                <a:cxn ang="0">
                  <a:pos x="T6" y="T7"/>
                </a:cxn>
              </a:cxnLst>
              <a:rect l="0" t="0" r="r" b="b"/>
              <a:pathLst>
                <a:path w="68" h="78">
                  <a:moveTo>
                    <a:pt x="0" y="0"/>
                  </a:moveTo>
                  <a:lnTo>
                    <a:pt x="0" y="78"/>
                  </a:lnTo>
                  <a:lnTo>
                    <a:pt x="68" y="3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17" name="Freeform 316"/>
            <p:cNvSpPr>
              <a:spLocks/>
            </p:cNvSpPr>
            <p:nvPr/>
          </p:nvSpPr>
          <p:spPr bwMode="auto">
            <a:xfrm>
              <a:off x="4065270" y="2469515"/>
              <a:ext cx="13335" cy="15240"/>
            </a:xfrm>
            <a:custGeom>
              <a:avLst/>
              <a:gdLst>
                <a:gd name="T0" fmla="*/ 0 w 68"/>
                <a:gd name="T1" fmla="*/ 0 h 78"/>
                <a:gd name="T2" fmla="*/ 0 w 68"/>
                <a:gd name="T3" fmla="*/ 78 h 78"/>
                <a:gd name="T4" fmla="*/ 68 w 68"/>
                <a:gd name="T5" fmla="*/ 38 h 78"/>
                <a:gd name="T6" fmla="*/ 0 w 68"/>
                <a:gd name="T7" fmla="*/ 0 h 78"/>
              </a:gdLst>
              <a:ahLst/>
              <a:cxnLst>
                <a:cxn ang="0">
                  <a:pos x="T0" y="T1"/>
                </a:cxn>
                <a:cxn ang="0">
                  <a:pos x="T2" y="T3"/>
                </a:cxn>
                <a:cxn ang="0">
                  <a:pos x="T4" y="T5"/>
                </a:cxn>
                <a:cxn ang="0">
                  <a:pos x="T6" y="T7"/>
                </a:cxn>
              </a:cxnLst>
              <a:rect l="0" t="0" r="r" b="b"/>
              <a:pathLst>
                <a:path w="68" h="78">
                  <a:moveTo>
                    <a:pt x="0" y="0"/>
                  </a:moveTo>
                  <a:lnTo>
                    <a:pt x="0" y="78"/>
                  </a:lnTo>
                  <a:lnTo>
                    <a:pt x="68" y="38"/>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18" name="Freeform 317"/>
            <p:cNvSpPr>
              <a:spLocks/>
            </p:cNvSpPr>
            <p:nvPr/>
          </p:nvSpPr>
          <p:spPr bwMode="auto">
            <a:xfrm>
              <a:off x="4065270" y="2476500"/>
              <a:ext cx="13335" cy="8255"/>
            </a:xfrm>
            <a:custGeom>
              <a:avLst/>
              <a:gdLst>
                <a:gd name="T0" fmla="*/ 6 w 68"/>
                <a:gd name="T1" fmla="*/ 39 h 40"/>
                <a:gd name="T2" fmla="*/ 68 w 68"/>
                <a:gd name="T3" fmla="*/ 0 h 40"/>
                <a:gd name="T4" fmla="*/ 0 w 68"/>
                <a:gd name="T5" fmla="*/ 40 h 40"/>
                <a:gd name="T6" fmla="*/ 6 w 68"/>
                <a:gd name="T7" fmla="*/ 39 h 40"/>
              </a:gdLst>
              <a:ahLst/>
              <a:cxnLst>
                <a:cxn ang="0">
                  <a:pos x="T0" y="T1"/>
                </a:cxn>
                <a:cxn ang="0">
                  <a:pos x="T2" y="T3"/>
                </a:cxn>
                <a:cxn ang="0">
                  <a:pos x="T4" y="T5"/>
                </a:cxn>
                <a:cxn ang="0">
                  <a:pos x="T6" y="T7"/>
                </a:cxn>
              </a:cxnLst>
              <a:rect l="0" t="0" r="r" b="b"/>
              <a:pathLst>
                <a:path w="68" h="40">
                  <a:moveTo>
                    <a:pt x="6" y="39"/>
                  </a:moveTo>
                  <a:lnTo>
                    <a:pt x="68" y="0"/>
                  </a:lnTo>
                  <a:lnTo>
                    <a:pt x="0" y="40"/>
                  </a:lnTo>
                  <a:lnTo>
                    <a:pt x="6"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19" name="Freeform 318"/>
            <p:cNvSpPr>
              <a:spLocks/>
            </p:cNvSpPr>
            <p:nvPr/>
          </p:nvSpPr>
          <p:spPr bwMode="auto">
            <a:xfrm>
              <a:off x="4065270" y="2476500"/>
              <a:ext cx="13335" cy="8255"/>
            </a:xfrm>
            <a:custGeom>
              <a:avLst/>
              <a:gdLst>
                <a:gd name="T0" fmla="*/ 6 w 68"/>
                <a:gd name="T1" fmla="*/ 39 h 40"/>
                <a:gd name="T2" fmla="*/ 68 w 68"/>
                <a:gd name="T3" fmla="*/ 0 h 40"/>
                <a:gd name="T4" fmla="*/ 0 w 68"/>
                <a:gd name="T5" fmla="*/ 40 h 40"/>
                <a:gd name="T6" fmla="*/ 6 w 68"/>
                <a:gd name="T7" fmla="*/ 39 h 40"/>
              </a:gdLst>
              <a:ahLst/>
              <a:cxnLst>
                <a:cxn ang="0">
                  <a:pos x="T0" y="T1"/>
                </a:cxn>
                <a:cxn ang="0">
                  <a:pos x="T2" y="T3"/>
                </a:cxn>
                <a:cxn ang="0">
                  <a:pos x="T4" y="T5"/>
                </a:cxn>
                <a:cxn ang="0">
                  <a:pos x="T6" y="T7"/>
                </a:cxn>
              </a:cxnLst>
              <a:rect l="0" t="0" r="r" b="b"/>
              <a:pathLst>
                <a:path w="68" h="40">
                  <a:moveTo>
                    <a:pt x="6" y="39"/>
                  </a:moveTo>
                  <a:lnTo>
                    <a:pt x="68" y="0"/>
                  </a:lnTo>
                  <a:lnTo>
                    <a:pt x="0" y="40"/>
                  </a:lnTo>
                  <a:lnTo>
                    <a:pt x="6" y="3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20" name="Freeform 319"/>
            <p:cNvSpPr>
              <a:spLocks/>
            </p:cNvSpPr>
            <p:nvPr/>
          </p:nvSpPr>
          <p:spPr bwMode="auto">
            <a:xfrm>
              <a:off x="4065905" y="2476500"/>
              <a:ext cx="12700" cy="7620"/>
            </a:xfrm>
            <a:custGeom>
              <a:avLst/>
              <a:gdLst>
                <a:gd name="T0" fmla="*/ 62 w 62"/>
                <a:gd name="T1" fmla="*/ 0 h 39"/>
                <a:gd name="T2" fmla="*/ 0 w 62"/>
                <a:gd name="T3" fmla="*/ 39 h 39"/>
                <a:gd name="T4" fmla="*/ 58 w 62"/>
                <a:gd name="T5" fmla="*/ 6 h 39"/>
                <a:gd name="T6" fmla="*/ 62 w 62"/>
                <a:gd name="T7" fmla="*/ 0 h 39"/>
              </a:gdLst>
              <a:ahLst/>
              <a:cxnLst>
                <a:cxn ang="0">
                  <a:pos x="T0" y="T1"/>
                </a:cxn>
                <a:cxn ang="0">
                  <a:pos x="T2" y="T3"/>
                </a:cxn>
                <a:cxn ang="0">
                  <a:pos x="T4" y="T5"/>
                </a:cxn>
                <a:cxn ang="0">
                  <a:pos x="T6" y="T7"/>
                </a:cxn>
              </a:cxnLst>
              <a:rect l="0" t="0" r="r" b="b"/>
              <a:pathLst>
                <a:path w="62" h="39">
                  <a:moveTo>
                    <a:pt x="62" y="0"/>
                  </a:moveTo>
                  <a:lnTo>
                    <a:pt x="0" y="39"/>
                  </a:lnTo>
                  <a:lnTo>
                    <a:pt x="58" y="6"/>
                  </a:lnTo>
                  <a:lnTo>
                    <a:pt x="6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21" name="Freeform 320"/>
            <p:cNvSpPr>
              <a:spLocks/>
            </p:cNvSpPr>
            <p:nvPr/>
          </p:nvSpPr>
          <p:spPr bwMode="auto">
            <a:xfrm>
              <a:off x="4065905" y="2476500"/>
              <a:ext cx="12700" cy="7620"/>
            </a:xfrm>
            <a:custGeom>
              <a:avLst/>
              <a:gdLst>
                <a:gd name="T0" fmla="*/ 62 w 62"/>
                <a:gd name="T1" fmla="*/ 0 h 39"/>
                <a:gd name="T2" fmla="*/ 0 w 62"/>
                <a:gd name="T3" fmla="*/ 39 h 39"/>
                <a:gd name="T4" fmla="*/ 58 w 62"/>
                <a:gd name="T5" fmla="*/ 6 h 39"/>
                <a:gd name="T6" fmla="*/ 62 w 62"/>
                <a:gd name="T7" fmla="*/ 0 h 39"/>
              </a:gdLst>
              <a:ahLst/>
              <a:cxnLst>
                <a:cxn ang="0">
                  <a:pos x="T0" y="T1"/>
                </a:cxn>
                <a:cxn ang="0">
                  <a:pos x="T2" y="T3"/>
                </a:cxn>
                <a:cxn ang="0">
                  <a:pos x="T4" y="T5"/>
                </a:cxn>
                <a:cxn ang="0">
                  <a:pos x="T6" y="T7"/>
                </a:cxn>
              </a:cxnLst>
              <a:rect l="0" t="0" r="r" b="b"/>
              <a:pathLst>
                <a:path w="62" h="39">
                  <a:moveTo>
                    <a:pt x="62" y="0"/>
                  </a:moveTo>
                  <a:lnTo>
                    <a:pt x="0" y="39"/>
                  </a:lnTo>
                  <a:lnTo>
                    <a:pt x="58" y="6"/>
                  </a:lnTo>
                  <a:lnTo>
                    <a:pt x="6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22" name="Freeform 321"/>
            <p:cNvSpPr>
              <a:spLocks/>
            </p:cNvSpPr>
            <p:nvPr/>
          </p:nvSpPr>
          <p:spPr bwMode="auto">
            <a:xfrm>
              <a:off x="4065905" y="2477770"/>
              <a:ext cx="11430" cy="6350"/>
            </a:xfrm>
            <a:custGeom>
              <a:avLst/>
              <a:gdLst>
                <a:gd name="T0" fmla="*/ 6 w 58"/>
                <a:gd name="T1" fmla="*/ 33 h 33"/>
                <a:gd name="T2" fmla="*/ 58 w 58"/>
                <a:gd name="T3" fmla="*/ 0 h 33"/>
                <a:gd name="T4" fmla="*/ 0 w 58"/>
                <a:gd name="T5" fmla="*/ 33 h 33"/>
                <a:gd name="T6" fmla="*/ 6 w 58"/>
                <a:gd name="T7" fmla="*/ 33 h 33"/>
              </a:gdLst>
              <a:ahLst/>
              <a:cxnLst>
                <a:cxn ang="0">
                  <a:pos x="T0" y="T1"/>
                </a:cxn>
                <a:cxn ang="0">
                  <a:pos x="T2" y="T3"/>
                </a:cxn>
                <a:cxn ang="0">
                  <a:pos x="T4" y="T5"/>
                </a:cxn>
                <a:cxn ang="0">
                  <a:pos x="T6" y="T7"/>
                </a:cxn>
              </a:cxnLst>
              <a:rect l="0" t="0" r="r" b="b"/>
              <a:pathLst>
                <a:path w="58" h="33">
                  <a:moveTo>
                    <a:pt x="6" y="33"/>
                  </a:moveTo>
                  <a:lnTo>
                    <a:pt x="58" y="0"/>
                  </a:lnTo>
                  <a:lnTo>
                    <a:pt x="0" y="33"/>
                  </a:lnTo>
                  <a:lnTo>
                    <a:pt x="6"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23" name="Freeform 322"/>
            <p:cNvSpPr>
              <a:spLocks/>
            </p:cNvSpPr>
            <p:nvPr/>
          </p:nvSpPr>
          <p:spPr bwMode="auto">
            <a:xfrm>
              <a:off x="4065905" y="2477770"/>
              <a:ext cx="11430" cy="6350"/>
            </a:xfrm>
            <a:custGeom>
              <a:avLst/>
              <a:gdLst>
                <a:gd name="T0" fmla="*/ 6 w 58"/>
                <a:gd name="T1" fmla="*/ 33 h 33"/>
                <a:gd name="T2" fmla="*/ 58 w 58"/>
                <a:gd name="T3" fmla="*/ 0 h 33"/>
                <a:gd name="T4" fmla="*/ 0 w 58"/>
                <a:gd name="T5" fmla="*/ 33 h 33"/>
                <a:gd name="T6" fmla="*/ 6 w 58"/>
                <a:gd name="T7" fmla="*/ 33 h 33"/>
              </a:gdLst>
              <a:ahLst/>
              <a:cxnLst>
                <a:cxn ang="0">
                  <a:pos x="T0" y="T1"/>
                </a:cxn>
                <a:cxn ang="0">
                  <a:pos x="T2" y="T3"/>
                </a:cxn>
                <a:cxn ang="0">
                  <a:pos x="T4" y="T5"/>
                </a:cxn>
                <a:cxn ang="0">
                  <a:pos x="T6" y="T7"/>
                </a:cxn>
              </a:cxnLst>
              <a:rect l="0" t="0" r="r" b="b"/>
              <a:pathLst>
                <a:path w="58" h="33">
                  <a:moveTo>
                    <a:pt x="6" y="33"/>
                  </a:moveTo>
                  <a:lnTo>
                    <a:pt x="58" y="0"/>
                  </a:lnTo>
                  <a:lnTo>
                    <a:pt x="0" y="33"/>
                  </a:lnTo>
                  <a:lnTo>
                    <a:pt x="6"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24" name="Freeform 323"/>
            <p:cNvSpPr>
              <a:spLocks/>
            </p:cNvSpPr>
            <p:nvPr/>
          </p:nvSpPr>
          <p:spPr bwMode="auto">
            <a:xfrm>
              <a:off x="4067175" y="2477770"/>
              <a:ext cx="10160" cy="6350"/>
            </a:xfrm>
            <a:custGeom>
              <a:avLst/>
              <a:gdLst>
                <a:gd name="T0" fmla="*/ 52 w 52"/>
                <a:gd name="T1" fmla="*/ 0 h 33"/>
                <a:gd name="T2" fmla="*/ 0 w 52"/>
                <a:gd name="T3" fmla="*/ 33 h 33"/>
                <a:gd name="T4" fmla="*/ 49 w 52"/>
                <a:gd name="T5" fmla="*/ 5 h 33"/>
                <a:gd name="T6" fmla="*/ 52 w 52"/>
                <a:gd name="T7" fmla="*/ 0 h 33"/>
              </a:gdLst>
              <a:ahLst/>
              <a:cxnLst>
                <a:cxn ang="0">
                  <a:pos x="T0" y="T1"/>
                </a:cxn>
                <a:cxn ang="0">
                  <a:pos x="T2" y="T3"/>
                </a:cxn>
                <a:cxn ang="0">
                  <a:pos x="T4" y="T5"/>
                </a:cxn>
                <a:cxn ang="0">
                  <a:pos x="T6" y="T7"/>
                </a:cxn>
              </a:cxnLst>
              <a:rect l="0" t="0" r="r" b="b"/>
              <a:pathLst>
                <a:path w="52" h="33">
                  <a:moveTo>
                    <a:pt x="52" y="0"/>
                  </a:moveTo>
                  <a:lnTo>
                    <a:pt x="0" y="33"/>
                  </a:lnTo>
                  <a:lnTo>
                    <a:pt x="49" y="5"/>
                  </a:lnTo>
                  <a:lnTo>
                    <a:pt x="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25" name="Freeform 324"/>
            <p:cNvSpPr>
              <a:spLocks/>
            </p:cNvSpPr>
            <p:nvPr/>
          </p:nvSpPr>
          <p:spPr bwMode="auto">
            <a:xfrm>
              <a:off x="4067175" y="2477770"/>
              <a:ext cx="10160" cy="6350"/>
            </a:xfrm>
            <a:custGeom>
              <a:avLst/>
              <a:gdLst>
                <a:gd name="T0" fmla="*/ 52 w 52"/>
                <a:gd name="T1" fmla="*/ 0 h 33"/>
                <a:gd name="T2" fmla="*/ 0 w 52"/>
                <a:gd name="T3" fmla="*/ 33 h 33"/>
                <a:gd name="T4" fmla="*/ 49 w 52"/>
                <a:gd name="T5" fmla="*/ 5 h 33"/>
                <a:gd name="T6" fmla="*/ 52 w 52"/>
                <a:gd name="T7" fmla="*/ 0 h 33"/>
              </a:gdLst>
              <a:ahLst/>
              <a:cxnLst>
                <a:cxn ang="0">
                  <a:pos x="T0" y="T1"/>
                </a:cxn>
                <a:cxn ang="0">
                  <a:pos x="T2" y="T3"/>
                </a:cxn>
                <a:cxn ang="0">
                  <a:pos x="T4" y="T5"/>
                </a:cxn>
                <a:cxn ang="0">
                  <a:pos x="T6" y="T7"/>
                </a:cxn>
              </a:cxnLst>
              <a:rect l="0" t="0" r="r" b="b"/>
              <a:pathLst>
                <a:path w="52" h="33">
                  <a:moveTo>
                    <a:pt x="52" y="0"/>
                  </a:moveTo>
                  <a:lnTo>
                    <a:pt x="0" y="33"/>
                  </a:lnTo>
                  <a:lnTo>
                    <a:pt x="49" y="5"/>
                  </a:lnTo>
                  <a:lnTo>
                    <a:pt x="5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26" name="Freeform 325"/>
            <p:cNvSpPr>
              <a:spLocks/>
            </p:cNvSpPr>
            <p:nvPr/>
          </p:nvSpPr>
          <p:spPr bwMode="auto">
            <a:xfrm>
              <a:off x="4067175" y="2479040"/>
              <a:ext cx="9525" cy="5080"/>
            </a:xfrm>
            <a:custGeom>
              <a:avLst/>
              <a:gdLst>
                <a:gd name="T0" fmla="*/ 6 w 49"/>
                <a:gd name="T1" fmla="*/ 26 h 28"/>
                <a:gd name="T2" fmla="*/ 49 w 49"/>
                <a:gd name="T3" fmla="*/ 0 h 28"/>
                <a:gd name="T4" fmla="*/ 0 w 49"/>
                <a:gd name="T5" fmla="*/ 28 h 28"/>
                <a:gd name="T6" fmla="*/ 6 w 49"/>
                <a:gd name="T7" fmla="*/ 26 h 28"/>
              </a:gdLst>
              <a:ahLst/>
              <a:cxnLst>
                <a:cxn ang="0">
                  <a:pos x="T0" y="T1"/>
                </a:cxn>
                <a:cxn ang="0">
                  <a:pos x="T2" y="T3"/>
                </a:cxn>
                <a:cxn ang="0">
                  <a:pos x="T4" y="T5"/>
                </a:cxn>
                <a:cxn ang="0">
                  <a:pos x="T6" y="T7"/>
                </a:cxn>
              </a:cxnLst>
              <a:rect l="0" t="0" r="r" b="b"/>
              <a:pathLst>
                <a:path w="49" h="28">
                  <a:moveTo>
                    <a:pt x="6" y="26"/>
                  </a:moveTo>
                  <a:lnTo>
                    <a:pt x="49" y="0"/>
                  </a:lnTo>
                  <a:lnTo>
                    <a:pt x="0" y="28"/>
                  </a:lnTo>
                  <a:lnTo>
                    <a:pt x="6"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27" name="Freeform 326"/>
            <p:cNvSpPr>
              <a:spLocks/>
            </p:cNvSpPr>
            <p:nvPr/>
          </p:nvSpPr>
          <p:spPr bwMode="auto">
            <a:xfrm>
              <a:off x="4067175" y="2479040"/>
              <a:ext cx="9525" cy="5080"/>
            </a:xfrm>
            <a:custGeom>
              <a:avLst/>
              <a:gdLst>
                <a:gd name="T0" fmla="*/ 6 w 49"/>
                <a:gd name="T1" fmla="*/ 26 h 28"/>
                <a:gd name="T2" fmla="*/ 49 w 49"/>
                <a:gd name="T3" fmla="*/ 0 h 28"/>
                <a:gd name="T4" fmla="*/ 0 w 49"/>
                <a:gd name="T5" fmla="*/ 28 h 28"/>
                <a:gd name="T6" fmla="*/ 6 w 49"/>
                <a:gd name="T7" fmla="*/ 26 h 28"/>
              </a:gdLst>
              <a:ahLst/>
              <a:cxnLst>
                <a:cxn ang="0">
                  <a:pos x="T0" y="T1"/>
                </a:cxn>
                <a:cxn ang="0">
                  <a:pos x="T2" y="T3"/>
                </a:cxn>
                <a:cxn ang="0">
                  <a:pos x="T4" y="T5"/>
                </a:cxn>
                <a:cxn ang="0">
                  <a:pos x="T6" y="T7"/>
                </a:cxn>
              </a:cxnLst>
              <a:rect l="0" t="0" r="r" b="b"/>
              <a:pathLst>
                <a:path w="49" h="28">
                  <a:moveTo>
                    <a:pt x="6" y="26"/>
                  </a:moveTo>
                  <a:lnTo>
                    <a:pt x="49" y="0"/>
                  </a:lnTo>
                  <a:lnTo>
                    <a:pt x="0" y="28"/>
                  </a:lnTo>
                  <a:lnTo>
                    <a:pt x="6" y="2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28" name="Freeform 327"/>
            <p:cNvSpPr>
              <a:spLocks/>
            </p:cNvSpPr>
            <p:nvPr/>
          </p:nvSpPr>
          <p:spPr bwMode="auto">
            <a:xfrm>
              <a:off x="4068445" y="2479040"/>
              <a:ext cx="8255" cy="5080"/>
            </a:xfrm>
            <a:custGeom>
              <a:avLst/>
              <a:gdLst>
                <a:gd name="T0" fmla="*/ 43 w 43"/>
                <a:gd name="T1" fmla="*/ 0 h 26"/>
                <a:gd name="T2" fmla="*/ 0 w 43"/>
                <a:gd name="T3" fmla="*/ 26 h 26"/>
                <a:gd name="T4" fmla="*/ 38 w 43"/>
                <a:gd name="T5" fmla="*/ 5 h 26"/>
                <a:gd name="T6" fmla="*/ 43 w 43"/>
                <a:gd name="T7" fmla="*/ 0 h 26"/>
              </a:gdLst>
              <a:ahLst/>
              <a:cxnLst>
                <a:cxn ang="0">
                  <a:pos x="T0" y="T1"/>
                </a:cxn>
                <a:cxn ang="0">
                  <a:pos x="T2" y="T3"/>
                </a:cxn>
                <a:cxn ang="0">
                  <a:pos x="T4" y="T5"/>
                </a:cxn>
                <a:cxn ang="0">
                  <a:pos x="T6" y="T7"/>
                </a:cxn>
              </a:cxnLst>
              <a:rect l="0" t="0" r="r" b="b"/>
              <a:pathLst>
                <a:path w="43" h="26">
                  <a:moveTo>
                    <a:pt x="43" y="0"/>
                  </a:moveTo>
                  <a:lnTo>
                    <a:pt x="0" y="26"/>
                  </a:lnTo>
                  <a:lnTo>
                    <a:pt x="38" y="5"/>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29" name="Freeform 328"/>
            <p:cNvSpPr>
              <a:spLocks/>
            </p:cNvSpPr>
            <p:nvPr/>
          </p:nvSpPr>
          <p:spPr bwMode="auto">
            <a:xfrm>
              <a:off x="4068445" y="2479040"/>
              <a:ext cx="8255" cy="5080"/>
            </a:xfrm>
            <a:custGeom>
              <a:avLst/>
              <a:gdLst>
                <a:gd name="T0" fmla="*/ 43 w 43"/>
                <a:gd name="T1" fmla="*/ 0 h 26"/>
                <a:gd name="T2" fmla="*/ 0 w 43"/>
                <a:gd name="T3" fmla="*/ 26 h 26"/>
                <a:gd name="T4" fmla="*/ 38 w 43"/>
                <a:gd name="T5" fmla="*/ 5 h 26"/>
                <a:gd name="T6" fmla="*/ 43 w 43"/>
                <a:gd name="T7" fmla="*/ 0 h 26"/>
              </a:gdLst>
              <a:ahLst/>
              <a:cxnLst>
                <a:cxn ang="0">
                  <a:pos x="T0" y="T1"/>
                </a:cxn>
                <a:cxn ang="0">
                  <a:pos x="T2" y="T3"/>
                </a:cxn>
                <a:cxn ang="0">
                  <a:pos x="T4" y="T5"/>
                </a:cxn>
                <a:cxn ang="0">
                  <a:pos x="T6" y="T7"/>
                </a:cxn>
              </a:cxnLst>
              <a:rect l="0" t="0" r="r" b="b"/>
              <a:pathLst>
                <a:path w="43" h="26">
                  <a:moveTo>
                    <a:pt x="43" y="0"/>
                  </a:moveTo>
                  <a:lnTo>
                    <a:pt x="0" y="26"/>
                  </a:lnTo>
                  <a:lnTo>
                    <a:pt x="38" y="5"/>
                  </a:lnTo>
                  <a:lnTo>
                    <a:pt x="4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30" name="Freeform 329"/>
            <p:cNvSpPr>
              <a:spLocks/>
            </p:cNvSpPr>
            <p:nvPr/>
          </p:nvSpPr>
          <p:spPr bwMode="auto">
            <a:xfrm>
              <a:off x="4068445" y="2480310"/>
              <a:ext cx="7620" cy="3810"/>
            </a:xfrm>
            <a:custGeom>
              <a:avLst/>
              <a:gdLst>
                <a:gd name="T0" fmla="*/ 7 w 38"/>
                <a:gd name="T1" fmla="*/ 20 h 21"/>
                <a:gd name="T2" fmla="*/ 38 w 38"/>
                <a:gd name="T3" fmla="*/ 0 h 21"/>
                <a:gd name="T4" fmla="*/ 0 w 38"/>
                <a:gd name="T5" fmla="*/ 21 h 21"/>
                <a:gd name="T6" fmla="*/ 7 w 38"/>
                <a:gd name="T7" fmla="*/ 20 h 21"/>
              </a:gdLst>
              <a:ahLst/>
              <a:cxnLst>
                <a:cxn ang="0">
                  <a:pos x="T0" y="T1"/>
                </a:cxn>
                <a:cxn ang="0">
                  <a:pos x="T2" y="T3"/>
                </a:cxn>
                <a:cxn ang="0">
                  <a:pos x="T4" y="T5"/>
                </a:cxn>
                <a:cxn ang="0">
                  <a:pos x="T6" y="T7"/>
                </a:cxn>
              </a:cxnLst>
              <a:rect l="0" t="0" r="r" b="b"/>
              <a:pathLst>
                <a:path w="38" h="21">
                  <a:moveTo>
                    <a:pt x="7" y="20"/>
                  </a:moveTo>
                  <a:lnTo>
                    <a:pt x="38" y="0"/>
                  </a:lnTo>
                  <a:lnTo>
                    <a:pt x="0" y="21"/>
                  </a:lnTo>
                  <a:lnTo>
                    <a:pt x="7"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31" name="Freeform 330"/>
            <p:cNvSpPr>
              <a:spLocks/>
            </p:cNvSpPr>
            <p:nvPr/>
          </p:nvSpPr>
          <p:spPr bwMode="auto">
            <a:xfrm>
              <a:off x="4068445" y="2480310"/>
              <a:ext cx="7620" cy="3810"/>
            </a:xfrm>
            <a:custGeom>
              <a:avLst/>
              <a:gdLst>
                <a:gd name="T0" fmla="*/ 7 w 38"/>
                <a:gd name="T1" fmla="*/ 20 h 21"/>
                <a:gd name="T2" fmla="*/ 38 w 38"/>
                <a:gd name="T3" fmla="*/ 0 h 21"/>
                <a:gd name="T4" fmla="*/ 0 w 38"/>
                <a:gd name="T5" fmla="*/ 21 h 21"/>
                <a:gd name="T6" fmla="*/ 7 w 38"/>
                <a:gd name="T7" fmla="*/ 20 h 21"/>
              </a:gdLst>
              <a:ahLst/>
              <a:cxnLst>
                <a:cxn ang="0">
                  <a:pos x="T0" y="T1"/>
                </a:cxn>
                <a:cxn ang="0">
                  <a:pos x="T2" y="T3"/>
                </a:cxn>
                <a:cxn ang="0">
                  <a:pos x="T4" y="T5"/>
                </a:cxn>
                <a:cxn ang="0">
                  <a:pos x="T6" y="T7"/>
                </a:cxn>
              </a:cxnLst>
              <a:rect l="0" t="0" r="r" b="b"/>
              <a:pathLst>
                <a:path w="38" h="21">
                  <a:moveTo>
                    <a:pt x="7" y="20"/>
                  </a:moveTo>
                  <a:lnTo>
                    <a:pt x="38" y="0"/>
                  </a:lnTo>
                  <a:lnTo>
                    <a:pt x="0" y="21"/>
                  </a:lnTo>
                  <a:lnTo>
                    <a:pt x="7"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32" name="Freeform 331"/>
            <p:cNvSpPr>
              <a:spLocks/>
            </p:cNvSpPr>
            <p:nvPr/>
          </p:nvSpPr>
          <p:spPr bwMode="auto">
            <a:xfrm>
              <a:off x="4069715" y="2480310"/>
              <a:ext cx="6350" cy="3175"/>
            </a:xfrm>
            <a:custGeom>
              <a:avLst/>
              <a:gdLst>
                <a:gd name="T0" fmla="*/ 31 w 31"/>
                <a:gd name="T1" fmla="*/ 0 h 20"/>
                <a:gd name="T2" fmla="*/ 0 w 31"/>
                <a:gd name="T3" fmla="*/ 20 h 20"/>
                <a:gd name="T4" fmla="*/ 27 w 31"/>
                <a:gd name="T5" fmla="*/ 4 h 20"/>
                <a:gd name="T6" fmla="*/ 31 w 31"/>
                <a:gd name="T7" fmla="*/ 0 h 20"/>
              </a:gdLst>
              <a:ahLst/>
              <a:cxnLst>
                <a:cxn ang="0">
                  <a:pos x="T0" y="T1"/>
                </a:cxn>
                <a:cxn ang="0">
                  <a:pos x="T2" y="T3"/>
                </a:cxn>
                <a:cxn ang="0">
                  <a:pos x="T4" y="T5"/>
                </a:cxn>
                <a:cxn ang="0">
                  <a:pos x="T6" y="T7"/>
                </a:cxn>
              </a:cxnLst>
              <a:rect l="0" t="0" r="r" b="b"/>
              <a:pathLst>
                <a:path w="31" h="20">
                  <a:moveTo>
                    <a:pt x="31" y="0"/>
                  </a:moveTo>
                  <a:lnTo>
                    <a:pt x="0" y="20"/>
                  </a:lnTo>
                  <a:lnTo>
                    <a:pt x="27" y="4"/>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33" name="Freeform 332"/>
            <p:cNvSpPr>
              <a:spLocks/>
            </p:cNvSpPr>
            <p:nvPr/>
          </p:nvSpPr>
          <p:spPr bwMode="auto">
            <a:xfrm>
              <a:off x="4069715" y="2480310"/>
              <a:ext cx="6350" cy="3175"/>
            </a:xfrm>
            <a:custGeom>
              <a:avLst/>
              <a:gdLst>
                <a:gd name="T0" fmla="*/ 31 w 31"/>
                <a:gd name="T1" fmla="*/ 0 h 20"/>
                <a:gd name="T2" fmla="*/ 0 w 31"/>
                <a:gd name="T3" fmla="*/ 20 h 20"/>
                <a:gd name="T4" fmla="*/ 27 w 31"/>
                <a:gd name="T5" fmla="*/ 4 h 20"/>
                <a:gd name="T6" fmla="*/ 31 w 31"/>
                <a:gd name="T7" fmla="*/ 0 h 20"/>
              </a:gdLst>
              <a:ahLst/>
              <a:cxnLst>
                <a:cxn ang="0">
                  <a:pos x="T0" y="T1"/>
                </a:cxn>
                <a:cxn ang="0">
                  <a:pos x="T2" y="T3"/>
                </a:cxn>
                <a:cxn ang="0">
                  <a:pos x="T4" y="T5"/>
                </a:cxn>
                <a:cxn ang="0">
                  <a:pos x="T6" y="T7"/>
                </a:cxn>
              </a:cxnLst>
              <a:rect l="0" t="0" r="r" b="b"/>
              <a:pathLst>
                <a:path w="31" h="20">
                  <a:moveTo>
                    <a:pt x="31" y="0"/>
                  </a:moveTo>
                  <a:lnTo>
                    <a:pt x="0" y="20"/>
                  </a:lnTo>
                  <a:lnTo>
                    <a:pt x="27" y="4"/>
                  </a:lnTo>
                  <a:lnTo>
                    <a:pt x="3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34" name="Freeform 333"/>
            <p:cNvSpPr>
              <a:spLocks/>
            </p:cNvSpPr>
            <p:nvPr/>
          </p:nvSpPr>
          <p:spPr bwMode="auto">
            <a:xfrm>
              <a:off x="4069715" y="2480945"/>
              <a:ext cx="5715" cy="2540"/>
            </a:xfrm>
            <a:custGeom>
              <a:avLst/>
              <a:gdLst>
                <a:gd name="T0" fmla="*/ 6 w 27"/>
                <a:gd name="T1" fmla="*/ 13 h 16"/>
                <a:gd name="T2" fmla="*/ 27 w 27"/>
                <a:gd name="T3" fmla="*/ 0 h 16"/>
                <a:gd name="T4" fmla="*/ 0 w 27"/>
                <a:gd name="T5" fmla="*/ 16 h 16"/>
                <a:gd name="T6" fmla="*/ 6 w 27"/>
                <a:gd name="T7" fmla="*/ 13 h 16"/>
              </a:gdLst>
              <a:ahLst/>
              <a:cxnLst>
                <a:cxn ang="0">
                  <a:pos x="T0" y="T1"/>
                </a:cxn>
                <a:cxn ang="0">
                  <a:pos x="T2" y="T3"/>
                </a:cxn>
                <a:cxn ang="0">
                  <a:pos x="T4" y="T5"/>
                </a:cxn>
                <a:cxn ang="0">
                  <a:pos x="T6" y="T7"/>
                </a:cxn>
              </a:cxnLst>
              <a:rect l="0" t="0" r="r" b="b"/>
              <a:pathLst>
                <a:path w="27" h="16">
                  <a:moveTo>
                    <a:pt x="6" y="13"/>
                  </a:moveTo>
                  <a:lnTo>
                    <a:pt x="27" y="0"/>
                  </a:lnTo>
                  <a:lnTo>
                    <a:pt x="0" y="16"/>
                  </a:lnTo>
                  <a:lnTo>
                    <a:pt x="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35" name="Freeform 334"/>
            <p:cNvSpPr>
              <a:spLocks/>
            </p:cNvSpPr>
            <p:nvPr/>
          </p:nvSpPr>
          <p:spPr bwMode="auto">
            <a:xfrm>
              <a:off x="4069715" y="2480945"/>
              <a:ext cx="5715" cy="2540"/>
            </a:xfrm>
            <a:custGeom>
              <a:avLst/>
              <a:gdLst>
                <a:gd name="T0" fmla="*/ 6 w 27"/>
                <a:gd name="T1" fmla="*/ 13 h 16"/>
                <a:gd name="T2" fmla="*/ 27 w 27"/>
                <a:gd name="T3" fmla="*/ 0 h 16"/>
                <a:gd name="T4" fmla="*/ 0 w 27"/>
                <a:gd name="T5" fmla="*/ 16 h 16"/>
                <a:gd name="T6" fmla="*/ 6 w 27"/>
                <a:gd name="T7" fmla="*/ 13 h 16"/>
              </a:gdLst>
              <a:ahLst/>
              <a:cxnLst>
                <a:cxn ang="0">
                  <a:pos x="T0" y="T1"/>
                </a:cxn>
                <a:cxn ang="0">
                  <a:pos x="T2" y="T3"/>
                </a:cxn>
                <a:cxn ang="0">
                  <a:pos x="T4" y="T5"/>
                </a:cxn>
                <a:cxn ang="0">
                  <a:pos x="T6" y="T7"/>
                </a:cxn>
              </a:cxnLst>
              <a:rect l="0" t="0" r="r" b="b"/>
              <a:pathLst>
                <a:path w="27" h="16">
                  <a:moveTo>
                    <a:pt x="6" y="13"/>
                  </a:moveTo>
                  <a:lnTo>
                    <a:pt x="27" y="0"/>
                  </a:lnTo>
                  <a:lnTo>
                    <a:pt x="0" y="16"/>
                  </a:lnTo>
                  <a:lnTo>
                    <a:pt x="6"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36" name="Freeform 335"/>
            <p:cNvSpPr>
              <a:spLocks/>
            </p:cNvSpPr>
            <p:nvPr/>
          </p:nvSpPr>
          <p:spPr bwMode="auto">
            <a:xfrm>
              <a:off x="4070985" y="2480945"/>
              <a:ext cx="4445" cy="1905"/>
            </a:xfrm>
            <a:custGeom>
              <a:avLst/>
              <a:gdLst>
                <a:gd name="T0" fmla="*/ 21 w 21"/>
                <a:gd name="T1" fmla="*/ 0 h 13"/>
                <a:gd name="T2" fmla="*/ 0 w 21"/>
                <a:gd name="T3" fmla="*/ 13 h 13"/>
                <a:gd name="T4" fmla="*/ 16 w 21"/>
                <a:gd name="T5" fmla="*/ 4 h 13"/>
                <a:gd name="T6" fmla="*/ 21 w 21"/>
                <a:gd name="T7" fmla="*/ 0 h 13"/>
              </a:gdLst>
              <a:ahLst/>
              <a:cxnLst>
                <a:cxn ang="0">
                  <a:pos x="T0" y="T1"/>
                </a:cxn>
                <a:cxn ang="0">
                  <a:pos x="T2" y="T3"/>
                </a:cxn>
                <a:cxn ang="0">
                  <a:pos x="T4" y="T5"/>
                </a:cxn>
                <a:cxn ang="0">
                  <a:pos x="T6" y="T7"/>
                </a:cxn>
              </a:cxnLst>
              <a:rect l="0" t="0" r="r" b="b"/>
              <a:pathLst>
                <a:path w="21" h="13">
                  <a:moveTo>
                    <a:pt x="21" y="0"/>
                  </a:moveTo>
                  <a:lnTo>
                    <a:pt x="0" y="13"/>
                  </a:lnTo>
                  <a:lnTo>
                    <a:pt x="16" y="4"/>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37" name="Freeform 336"/>
            <p:cNvSpPr>
              <a:spLocks/>
            </p:cNvSpPr>
            <p:nvPr/>
          </p:nvSpPr>
          <p:spPr bwMode="auto">
            <a:xfrm>
              <a:off x="4070985" y="2480945"/>
              <a:ext cx="4445" cy="1905"/>
            </a:xfrm>
            <a:custGeom>
              <a:avLst/>
              <a:gdLst>
                <a:gd name="T0" fmla="*/ 21 w 21"/>
                <a:gd name="T1" fmla="*/ 0 h 13"/>
                <a:gd name="T2" fmla="*/ 0 w 21"/>
                <a:gd name="T3" fmla="*/ 13 h 13"/>
                <a:gd name="T4" fmla="*/ 16 w 21"/>
                <a:gd name="T5" fmla="*/ 4 h 13"/>
                <a:gd name="T6" fmla="*/ 21 w 21"/>
                <a:gd name="T7" fmla="*/ 0 h 13"/>
              </a:gdLst>
              <a:ahLst/>
              <a:cxnLst>
                <a:cxn ang="0">
                  <a:pos x="T0" y="T1"/>
                </a:cxn>
                <a:cxn ang="0">
                  <a:pos x="T2" y="T3"/>
                </a:cxn>
                <a:cxn ang="0">
                  <a:pos x="T4" y="T5"/>
                </a:cxn>
                <a:cxn ang="0">
                  <a:pos x="T6" y="T7"/>
                </a:cxn>
              </a:cxnLst>
              <a:rect l="0" t="0" r="r" b="b"/>
              <a:pathLst>
                <a:path w="21" h="13">
                  <a:moveTo>
                    <a:pt x="21" y="0"/>
                  </a:moveTo>
                  <a:lnTo>
                    <a:pt x="0" y="13"/>
                  </a:lnTo>
                  <a:lnTo>
                    <a:pt x="16" y="4"/>
                  </a:lnTo>
                  <a:lnTo>
                    <a:pt x="2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38" name="Freeform 337"/>
            <p:cNvSpPr>
              <a:spLocks/>
            </p:cNvSpPr>
            <p:nvPr/>
          </p:nvSpPr>
          <p:spPr bwMode="auto">
            <a:xfrm>
              <a:off x="4070985" y="2480945"/>
              <a:ext cx="3810" cy="1905"/>
            </a:xfrm>
            <a:custGeom>
              <a:avLst/>
              <a:gdLst>
                <a:gd name="T0" fmla="*/ 6 w 16"/>
                <a:gd name="T1" fmla="*/ 7 h 9"/>
                <a:gd name="T2" fmla="*/ 16 w 16"/>
                <a:gd name="T3" fmla="*/ 0 h 9"/>
                <a:gd name="T4" fmla="*/ 0 w 16"/>
                <a:gd name="T5" fmla="*/ 9 h 9"/>
                <a:gd name="T6" fmla="*/ 6 w 16"/>
                <a:gd name="T7" fmla="*/ 7 h 9"/>
              </a:gdLst>
              <a:ahLst/>
              <a:cxnLst>
                <a:cxn ang="0">
                  <a:pos x="T0" y="T1"/>
                </a:cxn>
                <a:cxn ang="0">
                  <a:pos x="T2" y="T3"/>
                </a:cxn>
                <a:cxn ang="0">
                  <a:pos x="T4" y="T5"/>
                </a:cxn>
                <a:cxn ang="0">
                  <a:pos x="T6" y="T7"/>
                </a:cxn>
              </a:cxnLst>
              <a:rect l="0" t="0" r="r" b="b"/>
              <a:pathLst>
                <a:path w="16" h="9">
                  <a:moveTo>
                    <a:pt x="6" y="7"/>
                  </a:moveTo>
                  <a:lnTo>
                    <a:pt x="16" y="0"/>
                  </a:lnTo>
                  <a:lnTo>
                    <a:pt x="0" y="9"/>
                  </a:lnTo>
                  <a:lnTo>
                    <a:pt x="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39" name="Freeform 338"/>
            <p:cNvSpPr>
              <a:spLocks/>
            </p:cNvSpPr>
            <p:nvPr/>
          </p:nvSpPr>
          <p:spPr bwMode="auto">
            <a:xfrm>
              <a:off x="4070985" y="2480945"/>
              <a:ext cx="3810" cy="1905"/>
            </a:xfrm>
            <a:custGeom>
              <a:avLst/>
              <a:gdLst>
                <a:gd name="T0" fmla="*/ 6 w 16"/>
                <a:gd name="T1" fmla="*/ 7 h 9"/>
                <a:gd name="T2" fmla="*/ 16 w 16"/>
                <a:gd name="T3" fmla="*/ 0 h 9"/>
                <a:gd name="T4" fmla="*/ 0 w 16"/>
                <a:gd name="T5" fmla="*/ 9 h 9"/>
                <a:gd name="T6" fmla="*/ 6 w 16"/>
                <a:gd name="T7" fmla="*/ 7 h 9"/>
              </a:gdLst>
              <a:ahLst/>
              <a:cxnLst>
                <a:cxn ang="0">
                  <a:pos x="T0" y="T1"/>
                </a:cxn>
                <a:cxn ang="0">
                  <a:pos x="T2" y="T3"/>
                </a:cxn>
                <a:cxn ang="0">
                  <a:pos x="T4" y="T5"/>
                </a:cxn>
                <a:cxn ang="0">
                  <a:pos x="T6" y="T7"/>
                </a:cxn>
              </a:cxnLst>
              <a:rect l="0" t="0" r="r" b="b"/>
              <a:pathLst>
                <a:path w="16" h="9">
                  <a:moveTo>
                    <a:pt x="6" y="7"/>
                  </a:moveTo>
                  <a:lnTo>
                    <a:pt x="16" y="0"/>
                  </a:lnTo>
                  <a:lnTo>
                    <a:pt x="0" y="9"/>
                  </a:lnTo>
                  <a:lnTo>
                    <a:pt x="6" y="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40" name="Freeform 339"/>
            <p:cNvSpPr>
              <a:spLocks/>
            </p:cNvSpPr>
            <p:nvPr/>
          </p:nvSpPr>
          <p:spPr bwMode="auto">
            <a:xfrm>
              <a:off x="4072255" y="2480945"/>
              <a:ext cx="2540" cy="1905"/>
            </a:xfrm>
            <a:custGeom>
              <a:avLst/>
              <a:gdLst>
                <a:gd name="T0" fmla="*/ 10 w 10"/>
                <a:gd name="T1" fmla="*/ 0 h 7"/>
                <a:gd name="T2" fmla="*/ 0 w 10"/>
                <a:gd name="T3" fmla="*/ 7 h 7"/>
                <a:gd name="T4" fmla="*/ 5 w 10"/>
                <a:gd name="T5" fmla="*/ 4 h 7"/>
                <a:gd name="T6" fmla="*/ 10 w 10"/>
                <a:gd name="T7" fmla="*/ 0 h 7"/>
              </a:gdLst>
              <a:ahLst/>
              <a:cxnLst>
                <a:cxn ang="0">
                  <a:pos x="T0" y="T1"/>
                </a:cxn>
                <a:cxn ang="0">
                  <a:pos x="T2" y="T3"/>
                </a:cxn>
                <a:cxn ang="0">
                  <a:pos x="T4" y="T5"/>
                </a:cxn>
                <a:cxn ang="0">
                  <a:pos x="T6" y="T7"/>
                </a:cxn>
              </a:cxnLst>
              <a:rect l="0" t="0" r="r" b="b"/>
              <a:pathLst>
                <a:path w="10" h="7">
                  <a:moveTo>
                    <a:pt x="10" y="0"/>
                  </a:moveTo>
                  <a:lnTo>
                    <a:pt x="0" y="7"/>
                  </a:lnTo>
                  <a:lnTo>
                    <a:pt x="5" y="4"/>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41" name="Freeform 340"/>
            <p:cNvSpPr>
              <a:spLocks/>
            </p:cNvSpPr>
            <p:nvPr/>
          </p:nvSpPr>
          <p:spPr bwMode="auto">
            <a:xfrm>
              <a:off x="4072255" y="2480945"/>
              <a:ext cx="2540" cy="1905"/>
            </a:xfrm>
            <a:custGeom>
              <a:avLst/>
              <a:gdLst>
                <a:gd name="T0" fmla="*/ 10 w 10"/>
                <a:gd name="T1" fmla="*/ 0 h 7"/>
                <a:gd name="T2" fmla="*/ 0 w 10"/>
                <a:gd name="T3" fmla="*/ 7 h 7"/>
                <a:gd name="T4" fmla="*/ 5 w 10"/>
                <a:gd name="T5" fmla="*/ 4 h 7"/>
                <a:gd name="T6" fmla="*/ 10 w 10"/>
                <a:gd name="T7" fmla="*/ 0 h 7"/>
              </a:gdLst>
              <a:ahLst/>
              <a:cxnLst>
                <a:cxn ang="0">
                  <a:pos x="T0" y="T1"/>
                </a:cxn>
                <a:cxn ang="0">
                  <a:pos x="T2" y="T3"/>
                </a:cxn>
                <a:cxn ang="0">
                  <a:pos x="T4" y="T5"/>
                </a:cxn>
                <a:cxn ang="0">
                  <a:pos x="T6" y="T7"/>
                </a:cxn>
              </a:cxnLst>
              <a:rect l="0" t="0" r="r" b="b"/>
              <a:pathLst>
                <a:path w="10" h="7">
                  <a:moveTo>
                    <a:pt x="10" y="0"/>
                  </a:moveTo>
                  <a:lnTo>
                    <a:pt x="0" y="7"/>
                  </a:lnTo>
                  <a:lnTo>
                    <a:pt x="5" y="4"/>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42" name="Freeform 341"/>
            <p:cNvSpPr>
              <a:spLocks/>
            </p:cNvSpPr>
            <p:nvPr/>
          </p:nvSpPr>
          <p:spPr bwMode="auto">
            <a:xfrm>
              <a:off x="4065270" y="2469515"/>
              <a:ext cx="15240" cy="6985"/>
            </a:xfrm>
            <a:custGeom>
              <a:avLst/>
              <a:gdLst>
                <a:gd name="T0" fmla="*/ 0 w 78"/>
                <a:gd name="T1" fmla="*/ 0 h 38"/>
                <a:gd name="T2" fmla="*/ 68 w 78"/>
                <a:gd name="T3" fmla="*/ 38 h 38"/>
                <a:gd name="T4" fmla="*/ 78 w 78"/>
                <a:gd name="T5" fmla="*/ 0 h 38"/>
                <a:gd name="T6" fmla="*/ 0 w 78"/>
                <a:gd name="T7" fmla="*/ 0 h 38"/>
              </a:gdLst>
              <a:ahLst/>
              <a:cxnLst>
                <a:cxn ang="0">
                  <a:pos x="T0" y="T1"/>
                </a:cxn>
                <a:cxn ang="0">
                  <a:pos x="T2" y="T3"/>
                </a:cxn>
                <a:cxn ang="0">
                  <a:pos x="T4" y="T5"/>
                </a:cxn>
                <a:cxn ang="0">
                  <a:pos x="T6" y="T7"/>
                </a:cxn>
              </a:cxnLst>
              <a:rect l="0" t="0" r="r" b="b"/>
              <a:pathLst>
                <a:path w="78" h="38">
                  <a:moveTo>
                    <a:pt x="0" y="0"/>
                  </a:moveTo>
                  <a:lnTo>
                    <a:pt x="68" y="38"/>
                  </a:lnTo>
                  <a:lnTo>
                    <a:pt x="7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43" name="Freeform 342"/>
            <p:cNvSpPr>
              <a:spLocks/>
            </p:cNvSpPr>
            <p:nvPr/>
          </p:nvSpPr>
          <p:spPr bwMode="auto">
            <a:xfrm>
              <a:off x="4065270" y="2469515"/>
              <a:ext cx="15240" cy="6985"/>
            </a:xfrm>
            <a:custGeom>
              <a:avLst/>
              <a:gdLst>
                <a:gd name="T0" fmla="*/ 0 w 78"/>
                <a:gd name="T1" fmla="*/ 0 h 38"/>
                <a:gd name="T2" fmla="*/ 68 w 78"/>
                <a:gd name="T3" fmla="*/ 38 h 38"/>
                <a:gd name="T4" fmla="*/ 78 w 78"/>
                <a:gd name="T5" fmla="*/ 0 h 38"/>
                <a:gd name="T6" fmla="*/ 0 w 78"/>
                <a:gd name="T7" fmla="*/ 0 h 38"/>
              </a:gdLst>
              <a:ahLst/>
              <a:cxnLst>
                <a:cxn ang="0">
                  <a:pos x="T0" y="T1"/>
                </a:cxn>
                <a:cxn ang="0">
                  <a:pos x="T2" y="T3"/>
                </a:cxn>
                <a:cxn ang="0">
                  <a:pos x="T4" y="T5"/>
                </a:cxn>
                <a:cxn ang="0">
                  <a:pos x="T6" y="T7"/>
                </a:cxn>
              </a:cxnLst>
              <a:rect l="0" t="0" r="r" b="b"/>
              <a:pathLst>
                <a:path w="78" h="38">
                  <a:moveTo>
                    <a:pt x="0" y="0"/>
                  </a:moveTo>
                  <a:lnTo>
                    <a:pt x="68" y="38"/>
                  </a:lnTo>
                  <a:lnTo>
                    <a:pt x="78"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44" name="Freeform 343"/>
            <p:cNvSpPr>
              <a:spLocks/>
            </p:cNvSpPr>
            <p:nvPr/>
          </p:nvSpPr>
          <p:spPr bwMode="auto">
            <a:xfrm>
              <a:off x="4078605" y="2469515"/>
              <a:ext cx="1905" cy="6985"/>
            </a:xfrm>
            <a:custGeom>
              <a:avLst/>
              <a:gdLst>
                <a:gd name="T0" fmla="*/ 3 w 10"/>
                <a:gd name="T1" fmla="*/ 32 h 38"/>
                <a:gd name="T2" fmla="*/ 10 w 10"/>
                <a:gd name="T3" fmla="*/ 0 h 38"/>
                <a:gd name="T4" fmla="*/ 0 w 10"/>
                <a:gd name="T5" fmla="*/ 38 h 38"/>
                <a:gd name="T6" fmla="*/ 3 w 10"/>
                <a:gd name="T7" fmla="*/ 32 h 38"/>
              </a:gdLst>
              <a:ahLst/>
              <a:cxnLst>
                <a:cxn ang="0">
                  <a:pos x="T0" y="T1"/>
                </a:cxn>
                <a:cxn ang="0">
                  <a:pos x="T2" y="T3"/>
                </a:cxn>
                <a:cxn ang="0">
                  <a:pos x="T4" y="T5"/>
                </a:cxn>
                <a:cxn ang="0">
                  <a:pos x="T6" y="T7"/>
                </a:cxn>
              </a:cxnLst>
              <a:rect l="0" t="0" r="r" b="b"/>
              <a:pathLst>
                <a:path w="10" h="38">
                  <a:moveTo>
                    <a:pt x="3" y="32"/>
                  </a:moveTo>
                  <a:lnTo>
                    <a:pt x="10" y="0"/>
                  </a:lnTo>
                  <a:lnTo>
                    <a:pt x="0" y="38"/>
                  </a:lnTo>
                  <a:lnTo>
                    <a:pt x="3"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45" name="Freeform 344"/>
            <p:cNvSpPr>
              <a:spLocks/>
            </p:cNvSpPr>
            <p:nvPr/>
          </p:nvSpPr>
          <p:spPr bwMode="auto">
            <a:xfrm>
              <a:off x="4078605" y="2469515"/>
              <a:ext cx="1905" cy="6985"/>
            </a:xfrm>
            <a:custGeom>
              <a:avLst/>
              <a:gdLst>
                <a:gd name="T0" fmla="*/ 3 w 10"/>
                <a:gd name="T1" fmla="*/ 32 h 38"/>
                <a:gd name="T2" fmla="*/ 10 w 10"/>
                <a:gd name="T3" fmla="*/ 0 h 38"/>
                <a:gd name="T4" fmla="*/ 0 w 10"/>
                <a:gd name="T5" fmla="*/ 38 h 38"/>
                <a:gd name="T6" fmla="*/ 3 w 10"/>
                <a:gd name="T7" fmla="*/ 32 h 38"/>
              </a:gdLst>
              <a:ahLst/>
              <a:cxnLst>
                <a:cxn ang="0">
                  <a:pos x="T0" y="T1"/>
                </a:cxn>
                <a:cxn ang="0">
                  <a:pos x="T2" y="T3"/>
                </a:cxn>
                <a:cxn ang="0">
                  <a:pos x="T4" y="T5"/>
                </a:cxn>
                <a:cxn ang="0">
                  <a:pos x="T6" y="T7"/>
                </a:cxn>
              </a:cxnLst>
              <a:rect l="0" t="0" r="r" b="b"/>
              <a:pathLst>
                <a:path w="10" h="38">
                  <a:moveTo>
                    <a:pt x="3" y="32"/>
                  </a:moveTo>
                  <a:lnTo>
                    <a:pt x="10" y="0"/>
                  </a:lnTo>
                  <a:lnTo>
                    <a:pt x="0" y="38"/>
                  </a:lnTo>
                  <a:lnTo>
                    <a:pt x="3"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46" name="Freeform 345"/>
            <p:cNvSpPr>
              <a:spLocks/>
            </p:cNvSpPr>
            <p:nvPr/>
          </p:nvSpPr>
          <p:spPr bwMode="auto">
            <a:xfrm>
              <a:off x="4079240" y="2469515"/>
              <a:ext cx="1270" cy="5715"/>
            </a:xfrm>
            <a:custGeom>
              <a:avLst/>
              <a:gdLst>
                <a:gd name="T0" fmla="*/ 7 w 7"/>
                <a:gd name="T1" fmla="*/ 0 h 32"/>
                <a:gd name="T2" fmla="*/ 0 w 7"/>
                <a:gd name="T3" fmla="*/ 32 h 32"/>
                <a:gd name="T4" fmla="*/ 6 w 7"/>
                <a:gd name="T5" fmla="*/ 6 h 32"/>
                <a:gd name="T6" fmla="*/ 7 w 7"/>
                <a:gd name="T7" fmla="*/ 0 h 32"/>
              </a:gdLst>
              <a:ahLst/>
              <a:cxnLst>
                <a:cxn ang="0">
                  <a:pos x="T0" y="T1"/>
                </a:cxn>
                <a:cxn ang="0">
                  <a:pos x="T2" y="T3"/>
                </a:cxn>
                <a:cxn ang="0">
                  <a:pos x="T4" y="T5"/>
                </a:cxn>
                <a:cxn ang="0">
                  <a:pos x="T6" y="T7"/>
                </a:cxn>
              </a:cxnLst>
              <a:rect l="0" t="0" r="r" b="b"/>
              <a:pathLst>
                <a:path w="7" h="32">
                  <a:moveTo>
                    <a:pt x="7" y="0"/>
                  </a:moveTo>
                  <a:lnTo>
                    <a:pt x="0" y="32"/>
                  </a:lnTo>
                  <a:lnTo>
                    <a:pt x="6" y="6"/>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47" name="Freeform 346"/>
            <p:cNvSpPr>
              <a:spLocks/>
            </p:cNvSpPr>
            <p:nvPr/>
          </p:nvSpPr>
          <p:spPr bwMode="auto">
            <a:xfrm>
              <a:off x="4079240" y="2469515"/>
              <a:ext cx="1270" cy="5715"/>
            </a:xfrm>
            <a:custGeom>
              <a:avLst/>
              <a:gdLst>
                <a:gd name="T0" fmla="*/ 7 w 7"/>
                <a:gd name="T1" fmla="*/ 0 h 32"/>
                <a:gd name="T2" fmla="*/ 0 w 7"/>
                <a:gd name="T3" fmla="*/ 32 h 32"/>
                <a:gd name="T4" fmla="*/ 6 w 7"/>
                <a:gd name="T5" fmla="*/ 6 h 32"/>
                <a:gd name="T6" fmla="*/ 7 w 7"/>
                <a:gd name="T7" fmla="*/ 0 h 32"/>
              </a:gdLst>
              <a:ahLst/>
              <a:cxnLst>
                <a:cxn ang="0">
                  <a:pos x="T0" y="T1"/>
                </a:cxn>
                <a:cxn ang="0">
                  <a:pos x="T2" y="T3"/>
                </a:cxn>
                <a:cxn ang="0">
                  <a:pos x="T4" y="T5"/>
                </a:cxn>
                <a:cxn ang="0">
                  <a:pos x="T6" y="T7"/>
                </a:cxn>
              </a:cxnLst>
              <a:rect l="0" t="0" r="r" b="b"/>
              <a:pathLst>
                <a:path w="7" h="32">
                  <a:moveTo>
                    <a:pt x="7" y="0"/>
                  </a:moveTo>
                  <a:lnTo>
                    <a:pt x="0" y="32"/>
                  </a:lnTo>
                  <a:lnTo>
                    <a:pt x="6" y="6"/>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48" name="Freeform 347"/>
            <p:cNvSpPr>
              <a:spLocks/>
            </p:cNvSpPr>
            <p:nvPr/>
          </p:nvSpPr>
          <p:spPr bwMode="auto">
            <a:xfrm>
              <a:off x="4079240" y="2470785"/>
              <a:ext cx="1270" cy="4445"/>
            </a:xfrm>
            <a:custGeom>
              <a:avLst/>
              <a:gdLst>
                <a:gd name="T0" fmla="*/ 2 w 6"/>
                <a:gd name="T1" fmla="*/ 20 h 26"/>
                <a:gd name="T2" fmla="*/ 6 w 6"/>
                <a:gd name="T3" fmla="*/ 0 h 26"/>
                <a:gd name="T4" fmla="*/ 0 w 6"/>
                <a:gd name="T5" fmla="*/ 26 h 26"/>
                <a:gd name="T6" fmla="*/ 2 w 6"/>
                <a:gd name="T7" fmla="*/ 20 h 26"/>
              </a:gdLst>
              <a:ahLst/>
              <a:cxnLst>
                <a:cxn ang="0">
                  <a:pos x="T0" y="T1"/>
                </a:cxn>
                <a:cxn ang="0">
                  <a:pos x="T2" y="T3"/>
                </a:cxn>
                <a:cxn ang="0">
                  <a:pos x="T4" y="T5"/>
                </a:cxn>
                <a:cxn ang="0">
                  <a:pos x="T6" y="T7"/>
                </a:cxn>
              </a:cxnLst>
              <a:rect l="0" t="0" r="r" b="b"/>
              <a:pathLst>
                <a:path w="6" h="26">
                  <a:moveTo>
                    <a:pt x="2" y="20"/>
                  </a:moveTo>
                  <a:lnTo>
                    <a:pt x="6" y="0"/>
                  </a:lnTo>
                  <a:lnTo>
                    <a:pt x="0" y="26"/>
                  </a:lnTo>
                  <a:lnTo>
                    <a:pt x="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49" name="Freeform 348"/>
            <p:cNvSpPr>
              <a:spLocks/>
            </p:cNvSpPr>
            <p:nvPr/>
          </p:nvSpPr>
          <p:spPr bwMode="auto">
            <a:xfrm>
              <a:off x="4079240" y="2470785"/>
              <a:ext cx="1270" cy="4445"/>
            </a:xfrm>
            <a:custGeom>
              <a:avLst/>
              <a:gdLst>
                <a:gd name="T0" fmla="*/ 2 w 6"/>
                <a:gd name="T1" fmla="*/ 20 h 26"/>
                <a:gd name="T2" fmla="*/ 6 w 6"/>
                <a:gd name="T3" fmla="*/ 0 h 26"/>
                <a:gd name="T4" fmla="*/ 0 w 6"/>
                <a:gd name="T5" fmla="*/ 26 h 26"/>
                <a:gd name="T6" fmla="*/ 2 w 6"/>
                <a:gd name="T7" fmla="*/ 20 h 26"/>
              </a:gdLst>
              <a:ahLst/>
              <a:cxnLst>
                <a:cxn ang="0">
                  <a:pos x="T0" y="T1"/>
                </a:cxn>
                <a:cxn ang="0">
                  <a:pos x="T2" y="T3"/>
                </a:cxn>
                <a:cxn ang="0">
                  <a:pos x="T4" y="T5"/>
                </a:cxn>
                <a:cxn ang="0">
                  <a:pos x="T6" y="T7"/>
                </a:cxn>
              </a:cxnLst>
              <a:rect l="0" t="0" r="r" b="b"/>
              <a:pathLst>
                <a:path w="6" h="26">
                  <a:moveTo>
                    <a:pt x="2" y="20"/>
                  </a:moveTo>
                  <a:lnTo>
                    <a:pt x="6" y="0"/>
                  </a:lnTo>
                  <a:lnTo>
                    <a:pt x="0" y="26"/>
                  </a:lnTo>
                  <a:lnTo>
                    <a:pt x="2"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50" name="Freeform 349"/>
            <p:cNvSpPr>
              <a:spLocks/>
            </p:cNvSpPr>
            <p:nvPr/>
          </p:nvSpPr>
          <p:spPr bwMode="auto">
            <a:xfrm>
              <a:off x="4079240" y="2470785"/>
              <a:ext cx="1270" cy="3175"/>
            </a:xfrm>
            <a:custGeom>
              <a:avLst/>
              <a:gdLst>
                <a:gd name="T0" fmla="*/ 4 w 4"/>
                <a:gd name="T1" fmla="*/ 0 h 20"/>
                <a:gd name="T2" fmla="*/ 0 w 4"/>
                <a:gd name="T3" fmla="*/ 20 h 20"/>
                <a:gd name="T4" fmla="*/ 3 w 4"/>
                <a:gd name="T5" fmla="*/ 7 h 20"/>
                <a:gd name="T6" fmla="*/ 4 w 4"/>
                <a:gd name="T7" fmla="*/ 0 h 20"/>
              </a:gdLst>
              <a:ahLst/>
              <a:cxnLst>
                <a:cxn ang="0">
                  <a:pos x="T0" y="T1"/>
                </a:cxn>
                <a:cxn ang="0">
                  <a:pos x="T2" y="T3"/>
                </a:cxn>
                <a:cxn ang="0">
                  <a:pos x="T4" y="T5"/>
                </a:cxn>
                <a:cxn ang="0">
                  <a:pos x="T6" y="T7"/>
                </a:cxn>
              </a:cxnLst>
              <a:rect l="0" t="0" r="r" b="b"/>
              <a:pathLst>
                <a:path w="4" h="20">
                  <a:moveTo>
                    <a:pt x="4" y="0"/>
                  </a:moveTo>
                  <a:lnTo>
                    <a:pt x="0" y="20"/>
                  </a:lnTo>
                  <a:lnTo>
                    <a:pt x="3" y="7"/>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51" name="Freeform 350"/>
            <p:cNvSpPr>
              <a:spLocks/>
            </p:cNvSpPr>
            <p:nvPr/>
          </p:nvSpPr>
          <p:spPr bwMode="auto">
            <a:xfrm>
              <a:off x="4079240" y="2470785"/>
              <a:ext cx="1270" cy="3175"/>
            </a:xfrm>
            <a:custGeom>
              <a:avLst/>
              <a:gdLst>
                <a:gd name="T0" fmla="*/ 4 w 4"/>
                <a:gd name="T1" fmla="*/ 0 h 20"/>
                <a:gd name="T2" fmla="*/ 0 w 4"/>
                <a:gd name="T3" fmla="*/ 20 h 20"/>
                <a:gd name="T4" fmla="*/ 3 w 4"/>
                <a:gd name="T5" fmla="*/ 7 h 20"/>
                <a:gd name="T6" fmla="*/ 4 w 4"/>
                <a:gd name="T7" fmla="*/ 0 h 20"/>
              </a:gdLst>
              <a:ahLst/>
              <a:cxnLst>
                <a:cxn ang="0">
                  <a:pos x="T0" y="T1"/>
                </a:cxn>
                <a:cxn ang="0">
                  <a:pos x="T2" y="T3"/>
                </a:cxn>
                <a:cxn ang="0">
                  <a:pos x="T4" y="T5"/>
                </a:cxn>
                <a:cxn ang="0">
                  <a:pos x="T6" y="T7"/>
                </a:cxn>
              </a:cxnLst>
              <a:rect l="0" t="0" r="r" b="b"/>
              <a:pathLst>
                <a:path w="4" h="20">
                  <a:moveTo>
                    <a:pt x="4" y="0"/>
                  </a:moveTo>
                  <a:lnTo>
                    <a:pt x="0" y="20"/>
                  </a:lnTo>
                  <a:lnTo>
                    <a:pt x="3" y="7"/>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52" name="Freeform 351"/>
            <p:cNvSpPr>
              <a:spLocks/>
            </p:cNvSpPr>
            <p:nvPr/>
          </p:nvSpPr>
          <p:spPr bwMode="auto">
            <a:xfrm>
              <a:off x="4079240" y="2472055"/>
              <a:ext cx="635" cy="1905"/>
            </a:xfrm>
            <a:custGeom>
              <a:avLst/>
              <a:gdLst>
                <a:gd name="T0" fmla="*/ 2 w 3"/>
                <a:gd name="T1" fmla="*/ 6 h 13"/>
                <a:gd name="T2" fmla="*/ 3 w 3"/>
                <a:gd name="T3" fmla="*/ 0 h 13"/>
                <a:gd name="T4" fmla="*/ 0 w 3"/>
                <a:gd name="T5" fmla="*/ 13 h 13"/>
                <a:gd name="T6" fmla="*/ 2 w 3"/>
                <a:gd name="T7" fmla="*/ 6 h 13"/>
              </a:gdLst>
              <a:ahLst/>
              <a:cxnLst>
                <a:cxn ang="0">
                  <a:pos x="T0" y="T1"/>
                </a:cxn>
                <a:cxn ang="0">
                  <a:pos x="T2" y="T3"/>
                </a:cxn>
                <a:cxn ang="0">
                  <a:pos x="T4" y="T5"/>
                </a:cxn>
                <a:cxn ang="0">
                  <a:pos x="T6" y="T7"/>
                </a:cxn>
              </a:cxnLst>
              <a:rect l="0" t="0" r="r" b="b"/>
              <a:pathLst>
                <a:path w="3" h="13">
                  <a:moveTo>
                    <a:pt x="2" y="6"/>
                  </a:moveTo>
                  <a:lnTo>
                    <a:pt x="3" y="0"/>
                  </a:lnTo>
                  <a:lnTo>
                    <a:pt x="0" y="13"/>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53" name="Freeform 352"/>
            <p:cNvSpPr>
              <a:spLocks/>
            </p:cNvSpPr>
            <p:nvPr/>
          </p:nvSpPr>
          <p:spPr bwMode="auto">
            <a:xfrm>
              <a:off x="4079240" y="2472055"/>
              <a:ext cx="635" cy="1905"/>
            </a:xfrm>
            <a:custGeom>
              <a:avLst/>
              <a:gdLst>
                <a:gd name="T0" fmla="*/ 2 w 3"/>
                <a:gd name="T1" fmla="*/ 6 h 13"/>
                <a:gd name="T2" fmla="*/ 3 w 3"/>
                <a:gd name="T3" fmla="*/ 0 h 13"/>
                <a:gd name="T4" fmla="*/ 0 w 3"/>
                <a:gd name="T5" fmla="*/ 13 h 13"/>
                <a:gd name="T6" fmla="*/ 2 w 3"/>
                <a:gd name="T7" fmla="*/ 6 h 13"/>
              </a:gdLst>
              <a:ahLst/>
              <a:cxnLst>
                <a:cxn ang="0">
                  <a:pos x="T0" y="T1"/>
                </a:cxn>
                <a:cxn ang="0">
                  <a:pos x="T2" y="T3"/>
                </a:cxn>
                <a:cxn ang="0">
                  <a:pos x="T4" y="T5"/>
                </a:cxn>
                <a:cxn ang="0">
                  <a:pos x="T6" y="T7"/>
                </a:cxn>
              </a:cxnLst>
              <a:rect l="0" t="0" r="r" b="b"/>
              <a:pathLst>
                <a:path w="3" h="13">
                  <a:moveTo>
                    <a:pt x="2" y="6"/>
                  </a:moveTo>
                  <a:lnTo>
                    <a:pt x="3" y="0"/>
                  </a:lnTo>
                  <a:lnTo>
                    <a:pt x="0" y="13"/>
                  </a:lnTo>
                  <a:lnTo>
                    <a:pt x="2"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54" name="Freeform 353"/>
            <p:cNvSpPr>
              <a:spLocks/>
            </p:cNvSpPr>
            <p:nvPr/>
          </p:nvSpPr>
          <p:spPr bwMode="auto">
            <a:xfrm>
              <a:off x="4065270" y="2453640"/>
              <a:ext cx="635" cy="15875"/>
            </a:xfrm>
            <a:custGeom>
              <a:avLst/>
              <a:gdLst>
                <a:gd name="T0" fmla="*/ 0 w 6"/>
                <a:gd name="T1" fmla="*/ 0 h 79"/>
                <a:gd name="T2" fmla="*/ 0 w 6"/>
                <a:gd name="T3" fmla="*/ 79 h 79"/>
                <a:gd name="T4" fmla="*/ 6 w 6"/>
                <a:gd name="T5" fmla="*/ 0 h 79"/>
                <a:gd name="T6" fmla="*/ 0 w 6"/>
                <a:gd name="T7" fmla="*/ 0 h 79"/>
              </a:gdLst>
              <a:ahLst/>
              <a:cxnLst>
                <a:cxn ang="0">
                  <a:pos x="T0" y="T1"/>
                </a:cxn>
                <a:cxn ang="0">
                  <a:pos x="T2" y="T3"/>
                </a:cxn>
                <a:cxn ang="0">
                  <a:pos x="T4" y="T5"/>
                </a:cxn>
                <a:cxn ang="0">
                  <a:pos x="T6" y="T7"/>
                </a:cxn>
              </a:cxnLst>
              <a:rect l="0" t="0" r="r" b="b"/>
              <a:pathLst>
                <a:path w="6" h="79">
                  <a:moveTo>
                    <a:pt x="0" y="0"/>
                  </a:moveTo>
                  <a:lnTo>
                    <a:pt x="0" y="79"/>
                  </a:lnTo>
                  <a:lnTo>
                    <a:pt x="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55" name="Freeform 354"/>
            <p:cNvSpPr>
              <a:spLocks/>
            </p:cNvSpPr>
            <p:nvPr/>
          </p:nvSpPr>
          <p:spPr bwMode="auto">
            <a:xfrm>
              <a:off x="4065270" y="2453640"/>
              <a:ext cx="635" cy="15875"/>
            </a:xfrm>
            <a:custGeom>
              <a:avLst/>
              <a:gdLst>
                <a:gd name="T0" fmla="*/ 0 w 6"/>
                <a:gd name="T1" fmla="*/ 0 h 79"/>
                <a:gd name="T2" fmla="*/ 0 w 6"/>
                <a:gd name="T3" fmla="*/ 79 h 79"/>
                <a:gd name="T4" fmla="*/ 6 w 6"/>
                <a:gd name="T5" fmla="*/ 0 h 79"/>
                <a:gd name="T6" fmla="*/ 0 w 6"/>
                <a:gd name="T7" fmla="*/ 0 h 79"/>
              </a:gdLst>
              <a:ahLst/>
              <a:cxnLst>
                <a:cxn ang="0">
                  <a:pos x="T0" y="T1"/>
                </a:cxn>
                <a:cxn ang="0">
                  <a:pos x="T2" y="T3"/>
                </a:cxn>
                <a:cxn ang="0">
                  <a:pos x="T4" y="T5"/>
                </a:cxn>
                <a:cxn ang="0">
                  <a:pos x="T6" y="T7"/>
                </a:cxn>
              </a:cxnLst>
              <a:rect l="0" t="0" r="r" b="b"/>
              <a:pathLst>
                <a:path w="6" h="79">
                  <a:moveTo>
                    <a:pt x="0" y="0"/>
                  </a:moveTo>
                  <a:lnTo>
                    <a:pt x="0" y="79"/>
                  </a:lnTo>
                  <a:lnTo>
                    <a:pt x="6"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56" name="Freeform 355"/>
            <p:cNvSpPr>
              <a:spLocks/>
            </p:cNvSpPr>
            <p:nvPr/>
          </p:nvSpPr>
          <p:spPr bwMode="auto">
            <a:xfrm>
              <a:off x="4065270" y="2453640"/>
              <a:ext cx="15240" cy="15875"/>
            </a:xfrm>
            <a:custGeom>
              <a:avLst/>
              <a:gdLst>
                <a:gd name="T0" fmla="*/ 78 w 78"/>
                <a:gd name="T1" fmla="*/ 79 h 79"/>
                <a:gd name="T2" fmla="*/ 6 w 78"/>
                <a:gd name="T3" fmla="*/ 0 h 79"/>
                <a:gd name="T4" fmla="*/ 0 w 78"/>
                <a:gd name="T5" fmla="*/ 79 h 79"/>
                <a:gd name="T6" fmla="*/ 78 w 78"/>
                <a:gd name="T7" fmla="*/ 79 h 79"/>
              </a:gdLst>
              <a:ahLst/>
              <a:cxnLst>
                <a:cxn ang="0">
                  <a:pos x="T0" y="T1"/>
                </a:cxn>
                <a:cxn ang="0">
                  <a:pos x="T2" y="T3"/>
                </a:cxn>
                <a:cxn ang="0">
                  <a:pos x="T4" y="T5"/>
                </a:cxn>
                <a:cxn ang="0">
                  <a:pos x="T6" y="T7"/>
                </a:cxn>
              </a:cxnLst>
              <a:rect l="0" t="0" r="r" b="b"/>
              <a:pathLst>
                <a:path w="78" h="79">
                  <a:moveTo>
                    <a:pt x="78" y="79"/>
                  </a:moveTo>
                  <a:lnTo>
                    <a:pt x="6" y="0"/>
                  </a:lnTo>
                  <a:lnTo>
                    <a:pt x="0" y="79"/>
                  </a:lnTo>
                  <a:lnTo>
                    <a:pt x="78"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57" name="Freeform 356"/>
            <p:cNvSpPr>
              <a:spLocks/>
            </p:cNvSpPr>
            <p:nvPr/>
          </p:nvSpPr>
          <p:spPr bwMode="auto">
            <a:xfrm>
              <a:off x="4065270" y="2453640"/>
              <a:ext cx="15240" cy="15875"/>
            </a:xfrm>
            <a:custGeom>
              <a:avLst/>
              <a:gdLst>
                <a:gd name="T0" fmla="*/ 78 w 78"/>
                <a:gd name="T1" fmla="*/ 79 h 79"/>
                <a:gd name="T2" fmla="*/ 6 w 78"/>
                <a:gd name="T3" fmla="*/ 0 h 79"/>
                <a:gd name="T4" fmla="*/ 0 w 78"/>
                <a:gd name="T5" fmla="*/ 79 h 79"/>
                <a:gd name="T6" fmla="*/ 78 w 78"/>
                <a:gd name="T7" fmla="*/ 79 h 79"/>
              </a:gdLst>
              <a:ahLst/>
              <a:cxnLst>
                <a:cxn ang="0">
                  <a:pos x="T0" y="T1"/>
                </a:cxn>
                <a:cxn ang="0">
                  <a:pos x="T2" y="T3"/>
                </a:cxn>
                <a:cxn ang="0">
                  <a:pos x="T4" y="T5"/>
                </a:cxn>
                <a:cxn ang="0">
                  <a:pos x="T6" y="T7"/>
                </a:cxn>
              </a:cxnLst>
              <a:rect l="0" t="0" r="r" b="b"/>
              <a:pathLst>
                <a:path w="78" h="79">
                  <a:moveTo>
                    <a:pt x="78" y="79"/>
                  </a:moveTo>
                  <a:lnTo>
                    <a:pt x="6" y="0"/>
                  </a:lnTo>
                  <a:lnTo>
                    <a:pt x="0" y="79"/>
                  </a:lnTo>
                  <a:lnTo>
                    <a:pt x="78" y="7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58" name="Freeform 357"/>
            <p:cNvSpPr>
              <a:spLocks/>
            </p:cNvSpPr>
            <p:nvPr/>
          </p:nvSpPr>
          <p:spPr bwMode="auto">
            <a:xfrm>
              <a:off x="4065905" y="2453640"/>
              <a:ext cx="14605" cy="15875"/>
            </a:xfrm>
            <a:custGeom>
              <a:avLst/>
              <a:gdLst>
                <a:gd name="T0" fmla="*/ 0 w 72"/>
                <a:gd name="T1" fmla="*/ 0 h 79"/>
                <a:gd name="T2" fmla="*/ 72 w 72"/>
                <a:gd name="T3" fmla="*/ 79 h 79"/>
                <a:gd name="T4" fmla="*/ 6 w 72"/>
                <a:gd name="T5" fmla="*/ 1 h 79"/>
                <a:gd name="T6" fmla="*/ 0 w 72"/>
                <a:gd name="T7" fmla="*/ 0 h 79"/>
              </a:gdLst>
              <a:ahLst/>
              <a:cxnLst>
                <a:cxn ang="0">
                  <a:pos x="T0" y="T1"/>
                </a:cxn>
                <a:cxn ang="0">
                  <a:pos x="T2" y="T3"/>
                </a:cxn>
                <a:cxn ang="0">
                  <a:pos x="T4" y="T5"/>
                </a:cxn>
                <a:cxn ang="0">
                  <a:pos x="T6" y="T7"/>
                </a:cxn>
              </a:cxnLst>
              <a:rect l="0" t="0" r="r" b="b"/>
              <a:pathLst>
                <a:path w="72" h="79">
                  <a:moveTo>
                    <a:pt x="0" y="0"/>
                  </a:moveTo>
                  <a:lnTo>
                    <a:pt x="72" y="79"/>
                  </a:lnTo>
                  <a:lnTo>
                    <a:pt x="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59" name="Freeform 358"/>
            <p:cNvSpPr>
              <a:spLocks/>
            </p:cNvSpPr>
            <p:nvPr/>
          </p:nvSpPr>
          <p:spPr bwMode="auto">
            <a:xfrm>
              <a:off x="4065905" y="2453640"/>
              <a:ext cx="14605" cy="15875"/>
            </a:xfrm>
            <a:custGeom>
              <a:avLst/>
              <a:gdLst>
                <a:gd name="T0" fmla="*/ 0 w 72"/>
                <a:gd name="T1" fmla="*/ 0 h 79"/>
                <a:gd name="T2" fmla="*/ 72 w 72"/>
                <a:gd name="T3" fmla="*/ 79 h 79"/>
                <a:gd name="T4" fmla="*/ 6 w 72"/>
                <a:gd name="T5" fmla="*/ 1 h 79"/>
                <a:gd name="T6" fmla="*/ 0 w 72"/>
                <a:gd name="T7" fmla="*/ 0 h 79"/>
              </a:gdLst>
              <a:ahLst/>
              <a:cxnLst>
                <a:cxn ang="0">
                  <a:pos x="T0" y="T1"/>
                </a:cxn>
                <a:cxn ang="0">
                  <a:pos x="T2" y="T3"/>
                </a:cxn>
                <a:cxn ang="0">
                  <a:pos x="T4" y="T5"/>
                </a:cxn>
                <a:cxn ang="0">
                  <a:pos x="T6" y="T7"/>
                </a:cxn>
              </a:cxnLst>
              <a:rect l="0" t="0" r="r" b="b"/>
              <a:pathLst>
                <a:path w="72" h="79">
                  <a:moveTo>
                    <a:pt x="0" y="0"/>
                  </a:moveTo>
                  <a:lnTo>
                    <a:pt x="72" y="79"/>
                  </a:lnTo>
                  <a:lnTo>
                    <a:pt x="6" y="1"/>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60" name="Freeform 359"/>
            <p:cNvSpPr>
              <a:spLocks/>
            </p:cNvSpPr>
            <p:nvPr/>
          </p:nvSpPr>
          <p:spPr bwMode="auto">
            <a:xfrm>
              <a:off x="4067175" y="2454275"/>
              <a:ext cx="13335" cy="15240"/>
            </a:xfrm>
            <a:custGeom>
              <a:avLst/>
              <a:gdLst>
                <a:gd name="T0" fmla="*/ 65 w 66"/>
                <a:gd name="T1" fmla="*/ 71 h 78"/>
                <a:gd name="T2" fmla="*/ 0 w 66"/>
                <a:gd name="T3" fmla="*/ 0 h 78"/>
                <a:gd name="T4" fmla="*/ 66 w 66"/>
                <a:gd name="T5" fmla="*/ 78 h 78"/>
                <a:gd name="T6" fmla="*/ 65 w 66"/>
                <a:gd name="T7" fmla="*/ 71 h 78"/>
              </a:gdLst>
              <a:ahLst/>
              <a:cxnLst>
                <a:cxn ang="0">
                  <a:pos x="T0" y="T1"/>
                </a:cxn>
                <a:cxn ang="0">
                  <a:pos x="T2" y="T3"/>
                </a:cxn>
                <a:cxn ang="0">
                  <a:pos x="T4" y="T5"/>
                </a:cxn>
                <a:cxn ang="0">
                  <a:pos x="T6" y="T7"/>
                </a:cxn>
              </a:cxnLst>
              <a:rect l="0" t="0" r="r" b="b"/>
              <a:pathLst>
                <a:path w="66" h="78">
                  <a:moveTo>
                    <a:pt x="65" y="71"/>
                  </a:moveTo>
                  <a:lnTo>
                    <a:pt x="0" y="0"/>
                  </a:lnTo>
                  <a:lnTo>
                    <a:pt x="66" y="78"/>
                  </a:lnTo>
                  <a:lnTo>
                    <a:pt x="65" y="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61" name="Freeform 360"/>
            <p:cNvSpPr>
              <a:spLocks/>
            </p:cNvSpPr>
            <p:nvPr/>
          </p:nvSpPr>
          <p:spPr bwMode="auto">
            <a:xfrm>
              <a:off x="4067175" y="2454275"/>
              <a:ext cx="13335" cy="15240"/>
            </a:xfrm>
            <a:custGeom>
              <a:avLst/>
              <a:gdLst>
                <a:gd name="T0" fmla="*/ 65 w 66"/>
                <a:gd name="T1" fmla="*/ 71 h 78"/>
                <a:gd name="T2" fmla="*/ 0 w 66"/>
                <a:gd name="T3" fmla="*/ 0 h 78"/>
                <a:gd name="T4" fmla="*/ 66 w 66"/>
                <a:gd name="T5" fmla="*/ 78 h 78"/>
                <a:gd name="T6" fmla="*/ 65 w 66"/>
                <a:gd name="T7" fmla="*/ 71 h 78"/>
              </a:gdLst>
              <a:ahLst/>
              <a:cxnLst>
                <a:cxn ang="0">
                  <a:pos x="T0" y="T1"/>
                </a:cxn>
                <a:cxn ang="0">
                  <a:pos x="T2" y="T3"/>
                </a:cxn>
                <a:cxn ang="0">
                  <a:pos x="T4" y="T5"/>
                </a:cxn>
                <a:cxn ang="0">
                  <a:pos x="T6" y="T7"/>
                </a:cxn>
              </a:cxnLst>
              <a:rect l="0" t="0" r="r" b="b"/>
              <a:pathLst>
                <a:path w="66" h="78">
                  <a:moveTo>
                    <a:pt x="65" y="71"/>
                  </a:moveTo>
                  <a:lnTo>
                    <a:pt x="0" y="0"/>
                  </a:lnTo>
                  <a:lnTo>
                    <a:pt x="66" y="78"/>
                  </a:lnTo>
                  <a:lnTo>
                    <a:pt x="65" y="7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62" name="Freeform 361"/>
            <p:cNvSpPr>
              <a:spLocks/>
            </p:cNvSpPr>
            <p:nvPr/>
          </p:nvSpPr>
          <p:spPr bwMode="auto">
            <a:xfrm>
              <a:off x="4067175" y="2454275"/>
              <a:ext cx="13335" cy="13335"/>
            </a:xfrm>
            <a:custGeom>
              <a:avLst/>
              <a:gdLst>
                <a:gd name="T0" fmla="*/ 0 w 65"/>
                <a:gd name="T1" fmla="*/ 0 h 71"/>
                <a:gd name="T2" fmla="*/ 65 w 65"/>
                <a:gd name="T3" fmla="*/ 71 h 71"/>
                <a:gd name="T4" fmla="*/ 7 w 65"/>
                <a:gd name="T5" fmla="*/ 2 h 71"/>
                <a:gd name="T6" fmla="*/ 0 w 65"/>
                <a:gd name="T7" fmla="*/ 0 h 71"/>
              </a:gdLst>
              <a:ahLst/>
              <a:cxnLst>
                <a:cxn ang="0">
                  <a:pos x="T0" y="T1"/>
                </a:cxn>
                <a:cxn ang="0">
                  <a:pos x="T2" y="T3"/>
                </a:cxn>
                <a:cxn ang="0">
                  <a:pos x="T4" y="T5"/>
                </a:cxn>
                <a:cxn ang="0">
                  <a:pos x="T6" y="T7"/>
                </a:cxn>
              </a:cxnLst>
              <a:rect l="0" t="0" r="r" b="b"/>
              <a:pathLst>
                <a:path w="65" h="71">
                  <a:moveTo>
                    <a:pt x="0" y="0"/>
                  </a:moveTo>
                  <a:lnTo>
                    <a:pt x="65" y="71"/>
                  </a:lnTo>
                  <a:lnTo>
                    <a:pt x="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63" name="Freeform 362"/>
            <p:cNvSpPr>
              <a:spLocks/>
            </p:cNvSpPr>
            <p:nvPr/>
          </p:nvSpPr>
          <p:spPr bwMode="auto">
            <a:xfrm>
              <a:off x="4067175" y="2454275"/>
              <a:ext cx="13335" cy="13335"/>
            </a:xfrm>
            <a:custGeom>
              <a:avLst/>
              <a:gdLst>
                <a:gd name="T0" fmla="*/ 0 w 65"/>
                <a:gd name="T1" fmla="*/ 0 h 71"/>
                <a:gd name="T2" fmla="*/ 65 w 65"/>
                <a:gd name="T3" fmla="*/ 71 h 71"/>
                <a:gd name="T4" fmla="*/ 7 w 65"/>
                <a:gd name="T5" fmla="*/ 2 h 71"/>
                <a:gd name="T6" fmla="*/ 0 w 65"/>
                <a:gd name="T7" fmla="*/ 0 h 71"/>
              </a:gdLst>
              <a:ahLst/>
              <a:cxnLst>
                <a:cxn ang="0">
                  <a:pos x="T0" y="T1"/>
                </a:cxn>
                <a:cxn ang="0">
                  <a:pos x="T2" y="T3"/>
                </a:cxn>
                <a:cxn ang="0">
                  <a:pos x="T4" y="T5"/>
                </a:cxn>
                <a:cxn ang="0">
                  <a:pos x="T6" y="T7"/>
                </a:cxn>
              </a:cxnLst>
              <a:rect l="0" t="0" r="r" b="b"/>
              <a:pathLst>
                <a:path w="65" h="71">
                  <a:moveTo>
                    <a:pt x="0" y="0"/>
                  </a:moveTo>
                  <a:lnTo>
                    <a:pt x="65" y="71"/>
                  </a:lnTo>
                  <a:lnTo>
                    <a:pt x="7" y="2"/>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64" name="Freeform 363"/>
            <p:cNvSpPr>
              <a:spLocks/>
            </p:cNvSpPr>
            <p:nvPr/>
          </p:nvSpPr>
          <p:spPr bwMode="auto">
            <a:xfrm>
              <a:off x="4068445" y="2454275"/>
              <a:ext cx="12065" cy="13335"/>
            </a:xfrm>
            <a:custGeom>
              <a:avLst/>
              <a:gdLst>
                <a:gd name="T0" fmla="*/ 58 w 58"/>
                <a:gd name="T1" fmla="*/ 63 h 69"/>
                <a:gd name="T2" fmla="*/ 0 w 58"/>
                <a:gd name="T3" fmla="*/ 0 h 69"/>
                <a:gd name="T4" fmla="*/ 58 w 58"/>
                <a:gd name="T5" fmla="*/ 69 h 69"/>
                <a:gd name="T6" fmla="*/ 58 w 58"/>
                <a:gd name="T7" fmla="*/ 63 h 69"/>
              </a:gdLst>
              <a:ahLst/>
              <a:cxnLst>
                <a:cxn ang="0">
                  <a:pos x="T0" y="T1"/>
                </a:cxn>
                <a:cxn ang="0">
                  <a:pos x="T2" y="T3"/>
                </a:cxn>
                <a:cxn ang="0">
                  <a:pos x="T4" y="T5"/>
                </a:cxn>
                <a:cxn ang="0">
                  <a:pos x="T6" y="T7"/>
                </a:cxn>
              </a:cxnLst>
              <a:rect l="0" t="0" r="r" b="b"/>
              <a:pathLst>
                <a:path w="58" h="69">
                  <a:moveTo>
                    <a:pt x="58" y="63"/>
                  </a:moveTo>
                  <a:lnTo>
                    <a:pt x="0" y="0"/>
                  </a:lnTo>
                  <a:lnTo>
                    <a:pt x="58" y="69"/>
                  </a:lnTo>
                  <a:lnTo>
                    <a:pt x="58"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65" name="Freeform 364"/>
            <p:cNvSpPr>
              <a:spLocks/>
            </p:cNvSpPr>
            <p:nvPr/>
          </p:nvSpPr>
          <p:spPr bwMode="auto">
            <a:xfrm>
              <a:off x="4068445" y="2454275"/>
              <a:ext cx="12065" cy="13335"/>
            </a:xfrm>
            <a:custGeom>
              <a:avLst/>
              <a:gdLst>
                <a:gd name="T0" fmla="*/ 58 w 58"/>
                <a:gd name="T1" fmla="*/ 63 h 69"/>
                <a:gd name="T2" fmla="*/ 0 w 58"/>
                <a:gd name="T3" fmla="*/ 0 h 69"/>
                <a:gd name="T4" fmla="*/ 58 w 58"/>
                <a:gd name="T5" fmla="*/ 69 h 69"/>
                <a:gd name="T6" fmla="*/ 58 w 58"/>
                <a:gd name="T7" fmla="*/ 63 h 69"/>
              </a:gdLst>
              <a:ahLst/>
              <a:cxnLst>
                <a:cxn ang="0">
                  <a:pos x="T0" y="T1"/>
                </a:cxn>
                <a:cxn ang="0">
                  <a:pos x="T2" y="T3"/>
                </a:cxn>
                <a:cxn ang="0">
                  <a:pos x="T4" y="T5"/>
                </a:cxn>
                <a:cxn ang="0">
                  <a:pos x="T6" y="T7"/>
                </a:cxn>
              </a:cxnLst>
              <a:rect l="0" t="0" r="r" b="b"/>
              <a:pathLst>
                <a:path w="58" h="69">
                  <a:moveTo>
                    <a:pt x="58" y="63"/>
                  </a:moveTo>
                  <a:lnTo>
                    <a:pt x="0" y="0"/>
                  </a:lnTo>
                  <a:lnTo>
                    <a:pt x="58" y="69"/>
                  </a:lnTo>
                  <a:lnTo>
                    <a:pt x="58" y="6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66" name="Freeform 365"/>
            <p:cNvSpPr>
              <a:spLocks/>
            </p:cNvSpPr>
            <p:nvPr/>
          </p:nvSpPr>
          <p:spPr bwMode="auto">
            <a:xfrm>
              <a:off x="4068445" y="2454275"/>
              <a:ext cx="12065" cy="12065"/>
            </a:xfrm>
            <a:custGeom>
              <a:avLst/>
              <a:gdLst>
                <a:gd name="T0" fmla="*/ 0 w 58"/>
                <a:gd name="T1" fmla="*/ 0 h 63"/>
                <a:gd name="T2" fmla="*/ 58 w 58"/>
                <a:gd name="T3" fmla="*/ 63 h 63"/>
                <a:gd name="T4" fmla="*/ 7 w 58"/>
                <a:gd name="T5" fmla="*/ 2 h 63"/>
                <a:gd name="T6" fmla="*/ 0 w 58"/>
                <a:gd name="T7" fmla="*/ 0 h 63"/>
              </a:gdLst>
              <a:ahLst/>
              <a:cxnLst>
                <a:cxn ang="0">
                  <a:pos x="T0" y="T1"/>
                </a:cxn>
                <a:cxn ang="0">
                  <a:pos x="T2" y="T3"/>
                </a:cxn>
                <a:cxn ang="0">
                  <a:pos x="T4" y="T5"/>
                </a:cxn>
                <a:cxn ang="0">
                  <a:pos x="T6" y="T7"/>
                </a:cxn>
              </a:cxnLst>
              <a:rect l="0" t="0" r="r" b="b"/>
              <a:pathLst>
                <a:path w="58" h="63">
                  <a:moveTo>
                    <a:pt x="0" y="0"/>
                  </a:moveTo>
                  <a:lnTo>
                    <a:pt x="58" y="63"/>
                  </a:lnTo>
                  <a:lnTo>
                    <a:pt x="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67" name="Freeform 366"/>
            <p:cNvSpPr>
              <a:spLocks/>
            </p:cNvSpPr>
            <p:nvPr/>
          </p:nvSpPr>
          <p:spPr bwMode="auto">
            <a:xfrm>
              <a:off x="4068445" y="2454275"/>
              <a:ext cx="12065" cy="12065"/>
            </a:xfrm>
            <a:custGeom>
              <a:avLst/>
              <a:gdLst>
                <a:gd name="T0" fmla="*/ 0 w 58"/>
                <a:gd name="T1" fmla="*/ 0 h 63"/>
                <a:gd name="T2" fmla="*/ 58 w 58"/>
                <a:gd name="T3" fmla="*/ 63 h 63"/>
                <a:gd name="T4" fmla="*/ 7 w 58"/>
                <a:gd name="T5" fmla="*/ 2 h 63"/>
                <a:gd name="T6" fmla="*/ 0 w 58"/>
                <a:gd name="T7" fmla="*/ 0 h 63"/>
              </a:gdLst>
              <a:ahLst/>
              <a:cxnLst>
                <a:cxn ang="0">
                  <a:pos x="T0" y="T1"/>
                </a:cxn>
                <a:cxn ang="0">
                  <a:pos x="T2" y="T3"/>
                </a:cxn>
                <a:cxn ang="0">
                  <a:pos x="T4" y="T5"/>
                </a:cxn>
                <a:cxn ang="0">
                  <a:pos x="T6" y="T7"/>
                </a:cxn>
              </a:cxnLst>
              <a:rect l="0" t="0" r="r" b="b"/>
              <a:pathLst>
                <a:path w="58" h="63">
                  <a:moveTo>
                    <a:pt x="0" y="0"/>
                  </a:moveTo>
                  <a:lnTo>
                    <a:pt x="58" y="63"/>
                  </a:lnTo>
                  <a:lnTo>
                    <a:pt x="7" y="2"/>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68" name="Freeform 367"/>
            <p:cNvSpPr>
              <a:spLocks/>
            </p:cNvSpPr>
            <p:nvPr/>
          </p:nvSpPr>
          <p:spPr bwMode="auto">
            <a:xfrm>
              <a:off x="4070350" y="2454910"/>
              <a:ext cx="10160" cy="11430"/>
            </a:xfrm>
            <a:custGeom>
              <a:avLst/>
              <a:gdLst>
                <a:gd name="T0" fmla="*/ 49 w 51"/>
                <a:gd name="T1" fmla="*/ 54 h 61"/>
                <a:gd name="T2" fmla="*/ 0 w 51"/>
                <a:gd name="T3" fmla="*/ 0 h 61"/>
                <a:gd name="T4" fmla="*/ 51 w 51"/>
                <a:gd name="T5" fmla="*/ 61 h 61"/>
                <a:gd name="T6" fmla="*/ 49 w 51"/>
                <a:gd name="T7" fmla="*/ 54 h 61"/>
              </a:gdLst>
              <a:ahLst/>
              <a:cxnLst>
                <a:cxn ang="0">
                  <a:pos x="T0" y="T1"/>
                </a:cxn>
                <a:cxn ang="0">
                  <a:pos x="T2" y="T3"/>
                </a:cxn>
                <a:cxn ang="0">
                  <a:pos x="T4" y="T5"/>
                </a:cxn>
                <a:cxn ang="0">
                  <a:pos x="T6" y="T7"/>
                </a:cxn>
              </a:cxnLst>
              <a:rect l="0" t="0" r="r" b="b"/>
              <a:pathLst>
                <a:path w="51" h="61">
                  <a:moveTo>
                    <a:pt x="49" y="54"/>
                  </a:moveTo>
                  <a:lnTo>
                    <a:pt x="0" y="0"/>
                  </a:lnTo>
                  <a:lnTo>
                    <a:pt x="51" y="61"/>
                  </a:lnTo>
                  <a:lnTo>
                    <a:pt x="49"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69" name="Freeform 368"/>
            <p:cNvSpPr>
              <a:spLocks/>
            </p:cNvSpPr>
            <p:nvPr/>
          </p:nvSpPr>
          <p:spPr bwMode="auto">
            <a:xfrm>
              <a:off x="4070350" y="2454910"/>
              <a:ext cx="10160" cy="11430"/>
            </a:xfrm>
            <a:custGeom>
              <a:avLst/>
              <a:gdLst>
                <a:gd name="T0" fmla="*/ 49 w 51"/>
                <a:gd name="T1" fmla="*/ 54 h 61"/>
                <a:gd name="T2" fmla="*/ 0 w 51"/>
                <a:gd name="T3" fmla="*/ 0 h 61"/>
                <a:gd name="T4" fmla="*/ 51 w 51"/>
                <a:gd name="T5" fmla="*/ 61 h 61"/>
                <a:gd name="T6" fmla="*/ 49 w 51"/>
                <a:gd name="T7" fmla="*/ 54 h 61"/>
              </a:gdLst>
              <a:ahLst/>
              <a:cxnLst>
                <a:cxn ang="0">
                  <a:pos x="T0" y="T1"/>
                </a:cxn>
                <a:cxn ang="0">
                  <a:pos x="T2" y="T3"/>
                </a:cxn>
                <a:cxn ang="0">
                  <a:pos x="T4" y="T5"/>
                </a:cxn>
                <a:cxn ang="0">
                  <a:pos x="T6" y="T7"/>
                </a:cxn>
              </a:cxnLst>
              <a:rect l="0" t="0" r="r" b="b"/>
              <a:pathLst>
                <a:path w="51" h="61">
                  <a:moveTo>
                    <a:pt x="49" y="54"/>
                  </a:moveTo>
                  <a:lnTo>
                    <a:pt x="0" y="0"/>
                  </a:lnTo>
                  <a:lnTo>
                    <a:pt x="51" y="61"/>
                  </a:lnTo>
                  <a:lnTo>
                    <a:pt x="49" y="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70" name="Freeform 369"/>
            <p:cNvSpPr>
              <a:spLocks/>
            </p:cNvSpPr>
            <p:nvPr/>
          </p:nvSpPr>
          <p:spPr bwMode="auto">
            <a:xfrm>
              <a:off x="4070350" y="2454910"/>
              <a:ext cx="9525" cy="10160"/>
            </a:xfrm>
            <a:custGeom>
              <a:avLst/>
              <a:gdLst>
                <a:gd name="T0" fmla="*/ 0 w 49"/>
                <a:gd name="T1" fmla="*/ 0 h 54"/>
                <a:gd name="T2" fmla="*/ 49 w 49"/>
                <a:gd name="T3" fmla="*/ 54 h 54"/>
                <a:gd name="T4" fmla="*/ 6 w 49"/>
                <a:gd name="T5" fmla="*/ 2 h 54"/>
                <a:gd name="T6" fmla="*/ 0 w 49"/>
                <a:gd name="T7" fmla="*/ 0 h 54"/>
              </a:gdLst>
              <a:ahLst/>
              <a:cxnLst>
                <a:cxn ang="0">
                  <a:pos x="T0" y="T1"/>
                </a:cxn>
                <a:cxn ang="0">
                  <a:pos x="T2" y="T3"/>
                </a:cxn>
                <a:cxn ang="0">
                  <a:pos x="T4" y="T5"/>
                </a:cxn>
                <a:cxn ang="0">
                  <a:pos x="T6" y="T7"/>
                </a:cxn>
              </a:cxnLst>
              <a:rect l="0" t="0" r="r" b="b"/>
              <a:pathLst>
                <a:path w="49" h="54">
                  <a:moveTo>
                    <a:pt x="0" y="0"/>
                  </a:moveTo>
                  <a:lnTo>
                    <a:pt x="49" y="54"/>
                  </a:lnTo>
                  <a:lnTo>
                    <a:pt x="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71" name="Freeform 370"/>
            <p:cNvSpPr>
              <a:spLocks/>
            </p:cNvSpPr>
            <p:nvPr/>
          </p:nvSpPr>
          <p:spPr bwMode="auto">
            <a:xfrm>
              <a:off x="4070350" y="2454910"/>
              <a:ext cx="9525" cy="10160"/>
            </a:xfrm>
            <a:custGeom>
              <a:avLst/>
              <a:gdLst>
                <a:gd name="T0" fmla="*/ 0 w 49"/>
                <a:gd name="T1" fmla="*/ 0 h 54"/>
                <a:gd name="T2" fmla="*/ 49 w 49"/>
                <a:gd name="T3" fmla="*/ 54 h 54"/>
                <a:gd name="T4" fmla="*/ 6 w 49"/>
                <a:gd name="T5" fmla="*/ 2 h 54"/>
                <a:gd name="T6" fmla="*/ 0 w 49"/>
                <a:gd name="T7" fmla="*/ 0 h 54"/>
              </a:gdLst>
              <a:ahLst/>
              <a:cxnLst>
                <a:cxn ang="0">
                  <a:pos x="T0" y="T1"/>
                </a:cxn>
                <a:cxn ang="0">
                  <a:pos x="T2" y="T3"/>
                </a:cxn>
                <a:cxn ang="0">
                  <a:pos x="T4" y="T5"/>
                </a:cxn>
                <a:cxn ang="0">
                  <a:pos x="T6" y="T7"/>
                </a:cxn>
              </a:cxnLst>
              <a:rect l="0" t="0" r="r" b="b"/>
              <a:pathLst>
                <a:path w="49" h="54">
                  <a:moveTo>
                    <a:pt x="0" y="0"/>
                  </a:moveTo>
                  <a:lnTo>
                    <a:pt x="49" y="54"/>
                  </a:lnTo>
                  <a:lnTo>
                    <a:pt x="6" y="2"/>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72" name="Freeform 371"/>
            <p:cNvSpPr>
              <a:spLocks/>
            </p:cNvSpPr>
            <p:nvPr/>
          </p:nvSpPr>
          <p:spPr bwMode="auto">
            <a:xfrm>
              <a:off x="4071620" y="2455545"/>
              <a:ext cx="8255" cy="9525"/>
            </a:xfrm>
            <a:custGeom>
              <a:avLst/>
              <a:gdLst>
                <a:gd name="T0" fmla="*/ 41 w 43"/>
                <a:gd name="T1" fmla="*/ 46 h 52"/>
                <a:gd name="T2" fmla="*/ 0 w 43"/>
                <a:gd name="T3" fmla="*/ 0 h 52"/>
                <a:gd name="T4" fmla="*/ 43 w 43"/>
                <a:gd name="T5" fmla="*/ 52 h 52"/>
                <a:gd name="T6" fmla="*/ 41 w 43"/>
                <a:gd name="T7" fmla="*/ 46 h 52"/>
              </a:gdLst>
              <a:ahLst/>
              <a:cxnLst>
                <a:cxn ang="0">
                  <a:pos x="T0" y="T1"/>
                </a:cxn>
                <a:cxn ang="0">
                  <a:pos x="T2" y="T3"/>
                </a:cxn>
                <a:cxn ang="0">
                  <a:pos x="T4" y="T5"/>
                </a:cxn>
                <a:cxn ang="0">
                  <a:pos x="T6" y="T7"/>
                </a:cxn>
              </a:cxnLst>
              <a:rect l="0" t="0" r="r" b="b"/>
              <a:pathLst>
                <a:path w="43" h="52">
                  <a:moveTo>
                    <a:pt x="41" y="46"/>
                  </a:moveTo>
                  <a:lnTo>
                    <a:pt x="0" y="0"/>
                  </a:lnTo>
                  <a:lnTo>
                    <a:pt x="43" y="52"/>
                  </a:lnTo>
                  <a:lnTo>
                    <a:pt x="41"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73" name="Freeform 372"/>
            <p:cNvSpPr>
              <a:spLocks/>
            </p:cNvSpPr>
            <p:nvPr/>
          </p:nvSpPr>
          <p:spPr bwMode="auto">
            <a:xfrm>
              <a:off x="4071620" y="2455545"/>
              <a:ext cx="8255" cy="9525"/>
            </a:xfrm>
            <a:custGeom>
              <a:avLst/>
              <a:gdLst>
                <a:gd name="T0" fmla="*/ 41 w 43"/>
                <a:gd name="T1" fmla="*/ 46 h 52"/>
                <a:gd name="T2" fmla="*/ 0 w 43"/>
                <a:gd name="T3" fmla="*/ 0 h 52"/>
                <a:gd name="T4" fmla="*/ 43 w 43"/>
                <a:gd name="T5" fmla="*/ 52 h 52"/>
                <a:gd name="T6" fmla="*/ 41 w 43"/>
                <a:gd name="T7" fmla="*/ 46 h 52"/>
              </a:gdLst>
              <a:ahLst/>
              <a:cxnLst>
                <a:cxn ang="0">
                  <a:pos x="T0" y="T1"/>
                </a:cxn>
                <a:cxn ang="0">
                  <a:pos x="T2" y="T3"/>
                </a:cxn>
                <a:cxn ang="0">
                  <a:pos x="T4" y="T5"/>
                </a:cxn>
                <a:cxn ang="0">
                  <a:pos x="T6" y="T7"/>
                </a:cxn>
              </a:cxnLst>
              <a:rect l="0" t="0" r="r" b="b"/>
              <a:pathLst>
                <a:path w="43" h="52">
                  <a:moveTo>
                    <a:pt x="41" y="46"/>
                  </a:moveTo>
                  <a:lnTo>
                    <a:pt x="0" y="0"/>
                  </a:lnTo>
                  <a:lnTo>
                    <a:pt x="43" y="52"/>
                  </a:lnTo>
                  <a:lnTo>
                    <a:pt x="41" y="4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74" name="Freeform 373"/>
            <p:cNvSpPr>
              <a:spLocks/>
            </p:cNvSpPr>
            <p:nvPr/>
          </p:nvSpPr>
          <p:spPr bwMode="auto">
            <a:xfrm>
              <a:off x="4071620" y="2455545"/>
              <a:ext cx="7620" cy="8890"/>
            </a:xfrm>
            <a:custGeom>
              <a:avLst/>
              <a:gdLst>
                <a:gd name="T0" fmla="*/ 0 w 41"/>
                <a:gd name="T1" fmla="*/ 0 h 46"/>
                <a:gd name="T2" fmla="*/ 41 w 41"/>
                <a:gd name="T3" fmla="*/ 46 h 46"/>
                <a:gd name="T4" fmla="*/ 5 w 41"/>
                <a:gd name="T5" fmla="*/ 3 h 46"/>
                <a:gd name="T6" fmla="*/ 0 w 41"/>
                <a:gd name="T7" fmla="*/ 0 h 46"/>
              </a:gdLst>
              <a:ahLst/>
              <a:cxnLst>
                <a:cxn ang="0">
                  <a:pos x="T0" y="T1"/>
                </a:cxn>
                <a:cxn ang="0">
                  <a:pos x="T2" y="T3"/>
                </a:cxn>
                <a:cxn ang="0">
                  <a:pos x="T4" y="T5"/>
                </a:cxn>
                <a:cxn ang="0">
                  <a:pos x="T6" y="T7"/>
                </a:cxn>
              </a:cxnLst>
              <a:rect l="0" t="0" r="r" b="b"/>
              <a:pathLst>
                <a:path w="41" h="46">
                  <a:moveTo>
                    <a:pt x="0" y="0"/>
                  </a:moveTo>
                  <a:lnTo>
                    <a:pt x="41" y="46"/>
                  </a:lnTo>
                  <a:lnTo>
                    <a:pt x="5"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75" name="Freeform 374"/>
            <p:cNvSpPr>
              <a:spLocks/>
            </p:cNvSpPr>
            <p:nvPr/>
          </p:nvSpPr>
          <p:spPr bwMode="auto">
            <a:xfrm>
              <a:off x="4071620" y="2455545"/>
              <a:ext cx="7620" cy="8890"/>
            </a:xfrm>
            <a:custGeom>
              <a:avLst/>
              <a:gdLst>
                <a:gd name="T0" fmla="*/ 0 w 41"/>
                <a:gd name="T1" fmla="*/ 0 h 46"/>
                <a:gd name="T2" fmla="*/ 41 w 41"/>
                <a:gd name="T3" fmla="*/ 46 h 46"/>
                <a:gd name="T4" fmla="*/ 5 w 41"/>
                <a:gd name="T5" fmla="*/ 3 h 46"/>
                <a:gd name="T6" fmla="*/ 0 w 41"/>
                <a:gd name="T7" fmla="*/ 0 h 46"/>
              </a:gdLst>
              <a:ahLst/>
              <a:cxnLst>
                <a:cxn ang="0">
                  <a:pos x="T0" y="T1"/>
                </a:cxn>
                <a:cxn ang="0">
                  <a:pos x="T2" y="T3"/>
                </a:cxn>
                <a:cxn ang="0">
                  <a:pos x="T4" y="T5"/>
                </a:cxn>
                <a:cxn ang="0">
                  <a:pos x="T6" y="T7"/>
                </a:cxn>
              </a:cxnLst>
              <a:rect l="0" t="0" r="r" b="b"/>
              <a:pathLst>
                <a:path w="41" h="46">
                  <a:moveTo>
                    <a:pt x="0" y="0"/>
                  </a:moveTo>
                  <a:lnTo>
                    <a:pt x="41" y="46"/>
                  </a:lnTo>
                  <a:lnTo>
                    <a:pt x="5" y="3"/>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76" name="Freeform 375"/>
            <p:cNvSpPr>
              <a:spLocks/>
            </p:cNvSpPr>
            <p:nvPr/>
          </p:nvSpPr>
          <p:spPr bwMode="auto">
            <a:xfrm>
              <a:off x="4072255" y="2456180"/>
              <a:ext cx="6985" cy="8255"/>
            </a:xfrm>
            <a:custGeom>
              <a:avLst/>
              <a:gdLst>
                <a:gd name="T0" fmla="*/ 34 w 36"/>
                <a:gd name="T1" fmla="*/ 37 h 43"/>
                <a:gd name="T2" fmla="*/ 0 w 36"/>
                <a:gd name="T3" fmla="*/ 0 h 43"/>
                <a:gd name="T4" fmla="*/ 36 w 36"/>
                <a:gd name="T5" fmla="*/ 43 h 43"/>
                <a:gd name="T6" fmla="*/ 34 w 36"/>
                <a:gd name="T7" fmla="*/ 37 h 43"/>
              </a:gdLst>
              <a:ahLst/>
              <a:cxnLst>
                <a:cxn ang="0">
                  <a:pos x="T0" y="T1"/>
                </a:cxn>
                <a:cxn ang="0">
                  <a:pos x="T2" y="T3"/>
                </a:cxn>
                <a:cxn ang="0">
                  <a:pos x="T4" y="T5"/>
                </a:cxn>
                <a:cxn ang="0">
                  <a:pos x="T6" y="T7"/>
                </a:cxn>
              </a:cxnLst>
              <a:rect l="0" t="0" r="r" b="b"/>
              <a:pathLst>
                <a:path w="36" h="43">
                  <a:moveTo>
                    <a:pt x="34" y="37"/>
                  </a:moveTo>
                  <a:lnTo>
                    <a:pt x="0" y="0"/>
                  </a:lnTo>
                  <a:lnTo>
                    <a:pt x="36" y="43"/>
                  </a:lnTo>
                  <a:lnTo>
                    <a:pt x="34"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77" name="Freeform 376"/>
            <p:cNvSpPr>
              <a:spLocks/>
            </p:cNvSpPr>
            <p:nvPr/>
          </p:nvSpPr>
          <p:spPr bwMode="auto">
            <a:xfrm>
              <a:off x="4072255" y="2456180"/>
              <a:ext cx="6985" cy="8255"/>
            </a:xfrm>
            <a:custGeom>
              <a:avLst/>
              <a:gdLst>
                <a:gd name="T0" fmla="*/ 34 w 36"/>
                <a:gd name="T1" fmla="*/ 37 h 43"/>
                <a:gd name="T2" fmla="*/ 0 w 36"/>
                <a:gd name="T3" fmla="*/ 0 h 43"/>
                <a:gd name="T4" fmla="*/ 36 w 36"/>
                <a:gd name="T5" fmla="*/ 43 h 43"/>
                <a:gd name="T6" fmla="*/ 34 w 36"/>
                <a:gd name="T7" fmla="*/ 37 h 43"/>
              </a:gdLst>
              <a:ahLst/>
              <a:cxnLst>
                <a:cxn ang="0">
                  <a:pos x="T0" y="T1"/>
                </a:cxn>
                <a:cxn ang="0">
                  <a:pos x="T2" y="T3"/>
                </a:cxn>
                <a:cxn ang="0">
                  <a:pos x="T4" y="T5"/>
                </a:cxn>
                <a:cxn ang="0">
                  <a:pos x="T6" y="T7"/>
                </a:cxn>
              </a:cxnLst>
              <a:rect l="0" t="0" r="r" b="b"/>
              <a:pathLst>
                <a:path w="36" h="43">
                  <a:moveTo>
                    <a:pt x="34" y="37"/>
                  </a:moveTo>
                  <a:lnTo>
                    <a:pt x="0" y="0"/>
                  </a:lnTo>
                  <a:lnTo>
                    <a:pt x="36" y="43"/>
                  </a:lnTo>
                  <a:lnTo>
                    <a:pt x="34" y="3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78" name="Freeform 377"/>
            <p:cNvSpPr>
              <a:spLocks/>
            </p:cNvSpPr>
            <p:nvPr/>
          </p:nvSpPr>
          <p:spPr bwMode="auto">
            <a:xfrm>
              <a:off x="4072255" y="2456180"/>
              <a:ext cx="6985" cy="6985"/>
            </a:xfrm>
            <a:custGeom>
              <a:avLst/>
              <a:gdLst>
                <a:gd name="T0" fmla="*/ 0 w 34"/>
                <a:gd name="T1" fmla="*/ 0 h 37"/>
                <a:gd name="T2" fmla="*/ 34 w 34"/>
                <a:gd name="T3" fmla="*/ 37 h 37"/>
                <a:gd name="T4" fmla="*/ 6 w 34"/>
                <a:gd name="T5" fmla="*/ 3 h 37"/>
                <a:gd name="T6" fmla="*/ 0 w 34"/>
                <a:gd name="T7" fmla="*/ 0 h 37"/>
              </a:gdLst>
              <a:ahLst/>
              <a:cxnLst>
                <a:cxn ang="0">
                  <a:pos x="T0" y="T1"/>
                </a:cxn>
                <a:cxn ang="0">
                  <a:pos x="T2" y="T3"/>
                </a:cxn>
                <a:cxn ang="0">
                  <a:pos x="T4" y="T5"/>
                </a:cxn>
                <a:cxn ang="0">
                  <a:pos x="T6" y="T7"/>
                </a:cxn>
              </a:cxnLst>
              <a:rect l="0" t="0" r="r" b="b"/>
              <a:pathLst>
                <a:path w="34" h="37">
                  <a:moveTo>
                    <a:pt x="0" y="0"/>
                  </a:moveTo>
                  <a:lnTo>
                    <a:pt x="34" y="37"/>
                  </a:lnTo>
                  <a:lnTo>
                    <a:pt x="6"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79" name="Freeform 378"/>
            <p:cNvSpPr>
              <a:spLocks/>
            </p:cNvSpPr>
            <p:nvPr/>
          </p:nvSpPr>
          <p:spPr bwMode="auto">
            <a:xfrm>
              <a:off x="4072255" y="2456180"/>
              <a:ext cx="6985" cy="6985"/>
            </a:xfrm>
            <a:custGeom>
              <a:avLst/>
              <a:gdLst>
                <a:gd name="T0" fmla="*/ 0 w 34"/>
                <a:gd name="T1" fmla="*/ 0 h 37"/>
                <a:gd name="T2" fmla="*/ 34 w 34"/>
                <a:gd name="T3" fmla="*/ 37 h 37"/>
                <a:gd name="T4" fmla="*/ 6 w 34"/>
                <a:gd name="T5" fmla="*/ 3 h 37"/>
                <a:gd name="T6" fmla="*/ 0 w 34"/>
                <a:gd name="T7" fmla="*/ 0 h 37"/>
              </a:gdLst>
              <a:ahLst/>
              <a:cxnLst>
                <a:cxn ang="0">
                  <a:pos x="T0" y="T1"/>
                </a:cxn>
                <a:cxn ang="0">
                  <a:pos x="T2" y="T3"/>
                </a:cxn>
                <a:cxn ang="0">
                  <a:pos x="T4" y="T5"/>
                </a:cxn>
                <a:cxn ang="0">
                  <a:pos x="T6" y="T7"/>
                </a:cxn>
              </a:cxnLst>
              <a:rect l="0" t="0" r="r" b="b"/>
              <a:pathLst>
                <a:path w="34" h="37">
                  <a:moveTo>
                    <a:pt x="0" y="0"/>
                  </a:moveTo>
                  <a:lnTo>
                    <a:pt x="34" y="37"/>
                  </a:lnTo>
                  <a:lnTo>
                    <a:pt x="6" y="3"/>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80" name="Freeform 379"/>
            <p:cNvSpPr>
              <a:spLocks/>
            </p:cNvSpPr>
            <p:nvPr/>
          </p:nvSpPr>
          <p:spPr bwMode="auto">
            <a:xfrm>
              <a:off x="4073525" y="2456815"/>
              <a:ext cx="5715" cy="6350"/>
            </a:xfrm>
            <a:custGeom>
              <a:avLst/>
              <a:gdLst>
                <a:gd name="T0" fmla="*/ 25 w 28"/>
                <a:gd name="T1" fmla="*/ 28 h 34"/>
                <a:gd name="T2" fmla="*/ 0 w 28"/>
                <a:gd name="T3" fmla="*/ 0 h 34"/>
                <a:gd name="T4" fmla="*/ 28 w 28"/>
                <a:gd name="T5" fmla="*/ 34 h 34"/>
                <a:gd name="T6" fmla="*/ 25 w 28"/>
                <a:gd name="T7" fmla="*/ 28 h 34"/>
              </a:gdLst>
              <a:ahLst/>
              <a:cxnLst>
                <a:cxn ang="0">
                  <a:pos x="T0" y="T1"/>
                </a:cxn>
                <a:cxn ang="0">
                  <a:pos x="T2" y="T3"/>
                </a:cxn>
                <a:cxn ang="0">
                  <a:pos x="T4" y="T5"/>
                </a:cxn>
                <a:cxn ang="0">
                  <a:pos x="T6" y="T7"/>
                </a:cxn>
              </a:cxnLst>
              <a:rect l="0" t="0" r="r" b="b"/>
              <a:pathLst>
                <a:path w="28" h="34">
                  <a:moveTo>
                    <a:pt x="25" y="28"/>
                  </a:moveTo>
                  <a:lnTo>
                    <a:pt x="0" y="0"/>
                  </a:lnTo>
                  <a:lnTo>
                    <a:pt x="28" y="34"/>
                  </a:lnTo>
                  <a:lnTo>
                    <a:pt x="25"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81" name="Freeform 380"/>
            <p:cNvSpPr>
              <a:spLocks/>
            </p:cNvSpPr>
            <p:nvPr/>
          </p:nvSpPr>
          <p:spPr bwMode="auto">
            <a:xfrm>
              <a:off x="4073525" y="2456815"/>
              <a:ext cx="5715" cy="6350"/>
            </a:xfrm>
            <a:custGeom>
              <a:avLst/>
              <a:gdLst>
                <a:gd name="T0" fmla="*/ 25 w 28"/>
                <a:gd name="T1" fmla="*/ 28 h 34"/>
                <a:gd name="T2" fmla="*/ 0 w 28"/>
                <a:gd name="T3" fmla="*/ 0 h 34"/>
                <a:gd name="T4" fmla="*/ 28 w 28"/>
                <a:gd name="T5" fmla="*/ 34 h 34"/>
                <a:gd name="T6" fmla="*/ 25 w 28"/>
                <a:gd name="T7" fmla="*/ 28 h 34"/>
              </a:gdLst>
              <a:ahLst/>
              <a:cxnLst>
                <a:cxn ang="0">
                  <a:pos x="T0" y="T1"/>
                </a:cxn>
                <a:cxn ang="0">
                  <a:pos x="T2" y="T3"/>
                </a:cxn>
                <a:cxn ang="0">
                  <a:pos x="T4" y="T5"/>
                </a:cxn>
                <a:cxn ang="0">
                  <a:pos x="T6" y="T7"/>
                </a:cxn>
              </a:cxnLst>
              <a:rect l="0" t="0" r="r" b="b"/>
              <a:pathLst>
                <a:path w="28" h="34">
                  <a:moveTo>
                    <a:pt x="25" y="28"/>
                  </a:moveTo>
                  <a:lnTo>
                    <a:pt x="0" y="0"/>
                  </a:lnTo>
                  <a:lnTo>
                    <a:pt x="28" y="34"/>
                  </a:lnTo>
                  <a:lnTo>
                    <a:pt x="25"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82" name="Freeform 381"/>
            <p:cNvSpPr>
              <a:spLocks/>
            </p:cNvSpPr>
            <p:nvPr/>
          </p:nvSpPr>
          <p:spPr bwMode="auto">
            <a:xfrm>
              <a:off x="4073525" y="2456815"/>
              <a:ext cx="5080" cy="5080"/>
            </a:xfrm>
            <a:custGeom>
              <a:avLst/>
              <a:gdLst>
                <a:gd name="T0" fmla="*/ 0 w 25"/>
                <a:gd name="T1" fmla="*/ 0 h 28"/>
                <a:gd name="T2" fmla="*/ 25 w 25"/>
                <a:gd name="T3" fmla="*/ 28 h 28"/>
                <a:gd name="T4" fmla="*/ 5 w 25"/>
                <a:gd name="T5" fmla="*/ 4 h 28"/>
                <a:gd name="T6" fmla="*/ 0 w 25"/>
                <a:gd name="T7" fmla="*/ 0 h 28"/>
              </a:gdLst>
              <a:ahLst/>
              <a:cxnLst>
                <a:cxn ang="0">
                  <a:pos x="T0" y="T1"/>
                </a:cxn>
                <a:cxn ang="0">
                  <a:pos x="T2" y="T3"/>
                </a:cxn>
                <a:cxn ang="0">
                  <a:pos x="T4" y="T5"/>
                </a:cxn>
                <a:cxn ang="0">
                  <a:pos x="T6" y="T7"/>
                </a:cxn>
              </a:cxnLst>
              <a:rect l="0" t="0" r="r" b="b"/>
              <a:pathLst>
                <a:path w="25" h="28">
                  <a:moveTo>
                    <a:pt x="0" y="0"/>
                  </a:moveTo>
                  <a:lnTo>
                    <a:pt x="25" y="28"/>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83" name="Freeform 382"/>
            <p:cNvSpPr>
              <a:spLocks/>
            </p:cNvSpPr>
            <p:nvPr/>
          </p:nvSpPr>
          <p:spPr bwMode="auto">
            <a:xfrm>
              <a:off x="4073525" y="2456815"/>
              <a:ext cx="5080" cy="5080"/>
            </a:xfrm>
            <a:custGeom>
              <a:avLst/>
              <a:gdLst>
                <a:gd name="T0" fmla="*/ 0 w 25"/>
                <a:gd name="T1" fmla="*/ 0 h 28"/>
                <a:gd name="T2" fmla="*/ 25 w 25"/>
                <a:gd name="T3" fmla="*/ 28 h 28"/>
                <a:gd name="T4" fmla="*/ 5 w 25"/>
                <a:gd name="T5" fmla="*/ 4 h 28"/>
                <a:gd name="T6" fmla="*/ 0 w 25"/>
                <a:gd name="T7" fmla="*/ 0 h 28"/>
              </a:gdLst>
              <a:ahLst/>
              <a:cxnLst>
                <a:cxn ang="0">
                  <a:pos x="T0" y="T1"/>
                </a:cxn>
                <a:cxn ang="0">
                  <a:pos x="T2" y="T3"/>
                </a:cxn>
                <a:cxn ang="0">
                  <a:pos x="T4" y="T5"/>
                </a:cxn>
                <a:cxn ang="0">
                  <a:pos x="T6" y="T7"/>
                </a:cxn>
              </a:cxnLst>
              <a:rect l="0" t="0" r="r" b="b"/>
              <a:pathLst>
                <a:path w="25" h="28">
                  <a:moveTo>
                    <a:pt x="0" y="0"/>
                  </a:moveTo>
                  <a:lnTo>
                    <a:pt x="25" y="28"/>
                  </a:lnTo>
                  <a:lnTo>
                    <a:pt x="5" y="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84" name="Freeform 383"/>
            <p:cNvSpPr>
              <a:spLocks/>
            </p:cNvSpPr>
            <p:nvPr/>
          </p:nvSpPr>
          <p:spPr bwMode="auto">
            <a:xfrm>
              <a:off x="4074795" y="2457450"/>
              <a:ext cx="3810" cy="4445"/>
            </a:xfrm>
            <a:custGeom>
              <a:avLst/>
              <a:gdLst>
                <a:gd name="T0" fmla="*/ 17 w 20"/>
                <a:gd name="T1" fmla="*/ 19 h 24"/>
                <a:gd name="T2" fmla="*/ 0 w 20"/>
                <a:gd name="T3" fmla="*/ 0 h 24"/>
                <a:gd name="T4" fmla="*/ 20 w 20"/>
                <a:gd name="T5" fmla="*/ 24 h 24"/>
                <a:gd name="T6" fmla="*/ 17 w 20"/>
                <a:gd name="T7" fmla="*/ 19 h 24"/>
              </a:gdLst>
              <a:ahLst/>
              <a:cxnLst>
                <a:cxn ang="0">
                  <a:pos x="T0" y="T1"/>
                </a:cxn>
                <a:cxn ang="0">
                  <a:pos x="T2" y="T3"/>
                </a:cxn>
                <a:cxn ang="0">
                  <a:pos x="T4" y="T5"/>
                </a:cxn>
                <a:cxn ang="0">
                  <a:pos x="T6" y="T7"/>
                </a:cxn>
              </a:cxnLst>
              <a:rect l="0" t="0" r="r" b="b"/>
              <a:pathLst>
                <a:path w="20" h="24">
                  <a:moveTo>
                    <a:pt x="17" y="19"/>
                  </a:moveTo>
                  <a:lnTo>
                    <a:pt x="0" y="0"/>
                  </a:lnTo>
                  <a:lnTo>
                    <a:pt x="20" y="24"/>
                  </a:lnTo>
                  <a:lnTo>
                    <a:pt x="1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85" name="Freeform 384"/>
            <p:cNvSpPr>
              <a:spLocks/>
            </p:cNvSpPr>
            <p:nvPr/>
          </p:nvSpPr>
          <p:spPr bwMode="auto">
            <a:xfrm>
              <a:off x="4074795" y="2457450"/>
              <a:ext cx="3810" cy="4445"/>
            </a:xfrm>
            <a:custGeom>
              <a:avLst/>
              <a:gdLst>
                <a:gd name="T0" fmla="*/ 17 w 20"/>
                <a:gd name="T1" fmla="*/ 19 h 24"/>
                <a:gd name="T2" fmla="*/ 0 w 20"/>
                <a:gd name="T3" fmla="*/ 0 h 24"/>
                <a:gd name="T4" fmla="*/ 20 w 20"/>
                <a:gd name="T5" fmla="*/ 24 h 24"/>
                <a:gd name="T6" fmla="*/ 17 w 20"/>
                <a:gd name="T7" fmla="*/ 19 h 24"/>
              </a:gdLst>
              <a:ahLst/>
              <a:cxnLst>
                <a:cxn ang="0">
                  <a:pos x="T0" y="T1"/>
                </a:cxn>
                <a:cxn ang="0">
                  <a:pos x="T2" y="T3"/>
                </a:cxn>
                <a:cxn ang="0">
                  <a:pos x="T4" y="T5"/>
                </a:cxn>
                <a:cxn ang="0">
                  <a:pos x="T6" y="T7"/>
                </a:cxn>
              </a:cxnLst>
              <a:rect l="0" t="0" r="r" b="b"/>
              <a:pathLst>
                <a:path w="20" h="24">
                  <a:moveTo>
                    <a:pt x="17" y="19"/>
                  </a:moveTo>
                  <a:lnTo>
                    <a:pt x="0" y="0"/>
                  </a:lnTo>
                  <a:lnTo>
                    <a:pt x="20" y="24"/>
                  </a:lnTo>
                  <a:lnTo>
                    <a:pt x="17" y="1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86" name="Freeform 385"/>
            <p:cNvSpPr>
              <a:spLocks/>
            </p:cNvSpPr>
            <p:nvPr/>
          </p:nvSpPr>
          <p:spPr bwMode="auto">
            <a:xfrm>
              <a:off x="4074795" y="2457450"/>
              <a:ext cx="3175" cy="3175"/>
            </a:xfrm>
            <a:custGeom>
              <a:avLst/>
              <a:gdLst>
                <a:gd name="T0" fmla="*/ 0 w 17"/>
                <a:gd name="T1" fmla="*/ 0 h 19"/>
                <a:gd name="T2" fmla="*/ 17 w 17"/>
                <a:gd name="T3" fmla="*/ 19 h 19"/>
                <a:gd name="T4" fmla="*/ 5 w 17"/>
                <a:gd name="T5" fmla="*/ 4 h 19"/>
                <a:gd name="T6" fmla="*/ 0 w 17"/>
                <a:gd name="T7" fmla="*/ 0 h 19"/>
              </a:gdLst>
              <a:ahLst/>
              <a:cxnLst>
                <a:cxn ang="0">
                  <a:pos x="T0" y="T1"/>
                </a:cxn>
                <a:cxn ang="0">
                  <a:pos x="T2" y="T3"/>
                </a:cxn>
                <a:cxn ang="0">
                  <a:pos x="T4" y="T5"/>
                </a:cxn>
                <a:cxn ang="0">
                  <a:pos x="T6" y="T7"/>
                </a:cxn>
              </a:cxnLst>
              <a:rect l="0" t="0" r="r" b="b"/>
              <a:pathLst>
                <a:path w="17" h="19">
                  <a:moveTo>
                    <a:pt x="0" y="0"/>
                  </a:moveTo>
                  <a:lnTo>
                    <a:pt x="17" y="19"/>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87" name="Freeform 386"/>
            <p:cNvSpPr>
              <a:spLocks/>
            </p:cNvSpPr>
            <p:nvPr/>
          </p:nvSpPr>
          <p:spPr bwMode="auto">
            <a:xfrm>
              <a:off x="4074795" y="2457450"/>
              <a:ext cx="3175" cy="3175"/>
            </a:xfrm>
            <a:custGeom>
              <a:avLst/>
              <a:gdLst>
                <a:gd name="T0" fmla="*/ 0 w 17"/>
                <a:gd name="T1" fmla="*/ 0 h 19"/>
                <a:gd name="T2" fmla="*/ 17 w 17"/>
                <a:gd name="T3" fmla="*/ 19 h 19"/>
                <a:gd name="T4" fmla="*/ 5 w 17"/>
                <a:gd name="T5" fmla="*/ 4 h 19"/>
                <a:gd name="T6" fmla="*/ 0 w 17"/>
                <a:gd name="T7" fmla="*/ 0 h 19"/>
              </a:gdLst>
              <a:ahLst/>
              <a:cxnLst>
                <a:cxn ang="0">
                  <a:pos x="T0" y="T1"/>
                </a:cxn>
                <a:cxn ang="0">
                  <a:pos x="T2" y="T3"/>
                </a:cxn>
                <a:cxn ang="0">
                  <a:pos x="T4" y="T5"/>
                </a:cxn>
                <a:cxn ang="0">
                  <a:pos x="T6" y="T7"/>
                </a:cxn>
              </a:cxnLst>
              <a:rect l="0" t="0" r="r" b="b"/>
              <a:pathLst>
                <a:path w="17" h="19">
                  <a:moveTo>
                    <a:pt x="0" y="0"/>
                  </a:moveTo>
                  <a:lnTo>
                    <a:pt x="17" y="19"/>
                  </a:lnTo>
                  <a:lnTo>
                    <a:pt x="5" y="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88" name="Freeform 387"/>
            <p:cNvSpPr>
              <a:spLocks/>
            </p:cNvSpPr>
            <p:nvPr/>
          </p:nvSpPr>
          <p:spPr bwMode="auto">
            <a:xfrm>
              <a:off x="4075430" y="2457450"/>
              <a:ext cx="2540" cy="3175"/>
            </a:xfrm>
            <a:custGeom>
              <a:avLst/>
              <a:gdLst>
                <a:gd name="T0" fmla="*/ 8 w 12"/>
                <a:gd name="T1" fmla="*/ 9 h 15"/>
                <a:gd name="T2" fmla="*/ 0 w 12"/>
                <a:gd name="T3" fmla="*/ 0 h 15"/>
                <a:gd name="T4" fmla="*/ 12 w 12"/>
                <a:gd name="T5" fmla="*/ 15 h 15"/>
                <a:gd name="T6" fmla="*/ 8 w 12"/>
                <a:gd name="T7" fmla="*/ 9 h 15"/>
              </a:gdLst>
              <a:ahLst/>
              <a:cxnLst>
                <a:cxn ang="0">
                  <a:pos x="T0" y="T1"/>
                </a:cxn>
                <a:cxn ang="0">
                  <a:pos x="T2" y="T3"/>
                </a:cxn>
                <a:cxn ang="0">
                  <a:pos x="T4" y="T5"/>
                </a:cxn>
                <a:cxn ang="0">
                  <a:pos x="T6" y="T7"/>
                </a:cxn>
              </a:cxnLst>
              <a:rect l="0" t="0" r="r" b="b"/>
              <a:pathLst>
                <a:path w="12" h="15">
                  <a:moveTo>
                    <a:pt x="8" y="9"/>
                  </a:moveTo>
                  <a:lnTo>
                    <a:pt x="0" y="0"/>
                  </a:lnTo>
                  <a:lnTo>
                    <a:pt x="12" y="15"/>
                  </a:lnTo>
                  <a:lnTo>
                    <a:pt x="8"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89" name="Freeform 388"/>
            <p:cNvSpPr>
              <a:spLocks/>
            </p:cNvSpPr>
            <p:nvPr/>
          </p:nvSpPr>
          <p:spPr bwMode="auto">
            <a:xfrm>
              <a:off x="4075430" y="2457450"/>
              <a:ext cx="2540" cy="3175"/>
            </a:xfrm>
            <a:custGeom>
              <a:avLst/>
              <a:gdLst>
                <a:gd name="T0" fmla="*/ 8 w 12"/>
                <a:gd name="T1" fmla="*/ 9 h 15"/>
                <a:gd name="T2" fmla="*/ 0 w 12"/>
                <a:gd name="T3" fmla="*/ 0 h 15"/>
                <a:gd name="T4" fmla="*/ 12 w 12"/>
                <a:gd name="T5" fmla="*/ 15 h 15"/>
                <a:gd name="T6" fmla="*/ 8 w 12"/>
                <a:gd name="T7" fmla="*/ 9 h 15"/>
              </a:gdLst>
              <a:ahLst/>
              <a:cxnLst>
                <a:cxn ang="0">
                  <a:pos x="T0" y="T1"/>
                </a:cxn>
                <a:cxn ang="0">
                  <a:pos x="T2" y="T3"/>
                </a:cxn>
                <a:cxn ang="0">
                  <a:pos x="T4" y="T5"/>
                </a:cxn>
                <a:cxn ang="0">
                  <a:pos x="T6" y="T7"/>
                </a:cxn>
              </a:cxnLst>
              <a:rect l="0" t="0" r="r" b="b"/>
              <a:pathLst>
                <a:path w="12" h="15">
                  <a:moveTo>
                    <a:pt x="8" y="9"/>
                  </a:moveTo>
                  <a:lnTo>
                    <a:pt x="0" y="0"/>
                  </a:lnTo>
                  <a:lnTo>
                    <a:pt x="12" y="15"/>
                  </a:lnTo>
                  <a:lnTo>
                    <a:pt x="8" y="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90" name="Freeform 389"/>
            <p:cNvSpPr>
              <a:spLocks/>
            </p:cNvSpPr>
            <p:nvPr/>
          </p:nvSpPr>
          <p:spPr bwMode="auto">
            <a:xfrm>
              <a:off x="4075430" y="2457450"/>
              <a:ext cx="1270" cy="1905"/>
            </a:xfrm>
            <a:custGeom>
              <a:avLst/>
              <a:gdLst>
                <a:gd name="T0" fmla="*/ 0 w 8"/>
                <a:gd name="T1" fmla="*/ 0 h 9"/>
                <a:gd name="T2" fmla="*/ 8 w 8"/>
                <a:gd name="T3" fmla="*/ 9 h 9"/>
                <a:gd name="T4" fmla="*/ 4 w 8"/>
                <a:gd name="T5" fmla="*/ 5 h 9"/>
                <a:gd name="T6" fmla="*/ 0 w 8"/>
                <a:gd name="T7" fmla="*/ 0 h 9"/>
              </a:gdLst>
              <a:ahLst/>
              <a:cxnLst>
                <a:cxn ang="0">
                  <a:pos x="T0" y="T1"/>
                </a:cxn>
                <a:cxn ang="0">
                  <a:pos x="T2" y="T3"/>
                </a:cxn>
                <a:cxn ang="0">
                  <a:pos x="T4" y="T5"/>
                </a:cxn>
                <a:cxn ang="0">
                  <a:pos x="T6" y="T7"/>
                </a:cxn>
              </a:cxnLst>
              <a:rect l="0" t="0" r="r" b="b"/>
              <a:pathLst>
                <a:path w="8" h="9">
                  <a:moveTo>
                    <a:pt x="0" y="0"/>
                  </a:moveTo>
                  <a:lnTo>
                    <a:pt x="8" y="9"/>
                  </a:lnTo>
                  <a:lnTo>
                    <a:pt x="4"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91" name="Rectangle 390"/>
            <p:cNvSpPr>
              <a:spLocks noChangeArrowheads="1"/>
            </p:cNvSpPr>
            <p:nvPr/>
          </p:nvSpPr>
          <p:spPr bwMode="auto">
            <a:xfrm>
              <a:off x="5005705" y="2816225"/>
              <a:ext cx="73660" cy="15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spcAft>
                  <a:spcPts val="0"/>
                </a:spcAft>
              </a:pPr>
              <a:r>
                <a:rPr lang="en-US" sz="1000">
                  <a:solidFill>
                    <a:srgbClr val="000000"/>
                  </a:solidFill>
                  <a:effectLst/>
                  <a:latin typeface="Calibri"/>
                  <a:ea typeface="Calibri"/>
                  <a:cs typeface="Times New Roman"/>
                </a:rPr>
                <a:t>A</a:t>
              </a:r>
              <a:endParaRPr lang="en-US" sz="1000">
                <a:effectLst/>
                <a:latin typeface="Calibri"/>
                <a:ea typeface="Calibri"/>
                <a:cs typeface="Times New Roman"/>
              </a:endParaRPr>
            </a:p>
          </p:txBody>
        </p:sp>
        <p:sp>
          <p:nvSpPr>
            <p:cNvPr id="392" name="Freeform 391"/>
            <p:cNvSpPr>
              <a:spLocks/>
            </p:cNvSpPr>
            <p:nvPr/>
          </p:nvSpPr>
          <p:spPr bwMode="auto">
            <a:xfrm>
              <a:off x="4075430" y="2457450"/>
              <a:ext cx="1270" cy="1905"/>
            </a:xfrm>
            <a:custGeom>
              <a:avLst/>
              <a:gdLst>
                <a:gd name="T0" fmla="*/ 0 w 8"/>
                <a:gd name="T1" fmla="*/ 0 h 9"/>
                <a:gd name="T2" fmla="*/ 8 w 8"/>
                <a:gd name="T3" fmla="*/ 9 h 9"/>
                <a:gd name="T4" fmla="*/ 4 w 8"/>
                <a:gd name="T5" fmla="*/ 5 h 9"/>
                <a:gd name="T6" fmla="*/ 0 w 8"/>
                <a:gd name="T7" fmla="*/ 0 h 9"/>
              </a:gdLst>
              <a:ahLst/>
              <a:cxnLst>
                <a:cxn ang="0">
                  <a:pos x="T0" y="T1"/>
                </a:cxn>
                <a:cxn ang="0">
                  <a:pos x="T2" y="T3"/>
                </a:cxn>
                <a:cxn ang="0">
                  <a:pos x="T4" y="T5"/>
                </a:cxn>
                <a:cxn ang="0">
                  <a:pos x="T6" y="T7"/>
                </a:cxn>
              </a:cxnLst>
              <a:rect l="0" t="0" r="r" b="b"/>
              <a:pathLst>
                <a:path w="8" h="9">
                  <a:moveTo>
                    <a:pt x="0" y="0"/>
                  </a:moveTo>
                  <a:lnTo>
                    <a:pt x="8" y="9"/>
                  </a:lnTo>
                  <a:lnTo>
                    <a:pt x="4" y="5"/>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93" name="Freeform 392"/>
            <p:cNvSpPr>
              <a:spLocks/>
            </p:cNvSpPr>
            <p:nvPr/>
          </p:nvSpPr>
          <p:spPr bwMode="auto">
            <a:xfrm>
              <a:off x="4783455" y="2872105"/>
              <a:ext cx="4445" cy="5715"/>
            </a:xfrm>
            <a:custGeom>
              <a:avLst/>
              <a:gdLst>
                <a:gd name="T0" fmla="*/ 15 w 22"/>
                <a:gd name="T1" fmla="*/ 0 h 26"/>
                <a:gd name="T2" fmla="*/ 22 w 22"/>
                <a:gd name="T3" fmla="*/ 4 h 26"/>
                <a:gd name="T4" fmla="*/ 0 w 22"/>
                <a:gd name="T5" fmla="*/ 26 h 26"/>
                <a:gd name="T6" fmla="*/ 15 w 22"/>
                <a:gd name="T7" fmla="*/ 0 h 26"/>
              </a:gdLst>
              <a:ahLst/>
              <a:cxnLst>
                <a:cxn ang="0">
                  <a:pos x="T0" y="T1"/>
                </a:cxn>
                <a:cxn ang="0">
                  <a:pos x="T2" y="T3"/>
                </a:cxn>
                <a:cxn ang="0">
                  <a:pos x="T4" y="T5"/>
                </a:cxn>
                <a:cxn ang="0">
                  <a:pos x="T6" y="T7"/>
                </a:cxn>
              </a:cxnLst>
              <a:rect l="0" t="0" r="r" b="b"/>
              <a:pathLst>
                <a:path w="22" h="26">
                  <a:moveTo>
                    <a:pt x="15" y="0"/>
                  </a:moveTo>
                  <a:lnTo>
                    <a:pt x="22" y="4"/>
                  </a:lnTo>
                  <a:lnTo>
                    <a:pt x="0" y="26"/>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94" name="Freeform 393"/>
            <p:cNvSpPr>
              <a:spLocks/>
            </p:cNvSpPr>
            <p:nvPr/>
          </p:nvSpPr>
          <p:spPr bwMode="auto">
            <a:xfrm>
              <a:off x="4783455" y="2873375"/>
              <a:ext cx="4445" cy="5080"/>
            </a:xfrm>
            <a:custGeom>
              <a:avLst/>
              <a:gdLst>
                <a:gd name="T0" fmla="*/ 22 w 22"/>
                <a:gd name="T1" fmla="*/ 0 h 25"/>
                <a:gd name="T2" fmla="*/ 0 w 22"/>
                <a:gd name="T3" fmla="*/ 22 h 25"/>
                <a:gd name="T4" fmla="*/ 7 w 22"/>
                <a:gd name="T5" fmla="*/ 25 h 25"/>
                <a:gd name="T6" fmla="*/ 22 w 22"/>
                <a:gd name="T7" fmla="*/ 0 h 25"/>
              </a:gdLst>
              <a:ahLst/>
              <a:cxnLst>
                <a:cxn ang="0">
                  <a:pos x="T0" y="T1"/>
                </a:cxn>
                <a:cxn ang="0">
                  <a:pos x="T2" y="T3"/>
                </a:cxn>
                <a:cxn ang="0">
                  <a:pos x="T4" y="T5"/>
                </a:cxn>
                <a:cxn ang="0">
                  <a:pos x="T6" y="T7"/>
                </a:cxn>
              </a:cxnLst>
              <a:rect l="0" t="0" r="r" b="b"/>
              <a:pathLst>
                <a:path w="22" h="25">
                  <a:moveTo>
                    <a:pt x="22" y="0"/>
                  </a:moveTo>
                  <a:lnTo>
                    <a:pt x="0" y="22"/>
                  </a:lnTo>
                  <a:lnTo>
                    <a:pt x="7" y="25"/>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95" name="Freeform 394"/>
            <p:cNvSpPr>
              <a:spLocks/>
            </p:cNvSpPr>
            <p:nvPr/>
          </p:nvSpPr>
          <p:spPr bwMode="auto">
            <a:xfrm>
              <a:off x="4783455" y="2872105"/>
              <a:ext cx="4445" cy="6350"/>
            </a:xfrm>
            <a:custGeom>
              <a:avLst/>
              <a:gdLst>
                <a:gd name="T0" fmla="*/ 15 w 22"/>
                <a:gd name="T1" fmla="*/ 0 h 29"/>
                <a:gd name="T2" fmla="*/ 22 w 22"/>
                <a:gd name="T3" fmla="*/ 4 h 29"/>
                <a:gd name="T4" fmla="*/ 7 w 22"/>
                <a:gd name="T5" fmla="*/ 29 h 29"/>
                <a:gd name="T6" fmla="*/ 0 w 22"/>
                <a:gd name="T7" fmla="*/ 26 h 29"/>
                <a:gd name="T8" fmla="*/ 15 w 22"/>
                <a:gd name="T9" fmla="*/ 0 h 29"/>
              </a:gdLst>
              <a:ahLst/>
              <a:cxnLst>
                <a:cxn ang="0">
                  <a:pos x="T0" y="T1"/>
                </a:cxn>
                <a:cxn ang="0">
                  <a:pos x="T2" y="T3"/>
                </a:cxn>
                <a:cxn ang="0">
                  <a:pos x="T4" y="T5"/>
                </a:cxn>
                <a:cxn ang="0">
                  <a:pos x="T6" y="T7"/>
                </a:cxn>
                <a:cxn ang="0">
                  <a:pos x="T8" y="T9"/>
                </a:cxn>
              </a:cxnLst>
              <a:rect l="0" t="0" r="r" b="b"/>
              <a:pathLst>
                <a:path w="22" h="29">
                  <a:moveTo>
                    <a:pt x="15" y="0"/>
                  </a:moveTo>
                  <a:lnTo>
                    <a:pt x="22" y="4"/>
                  </a:lnTo>
                  <a:lnTo>
                    <a:pt x="7" y="29"/>
                  </a:lnTo>
                  <a:lnTo>
                    <a:pt x="0" y="26"/>
                  </a:lnTo>
                  <a:lnTo>
                    <a:pt x="1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96" name="Freeform 395"/>
            <p:cNvSpPr>
              <a:spLocks/>
            </p:cNvSpPr>
            <p:nvPr/>
          </p:nvSpPr>
          <p:spPr bwMode="auto">
            <a:xfrm>
              <a:off x="4780915" y="2877820"/>
              <a:ext cx="3810" cy="4445"/>
            </a:xfrm>
            <a:custGeom>
              <a:avLst/>
              <a:gdLst>
                <a:gd name="T0" fmla="*/ 14 w 21"/>
                <a:gd name="T1" fmla="*/ 0 h 25"/>
                <a:gd name="T2" fmla="*/ 21 w 21"/>
                <a:gd name="T3" fmla="*/ 3 h 25"/>
                <a:gd name="T4" fmla="*/ 0 w 21"/>
                <a:gd name="T5" fmla="*/ 25 h 25"/>
                <a:gd name="T6" fmla="*/ 14 w 21"/>
                <a:gd name="T7" fmla="*/ 0 h 25"/>
              </a:gdLst>
              <a:ahLst/>
              <a:cxnLst>
                <a:cxn ang="0">
                  <a:pos x="T0" y="T1"/>
                </a:cxn>
                <a:cxn ang="0">
                  <a:pos x="T2" y="T3"/>
                </a:cxn>
                <a:cxn ang="0">
                  <a:pos x="T4" y="T5"/>
                </a:cxn>
                <a:cxn ang="0">
                  <a:pos x="T6" y="T7"/>
                </a:cxn>
              </a:cxnLst>
              <a:rect l="0" t="0" r="r" b="b"/>
              <a:pathLst>
                <a:path w="21" h="25">
                  <a:moveTo>
                    <a:pt x="14" y="0"/>
                  </a:moveTo>
                  <a:lnTo>
                    <a:pt x="21" y="3"/>
                  </a:lnTo>
                  <a:lnTo>
                    <a:pt x="0" y="2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97" name="Freeform 396"/>
            <p:cNvSpPr>
              <a:spLocks/>
            </p:cNvSpPr>
            <p:nvPr/>
          </p:nvSpPr>
          <p:spPr bwMode="auto">
            <a:xfrm>
              <a:off x="4780915" y="2878455"/>
              <a:ext cx="3810" cy="4445"/>
            </a:xfrm>
            <a:custGeom>
              <a:avLst/>
              <a:gdLst>
                <a:gd name="T0" fmla="*/ 21 w 21"/>
                <a:gd name="T1" fmla="*/ 0 h 25"/>
                <a:gd name="T2" fmla="*/ 0 w 21"/>
                <a:gd name="T3" fmla="*/ 22 h 25"/>
                <a:gd name="T4" fmla="*/ 7 w 21"/>
                <a:gd name="T5" fmla="*/ 25 h 25"/>
                <a:gd name="T6" fmla="*/ 21 w 21"/>
                <a:gd name="T7" fmla="*/ 0 h 25"/>
              </a:gdLst>
              <a:ahLst/>
              <a:cxnLst>
                <a:cxn ang="0">
                  <a:pos x="T0" y="T1"/>
                </a:cxn>
                <a:cxn ang="0">
                  <a:pos x="T2" y="T3"/>
                </a:cxn>
                <a:cxn ang="0">
                  <a:pos x="T4" y="T5"/>
                </a:cxn>
                <a:cxn ang="0">
                  <a:pos x="T6" y="T7"/>
                </a:cxn>
              </a:cxnLst>
              <a:rect l="0" t="0" r="r" b="b"/>
              <a:pathLst>
                <a:path w="21" h="25">
                  <a:moveTo>
                    <a:pt x="21" y="0"/>
                  </a:moveTo>
                  <a:lnTo>
                    <a:pt x="0" y="22"/>
                  </a:lnTo>
                  <a:lnTo>
                    <a:pt x="7" y="25"/>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398" name="Freeform 397"/>
            <p:cNvSpPr>
              <a:spLocks/>
            </p:cNvSpPr>
            <p:nvPr/>
          </p:nvSpPr>
          <p:spPr bwMode="auto">
            <a:xfrm>
              <a:off x="4780915" y="2877820"/>
              <a:ext cx="3810" cy="5080"/>
            </a:xfrm>
            <a:custGeom>
              <a:avLst/>
              <a:gdLst>
                <a:gd name="T0" fmla="*/ 14 w 21"/>
                <a:gd name="T1" fmla="*/ 0 h 28"/>
                <a:gd name="T2" fmla="*/ 21 w 21"/>
                <a:gd name="T3" fmla="*/ 3 h 28"/>
                <a:gd name="T4" fmla="*/ 7 w 21"/>
                <a:gd name="T5" fmla="*/ 28 h 28"/>
                <a:gd name="T6" fmla="*/ 0 w 21"/>
                <a:gd name="T7" fmla="*/ 25 h 28"/>
                <a:gd name="T8" fmla="*/ 14 w 21"/>
                <a:gd name="T9" fmla="*/ 0 h 28"/>
              </a:gdLst>
              <a:ahLst/>
              <a:cxnLst>
                <a:cxn ang="0">
                  <a:pos x="T0" y="T1"/>
                </a:cxn>
                <a:cxn ang="0">
                  <a:pos x="T2" y="T3"/>
                </a:cxn>
                <a:cxn ang="0">
                  <a:pos x="T4" y="T5"/>
                </a:cxn>
                <a:cxn ang="0">
                  <a:pos x="T6" y="T7"/>
                </a:cxn>
                <a:cxn ang="0">
                  <a:pos x="T8" y="T9"/>
                </a:cxn>
              </a:cxnLst>
              <a:rect l="0" t="0" r="r" b="b"/>
              <a:pathLst>
                <a:path w="21" h="28">
                  <a:moveTo>
                    <a:pt x="14" y="0"/>
                  </a:moveTo>
                  <a:lnTo>
                    <a:pt x="21" y="3"/>
                  </a:lnTo>
                  <a:lnTo>
                    <a:pt x="7" y="28"/>
                  </a:lnTo>
                  <a:lnTo>
                    <a:pt x="0" y="25"/>
                  </a:lnTo>
                  <a:lnTo>
                    <a:pt x="1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99" name="Freeform 398"/>
            <p:cNvSpPr>
              <a:spLocks/>
            </p:cNvSpPr>
            <p:nvPr/>
          </p:nvSpPr>
          <p:spPr bwMode="auto">
            <a:xfrm>
              <a:off x="4778375" y="2882265"/>
              <a:ext cx="3810" cy="5080"/>
            </a:xfrm>
            <a:custGeom>
              <a:avLst/>
              <a:gdLst>
                <a:gd name="T0" fmla="*/ 13 w 20"/>
                <a:gd name="T1" fmla="*/ 0 h 26"/>
                <a:gd name="T2" fmla="*/ 20 w 20"/>
                <a:gd name="T3" fmla="*/ 3 h 26"/>
                <a:gd name="T4" fmla="*/ 0 w 20"/>
                <a:gd name="T5" fmla="*/ 26 h 26"/>
                <a:gd name="T6" fmla="*/ 13 w 20"/>
                <a:gd name="T7" fmla="*/ 0 h 26"/>
              </a:gdLst>
              <a:ahLst/>
              <a:cxnLst>
                <a:cxn ang="0">
                  <a:pos x="T0" y="T1"/>
                </a:cxn>
                <a:cxn ang="0">
                  <a:pos x="T2" y="T3"/>
                </a:cxn>
                <a:cxn ang="0">
                  <a:pos x="T4" y="T5"/>
                </a:cxn>
                <a:cxn ang="0">
                  <a:pos x="T6" y="T7"/>
                </a:cxn>
              </a:cxnLst>
              <a:rect l="0" t="0" r="r" b="b"/>
              <a:pathLst>
                <a:path w="20" h="26">
                  <a:moveTo>
                    <a:pt x="13" y="0"/>
                  </a:moveTo>
                  <a:lnTo>
                    <a:pt x="20" y="3"/>
                  </a:lnTo>
                  <a:lnTo>
                    <a:pt x="0" y="26"/>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00" name="Freeform 399"/>
            <p:cNvSpPr>
              <a:spLocks/>
            </p:cNvSpPr>
            <p:nvPr/>
          </p:nvSpPr>
          <p:spPr bwMode="auto">
            <a:xfrm>
              <a:off x="4778375" y="2882900"/>
              <a:ext cx="3810" cy="5080"/>
            </a:xfrm>
            <a:custGeom>
              <a:avLst/>
              <a:gdLst>
                <a:gd name="T0" fmla="*/ 20 w 20"/>
                <a:gd name="T1" fmla="*/ 0 h 26"/>
                <a:gd name="T2" fmla="*/ 0 w 20"/>
                <a:gd name="T3" fmla="*/ 23 h 26"/>
                <a:gd name="T4" fmla="*/ 7 w 20"/>
                <a:gd name="T5" fmla="*/ 26 h 26"/>
                <a:gd name="T6" fmla="*/ 20 w 20"/>
                <a:gd name="T7" fmla="*/ 0 h 26"/>
              </a:gdLst>
              <a:ahLst/>
              <a:cxnLst>
                <a:cxn ang="0">
                  <a:pos x="T0" y="T1"/>
                </a:cxn>
                <a:cxn ang="0">
                  <a:pos x="T2" y="T3"/>
                </a:cxn>
                <a:cxn ang="0">
                  <a:pos x="T4" y="T5"/>
                </a:cxn>
                <a:cxn ang="0">
                  <a:pos x="T6" y="T7"/>
                </a:cxn>
              </a:cxnLst>
              <a:rect l="0" t="0" r="r" b="b"/>
              <a:pathLst>
                <a:path w="20" h="26">
                  <a:moveTo>
                    <a:pt x="20" y="0"/>
                  </a:moveTo>
                  <a:lnTo>
                    <a:pt x="0" y="23"/>
                  </a:lnTo>
                  <a:lnTo>
                    <a:pt x="7" y="26"/>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01" name="Freeform 400"/>
            <p:cNvSpPr>
              <a:spLocks/>
            </p:cNvSpPr>
            <p:nvPr/>
          </p:nvSpPr>
          <p:spPr bwMode="auto">
            <a:xfrm>
              <a:off x="4778375" y="2882265"/>
              <a:ext cx="3810" cy="5715"/>
            </a:xfrm>
            <a:custGeom>
              <a:avLst/>
              <a:gdLst>
                <a:gd name="T0" fmla="*/ 13 w 20"/>
                <a:gd name="T1" fmla="*/ 0 h 29"/>
                <a:gd name="T2" fmla="*/ 20 w 20"/>
                <a:gd name="T3" fmla="*/ 3 h 29"/>
                <a:gd name="T4" fmla="*/ 7 w 20"/>
                <a:gd name="T5" fmla="*/ 29 h 29"/>
                <a:gd name="T6" fmla="*/ 0 w 20"/>
                <a:gd name="T7" fmla="*/ 26 h 29"/>
                <a:gd name="T8" fmla="*/ 13 w 20"/>
                <a:gd name="T9" fmla="*/ 0 h 29"/>
              </a:gdLst>
              <a:ahLst/>
              <a:cxnLst>
                <a:cxn ang="0">
                  <a:pos x="T0" y="T1"/>
                </a:cxn>
                <a:cxn ang="0">
                  <a:pos x="T2" y="T3"/>
                </a:cxn>
                <a:cxn ang="0">
                  <a:pos x="T4" y="T5"/>
                </a:cxn>
                <a:cxn ang="0">
                  <a:pos x="T6" y="T7"/>
                </a:cxn>
                <a:cxn ang="0">
                  <a:pos x="T8" y="T9"/>
                </a:cxn>
              </a:cxnLst>
              <a:rect l="0" t="0" r="r" b="b"/>
              <a:pathLst>
                <a:path w="20" h="29">
                  <a:moveTo>
                    <a:pt x="13" y="0"/>
                  </a:moveTo>
                  <a:lnTo>
                    <a:pt x="20" y="3"/>
                  </a:lnTo>
                  <a:lnTo>
                    <a:pt x="7" y="29"/>
                  </a:lnTo>
                  <a:lnTo>
                    <a:pt x="0" y="26"/>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02" name="Freeform 401"/>
            <p:cNvSpPr>
              <a:spLocks/>
            </p:cNvSpPr>
            <p:nvPr/>
          </p:nvSpPr>
          <p:spPr bwMode="auto">
            <a:xfrm>
              <a:off x="4775835" y="2887345"/>
              <a:ext cx="3810" cy="5715"/>
            </a:xfrm>
            <a:custGeom>
              <a:avLst/>
              <a:gdLst>
                <a:gd name="T0" fmla="*/ 13 w 20"/>
                <a:gd name="T1" fmla="*/ 0 h 26"/>
                <a:gd name="T2" fmla="*/ 20 w 20"/>
                <a:gd name="T3" fmla="*/ 3 h 26"/>
                <a:gd name="T4" fmla="*/ 0 w 20"/>
                <a:gd name="T5" fmla="*/ 26 h 26"/>
                <a:gd name="T6" fmla="*/ 13 w 20"/>
                <a:gd name="T7" fmla="*/ 0 h 26"/>
              </a:gdLst>
              <a:ahLst/>
              <a:cxnLst>
                <a:cxn ang="0">
                  <a:pos x="T0" y="T1"/>
                </a:cxn>
                <a:cxn ang="0">
                  <a:pos x="T2" y="T3"/>
                </a:cxn>
                <a:cxn ang="0">
                  <a:pos x="T4" y="T5"/>
                </a:cxn>
                <a:cxn ang="0">
                  <a:pos x="T6" y="T7"/>
                </a:cxn>
              </a:cxnLst>
              <a:rect l="0" t="0" r="r" b="b"/>
              <a:pathLst>
                <a:path w="20" h="26">
                  <a:moveTo>
                    <a:pt x="13" y="0"/>
                  </a:moveTo>
                  <a:lnTo>
                    <a:pt x="20" y="3"/>
                  </a:lnTo>
                  <a:lnTo>
                    <a:pt x="0" y="26"/>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03" name="Freeform 402"/>
            <p:cNvSpPr>
              <a:spLocks/>
            </p:cNvSpPr>
            <p:nvPr/>
          </p:nvSpPr>
          <p:spPr bwMode="auto">
            <a:xfrm>
              <a:off x="4775835" y="2887980"/>
              <a:ext cx="3810" cy="5715"/>
            </a:xfrm>
            <a:custGeom>
              <a:avLst/>
              <a:gdLst>
                <a:gd name="T0" fmla="*/ 20 w 20"/>
                <a:gd name="T1" fmla="*/ 0 h 26"/>
                <a:gd name="T2" fmla="*/ 0 w 20"/>
                <a:gd name="T3" fmla="*/ 23 h 26"/>
                <a:gd name="T4" fmla="*/ 7 w 20"/>
                <a:gd name="T5" fmla="*/ 26 h 26"/>
                <a:gd name="T6" fmla="*/ 20 w 20"/>
                <a:gd name="T7" fmla="*/ 0 h 26"/>
              </a:gdLst>
              <a:ahLst/>
              <a:cxnLst>
                <a:cxn ang="0">
                  <a:pos x="T0" y="T1"/>
                </a:cxn>
                <a:cxn ang="0">
                  <a:pos x="T2" y="T3"/>
                </a:cxn>
                <a:cxn ang="0">
                  <a:pos x="T4" y="T5"/>
                </a:cxn>
                <a:cxn ang="0">
                  <a:pos x="T6" y="T7"/>
                </a:cxn>
              </a:cxnLst>
              <a:rect l="0" t="0" r="r" b="b"/>
              <a:pathLst>
                <a:path w="20" h="26">
                  <a:moveTo>
                    <a:pt x="20" y="0"/>
                  </a:moveTo>
                  <a:lnTo>
                    <a:pt x="0" y="23"/>
                  </a:lnTo>
                  <a:lnTo>
                    <a:pt x="7" y="26"/>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04" name="Freeform 403"/>
            <p:cNvSpPr>
              <a:spLocks/>
            </p:cNvSpPr>
            <p:nvPr/>
          </p:nvSpPr>
          <p:spPr bwMode="auto">
            <a:xfrm>
              <a:off x="4775835" y="2887345"/>
              <a:ext cx="3810" cy="6350"/>
            </a:xfrm>
            <a:custGeom>
              <a:avLst/>
              <a:gdLst>
                <a:gd name="T0" fmla="*/ 13 w 20"/>
                <a:gd name="T1" fmla="*/ 0 h 29"/>
                <a:gd name="T2" fmla="*/ 20 w 20"/>
                <a:gd name="T3" fmla="*/ 3 h 29"/>
                <a:gd name="T4" fmla="*/ 7 w 20"/>
                <a:gd name="T5" fmla="*/ 29 h 29"/>
                <a:gd name="T6" fmla="*/ 0 w 20"/>
                <a:gd name="T7" fmla="*/ 26 h 29"/>
                <a:gd name="T8" fmla="*/ 13 w 20"/>
                <a:gd name="T9" fmla="*/ 0 h 29"/>
              </a:gdLst>
              <a:ahLst/>
              <a:cxnLst>
                <a:cxn ang="0">
                  <a:pos x="T0" y="T1"/>
                </a:cxn>
                <a:cxn ang="0">
                  <a:pos x="T2" y="T3"/>
                </a:cxn>
                <a:cxn ang="0">
                  <a:pos x="T4" y="T5"/>
                </a:cxn>
                <a:cxn ang="0">
                  <a:pos x="T6" y="T7"/>
                </a:cxn>
                <a:cxn ang="0">
                  <a:pos x="T8" y="T9"/>
                </a:cxn>
              </a:cxnLst>
              <a:rect l="0" t="0" r="r" b="b"/>
              <a:pathLst>
                <a:path w="20" h="29">
                  <a:moveTo>
                    <a:pt x="13" y="0"/>
                  </a:moveTo>
                  <a:lnTo>
                    <a:pt x="20" y="3"/>
                  </a:lnTo>
                  <a:lnTo>
                    <a:pt x="7" y="29"/>
                  </a:lnTo>
                  <a:lnTo>
                    <a:pt x="0" y="26"/>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05" name="Freeform 404"/>
            <p:cNvSpPr>
              <a:spLocks/>
            </p:cNvSpPr>
            <p:nvPr/>
          </p:nvSpPr>
          <p:spPr bwMode="auto">
            <a:xfrm>
              <a:off x="4772660" y="2893060"/>
              <a:ext cx="4445" cy="4445"/>
            </a:xfrm>
            <a:custGeom>
              <a:avLst/>
              <a:gdLst>
                <a:gd name="T0" fmla="*/ 13 w 20"/>
                <a:gd name="T1" fmla="*/ 0 h 26"/>
                <a:gd name="T2" fmla="*/ 20 w 20"/>
                <a:gd name="T3" fmla="*/ 3 h 26"/>
                <a:gd name="T4" fmla="*/ 0 w 20"/>
                <a:gd name="T5" fmla="*/ 26 h 26"/>
                <a:gd name="T6" fmla="*/ 13 w 20"/>
                <a:gd name="T7" fmla="*/ 0 h 26"/>
              </a:gdLst>
              <a:ahLst/>
              <a:cxnLst>
                <a:cxn ang="0">
                  <a:pos x="T0" y="T1"/>
                </a:cxn>
                <a:cxn ang="0">
                  <a:pos x="T2" y="T3"/>
                </a:cxn>
                <a:cxn ang="0">
                  <a:pos x="T4" y="T5"/>
                </a:cxn>
                <a:cxn ang="0">
                  <a:pos x="T6" y="T7"/>
                </a:cxn>
              </a:cxnLst>
              <a:rect l="0" t="0" r="r" b="b"/>
              <a:pathLst>
                <a:path w="20" h="26">
                  <a:moveTo>
                    <a:pt x="13" y="0"/>
                  </a:moveTo>
                  <a:lnTo>
                    <a:pt x="20" y="3"/>
                  </a:lnTo>
                  <a:lnTo>
                    <a:pt x="0" y="26"/>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06" name="Freeform 405"/>
            <p:cNvSpPr>
              <a:spLocks/>
            </p:cNvSpPr>
            <p:nvPr/>
          </p:nvSpPr>
          <p:spPr bwMode="auto">
            <a:xfrm>
              <a:off x="4772660" y="2893695"/>
              <a:ext cx="4445" cy="5080"/>
            </a:xfrm>
            <a:custGeom>
              <a:avLst/>
              <a:gdLst>
                <a:gd name="T0" fmla="*/ 20 w 20"/>
                <a:gd name="T1" fmla="*/ 0 h 27"/>
                <a:gd name="T2" fmla="*/ 0 w 20"/>
                <a:gd name="T3" fmla="*/ 23 h 27"/>
                <a:gd name="T4" fmla="*/ 7 w 20"/>
                <a:gd name="T5" fmla="*/ 27 h 27"/>
                <a:gd name="T6" fmla="*/ 20 w 20"/>
                <a:gd name="T7" fmla="*/ 0 h 27"/>
              </a:gdLst>
              <a:ahLst/>
              <a:cxnLst>
                <a:cxn ang="0">
                  <a:pos x="T0" y="T1"/>
                </a:cxn>
                <a:cxn ang="0">
                  <a:pos x="T2" y="T3"/>
                </a:cxn>
                <a:cxn ang="0">
                  <a:pos x="T4" y="T5"/>
                </a:cxn>
                <a:cxn ang="0">
                  <a:pos x="T6" y="T7"/>
                </a:cxn>
              </a:cxnLst>
              <a:rect l="0" t="0" r="r" b="b"/>
              <a:pathLst>
                <a:path w="20" h="27">
                  <a:moveTo>
                    <a:pt x="20" y="0"/>
                  </a:moveTo>
                  <a:lnTo>
                    <a:pt x="0" y="23"/>
                  </a:lnTo>
                  <a:lnTo>
                    <a:pt x="7" y="27"/>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07" name="Freeform 406"/>
            <p:cNvSpPr>
              <a:spLocks/>
            </p:cNvSpPr>
            <p:nvPr/>
          </p:nvSpPr>
          <p:spPr bwMode="auto">
            <a:xfrm>
              <a:off x="4772660" y="2893060"/>
              <a:ext cx="4445" cy="5715"/>
            </a:xfrm>
            <a:custGeom>
              <a:avLst/>
              <a:gdLst>
                <a:gd name="T0" fmla="*/ 13 w 20"/>
                <a:gd name="T1" fmla="*/ 0 h 30"/>
                <a:gd name="T2" fmla="*/ 20 w 20"/>
                <a:gd name="T3" fmla="*/ 3 h 30"/>
                <a:gd name="T4" fmla="*/ 7 w 20"/>
                <a:gd name="T5" fmla="*/ 30 h 30"/>
                <a:gd name="T6" fmla="*/ 0 w 20"/>
                <a:gd name="T7" fmla="*/ 26 h 30"/>
                <a:gd name="T8" fmla="*/ 13 w 20"/>
                <a:gd name="T9" fmla="*/ 0 h 30"/>
              </a:gdLst>
              <a:ahLst/>
              <a:cxnLst>
                <a:cxn ang="0">
                  <a:pos x="T0" y="T1"/>
                </a:cxn>
                <a:cxn ang="0">
                  <a:pos x="T2" y="T3"/>
                </a:cxn>
                <a:cxn ang="0">
                  <a:pos x="T4" y="T5"/>
                </a:cxn>
                <a:cxn ang="0">
                  <a:pos x="T6" y="T7"/>
                </a:cxn>
                <a:cxn ang="0">
                  <a:pos x="T8" y="T9"/>
                </a:cxn>
              </a:cxnLst>
              <a:rect l="0" t="0" r="r" b="b"/>
              <a:pathLst>
                <a:path w="20" h="30">
                  <a:moveTo>
                    <a:pt x="13" y="0"/>
                  </a:moveTo>
                  <a:lnTo>
                    <a:pt x="20" y="3"/>
                  </a:lnTo>
                  <a:lnTo>
                    <a:pt x="7" y="30"/>
                  </a:lnTo>
                  <a:lnTo>
                    <a:pt x="0" y="26"/>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08" name="Freeform 407"/>
            <p:cNvSpPr>
              <a:spLocks/>
            </p:cNvSpPr>
            <p:nvPr/>
          </p:nvSpPr>
          <p:spPr bwMode="auto">
            <a:xfrm>
              <a:off x="4770755" y="2897505"/>
              <a:ext cx="3810" cy="5080"/>
            </a:xfrm>
            <a:custGeom>
              <a:avLst/>
              <a:gdLst>
                <a:gd name="T0" fmla="*/ 12 w 19"/>
                <a:gd name="T1" fmla="*/ 0 h 27"/>
                <a:gd name="T2" fmla="*/ 19 w 19"/>
                <a:gd name="T3" fmla="*/ 4 h 27"/>
                <a:gd name="T4" fmla="*/ 0 w 19"/>
                <a:gd name="T5" fmla="*/ 27 h 27"/>
                <a:gd name="T6" fmla="*/ 12 w 19"/>
                <a:gd name="T7" fmla="*/ 0 h 27"/>
              </a:gdLst>
              <a:ahLst/>
              <a:cxnLst>
                <a:cxn ang="0">
                  <a:pos x="T0" y="T1"/>
                </a:cxn>
                <a:cxn ang="0">
                  <a:pos x="T2" y="T3"/>
                </a:cxn>
                <a:cxn ang="0">
                  <a:pos x="T4" y="T5"/>
                </a:cxn>
                <a:cxn ang="0">
                  <a:pos x="T6" y="T7"/>
                </a:cxn>
              </a:cxnLst>
              <a:rect l="0" t="0" r="r" b="b"/>
              <a:pathLst>
                <a:path w="19" h="27">
                  <a:moveTo>
                    <a:pt x="12" y="0"/>
                  </a:moveTo>
                  <a:lnTo>
                    <a:pt x="19" y="4"/>
                  </a:lnTo>
                  <a:lnTo>
                    <a:pt x="0" y="27"/>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09" name="Freeform 408"/>
            <p:cNvSpPr>
              <a:spLocks/>
            </p:cNvSpPr>
            <p:nvPr/>
          </p:nvSpPr>
          <p:spPr bwMode="auto">
            <a:xfrm>
              <a:off x="4770755" y="2898775"/>
              <a:ext cx="3810" cy="4445"/>
            </a:xfrm>
            <a:custGeom>
              <a:avLst/>
              <a:gdLst>
                <a:gd name="T0" fmla="*/ 19 w 19"/>
                <a:gd name="T1" fmla="*/ 0 h 26"/>
                <a:gd name="T2" fmla="*/ 0 w 19"/>
                <a:gd name="T3" fmla="*/ 23 h 26"/>
                <a:gd name="T4" fmla="*/ 7 w 19"/>
                <a:gd name="T5" fmla="*/ 26 h 26"/>
                <a:gd name="T6" fmla="*/ 19 w 19"/>
                <a:gd name="T7" fmla="*/ 0 h 26"/>
              </a:gdLst>
              <a:ahLst/>
              <a:cxnLst>
                <a:cxn ang="0">
                  <a:pos x="T0" y="T1"/>
                </a:cxn>
                <a:cxn ang="0">
                  <a:pos x="T2" y="T3"/>
                </a:cxn>
                <a:cxn ang="0">
                  <a:pos x="T4" y="T5"/>
                </a:cxn>
                <a:cxn ang="0">
                  <a:pos x="T6" y="T7"/>
                </a:cxn>
              </a:cxnLst>
              <a:rect l="0" t="0" r="r" b="b"/>
              <a:pathLst>
                <a:path w="19" h="26">
                  <a:moveTo>
                    <a:pt x="19" y="0"/>
                  </a:moveTo>
                  <a:lnTo>
                    <a:pt x="0" y="23"/>
                  </a:lnTo>
                  <a:lnTo>
                    <a:pt x="7" y="26"/>
                  </a:lnTo>
                  <a:lnTo>
                    <a:pt x="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10" name="Freeform 409"/>
            <p:cNvSpPr>
              <a:spLocks/>
            </p:cNvSpPr>
            <p:nvPr/>
          </p:nvSpPr>
          <p:spPr bwMode="auto">
            <a:xfrm>
              <a:off x="4770755" y="2897505"/>
              <a:ext cx="3810" cy="5715"/>
            </a:xfrm>
            <a:custGeom>
              <a:avLst/>
              <a:gdLst>
                <a:gd name="T0" fmla="*/ 12 w 19"/>
                <a:gd name="T1" fmla="*/ 0 h 30"/>
                <a:gd name="T2" fmla="*/ 19 w 19"/>
                <a:gd name="T3" fmla="*/ 4 h 30"/>
                <a:gd name="T4" fmla="*/ 7 w 19"/>
                <a:gd name="T5" fmla="*/ 30 h 30"/>
                <a:gd name="T6" fmla="*/ 0 w 19"/>
                <a:gd name="T7" fmla="*/ 27 h 30"/>
                <a:gd name="T8" fmla="*/ 12 w 19"/>
                <a:gd name="T9" fmla="*/ 0 h 30"/>
              </a:gdLst>
              <a:ahLst/>
              <a:cxnLst>
                <a:cxn ang="0">
                  <a:pos x="T0" y="T1"/>
                </a:cxn>
                <a:cxn ang="0">
                  <a:pos x="T2" y="T3"/>
                </a:cxn>
                <a:cxn ang="0">
                  <a:pos x="T4" y="T5"/>
                </a:cxn>
                <a:cxn ang="0">
                  <a:pos x="T6" y="T7"/>
                </a:cxn>
                <a:cxn ang="0">
                  <a:pos x="T8" y="T9"/>
                </a:cxn>
              </a:cxnLst>
              <a:rect l="0" t="0" r="r" b="b"/>
              <a:pathLst>
                <a:path w="19" h="30">
                  <a:moveTo>
                    <a:pt x="12" y="0"/>
                  </a:moveTo>
                  <a:lnTo>
                    <a:pt x="19" y="4"/>
                  </a:lnTo>
                  <a:lnTo>
                    <a:pt x="7" y="30"/>
                  </a:lnTo>
                  <a:lnTo>
                    <a:pt x="0" y="27"/>
                  </a:lnTo>
                  <a:lnTo>
                    <a:pt x="1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11" name="Freeform 410"/>
            <p:cNvSpPr>
              <a:spLocks/>
            </p:cNvSpPr>
            <p:nvPr/>
          </p:nvSpPr>
          <p:spPr bwMode="auto">
            <a:xfrm>
              <a:off x="4768850" y="2902585"/>
              <a:ext cx="3175" cy="5715"/>
            </a:xfrm>
            <a:custGeom>
              <a:avLst/>
              <a:gdLst>
                <a:gd name="T0" fmla="*/ 11 w 18"/>
                <a:gd name="T1" fmla="*/ 0 h 26"/>
                <a:gd name="T2" fmla="*/ 18 w 18"/>
                <a:gd name="T3" fmla="*/ 3 h 26"/>
                <a:gd name="T4" fmla="*/ 0 w 18"/>
                <a:gd name="T5" fmla="*/ 26 h 26"/>
                <a:gd name="T6" fmla="*/ 11 w 18"/>
                <a:gd name="T7" fmla="*/ 0 h 26"/>
              </a:gdLst>
              <a:ahLst/>
              <a:cxnLst>
                <a:cxn ang="0">
                  <a:pos x="T0" y="T1"/>
                </a:cxn>
                <a:cxn ang="0">
                  <a:pos x="T2" y="T3"/>
                </a:cxn>
                <a:cxn ang="0">
                  <a:pos x="T4" y="T5"/>
                </a:cxn>
                <a:cxn ang="0">
                  <a:pos x="T6" y="T7"/>
                </a:cxn>
              </a:cxnLst>
              <a:rect l="0" t="0" r="r" b="b"/>
              <a:pathLst>
                <a:path w="18" h="26">
                  <a:moveTo>
                    <a:pt x="11" y="0"/>
                  </a:moveTo>
                  <a:lnTo>
                    <a:pt x="18" y="3"/>
                  </a:lnTo>
                  <a:lnTo>
                    <a:pt x="0" y="26"/>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12" name="Freeform 411"/>
            <p:cNvSpPr>
              <a:spLocks/>
            </p:cNvSpPr>
            <p:nvPr/>
          </p:nvSpPr>
          <p:spPr bwMode="auto">
            <a:xfrm>
              <a:off x="4768850" y="2903220"/>
              <a:ext cx="3175" cy="5715"/>
            </a:xfrm>
            <a:custGeom>
              <a:avLst/>
              <a:gdLst>
                <a:gd name="T0" fmla="*/ 18 w 18"/>
                <a:gd name="T1" fmla="*/ 0 h 27"/>
                <a:gd name="T2" fmla="*/ 0 w 18"/>
                <a:gd name="T3" fmla="*/ 23 h 27"/>
                <a:gd name="T4" fmla="*/ 7 w 18"/>
                <a:gd name="T5" fmla="*/ 27 h 27"/>
                <a:gd name="T6" fmla="*/ 18 w 18"/>
                <a:gd name="T7" fmla="*/ 0 h 27"/>
              </a:gdLst>
              <a:ahLst/>
              <a:cxnLst>
                <a:cxn ang="0">
                  <a:pos x="T0" y="T1"/>
                </a:cxn>
                <a:cxn ang="0">
                  <a:pos x="T2" y="T3"/>
                </a:cxn>
                <a:cxn ang="0">
                  <a:pos x="T4" y="T5"/>
                </a:cxn>
                <a:cxn ang="0">
                  <a:pos x="T6" y="T7"/>
                </a:cxn>
              </a:cxnLst>
              <a:rect l="0" t="0" r="r" b="b"/>
              <a:pathLst>
                <a:path w="18" h="27">
                  <a:moveTo>
                    <a:pt x="18" y="0"/>
                  </a:moveTo>
                  <a:lnTo>
                    <a:pt x="0" y="23"/>
                  </a:lnTo>
                  <a:lnTo>
                    <a:pt x="7" y="27"/>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13" name="Freeform 412"/>
            <p:cNvSpPr>
              <a:spLocks/>
            </p:cNvSpPr>
            <p:nvPr/>
          </p:nvSpPr>
          <p:spPr bwMode="auto">
            <a:xfrm>
              <a:off x="4768850" y="2902585"/>
              <a:ext cx="3175" cy="6350"/>
            </a:xfrm>
            <a:custGeom>
              <a:avLst/>
              <a:gdLst>
                <a:gd name="T0" fmla="*/ 11 w 18"/>
                <a:gd name="T1" fmla="*/ 0 h 30"/>
                <a:gd name="T2" fmla="*/ 18 w 18"/>
                <a:gd name="T3" fmla="*/ 3 h 30"/>
                <a:gd name="T4" fmla="*/ 7 w 18"/>
                <a:gd name="T5" fmla="*/ 30 h 30"/>
                <a:gd name="T6" fmla="*/ 0 w 18"/>
                <a:gd name="T7" fmla="*/ 26 h 30"/>
                <a:gd name="T8" fmla="*/ 11 w 18"/>
                <a:gd name="T9" fmla="*/ 0 h 30"/>
              </a:gdLst>
              <a:ahLst/>
              <a:cxnLst>
                <a:cxn ang="0">
                  <a:pos x="T0" y="T1"/>
                </a:cxn>
                <a:cxn ang="0">
                  <a:pos x="T2" y="T3"/>
                </a:cxn>
                <a:cxn ang="0">
                  <a:pos x="T4" y="T5"/>
                </a:cxn>
                <a:cxn ang="0">
                  <a:pos x="T6" y="T7"/>
                </a:cxn>
                <a:cxn ang="0">
                  <a:pos x="T8" y="T9"/>
                </a:cxn>
              </a:cxnLst>
              <a:rect l="0" t="0" r="r" b="b"/>
              <a:pathLst>
                <a:path w="18" h="30">
                  <a:moveTo>
                    <a:pt x="11" y="0"/>
                  </a:moveTo>
                  <a:lnTo>
                    <a:pt x="18" y="3"/>
                  </a:lnTo>
                  <a:lnTo>
                    <a:pt x="7" y="30"/>
                  </a:lnTo>
                  <a:lnTo>
                    <a:pt x="0" y="26"/>
                  </a:lnTo>
                  <a:lnTo>
                    <a:pt x="1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14" name="Freeform 413"/>
            <p:cNvSpPr>
              <a:spLocks/>
            </p:cNvSpPr>
            <p:nvPr/>
          </p:nvSpPr>
          <p:spPr bwMode="auto">
            <a:xfrm>
              <a:off x="4766310" y="2908300"/>
              <a:ext cx="3810" cy="5080"/>
            </a:xfrm>
            <a:custGeom>
              <a:avLst/>
              <a:gdLst>
                <a:gd name="T0" fmla="*/ 11 w 18"/>
                <a:gd name="T1" fmla="*/ 0 h 27"/>
                <a:gd name="T2" fmla="*/ 18 w 18"/>
                <a:gd name="T3" fmla="*/ 4 h 27"/>
                <a:gd name="T4" fmla="*/ 0 w 18"/>
                <a:gd name="T5" fmla="*/ 27 h 27"/>
                <a:gd name="T6" fmla="*/ 11 w 18"/>
                <a:gd name="T7" fmla="*/ 0 h 27"/>
              </a:gdLst>
              <a:ahLst/>
              <a:cxnLst>
                <a:cxn ang="0">
                  <a:pos x="T0" y="T1"/>
                </a:cxn>
                <a:cxn ang="0">
                  <a:pos x="T2" y="T3"/>
                </a:cxn>
                <a:cxn ang="0">
                  <a:pos x="T4" y="T5"/>
                </a:cxn>
                <a:cxn ang="0">
                  <a:pos x="T6" y="T7"/>
                </a:cxn>
              </a:cxnLst>
              <a:rect l="0" t="0" r="r" b="b"/>
              <a:pathLst>
                <a:path w="18" h="27">
                  <a:moveTo>
                    <a:pt x="11" y="0"/>
                  </a:moveTo>
                  <a:lnTo>
                    <a:pt x="18" y="4"/>
                  </a:lnTo>
                  <a:lnTo>
                    <a:pt x="0" y="27"/>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15" name="Freeform 414"/>
            <p:cNvSpPr>
              <a:spLocks/>
            </p:cNvSpPr>
            <p:nvPr/>
          </p:nvSpPr>
          <p:spPr bwMode="auto">
            <a:xfrm>
              <a:off x="4766310" y="2908935"/>
              <a:ext cx="3810" cy="5080"/>
            </a:xfrm>
            <a:custGeom>
              <a:avLst/>
              <a:gdLst>
                <a:gd name="T0" fmla="*/ 18 w 18"/>
                <a:gd name="T1" fmla="*/ 0 h 26"/>
                <a:gd name="T2" fmla="*/ 0 w 18"/>
                <a:gd name="T3" fmla="*/ 23 h 26"/>
                <a:gd name="T4" fmla="*/ 8 w 18"/>
                <a:gd name="T5" fmla="*/ 26 h 26"/>
                <a:gd name="T6" fmla="*/ 18 w 18"/>
                <a:gd name="T7" fmla="*/ 0 h 26"/>
              </a:gdLst>
              <a:ahLst/>
              <a:cxnLst>
                <a:cxn ang="0">
                  <a:pos x="T0" y="T1"/>
                </a:cxn>
                <a:cxn ang="0">
                  <a:pos x="T2" y="T3"/>
                </a:cxn>
                <a:cxn ang="0">
                  <a:pos x="T4" y="T5"/>
                </a:cxn>
                <a:cxn ang="0">
                  <a:pos x="T6" y="T7"/>
                </a:cxn>
              </a:cxnLst>
              <a:rect l="0" t="0" r="r" b="b"/>
              <a:pathLst>
                <a:path w="18" h="26">
                  <a:moveTo>
                    <a:pt x="18" y="0"/>
                  </a:moveTo>
                  <a:lnTo>
                    <a:pt x="0" y="23"/>
                  </a:lnTo>
                  <a:lnTo>
                    <a:pt x="8" y="26"/>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16" name="Freeform 415"/>
            <p:cNvSpPr>
              <a:spLocks/>
            </p:cNvSpPr>
            <p:nvPr/>
          </p:nvSpPr>
          <p:spPr bwMode="auto">
            <a:xfrm>
              <a:off x="4766310" y="2908300"/>
              <a:ext cx="3810" cy="5715"/>
            </a:xfrm>
            <a:custGeom>
              <a:avLst/>
              <a:gdLst>
                <a:gd name="T0" fmla="*/ 11 w 18"/>
                <a:gd name="T1" fmla="*/ 0 h 30"/>
                <a:gd name="T2" fmla="*/ 18 w 18"/>
                <a:gd name="T3" fmla="*/ 4 h 30"/>
                <a:gd name="T4" fmla="*/ 8 w 18"/>
                <a:gd name="T5" fmla="*/ 30 h 30"/>
                <a:gd name="T6" fmla="*/ 0 w 18"/>
                <a:gd name="T7" fmla="*/ 27 h 30"/>
                <a:gd name="T8" fmla="*/ 11 w 18"/>
                <a:gd name="T9" fmla="*/ 0 h 30"/>
              </a:gdLst>
              <a:ahLst/>
              <a:cxnLst>
                <a:cxn ang="0">
                  <a:pos x="T0" y="T1"/>
                </a:cxn>
                <a:cxn ang="0">
                  <a:pos x="T2" y="T3"/>
                </a:cxn>
                <a:cxn ang="0">
                  <a:pos x="T4" y="T5"/>
                </a:cxn>
                <a:cxn ang="0">
                  <a:pos x="T6" y="T7"/>
                </a:cxn>
                <a:cxn ang="0">
                  <a:pos x="T8" y="T9"/>
                </a:cxn>
              </a:cxnLst>
              <a:rect l="0" t="0" r="r" b="b"/>
              <a:pathLst>
                <a:path w="18" h="30">
                  <a:moveTo>
                    <a:pt x="11" y="0"/>
                  </a:moveTo>
                  <a:lnTo>
                    <a:pt x="18" y="4"/>
                  </a:lnTo>
                  <a:lnTo>
                    <a:pt x="8" y="30"/>
                  </a:lnTo>
                  <a:lnTo>
                    <a:pt x="0" y="27"/>
                  </a:lnTo>
                  <a:lnTo>
                    <a:pt x="1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17" name="Freeform 416"/>
            <p:cNvSpPr>
              <a:spLocks/>
            </p:cNvSpPr>
            <p:nvPr/>
          </p:nvSpPr>
          <p:spPr bwMode="auto">
            <a:xfrm>
              <a:off x="4764405" y="2913380"/>
              <a:ext cx="3810" cy="5080"/>
            </a:xfrm>
            <a:custGeom>
              <a:avLst/>
              <a:gdLst>
                <a:gd name="T0" fmla="*/ 10 w 18"/>
                <a:gd name="T1" fmla="*/ 0 h 27"/>
                <a:gd name="T2" fmla="*/ 18 w 18"/>
                <a:gd name="T3" fmla="*/ 3 h 27"/>
                <a:gd name="T4" fmla="*/ 0 w 18"/>
                <a:gd name="T5" fmla="*/ 27 h 27"/>
                <a:gd name="T6" fmla="*/ 10 w 18"/>
                <a:gd name="T7" fmla="*/ 0 h 27"/>
              </a:gdLst>
              <a:ahLst/>
              <a:cxnLst>
                <a:cxn ang="0">
                  <a:pos x="T0" y="T1"/>
                </a:cxn>
                <a:cxn ang="0">
                  <a:pos x="T2" y="T3"/>
                </a:cxn>
                <a:cxn ang="0">
                  <a:pos x="T4" y="T5"/>
                </a:cxn>
                <a:cxn ang="0">
                  <a:pos x="T6" y="T7"/>
                </a:cxn>
              </a:cxnLst>
              <a:rect l="0" t="0" r="r" b="b"/>
              <a:pathLst>
                <a:path w="18" h="27">
                  <a:moveTo>
                    <a:pt x="10" y="0"/>
                  </a:moveTo>
                  <a:lnTo>
                    <a:pt x="18" y="3"/>
                  </a:lnTo>
                  <a:lnTo>
                    <a:pt x="0" y="27"/>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18" name="Freeform 417"/>
            <p:cNvSpPr>
              <a:spLocks/>
            </p:cNvSpPr>
            <p:nvPr/>
          </p:nvSpPr>
          <p:spPr bwMode="auto">
            <a:xfrm>
              <a:off x="4764405" y="2914015"/>
              <a:ext cx="3810" cy="5080"/>
            </a:xfrm>
            <a:custGeom>
              <a:avLst/>
              <a:gdLst>
                <a:gd name="T0" fmla="*/ 18 w 18"/>
                <a:gd name="T1" fmla="*/ 0 h 27"/>
                <a:gd name="T2" fmla="*/ 0 w 18"/>
                <a:gd name="T3" fmla="*/ 24 h 27"/>
                <a:gd name="T4" fmla="*/ 7 w 18"/>
                <a:gd name="T5" fmla="*/ 27 h 27"/>
                <a:gd name="T6" fmla="*/ 18 w 18"/>
                <a:gd name="T7" fmla="*/ 0 h 27"/>
              </a:gdLst>
              <a:ahLst/>
              <a:cxnLst>
                <a:cxn ang="0">
                  <a:pos x="T0" y="T1"/>
                </a:cxn>
                <a:cxn ang="0">
                  <a:pos x="T2" y="T3"/>
                </a:cxn>
                <a:cxn ang="0">
                  <a:pos x="T4" y="T5"/>
                </a:cxn>
                <a:cxn ang="0">
                  <a:pos x="T6" y="T7"/>
                </a:cxn>
              </a:cxnLst>
              <a:rect l="0" t="0" r="r" b="b"/>
              <a:pathLst>
                <a:path w="18" h="27">
                  <a:moveTo>
                    <a:pt x="18" y="0"/>
                  </a:moveTo>
                  <a:lnTo>
                    <a:pt x="0" y="24"/>
                  </a:lnTo>
                  <a:lnTo>
                    <a:pt x="7" y="27"/>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19" name="Freeform 418"/>
            <p:cNvSpPr>
              <a:spLocks/>
            </p:cNvSpPr>
            <p:nvPr/>
          </p:nvSpPr>
          <p:spPr bwMode="auto">
            <a:xfrm>
              <a:off x="4764405" y="2913380"/>
              <a:ext cx="3810" cy="5715"/>
            </a:xfrm>
            <a:custGeom>
              <a:avLst/>
              <a:gdLst>
                <a:gd name="T0" fmla="*/ 10 w 18"/>
                <a:gd name="T1" fmla="*/ 0 h 30"/>
                <a:gd name="T2" fmla="*/ 18 w 18"/>
                <a:gd name="T3" fmla="*/ 3 h 30"/>
                <a:gd name="T4" fmla="*/ 7 w 18"/>
                <a:gd name="T5" fmla="*/ 30 h 30"/>
                <a:gd name="T6" fmla="*/ 0 w 18"/>
                <a:gd name="T7" fmla="*/ 27 h 30"/>
                <a:gd name="T8" fmla="*/ 10 w 18"/>
                <a:gd name="T9" fmla="*/ 0 h 30"/>
              </a:gdLst>
              <a:ahLst/>
              <a:cxnLst>
                <a:cxn ang="0">
                  <a:pos x="T0" y="T1"/>
                </a:cxn>
                <a:cxn ang="0">
                  <a:pos x="T2" y="T3"/>
                </a:cxn>
                <a:cxn ang="0">
                  <a:pos x="T4" y="T5"/>
                </a:cxn>
                <a:cxn ang="0">
                  <a:pos x="T6" y="T7"/>
                </a:cxn>
                <a:cxn ang="0">
                  <a:pos x="T8" y="T9"/>
                </a:cxn>
              </a:cxnLst>
              <a:rect l="0" t="0" r="r" b="b"/>
              <a:pathLst>
                <a:path w="18" h="30">
                  <a:moveTo>
                    <a:pt x="10" y="0"/>
                  </a:moveTo>
                  <a:lnTo>
                    <a:pt x="18" y="3"/>
                  </a:lnTo>
                  <a:lnTo>
                    <a:pt x="7" y="30"/>
                  </a:lnTo>
                  <a:lnTo>
                    <a:pt x="0" y="27"/>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20" name="Freeform 419"/>
            <p:cNvSpPr>
              <a:spLocks/>
            </p:cNvSpPr>
            <p:nvPr/>
          </p:nvSpPr>
          <p:spPr bwMode="auto">
            <a:xfrm>
              <a:off x="4761865" y="2918460"/>
              <a:ext cx="3810" cy="5715"/>
            </a:xfrm>
            <a:custGeom>
              <a:avLst/>
              <a:gdLst>
                <a:gd name="T0" fmla="*/ 10 w 17"/>
                <a:gd name="T1" fmla="*/ 0 h 28"/>
                <a:gd name="T2" fmla="*/ 17 w 17"/>
                <a:gd name="T3" fmla="*/ 3 h 28"/>
                <a:gd name="T4" fmla="*/ 0 w 17"/>
                <a:gd name="T5" fmla="*/ 28 h 28"/>
                <a:gd name="T6" fmla="*/ 10 w 17"/>
                <a:gd name="T7" fmla="*/ 0 h 28"/>
              </a:gdLst>
              <a:ahLst/>
              <a:cxnLst>
                <a:cxn ang="0">
                  <a:pos x="T0" y="T1"/>
                </a:cxn>
                <a:cxn ang="0">
                  <a:pos x="T2" y="T3"/>
                </a:cxn>
                <a:cxn ang="0">
                  <a:pos x="T4" y="T5"/>
                </a:cxn>
                <a:cxn ang="0">
                  <a:pos x="T6" y="T7"/>
                </a:cxn>
              </a:cxnLst>
              <a:rect l="0" t="0" r="r" b="b"/>
              <a:pathLst>
                <a:path w="17" h="28">
                  <a:moveTo>
                    <a:pt x="10" y="0"/>
                  </a:moveTo>
                  <a:lnTo>
                    <a:pt x="17" y="3"/>
                  </a:lnTo>
                  <a:lnTo>
                    <a:pt x="0" y="28"/>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21" name="Freeform 420"/>
            <p:cNvSpPr>
              <a:spLocks/>
            </p:cNvSpPr>
            <p:nvPr/>
          </p:nvSpPr>
          <p:spPr bwMode="auto">
            <a:xfrm>
              <a:off x="4761865" y="2919095"/>
              <a:ext cx="3810" cy="5715"/>
            </a:xfrm>
            <a:custGeom>
              <a:avLst/>
              <a:gdLst>
                <a:gd name="T0" fmla="*/ 17 w 17"/>
                <a:gd name="T1" fmla="*/ 0 h 27"/>
                <a:gd name="T2" fmla="*/ 0 w 17"/>
                <a:gd name="T3" fmla="*/ 25 h 27"/>
                <a:gd name="T4" fmla="*/ 8 w 17"/>
                <a:gd name="T5" fmla="*/ 27 h 27"/>
                <a:gd name="T6" fmla="*/ 17 w 17"/>
                <a:gd name="T7" fmla="*/ 0 h 27"/>
              </a:gdLst>
              <a:ahLst/>
              <a:cxnLst>
                <a:cxn ang="0">
                  <a:pos x="T0" y="T1"/>
                </a:cxn>
                <a:cxn ang="0">
                  <a:pos x="T2" y="T3"/>
                </a:cxn>
                <a:cxn ang="0">
                  <a:pos x="T4" y="T5"/>
                </a:cxn>
                <a:cxn ang="0">
                  <a:pos x="T6" y="T7"/>
                </a:cxn>
              </a:cxnLst>
              <a:rect l="0" t="0" r="r" b="b"/>
              <a:pathLst>
                <a:path w="17" h="27">
                  <a:moveTo>
                    <a:pt x="17" y="0"/>
                  </a:moveTo>
                  <a:lnTo>
                    <a:pt x="0" y="25"/>
                  </a:lnTo>
                  <a:lnTo>
                    <a:pt x="8" y="27"/>
                  </a:lnTo>
                  <a:lnTo>
                    <a:pt x="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22" name="Freeform 421"/>
            <p:cNvSpPr>
              <a:spLocks/>
            </p:cNvSpPr>
            <p:nvPr/>
          </p:nvSpPr>
          <p:spPr bwMode="auto">
            <a:xfrm>
              <a:off x="4761865" y="2918460"/>
              <a:ext cx="3810" cy="6350"/>
            </a:xfrm>
            <a:custGeom>
              <a:avLst/>
              <a:gdLst>
                <a:gd name="T0" fmla="*/ 10 w 17"/>
                <a:gd name="T1" fmla="*/ 0 h 30"/>
                <a:gd name="T2" fmla="*/ 17 w 17"/>
                <a:gd name="T3" fmla="*/ 3 h 30"/>
                <a:gd name="T4" fmla="*/ 8 w 17"/>
                <a:gd name="T5" fmla="*/ 30 h 30"/>
                <a:gd name="T6" fmla="*/ 0 w 17"/>
                <a:gd name="T7" fmla="*/ 28 h 30"/>
                <a:gd name="T8" fmla="*/ 10 w 17"/>
                <a:gd name="T9" fmla="*/ 0 h 30"/>
              </a:gdLst>
              <a:ahLst/>
              <a:cxnLst>
                <a:cxn ang="0">
                  <a:pos x="T0" y="T1"/>
                </a:cxn>
                <a:cxn ang="0">
                  <a:pos x="T2" y="T3"/>
                </a:cxn>
                <a:cxn ang="0">
                  <a:pos x="T4" y="T5"/>
                </a:cxn>
                <a:cxn ang="0">
                  <a:pos x="T6" y="T7"/>
                </a:cxn>
                <a:cxn ang="0">
                  <a:pos x="T8" y="T9"/>
                </a:cxn>
              </a:cxnLst>
              <a:rect l="0" t="0" r="r" b="b"/>
              <a:pathLst>
                <a:path w="17" h="30">
                  <a:moveTo>
                    <a:pt x="10" y="0"/>
                  </a:moveTo>
                  <a:lnTo>
                    <a:pt x="17" y="3"/>
                  </a:lnTo>
                  <a:lnTo>
                    <a:pt x="8" y="30"/>
                  </a:lnTo>
                  <a:lnTo>
                    <a:pt x="0" y="28"/>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23" name="Freeform 422"/>
            <p:cNvSpPr>
              <a:spLocks/>
            </p:cNvSpPr>
            <p:nvPr/>
          </p:nvSpPr>
          <p:spPr bwMode="auto">
            <a:xfrm>
              <a:off x="4760595" y="2924175"/>
              <a:ext cx="3175" cy="5080"/>
            </a:xfrm>
            <a:custGeom>
              <a:avLst/>
              <a:gdLst>
                <a:gd name="T0" fmla="*/ 10 w 18"/>
                <a:gd name="T1" fmla="*/ 0 h 27"/>
                <a:gd name="T2" fmla="*/ 18 w 18"/>
                <a:gd name="T3" fmla="*/ 2 h 27"/>
                <a:gd name="T4" fmla="*/ 0 w 18"/>
                <a:gd name="T5" fmla="*/ 27 h 27"/>
                <a:gd name="T6" fmla="*/ 10 w 18"/>
                <a:gd name="T7" fmla="*/ 0 h 27"/>
              </a:gdLst>
              <a:ahLst/>
              <a:cxnLst>
                <a:cxn ang="0">
                  <a:pos x="T0" y="T1"/>
                </a:cxn>
                <a:cxn ang="0">
                  <a:pos x="T2" y="T3"/>
                </a:cxn>
                <a:cxn ang="0">
                  <a:pos x="T4" y="T5"/>
                </a:cxn>
                <a:cxn ang="0">
                  <a:pos x="T6" y="T7"/>
                </a:cxn>
              </a:cxnLst>
              <a:rect l="0" t="0" r="r" b="b"/>
              <a:pathLst>
                <a:path w="18" h="27">
                  <a:moveTo>
                    <a:pt x="10" y="0"/>
                  </a:moveTo>
                  <a:lnTo>
                    <a:pt x="18" y="2"/>
                  </a:lnTo>
                  <a:lnTo>
                    <a:pt x="0" y="27"/>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24" name="Freeform 423"/>
            <p:cNvSpPr>
              <a:spLocks/>
            </p:cNvSpPr>
            <p:nvPr/>
          </p:nvSpPr>
          <p:spPr bwMode="auto">
            <a:xfrm>
              <a:off x="4760595" y="2924810"/>
              <a:ext cx="3175" cy="5080"/>
            </a:xfrm>
            <a:custGeom>
              <a:avLst/>
              <a:gdLst>
                <a:gd name="T0" fmla="*/ 18 w 18"/>
                <a:gd name="T1" fmla="*/ 0 h 27"/>
                <a:gd name="T2" fmla="*/ 0 w 18"/>
                <a:gd name="T3" fmla="*/ 25 h 27"/>
                <a:gd name="T4" fmla="*/ 8 w 18"/>
                <a:gd name="T5" fmla="*/ 27 h 27"/>
                <a:gd name="T6" fmla="*/ 18 w 18"/>
                <a:gd name="T7" fmla="*/ 0 h 27"/>
              </a:gdLst>
              <a:ahLst/>
              <a:cxnLst>
                <a:cxn ang="0">
                  <a:pos x="T0" y="T1"/>
                </a:cxn>
                <a:cxn ang="0">
                  <a:pos x="T2" y="T3"/>
                </a:cxn>
                <a:cxn ang="0">
                  <a:pos x="T4" y="T5"/>
                </a:cxn>
                <a:cxn ang="0">
                  <a:pos x="T6" y="T7"/>
                </a:cxn>
              </a:cxnLst>
              <a:rect l="0" t="0" r="r" b="b"/>
              <a:pathLst>
                <a:path w="18" h="27">
                  <a:moveTo>
                    <a:pt x="18" y="0"/>
                  </a:moveTo>
                  <a:lnTo>
                    <a:pt x="0" y="25"/>
                  </a:lnTo>
                  <a:lnTo>
                    <a:pt x="8" y="27"/>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25" name="Freeform 424"/>
            <p:cNvSpPr>
              <a:spLocks/>
            </p:cNvSpPr>
            <p:nvPr/>
          </p:nvSpPr>
          <p:spPr bwMode="auto">
            <a:xfrm>
              <a:off x="4760595" y="2924175"/>
              <a:ext cx="3175" cy="5715"/>
            </a:xfrm>
            <a:custGeom>
              <a:avLst/>
              <a:gdLst>
                <a:gd name="T0" fmla="*/ 10 w 18"/>
                <a:gd name="T1" fmla="*/ 0 h 29"/>
                <a:gd name="T2" fmla="*/ 18 w 18"/>
                <a:gd name="T3" fmla="*/ 2 h 29"/>
                <a:gd name="T4" fmla="*/ 8 w 18"/>
                <a:gd name="T5" fmla="*/ 29 h 29"/>
                <a:gd name="T6" fmla="*/ 0 w 18"/>
                <a:gd name="T7" fmla="*/ 27 h 29"/>
                <a:gd name="T8" fmla="*/ 10 w 18"/>
                <a:gd name="T9" fmla="*/ 0 h 29"/>
              </a:gdLst>
              <a:ahLst/>
              <a:cxnLst>
                <a:cxn ang="0">
                  <a:pos x="T0" y="T1"/>
                </a:cxn>
                <a:cxn ang="0">
                  <a:pos x="T2" y="T3"/>
                </a:cxn>
                <a:cxn ang="0">
                  <a:pos x="T4" y="T5"/>
                </a:cxn>
                <a:cxn ang="0">
                  <a:pos x="T6" y="T7"/>
                </a:cxn>
                <a:cxn ang="0">
                  <a:pos x="T8" y="T9"/>
                </a:cxn>
              </a:cxnLst>
              <a:rect l="0" t="0" r="r" b="b"/>
              <a:pathLst>
                <a:path w="18" h="29">
                  <a:moveTo>
                    <a:pt x="10" y="0"/>
                  </a:moveTo>
                  <a:lnTo>
                    <a:pt x="18" y="2"/>
                  </a:lnTo>
                  <a:lnTo>
                    <a:pt x="8" y="29"/>
                  </a:lnTo>
                  <a:lnTo>
                    <a:pt x="0" y="27"/>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26" name="Freeform 425"/>
            <p:cNvSpPr>
              <a:spLocks/>
            </p:cNvSpPr>
            <p:nvPr/>
          </p:nvSpPr>
          <p:spPr bwMode="auto">
            <a:xfrm>
              <a:off x="4758690" y="2929255"/>
              <a:ext cx="3175" cy="5715"/>
            </a:xfrm>
            <a:custGeom>
              <a:avLst/>
              <a:gdLst>
                <a:gd name="T0" fmla="*/ 8 w 16"/>
                <a:gd name="T1" fmla="*/ 0 h 28"/>
                <a:gd name="T2" fmla="*/ 16 w 16"/>
                <a:gd name="T3" fmla="*/ 2 h 28"/>
                <a:gd name="T4" fmla="*/ 0 w 16"/>
                <a:gd name="T5" fmla="*/ 28 h 28"/>
                <a:gd name="T6" fmla="*/ 8 w 16"/>
                <a:gd name="T7" fmla="*/ 0 h 28"/>
              </a:gdLst>
              <a:ahLst/>
              <a:cxnLst>
                <a:cxn ang="0">
                  <a:pos x="T0" y="T1"/>
                </a:cxn>
                <a:cxn ang="0">
                  <a:pos x="T2" y="T3"/>
                </a:cxn>
                <a:cxn ang="0">
                  <a:pos x="T4" y="T5"/>
                </a:cxn>
                <a:cxn ang="0">
                  <a:pos x="T6" y="T7"/>
                </a:cxn>
              </a:cxnLst>
              <a:rect l="0" t="0" r="r" b="b"/>
              <a:pathLst>
                <a:path w="16" h="28">
                  <a:moveTo>
                    <a:pt x="8" y="0"/>
                  </a:moveTo>
                  <a:lnTo>
                    <a:pt x="16" y="2"/>
                  </a:lnTo>
                  <a:lnTo>
                    <a:pt x="0" y="28"/>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27" name="Freeform 426"/>
            <p:cNvSpPr>
              <a:spLocks/>
            </p:cNvSpPr>
            <p:nvPr/>
          </p:nvSpPr>
          <p:spPr bwMode="auto">
            <a:xfrm>
              <a:off x="4758690" y="2929890"/>
              <a:ext cx="3175" cy="5715"/>
            </a:xfrm>
            <a:custGeom>
              <a:avLst/>
              <a:gdLst>
                <a:gd name="T0" fmla="*/ 16 w 16"/>
                <a:gd name="T1" fmla="*/ 0 h 29"/>
                <a:gd name="T2" fmla="*/ 0 w 16"/>
                <a:gd name="T3" fmla="*/ 26 h 29"/>
                <a:gd name="T4" fmla="*/ 7 w 16"/>
                <a:gd name="T5" fmla="*/ 29 h 29"/>
                <a:gd name="T6" fmla="*/ 16 w 16"/>
                <a:gd name="T7" fmla="*/ 0 h 29"/>
              </a:gdLst>
              <a:ahLst/>
              <a:cxnLst>
                <a:cxn ang="0">
                  <a:pos x="T0" y="T1"/>
                </a:cxn>
                <a:cxn ang="0">
                  <a:pos x="T2" y="T3"/>
                </a:cxn>
                <a:cxn ang="0">
                  <a:pos x="T4" y="T5"/>
                </a:cxn>
                <a:cxn ang="0">
                  <a:pos x="T6" y="T7"/>
                </a:cxn>
              </a:cxnLst>
              <a:rect l="0" t="0" r="r" b="b"/>
              <a:pathLst>
                <a:path w="16" h="29">
                  <a:moveTo>
                    <a:pt x="16" y="0"/>
                  </a:moveTo>
                  <a:lnTo>
                    <a:pt x="0" y="26"/>
                  </a:lnTo>
                  <a:lnTo>
                    <a:pt x="7" y="29"/>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28" name="Freeform 427"/>
            <p:cNvSpPr>
              <a:spLocks/>
            </p:cNvSpPr>
            <p:nvPr/>
          </p:nvSpPr>
          <p:spPr bwMode="auto">
            <a:xfrm>
              <a:off x="4758690" y="2929255"/>
              <a:ext cx="3175" cy="6350"/>
            </a:xfrm>
            <a:custGeom>
              <a:avLst/>
              <a:gdLst>
                <a:gd name="T0" fmla="*/ 8 w 16"/>
                <a:gd name="T1" fmla="*/ 0 h 31"/>
                <a:gd name="T2" fmla="*/ 16 w 16"/>
                <a:gd name="T3" fmla="*/ 2 h 31"/>
                <a:gd name="T4" fmla="*/ 7 w 16"/>
                <a:gd name="T5" fmla="*/ 31 h 31"/>
                <a:gd name="T6" fmla="*/ 0 w 16"/>
                <a:gd name="T7" fmla="*/ 28 h 31"/>
                <a:gd name="T8" fmla="*/ 8 w 16"/>
                <a:gd name="T9" fmla="*/ 0 h 31"/>
              </a:gdLst>
              <a:ahLst/>
              <a:cxnLst>
                <a:cxn ang="0">
                  <a:pos x="T0" y="T1"/>
                </a:cxn>
                <a:cxn ang="0">
                  <a:pos x="T2" y="T3"/>
                </a:cxn>
                <a:cxn ang="0">
                  <a:pos x="T4" y="T5"/>
                </a:cxn>
                <a:cxn ang="0">
                  <a:pos x="T6" y="T7"/>
                </a:cxn>
                <a:cxn ang="0">
                  <a:pos x="T8" y="T9"/>
                </a:cxn>
              </a:cxnLst>
              <a:rect l="0" t="0" r="r" b="b"/>
              <a:pathLst>
                <a:path w="16" h="31">
                  <a:moveTo>
                    <a:pt x="8" y="0"/>
                  </a:moveTo>
                  <a:lnTo>
                    <a:pt x="16" y="2"/>
                  </a:lnTo>
                  <a:lnTo>
                    <a:pt x="7" y="31"/>
                  </a:lnTo>
                  <a:lnTo>
                    <a:pt x="0" y="28"/>
                  </a:lnTo>
                  <a:lnTo>
                    <a:pt x="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29" name="Freeform 428"/>
            <p:cNvSpPr>
              <a:spLocks/>
            </p:cNvSpPr>
            <p:nvPr/>
          </p:nvSpPr>
          <p:spPr bwMode="auto">
            <a:xfrm>
              <a:off x="4756785" y="2934970"/>
              <a:ext cx="3810" cy="5715"/>
            </a:xfrm>
            <a:custGeom>
              <a:avLst/>
              <a:gdLst>
                <a:gd name="T0" fmla="*/ 9 w 16"/>
                <a:gd name="T1" fmla="*/ 0 h 28"/>
                <a:gd name="T2" fmla="*/ 16 w 16"/>
                <a:gd name="T3" fmla="*/ 3 h 28"/>
                <a:gd name="T4" fmla="*/ 0 w 16"/>
                <a:gd name="T5" fmla="*/ 28 h 28"/>
                <a:gd name="T6" fmla="*/ 9 w 16"/>
                <a:gd name="T7" fmla="*/ 0 h 28"/>
              </a:gdLst>
              <a:ahLst/>
              <a:cxnLst>
                <a:cxn ang="0">
                  <a:pos x="T0" y="T1"/>
                </a:cxn>
                <a:cxn ang="0">
                  <a:pos x="T2" y="T3"/>
                </a:cxn>
                <a:cxn ang="0">
                  <a:pos x="T4" y="T5"/>
                </a:cxn>
                <a:cxn ang="0">
                  <a:pos x="T6" y="T7"/>
                </a:cxn>
              </a:cxnLst>
              <a:rect l="0" t="0" r="r" b="b"/>
              <a:pathLst>
                <a:path w="16" h="28">
                  <a:moveTo>
                    <a:pt x="9" y="0"/>
                  </a:moveTo>
                  <a:lnTo>
                    <a:pt x="16" y="3"/>
                  </a:lnTo>
                  <a:lnTo>
                    <a:pt x="0" y="28"/>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30" name="Freeform 429"/>
            <p:cNvSpPr>
              <a:spLocks/>
            </p:cNvSpPr>
            <p:nvPr/>
          </p:nvSpPr>
          <p:spPr bwMode="auto">
            <a:xfrm>
              <a:off x="4756785" y="2935605"/>
              <a:ext cx="3810" cy="5715"/>
            </a:xfrm>
            <a:custGeom>
              <a:avLst/>
              <a:gdLst>
                <a:gd name="T0" fmla="*/ 16 w 16"/>
                <a:gd name="T1" fmla="*/ 0 h 27"/>
                <a:gd name="T2" fmla="*/ 0 w 16"/>
                <a:gd name="T3" fmla="*/ 25 h 27"/>
                <a:gd name="T4" fmla="*/ 8 w 16"/>
                <a:gd name="T5" fmla="*/ 27 h 27"/>
                <a:gd name="T6" fmla="*/ 16 w 16"/>
                <a:gd name="T7" fmla="*/ 0 h 27"/>
              </a:gdLst>
              <a:ahLst/>
              <a:cxnLst>
                <a:cxn ang="0">
                  <a:pos x="T0" y="T1"/>
                </a:cxn>
                <a:cxn ang="0">
                  <a:pos x="T2" y="T3"/>
                </a:cxn>
                <a:cxn ang="0">
                  <a:pos x="T4" y="T5"/>
                </a:cxn>
                <a:cxn ang="0">
                  <a:pos x="T6" y="T7"/>
                </a:cxn>
              </a:cxnLst>
              <a:rect l="0" t="0" r="r" b="b"/>
              <a:pathLst>
                <a:path w="16" h="27">
                  <a:moveTo>
                    <a:pt x="16" y="0"/>
                  </a:moveTo>
                  <a:lnTo>
                    <a:pt x="0" y="25"/>
                  </a:lnTo>
                  <a:lnTo>
                    <a:pt x="8" y="27"/>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31" name="Freeform 430"/>
            <p:cNvSpPr>
              <a:spLocks/>
            </p:cNvSpPr>
            <p:nvPr/>
          </p:nvSpPr>
          <p:spPr bwMode="auto">
            <a:xfrm>
              <a:off x="4756785" y="2934970"/>
              <a:ext cx="3810" cy="6350"/>
            </a:xfrm>
            <a:custGeom>
              <a:avLst/>
              <a:gdLst>
                <a:gd name="T0" fmla="*/ 9 w 16"/>
                <a:gd name="T1" fmla="*/ 0 h 30"/>
                <a:gd name="T2" fmla="*/ 16 w 16"/>
                <a:gd name="T3" fmla="*/ 3 h 30"/>
                <a:gd name="T4" fmla="*/ 8 w 16"/>
                <a:gd name="T5" fmla="*/ 30 h 30"/>
                <a:gd name="T6" fmla="*/ 0 w 16"/>
                <a:gd name="T7" fmla="*/ 28 h 30"/>
                <a:gd name="T8" fmla="*/ 9 w 16"/>
                <a:gd name="T9" fmla="*/ 0 h 30"/>
              </a:gdLst>
              <a:ahLst/>
              <a:cxnLst>
                <a:cxn ang="0">
                  <a:pos x="T0" y="T1"/>
                </a:cxn>
                <a:cxn ang="0">
                  <a:pos x="T2" y="T3"/>
                </a:cxn>
                <a:cxn ang="0">
                  <a:pos x="T4" y="T5"/>
                </a:cxn>
                <a:cxn ang="0">
                  <a:pos x="T6" y="T7"/>
                </a:cxn>
                <a:cxn ang="0">
                  <a:pos x="T8" y="T9"/>
                </a:cxn>
              </a:cxnLst>
              <a:rect l="0" t="0" r="r" b="b"/>
              <a:pathLst>
                <a:path w="16" h="30">
                  <a:moveTo>
                    <a:pt x="9" y="0"/>
                  </a:moveTo>
                  <a:lnTo>
                    <a:pt x="16" y="3"/>
                  </a:lnTo>
                  <a:lnTo>
                    <a:pt x="8" y="30"/>
                  </a:lnTo>
                  <a:lnTo>
                    <a:pt x="0" y="28"/>
                  </a:lnTo>
                  <a:lnTo>
                    <a:pt x="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32" name="Freeform 431"/>
            <p:cNvSpPr>
              <a:spLocks/>
            </p:cNvSpPr>
            <p:nvPr/>
          </p:nvSpPr>
          <p:spPr bwMode="auto">
            <a:xfrm>
              <a:off x="4755515" y="2940685"/>
              <a:ext cx="3175" cy="5080"/>
            </a:xfrm>
            <a:custGeom>
              <a:avLst/>
              <a:gdLst>
                <a:gd name="T0" fmla="*/ 7 w 15"/>
                <a:gd name="T1" fmla="*/ 0 h 28"/>
                <a:gd name="T2" fmla="*/ 15 w 15"/>
                <a:gd name="T3" fmla="*/ 2 h 28"/>
                <a:gd name="T4" fmla="*/ 0 w 15"/>
                <a:gd name="T5" fmla="*/ 28 h 28"/>
                <a:gd name="T6" fmla="*/ 7 w 15"/>
                <a:gd name="T7" fmla="*/ 0 h 28"/>
              </a:gdLst>
              <a:ahLst/>
              <a:cxnLst>
                <a:cxn ang="0">
                  <a:pos x="T0" y="T1"/>
                </a:cxn>
                <a:cxn ang="0">
                  <a:pos x="T2" y="T3"/>
                </a:cxn>
                <a:cxn ang="0">
                  <a:pos x="T4" y="T5"/>
                </a:cxn>
                <a:cxn ang="0">
                  <a:pos x="T6" y="T7"/>
                </a:cxn>
              </a:cxnLst>
              <a:rect l="0" t="0" r="r" b="b"/>
              <a:pathLst>
                <a:path w="15" h="28">
                  <a:moveTo>
                    <a:pt x="7" y="0"/>
                  </a:moveTo>
                  <a:lnTo>
                    <a:pt x="15" y="2"/>
                  </a:lnTo>
                  <a:lnTo>
                    <a:pt x="0" y="28"/>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33" name="Freeform 432"/>
            <p:cNvSpPr>
              <a:spLocks/>
            </p:cNvSpPr>
            <p:nvPr/>
          </p:nvSpPr>
          <p:spPr bwMode="auto">
            <a:xfrm>
              <a:off x="4755515" y="2941320"/>
              <a:ext cx="3175" cy="5080"/>
            </a:xfrm>
            <a:custGeom>
              <a:avLst/>
              <a:gdLst>
                <a:gd name="T0" fmla="*/ 15 w 15"/>
                <a:gd name="T1" fmla="*/ 0 h 28"/>
                <a:gd name="T2" fmla="*/ 0 w 15"/>
                <a:gd name="T3" fmla="*/ 26 h 28"/>
                <a:gd name="T4" fmla="*/ 7 w 15"/>
                <a:gd name="T5" fmla="*/ 28 h 28"/>
                <a:gd name="T6" fmla="*/ 15 w 15"/>
                <a:gd name="T7" fmla="*/ 0 h 28"/>
              </a:gdLst>
              <a:ahLst/>
              <a:cxnLst>
                <a:cxn ang="0">
                  <a:pos x="T0" y="T1"/>
                </a:cxn>
                <a:cxn ang="0">
                  <a:pos x="T2" y="T3"/>
                </a:cxn>
                <a:cxn ang="0">
                  <a:pos x="T4" y="T5"/>
                </a:cxn>
                <a:cxn ang="0">
                  <a:pos x="T6" y="T7"/>
                </a:cxn>
              </a:cxnLst>
              <a:rect l="0" t="0" r="r" b="b"/>
              <a:pathLst>
                <a:path w="15" h="28">
                  <a:moveTo>
                    <a:pt x="15" y="0"/>
                  </a:moveTo>
                  <a:lnTo>
                    <a:pt x="0" y="26"/>
                  </a:lnTo>
                  <a:lnTo>
                    <a:pt x="7" y="28"/>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34" name="Freeform 433"/>
            <p:cNvSpPr>
              <a:spLocks/>
            </p:cNvSpPr>
            <p:nvPr/>
          </p:nvSpPr>
          <p:spPr bwMode="auto">
            <a:xfrm>
              <a:off x="4755515" y="2940685"/>
              <a:ext cx="3175" cy="5715"/>
            </a:xfrm>
            <a:custGeom>
              <a:avLst/>
              <a:gdLst>
                <a:gd name="T0" fmla="*/ 7 w 15"/>
                <a:gd name="T1" fmla="*/ 0 h 30"/>
                <a:gd name="T2" fmla="*/ 15 w 15"/>
                <a:gd name="T3" fmla="*/ 2 h 30"/>
                <a:gd name="T4" fmla="*/ 7 w 15"/>
                <a:gd name="T5" fmla="*/ 30 h 30"/>
                <a:gd name="T6" fmla="*/ 0 w 15"/>
                <a:gd name="T7" fmla="*/ 28 h 30"/>
                <a:gd name="T8" fmla="*/ 7 w 15"/>
                <a:gd name="T9" fmla="*/ 0 h 30"/>
              </a:gdLst>
              <a:ahLst/>
              <a:cxnLst>
                <a:cxn ang="0">
                  <a:pos x="T0" y="T1"/>
                </a:cxn>
                <a:cxn ang="0">
                  <a:pos x="T2" y="T3"/>
                </a:cxn>
                <a:cxn ang="0">
                  <a:pos x="T4" y="T5"/>
                </a:cxn>
                <a:cxn ang="0">
                  <a:pos x="T6" y="T7"/>
                </a:cxn>
                <a:cxn ang="0">
                  <a:pos x="T8" y="T9"/>
                </a:cxn>
              </a:cxnLst>
              <a:rect l="0" t="0" r="r" b="b"/>
              <a:pathLst>
                <a:path w="15" h="30">
                  <a:moveTo>
                    <a:pt x="7" y="0"/>
                  </a:moveTo>
                  <a:lnTo>
                    <a:pt x="15" y="2"/>
                  </a:lnTo>
                  <a:lnTo>
                    <a:pt x="7" y="30"/>
                  </a:lnTo>
                  <a:lnTo>
                    <a:pt x="0" y="28"/>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35" name="Freeform 434"/>
            <p:cNvSpPr>
              <a:spLocks/>
            </p:cNvSpPr>
            <p:nvPr/>
          </p:nvSpPr>
          <p:spPr bwMode="auto">
            <a:xfrm>
              <a:off x="4754245" y="2945765"/>
              <a:ext cx="2540" cy="5715"/>
            </a:xfrm>
            <a:custGeom>
              <a:avLst/>
              <a:gdLst>
                <a:gd name="T0" fmla="*/ 7 w 14"/>
                <a:gd name="T1" fmla="*/ 0 h 28"/>
                <a:gd name="T2" fmla="*/ 14 w 14"/>
                <a:gd name="T3" fmla="*/ 2 h 28"/>
                <a:gd name="T4" fmla="*/ 0 w 14"/>
                <a:gd name="T5" fmla="*/ 28 h 28"/>
                <a:gd name="T6" fmla="*/ 7 w 14"/>
                <a:gd name="T7" fmla="*/ 0 h 28"/>
              </a:gdLst>
              <a:ahLst/>
              <a:cxnLst>
                <a:cxn ang="0">
                  <a:pos x="T0" y="T1"/>
                </a:cxn>
                <a:cxn ang="0">
                  <a:pos x="T2" y="T3"/>
                </a:cxn>
                <a:cxn ang="0">
                  <a:pos x="T4" y="T5"/>
                </a:cxn>
                <a:cxn ang="0">
                  <a:pos x="T6" y="T7"/>
                </a:cxn>
              </a:cxnLst>
              <a:rect l="0" t="0" r="r" b="b"/>
              <a:pathLst>
                <a:path w="14" h="28">
                  <a:moveTo>
                    <a:pt x="7" y="0"/>
                  </a:moveTo>
                  <a:lnTo>
                    <a:pt x="14" y="2"/>
                  </a:lnTo>
                  <a:lnTo>
                    <a:pt x="0" y="28"/>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36" name="Freeform 435"/>
            <p:cNvSpPr>
              <a:spLocks/>
            </p:cNvSpPr>
            <p:nvPr/>
          </p:nvSpPr>
          <p:spPr bwMode="auto">
            <a:xfrm>
              <a:off x="4754245" y="2946400"/>
              <a:ext cx="2540" cy="5080"/>
            </a:xfrm>
            <a:custGeom>
              <a:avLst/>
              <a:gdLst>
                <a:gd name="T0" fmla="*/ 14 w 14"/>
                <a:gd name="T1" fmla="*/ 0 h 28"/>
                <a:gd name="T2" fmla="*/ 0 w 14"/>
                <a:gd name="T3" fmla="*/ 26 h 28"/>
                <a:gd name="T4" fmla="*/ 7 w 14"/>
                <a:gd name="T5" fmla="*/ 28 h 28"/>
                <a:gd name="T6" fmla="*/ 14 w 14"/>
                <a:gd name="T7" fmla="*/ 0 h 28"/>
              </a:gdLst>
              <a:ahLst/>
              <a:cxnLst>
                <a:cxn ang="0">
                  <a:pos x="T0" y="T1"/>
                </a:cxn>
                <a:cxn ang="0">
                  <a:pos x="T2" y="T3"/>
                </a:cxn>
                <a:cxn ang="0">
                  <a:pos x="T4" y="T5"/>
                </a:cxn>
                <a:cxn ang="0">
                  <a:pos x="T6" y="T7"/>
                </a:cxn>
              </a:cxnLst>
              <a:rect l="0" t="0" r="r" b="b"/>
              <a:pathLst>
                <a:path w="14" h="28">
                  <a:moveTo>
                    <a:pt x="14" y="0"/>
                  </a:moveTo>
                  <a:lnTo>
                    <a:pt x="0" y="26"/>
                  </a:lnTo>
                  <a:lnTo>
                    <a:pt x="7" y="28"/>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37" name="Freeform 436"/>
            <p:cNvSpPr>
              <a:spLocks/>
            </p:cNvSpPr>
            <p:nvPr/>
          </p:nvSpPr>
          <p:spPr bwMode="auto">
            <a:xfrm>
              <a:off x="4795520" y="2985770"/>
              <a:ext cx="2540" cy="5715"/>
            </a:xfrm>
            <a:custGeom>
              <a:avLst/>
              <a:gdLst>
                <a:gd name="T0" fmla="*/ 7 w 14"/>
                <a:gd name="T1" fmla="*/ 0 h 30"/>
                <a:gd name="T2" fmla="*/ 14 w 14"/>
                <a:gd name="T3" fmla="*/ 2 h 30"/>
                <a:gd name="T4" fmla="*/ 7 w 14"/>
                <a:gd name="T5" fmla="*/ 30 h 30"/>
                <a:gd name="T6" fmla="*/ 0 w 14"/>
                <a:gd name="T7" fmla="*/ 28 h 30"/>
                <a:gd name="T8" fmla="*/ 7 w 14"/>
                <a:gd name="T9" fmla="*/ 0 h 30"/>
              </a:gdLst>
              <a:ahLst/>
              <a:cxnLst>
                <a:cxn ang="0">
                  <a:pos x="T0" y="T1"/>
                </a:cxn>
                <a:cxn ang="0">
                  <a:pos x="T2" y="T3"/>
                </a:cxn>
                <a:cxn ang="0">
                  <a:pos x="T4" y="T5"/>
                </a:cxn>
                <a:cxn ang="0">
                  <a:pos x="T6" y="T7"/>
                </a:cxn>
                <a:cxn ang="0">
                  <a:pos x="T8" y="T9"/>
                </a:cxn>
              </a:cxnLst>
              <a:rect l="0" t="0" r="r" b="b"/>
              <a:pathLst>
                <a:path w="14" h="30">
                  <a:moveTo>
                    <a:pt x="7" y="0"/>
                  </a:moveTo>
                  <a:lnTo>
                    <a:pt x="14" y="2"/>
                  </a:lnTo>
                  <a:lnTo>
                    <a:pt x="7" y="30"/>
                  </a:lnTo>
                  <a:lnTo>
                    <a:pt x="0" y="28"/>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38" name="Freeform 437"/>
            <p:cNvSpPr>
              <a:spLocks/>
            </p:cNvSpPr>
            <p:nvPr/>
          </p:nvSpPr>
          <p:spPr bwMode="auto">
            <a:xfrm>
              <a:off x="4793615" y="2991485"/>
              <a:ext cx="3175" cy="4445"/>
            </a:xfrm>
            <a:custGeom>
              <a:avLst/>
              <a:gdLst>
                <a:gd name="T0" fmla="*/ 7 w 14"/>
                <a:gd name="T1" fmla="*/ 0 h 29"/>
                <a:gd name="T2" fmla="*/ 14 w 14"/>
                <a:gd name="T3" fmla="*/ 2 h 29"/>
                <a:gd name="T4" fmla="*/ 0 w 14"/>
                <a:gd name="T5" fmla="*/ 29 h 29"/>
                <a:gd name="T6" fmla="*/ 7 w 14"/>
                <a:gd name="T7" fmla="*/ 0 h 29"/>
              </a:gdLst>
              <a:ahLst/>
              <a:cxnLst>
                <a:cxn ang="0">
                  <a:pos x="T0" y="T1"/>
                </a:cxn>
                <a:cxn ang="0">
                  <a:pos x="T2" y="T3"/>
                </a:cxn>
                <a:cxn ang="0">
                  <a:pos x="T4" y="T5"/>
                </a:cxn>
                <a:cxn ang="0">
                  <a:pos x="T6" y="T7"/>
                </a:cxn>
              </a:cxnLst>
              <a:rect l="0" t="0" r="r" b="b"/>
              <a:pathLst>
                <a:path w="14" h="29">
                  <a:moveTo>
                    <a:pt x="7" y="0"/>
                  </a:moveTo>
                  <a:lnTo>
                    <a:pt x="14" y="2"/>
                  </a:lnTo>
                  <a:lnTo>
                    <a:pt x="0" y="29"/>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39" name="Freeform 438"/>
            <p:cNvSpPr>
              <a:spLocks/>
            </p:cNvSpPr>
            <p:nvPr/>
          </p:nvSpPr>
          <p:spPr bwMode="auto">
            <a:xfrm>
              <a:off x="4793615" y="2991485"/>
              <a:ext cx="3175" cy="5080"/>
            </a:xfrm>
            <a:custGeom>
              <a:avLst/>
              <a:gdLst>
                <a:gd name="T0" fmla="*/ 14 w 14"/>
                <a:gd name="T1" fmla="*/ 0 h 29"/>
                <a:gd name="T2" fmla="*/ 0 w 14"/>
                <a:gd name="T3" fmla="*/ 27 h 29"/>
                <a:gd name="T4" fmla="*/ 8 w 14"/>
                <a:gd name="T5" fmla="*/ 29 h 29"/>
                <a:gd name="T6" fmla="*/ 14 w 14"/>
                <a:gd name="T7" fmla="*/ 0 h 29"/>
              </a:gdLst>
              <a:ahLst/>
              <a:cxnLst>
                <a:cxn ang="0">
                  <a:pos x="T0" y="T1"/>
                </a:cxn>
                <a:cxn ang="0">
                  <a:pos x="T2" y="T3"/>
                </a:cxn>
                <a:cxn ang="0">
                  <a:pos x="T4" y="T5"/>
                </a:cxn>
                <a:cxn ang="0">
                  <a:pos x="T6" y="T7"/>
                </a:cxn>
              </a:cxnLst>
              <a:rect l="0" t="0" r="r" b="b"/>
              <a:pathLst>
                <a:path w="14" h="29">
                  <a:moveTo>
                    <a:pt x="14" y="0"/>
                  </a:moveTo>
                  <a:lnTo>
                    <a:pt x="0" y="27"/>
                  </a:lnTo>
                  <a:lnTo>
                    <a:pt x="8" y="29"/>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40" name="Freeform 439"/>
            <p:cNvSpPr>
              <a:spLocks/>
            </p:cNvSpPr>
            <p:nvPr/>
          </p:nvSpPr>
          <p:spPr bwMode="auto">
            <a:xfrm>
              <a:off x="4793615" y="2991485"/>
              <a:ext cx="3175" cy="5080"/>
            </a:xfrm>
            <a:custGeom>
              <a:avLst/>
              <a:gdLst>
                <a:gd name="T0" fmla="*/ 7 w 14"/>
                <a:gd name="T1" fmla="*/ 0 h 31"/>
                <a:gd name="T2" fmla="*/ 14 w 14"/>
                <a:gd name="T3" fmla="*/ 2 h 31"/>
                <a:gd name="T4" fmla="*/ 8 w 14"/>
                <a:gd name="T5" fmla="*/ 31 h 31"/>
                <a:gd name="T6" fmla="*/ 0 w 14"/>
                <a:gd name="T7" fmla="*/ 29 h 31"/>
                <a:gd name="T8" fmla="*/ 7 w 14"/>
                <a:gd name="T9" fmla="*/ 0 h 31"/>
              </a:gdLst>
              <a:ahLst/>
              <a:cxnLst>
                <a:cxn ang="0">
                  <a:pos x="T0" y="T1"/>
                </a:cxn>
                <a:cxn ang="0">
                  <a:pos x="T2" y="T3"/>
                </a:cxn>
                <a:cxn ang="0">
                  <a:pos x="T4" y="T5"/>
                </a:cxn>
                <a:cxn ang="0">
                  <a:pos x="T6" y="T7"/>
                </a:cxn>
                <a:cxn ang="0">
                  <a:pos x="T8" y="T9"/>
                </a:cxn>
              </a:cxnLst>
              <a:rect l="0" t="0" r="r" b="b"/>
              <a:pathLst>
                <a:path w="14" h="31">
                  <a:moveTo>
                    <a:pt x="7" y="0"/>
                  </a:moveTo>
                  <a:lnTo>
                    <a:pt x="14" y="2"/>
                  </a:lnTo>
                  <a:lnTo>
                    <a:pt x="8" y="31"/>
                  </a:lnTo>
                  <a:lnTo>
                    <a:pt x="0" y="29"/>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41" name="Freeform 440"/>
            <p:cNvSpPr>
              <a:spLocks/>
            </p:cNvSpPr>
            <p:nvPr/>
          </p:nvSpPr>
          <p:spPr bwMode="auto">
            <a:xfrm>
              <a:off x="4792980" y="2995930"/>
              <a:ext cx="2540" cy="5715"/>
            </a:xfrm>
            <a:custGeom>
              <a:avLst/>
              <a:gdLst>
                <a:gd name="T0" fmla="*/ 7 w 15"/>
                <a:gd name="T1" fmla="*/ 0 h 28"/>
                <a:gd name="T2" fmla="*/ 15 w 15"/>
                <a:gd name="T3" fmla="*/ 2 h 28"/>
                <a:gd name="T4" fmla="*/ 0 w 15"/>
                <a:gd name="T5" fmla="*/ 28 h 28"/>
                <a:gd name="T6" fmla="*/ 7 w 15"/>
                <a:gd name="T7" fmla="*/ 0 h 28"/>
              </a:gdLst>
              <a:ahLst/>
              <a:cxnLst>
                <a:cxn ang="0">
                  <a:pos x="T0" y="T1"/>
                </a:cxn>
                <a:cxn ang="0">
                  <a:pos x="T2" y="T3"/>
                </a:cxn>
                <a:cxn ang="0">
                  <a:pos x="T4" y="T5"/>
                </a:cxn>
                <a:cxn ang="0">
                  <a:pos x="T6" y="T7"/>
                </a:cxn>
              </a:cxnLst>
              <a:rect l="0" t="0" r="r" b="b"/>
              <a:pathLst>
                <a:path w="15" h="28">
                  <a:moveTo>
                    <a:pt x="7" y="0"/>
                  </a:moveTo>
                  <a:lnTo>
                    <a:pt x="15" y="2"/>
                  </a:lnTo>
                  <a:lnTo>
                    <a:pt x="0" y="28"/>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42" name="Freeform 441"/>
            <p:cNvSpPr>
              <a:spLocks/>
            </p:cNvSpPr>
            <p:nvPr/>
          </p:nvSpPr>
          <p:spPr bwMode="auto">
            <a:xfrm>
              <a:off x="4792980" y="2996565"/>
              <a:ext cx="2540" cy="5080"/>
            </a:xfrm>
            <a:custGeom>
              <a:avLst/>
              <a:gdLst>
                <a:gd name="T0" fmla="*/ 15 w 15"/>
                <a:gd name="T1" fmla="*/ 0 h 27"/>
                <a:gd name="T2" fmla="*/ 0 w 15"/>
                <a:gd name="T3" fmla="*/ 26 h 27"/>
                <a:gd name="T4" fmla="*/ 9 w 15"/>
                <a:gd name="T5" fmla="*/ 27 h 27"/>
                <a:gd name="T6" fmla="*/ 15 w 15"/>
                <a:gd name="T7" fmla="*/ 0 h 27"/>
              </a:gdLst>
              <a:ahLst/>
              <a:cxnLst>
                <a:cxn ang="0">
                  <a:pos x="T0" y="T1"/>
                </a:cxn>
                <a:cxn ang="0">
                  <a:pos x="T2" y="T3"/>
                </a:cxn>
                <a:cxn ang="0">
                  <a:pos x="T4" y="T5"/>
                </a:cxn>
                <a:cxn ang="0">
                  <a:pos x="T6" y="T7"/>
                </a:cxn>
              </a:cxnLst>
              <a:rect l="0" t="0" r="r" b="b"/>
              <a:pathLst>
                <a:path w="15" h="27">
                  <a:moveTo>
                    <a:pt x="15" y="0"/>
                  </a:moveTo>
                  <a:lnTo>
                    <a:pt x="0" y="26"/>
                  </a:lnTo>
                  <a:lnTo>
                    <a:pt x="9" y="27"/>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43" name="Freeform 442"/>
            <p:cNvSpPr>
              <a:spLocks/>
            </p:cNvSpPr>
            <p:nvPr/>
          </p:nvSpPr>
          <p:spPr bwMode="auto">
            <a:xfrm>
              <a:off x="4792980" y="2995930"/>
              <a:ext cx="2540" cy="5715"/>
            </a:xfrm>
            <a:custGeom>
              <a:avLst/>
              <a:gdLst>
                <a:gd name="T0" fmla="*/ 7 w 15"/>
                <a:gd name="T1" fmla="*/ 0 h 29"/>
                <a:gd name="T2" fmla="*/ 15 w 15"/>
                <a:gd name="T3" fmla="*/ 2 h 29"/>
                <a:gd name="T4" fmla="*/ 9 w 15"/>
                <a:gd name="T5" fmla="*/ 29 h 29"/>
                <a:gd name="T6" fmla="*/ 0 w 15"/>
                <a:gd name="T7" fmla="*/ 28 h 29"/>
                <a:gd name="T8" fmla="*/ 7 w 15"/>
                <a:gd name="T9" fmla="*/ 0 h 29"/>
              </a:gdLst>
              <a:ahLst/>
              <a:cxnLst>
                <a:cxn ang="0">
                  <a:pos x="T0" y="T1"/>
                </a:cxn>
                <a:cxn ang="0">
                  <a:pos x="T2" y="T3"/>
                </a:cxn>
                <a:cxn ang="0">
                  <a:pos x="T4" y="T5"/>
                </a:cxn>
                <a:cxn ang="0">
                  <a:pos x="T6" y="T7"/>
                </a:cxn>
                <a:cxn ang="0">
                  <a:pos x="T8" y="T9"/>
                </a:cxn>
              </a:cxnLst>
              <a:rect l="0" t="0" r="r" b="b"/>
              <a:pathLst>
                <a:path w="15" h="29">
                  <a:moveTo>
                    <a:pt x="7" y="0"/>
                  </a:moveTo>
                  <a:lnTo>
                    <a:pt x="15" y="2"/>
                  </a:lnTo>
                  <a:lnTo>
                    <a:pt x="9" y="29"/>
                  </a:lnTo>
                  <a:lnTo>
                    <a:pt x="0" y="28"/>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44" name="Freeform 443"/>
            <p:cNvSpPr>
              <a:spLocks/>
            </p:cNvSpPr>
            <p:nvPr/>
          </p:nvSpPr>
          <p:spPr bwMode="auto">
            <a:xfrm>
              <a:off x="4791710" y="3001645"/>
              <a:ext cx="2540" cy="5080"/>
            </a:xfrm>
            <a:custGeom>
              <a:avLst/>
              <a:gdLst>
                <a:gd name="T0" fmla="*/ 5 w 14"/>
                <a:gd name="T1" fmla="*/ 0 h 29"/>
                <a:gd name="T2" fmla="*/ 14 w 14"/>
                <a:gd name="T3" fmla="*/ 1 h 29"/>
                <a:gd name="T4" fmla="*/ 0 w 14"/>
                <a:gd name="T5" fmla="*/ 29 h 29"/>
                <a:gd name="T6" fmla="*/ 5 w 14"/>
                <a:gd name="T7" fmla="*/ 0 h 29"/>
              </a:gdLst>
              <a:ahLst/>
              <a:cxnLst>
                <a:cxn ang="0">
                  <a:pos x="T0" y="T1"/>
                </a:cxn>
                <a:cxn ang="0">
                  <a:pos x="T2" y="T3"/>
                </a:cxn>
                <a:cxn ang="0">
                  <a:pos x="T4" y="T5"/>
                </a:cxn>
                <a:cxn ang="0">
                  <a:pos x="T6" y="T7"/>
                </a:cxn>
              </a:cxnLst>
              <a:rect l="0" t="0" r="r" b="b"/>
              <a:pathLst>
                <a:path w="14" h="29">
                  <a:moveTo>
                    <a:pt x="5" y="0"/>
                  </a:moveTo>
                  <a:lnTo>
                    <a:pt x="14" y="1"/>
                  </a:lnTo>
                  <a:lnTo>
                    <a:pt x="0" y="29"/>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45" name="Freeform 444"/>
            <p:cNvSpPr>
              <a:spLocks/>
            </p:cNvSpPr>
            <p:nvPr/>
          </p:nvSpPr>
          <p:spPr bwMode="auto">
            <a:xfrm>
              <a:off x="4791710" y="3001645"/>
              <a:ext cx="2540" cy="5080"/>
            </a:xfrm>
            <a:custGeom>
              <a:avLst/>
              <a:gdLst>
                <a:gd name="T0" fmla="*/ 14 w 14"/>
                <a:gd name="T1" fmla="*/ 0 h 29"/>
                <a:gd name="T2" fmla="*/ 0 w 14"/>
                <a:gd name="T3" fmla="*/ 28 h 29"/>
                <a:gd name="T4" fmla="*/ 8 w 14"/>
                <a:gd name="T5" fmla="*/ 29 h 29"/>
                <a:gd name="T6" fmla="*/ 14 w 14"/>
                <a:gd name="T7" fmla="*/ 0 h 29"/>
              </a:gdLst>
              <a:ahLst/>
              <a:cxnLst>
                <a:cxn ang="0">
                  <a:pos x="T0" y="T1"/>
                </a:cxn>
                <a:cxn ang="0">
                  <a:pos x="T2" y="T3"/>
                </a:cxn>
                <a:cxn ang="0">
                  <a:pos x="T4" y="T5"/>
                </a:cxn>
                <a:cxn ang="0">
                  <a:pos x="T6" y="T7"/>
                </a:cxn>
              </a:cxnLst>
              <a:rect l="0" t="0" r="r" b="b"/>
              <a:pathLst>
                <a:path w="14" h="29">
                  <a:moveTo>
                    <a:pt x="14" y="0"/>
                  </a:moveTo>
                  <a:lnTo>
                    <a:pt x="0" y="28"/>
                  </a:lnTo>
                  <a:lnTo>
                    <a:pt x="8" y="29"/>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46" name="Freeform 445"/>
            <p:cNvSpPr>
              <a:spLocks/>
            </p:cNvSpPr>
            <p:nvPr/>
          </p:nvSpPr>
          <p:spPr bwMode="auto">
            <a:xfrm>
              <a:off x="4791710" y="3001645"/>
              <a:ext cx="2540" cy="5080"/>
            </a:xfrm>
            <a:custGeom>
              <a:avLst/>
              <a:gdLst>
                <a:gd name="T0" fmla="*/ 5 w 14"/>
                <a:gd name="T1" fmla="*/ 0 h 30"/>
                <a:gd name="T2" fmla="*/ 14 w 14"/>
                <a:gd name="T3" fmla="*/ 1 h 30"/>
                <a:gd name="T4" fmla="*/ 8 w 14"/>
                <a:gd name="T5" fmla="*/ 30 h 30"/>
                <a:gd name="T6" fmla="*/ 0 w 14"/>
                <a:gd name="T7" fmla="*/ 29 h 30"/>
                <a:gd name="T8" fmla="*/ 5 w 14"/>
                <a:gd name="T9" fmla="*/ 0 h 30"/>
              </a:gdLst>
              <a:ahLst/>
              <a:cxnLst>
                <a:cxn ang="0">
                  <a:pos x="T0" y="T1"/>
                </a:cxn>
                <a:cxn ang="0">
                  <a:pos x="T2" y="T3"/>
                </a:cxn>
                <a:cxn ang="0">
                  <a:pos x="T4" y="T5"/>
                </a:cxn>
                <a:cxn ang="0">
                  <a:pos x="T6" y="T7"/>
                </a:cxn>
                <a:cxn ang="0">
                  <a:pos x="T8" y="T9"/>
                </a:cxn>
              </a:cxnLst>
              <a:rect l="0" t="0" r="r" b="b"/>
              <a:pathLst>
                <a:path w="14" h="30">
                  <a:moveTo>
                    <a:pt x="5" y="0"/>
                  </a:moveTo>
                  <a:lnTo>
                    <a:pt x="14" y="1"/>
                  </a:lnTo>
                  <a:lnTo>
                    <a:pt x="8" y="30"/>
                  </a:lnTo>
                  <a:lnTo>
                    <a:pt x="0" y="29"/>
                  </a:lnTo>
                  <a:lnTo>
                    <a:pt x="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47" name="Freeform 446"/>
            <p:cNvSpPr>
              <a:spLocks/>
            </p:cNvSpPr>
            <p:nvPr/>
          </p:nvSpPr>
          <p:spPr bwMode="auto">
            <a:xfrm>
              <a:off x="4791075" y="3006725"/>
              <a:ext cx="2540" cy="5080"/>
            </a:xfrm>
            <a:custGeom>
              <a:avLst/>
              <a:gdLst>
                <a:gd name="T0" fmla="*/ 5 w 13"/>
                <a:gd name="T1" fmla="*/ 0 h 28"/>
                <a:gd name="T2" fmla="*/ 13 w 13"/>
                <a:gd name="T3" fmla="*/ 1 h 28"/>
                <a:gd name="T4" fmla="*/ 0 w 13"/>
                <a:gd name="T5" fmla="*/ 28 h 28"/>
                <a:gd name="T6" fmla="*/ 5 w 13"/>
                <a:gd name="T7" fmla="*/ 0 h 28"/>
              </a:gdLst>
              <a:ahLst/>
              <a:cxnLst>
                <a:cxn ang="0">
                  <a:pos x="T0" y="T1"/>
                </a:cxn>
                <a:cxn ang="0">
                  <a:pos x="T2" y="T3"/>
                </a:cxn>
                <a:cxn ang="0">
                  <a:pos x="T4" y="T5"/>
                </a:cxn>
                <a:cxn ang="0">
                  <a:pos x="T6" y="T7"/>
                </a:cxn>
              </a:cxnLst>
              <a:rect l="0" t="0" r="r" b="b"/>
              <a:pathLst>
                <a:path w="13" h="28">
                  <a:moveTo>
                    <a:pt x="5" y="0"/>
                  </a:moveTo>
                  <a:lnTo>
                    <a:pt x="13" y="1"/>
                  </a:lnTo>
                  <a:lnTo>
                    <a:pt x="0" y="28"/>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48" name="Freeform 447"/>
            <p:cNvSpPr>
              <a:spLocks/>
            </p:cNvSpPr>
            <p:nvPr/>
          </p:nvSpPr>
          <p:spPr bwMode="auto">
            <a:xfrm>
              <a:off x="4791075" y="3006725"/>
              <a:ext cx="2540" cy="5080"/>
            </a:xfrm>
            <a:custGeom>
              <a:avLst/>
              <a:gdLst>
                <a:gd name="T0" fmla="*/ 13 w 13"/>
                <a:gd name="T1" fmla="*/ 0 h 28"/>
                <a:gd name="T2" fmla="*/ 0 w 13"/>
                <a:gd name="T3" fmla="*/ 27 h 28"/>
                <a:gd name="T4" fmla="*/ 7 w 13"/>
                <a:gd name="T5" fmla="*/ 28 h 28"/>
                <a:gd name="T6" fmla="*/ 13 w 13"/>
                <a:gd name="T7" fmla="*/ 0 h 28"/>
              </a:gdLst>
              <a:ahLst/>
              <a:cxnLst>
                <a:cxn ang="0">
                  <a:pos x="T0" y="T1"/>
                </a:cxn>
                <a:cxn ang="0">
                  <a:pos x="T2" y="T3"/>
                </a:cxn>
                <a:cxn ang="0">
                  <a:pos x="T4" y="T5"/>
                </a:cxn>
                <a:cxn ang="0">
                  <a:pos x="T6" y="T7"/>
                </a:cxn>
              </a:cxnLst>
              <a:rect l="0" t="0" r="r" b="b"/>
              <a:pathLst>
                <a:path w="13" h="28">
                  <a:moveTo>
                    <a:pt x="13" y="0"/>
                  </a:moveTo>
                  <a:lnTo>
                    <a:pt x="0" y="27"/>
                  </a:lnTo>
                  <a:lnTo>
                    <a:pt x="7" y="28"/>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49" name="Freeform 448"/>
            <p:cNvSpPr>
              <a:spLocks/>
            </p:cNvSpPr>
            <p:nvPr/>
          </p:nvSpPr>
          <p:spPr bwMode="auto">
            <a:xfrm>
              <a:off x="4791075" y="3006725"/>
              <a:ext cx="2540" cy="5080"/>
            </a:xfrm>
            <a:custGeom>
              <a:avLst/>
              <a:gdLst>
                <a:gd name="T0" fmla="*/ 5 w 13"/>
                <a:gd name="T1" fmla="*/ 0 h 29"/>
                <a:gd name="T2" fmla="*/ 13 w 13"/>
                <a:gd name="T3" fmla="*/ 1 h 29"/>
                <a:gd name="T4" fmla="*/ 7 w 13"/>
                <a:gd name="T5" fmla="*/ 29 h 29"/>
                <a:gd name="T6" fmla="*/ 0 w 13"/>
                <a:gd name="T7" fmla="*/ 28 h 29"/>
                <a:gd name="T8" fmla="*/ 5 w 13"/>
                <a:gd name="T9" fmla="*/ 0 h 29"/>
              </a:gdLst>
              <a:ahLst/>
              <a:cxnLst>
                <a:cxn ang="0">
                  <a:pos x="T0" y="T1"/>
                </a:cxn>
                <a:cxn ang="0">
                  <a:pos x="T2" y="T3"/>
                </a:cxn>
                <a:cxn ang="0">
                  <a:pos x="T4" y="T5"/>
                </a:cxn>
                <a:cxn ang="0">
                  <a:pos x="T6" y="T7"/>
                </a:cxn>
                <a:cxn ang="0">
                  <a:pos x="T8" y="T9"/>
                </a:cxn>
              </a:cxnLst>
              <a:rect l="0" t="0" r="r" b="b"/>
              <a:pathLst>
                <a:path w="13" h="29">
                  <a:moveTo>
                    <a:pt x="5" y="0"/>
                  </a:moveTo>
                  <a:lnTo>
                    <a:pt x="13" y="1"/>
                  </a:lnTo>
                  <a:lnTo>
                    <a:pt x="7" y="29"/>
                  </a:lnTo>
                  <a:lnTo>
                    <a:pt x="0" y="28"/>
                  </a:lnTo>
                  <a:lnTo>
                    <a:pt x="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50" name="Freeform 449"/>
            <p:cNvSpPr>
              <a:spLocks/>
            </p:cNvSpPr>
            <p:nvPr/>
          </p:nvSpPr>
          <p:spPr bwMode="auto">
            <a:xfrm>
              <a:off x="4789805" y="3011805"/>
              <a:ext cx="2540" cy="5080"/>
            </a:xfrm>
            <a:custGeom>
              <a:avLst/>
              <a:gdLst>
                <a:gd name="T0" fmla="*/ 4 w 11"/>
                <a:gd name="T1" fmla="*/ 0 h 29"/>
                <a:gd name="T2" fmla="*/ 11 w 11"/>
                <a:gd name="T3" fmla="*/ 1 h 29"/>
                <a:gd name="T4" fmla="*/ 0 w 11"/>
                <a:gd name="T5" fmla="*/ 29 h 29"/>
                <a:gd name="T6" fmla="*/ 4 w 11"/>
                <a:gd name="T7" fmla="*/ 0 h 29"/>
              </a:gdLst>
              <a:ahLst/>
              <a:cxnLst>
                <a:cxn ang="0">
                  <a:pos x="T0" y="T1"/>
                </a:cxn>
                <a:cxn ang="0">
                  <a:pos x="T2" y="T3"/>
                </a:cxn>
                <a:cxn ang="0">
                  <a:pos x="T4" y="T5"/>
                </a:cxn>
                <a:cxn ang="0">
                  <a:pos x="T6" y="T7"/>
                </a:cxn>
              </a:cxnLst>
              <a:rect l="0" t="0" r="r" b="b"/>
              <a:pathLst>
                <a:path w="11" h="29">
                  <a:moveTo>
                    <a:pt x="4" y="0"/>
                  </a:moveTo>
                  <a:lnTo>
                    <a:pt x="11" y="1"/>
                  </a:lnTo>
                  <a:lnTo>
                    <a:pt x="0" y="2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51" name="Freeform 450"/>
            <p:cNvSpPr>
              <a:spLocks/>
            </p:cNvSpPr>
            <p:nvPr/>
          </p:nvSpPr>
          <p:spPr bwMode="auto">
            <a:xfrm>
              <a:off x="4789805" y="3011805"/>
              <a:ext cx="2540" cy="5715"/>
            </a:xfrm>
            <a:custGeom>
              <a:avLst/>
              <a:gdLst>
                <a:gd name="T0" fmla="*/ 11 w 11"/>
                <a:gd name="T1" fmla="*/ 0 h 29"/>
                <a:gd name="T2" fmla="*/ 0 w 11"/>
                <a:gd name="T3" fmla="*/ 28 h 29"/>
                <a:gd name="T4" fmla="*/ 7 w 11"/>
                <a:gd name="T5" fmla="*/ 29 h 29"/>
                <a:gd name="T6" fmla="*/ 11 w 11"/>
                <a:gd name="T7" fmla="*/ 0 h 29"/>
              </a:gdLst>
              <a:ahLst/>
              <a:cxnLst>
                <a:cxn ang="0">
                  <a:pos x="T0" y="T1"/>
                </a:cxn>
                <a:cxn ang="0">
                  <a:pos x="T2" y="T3"/>
                </a:cxn>
                <a:cxn ang="0">
                  <a:pos x="T4" y="T5"/>
                </a:cxn>
                <a:cxn ang="0">
                  <a:pos x="T6" y="T7"/>
                </a:cxn>
              </a:cxnLst>
              <a:rect l="0" t="0" r="r" b="b"/>
              <a:pathLst>
                <a:path w="11" h="29">
                  <a:moveTo>
                    <a:pt x="11" y="0"/>
                  </a:moveTo>
                  <a:lnTo>
                    <a:pt x="0" y="28"/>
                  </a:lnTo>
                  <a:lnTo>
                    <a:pt x="7" y="29"/>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52" name="Freeform 451"/>
            <p:cNvSpPr>
              <a:spLocks/>
            </p:cNvSpPr>
            <p:nvPr/>
          </p:nvSpPr>
          <p:spPr bwMode="auto">
            <a:xfrm>
              <a:off x="4789805" y="3011805"/>
              <a:ext cx="2540" cy="5715"/>
            </a:xfrm>
            <a:custGeom>
              <a:avLst/>
              <a:gdLst>
                <a:gd name="T0" fmla="*/ 4 w 11"/>
                <a:gd name="T1" fmla="*/ 0 h 30"/>
                <a:gd name="T2" fmla="*/ 11 w 11"/>
                <a:gd name="T3" fmla="*/ 1 h 30"/>
                <a:gd name="T4" fmla="*/ 7 w 11"/>
                <a:gd name="T5" fmla="*/ 30 h 30"/>
                <a:gd name="T6" fmla="*/ 0 w 11"/>
                <a:gd name="T7" fmla="*/ 29 h 30"/>
                <a:gd name="T8" fmla="*/ 4 w 11"/>
                <a:gd name="T9" fmla="*/ 0 h 30"/>
              </a:gdLst>
              <a:ahLst/>
              <a:cxnLst>
                <a:cxn ang="0">
                  <a:pos x="T0" y="T1"/>
                </a:cxn>
                <a:cxn ang="0">
                  <a:pos x="T2" y="T3"/>
                </a:cxn>
                <a:cxn ang="0">
                  <a:pos x="T4" y="T5"/>
                </a:cxn>
                <a:cxn ang="0">
                  <a:pos x="T6" y="T7"/>
                </a:cxn>
                <a:cxn ang="0">
                  <a:pos x="T8" y="T9"/>
                </a:cxn>
              </a:cxnLst>
              <a:rect l="0" t="0" r="r" b="b"/>
              <a:pathLst>
                <a:path w="11" h="30">
                  <a:moveTo>
                    <a:pt x="4" y="0"/>
                  </a:moveTo>
                  <a:lnTo>
                    <a:pt x="11" y="1"/>
                  </a:lnTo>
                  <a:lnTo>
                    <a:pt x="7" y="30"/>
                  </a:lnTo>
                  <a:lnTo>
                    <a:pt x="0" y="29"/>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53" name="Freeform 452"/>
            <p:cNvSpPr>
              <a:spLocks/>
            </p:cNvSpPr>
            <p:nvPr/>
          </p:nvSpPr>
          <p:spPr bwMode="auto">
            <a:xfrm>
              <a:off x="4789170" y="3016885"/>
              <a:ext cx="2540" cy="5715"/>
            </a:xfrm>
            <a:custGeom>
              <a:avLst/>
              <a:gdLst>
                <a:gd name="T0" fmla="*/ 4 w 11"/>
                <a:gd name="T1" fmla="*/ 0 h 29"/>
                <a:gd name="T2" fmla="*/ 11 w 11"/>
                <a:gd name="T3" fmla="*/ 1 h 29"/>
                <a:gd name="T4" fmla="*/ 0 w 11"/>
                <a:gd name="T5" fmla="*/ 29 h 29"/>
                <a:gd name="T6" fmla="*/ 4 w 11"/>
                <a:gd name="T7" fmla="*/ 0 h 29"/>
              </a:gdLst>
              <a:ahLst/>
              <a:cxnLst>
                <a:cxn ang="0">
                  <a:pos x="T0" y="T1"/>
                </a:cxn>
                <a:cxn ang="0">
                  <a:pos x="T2" y="T3"/>
                </a:cxn>
                <a:cxn ang="0">
                  <a:pos x="T4" y="T5"/>
                </a:cxn>
                <a:cxn ang="0">
                  <a:pos x="T6" y="T7"/>
                </a:cxn>
              </a:cxnLst>
              <a:rect l="0" t="0" r="r" b="b"/>
              <a:pathLst>
                <a:path w="11" h="29">
                  <a:moveTo>
                    <a:pt x="4" y="0"/>
                  </a:moveTo>
                  <a:lnTo>
                    <a:pt x="11" y="1"/>
                  </a:lnTo>
                  <a:lnTo>
                    <a:pt x="0" y="2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54" name="Freeform 453"/>
            <p:cNvSpPr>
              <a:spLocks/>
            </p:cNvSpPr>
            <p:nvPr/>
          </p:nvSpPr>
          <p:spPr bwMode="auto">
            <a:xfrm>
              <a:off x="4789170" y="3017520"/>
              <a:ext cx="2540" cy="5080"/>
            </a:xfrm>
            <a:custGeom>
              <a:avLst/>
              <a:gdLst>
                <a:gd name="T0" fmla="*/ 11 w 11"/>
                <a:gd name="T1" fmla="*/ 0 h 29"/>
                <a:gd name="T2" fmla="*/ 0 w 11"/>
                <a:gd name="T3" fmla="*/ 28 h 29"/>
                <a:gd name="T4" fmla="*/ 7 w 11"/>
                <a:gd name="T5" fmla="*/ 29 h 29"/>
                <a:gd name="T6" fmla="*/ 11 w 11"/>
                <a:gd name="T7" fmla="*/ 0 h 29"/>
              </a:gdLst>
              <a:ahLst/>
              <a:cxnLst>
                <a:cxn ang="0">
                  <a:pos x="T0" y="T1"/>
                </a:cxn>
                <a:cxn ang="0">
                  <a:pos x="T2" y="T3"/>
                </a:cxn>
                <a:cxn ang="0">
                  <a:pos x="T4" y="T5"/>
                </a:cxn>
                <a:cxn ang="0">
                  <a:pos x="T6" y="T7"/>
                </a:cxn>
              </a:cxnLst>
              <a:rect l="0" t="0" r="r" b="b"/>
              <a:pathLst>
                <a:path w="11" h="29">
                  <a:moveTo>
                    <a:pt x="11" y="0"/>
                  </a:moveTo>
                  <a:lnTo>
                    <a:pt x="0" y="28"/>
                  </a:lnTo>
                  <a:lnTo>
                    <a:pt x="7" y="29"/>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55" name="Freeform 454"/>
            <p:cNvSpPr>
              <a:spLocks/>
            </p:cNvSpPr>
            <p:nvPr/>
          </p:nvSpPr>
          <p:spPr bwMode="auto">
            <a:xfrm>
              <a:off x="4789170" y="3016885"/>
              <a:ext cx="2540" cy="5715"/>
            </a:xfrm>
            <a:custGeom>
              <a:avLst/>
              <a:gdLst>
                <a:gd name="T0" fmla="*/ 4 w 11"/>
                <a:gd name="T1" fmla="*/ 0 h 30"/>
                <a:gd name="T2" fmla="*/ 11 w 11"/>
                <a:gd name="T3" fmla="*/ 1 h 30"/>
                <a:gd name="T4" fmla="*/ 7 w 11"/>
                <a:gd name="T5" fmla="*/ 30 h 30"/>
                <a:gd name="T6" fmla="*/ 0 w 11"/>
                <a:gd name="T7" fmla="*/ 29 h 30"/>
                <a:gd name="T8" fmla="*/ 4 w 11"/>
                <a:gd name="T9" fmla="*/ 0 h 30"/>
              </a:gdLst>
              <a:ahLst/>
              <a:cxnLst>
                <a:cxn ang="0">
                  <a:pos x="T0" y="T1"/>
                </a:cxn>
                <a:cxn ang="0">
                  <a:pos x="T2" y="T3"/>
                </a:cxn>
                <a:cxn ang="0">
                  <a:pos x="T4" y="T5"/>
                </a:cxn>
                <a:cxn ang="0">
                  <a:pos x="T6" y="T7"/>
                </a:cxn>
                <a:cxn ang="0">
                  <a:pos x="T8" y="T9"/>
                </a:cxn>
              </a:cxnLst>
              <a:rect l="0" t="0" r="r" b="b"/>
              <a:pathLst>
                <a:path w="11" h="30">
                  <a:moveTo>
                    <a:pt x="4" y="0"/>
                  </a:moveTo>
                  <a:lnTo>
                    <a:pt x="11" y="1"/>
                  </a:lnTo>
                  <a:lnTo>
                    <a:pt x="7" y="30"/>
                  </a:lnTo>
                  <a:lnTo>
                    <a:pt x="0" y="29"/>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56" name="Freeform 455"/>
            <p:cNvSpPr>
              <a:spLocks/>
            </p:cNvSpPr>
            <p:nvPr/>
          </p:nvSpPr>
          <p:spPr bwMode="auto">
            <a:xfrm>
              <a:off x="4789170" y="3022600"/>
              <a:ext cx="1270" cy="5080"/>
            </a:xfrm>
            <a:custGeom>
              <a:avLst/>
              <a:gdLst>
                <a:gd name="T0" fmla="*/ 4 w 11"/>
                <a:gd name="T1" fmla="*/ 0 h 29"/>
                <a:gd name="T2" fmla="*/ 11 w 11"/>
                <a:gd name="T3" fmla="*/ 1 h 29"/>
                <a:gd name="T4" fmla="*/ 0 w 11"/>
                <a:gd name="T5" fmla="*/ 29 h 29"/>
                <a:gd name="T6" fmla="*/ 4 w 11"/>
                <a:gd name="T7" fmla="*/ 0 h 29"/>
              </a:gdLst>
              <a:ahLst/>
              <a:cxnLst>
                <a:cxn ang="0">
                  <a:pos x="T0" y="T1"/>
                </a:cxn>
                <a:cxn ang="0">
                  <a:pos x="T2" y="T3"/>
                </a:cxn>
                <a:cxn ang="0">
                  <a:pos x="T4" y="T5"/>
                </a:cxn>
                <a:cxn ang="0">
                  <a:pos x="T6" y="T7"/>
                </a:cxn>
              </a:cxnLst>
              <a:rect l="0" t="0" r="r" b="b"/>
              <a:pathLst>
                <a:path w="11" h="29">
                  <a:moveTo>
                    <a:pt x="4" y="0"/>
                  </a:moveTo>
                  <a:lnTo>
                    <a:pt x="11" y="1"/>
                  </a:lnTo>
                  <a:lnTo>
                    <a:pt x="0" y="2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57" name="Freeform 456"/>
            <p:cNvSpPr>
              <a:spLocks/>
            </p:cNvSpPr>
            <p:nvPr/>
          </p:nvSpPr>
          <p:spPr bwMode="auto">
            <a:xfrm>
              <a:off x="4789170" y="3022600"/>
              <a:ext cx="1270" cy="5080"/>
            </a:xfrm>
            <a:custGeom>
              <a:avLst/>
              <a:gdLst>
                <a:gd name="T0" fmla="*/ 11 w 11"/>
                <a:gd name="T1" fmla="*/ 0 h 29"/>
                <a:gd name="T2" fmla="*/ 0 w 11"/>
                <a:gd name="T3" fmla="*/ 28 h 29"/>
                <a:gd name="T4" fmla="*/ 8 w 11"/>
                <a:gd name="T5" fmla="*/ 29 h 29"/>
                <a:gd name="T6" fmla="*/ 11 w 11"/>
                <a:gd name="T7" fmla="*/ 0 h 29"/>
              </a:gdLst>
              <a:ahLst/>
              <a:cxnLst>
                <a:cxn ang="0">
                  <a:pos x="T0" y="T1"/>
                </a:cxn>
                <a:cxn ang="0">
                  <a:pos x="T2" y="T3"/>
                </a:cxn>
                <a:cxn ang="0">
                  <a:pos x="T4" y="T5"/>
                </a:cxn>
                <a:cxn ang="0">
                  <a:pos x="T6" y="T7"/>
                </a:cxn>
              </a:cxnLst>
              <a:rect l="0" t="0" r="r" b="b"/>
              <a:pathLst>
                <a:path w="11" h="29">
                  <a:moveTo>
                    <a:pt x="11" y="0"/>
                  </a:moveTo>
                  <a:lnTo>
                    <a:pt x="0" y="28"/>
                  </a:lnTo>
                  <a:lnTo>
                    <a:pt x="8" y="29"/>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58" name="Freeform 457"/>
            <p:cNvSpPr>
              <a:spLocks/>
            </p:cNvSpPr>
            <p:nvPr/>
          </p:nvSpPr>
          <p:spPr bwMode="auto">
            <a:xfrm>
              <a:off x="4789170" y="3022600"/>
              <a:ext cx="1270" cy="5080"/>
            </a:xfrm>
            <a:custGeom>
              <a:avLst/>
              <a:gdLst>
                <a:gd name="T0" fmla="*/ 4 w 11"/>
                <a:gd name="T1" fmla="*/ 0 h 30"/>
                <a:gd name="T2" fmla="*/ 11 w 11"/>
                <a:gd name="T3" fmla="*/ 1 h 30"/>
                <a:gd name="T4" fmla="*/ 8 w 11"/>
                <a:gd name="T5" fmla="*/ 30 h 30"/>
                <a:gd name="T6" fmla="*/ 0 w 11"/>
                <a:gd name="T7" fmla="*/ 29 h 30"/>
                <a:gd name="T8" fmla="*/ 4 w 11"/>
                <a:gd name="T9" fmla="*/ 0 h 30"/>
              </a:gdLst>
              <a:ahLst/>
              <a:cxnLst>
                <a:cxn ang="0">
                  <a:pos x="T0" y="T1"/>
                </a:cxn>
                <a:cxn ang="0">
                  <a:pos x="T2" y="T3"/>
                </a:cxn>
                <a:cxn ang="0">
                  <a:pos x="T4" y="T5"/>
                </a:cxn>
                <a:cxn ang="0">
                  <a:pos x="T6" y="T7"/>
                </a:cxn>
                <a:cxn ang="0">
                  <a:pos x="T8" y="T9"/>
                </a:cxn>
              </a:cxnLst>
              <a:rect l="0" t="0" r="r" b="b"/>
              <a:pathLst>
                <a:path w="11" h="30">
                  <a:moveTo>
                    <a:pt x="4" y="0"/>
                  </a:moveTo>
                  <a:lnTo>
                    <a:pt x="11" y="1"/>
                  </a:lnTo>
                  <a:lnTo>
                    <a:pt x="8" y="30"/>
                  </a:lnTo>
                  <a:lnTo>
                    <a:pt x="0" y="29"/>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59" name="Freeform 458"/>
            <p:cNvSpPr>
              <a:spLocks/>
            </p:cNvSpPr>
            <p:nvPr/>
          </p:nvSpPr>
          <p:spPr bwMode="auto">
            <a:xfrm>
              <a:off x="4788535" y="3027680"/>
              <a:ext cx="1270" cy="5080"/>
            </a:xfrm>
            <a:custGeom>
              <a:avLst/>
              <a:gdLst>
                <a:gd name="T0" fmla="*/ 2 w 10"/>
                <a:gd name="T1" fmla="*/ 0 h 29"/>
                <a:gd name="T2" fmla="*/ 10 w 10"/>
                <a:gd name="T3" fmla="*/ 1 h 29"/>
                <a:gd name="T4" fmla="*/ 0 w 10"/>
                <a:gd name="T5" fmla="*/ 29 h 29"/>
                <a:gd name="T6" fmla="*/ 2 w 10"/>
                <a:gd name="T7" fmla="*/ 0 h 29"/>
              </a:gdLst>
              <a:ahLst/>
              <a:cxnLst>
                <a:cxn ang="0">
                  <a:pos x="T0" y="T1"/>
                </a:cxn>
                <a:cxn ang="0">
                  <a:pos x="T2" y="T3"/>
                </a:cxn>
                <a:cxn ang="0">
                  <a:pos x="T4" y="T5"/>
                </a:cxn>
                <a:cxn ang="0">
                  <a:pos x="T6" y="T7"/>
                </a:cxn>
              </a:cxnLst>
              <a:rect l="0" t="0" r="r" b="b"/>
              <a:pathLst>
                <a:path w="10" h="29">
                  <a:moveTo>
                    <a:pt x="2" y="0"/>
                  </a:moveTo>
                  <a:lnTo>
                    <a:pt x="10" y="1"/>
                  </a:lnTo>
                  <a:lnTo>
                    <a:pt x="0" y="29"/>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60" name="Freeform 459"/>
            <p:cNvSpPr>
              <a:spLocks/>
            </p:cNvSpPr>
            <p:nvPr/>
          </p:nvSpPr>
          <p:spPr bwMode="auto">
            <a:xfrm>
              <a:off x="4788535" y="3027680"/>
              <a:ext cx="1270" cy="5080"/>
            </a:xfrm>
            <a:custGeom>
              <a:avLst/>
              <a:gdLst>
                <a:gd name="T0" fmla="*/ 10 w 10"/>
                <a:gd name="T1" fmla="*/ 0 h 28"/>
                <a:gd name="T2" fmla="*/ 0 w 10"/>
                <a:gd name="T3" fmla="*/ 28 h 28"/>
                <a:gd name="T4" fmla="*/ 7 w 10"/>
                <a:gd name="T5" fmla="*/ 28 h 28"/>
                <a:gd name="T6" fmla="*/ 10 w 10"/>
                <a:gd name="T7" fmla="*/ 0 h 28"/>
              </a:gdLst>
              <a:ahLst/>
              <a:cxnLst>
                <a:cxn ang="0">
                  <a:pos x="T0" y="T1"/>
                </a:cxn>
                <a:cxn ang="0">
                  <a:pos x="T2" y="T3"/>
                </a:cxn>
                <a:cxn ang="0">
                  <a:pos x="T4" y="T5"/>
                </a:cxn>
                <a:cxn ang="0">
                  <a:pos x="T6" y="T7"/>
                </a:cxn>
              </a:cxnLst>
              <a:rect l="0" t="0" r="r" b="b"/>
              <a:pathLst>
                <a:path w="10" h="28">
                  <a:moveTo>
                    <a:pt x="10" y="0"/>
                  </a:moveTo>
                  <a:lnTo>
                    <a:pt x="0" y="28"/>
                  </a:lnTo>
                  <a:lnTo>
                    <a:pt x="7" y="28"/>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61" name="Freeform 460"/>
            <p:cNvSpPr>
              <a:spLocks/>
            </p:cNvSpPr>
            <p:nvPr/>
          </p:nvSpPr>
          <p:spPr bwMode="auto">
            <a:xfrm>
              <a:off x="4788535" y="3027680"/>
              <a:ext cx="1270" cy="5080"/>
            </a:xfrm>
            <a:custGeom>
              <a:avLst/>
              <a:gdLst>
                <a:gd name="T0" fmla="*/ 2 w 10"/>
                <a:gd name="T1" fmla="*/ 0 h 29"/>
                <a:gd name="T2" fmla="*/ 10 w 10"/>
                <a:gd name="T3" fmla="*/ 1 h 29"/>
                <a:gd name="T4" fmla="*/ 7 w 10"/>
                <a:gd name="T5" fmla="*/ 29 h 29"/>
                <a:gd name="T6" fmla="*/ 0 w 10"/>
                <a:gd name="T7" fmla="*/ 29 h 29"/>
                <a:gd name="T8" fmla="*/ 2 w 10"/>
                <a:gd name="T9" fmla="*/ 0 h 29"/>
              </a:gdLst>
              <a:ahLst/>
              <a:cxnLst>
                <a:cxn ang="0">
                  <a:pos x="T0" y="T1"/>
                </a:cxn>
                <a:cxn ang="0">
                  <a:pos x="T2" y="T3"/>
                </a:cxn>
                <a:cxn ang="0">
                  <a:pos x="T4" y="T5"/>
                </a:cxn>
                <a:cxn ang="0">
                  <a:pos x="T6" y="T7"/>
                </a:cxn>
                <a:cxn ang="0">
                  <a:pos x="T8" y="T9"/>
                </a:cxn>
              </a:cxnLst>
              <a:rect l="0" t="0" r="r" b="b"/>
              <a:pathLst>
                <a:path w="10" h="29">
                  <a:moveTo>
                    <a:pt x="2" y="0"/>
                  </a:moveTo>
                  <a:lnTo>
                    <a:pt x="10" y="1"/>
                  </a:lnTo>
                  <a:lnTo>
                    <a:pt x="7" y="29"/>
                  </a:lnTo>
                  <a:lnTo>
                    <a:pt x="0" y="29"/>
                  </a:lnTo>
                  <a:lnTo>
                    <a:pt x="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62" name="Freeform 461"/>
            <p:cNvSpPr>
              <a:spLocks/>
            </p:cNvSpPr>
            <p:nvPr/>
          </p:nvSpPr>
          <p:spPr bwMode="auto">
            <a:xfrm>
              <a:off x="4787900" y="3032760"/>
              <a:ext cx="1270" cy="5080"/>
            </a:xfrm>
            <a:custGeom>
              <a:avLst/>
              <a:gdLst>
                <a:gd name="T0" fmla="*/ 3 w 10"/>
                <a:gd name="T1" fmla="*/ 0 h 29"/>
                <a:gd name="T2" fmla="*/ 10 w 10"/>
                <a:gd name="T3" fmla="*/ 0 h 29"/>
                <a:gd name="T4" fmla="*/ 0 w 10"/>
                <a:gd name="T5" fmla="*/ 29 h 29"/>
                <a:gd name="T6" fmla="*/ 3 w 10"/>
                <a:gd name="T7" fmla="*/ 0 h 29"/>
              </a:gdLst>
              <a:ahLst/>
              <a:cxnLst>
                <a:cxn ang="0">
                  <a:pos x="T0" y="T1"/>
                </a:cxn>
                <a:cxn ang="0">
                  <a:pos x="T2" y="T3"/>
                </a:cxn>
                <a:cxn ang="0">
                  <a:pos x="T4" y="T5"/>
                </a:cxn>
                <a:cxn ang="0">
                  <a:pos x="T6" y="T7"/>
                </a:cxn>
              </a:cxnLst>
              <a:rect l="0" t="0" r="r" b="b"/>
              <a:pathLst>
                <a:path w="10" h="29">
                  <a:moveTo>
                    <a:pt x="3" y="0"/>
                  </a:moveTo>
                  <a:lnTo>
                    <a:pt x="10" y="0"/>
                  </a:lnTo>
                  <a:lnTo>
                    <a:pt x="0" y="29"/>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63" name="Freeform 462"/>
            <p:cNvSpPr>
              <a:spLocks/>
            </p:cNvSpPr>
            <p:nvPr/>
          </p:nvSpPr>
          <p:spPr bwMode="auto">
            <a:xfrm>
              <a:off x="4787900" y="3032760"/>
              <a:ext cx="1270" cy="5080"/>
            </a:xfrm>
            <a:custGeom>
              <a:avLst/>
              <a:gdLst>
                <a:gd name="T0" fmla="*/ 10 w 10"/>
                <a:gd name="T1" fmla="*/ 0 h 30"/>
                <a:gd name="T2" fmla="*/ 0 w 10"/>
                <a:gd name="T3" fmla="*/ 29 h 30"/>
                <a:gd name="T4" fmla="*/ 8 w 10"/>
                <a:gd name="T5" fmla="*/ 30 h 30"/>
                <a:gd name="T6" fmla="*/ 10 w 10"/>
                <a:gd name="T7" fmla="*/ 0 h 30"/>
              </a:gdLst>
              <a:ahLst/>
              <a:cxnLst>
                <a:cxn ang="0">
                  <a:pos x="T0" y="T1"/>
                </a:cxn>
                <a:cxn ang="0">
                  <a:pos x="T2" y="T3"/>
                </a:cxn>
                <a:cxn ang="0">
                  <a:pos x="T4" y="T5"/>
                </a:cxn>
                <a:cxn ang="0">
                  <a:pos x="T6" y="T7"/>
                </a:cxn>
              </a:cxnLst>
              <a:rect l="0" t="0" r="r" b="b"/>
              <a:pathLst>
                <a:path w="10" h="30">
                  <a:moveTo>
                    <a:pt x="10" y="0"/>
                  </a:moveTo>
                  <a:lnTo>
                    <a:pt x="0" y="29"/>
                  </a:lnTo>
                  <a:lnTo>
                    <a:pt x="8" y="30"/>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64" name="Freeform 463"/>
            <p:cNvSpPr>
              <a:spLocks/>
            </p:cNvSpPr>
            <p:nvPr/>
          </p:nvSpPr>
          <p:spPr bwMode="auto">
            <a:xfrm>
              <a:off x="4787900" y="3032760"/>
              <a:ext cx="1270" cy="5080"/>
            </a:xfrm>
            <a:custGeom>
              <a:avLst/>
              <a:gdLst>
                <a:gd name="T0" fmla="*/ 3 w 10"/>
                <a:gd name="T1" fmla="*/ 0 h 30"/>
                <a:gd name="T2" fmla="*/ 10 w 10"/>
                <a:gd name="T3" fmla="*/ 0 h 30"/>
                <a:gd name="T4" fmla="*/ 8 w 10"/>
                <a:gd name="T5" fmla="*/ 30 h 30"/>
                <a:gd name="T6" fmla="*/ 0 w 10"/>
                <a:gd name="T7" fmla="*/ 29 h 30"/>
                <a:gd name="T8" fmla="*/ 3 w 10"/>
                <a:gd name="T9" fmla="*/ 0 h 30"/>
              </a:gdLst>
              <a:ahLst/>
              <a:cxnLst>
                <a:cxn ang="0">
                  <a:pos x="T0" y="T1"/>
                </a:cxn>
                <a:cxn ang="0">
                  <a:pos x="T2" y="T3"/>
                </a:cxn>
                <a:cxn ang="0">
                  <a:pos x="T4" y="T5"/>
                </a:cxn>
                <a:cxn ang="0">
                  <a:pos x="T6" y="T7"/>
                </a:cxn>
                <a:cxn ang="0">
                  <a:pos x="T8" y="T9"/>
                </a:cxn>
              </a:cxnLst>
              <a:rect l="0" t="0" r="r" b="b"/>
              <a:pathLst>
                <a:path w="10" h="30">
                  <a:moveTo>
                    <a:pt x="3" y="0"/>
                  </a:moveTo>
                  <a:lnTo>
                    <a:pt x="10" y="0"/>
                  </a:lnTo>
                  <a:lnTo>
                    <a:pt x="8" y="30"/>
                  </a:lnTo>
                  <a:lnTo>
                    <a:pt x="0" y="29"/>
                  </a:lnTo>
                  <a:lnTo>
                    <a:pt x="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65" name="Freeform 464"/>
            <p:cNvSpPr>
              <a:spLocks/>
            </p:cNvSpPr>
            <p:nvPr/>
          </p:nvSpPr>
          <p:spPr bwMode="auto">
            <a:xfrm>
              <a:off x="4787900" y="3037840"/>
              <a:ext cx="1270" cy="5715"/>
            </a:xfrm>
            <a:custGeom>
              <a:avLst/>
              <a:gdLst>
                <a:gd name="T0" fmla="*/ 1 w 9"/>
                <a:gd name="T1" fmla="*/ 0 h 29"/>
                <a:gd name="T2" fmla="*/ 9 w 9"/>
                <a:gd name="T3" fmla="*/ 1 h 29"/>
                <a:gd name="T4" fmla="*/ 0 w 9"/>
                <a:gd name="T5" fmla="*/ 29 h 29"/>
                <a:gd name="T6" fmla="*/ 1 w 9"/>
                <a:gd name="T7" fmla="*/ 0 h 29"/>
              </a:gdLst>
              <a:ahLst/>
              <a:cxnLst>
                <a:cxn ang="0">
                  <a:pos x="T0" y="T1"/>
                </a:cxn>
                <a:cxn ang="0">
                  <a:pos x="T2" y="T3"/>
                </a:cxn>
                <a:cxn ang="0">
                  <a:pos x="T4" y="T5"/>
                </a:cxn>
                <a:cxn ang="0">
                  <a:pos x="T6" y="T7"/>
                </a:cxn>
              </a:cxnLst>
              <a:rect l="0" t="0" r="r" b="b"/>
              <a:pathLst>
                <a:path w="9" h="29">
                  <a:moveTo>
                    <a:pt x="1" y="0"/>
                  </a:moveTo>
                  <a:lnTo>
                    <a:pt x="9" y="1"/>
                  </a:lnTo>
                  <a:lnTo>
                    <a:pt x="0" y="29"/>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66" name="Freeform 465"/>
            <p:cNvSpPr>
              <a:spLocks/>
            </p:cNvSpPr>
            <p:nvPr/>
          </p:nvSpPr>
          <p:spPr bwMode="auto">
            <a:xfrm>
              <a:off x="4787900" y="3037840"/>
              <a:ext cx="1270" cy="5715"/>
            </a:xfrm>
            <a:custGeom>
              <a:avLst/>
              <a:gdLst>
                <a:gd name="T0" fmla="*/ 9 w 9"/>
                <a:gd name="T1" fmla="*/ 0 h 28"/>
                <a:gd name="T2" fmla="*/ 0 w 9"/>
                <a:gd name="T3" fmla="*/ 28 h 28"/>
                <a:gd name="T4" fmla="*/ 8 w 9"/>
                <a:gd name="T5" fmla="*/ 28 h 28"/>
                <a:gd name="T6" fmla="*/ 9 w 9"/>
                <a:gd name="T7" fmla="*/ 0 h 28"/>
              </a:gdLst>
              <a:ahLst/>
              <a:cxnLst>
                <a:cxn ang="0">
                  <a:pos x="T0" y="T1"/>
                </a:cxn>
                <a:cxn ang="0">
                  <a:pos x="T2" y="T3"/>
                </a:cxn>
                <a:cxn ang="0">
                  <a:pos x="T4" y="T5"/>
                </a:cxn>
                <a:cxn ang="0">
                  <a:pos x="T6" y="T7"/>
                </a:cxn>
              </a:cxnLst>
              <a:rect l="0" t="0" r="r" b="b"/>
              <a:pathLst>
                <a:path w="9" h="28">
                  <a:moveTo>
                    <a:pt x="9" y="0"/>
                  </a:moveTo>
                  <a:lnTo>
                    <a:pt x="0" y="28"/>
                  </a:lnTo>
                  <a:lnTo>
                    <a:pt x="8" y="28"/>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67" name="Freeform 466"/>
            <p:cNvSpPr>
              <a:spLocks/>
            </p:cNvSpPr>
            <p:nvPr/>
          </p:nvSpPr>
          <p:spPr bwMode="auto">
            <a:xfrm>
              <a:off x="4787900" y="3037840"/>
              <a:ext cx="1270" cy="5715"/>
            </a:xfrm>
            <a:custGeom>
              <a:avLst/>
              <a:gdLst>
                <a:gd name="T0" fmla="*/ 1 w 9"/>
                <a:gd name="T1" fmla="*/ 0 h 29"/>
                <a:gd name="T2" fmla="*/ 9 w 9"/>
                <a:gd name="T3" fmla="*/ 1 h 29"/>
                <a:gd name="T4" fmla="*/ 8 w 9"/>
                <a:gd name="T5" fmla="*/ 29 h 29"/>
                <a:gd name="T6" fmla="*/ 0 w 9"/>
                <a:gd name="T7" fmla="*/ 29 h 29"/>
                <a:gd name="T8" fmla="*/ 1 w 9"/>
                <a:gd name="T9" fmla="*/ 0 h 29"/>
              </a:gdLst>
              <a:ahLst/>
              <a:cxnLst>
                <a:cxn ang="0">
                  <a:pos x="T0" y="T1"/>
                </a:cxn>
                <a:cxn ang="0">
                  <a:pos x="T2" y="T3"/>
                </a:cxn>
                <a:cxn ang="0">
                  <a:pos x="T4" y="T5"/>
                </a:cxn>
                <a:cxn ang="0">
                  <a:pos x="T6" y="T7"/>
                </a:cxn>
                <a:cxn ang="0">
                  <a:pos x="T8" y="T9"/>
                </a:cxn>
              </a:cxnLst>
              <a:rect l="0" t="0" r="r" b="b"/>
              <a:pathLst>
                <a:path w="9" h="29">
                  <a:moveTo>
                    <a:pt x="1" y="0"/>
                  </a:moveTo>
                  <a:lnTo>
                    <a:pt x="9" y="1"/>
                  </a:lnTo>
                  <a:lnTo>
                    <a:pt x="8" y="29"/>
                  </a:lnTo>
                  <a:lnTo>
                    <a:pt x="0" y="29"/>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68" name="Freeform 467"/>
            <p:cNvSpPr>
              <a:spLocks/>
            </p:cNvSpPr>
            <p:nvPr/>
          </p:nvSpPr>
          <p:spPr bwMode="auto">
            <a:xfrm>
              <a:off x="4787265" y="3043555"/>
              <a:ext cx="1905" cy="5080"/>
            </a:xfrm>
            <a:custGeom>
              <a:avLst/>
              <a:gdLst>
                <a:gd name="T0" fmla="*/ 1 w 9"/>
                <a:gd name="T1" fmla="*/ 0 h 29"/>
                <a:gd name="T2" fmla="*/ 9 w 9"/>
                <a:gd name="T3" fmla="*/ 0 h 29"/>
                <a:gd name="T4" fmla="*/ 0 w 9"/>
                <a:gd name="T5" fmla="*/ 29 h 29"/>
                <a:gd name="T6" fmla="*/ 1 w 9"/>
                <a:gd name="T7" fmla="*/ 0 h 29"/>
              </a:gdLst>
              <a:ahLst/>
              <a:cxnLst>
                <a:cxn ang="0">
                  <a:pos x="T0" y="T1"/>
                </a:cxn>
                <a:cxn ang="0">
                  <a:pos x="T2" y="T3"/>
                </a:cxn>
                <a:cxn ang="0">
                  <a:pos x="T4" y="T5"/>
                </a:cxn>
                <a:cxn ang="0">
                  <a:pos x="T6" y="T7"/>
                </a:cxn>
              </a:cxnLst>
              <a:rect l="0" t="0" r="r" b="b"/>
              <a:pathLst>
                <a:path w="9" h="29">
                  <a:moveTo>
                    <a:pt x="1" y="0"/>
                  </a:moveTo>
                  <a:lnTo>
                    <a:pt x="9" y="0"/>
                  </a:lnTo>
                  <a:lnTo>
                    <a:pt x="0" y="29"/>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69" name="Freeform 468"/>
            <p:cNvSpPr>
              <a:spLocks/>
            </p:cNvSpPr>
            <p:nvPr/>
          </p:nvSpPr>
          <p:spPr bwMode="auto">
            <a:xfrm>
              <a:off x="4787265" y="3043555"/>
              <a:ext cx="1905" cy="5715"/>
            </a:xfrm>
            <a:custGeom>
              <a:avLst/>
              <a:gdLst>
                <a:gd name="T0" fmla="*/ 9 w 9"/>
                <a:gd name="T1" fmla="*/ 0 h 30"/>
                <a:gd name="T2" fmla="*/ 0 w 9"/>
                <a:gd name="T3" fmla="*/ 29 h 30"/>
                <a:gd name="T4" fmla="*/ 7 w 9"/>
                <a:gd name="T5" fmla="*/ 30 h 30"/>
                <a:gd name="T6" fmla="*/ 9 w 9"/>
                <a:gd name="T7" fmla="*/ 0 h 30"/>
              </a:gdLst>
              <a:ahLst/>
              <a:cxnLst>
                <a:cxn ang="0">
                  <a:pos x="T0" y="T1"/>
                </a:cxn>
                <a:cxn ang="0">
                  <a:pos x="T2" y="T3"/>
                </a:cxn>
                <a:cxn ang="0">
                  <a:pos x="T4" y="T5"/>
                </a:cxn>
                <a:cxn ang="0">
                  <a:pos x="T6" y="T7"/>
                </a:cxn>
              </a:cxnLst>
              <a:rect l="0" t="0" r="r" b="b"/>
              <a:pathLst>
                <a:path w="9" h="30">
                  <a:moveTo>
                    <a:pt x="9" y="0"/>
                  </a:moveTo>
                  <a:lnTo>
                    <a:pt x="0" y="29"/>
                  </a:lnTo>
                  <a:lnTo>
                    <a:pt x="7" y="30"/>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70" name="Freeform 469"/>
            <p:cNvSpPr>
              <a:spLocks/>
            </p:cNvSpPr>
            <p:nvPr/>
          </p:nvSpPr>
          <p:spPr bwMode="auto">
            <a:xfrm>
              <a:off x="4787265" y="3043555"/>
              <a:ext cx="1905" cy="5715"/>
            </a:xfrm>
            <a:custGeom>
              <a:avLst/>
              <a:gdLst>
                <a:gd name="T0" fmla="*/ 1 w 9"/>
                <a:gd name="T1" fmla="*/ 0 h 30"/>
                <a:gd name="T2" fmla="*/ 9 w 9"/>
                <a:gd name="T3" fmla="*/ 0 h 30"/>
                <a:gd name="T4" fmla="*/ 7 w 9"/>
                <a:gd name="T5" fmla="*/ 30 h 30"/>
                <a:gd name="T6" fmla="*/ 0 w 9"/>
                <a:gd name="T7" fmla="*/ 29 h 30"/>
                <a:gd name="T8" fmla="*/ 1 w 9"/>
                <a:gd name="T9" fmla="*/ 0 h 30"/>
              </a:gdLst>
              <a:ahLst/>
              <a:cxnLst>
                <a:cxn ang="0">
                  <a:pos x="T0" y="T1"/>
                </a:cxn>
                <a:cxn ang="0">
                  <a:pos x="T2" y="T3"/>
                </a:cxn>
                <a:cxn ang="0">
                  <a:pos x="T4" y="T5"/>
                </a:cxn>
                <a:cxn ang="0">
                  <a:pos x="T6" y="T7"/>
                </a:cxn>
                <a:cxn ang="0">
                  <a:pos x="T8" y="T9"/>
                </a:cxn>
              </a:cxnLst>
              <a:rect l="0" t="0" r="r" b="b"/>
              <a:pathLst>
                <a:path w="9" h="30">
                  <a:moveTo>
                    <a:pt x="1" y="0"/>
                  </a:moveTo>
                  <a:lnTo>
                    <a:pt x="9" y="0"/>
                  </a:lnTo>
                  <a:lnTo>
                    <a:pt x="7" y="30"/>
                  </a:lnTo>
                  <a:lnTo>
                    <a:pt x="0" y="29"/>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71" name="Freeform 470"/>
            <p:cNvSpPr>
              <a:spLocks/>
            </p:cNvSpPr>
            <p:nvPr/>
          </p:nvSpPr>
          <p:spPr bwMode="auto">
            <a:xfrm>
              <a:off x="4787265" y="3048635"/>
              <a:ext cx="1905" cy="5080"/>
            </a:xfrm>
            <a:custGeom>
              <a:avLst/>
              <a:gdLst>
                <a:gd name="T0" fmla="*/ 1 w 8"/>
                <a:gd name="T1" fmla="*/ 0 h 29"/>
                <a:gd name="T2" fmla="*/ 8 w 8"/>
                <a:gd name="T3" fmla="*/ 1 h 29"/>
                <a:gd name="T4" fmla="*/ 0 w 8"/>
                <a:gd name="T5" fmla="*/ 29 h 29"/>
                <a:gd name="T6" fmla="*/ 1 w 8"/>
                <a:gd name="T7" fmla="*/ 0 h 29"/>
              </a:gdLst>
              <a:ahLst/>
              <a:cxnLst>
                <a:cxn ang="0">
                  <a:pos x="T0" y="T1"/>
                </a:cxn>
                <a:cxn ang="0">
                  <a:pos x="T2" y="T3"/>
                </a:cxn>
                <a:cxn ang="0">
                  <a:pos x="T4" y="T5"/>
                </a:cxn>
                <a:cxn ang="0">
                  <a:pos x="T6" y="T7"/>
                </a:cxn>
              </a:cxnLst>
              <a:rect l="0" t="0" r="r" b="b"/>
              <a:pathLst>
                <a:path w="8" h="29">
                  <a:moveTo>
                    <a:pt x="1" y="0"/>
                  </a:moveTo>
                  <a:lnTo>
                    <a:pt x="8" y="1"/>
                  </a:lnTo>
                  <a:lnTo>
                    <a:pt x="0" y="29"/>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72" name="Freeform 471"/>
            <p:cNvSpPr>
              <a:spLocks/>
            </p:cNvSpPr>
            <p:nvPr/>
          </p:nvSpPr>
          <p:spPr bwMode="auto">
            <a:xfrm>
              <a:off x="4787265" y="3049270"/>
              <a:ext cx="1905" cy="4445"/>
            </a:xfrm>
            <a:custGeom>
              <a:avLst/>
              <a:gdLst>
                <a:gd name="T0" fmla="*/ 8 w 8"/>
                <a:gd name="T1" fmla="*/ 0 h 28"/>
                <a:gd name="T2" fmla="*/ 0 w 8"/>
                <a:gd name="T3" fmla="*/ 28 h 28"/>
                <a:gd name="T4" fmla="*/ 8 w 8"/>
                <a:gd name="T5" fmla="*/ 28 h 28"/>
                <a:gd name="T6" fmla="*/ 8 w 8"/>
                <a:gd name="T7" fmla="*/ 0 h 28"/>
              </a:gdLst>
              <a:ahLst/>
              <a:cxnLst>
                <a:cxn ang="0">
                  <a:pos x="T0" y="T1"/>
                </a:cxn>
                <a:cxn ang="0">
                  <a:pos x="T2" y="T3"/>
                </a:cxn>
                <a:cxn ang="0">
                  <a:pos x="T4" y="T5"/>
                </a:cxn>
                <a:cxn ang="0">
                  <a:pos x="T6" y="T7"/>
                </a:cxn>
              </a:cxnLst>
              <a:rect l="0" t="0" r="r" b="b"/>
              <a:pathLst>
                <a:path w="8" h="28">
                  <a:moveTo>
                    <a:pt x="8" y="0"/>
                  </a:moveTo>
                  <a:lnTo>
                    <a:pt x="0" y="28"/>
                  </a:lnTo>
                  <a:lnTo>
                    <a:pt x="8" y="28"/>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73" name="Freeform 472"/>
            <p:cNvSpPr>
              <a:spLocks/>
            </p:cNvSpPr>
            <p:nvPr/>
          </p:nvSpPr>
          <p:spPr bwMode="auto">
            <a:xfrm>
              <a:off x="4787265" y="3048635"/>
              <a:ext cx="1905" cy="5080"/>
            </a:xfrm>
            <a:custGeom>
              <a:avLst/>
              <a:gdLst>
                <a:gd name="T0" fmla="*/ 1 w 8"/>
                <a:gd name="T1" fmla="*/ 0 h 29"/>
                <a:gd name="T2" fmla="*/ 8 w 8"/>
                <a:gd name="T3" fmla="*/ 1 h 29"/>
                <a:gd name="T4" fmla="*/ 8 w 8"/>
                <a:gd name="T5" fmla="*/ 29 h 29"/>
                <a:gd name="T6" fmla="*/ 0 w 8"/>
                <a:gd name="T7" fmla="*/ 29 h 29"/>
                <a:gd name="T8" fmla="*/ 1 w 8"/>
                <a:gd name="T9" fmla="*/ 0 h 29"/>
              </a:gdLst>
              <a:ahLst/>
              <a:cxnLst>
                <a:cxn ang="0">
                  <a:pos x="T0" y="T1"/>
                </a:cxn>
                <a:cxn ang="0">
                  <a:pos x="T2" y="T3"/>
                </a:cxn>
                <a:cxn ang="0">
                  <a:pos x="T4" y="T5"/>
                </a:cxn>
                <a:cxn ang="0">
                  <a:pos x="T6" y="T7"/>
                </a:cxn>
                <a:cxn ang="0">
                  <a:pos x="T8" y="T9"/>
                </a:cxn>
              </a:cxnLst>
              <a:rect l="0" t="0" r="r" b="b"/>
              <a:pathLst>
                <a:path w="8" h="29">
                  <a:moveTo>
                    <a:pt x="1" y="0"/>
                  </a:moveTo>
                  <a:lnTo>
                    <a:pt x="8" y="1"/>
                  </a:lnTo>
                  <a:lnTo>
                    <a:pt x="8" y="29"/>
                  </a:lnTo>
                  <a:lnTo>
                    <a:pt x="0" y="29"/>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74" name="Freeform 473"/>
            <p:cNvSpPr>
              <a:spLocks/>
            </p:cNvSpPr>
            <p:nvPr/>
          </p:nvSpPr>
          <p:spPr bwMode="auto">
            <a:xfrm>
              <a:off x="4787265" y="3053715"/>
              <a:ext cx="1905" cy="5715"/>
            </a:xfrm>
            <a:custGeom>
              <a:avLst/>
              <a:gdLst>
                <a:gd name="T0" fmla="*/ 0 w 8"/>
                <a:gd name="T1" fmla="*/ 0 h 30"/>
                <a:gd name="T2" fmla="*/ 8 w 8"/>
                <a:gd name="T3" fmla="*/ 0 h 30"/>
                <a:gd name="T4" fmla="*/ 0 w 8"/>
                <a:gd name="T5" fmla="*/ 30 h 30"/>
                <a:gd name="T6" fmla="*/ 0 w 8"/>
                <a:gd name="T7" fmla="*/ 0 h 30"/>
              </a:gdLst>
              <a:ahLst/>
              <a:cxnLst>
                <a:cxn ang="0">
                  <a:pos x="T0" y="T1"/>
                </a:cxn>
                <a:cxn ang="0">
                  <a:pos x="T2" y="T3"/>
                </a:cxn>
                <a:cxn ang="0">
                  <a:pos x="T4" y="T5"/>
                </a:cxn>
                <a:cxn ang="0">
                  <a:pos x="T6" y="T7"/>
                </a:cxn>
              </a:cxnLst>
              <a:rect l="0" t="0" r="r" b="b"/>
              <a:pathLst>
                <a:path w="8" h="30">
                  <a:moveTo>
                    <a:pt x="0" y="0"/>
                  </a:moveTo>
                  <a:lnTo>
                    <a:pt x="8" y="0"/>
                  </a:lnTo>
                  <a:lnTo>
                    <a:pt x="0" y="3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75" name="Freeform 474"/>
            <p:cNvSpPr>
              <a:spLocks/>
            </p:cNvSpPr>
            <p:nvPr/>
          </p:nvSpPr>
          <p:spPr bwMode="auto">
            <a:xfrm>
              <a:off x="4787265" y="3053715"/>
              <a:ext cx="1905" cy="5715"/>
            </a:xfrm>
            <a:custGeom>
              <a:avLst/>
              <a:gdLst>
                <a:gd name="T0" fmla="*/ 8 w 8"/>
                <a:gd name="T1" fmla="*/ 0 h 30"/>
                <a:gd name="T2" fmla="*/ 0 w 8"/>
                <a:gd name="T3" fmla="*/ 30 h 30"/>
                <a:gd name="T4" fmla="*/ 8 w 8"/>
                <a:gd name="T5" fmla="*/ 29 h 30"/>
                <a:gd name="T6" fmla="*/ 8 w 8"/>
                <a:gd name="T7" fmla="*/ 0 h 30"/>
              </a:gdLst>
              <a:ahLst/>
              <a:cxnLst>
                <a:cxn ang="0">
                  <a:pos x="T0" y="T1"/>
                </a:cxn>
                <a:cxn ang="0">
                  <a:pos x="T2" y="T3"/>
                </a:cxn>
                <a:cxn ang="0">
                  <a:pos x="T4" y="T5"/>
                </a:cxn>
                <a:cxn ang="0">
                  <a:pos x="T6" y="T7"/>
                </a:cxn>
              </a:cxnLst>
              <a:rect l="0" t="0" r="r" b="b"/>
              <a:pathLst>
                <a:path w="8" h="30">
                  <a:moveTo>
                    <a:pt x="8" y="0"/>
                  </a:moveTo>
                  <a:lnTo>
                    <a:pt x="0" y="30"/>
                  </a:lnTo>
                  <a:lnTo>
                    <a:pt x="8" y="29"/>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76" name="Rectangle 475"/>
            <p:cNvSpPr>
              <a:spLocks noChangeArrowheads="1"/>
            </p:cNvSpPr>
            <p:nvPr/>
          </p:nvSpPr>
          <p:spPr bwMode="auto">
            <a:xfrm>
              <a:off x="5116195" y="3101975"/>
              <a:ext cx="66040" cy="15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algn="just">
                <a:spcAft>
                  <a:spcPts val="0"/>
                </a:spcAft>
              </a:pPr>
              <a:r>
                <a:rPr lang="en-US" sz="1000">
                  <a:solidFill>
                    <a:srgbClr val="000000"/>
                  </a:solidFill>
                  <a:effectLst/>
                  <a:latin typeface="Calibri"/>
                  <a:ea typeface="Calibri"/>
                  <a:cs typeface="Times New Roman"/>
                </a:rPr>
                <a:t>P</a:t>
              </a:r>
              <a:endParaRPr lang="en-US" sz="1000">
                <a:effectLst/>
                <a:latin typeface="Calibri"/>
                <a:ea typeface="Calibri"/>
                <a:cs typeface="Times New Roman"/>
              </a:endParaRPr>
            </a:p>
          </p:txBody>
        </p:sp>
        <p:sp>
          <p:nvSpPr>
            <p:cNvPr id="477" name="Freeform 476"/>
            <p:cNvSpPr>
              <a:spLocks/>
            </p:cNvSpPr>
            <p:nvPr/>
          </p:nvSpPr>
          <p:spPr bwMode="auto">
            <a:xfrm>
              <a:off x="4787265" y="3053715"/>
              <a:ext cx="1905" cy="5715"/>
            </a:xfrm>
            <a:custGeom>
              <a:avLst/>
              <a:gdLst>
                <a:gd name="T0" fmla="*/ 0 w 8"/>
                <a:gd name="T1" fmla="*/ 0 h 30"/>
                <a:gd name="T2" fmla="*/ 8 w 8"/>
                <a:gd name="T3" fmla="*/ 0 h 30"/>
                <a:gd name="T4" fmla="*/ 8 w 8"/>
                <a:gd name="T5" fmla="*/ 29 h 30"/>
                <a:gd name="T6" fmla="*/ 0 w 8"/>
                <a:gd name="T7" fmla="*/ 30 h 30"/>
                <a:gd name="T8" fmla="*/ 0 w 8"/>
                <a:gd name="T9" fmla="*/ 0 h 30"/>
              </a:gdLst>
              <a:ahLst/>
              <a:cxnLst>
                <a:cxn ang="0">
                  <a:pos x="T0" y="T1"/>
                </a:cxn>
                <a:cxn ang="0">
                  <a:pos x="T2" y="T3"/>
                </a:cxn>
                <a:cxn ang="0">
                  <a:pos x="T4" y="T5"/>
                </a:cxn>
                <a:cxn ang="0">
                  <a:pos x="T6" y="T7"/>
                </a:cxn>
                <a:cxn ang="0">
                  <a:pos x="T8" y="T9"/>
                </a:cxn>
              </a:cxnLst>
              <a:rect l="0" t="0" r="r" b="b"/>
              <a:pathLst>
                <a:path w="8" h="30">
                  <a:moveTo>
                    <a:pt x="0" y="0"/>
                  </a:moveTo>
                  <a:lnTo>
                    <a:pt x="8" y="0"/>
                  </a:lnTo>
                  <a:lnTo>
                    <a:pt x="8" y="29"/>
                  </a:lnTo>
                  <a:lnTo>
                    <a:pt x="0" y="3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78" name="Freeform 477"/>
            <p:cNvSpPr>
              <a:spLocks/>
            </p:cNvSpPr>
            <p:nvPr/>
          </p:nvSpPr>
          <p:spPr bwMode="auto">
            <a:xfrm>
              <a:off x="5053330" y="3234690"/>
              <a:ext cx="5715" cy="3810"/>
            </a:xfrm>
            <a:custGeom>
              <a:avLst/>
              <a:gdLst>
                <a:gd name="T0" fmla="*/ 0 w 31"/>
                <a:gd name="T1" fmla="*/ 16 h 16"/>
                <a:gd name="T2" fmla="*/ 31 w 31"/>
                <a:gd name="T3" fmla="*/ 16 h 16"/>
                <a:gd name="T4" fmla="*/ 0 w 31"/>
                <a:gd name="T5" fmla="*/ 0 h 16"/>
                <a:gd name="T6" fmla="*/ 0 w 31"/>
                <a:gd name="T7" fmla="*/ 16 h 16"/>
              </a:gdLst>
              <a:ahLst/>
              <a:cxnLst>
                <a:cxn ang="0">
                  <a:pos x="T0" y="T1"/>
                </a:cxn>
                <a:cxn ang="0">
                  <a:pos x="T2" y="T3"/>
                </a:cxn>
                <a:cxn ang="0">
                  <a:pos x="T4" y="T5"/>
                </a:cxn>
                <a:cxn ang="0">
                  <a:pos x="T6" y="T7"/>
                </a:cxn>
              </a:cxnLst>
              <a:rect l="0" t="0" r="r" b="b"/>
              <a:pathLst>
                <a:path w="31" h="16">
                  <a:moveTo>
                    <a:pt x="0" y="16"/>
                  </a:moveTo>
                  <a:lnTo>
                    <a:pt x="31" y="16"/>
                  </a:lnTo>
                  <a:lnTo>
                    <a:pt x="0" y="0"/>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79" name="Freeform 478"/>
            <p:cNvSpPr>
              <a:spLocks/>
            </p:cNvSpPr>
            <p:nvPr/>
          </p:nvSpPr>
          <p:spPr bwMode="auto">
            <a:xfrm>
              <a:off x="5053330" y="3234690"/>
              <a:ext cx="5715" cy="3810"/>
            </a:xfrm>
            <a:custGeom>
              <a:avLst/>
              <a:gdLst>
                <a:gd name="T0" fmla="*/ 31 w 31"/>
                <a:gd name="T1" fmla="*/ 16 h 16"/>
                <a:gd name="T2" fmla="*/ 0 w 31"/>
                <a:gd name="T3" fmla="*/ 0 h 16"/>
                <a:gd name="T4" fmla="*/ 31 w 31"/>
                <a:gd name="T5" fmla="*/ 0 h 16"/>
                <a:gd name="T6" fmla="*/ 31 w 31"/>
                <a:gd name="T7" fmla="*/ 16 h 16"/>
              </a:gdLst>
              <a:ahLst/>
              <a:cxnLst>
                <a:cxn ang="0">
                  <a:pos x="T0" y="T1"/>
                </a:cxn>
                <a:cxn ang="0">
                  <a:pos x="T2" y="T3"/>
                </a:cxn>
                <a:cxn ang="0">
                  <a:pos x="T4" y="T5"/>
                </a:cxn>
                <a:cxn ang="0">
                  <a:pos x="T6" y="T7"/>
                </a:cxn>
              </a:cxnLst>
              <a:rect l="0" t="0" r="r" b="b"/>
              <a:pathLst>
                <a:path w="31" h="16">
                  <a:moveTo>
                    <a:pt x="31" y="16"/>
                  </a:moveTo>
                  <a:lnTo>
                    <a:pt x="0" y="0"/>
                  </a:lnTo>
                  <a:lnTo>
                    <a:pt x="31" y="0"/>
                  </a:lnTo>
                  <a:lnTo>
                    <a:pt x="3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80" name="Rectangle 479"/>
            <p:cNvSpPr>
              <a:spLocks noChangeArrowheads="1"/>
            </p:cNvSpPr>
            <p:nvPr/>
          </p:nvSpPr>
          <p:spPr bwMode="auto">
            <a:xfrm>
              <a:off x="5053330" y="3234690"/>
              <a:ext cx="5715" cy="3810"/>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81" name="Freeform 480"/>
            <p:cNvSpPr>
              <a:spLocks/>
            </p:cNvSpPr>
            <p:nvPr/>
          </p:nvSpPr>
          <p:spPr bwMode="auto">
            <a:xfrm>
              <a:off x="5041900" y="3176270"/>
              <a:ext cx="15875" cy="58420"/>
            </a:xfrm>
            <a:custGeom>
              <a:avLst/>
              <a:gdLst>
                <a:gd name="T0" fmla="*/ 70 w 85"/>
                <a:gd name="T1" fmla="*/ 325 h 325"/>
                <a:gd name="T2" fmla="*/ 85 w 85"/>
                <a:gd name="T3" fmla="*/ 325 h 325"/>
                <a:gd name="T4" fmla="*/ 0 w 85"/>
                <a:gd name="T5" fmla="*/ 0 h 325"/>
                <a:gd name="T6" fmla="*/ 70 w 85"/>
                <a:gd name="T7" fmla="*/ 325 h 325"/>
              </a:gdLst>
              <a:ahLst/>
              <a:cxnLst>
                <a:cxn ang="0">
                  <a:pos x="T0" y="T1"/>
                </a:cxn>
                <a:cxn ang="0">
                  <a:pos x="T2" y="T3"/>
                </a:cxn>
                <a:cxn ang="0">
                  <a:pos x="T4" y="T5"/>
                </a:cxn>
                <a:cxn ang="0">
                  <a:pos x="T6" y="T7"/>
                </a:cxn>
              </a:cxnLst>
              <a:rect l="0" t="0" r="r" b="b"/>
              <a:pathLst>
                <a:path w="85" h="325">
                  <a:moveTo>
                    <a:pt x="70" y="325"/>
                  </a:moveTo>
                  <a:lnTo>
                    <a:pt x="85" y="325"/>
                  </a:lnTo>
                  <a:lnTo>
                    <a:pt x="0" y="0"/>
                  </a:lnTo>
                  <a:lnTo>
                    <a:pt x="70" y="3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82" name="Freeform 481"/>
            <p:cNvSpPr>
              <a:spLocks/>
            </p:cNvSpPr>
            <p:nvPr/>
          </p:nvSpPr>
          <p:spPr bwMode="auto">
            <a:xfrm>
              <a:off x="5041900" y="3176270"/>
              <a:ext cx="28575" cy="58420"/>
            </a:xfrm>
            <a:custGeom>
              <a:avLst/>
              <a:gdLst>
                <a:gd name="T0" fmla="*/ 85 w 155"/>
                <a:gd name="T1" fmla="*/ 325 h 325"/>
                <a:gd name="T2" fmla="*/ 0 w 155"/>
                <a:gd name="T3" fmla="*/ 0 h 325"/>
                <a:gd name="T4" fmla="*/ 155 w 155"/>
                <a:gd name="T5" fmla="*/ 0 h 325"/>
                <a:gd name="T6" fmla="*/ 85 w 155"/>
                <a:gd name="T7" fmla="*/ 325 h 325"/>
              </a:gdLst>
              <a:ahLst/>
              <a:cxnLst>
                <a:cxn ang="0">
                  <a:pos x="T0" y="T1"/>
                </a:cxn>
                <a:cxn ang="0">
                  <a:pos x="T2" y="T3"/>
                </a:cxn>
                <a:cxn ang="0">
                  <a:pos x="T4" y="T5"/>
                </a:cxn>
                <a:cxn ang="0">
                  <a:pos x="T6" y="T7"/>
                </a:cxn>
              </a:cxnLst>
              <a:rect l="0" t="0" r="r" b="b"/>
              <a:pathLst>
                <a:path w="155" h="325">
                  <a:moveTo>
                    <a:pt x="85" y="325"/>
                  </a:moveTo>
                  <a:lnTo>
                    <a:pt x="0" y="0"/>
                  </a:lnTo>
                  <a:lnTo>
                    <a:pt x="155" y="0"/>
                  </a:lnTo>
                  <a:lnTo>
                    <a:pt x="85" y="3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83" name="Freeform 482"/>
            <p:cNvSpPr>
              <a:spLocks/>
            </p:cNvSpPr>
            <p:nvPr/>
          </p:nvSpPr>
          <p:spPr bwMode="auto">
            <a:xfrm>
              <a:off x="5041900" y="3176270"/>
              <a:ext cx="28575" cy="58420"/>
            </a:xfrm>
            <a:custGeom>
              <a:avLst/>
              <a:gdLst>
                <a:gd name="T0" fmla="*/ 70 w 155"/>
                <a:gd name="T1" fmla="*/ 325 h 325"/>
                <a:gd name="T2" fmla="*/ 85 w 155"/>
                <a:gd name="T3" fmla="*/ 325 h 325"/>
                <a:gd name="T4" fmla="*/ 155 w 155"/>
                <a:gd name="T5" fmla="*/ 0 h 325"/>
                <a:gd name="T6" fmla="*/ 0 w 155"/>
                <a:gd name="T7" fmla="*/ 0 h 325"/>
                <a:gd name="T8" fmla="*/ 70 w 155"/>
                <a:gd name="T9" fmla="*/ 325 h 325"/>
              </a:gdLst>
              <a:ahLst/>
              <a:cxnLst>
                <a:cxn ang="0">
                  <a:pos x="T0" y="T1"/>
                </a:cxn>
                <a:cxn ang="0">
                  <a:pos x="T2" y="T3"/>
                </a:cxn>
                <a:cxn ang="0">
                  <a:pos x="T4" y="T5"/>
                </a:cxn>
                <a:cxn ang="0">
                  <a:pos x="T6" y="T7"/>
                </a:cxn>
                <a:cxn ang="0">
                  <a:pos x="T8" y="T9"/>
                </a:cxn>
              </a:cxnLst>
              <a:rect l="0" t="0" r="r" b="b"/>
              <a:pathLst>
                <a:path w="155" h="325">
                  <a:moveTo>
                    <a:pt x="70" y="325"/>
                  </a:moveTo>
                  <a:lnTo>
                    <a:pt x="85" y="325"/>
                  </a:lnTo>
                  <a:lnTo>
                    <a:pt x="155" y="0"/>
                  </a:lnTo>
                  <a:lnTo>
                    <a:pt x="0" y="0"/>
                  </a:lnTo>
                  <a:lnTo>
                    <a:pt x="70" y="32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84" name="Freeform 483"/>
            <p:cNvSpPr>
              <a:spLocks/>
            </p:cNvSpPr>
            <p:nvPr/>
          </p:nvSpPr>
          <p:spPr bwMode="auto">
            <a:xfrm>
              <a:off x="5053330" y="3059430"/>
              <a:ext cx="5715" cy="151130"/>
            </a:xfrm>
            <a:custGeom>
              <a:avLst/>
              <a:gdLst>
                <a:gd name="T0" fmla="*/ 31 w 31"/>
                <a:gd name="T1" fmla="*/ 0 h 832"/>
                <a:gd name="T2" fmla="*/ 0 w 31"/>
                <a:gd name="T3" fmla="*/ 0 h 832"/>
                <a:gd name="T4" fmla="*/ 31 w 31"/>
                <a:gd name="T5" fmla="*/ 832 h 832"/>
                <a:gd name="T6" fmla="*/ 31 w 31"/>
                <a:gd name="T7" fmla="*/ 0 h 832"/>
              </a:gdLst>
              <a:ahLst/>
              <a:cxnLst>
                <a:cxn ang="0">
                  <a:pos x="T0" y="T1"/>
                </a:cxn>
                <a:cxn ang="0">
                  <a:pos x="T2" y="T3"/>
                </a:cxn>
                <a:cxn ang="0">
                  <a:pos x="T4" y="T5"/>
                </a:cxn>
                <a:cxn ang="0">
                  <a:pos x="T6" y="T7"/>
                </a:cxn>
              </a:cxnLst>
              <a:rect l="0" t="0" r="r" b="b"/>
              <a:pathLst>
                <a:path w="31" h="832">
                  <a:moveTo>
                    <a:pt x="31" y="0"/>
                  </a:moveTo>
                  <a:lnTo>
                    <a:pt x="0" y="0"/>
                  </a:lnTo>
                  <a:lnTo>
                    <a:pt x="31" y="832"/>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85" name="Freeform 484"/>
            <p:cNvSpPr>
              <a:spLocks/>
            </p:cNvSpPr>
            <p:nvPr/>
          </p:nvSpPr>
          <p:spPr bwMode="auto">
            <a:xfrm>
              <a:off x="5053330" y="3059430"/>
              <a:ext cx="5715" cy="151130"/>
            </a:xfrm>
            <a:custGeom>
              <a:avLst/>
              <a:gdLst>
                <a:gd name="T0" fmla="*/ 0 w 31"/>
                <a:gd name="T1" fmla="*/ 0 h 832"/>
                <a:gd name="T2" fmla="*/ 31 w 31"/>
                <a:gd name="T3" fmla="*/ 832 h 832"/>
                <a:gd name="T4" fmla="*/ 0 w 31"/>
                <a:gd name="T5" fmla="*/ 832 h 832"/>
                <a:gd name="T6" fmla="*/ 0 w 31"/>
                <a:gd name="T7" fmla="*/ 0 h 832"/>
              </a:gdLst>
              <a:ahLst/>
              <a:cxnLst>
                <a:cxn ang="0">
                  <a:pos x="T0" y="T1"/>
                </a:cxn>
                <a:cxn ang="0">
                  <a:pos x="T2" y="T3"/>
                </a:cxn>
                <a:cxn ang="0">
                  <a:pos x="T4" y="T5"/>
                </a:cxn>
                <a:cxn ang="0">
                  <a:pos x="T6" y="T7"/>
                </a:cxn>
              </a:cxnLst>
              <a:rect l="0" t="0" r="r" b="b"/>
              <a:pathLst>
                <a:path w="31" h="832">
                  <a:moveTo>
                    <a:pt x="0" y="0"/>
                  </a:moveTo>
                  <a:lnTo>
                    <a:pt x="31" y="832"/>
                  </a:lnTo>
                  <a:lnTo>
                    <a:pt x="0" y="83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86" name="Rectangle 485"/>
            <p:cNvSpPr>
              <a:spLocks noChangeArrowheads="1"/>
            </p:cNvSpPr>
            <p:nvPr/>
          </p:nvSpPr>
          <p:spPr bwMode="auto">
            <a:xfrm>
              <a:off x="5053330" y="3059430"/>
              <a:ext cx="5715" cy="151130"/>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87" name="Freeform 486"/>
            <p:cNvSpPr>
              <a:spLocks/>
            </p:cNvSpPr>
            <p:nvPr/>
          </p:nvSpPr>
          <p:spPr bwMode="auto">
            <a:xfrm>
              <a:off x="5042535" y="3045460"/>
              <a:ext cx="28575" cy="27940"/>
            </a:xfrm>
            <a:custGeom>
              <a:avLst/>
              <a:gdLst>
                <a:gd name="T0" fmla="*/ 156 w 157"/>
                <a:gd name="T1" fmla="*/ 73 h 157"/>
                <a:gd name="T2" fmla="*/ 153 w 157"/>
                <a:gd name="T3" fmla="*/ 59 h 157"/>
                <a:gd name="T4" fmla="*/ 149 w 157"/>
                <a:gd name="T5" fmla="*/ 47 h 157"/>
                <a:gd name="T6" fmla="*/ 143 w 157"/>
                <a:gd name="T7" fmla="*/ 36 h 157"/>
                <a:gd name="T8" fmla="*/ 136 w 157"/>
                <a:gd name="T9" fmla="*/ 26 h 157"/>
                <a:gd name="T10" fmla="*/ 126 w 157"/>
                <a:gd name="T11" fmla="*/ 18 h 157"/>
                <a:gd name="T12" fmla="*/ 116 w 157"/>
                <a:gd name="T13" fmla="*/ 11 h 157"/>
                <a:gd name="T14" fmla="*/ 104 w 157"/>
                <a:gd name="T15" fmla="*/ 4 h 157"/>
                <a:gd name="T16" fmla="*/ 91 w 157"/>
                <a:gd name="T17" fmla="*/ 1 h 157"/>
                <a:gd name="T18" fmla="*/ 78 w 157"/>
                <a:gd name="T19" fmla="*/ 0 h 157"/>
                <a:gd name="T20" fmla="*/ 65 w 157"/>
                <a:gd name="T21" fmla="*/ 1 h 157"/>
                <a:gd name="T22" fmla="*/ 53 w 157"/>
                <a:gd name="T23" fmla="*/ 4 h 157"/>
                <a:gd name="T24" fmla="*/ 40 w 157"/>
                <a:gd name="T25" fmla="*/ 11 h 157"/>
                <a:gd name="T26" fmla="*/ 30 w 157"/>
                <a:gd name="T27" fmla="*/ 18 h 157"/>
                <a:gd name="T28" fmla="*/ 20 w 157"/>
                <a:gd name="T29" fmla="*/ 26 h 157"/>
                <a:gd name="T30" fmla="*/ 13 w 157"/>
                <a:gd name="T31" fmla="*/ 36 h 157"/>
                <a:gd name="T32" fmla="*/ 7 w 157"/>
                <a:gd name="T33" fmla="*/ 47 h 157"/>
                <a:gd name="T34" fmla="*/ 2 w 157"/>
                <a:gd name="T35" fmla="*/ 59 h 157"/>
                <a:gd name="T36" fmla="*/ 0 w 157"/>
                <a:gd name="T37" fmla="*/ 73 h 157"/>
                <a:gd name="T38" fmla="*/ 0 w 157"/>
                <a:gd name="T39" fmla="*/ 86 h 157"/>
                <a:gd name="T40" fmla="*/ 2 w 157"/>
                <a:gd name="T41" fmla="*/ 98 h 157"/>
                <a:gd name="T42" fmla="*/ 7 w 157"/>
                <a:gd name="T43" fmla="*/ 110 h 157"/>
                <a:gd name="T44" fmla="*/ 13 w 157"/>
                <a:gd name="T45" fmla="*/ 121 h 157"/>
                <a:gd name="T46" fmla="*/ 20 w 157"/>
                <a:gd name="T47" fmla="*/ 132 h 157"/>
                <a:gd name="T48" fmla="*/ 30 w 157"/>
                <a:gd name="T49" fmla="*/ 141 h 157"/>
                <a:gd name="T50" fmla="*/ 40 w 157"/>
                <a:gd name="T51" fmla="*/ 148 h 157"/>
                <a:gd name="T52" fmla="*/ 53 w 157"/>
                <a:gd name="T53" fmla="*/ 153 h 157"/>
                <a:gd name="T54" fmla="*/ 65 w 157"/>
                <a:gd name="T55" fmla="*/ 156 h 157"/>
                <a:gd name="T56" fmla="*/ 78 w 157"/>
                <a:gd name="T57" fmla="*/ 157 h 157"/>
                <a:gd name="T58" fmla="*/ 91 w 157"/>
                <a:gd name="T59" fmla="*/ 156 h 157"/>
                <a:gd name="T60" fmla="*/ 104 w 157"/>
                <a:gd name="T61" fmla="*/ 153 h 157"/>
                <a:gd name="T62" fmla="*/ 116 w 157"/>
                <a:gd name="T63" fmla="*/ 148 h 157"/>
                <a:gd name="T64" fmla="*/ 126 w 157"/>
                <a:gd name="T65" fmla="*/ 141 h 157"/>
                <a:gd name="T66" fmla="*/ 136 w 157"/>
                <a:gd name="T67" fmla="*/ 132 h 157"/>
                <a:gd name="T68" fmla="*/ 143 w 157"/>
                <a:gd name="T69" fmla="*/ 121 h 157"/>
                <a:gd name="T70" fmla="*/ 149 w 157"/>
                <a:gd name="T71" fmla="*/ 110 h 157"/>
                <a:gd name="T72" fmla="*/ 153 w 157"/>
                <a:gd name="T73" fmla="*/ 98 h 157"/>
                <a:gd name="T74" fmla="*/ 156 w 157"/>
                <a:gd name="T75" fmla="*/ 86 h 157"/>
                <a:gd name="T76" fmla="*/ 157 w 157"/>
                <a:gd name="T77"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7" h="157">
                  <a:moveTo>
                    <a:pt x="156" y="79"/>
                  </a:moveTo>
                  <a:lnTo>
                    <a:pt x="156" y="73"/>
                  </a:lnTo>
                  <a:lnTo>
                    <a:pt x="155" y="67"/>
                  </a:lnTo>
                  <a:lnTo>
                    <a:pt x="153" y="59"/>
                  </a:lnTo>
                  <a:lnTo>
                    <a:pt x="152" y="53"/>
                  </a:lnTo>
                  <a:lnTo>
                    <a:pt x="149" y="47"/>
                  </a:lnTo>
                  <a:lnTo>
                    <a:pt x="147" y="42"/>
                  </a:lnTo>
                  <a:lnTo>
                    <a:pt x="143" y="36"/>
                  </a:lnTo>
                  <a:lnTo>
                    <a:pt x="140" y="31"/>
                  </a:lnTo>
                  <a:lnTo>
                    <a:pt x="136" y="26"/>
                  </a:lnTo>
                  <a:lnTo>
                    <a:pt x="131" y="22"/>
                  </a:lnTo>
                  <a:lnTo>
                    <a:pt x="126" y="18"/>
                  </a:lnTo>
                  <a:lnTo>
                    <a:pt x="121" y="14"/>
                  </a:lnTo>
                  <a:lnTo>
                    <a:pt x="116" y="11"/>
                  </a:lnTo>
                  <a:lnTo>
                    <a:pt x="110" y="8"/>
                  </a:lnTo>
                  <a:lnTo>
                    <a:pt x="104" y="4"/>
                  </a:lnTo>
                  <a:lnTo>
                    <a:pt x="97" y="3"/>
                  </a:lnTo>
                  <a:lnTo>
                    <a:pt x="91" y="1"/>
                  </a:lnTo>
                  <a:lnTo>
                    <a:pt x="84" y="1"/>
                  </a:lnTo>
                  <a:lnTo>
                    <a:pt x="78" y="0"/>
                  </a:lnTo>
                  <a:lnTo>
                    <a:pt x="72" y="1"/>
                  </a:lnTo>
                  <a:lnTo>
                    <a:pt x="65" y="1"/>
                  </a:lnTo>
                  <a:lnTo>
                    <a:pt x="59" y="3"/>
                  </a:lnTo>
                  <a:lnTo>
                    <a:pt x="53" y="4"/>
                  </a:lnTo>
                  <a:lnTo>
                    <a:pt x="47" y="8"/>
                  </a:lnTo>
                  <a:lnTo>
                    <a:pt x="40" y="11"/>
                  </a:lnTo>
                  <a:lnTo>
                    <a:pt x="35" y="14"/>
                  </a:lnTo>
                  <a:lnTo>
                    <a:pt x="30" y="18"/>
                  </a:lnTo>
                  <a:lnTo>
                    <a:pt x="25" y="22"/>
                  </a:lnTo>
                  <a:lnTo>
                    <a:pt x="20" y="26"/>
                  </a:lnTo>
                  <a:lnTo>
                    <a:pt x="16" y="31"/>
                  </a:lnTo>
                  <a:lnTo>
                    <a:pt x="13" y="36"/>
                  </a:lnTo>
                  <a:lnTo>
                    <a:pt x="9" y="42"/>
                  </a:lnTo>
                  <a:lnTo>
                    <a:pt x="7" y="47"/>
                  </a:lnTo>
                  <a:lnTo>
                    <a:pt x="4" y="53"/>
                  </a:lnTo>
                  <a:lnTo>
                    <a:pt x="2" y="59"/>
                  </a:lnTo>
                  <a:lnTo>
                    <a:pt x="1" y="67"/>
                  </a:lnTo>
                  <a:lnTo>
                    <a:pt x="0" y="73"/>
                  </a:lnTo>
                  <a:lnTo>
                    <a:pt x="0" y="79"/>
                  </a:lnTo>
                  <a:lnTo>
                    <a:pt x="0" y="86"/>
                  </a:lnTo>
                  <a:lnTo>
                    <a:pt x="1" y="92"/>
                  </a:lnTo>
                  <a:lnTo>
                    <a:pt x="2" y="98"/>
                  </a:lnTo>
                  <a:lnTo>
                    <a:pt x="4" y="104"/>
                  </a:lnTo>
                  <a:lnTo>
                    <a:pt x="7" y="110"/>
                  </a:lnTo>
                  <a:lnTo>
                    <a:pt x="9" y="116"/>
                  </a:lnTo>
                  <a:lnTo>
                    <a:pt x="13" y="121"/>
                  </a:lnTo>
                  <a:lnTo>
                    <a:pt x="16" y="128"/>
                  </a:lnTo>
                  <a:lnTo>
                    <a:pt x="20" y="132"/>
                  </a:lnTo>
                  <a:lnTo>
                    <a:pt x="25" y="137"/>
                  </a:lnTo>
                  <a:lnTo>
                    <a:pt x="30" y="141"/>
                  </a:lnTo>
                  <a:lnTo>
                    <a:pt x="35" y="145"/>
                  </a:lnTo>
                  <a:lnTo>
                    <a:pt x="40" y="148"/>
                  </a:lnTo>
                  <a:lnTo>
                    <a:pt x="47" y="151"/>
                  </a:lnTo>
                  <a:lnTo>
                    <a:pt x="53" y="153"/>
                  </a:lnTo>
                  <a:lnTo>
                    <a:pt x="59" y="155"/>
                  </a:lnTo>
                  <a:lnTo>
                    <a:pt x="65" y="156"/>
                  </a:lnTo>
                  <a:lnTo>
                    <a:pt x="72" y="157"/>
                  </a:lnTo>
                  <a:lnTo>
                    <a:pt x="78" y="157"/>
                  </a:lnTo>
                  <a:lnTo>
                    <a:pt x="84" y="157"/>
                  </a:lnTo>
                  <a:lnTo>
                    <a:pt x="91" y="156"/>
                  </a:lnTo>
                  <a:lnTo>
                    <a:pt x="97" y="155"/>
                  </a:lnTo>
                  <a:lnTo>
                    <a:pt x="104" y="153"/>
                  </a:lnTo>
                  <a:lnTo>
                    <a:pt x="110" y="151"/>
                  </a:lnTo>
                  <a:lnTo>
                    <a:pt x="116" y="148"/>
                  </a:lnTo>
                  <a:lnTo>
                    <a:pt x="121" y="145"/>
                  </a:lnTo>
                  <a:lnTo>
                    <a:pt x="126" y="141"/>
                  </a:lnTo>
                  <a:lnTo>
                    <a:pt x="131" y="137"/>
                  </a:lnTo>
                  <a:lnTo>
                    <a:pt x="136" y="132"/>
                  </a:lnTo>
                  <a:lnTo>
                    <a:pt x="140" y="128"/>
                  </a:lnTo>
                  <a:lnTo>
                    <a:pt x="143" y="121"/>
                  </a:lnTo>
                  <a:lnTo>
                    <a:pt x="147" y="116"/>
                  </a:lnTo>
                  <a:lnTo>
                    <a:pt x="149" y="110"/>
                  </a:lnTo>
                  <a:lnTo>
                    <a:pt x="152" y="104"/>
                  </a:lnTo>
                  <a:lnTo>
                    <a:pt x="153" y="98"/>
                  </a:lnTo>
                  <a:lnTo>
                    <a:pt x="155" y="92"/>
                  </a:lnTo>
                  <a:lnTo>
                    <a:pt x="156" y="86"/>
                  </a:lnTo>
                  <a:lnTo>
                    <a:pt x="156" y="79"/>
                  </a:lnTo>
                  <a:lnTo>
                    <a:pt x="157" y="7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88" name="Freeform 487"/>
            <p:cNvSpPr>
              <a:spLocks/>
            </p:cNvSpPr>
            <p:nvPr/>
          </p:nvSpPr>
          <p:spPr bwMode="auto">
            <a:xfrm>
              <a:off x="5055870" y="3059430"/>
              <a:ext cx="1270" cy="13970"/>
            </a:xfrm>
            <a:custGeom>
              <a:avLst/>
              <a:gdLst>
                <a:gd name="T0" fmla="*/ 6 w 6"/>
                <a:gd name="T1" fmla="*/ 78 h 78"/>
                <a:gd name="T2" fmla="*/ 6 w 6"/>
                <a:gd name="T3" fmla="*/ 0 h 78"/>
                <a:gd name="T4" fmla="*/ 0 w 6"/>
                <a:gd name="T5" fmla="*/ 78 h 78"/>
                <a:gd name="T6" fmla="*/ 6 w 6"/>
                <a:gd name="T7" fmla="*/ 78 h 78"/>
              </a:gdLst>
              <a:ahLst/>
              <a:cxnLst>
                <a:cxn ang="0">
                  <a:pos x="T0" y="T1"/>
                </a:cxn>
                <a:cxn ang="0">
                  <a:pos x="T2" y="T3"/>
                </a:cxn>
                <a:cxn ang="0">
                  <a:pos x="T4" y="T5"/>
                </a:cxn>
                <a:cxn ang="0">
                  <a:pos x="T6" y="T7"/>
                </a:cxn>
              </a:cxnLst>
              <a:rect l="0" t="0" r="r" b="b"/>
              <a:pathLst>
                <a:path w="6" h="78">
                  <a:moveTo>
                    <a:pt x="6" y="78"/>
                  </a:moveTo>
                  <a:lnTo>
                    <a:pt x="6" y="0"/>
                  </a:lnTo>
                  <a:lnTo>
                    <a:pt x="0" y="78"/>
                  </a:lnTo>
                  <a:lnTo>
                    <a:pt x="6"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89" name="Freeform 488"/>
            <p:cNvSpPr>
              <a:spLocks/>
            </p:cNvSpPr>
            <p:nvPr/>
          </p:nvSpPr>
          <p:spPr bwMode="auto">
            <a:xfrm>
              <a:off x="5055870" y="3059430"/>
              <a:ext cx="1270" cy="13970"/>
            </a:xfrm>
            <a:custGeom>
              <a:avLst/>
              <a:gdLst>
                <a:gd name="T0" fmla="*/ 6 w 6"/>
                <a:gd name="T1" fmla="*/ 78 h 78"/>
                <a:gd name="T2" fmla="*/ 6 w 6"/>
                <a:gd name="T3" fmla="*/ 0 h 78"/>
                <a:gd name="T4" fmla="*/ 0 w 6"/>
                <a:gd name="T5" fmla="*/ 78 h 78"/>
                <a:gd name="T6" fmla="*/ 6 w 6"/>
                <a:gd name="T7" fmla="*/ 78 h 78"/>
              </a:gdLst>
              <a:ahLst/>
              <a:cxnLst>
                <a:cxn ang="0">
                  <a:pos x="T0" y="T1"/>
                </a:cxn>
                <a:cxn ang="0">
                  <a:pos x="T2" y="T3"/>
                </a:cxn>
                <a:cxn ang="0">
                  <a:pos x="T4" y="T5"/>
                </a:cxn>
                <a:cxn ang="0">
                  <a:pos x="T6" y="T7"/>
                </a:cxn>
              </a:cxnLst>
              <a:rect l="0" t="0" r="r" b="b"/>
              <a:pathLst>
                <a:path w="6" h="78">
                  <a:moveTo>
                    <a:pt x="6" y="78"/>
                  </a:moveTo>
                  <a:lnTo>
                    <a:pt x="6" y="0"/>
                  </a:lnTo>
                  <a:lnTo>
                    <a:pt x="0" y="78"/>
                  </a:lnTo>
                  <a:lnTo>
                    <a:pt x="6" y="7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90" name="Freeform 489"/>
            <p:cNvSpPr>
              <a:spLocks/>
            </p:cNvSpPr>
            <p:nvPr/>
          </p:nvSpPr>
          <p:spPr bwMode="auto">
            <a:xfrm>
              <a:off x="5055870" y="3045460"/>
              <a:ext cx="1270" cy="27940"/>
            </a:xfrm>
            <a:custGeom>
              <a:avLst/>
              <a:gdLst>
                <a:gd name="T0" fmla="*/ 6 w 6"/>
                <a:gd name="T1" fmla="*/ 0 h 157"/>
                <a:gd name="T2" fmla="*/ 0 w 6"/>
                <a:gd name="T3" fmla="*/ 157 h 157"/>
                <a:gd name="T4" fmla="*/ 6 w 6"/>
                <a:gd name="T5" fmla="*/ 79 h 157"/>
                <a:gd name="T6" fmla="*/ 6 w 6"/>
                <a:gd name="T7" fmla="*/ 0 h 157"/>
              </a:gdLst>
              <a:ahLst/>
              <a:cxnLst>
                <a:cxn ang="0">
                  <a:pos x="T0" y="T1"/>
                </a:cxn>
                <a:cxn ang="0">
                  <a:pos x="T2" y="T3"/>
                </a:cxn>
                <a:cxn ang="0">
                  <a:pos x="T4" y="T5"/>
                </a:cxn>
                <a:cxn ang="0">
                  <a:pos x="T6" y="T7"/>
                </a:cxn>
              </a:cxnLst>
              <a:rect l="0" t="0" r="r" b="b"/>
              <a:pathLst>
                <a:path w="6" h="157">
                  <a:moveTo>
                    <a:pt x="6" y="0"/>
                  </a:moveTo>
                  <a:lnTo>
                    <a:pt x="0" y="157"/>
                  </a:lnTo>
                  <a:lnTo>
                    <a:pt x="6" y="79"/>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91" name="Freeform 490"/>
            <p:cNvSpPr>
              <a:spLocks/>
            </p:cNvSpPr>
            <p:nvPr/>
          </p:nvSpPr>
          <p:spPr bwMode="auto">
            <a:xfrm>
              <a:off x="5055870" y="3045460"/>
              <a:ext cx="1270" cy="27940"/>
            </a:xfrm>
            <a:custGeom>
              <a:avLst/>
              <a:gdLst>
                <a:gd name="T0" fmla="*/ 6 w 6"/>
                <a:gd name="T1" fmla="*/ 0 h 157"/>
                <a:gd name="T2" fmla="*/ 0 w 6"/>
                <a:gd name="T3" fmla="*/ 157 h 157"/>
                <a:gd name="T4" fmla="*/ 6 w 6"/>
                <a:gd name="T5" fmla="*/ 79 h 157"/>
                <a:gd name="T6" fmla="*/ 6 w 6"/>
                <a:gd name="T7" fmla="*/ 0 h 157"/>
              </a:gdLst>
              <a:ahLst/>
              <a:cxnLst>
                <a:cxn ang="0">
                  <a:pos x="T0" y="T1"/>
                </a:cxn>
                <a:cxn ang="0">
                  <a:pos x="T2" y="T3"/>
                </a:cxn>
                <a:cxn ang="0">
                  <a:pos x="T4" y="T5"/>
                </a:cxn>
                <a:cxn ang="0">
                  <a:pos x="T6" y="T7"/>
                </a:cxn>
              </a:cxnLst>
              <a:rect l="0" t="0" r="r" b="b"/>
              <a:pathLst>
                <a:path w="6" h="157">
                  <a:moveTo>
                    <a:pt x="6" y="0"/>
                  </a:moveTo>
                  <a:lnTo>
                    <a:pt x="0" y="157"/>
                  </a:lnTo>
                  <a:lnTo>
                    <a:pt x="6" y="79"/>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92" name="Freeform 491"/>
            <p:cNvSpPr>
              <a:spLocks/>
            </p:cNvSpPr>
            <p:nvPr/>
          </p:nvSpPr>
          <p:spPr bwMode="auto">
            <a:xfrm>
              <a:off x="5053965" y="3045460"/>
              <a:ext cx="3175" cy="27940"/>
            </a:xfrm>
            <a:custGeom>
              <a:avLst/>
              <a:gdLst>
                <a:gd name="T0" fmla="*/ 7 w 13"/>
                <a:gd name="T1" fmla="*/ 157 h 157"/>
                <a:gd name="T2" fmla="*/ 13 w 13"/>
                <a:gd name="T3" fmla="*/ 0 h 157"/>
                <a:gd name="T4" fmla="*/ 0 w 13"/>
                <a:gd name="T5" fmla="*/ 156 h 157"/>
                <a:gd name="T6" fmla="*/ 7 w 13"/>
                <a:gd name="T7" fmla="*/ 157 h 157"/>
              </a:gdLst>
              <a:ahLst/>
              <a:cxnLst>
                <a:cxn ang="0">
                  <a:pos x="T0" y="T1"/>
                </a:cxn>
                <a:cxn ang="0">
                  <a:pos x="T2" y="T3"/>
                </a:cxn>
                <a:cxn ang="0">
                  <a:pos x="T4" y="T5"/>
                </a:cxn>
                <a:cxn ang="0">
                  <a:pos x="T6" y="T7"/>
                </a:cxn>
              </a:cxnLst>
              <a:rect l="0" t="0" r="r" b="b"/>
              <a:pathLst>
                <a:path w="13" h="157">
                  <a:moveTo>
                    <a:pt x="7" y="157"/>
                  </a:moveTo>
                  <a:lnTo>
                    <a:pt x="13" y="0"/>
                  </a:lnTo>
                  <a:lnTo>
                    <a:pt x="0" y="156"/>
                  </a:lnTo>
                  <a:lnTo>
                    <a:pt x="7"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93" name="Freeform 492"/>
            <p:cNvSpPr>
              <a:spLocks/>
            </p:cNvSpPr>
            <p:nvPr/>
          </p:nvSpPr>
          <p:spPr bwMode="auto">
            <a:xfrm>
              <a:off x="5053965" y="3045460"/>
              <a:ext cx="3175" cy="27940"/>
            </a:xfrm>
            <a:custGeom>
              <a:avLst/>
              <a:gdLst>
                <a:gd name="T0" fmla="*/ 7 w 13"/>
                <a:gd name="T1" fmla="*/ 157 h 157"/>
                <a:gd name="T2" fmla="*/ 13 w 13"/>
                <a:gd name="T3" fmla="*/ 0 h 157"/>
                <a:gd name="T4" fmla="*/ 0 w 13"/>
                <a:gd name="T5" fmla="*/ 156 h 157"/>
                <a:gd name="T6" fmla="*/ 7 w 13"/>
                <a:gd name="T7" fmla="*/ 157 h 157"/>
              </a:gdLst>
              <a:ahLst/>
              <a:cxnLst>
                <a:cxn ang="0">
                  <a:pos x="T0" y="T1"/>
                </a:cxn>
                <a:cxn ang="0">
                  <a:pos x="T2" y="T3"/>
                </a:cxn>
                <a:cxn ang="0">
                  <a:pos x="T4" y="T5"/>
                </a:cxn>
                <a:cxn ang="0">
                  <a:pos x="T6" y="T7"/>
                </a:cxn>
              </a:cxnLst>
              <a:rect l="0" t="0" r="r" b="b"/>
              <a:pathLst>
                <a:path w="13" h="157">
                  <a:moveTo>
                    <a:pt x="7" y="157"/>
                  </a:moveTo>
                  <a:lnTo>
                    <a:pt x="13" y="0"/>
                  </a:lnTo>
                  <a:lnTo>
                    <a:pt x="0" y="156"/>
                  </a:lnTo>
                  <a:lnTo>
                    <a:pt x="7" y="15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94" name="Freeform 493"/>
            <p:cNvSpPr>
              <a:spLocks/>
            </p:cNvSpPr>
            <p:nvPr/>
          </p:nvSpPr>
          <p:spPr bwMode="auto">
            <a:xfrm>
              <a:off x="5053965" y="3045460"/>
              <a:ext cx="3175" cy="27940"/>
            </a:xfrm>
            <a:custGeom>
              <a:avLst/>
              <a:gdLst>
                <a:gd name="T0" fmla="*/ 7 w 13"/>
                <a:gd name="T1" fmla="*/ 1 h 156"/>
                <a:gd name="T2" fmla="*/ 0 w 13"/>
                <a:gd name="T3" fmla="*/ 156 h 156"/>
                <a:gd name="T4" fmla="*/ 13 w 13"/>
                <a:gd name="T5" fmla="*/ 0 h 156"/>
                <a:gd name="T6" fmla="*/ 7 w 13"/>
                <a:gd name="T7" fmla="*/ 1 h 156"/>
              </a:gdLst>
              <a:ahLst/>
              <a:cxnLst>
                <a:cxn ang="0">
                  <a:pos x="T0" y="T1"/>
                </a:cxn>
                <a:cxn ang="0">
                  <a:pos x="T2" y="T3"/>
                </a:cxn>
                <a:cxn ang="0">
                  <a:pos x="T4" y="T5"/>
                </a:cxn>
                <a:cxn ang="0">
                  <a:pos x="T6" y="T7"/>
                </a:cxn>
              </a:cxnLst>
              <a:rect l="0" t="0" r="r" b="b"/>
              <a:pathLst>
                <a:path w="13" h="156">
                  <a:moveTo>
                    <a:pt x="7" y="1"/>
                  </a:moveTo>
                  <a:lnTo>
                    <a:pt x="0" y="156"/>
                  </a:lnTo>
                  <a:lnTo>
                    <a:pt x="13" y="0"/>
                  </a:lnTo>
                  <a:lnTo>
                    <a:pt x="7"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95" name="Freeform 494"/>
            <p:cNvSpPr>
              <a:spLocks/>
            </p:cNvSpPr>
            <p:nvPr/>
          </p:nvSpPr>
          <p:spPr bwMode="auto">
            <a:xfrm>
              <a:off x="5053965" y="3045460"/>
              <a:ext cx="3175" cy="27940"/>
            </a:xfrm>
            <a:custGeom>
              <a:avLst/>
              <a:gdLst>
                <a:gd name="T0" fmla="*/ 7 w 13"/>
                <a:gd name="T1" fmla="*/ 1 h 156"/>
                <a:gd name="T2" fmla="*/ 0 w 13"/>
                <a:gd name="T3" fmla="*/ 156 h 156"/>
                <a:gd name="T4" fmla="*/ 13 w 13"/>
                <a:gd name="T5" fmla="*/ 0 h 156"/>
                <a:gd name="T6" fmla="*/ 7 w 13"/>
                <a:gd name="T7" fmla="*/ 1 h 156"/>
              </a:gdLst>
              <a:ahLst/>
              <a:cxnLst>
                <a:cxn ang="0">
                  <a:pos x="T0" y="T1"/>
                </a:cxn>
                <a:cxn ang="0">
                  <a:pos x="T2" y="T3"/>
                </a:cxn>
                <a:cxn ang="0">
                  <a:pos x="T4" y="T5"/>
                </a:cxn>
                <a:cxn ang="0">
                  <a:pos x="T6" y="T7"/>
                </a:cxn>
              </a:cxnLst>
              <a:rect l="0" t="0" r="r" b="b"/>
              <a:pathLst>
                <a:path w="13" h="156">
                  <a:moveTo>
                    <a:pt x="7" y="1"/>
                  </a:moveTo>
                  <a:lnTo>
                    <a:pt x="0" y="156"/>
                  </a:lnTo>
                  <a:lnTo>
                    <a:pt x="13" y="0"/>
                  </a:lnTo>
                  <a:lnTo>
                    <a:pt x="7"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96" name="Freeform 495"/>
            <p:cNvSpPr>
              <a:spLocks/>
            </p:cNvSpPr>
            <p:nvPr/>
          </p:nvSpPr>
          <p:spPr bwMode="auto">
            <a:xfrm>
              <a:off x="5053330" y="3045460"/>
              <a:ext cx="2540" cy="27940"/>
            </a:xfrm>
            <a:custGeom>
              <a:avLst/>
              <a:gdLst>
                <a:gd name="T0" fmla="*/ 6 w 13"/>
                <a:gd name="T1" fmla="*/ 155 h 155"/>
                <a:gd name="T2" fmla="*/ 13 w 13"/>
                <a:gd name="T3" fmla="*/ 0 h 155"/>
                <a:gd name="T4" fmla="*/ 0 w 13"/>
                <a:gd name="T5" fmla="*/ 154 h 155"/>
                <a:gd name="T6" fmla="*/ 6 w 13"/>
                <a:gd name="T7" fmla="*/ 155 h 155"/>
              </a:gdLst>
              <a:ahLst/>
              <a:cxnLst>
                <a:cxn ang="0">
                  <a:pos x="T0" y="T1"/>
                </a:cxn>
                <a:cxn ang="0">
                  <a:pos x="T2" y="T3"/>
                </a:cxn>
                <a:cxn ang="0">
                  <a:pos x="T4" y="T5"/>
                </a:cxn>
                <a:cxn ang="0">
                  <a:pos x="T6" y="T7"/>
                </a:cxn>
              </a:cxnLst>
              <a:rect l="0" t="0" r="r" b="b"/>
              <a:pathLst>
                <a:path w="13" h="155">
                  <a:moveTo>
                    <a:pt x="6" y="155"/>
                  </a:moveTo>
                  <a:lnTo>
                    <a:pt x="13" y="0"/>
                  </a:lnTo>
                  <a:lnTo>
                    <a:pt x="0" y="154"/>
                  </a:lnTo>
                  <a:lnTo>
                    <a:pt x="6" y="1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97" name="Freeform 496"/>
            <p:cNvSpPr>
              <a:spLocks/>
            </p:cNvSpPr>
            <p:nvPr/>
          </p:nvSpPr>
          <p:spPr bwMode="auto">
            <a:xfrm>
              <a:off x="5053330" y="3045460"/>
              <a:ext cx="2540" cy="27940"/>
            </a:xfrm>
            <a:custGeom>
              <a:avLst/>
              <a:gdLst>
                <a:gd name="T0" fmla="*/ 6 w 13"/>
                <a:gd name="T1" fmla="*/ 155 h 155"/>
                <a:gd name="T2" fmla="*/ 13 w 13"/>
                <a:gd name="T3" fmla="*/ 0 h 155"/>
                <a:gd name="T4" fmla="*/ 0 w 13"/>
                <a:gd name="T5" fmla="*/ 154 h 155"/>
                <a:gd name="T6" fmla="*/ 6 w 13"/>
                <a:gd name="T7" fmla="*/ 155 h 155"/>
              </a:gdLst>
              <a:ahLst/>
              <a:cxnLst>
                <a:cxn ang="0">
                  <a:pos x="T0" y="T1"/>
                </a:cxn>
                <a:cxn ang="0">
                  <a:pos x="T2" y="T3"/>
                </a:cxn>
                <a:cxn ang="0">
                  <a:pos x="T4" y="T5"/>
                </a:cxn>
                <a:cxn ang="0">
                  <a:pos x="T6" y="T7"/>
                </a:cxn>
              </a:cxnLst>
              <a:rect l="0" t="0" r="r" b="b"/>
              <a:pathLst>
                <a:path w="13" h="155">
                  <a:moveTo>
                    <a:pt x="6" y="155"/>
                  </a:moveTo>
                  <a:lnTo>
                    <a:pt x="13" y="0"/>
                  </a:lnTo>
                  <a:lnTo>
                    <a:pt x="0" y="154"/>
                  </a:lnTo>
                  <a:lnTo>
                    <a:pt x="6"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98" name="Freeform 497"/>
            <p:cNvSpPr>
              <a:spLocks/>
            </p:cNvSpPr>
            <p:nvPr/>
          </p:nvSpPr>
          <p:spPr bwMode="auto">
            <a:xfrm>
              <a:off x="5053330" y="3045460"/>
              <a:ext cx="2540" cy="27305"/>
            </a:xfrm>
            <a:custGeom>
              <a:avLst/>
              <a:gdLst>
                <a:gd name="T0" fmla="*/ 6 w 13"/>
                <a:gd name="T1" fmla="*/ 0 h 154"/>
                <a:gd name="T2" fmla="*/ 0 w 13"/>
                <a:gd name="T3" fmla="*/ 154 h 154"/>
                <a:gd name="T4" fmla="*/ 13 w 13"/>
                <a:gd name="T5" fmla="*/ 0 h 154"/>
                <a:gd name="T6" fmla="*/ 6 w 13"/>
                <a:gd name="T7" fmla="*/ 0 h 154"/>
              </a:gdLst>
              <a:ahLst/>
              <a:cxnLst>
                <a:cxn ang="0">
                  <a:pos x="T0" y="T1"/>
                </a:cxn>
                <a:cxn ang="0">
                  <a:pos x="T2" y="T3"/>
                </a:cxn>
                <a:cxn ang="0">
                  <a:pos x="T4" y="T5"/>
                </a:cxn>
                <a:cxn ang="0">
                  <a:pos x="T6" y="T7"/>
                </a:cxn>
              </a:cxnLst>
              <a:rect l="0" t="0" r="r" b="b"/>
              <a:pathLst>
                <a:path w="13" h="154">
                  <a:moveTo>
                    <a:pt x="6" y="0"/>
                  </a:moveTo>
                  <a:lnTo>
                    <a:pt x="0" y="154"/>
                  </a:lnTo>
                  <a:lnTo>
                    <a:pt x="13"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499" name="Freeform 498"/>
            <p:cNvSpPr>
              <a:spLocks/>
            </p:cNvSpPr>
            <p:nvPr/>
          </p:nvSpPr>
          <p:spPr bwMode="auto">
            <a:xfrm>
              <a:off x="5053330" y="3045460"/>
              <a:ext cx="2540" cy="27305"/>
            </a:xfrm>
            <a:custGeom>
              <a:avLst/>
              <a:gdLst>
                <a:gd name="T0" fmla="*/ 6 w 13"/>
                <a:gd name="T1" fmla="*/ 0 h 154"/>
                <a:gd name="T2" fmla="*/ 0 w 13"/>
                <a:gd name="T3" fmla="*/ 154 h 154"/>
                <a:gd name="T4" fmla="*/ 13 w 13"/>
                <a:gd name="T5" fmla="*/ 0 h 154"/>
                <a:gd name="T6" fmla="*/ 6 w 13"/>
                <a:gd name="T7" fmla="*/ 0 h 154"/>
              </a:gdLst>
              <a:ahLst/>
              <a:cxnLst>
                <a:cxn ang="0">
                  <a:pos x="T0" y="T1"/>
                </a:cxn>
                <a:cxn ang="0">
                  <a:pos x="T2" y="T3"/>
                </a:cxn>
                <a:cxn ang="0">
                  <a:pos x="T4" y="T5"/>
                </a:cxn>
                <a:cxn ang="0">
                  <a:pos x="T6" y="T7"/>
                </a:cxn>
              </a:cxnLst>
              <a:rect l="0" t="0" r="r" b="b"/>
              <a:pathLst>
                <a:path w="13" h="154">
                  <a:moveTo>
                    <a:pt x="6" y="0"/>
                  </a:moveTo>
                  <a:lnTo>
                    <a:pt x="0" y="154"/>
                  </a:lnTo>
                  <a:lnTo>
                    <a:pt x="13" y="0"/>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00" name="Freeform 499"/>
            <p:cNvSpPr>
              <a:spLocks/>
            </p:cNvSpPr>
            <p:nvPr/>
          </p:nvSpPr>
          <p:spPr bwMode="auto">
            <a:xfrm>
              <a:off x="5052060" y="3045460"/>
              <a:ext cx="1905" cy="27305"/>
            </a:xfrm>
            <a:custGeom>
              <a:avLst/>
              <a:gdLst>
                <a:gd name="T0" fmla="*/ 6 w 12"/>
                <a:gd name="T1" fmla="*/ 154 h 154"/>
                <a:gd name="T2" fmla="*/ 12 w 12"/>
                <a:gd name="T3" fmla="*/ 0 h 154"/>
                <a:gd name="T4" fmla="*/ 0 w 12"/>
                <a:gd name="T5" fmla="*/ 152 h 154"/>
                <a:gd name="T6" fmla="*/ 6 w 12"/>
                <a:gd name="T7" fmla="*/ 154 h 154"/>
              </a:gdLst>
              <a:ahLst/>
              <a:cxnLst>
                <a:cxn ang="0">
                  <a:pos x="T0" y="T1"/>
                </a:cxn>
                <a:cxn ang="0">
                  <a:pos x="T2" y="T3"/>
                </a:cxn>
                <a:cxn ang="0">
                  <a:pos x="T4" y="T5"/>
                </a:cxn>
                <a:cxn ang="0">
                  <a:pos x="T6" y="T7"/>
                </a:cxn>
              </a:cxnLst>
              <a:rect l="0" t="0" r="r" b="b"/>
              <a:pathLst>
                <a:path w="12" h="154">
                  <a:moveTo>
                    <a:pt x="6" y="154"/>
                  </a:moveTo>
                  <a:lnTo>
                    <a:pt x="12" y="0"/>
                  </a:lnTo>
                  <a:lnTo>
                    <a:pt x="0" y="152"/>
                  </a:lnTo>
                  <a:lnTo>
                    <a:pt x="6" y="1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01" name="Freeform 500"/>
            <p:cNvSpPr>
              <a:spLocks/>
            </p:cNvSpPr>
            <p:nvPr/>
          </p:nvSpPr>
          <p:spPr bwMode="auto">
            <a:xfrm>
              <a:off x="5052060" y="3045460"/>
              <a:ext cx="1905" cy="27305"/>
            </a:xfrm>
            <a:custGeom>
              <a:avLst/>
              <a:gdLst>
                <a:gd name="T0" fmla="*/ 6 w 12"/>
                <a:gd name="T1" fmla="*/ 154 h 154"/>
                <a:gd name="T2" fmla="*/ 12 w 12"/>
                <a:gd name="T3" fmla="*/ 0 h 154"/>
                <a:gd name="T4" fmla="*/ 0 w 12"/>
                <a:gd name="T5" fmla="*/ 152 h 154"/>
                <a:gd name="T6" fmla="*/ 6 w 12"/>
                <a:gd name="T7" fmla="*/ 154 h 154"/>
              </a:gdLst>
              <a:ahLst/>
              <a:cxnLst>
                <a:cxn ang="0">
                  <a:pos x="T0" y="T1"/>
                </a:cxn>
                <a:cxn ang="0">
                  <a:pos x="T2" y="T3"/>
                </a:cxn>
                <a:cxn ang="0">
                  <a:pos x="T4" y="T5"/>
                </a:cxn>
                <a:cxn ang="0">
                  <a:pos x="T6" y="T7"/>
                </a:cxn>
              </a:cxnLst>
              <a:rect l="0" t="0" r="r" b="b"/>
              <a:pathLst>
                <a:path w="12" h="154">
                  <a:moveTo>
                    <a:pt x="6" y="154"/>
                  </a:moveTo>
                  <a:lnTo>
                    <a:pt x="12" y="0"/>
                  </a:lnTo>
                  <a:lnTo>
                    <a:pt x="0" y="152"/>
                  </a:lnTo>
                  <a:lnTo>
                    <a:pt x="6"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02" name="Freeform 501"/>
            <p:cNvSpPr>
              <a:spLocks/>
            </p:cNvSpPr>
            <p:nvPr/>
          </p:nvSpPr>
          <p:spPr bwMode="auto">
            <a:xfrm>
              <a:off x="5052060" y="3045460"/>
              <a:ext cx="1905" cy="27305"/>
            </a:xfrm>
            <a:custGeom>
              <a:avLst/>
              <a:gdLst>
                <a:gd name="T0" fmla="*/ 6 w 12"/>
                <a:gd name="T1" fmla="*/ 2 h 152"/>
                <a:gd name="T2" fmla="*/ 0 w 12"/>
                <a:gd name="T3" fmla="*/ 152 h 152"/>
                <a:gd name="T4" fmla="*/ 12 w 12"/>
                <a:gd name="T5" fmla="*/ 0 h 152"/>
                <a:gd name="T6" fmla="*/ 6 w 12"/>
                <a:gd name="T7" fmla="*/ 2 h 152"/>
              </a:gdLst>
              <a:ahLst/>
              <a:cxnLst>
                <a:cxn ang="0">
                  <a:pos x="T0" y="T1"/>
                </a:cxn>
                <a:cxn ang="0">
                  <a:pos x="T2" y="T3"/>
                </a:cxn>
                <a:cxn ang="0">
                  <a:pos x="T4" y="T5"/>
                </a:cxn>
                <a:cxn ang="0">
                  <a:pos x="T6" y="T7"/>
                </a:cxn>
              </a:cxnLst>
              <a:rect l="0" t="0" r="r" b="b"/>
              <a:pathLst>
                <a:path w="12" h="152">
                  <a:moveTo>
                    <a:pt x="6" y="2"/>
                  </a:moveTo>
                  <a:lnTo>
                    <a:pt x="0" y="152"/>
                  </a:lnTo>
                  <a:lnTo>
                    <a:pt x="12" y="0"/>
                  </a:lnTo>
                  <a:lnTo>
                    <a:pt x="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03" name="Freeform 502"/>
            <p:cNvSpPr>
              <a:spLocks/>
            </p:cNvSpPr>
            <p:nvPr/>
          </p:nvSpPr>
          <p:spPr bwMode="auto">
            <a:xfrm>
              <a:off x="5052060" y="3045460"/>
              <a:ext cx="1905" cy="27305"/>
            </a:xfrm>
            <a:custGeom>
              <a:avLst/>
              <a:gdLst>
                <a:gd name="T0" fmla="*/ 6 w 12"/>
                <a:gd name="T1" fmla="*/ 2 h 152"/>
                <a:gd name="T2" fmla="*/ 0 w 12"/>
                <a:gd name="T3" fmla="*/ 152 h 152"/>
                <a:gd name="T4" fmla="*/ 12 w 12"/>
                <a:gd name="T5" fmla="*/ 0 h 152"/>
                <a:gd name="T6" fmla="*/ 6 w 12"/>
                <a:gd name="T7" fmla="*/ 2 h 152"/>
              </a:gdLst>
              <a:ahLst/>
              <a:cxnLst>
                <a:cxn ang="0">
                  <a:pos x="T0" y="T1"/>
                </a:cxn>
                <a:cxn ang="0">
                  <a:pos x="T2" y="T3"/>
                </a:cxn>
                <a:cxn ang="0">
                  <a:pos x="T4" y="T5"/>
                </a:cxn>
                <a:cxn ang="0">
                  <a:pos x="T6" y="T7"/>
                </a:cxn>
              </a:cxnLst>
              <a:rect l="0" t="0" r="r" b="b"/>
              <a:pathLst>
                <a:path w="12" h="152">
                  <a:moveTo>
                    <a:pt x="6" y="2"/>
                  </a:moveTo>
                  <a:lnTo>
                    <a:pt x="0" y="152"/>
                  </a:lnTo>
                  <a:lnTo>
                    <a:pt x="12" y="0"/>
                  </a:lnTo>
                  <a:lnTo>
                    <a:pt x="6"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04" name="Freeform 503"/>
            <p:cNvSpPr>
              <a:spLocks/>
            </p:cNvSpPr>
            <p:nvPr/>
          </p:nvSpPr>
          <p:spPr bwMode="auto">
            <a:xfrm>
              <a:off x="5050790" y="3045460"/>
              <a:ext cx="2540" cy="27305"/>
            </a:xfrm>
            <a:custGeom>
              <a:avLst/>
              <a:gdLst>
                <a:gd name="T0" fmla="*/ 6 w 12"/>
                <a:gd name="T1" fmla="*/ 150 h 150"/>
                <a:gd name="T2" fmla="*/ 12 w 12"/>
                <a:gd name="T3" fmla="*/ 0 h 150"/>
                <a:gd name="T4" fmla="*/ 0 w 12"/>
                <a:gd name="T5" fmla="*/ 148 h 150"/>
                <a:gd name="T6" fmla="*/ 6 w 12"/>
                <a:gd name="T7" fmla="*/ 150 h 150"/>
              </a:gdLst>
              <a:ahLst/>
              <a:cxnLst>
                <a:cxn ang="0">
                  <a:pos x="T0" y="T1"/>
                </a:cxn>
                <a:cxn ang="0">
                  <a:pos x="T2" y="T3"/>
                </a:cxn>
                <a:cxn ang="0">
                  <a:pos x="T4" y="T5"/>
                </a:cxn>
                <a:cxn ang="0">
                  <a:pos x="T6" y="T7"/>
                </a:cxn>
              </a:cxnLst>
              <a:rect l="0" t="0" r="r" b="b"/>
              <a:pathLst>
                <a:path w="12" h="150">
                  <a:moveTo>
                    <a:pt x="6" y="150"/>
                  </a:moveTo>
                  <a:lnTo>
                    <a:pt x="12" y="0"/>
                  </a:lnTo>
                  <a:lnTo>
                    <a:pt x="0" y="148"/>
                  </a:lnTo>
                  <a:lnTo>
                    <a:pt x="6" y="1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05" name="Freeform 504"/>
            <p:cNvSpPr>
              <a:spLocks/>
            </p:cNvSpPr>
            <p:nvPr/>
          </p:nvSpPr>
          <p:spPr bwMode="auto">
            <a:xfrm>
              <a:off x="5050790" y="3045460"/>
              <a:ext cx="2540" cy="27305"/>
            </a:xfrm>
            <a:custGeom>
              <a:avLst/>
              <a:gdLst>
                <a:gd name="T0" fmla="*/ 6 w 12"/>
                <a:gd name="T1" fmla="*/ 150 h 150"/>
                <a:gd name="T2" fmla="*/ 12 w 12"/>
                <a:gd name="T3" fmla="*/ 0 h 150"/>
                <a:gd name="T4" fmla="*/ 0 w 12"/>
                <a:gd name="T5" fmla="*/ 148 h 150"/>
                <a:gd name="T6" fmla="*/ 6 w 12"/>
                <a:gd name="T7" fmla="*/ 150 h 150"/>
              </a:gdLst>
              <a:ahLst/>
              <a:cxnLst>
                <a:cxn ang="0">
                  <a:pos x="T0" y="T1"/>
                </a:cxn>
                <a:cxn ang="0">
                  <a:pos x="T2" y="T3"/>
                </a:cxn>
                <a:cxn ang="0">
                  <a:pos x="T4" y="T5"/>
                </a:cxn>
                <a:cxn ang="0">
                  <a:pos x="T6" y="T7"/>
                </a:cxn>
              </a:cxnLst>
              <a:rect l="0" t="0" r="r" b="b"/>
              <a:pathLst>
                <a:path w="12" h="150">
                  <a:moveTo>
                    <a:pt x="6" y="150"/>
                  </a:moveTo>
                  <a:lnTo>
                    <a:pt x="12" y="0"/>
                  </a:lnTo>
                  <a:lnTo>
                    <a:pt x="0" y="148"/>
                  </a:lnTo>
                  <a:lnTo>
                    <a:pt x="6" y="15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06" name="Freeform 505"/>
            <p:cNvSpPr>
              <a:spLocks/>
            </p:cNvSpPr>
            <p:nvPr/>
          </p:nvSpPr>
          <p:spPr bwMode="auto">
            <a:xfrm>
              <a:off x="5050790" y="3045460"/>
              <a:ext cx="2540" cy="27305"/>
            </a:xfrm>
            <a:custGeom>
              <a:avLst/>
              <a:gdLst>
                <a:gd name="T0" fmla="*/ 6 w 12"/>
                <a:gd name="T1" fmla="*/ 1 h 148"/>
                <a:gd name="T2" fmla="*/ 0 w 12"/>
                <a:gd name="T3" fmla="*/ 148 h 148"/>
                <a:gd name="T4" fmla="*/ 12 w 12"/>
                <a:gd name="T5" fmla="*/ 0 h 148"/>
                <a:gd name="T6" fmla="*/ 6 w 12"/>
                <a:gd name="T7" fmla="*/ 1 h 148"/>
              </a:gdLst>
              <a:ahLst/>
              <a:cxnLst>
                <a:cxn ang="0">
                  <a:pos x="T0" y="T1"/>
                </a:cxn>
                <a:cxn ang="0">
                  <a:pos x="T2" y="T3"/>
                </a:cxn>
                <a:cxn ang="0">
                  <a:pos x="T4" y="T5"/>
                </a:cxn>
                <a:cxn ang="0">
                  <a:pos x="T6" y="T7"/>
                </a:cxn>
              </a:cxnLst>
              <a:rect l="0" t="0" r="r" b="b"/>
              <a:pathLst>
                <a:path w="12" h="148">
                  <a:moveTo>
                    <a:pt x="6" y="1"/>
                  </a:moveTo>
                  <a:lnTo>
                    <a:pt x="0" y="148"/>
                  </a:lnTo>
                  <a:lnTo>
                    <a:pt x="12" y="0"/>
                  </a:ln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07" name="Freeform 506"/>
            <p:cNvSpPr>
              <a:spLocks/>
            </p:cNvSpPr>
            <p:nvPr/>
          </p:nvSpPr>
          <p:spPr bwMode="auto">
            <a:xfrm>
              <a:off x="5050790" y="3045460"/>
              <a:ext cx="2540" cy="27305"/>
            </a:xfrm>
            <a:custGeom>
              <a:avLst/>
              <a:gdLst>
                <a:gd name="T0" fmla="*/ 6 w 12"/>
                <a:gd name="T1" fmla="*/ 1 h 148"/>
                <a:gd name="T2" fmla="*/ 0 w 12"/>
                <a:gd name="T3" fmla="*/ 148 h 148"/>
                <a:gd name="T4" fmla="*/ 12 w 12"/>
                <a:gd name="T5" fmla="*/ 0 h 148"/>
                <a:gd name="T6" fmla="*/ 6 w 12"/>
                <a:gd name="T7" fmla="*/ 1 h 148"/>
              </a:gdLst>
              <a:ahLst/>
              <a:cxnLst>
                <a:cxn ang="0">
                  <a:pos x="T0" y="T1"/>
                </a:cxn>
                <a:cxn ang="0">
                  <a:pos x="T2" y="T3"/>
                </a:cxn>
                <a:cxn ang="0">
                  <a:pos x="T4" y="T5"/>
                </a:cxn>
                <a:cxn ang="0">
                  <a:pos x="T6" y="T7"/>
                </a:cxn>
              </a:cxnLst>
              <a:rect l="0" t="0" r="r" b="b"/>
              <a:pathLst>
                <a:path w="12" h="148">
                  <a:moveTo>
                    <a:pt x="6" y="1"/>
                  </a:moveTo>
                  <a:lnTo>
                    <a:pt x="0" y="148"/>
                  </a:lnTo>
                  <a:lnTo>
                    <a:pt x="12" y="0"/>
                  </a:lnTo>
                  <a:lnTo>
                    <a:pt x="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08" name="Freeform 507"/>
            <p:cNvSpPr>
              <a:spLocks/>
            </p:cNvSpPr>
            <p:nvPr/>
          </p:nvSpPr>
          <p:spPr bwMode="auto">
            <a:xfrm>
              <a:off x="5049520" y="3045460"/>
              <a:ext cx="2540" cy="27305"/>
            </a:xfrm>
            <a:custGeom>
              <a:avLst/>
              <a:gdLst>
                <a:gd name="T0" fmla="*/ 7 w 13"/>
                <a:gd name="T1" fmla="*/ 147 h 147"/>
                <a:gd name="T2" fmla="*/ 13 w 13"/>
                <a:gd name="T3" fmla="*/ 0 h 147"/>
                <a:gd name="T4" fmla="*/ 0 w 13"/>
                <a:gd name="T5" fmla="*/ 144 h 147"/>
                <a:gd name="T6" fmla="*/ 7 w 13"/>
                <a:gd name="T7" fmla="*/ 147 h 147"/>
              </a:gdLst>
              <a:ahLst/>
              <a:cxnLst>
                <a:cxn ang="0">
                  <a:pos x="T0" y="T1"/>
                </a:cxn>
                <a:cxn ang="0">
                  <a:pos x="T2" y="T3"/>
                </a:cxn>
                <a:cxn ang="0">
                  <a:pos x="T4" y="T5"/>
                </a:cxn>
                <a:cxn ang="0">
                  <a:pos x="T6" y="T7"/>
                </a:cxn>
              </a:cxnLst>
              <a:rect l="0" t="0" r="r" b="b"/>
              <a:pathLst>
                <a:path w="13" h="147">
                  <a:moveTo>
                    <a:pt x="7" y="147"/>
                  </a:moveTo>
                  <a:lnTo>
                    <a:pt x="13" y="0"/>
                  </a:lnTo>
                  <a:lnTo>
                    <a:pt x="0" y="144"/>
                  </a:lnTo>
                  <a:lnTo>
                    <a:pt x="7" y="1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09" name="Freeform 508"/>
            <p:cNvSpPr>
              <a:spLocks/>
            </p:cNvSpPr>
            <p:nvPr/>
          </p:nvSpPr>
          <p:spPr bwMode="auto">
            <a:xfrm>
              <a:off x="5049520" y="3045460"/>
              <a:ext cx="2540" cy="27305"/>
            </a:xfrm>
            <a:custGeom>
              <a:avLst/>
              <a:gdLst>
                <a:gd name="T0" fmla="*/ 7 w 13"/>
                <a:gd name="T1" fmla="*/ 147 h 147"/>
                <a:gd name="T2" fmla="*/ 13 w 13"/>
                <a:gd name="T3" fmla="*/ 0 h 147"/>
                <a:gd name="T4" fmla="*/ 0 w 13"/>
                <a:gd name="T5" fmla="*/ 144 h 147"/>
                <a:gd name="T6" fmla="*/ 7 w 13"/>
                <a:gd name="T7" fmla="*/ 147 h 147"/>
              </a:gdLst>
              <a:ahLst/>
              <a:cxnLst>
                <a:cxn ang="0">
                  <a:pos x="T0" y="T1"/>
                </a:cxn>
                <a:cxn ang="0">
                  <a:pos x="T2" y="T3"/>
                </a:cxn>
                <a:cxn ang="0">
                  <a:pos x="T4" y="T5"/>
                </a:cxn>
                <a:cxn ang="0">
                  <a:pos x="T6" y="T7"/>
                </a:cxn>
              </a:cxnLst>
              <a:rect l="0" t="0" r="r" b="b"/>
              <a:pathLst>
                <a:path w="13" h="147">
                  <a:moveTo>
                    <a:pt x="7" y="147"/>
                  </a:moveTo>
                  <a:lnTo>
                    <a:pt x="13" y="0"/>
                  </a:lnTo>
                  <a:lnTo>
                    <a:pt x="0" y="144"/>
                  </a:lnTo>
                  <a:lnTo>
                    <a:pt x="7" y="14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10" name="Freeform 509"/>
            <p:cNvSpPr>
              <a:spLocks/>
            </p:cNvSpPr>
            <p:nvPr/>
          </p:nvSpPr>
          <p:spPr bwMode="auto">
            <a:xfrm>
              <a:off x="5049520" y="3045460"/>
              <a:ext cx="2540" cy="26670"/>
            </a:xfrm>
            <a:custGeom>
              <a:avLst/>
              <a:gdLst>
                <a:gd name="T0" fmla="*/ 7 w 13"/>
                <a:gd name="T1" fmla="*/ 4 h 144"/>
                <a:gd name="T2" fmla="*/ 0 w 13"/>
                <a:gd name="T3" fmla="*/ 144 h 144"/>
                <a:gd name="T4" fmla="*/ 13 w 13"/>
                <a:gd name="T5" fmla="*/ 0 h 144"/>
                <a:gd name="T6" fmla="*/ 7 w 13"/>
                <a:gd name="T7" fmla="*/ 4 h 144"/>
              </a:gdLst>
              <a:ahLst/>
              <a:cxnLst>
                <a:cxn ang="0">
                  <a:pos x="T0" y="T1"/>
                </a:cxn>
                <a:cxn ang="0">
                  <a:pos x="T2" y="T3"/>
                </a:cxn>
                <a:cxn ang="0">
                  <a:pos x="T4" y="T5"/>
                </a:cxn>
                <a:cxn ang="0">
                  <a:pos x="T6" y="T7"/>
                </a:cxn>
              </a:cxnLst>
              <a:rect l="0" t="0" r="r" b="b"/>
              <a:pathLst>
                <a:path w="13" h="144">
                  <a:moveTo>
                    <a:pt x="7" y="4"/>
                  </a:moveTo>
                  <a:lnTo>
                    <a:pt x="0" y="144"/>
                  </a:lnTo>
                  <a:lnTo>
                    <a:pt x="13" y="0"/>
                  </a:lnTo>
                  <a:lnTo>
                    <a:pt x="7"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11" name="Freeform 510"/>
            <p:cNvSpPr>
              <a:spLocks/>
            </p:cNvSpPr>
            <p:nvPr/>
          </p:nvSpPr>
          <p:spPr bwMode="auto">
            <a:xfrm>
              <a:off x="5049520" y="3045460"/>
              <a:ext cx="2540" cy="26670"/>
            </a:xfrm>
            <a:custGeom>
              <a:avLst/>
              <a:gdLst>
                <a:gd name="T0" fmla="*/ 7 w 13"/>
                <a:gd name="T1" fmla="*/ 4 h 144"/>
                <a:gd name="T2" fmla="*/ 0 w 13"/>
                <a:gd name="T3" fmla="*/ 144 h 144"/>
                <a:gd name="T4" fmla="*/ 13 w 13"/>
                <a:gd name="T5" fmla="*/ 0 h 144"/>
                <a:gd name="T6" fmla="*/ 7 w 13"/>
                <a:gd name="T7" fmla="*/ 4 h 144"/>
              </a:gdLst>
              <a:ahLst/>
              <a:cxnLst>
                <a:cxn ang="0">
                  <a:pos x="T0" y="T1"/>
                </a:cxn>
                <a:cxn ang="0">
                  <a:pos x="T2" y="T3"/>
                </a:cxn>
                <a:cxn ang="0">
                  <a:pos x="T4" y="T5"/>
                </a:cxn>
                <a:cxn ang="0">
                  <a:pos x="T6" y="T7"/>
                </a:cxn>
              </a:cxnLst>
              <a:rect l="0" t="0" r="r" b="b"/>
              <a:pathLst>
                <a:path w="13" h="144">
                  <a:moveTo>
                    <a:pt x="7" y="4"/>
                  </a:moveTo>
                  <a:lnTo>
                    <a:pt x="0" y="144"/>
                  </a:lnTo>
                  <a:lnTo>
                    <a:pt x="13" y="0"/>
                  </a:lnTo>
                  <a:lnTo>
                    <a:pt x="7"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12" name="Freeform 511"/>
            <p:cNvSpPr>
              <a:spLocks/>
            </p:cNvSpPr>
            <p:nvPr/>
          </p:nvSpPr>
          <p:spPr bwMode="auto">
            <a:xfrm>
              <a:off x="5048885" y="3046095"/>
              <a:ext cx="1905" cy="26035"/>
            </a:xfrm>
            <a:custGeom>
              <a:avLst/>
              <a:gdLst>
                <a:gd name="T0" fmla="*/ 5 w 12"/>
                <a:gd name="T1" fmla="*/ 140 h 140"/>
                <a:gd name="T2" fmla="*/ 12 w 12"/>
                <a:gd name="T3" fmla="*/ 0 h 140"/>
                <a:gd name="T4" fmla="*/ 0 w 12"/>
                <a:gd name="T5" fmla="*/ 137 h 140"/>
                <a:gd name="T6" fmla="*/ 5 w 12"/>
                <a:gd name="T7" fmla="*/ 140 h 140"/>
              </a:gdLst>
              <a:ahLst/>
              <a:cxnLst>
                <a:cxn ang="0">
                  <a:pos x="T0" y="T1"/>
                </a:cxn>
                <a:cxn ang="0">
                  <a:pos x="T2" y="T3"/>
                </a:cxn>
                <a:cxn ang="0">
                  <a:pos x="T4" y="T5"/>
                </a:cxn>
                <a:cxn ang="0">
                  <a:pos x="T6" y="T7"/>
                </a:cxn>
              </a:cxnLst>
              <a:rect l="0" t="0" r="r" b="b"/>
              <a:pathLst>
                <a:path w="12" h="140">
                  <a:moveTo>
                    <a:pt x="5" y="140"/>
                  </a:moveTo>
                  <a:lnTo>
                    <a:pt x="12" y="0"/>
                  </a:lnTo>
                  <a:lnTo>
                    <a:pt x="0" y="137"/>
                  </a:lnTo>
                  <a:lnTo>
                    <a:pt x="5"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13" name="Freeform 512"/>
            <p:cNvSpPr>
              <a:spLocks/>
            </p:cNvSpPr>
            <p:nvPr/>
          </p:nvSpPr>
          <p:spPr bwMode="auto">
            <a:xfrm>
              <a:off x="5048885" y="3046095"/>
              <a:ext cx="1905" cy="26035"/>
            </a:xfrm>
            <a:custGeom>
              <a:avLst/>
              <a:gdLst>
                <a:gd name="T0" fmla="*/ 5 w 12"/>
                <a:gd name="T1" fmla="*/ 140 h 140"/>
                <a:gd name="T2" fmla="*/ 12 w 12"/>
                <a:gd name="T3" fmla="*/ 0 h 140"/>
                <a:gd name="T4" fmla="*/ 0 w 12"/>
                <a:gd name="T5" fmla="*/ 137 h 140"/>
                <a:gd name="T6" fmla="*/ 5 w 12"/>
                <a:gd name="T7" fmla="*/ 140 h 140"/>
              </a:gdLst>
              <a:ahLst/>
              <a:cxnLst>
                <a:cxn ang="0">
                  <a:pos x="T0" y="T1"/>
                </a:cxn>
                <a:cxn ang="0">
                  <a:pos x="T2" y="T3"/>
                </a:cxn>
                <a:cxn ang="0">
                  <a:pos x="T4" y="T5"/>
                </a:cxn>
                <a:cxn ang="0">
                  <a:pos x="T6" y="T7"/>
                </a:cxn>
              </a:cxnLst>
              <a:rect l="0" t="0" r="r" b="b"/>
              <a:pathLst>
                <a:path w="12" h="140">
                  <a:moveTo>
                    <a:pt x="5" y="140"/>
                  </a:moveTo>
                  <a:lnTo>
                    <a:pt x="12" y="0"/>
                  </a:lnTo>
                  <a:lnTo>
                    <a:pt x="0" y="137"/>
                  </a:lnTo>
                  <a:lnTo>
                    <a:pt x="5" y="14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14" name="Freeform 513"/>
            <p:cNvSpPr>
              <a:spLocks/>
            </p:cNvSpPr>
            <p:nvPr/>
          </p:nvSpPr>
          <p:spPr bwMode="auto">
            <a:xfrm>
              <a:off x="5048885" y="3046095"/>
              <a:ext cx="1905" cy="25400"/>
            </a:xfrm>
            <a:custGeom>
              <a:avLst/>
              <a:gdLst>
                <a:gd name="T0" fmla="*/ 5 w 12"/>
                <a:gd name="T1" fmla="*/ 3 h 137"/>
                <a:gd name="T2" fmla="*/ 0 w 12"/>
                <a:gd name="T3" fmla="*/ 137 h 137"/>
                <a:gd name="T4" fmla="*/ 12 w 12"/>
                <a:gd name="T5" fmla="*/ 0 h 137"/>
                <a:gd name="T6" fmla="*/ 5 w 12"/>
                <a:gd name="T7" fmla="*/ 3 h 137"/>
              </a:gdLst>
              <a:ahLst/>
              <a:cxnLst>
                <a:cxn ang="0">
                  <a:pos x="T0" y="T1"/>
                </a:cxn>
                <a:cxn ang="0">
                  <a:pos x="T2" y="T3"/>
                </a:cxn>
                <a:cxn ang="0">
                  <a:pos x="T4" y="T5"/>
                </a:cxn>
                <a:cxn ang="0">
                  <a:pos x="T6" y="T7"/>
                </a:cxn>
              </a:cxnLst>
              <a:rect l="0" t="0" r="r" b="b"/>
              <a:pathLst>
                <a:path w="12" h="137">
                  <a:moveTo>
                    <a:pt x="5" y="3"/>
                  </a:moveTo>
                  <a:lnTo>
                    <a:pt x="0" y="137"/>
                  </a:lnTo>
                  <a:lnTo>
                    <a:pt x="12" y="0"/>
                  </a:lnTo>
                  <a:lnTo>
                    <a:pt x="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15" name="Freeform 514"/>
            <p:cNvSpPr>
              <a:spLocks/>
            </p:cNvSpPr>
            <p:nvPr/>
          </p:nvSpPr>
          <p:spPr bwMode="auto">
            <a:xfrm>
              <a:off x="5048885" y="3046095"/>
              <a:ext cx="1905" cy="25400"/>
            </a:xfrm>
            <a:custGeom>
              <a:avLst/>
              <a:gdLst>
                <a:gd name="T0" fmla="*/ 5 w 12"/>
                <a:gd name="T1" fmla="*/ 3 h 137"/>
                <a:gd name="T2" fmla="*/ 0 w 12"/>
                <a:gd name="T3" fmla="*/ 137 h 137"/>
                <a:gd name="T4" fmla="*/ 12 w 12"/>
                <a:gd name="T5" fmla="*/ 0 h 137"/>
                <a:gd name="T6" fmla="*/ 5 w 12"/>
                <a:gd name="T7" fmla="*/ 3 h 137"/>
              </a:gdLst>
              <a:ahLst/>
              <a:cxnLst>
                <a:cxn ang="0">
                  <a:pos x="T0" y="T1"/>
                </a:cxn>
                <a:cxn ang="0">
                  <a:pos x="T2" y="T3"/>
                </a:cxn>
                <a:cxn ang="0">
                  <a:pos x="T4" y="T5"/>
                </a:cxn>
                <a:cxn ang="0">
                  <a:pos x="T6" y="T7"/>
                </a:cxn>
              </a:cxnLst>
              <a:rect l="0" t="0" r="r" b="b"/>
              <a:pathLst>
                <a:path w="12" h="137">
                  <a:moveTo>
                    <a:pt x="5" y="3"/>
                  </a:moveTo>
                  <a:lnTo>
                    <a:pt x="0" y="137"/>
                  </a:lnTo>
                  <a:lnTo>
                    <a:pt x="12" y="0"/>
                  </a:lnTo>
                  <a:lnTo>
                    <a:pt x="5" y="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16" name="Freeform 515"/>
            <p:cNvSpPr>
              <a:spLocks/>
            </p:cNvSpPr>
            <p:nvPr/>
          </p:nvSpPr>
          <p:spPr bwMode="auto">
            <a:xfrm>
              <a:off x="5048250" y="3046730"/>
              <a:ext cx="1270" cy="24765"/>
            </a:xfrm>
            <a:custGeom>
              <a:avLst/>
              <a:gdLst>
                <a:gd name="T0" fmla="*/ 5 w 10"/>
                <a:gd name="T1" fmla="*/ 134 h 134"/>
                <a:gd name="T2" fmla="*/ 10 w 10"/>
                <a:gd name="T3" fmla="*/ 0 h 134"/>
                <a:gd name="T4" fmla="*/ 0 w 10"/>
                <a:gd name="T5" fmla="*/ 130 h 134"/>
                <a:gd name="T6" fmla="*/ 5 w 10"/>
                <a:gd name="T7" fmla="*/ 134 h 134"/>
              </a:gdLst>
              <a:ahLst/>
              <a:cxnLst>
                <a:cxn ang="0">
                  <a:pos x="T0" y="T1"/>
                </a:cxn>
                <a:cxn ang="0">
                  <a:pos x="T2" y="T3"/>
                </a:cxn>
                <a:cxn ang="0">
                  <a:pos x="T4" y="T5"/>
                </a:cxn>
                <a:cxn ang="0">
                  <a:pos x="T6" y="T7"/>
                </a:cxn>
              </a:cxnLst>
              <a:rect l="0" t="0" r="r" b="b"/>
              <a:pathLst>
                <a:path w="10" h="134">
                  <a:moveTo>
                    <a:pt x="5" y="134"/>
                  </a:moveTo>
                  <a:lnTo>
                    <a:pt x="10" y="0"/>
                  </a:lnTo>
                  <a:lnTo>
                    <a:pt x="0" y="130"/>
                  </a:lnTo>
                  <a:lnTo>
                    <a:pt x="5"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17" name="Freeform 516"/>
            <p:cNvSpPr>
              <a:spLocks/>
            </p:cNvSpPr>
            <p:nvPr/>
          </p:nvSpPr>
          <p:spPr bwMode="auto">
            <a:xfrm>
              <a:off x="5048250" y="3046730"/>
              <a:ext cx="1270" cy="24765"/>
            </a:xfrm>
            <a:custGeom>
              <a:avLst/>
              <a:gdLst>
                <a:gd name="T0" fmla="*/ 5 w 10"/>
                <a:gd name="T1" fmla="*/ 134 h 134"/>
                <a:gd name="T2" fmla="*/ 10 w 10"/>
                <a:gd name="T3" fmla="*/ 0 h 134"/>
                <a:gd name="T4" fmla="*/ 0 w 10"/>
                <a:gd name="T5" fmla="*/ 130 h 134"/>
                <a:gd name="T6" fmla="*/ 5 w 10"/>
                <a:gd name="T7" fmla="*/ 134 h 134"/>
              </a:gdLst>
              <a:ahLst/>
              <a:cxnLst>
                <a:cxn ang="0">
                  <a:pos x="T0" y="T1"/>
                </a:cxn>
                <a:cxn ang="0">
                  <a:pos x="T2" y="T3"/>
                </a:cxn>
                <a:cxn ang="0">
                  <a:pos x="T4" y="T5"/>
                </a:cxn>
                <a:cxn ang="0">
                  <a:pos x="T6" y="T7"/>
                </a:cxn>
              </a:cxnLst>
              <a:rect l="0" t="0" r="r" b="b"/>
              <a:pathLst>
                <a:path w="10" h="134">
                  <a:moveTo>
                    <a:pt x="5" y="134"/>
                  </a:moveTo>
                  <a:lnTo>
                    <a:pt x="10" y="0"/>
                  </a:lnTo>
                  <a:lnTo>
                    <a:pt x="0" y="130"/>
                  </a:lnTo>
                  <a:lnTo>
                    <a:pt x="5" y="1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18" name="Freeform 517"/>
            <p:cNvSpPr>
              <a:spLocks/>
            </p:cNvSpPr>
            <p:nvPr/>
          </p:nvSpPr>
          <p:spPr bwMode="auto">
            <a:xfrm>
              <a:off x="5048250" y="3046730"/>
              <a:ext cx="1270" cy="24130"/>
            </a:xfrm>
            <a:custGeom>
              <a:avLst/>
              <a:gdLst>
                <a:gd name="T0" fmla="*/ 5 w 10"/>
                <a:gd name="T1" fmla="*/ 3 h 130"/>
                <a:gd name="T2" fmla="*/ 0 w 10"/>
                <a:gd name="T3" fmla="*/ 130 h 130"/>
                <a:gd name="T4" fmla="*/ 10 w 10"/>
                <a:gd name="T5" fmla="*/ 0 h 130"/>
                <a:gd name="T6" fmla="*/ 5 w 10"/>
                <a:gd name="T7" fmla="*/ 3 h 130"/>
              </a:gdLst>
              <a:ahLst/>
              <a:cxnLst>
                <a:cxn ang="0">
                  <a:pos x="T0" y="T1"/>
                </a:cxn>
                <a:cxn ang="0">
                  <a:pos x="T2" y="T3"/>
                </a:cxn>
                <a:cxn ang="0">
                  <a:pos x="T4" y="T5"/>
                </a:cxn>
                <a:cxn ang="0">
                  <a:pos x="T6" y="T7"/>
                </a:cxn>
              </a:cxnLst>
              <a:rect l="0" t="0" r="r" b="b"/>
              <a:pathLst>
                <a:path w="10" h="130">
                  <a:moveTo>
                    <a:pt x="5" y="3"/>
                  </a:moveTo>
                  <a:lnTo>
                    <a:pt x="0" y="130"/>
                  </a:lnTo>
                  <a:lnTo>
                    <a:pt x="10" y="0"/>
                  </a:lnTo>
                  <a:lnTo>
                    <a:pt x="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19" name="Freeform 518"/>
            <p:cNvSpPr>
              <a:spLocks/>
            </p:cNvSpPr>
            <p:nvPr/>
          </p:nvSpPr>
          <p:spPr bwMode="auto">
            <a:xfrm>
              <a:off x="5048250" y="3046730"/>
              <a:ext cx="1270" cy="24130"/>
            </a:xfrm>
            <a:custGeom>
              <a:avLst/>
              <a:gdLst>
                <a:gd name="T0" fmla="*/ 5 w 10"/>
                <a:gd name="T1" fmla="*/ 3 h 130"/>
                <a:gd name="T2" fmla="*/ 0 w 10"/>
                <a:gd name="T3" fmla="*/ 130 h 130"/>
                <a:gd name="T4" fmla="*/ 10 w 10"/>
                <a:gd name="T5" fmla="*/ 0 h 130"/>
                <a:gd name="T6" fmla="*/ 5 w 10"/>
                <a:gd name="T7" fmla="*/ 3 h 130"/>
              </a:gdLst>
              <a:ahLst/>
              <a:cxnLst>
                <a:cxn ang="0">
                  <a:pos x="T0" y="T1"/>
                </a:cxn>
                <a:cxn ang="0">
                  <a:pos x="T2" y="T3"/>
                </a:cxn>
                <a:cxn ang="0">
                  <a:pos x="T4" y="T5"/>
                </a:cxn>
                <a:cxn ang="0">
                  <a:pos x="T6" y="T7"/>
                </a:cxn>
              </a:cxnLst>
              <a:rect l="0" t="0" r="r" b="b"/>
              <a:pathLst>
                <a:path w="10" h="130">
                  <a:moveTo>
                    <a:pt x="5" y="3"/>
                  </a:moveTo>
                  <a:lnTo>
                    <a:pt x="0" y="130"/>
                  </a:lnTo>
                  <a:lnTo>
                    <a:pt x="10" y="0"/>
                  </a:lnTo>
                  <a:lnTo>
                    <a:pt x="5" y="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20" name="Freeform 519"/>
            <p:cNvSpPr>
              <a:spLocks/>
            </p:cNvSpPr>
            <p:nvPr/>
          </p:nvSpPr>
          <p:spPr bwMode="auto">
            <a:xfrm>
              <a:off x="5046980" y="3047365"/>
              <a:ext cx="1905" cy="23495"/>
            </a:xfrm>
            <a:custGeom>
              <a:avLst/>
              <a:gdLst>
                <a:gd name="T0" fmla="*/ 5 w 10"/>
                <a:gd name="T1" fmla="*/ 127 h 127"/>
                <a:gd name="T2" fmla="*/ 10 w 10"/>
                <a:gd name="T3" fmla="*/ 0 h 127"/>
                <a:gd name="T4" fmla="*/ 0 w 10"/>
                <a:gd name="T5" fmla="*/ 123 h 127"/>
                <a:gd name="T6" fmla="*/ 5 w 10"/>
                <a:gd name="T7" fmla="*/ 127 h 127"/>
              </a:gdLst>
              <a:ahLst/>
              <a:cxnLst>
                <a:cxn ang="0">
                  <a:pos x="T0" y="T1"/>
                </a:cxn>
                <a:cxn ang="0">
                  <a:pos x="T2" y="T3"/>
                </a:cxn>
                <a:cxn ang="0">
                  <a:pos x="T4" y="T5"/>
                </a:cxn>
                <a:cxn ang="0">
                  <a:pos x="T6" y="T7"/>
                </a:cxn>
              </a:cxnLst>
              <a:rect l="0" t="0" r="r" b="b"/>
              <a:pathLst>
                <a:path w="10" h="127">
                  <a:moveTo>
                    <a:pt x="5" y="127"/>
                  </a:moveTo>
                  <a:lnTo>
                    <a:pt x="10" y="0"/>
                  </a:lnTo>
                  <a:lnTo>
                    <a:pt x="0" y="123"/>
                  </a:lnTo>
                  <a:lnTo>
                    <a:pt x="5"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21" name="Freeform 520"/>
            <p:cNvSpPr>
              <a:spLocks/>
            </p:cNvSpPr>
            <p:nvPr/>
          </p:nvSpPr>
          <p:spPr bwMode="auto">
            <a:xfrm>
              <a:off x="5046980" y="3047365"/>
              <a:ext cx="1905" cy="23495"/>
            </a:xfrm>
            <a:custGeom>
              <a:avLst/>
              <a:gdLst>
                <a:gd name="T0" fmla="*/ 5 w 10"/>
                <a:gd name="T1" fmla="*/ 127 h 127"/>
                <a:gd name="T2" fmla="*/ 10 w 10"/>
                <a:gd name="T3" fmla="*/ 0 h 127"/>
                <a:gd name="T4" fmla="*/ 0 w 10"/>
                <a:gd name="T5" fmla="*/ 123 h 127"/>
                <a:gd name="T6" fmla="*/ 5 w 10"/>
                <a:gd name="T7" fmla="*/ 127 h 127"/>
              </a:gdLst>
              <a:ahLst/>
              <a:cxnLst>
                <a:cxn ang="0">
                  <a:pos x="T0" y="T1"/>
                </a:cxn>
                <a:cxn ang="0">
                  <a:pos x="T2" y="T3"/>
                </a:cxn>
                <a:cxn ang="0">
                  <a:pos x="T4" y="T5"/>
                </a:cxn>
                <a:cxn ang="0">
                  <a:pos x="T6" y="T7"/>
                </a:cxn>
              </a:cxnLst>
              <a:rect l="0" t="0" r="r" b="b"/>
              <a:pathLst>
                <a:path w="10" h="127">
                  <a:moveTo>
                    <a:pt x="5" y="127"/>
                  </a:moveTo>
                  <a:lnTo>
                    <a:pt x="10" y="0"/>
                  </a:lnTo>
                  <a:lnTo>
                    <a:pt x="0" y="123"/>
                  </a:lnTo>
                  <a:lnTo>
                    <a:pt x="5" y="12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22" name="Freeform 521"/>
            <p:cNvSpPr>
              <a:spLocks/>
            </p:cNvSpPr>
            <p:nvPr/>
          </p:nvSpPr>
          <p:spPr bwMode="auto">
            <a:xfrm>
              <a:off x="5046980" y="3047365"/>
              <a:ext cx="1905" cy="22225"/>
            </a:xfrm>
            <a:custGeom>
              <a:avLst/>
              <a:gdLst>
                <a:gd name="T0" fmla="*/ 5 w 10"/>
                <a:gd name="T1" fmla="*/ 4 h 123"/>
                <a:gd name="T2" fmla="*/ 0 w 10"/>
                <a:gd name="T3" fmla="*/ 123 h 123"/>
                <a:gd name="T4" fmla="*/ 10 w 10"/>
                <a:gd name="T5" fmla="*/ 0 h 123"/>
                <a:gd name="T6" fmla="*/ 5 w 10"/>
                <a:gd name="T7" fmla="*/ 4 h 123"/>
              </a:gdLst>
              <a:ahLst/>
              <a:cxnLst>
                <a:cxn ang="0">
                  <a:pos x="T0" y="T1"/>
                </a:cxn>
                <a:cxn ang="0">
                  <a:pos x="T2" y="T3"/>
                </a:cxn>
                <a:cxn ang="0">
                  <a:pos x="T4" y="T5"/>
                </a:cxn>
                <a:cxn ang="0">
                  <a:pos x="T6" y="T7"/>
                </a:cxn>
              </a:cxnLst>
              <a:rect l="0" t="0" r="r" b="b"/>
              <a:pathLst>
                <a:path w="10" h="123">
                  <a:moveTo>
                    <a:pt x="5" y="4"/>
                  </a:moveTo>
                  <a:lnTo>
                    <a:pt x="0" y="123"/>
                  </a:lnTo>
                  <a:lnTo>
                    <a:pt x="1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23" name="Freeform 522"/>
            <p:cNvSpPr>
              <a:spLocks/>
            </p:cNvSpPr>
            <p:nvPr/>
          </p:nvSpPr>
          <p:spPr bwMode="auto">
            <a:xfrm>
              <a:off x="5046980" y="3047365"/>
              <a:ext cx="1905" cy="22225"/>
            </a:xfrm>
            <a:custGeom>
              <a:avLst/>
              <a:gdLst>
                <a:gd name="T0" fmla="*/ 5 w 10"/>
                <a:gd name="T1" fmla="*/ 4 h 123"/>
                <a:gd name="T2" fmla="*/ 0 w 10"/>
                <a:gd name="T3" fmla="*/ 123 h 123"/>
                <a:gd name="T4" fmla="*/ 10 w 10"/>
                <a:gd name="T5" fmla="*/ 0 h 123"/>
                <a:gd name="T6" fmla="*/ 5 w 10"/>
                <a:gd name="T7" fmla="*/ 4 h 123"/>
              </a:gdLst>
              <a:ahLst/>
              <a:cxnLst>
                <a:cxn ang="0">
                  <a:pos x="T0" y="T1"/>
                </a:cxn>
                <a:cxn ang="0">
                  <a:pos x="T2" y="T3"/>
                </a:cxn>
                <a:cxn ang="0">
                  <a:pos x="T4" y="T5"/>
                </a:cxn>
                <a:cxn ang="0">
                  <a:pos x="T6" y="T7"/>
                </a:cxn>
              </a:cxnLst>
              <a:rect l="0" t="0" r="r" b="b"/>
              <a:pathLst>
                <a:path w="10" h="123">
                  <a:moveTo>
                    <a:pt x="5" y="4"/>
                  </a:moveTo>
                  <a:lnTo>
                    <a:pt x="0" y="123"/>
                  </a:lnTo>
                  <a:lnTo>
                    <a:pt x="10" y="0"/>
                  </a:lnTo>
                  <a:lnTo>
                    <a:pt x="5"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24" name="Freeform 523"/>
            <p:cNvSpPr>
              <a:spLocks/>
            </p:cNvSpPr>
            <p:nvPr/>
          </p:nvSpPr>
          <p:spPr bwMode="auto">
            <a:xfrm>
              <a:off x="5045710" y="3048635"/>
              <a:ext cx="2540" cy="20955"/>
            </a:xfrm>
            <a:custGeom>
              <a:avLst/>
              <a:gdLst>
                <a:gd name="T0" fmla="*/ 5 w 10"/>
                <a:gd name="T1" fmla="*/ 119 h 119"/>
                <a:gd name="T2" fmla="*/ 10 w 10"/>
                <a:gd name="T3" fmla="*/ 0 h 119"/>
                <a:gd name="T4" fmla="*/ 0 w 10"/>
                <a:gd name="T5" fmla="*/ 114 h 119"/>
                <a:gd name="T6" fmla="*/ 5 w 10"/>
                <a:gd name="T7" fmla="*/ 119 h 119"/>
              </a:gdLst>
              <a:ahLst/>
              <a:cxnLst>
                <a:cxn ang="0">
                  <a:pos x="T0" y="T1"/>
                </a:cxn>
                <a:cxn ang="0">
                  <a:pos x="T2" y="T3"/>
                </a:cxn>
                <a:cxn ang="0">
                  <a:pos x="T4" y="T5"/>
                </a:cxn>
                <a:cxn ang="0">
                  <a:pos x="T6" y="T7"/>
                </a:cxn>
              </a:cxnLst>
              <a:rect l="0" t="0" r="r" b="b"/>
              <a:pathLst>
                <a:path w="10" h="119">
                  <a:moveTo>
                    <a:pt x="5" y="119"/>
                  </a:moveTo>
                  <a:lnTo>
                    <a:pt x="10" y="0"/>
                  </a:lnTo>
                  <a:lnTo>
                    <a:pt x="0" y="114"/>
                  </a:lnTo>
                  <a:lnTo>
                    <a:pt x="5" y="1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25" name="Freeform 524"/>
            <p:cNvSpPr>
              <a:spLocks/>
            </p:cNvSpPr>
            <p:nvPr/>
          </p:nvSpPr>
          <p:spPr bwMode="auto">
            <a:xfrm>
              <a:off x="5045710" y="3048635"/>
              <a:ext cx="2540" cy="20955"/>
            </a:xfrm>
            <a:custGeom>
              <a:avLst/>
              <a:gdLst>
                <a:gd name="T0" fmla="*/ 5 w 10"/>
                <a:gd name="T1" fmla="*/ 119 h 119"/>
                <a:gd name="T2" fmla="*/ 10 w 10"/>
                <a:gd name="T3" fmla="*/ 0 h 119"/>
                <a:gd name="T4" fmla="*/ 0 w 10"/>
                <a:gd name="T5" fmla="*/ 114 h 119"/>
                <a:gd name="T6" fmla="*/ 5 w 10"/>
                <a:gd name="T7" fmla="*/ 119 h 119"/>
              </a:gdLst>
              <a:ahLst/>
              <a:cxnLst>
                <a:cxn ang="0">
                  <a:pos x="T0" y="T1"/>
                </a:cxn>
                <a:cxn ang="0">
                  <a:pos x="T2" y="T3"/>
                </a:cxn>
                <a:cxn ang="0">
                  <a:pos x="T4" y="T5"/>
                </a:cxn>
                <a:cxn ang="0">
                  <a:pos x="T6" y="T7"/>
                </a:cxn>
              </a:cxnLst>
              <a:rect l="0" t="0" r="r" b="b"/>
              <a:pathLst>
                <a:path w="10" h="119">
                  <a:moveTo>
                    <a:pt x="5" y="119"/>
                  </a:moveTo>
                  <a:lnTo>
                    <a:pt x="10" y="0"/>
                  </a:lnTo>
                  <a:lnTo>
                    <a:pt x="0" y="114"/>
                  </a:lnTo>
                  <a:lnTo>
                    <a:pt x="5" y="11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26" name="Freeform 525"/>
            <p:cNvSpPr>
              <a:spLocks/>
            </p:cNvSpPr>
            <p:nvPr/>
          </p:nvSpPr>
          <p:spPr bwMode="auto">
            <a:xfrm>
              <a:off x="5045710" y="3048635"/>
              <a:ext cx="2540" cy="20320"/>
            </a:xfrm>
            <a:custGeom>
              <a:avLst/>
              <a:gdLst>
                <a:gd name="T0" fmla="*/ 5 w 10"/>
                <a:gd name="T1" fmla="*/ 4 h 114"/>
                <a:gd name="T2" fmla="*/ 0 w 10"/>
                <a:gd name="T3" fmla="*/ 114 h 114"/>
                <a:gd name="T4" fmla="*/ 10 w 10"/>
                <a:gd name="T5" fmla="*/ 0 h 114"/>
                <a:gd name="T6" fmla="*/ 5 w 10"/>
                <a:gd name="T7" fmla="*/ 4 h 114"/>
              </a:gdLst>
              <a:ahLst/>
              <a:cxnLst>
                <a:cxn ang="0">
                  <a:pos x="T0" y="T1"/>
                </a:cxn>
                <a:cxn ang="0">
                  <a:pos x="T2" y="T3"/>
                </a:cxn>
                <a:cxn ang="0">
                  <a:pos x="T4" y="T5"/>
                </a:cxn>
                <a:cxn ang="0">
                  <a:pos x="T6" y="T7"/>
                </a:cxn>
              </a:cxnLst>
              <a:rect l="0" t="0" r="r" b="b"/>
              <a:pathLst>
                <a:path w="10" h="114">
                  <a:moveTo>
                    <a:pt x="5" y="4"/>
                  </a:moveTo>
                  <a:lnTo>
                    <a:pt x="0" y="114"/>
                  </a:lnTo>
                  <a:lnTo>
                    <a:pt x="1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27" name="Freeform 526"/>
            <p:cNvSpPr>
              <a:spLocks/>
            </p:cNvSpPr>
            <p:nvPr/>
          </p:nvSpPr>
          <p:spPr bwMode="auto">
            <a:xfrm>
              <a:off x="5045710" y="3048635"/>
              <a:ext cx="2540" cy="20320"/>
            </a:xfrm>
            <a:custGeom>
              <a:avLst/>
              <a:gdLst>
                <a:gd name="T0" fmla="*/ 5 w 10"/>
                <a:gd name="T1" fmla="*/ 4 h 114"/>
                <a:gd name="T2" fmla="*/ 0 w 10"/>
                <a:gd name="T3" fmla="*/ 114 h 114"/>
                <a:gd name="T4" fmla="*/ 10 w 10"/>
                <a:gd name="T5" fmla="*/ 0 h 114"/>
                <a:gd name="T6" fmla="*/ 5 w 10"/>
                <a:gd name="T7" fmla="*/ 4 h 114"/>
              </a:gdLst>
              <a:ahLst/>
              <a:cxnLst>
                <a:cxn ang="0">
                  <a:pos x="T0" y="T1"/>
                </a:cxn>
                <a:cxn ang="0">
                  <a:pos x="T2" y="T3"/>
                </a:cxn>
                <a:cxn ang="0">
                  <a:pos x="T4" y="T5"/>
                </a:cxn>
                <a:cxn ang="0">
                  <a:pos x="T6" y="T7"/>
                </a:cxn>
              </a:cxnLst>
              <a:rect l="0" t="0" r="r" b="b"/>
              <a:pathLst>
                <a:path w="10" h="114">
                  <a:moveTo>
                    <a:pt x="5" y="4"/>
                  </a:moveTo>
                  <a:lnTo>
                    <a:pt x="0" y="114"/>
                  </a:lnTo>
                  <a:lnTo>
                    <a:pt x="10" y="0"/>
                  </a:lnTo>
                  <a:lnTo>
                    <a:pt x="5"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28" name="Freeform 527"/>
            <p:cNvSpPr>
              <a:spLocks/>
            </p:cNvSpPr>
            <p:nvPr/>
          </p:nvSpPr>
          <p:spPr bwMode="auto">
            <a:xfrm>
              <a:off x="5045075" y="3049270"/>
              <a:ext cx="1905" cy="19685"/>
            </a:xfrm>
            <a:custGeom>
              <a:avLst/>
              <a:gdLst>
                <a:gd name="T0" fmla="*/ 4 w 9"/>
                <a:gd name="T1" fmla="*/ 110 h 110"/>
                <a:gd name="T2" fmla="*/ 9 w 9"/>
                <a:gd name="T3" fmla="*/ 0 h 110"/>
                <a:gd name="T4" fmla="*/ 0 w 9"/>
                <a:gd name="T5" fmla="*/ 106 h 110"/>
                <a:gd name="T6" fmla="*/ 4 w 9"/>
                <a:gd name="T7" fmla="*/ 110 h 110"/>
              </a:gdLst>
              <a:ahLst/>
              <a:cxnLst>
                <a:cxn ang="0">
                  <a:pos x="T0" y="T1"/>
                </a:cxn>
                <a:cxn ang="0">
                  <a:pos x="T2" y="T3"/>
                </a:cxn>
                <a:cxn ang="0">
                  <a:pos x="T4" y="T5"/>
                </a:cxn>
                <a:cxn ang="0">
                  <a:pos x="T6" y="T7"/>
                </a:cxn>
              </a:cxnLst>
              <a:rect l="0" t="0" r="r" b="b"/>
              <a:pathLst>
                <a:path w="9" h="110">
                  <a:moveTo>
                    <a:pt x="4" y="110"/>
                  </a:moveTo>
                  <a:lnTo>
                    <a:pt x="9" y="0"/>
                  </a:lnTo>
                  <a:lnTo>
                    <a:pt x="0" y="106"/>
                  </a:lnTo>
                  <a:lnTo>
                    <a:pt x="4" y="1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29" name="Freeform 528"/>
            <p:cNvSpPr>
              <a:spLocks/>
            </p:cNvSpPr>
            <p:nvPr/>
          </p:nvSpPr>
          <p:spPr bwMode="auto">
            <a:xfrm>
              <a:off x="5045075" y="3049270"/>
              <a:ext cx="1905" cy="19685"/>
            </a:xfrm>
            <a:custGeom>
              <a:avLst/>
              <a:gdLst>
                <a:gd name="T0" fmla="*/ 4 w 9"/>
                <a:gd name="T1" fmla="*/ 110 h 110"/>
                <a:gd name="T2" fmla="*/ 9 w 9"/>
                <a:gd name="T3" fmla="*/ 0 h 110"/>
                <a:gd name="T4" fmla="*/ 0 w 9"/>
                <a:gd name="T5" fmla="*/ 106 h 110"/>
                <a:gd name="T6" fmla="*/ 4 w 9"/>
                <a:gd name="T7" fmla="*/ 110 h 110"/>
              </a:gdLst>
              <a:ahLst/>
              <a:cxnLst>
                <a:cxn ang="0">
                  <a:pos x="T0" y="T1"/>
                </a:cxn>
                <a:cxn ang="0">
                  <a:pos x="T2" y="T3"/>
                </a:cxn>
                <a:cxn ang="0">
                  <a:pos x="T4" y="T5"/>
                </a:cxn>
                <a:cxn ang="0">
                  <a:pos x="T6" y="T7"/>
                </a:cxn>
              </a:cxnLst>
              <a:rect l="0" t="0" r="r" b="b"/>
              <a:pathLst>
                <a:path w="9" h="110">
                  <a:moveTo>
                    <a:pt x="4" y="110"/>
                  </a:moveTo>
                  <a:lnTo>
                    <a:pt x="9" y="0"/>
                  </a:lnTo>
                  <a:lnTo>
                    <a:pt x="0" y="106"/>
                  </a:lnTo>
                  <a:lnTo>
                    <a:pt x="4" y="11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30" name="Freeform 529"/>
            <p:cNvSpPr>
              <a:spLocks/>
            </p:cNvSpPr>
            <p:nvPr/>
          </p:nvSpPr>
          <p:spPr bwMode="auto">
            <a:xfrm>
              <a:off x="5045075" y="3049270"/>
              <a:ext cx="1905" cy="19050"/>
            </a:xfrm>
            <a:custGeom>
              <a:avLst/>
              <a:gdLst>
                <a:gd name="T0" fmla="*/ 4 w 9"/>
                <a:gd name="T1" fmla="*/ 4 h 106"/>
                <a:gd name="T2" fmla="*/ 0 w 9"/>
                <a:gd name="T3" fmla="*/ 106 h 106"/>
                <a:gd name="T4" fmla="*/ 9 w 9"/>
                <a:gd name="T5" fmla="*/ 0 h 106"/>
                <a:gd name="T6" fmla="*/ 4 w 9"/>
                <a:gd name="T7" fmla="*/ 4 h 106"/>
              </a:gdLst>
              <a:ahLst/>
              <a:cxnLst>
                <a:cxn ang="0">
                  <a:pos x="T0" y="T1"/>
                </a:cxn>
                <a:cxn ang="0">
                  <a:pos x="T2" y="T3"/>
                </a:cxn>
                <a:cxn ang="0">
                  <a:pos x="T4" y="T5"/>
                </a:cxn>
                <a:cxn ang="0">
                  <a:pos x="T6" y="T7"/>
                </a:cxn>
              </a:cxnLst>
              <a:rect l="0" t="0" r="r" b="b"/>
              <a:pathLst>
                <a:path w="9" h="106">
                  <a:moveTo>
                    <a:pt x="4" y="4"/>
                  </a:moveTo>
                  <a:lnTo>
                    <a:pt x="0" y="106"/>
                  </a:lnTo>
                  <a:lnTo>
                    <a:pt x="9" y="0"/>
                  </a:ln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31" name="Freeform 530"/>
            <p:cNvSpPr>
              <a:spLocks/>
            </p:cNvSpPr>
            <p:nvPr/>
          </p:nvSpPr>
          <p:spPr bwMode="auto">
            <a:xfrm>
              <a:off x="5045075" y="3049270"/>
              <a:ext cx="1905" cy="19050"/>
            </a:xfrm>
            <a:custGeom>
              <a:avLst/>
              <a:gdLst>
                <a:gd name="T0" fmla="*/ 4 w 9"/>
                <a:gd name="T1" fmla="*/ 4 h 106"/>
                <a:gd name="T2" fmla="*/ 0 w 9"/>
                <a:gd name="T3" fmla="*/ 106 h 106"/>
                <a:gd name="T4" fmla="*/ 9 w 9"/>
                <a:gd name="T5" fmla="*/ 0 h 106"/>
                <a:gd name="T6" fmla="*/ 4 w 9"/>
                <a:gd name="T7" fmla="*/ 4 h 106"/>
              </a:gdLst>
              <a:ahLst/>
              <a:cxnLst>
                <a:cxn ang="0">
                  <a:pos x="T0" y="T1"/>
                </a:cxn>
                <a:cxn ang="0">
                  <a:pos x="T2" y="T3"/>
                </a:cxn>
                <a:cxn ang="0">
                  <a:pos x="T4" y="T5"/>
                </a:cxn>
                <a:cxn ang="0">
                  <a:pos x="T6" y="T7"/>
                </a:cxn>
              </a:cxnLst>
              <a:rect l="0" t="0" r="r" b="b"/>
              <a:pathLst>
                <a:path w="9" h="106">
                  <a:moveTo>
                    <a:pt x="4" y="4"/>
                  </a:moveTo>
                  <a:lnTo>
                    <a:pt x="0" y="106"/>
                  </a:lnTo>
                  <a:lnTo>
                    <a:pt x="9" y="0"/>
                  </a:lnTo>
                  <a:lnTo>
                    <a:pt x="4"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32" name="Freeform 531"/>
            <p:cNvSpPr>
              <a:spLocks/>
            </p:cNvSpPr>
            <p:nvPr/>
          </p:nvSpPr>
          <p:spPr bwMode="auto">
            <a:xfrm>
              <a:off x="5044440" y="3049270"/>
              <a:ext cx="1270" cy="19050"/>
            </a:xfrm>
            <a:custGeom>
              <a:avLst/>
              <a:gdLst>
                <a:gd name="T0" fmla="*/ 3 w 7"/>
                <a:gd name="T1" fmla="*/ 102 h 102"/>
                <a:gd name="T2" fmla="*/ 7 w 7"/>
                <a:gd name="T3" fmla="*/ 0 h 102"/>
                <a:gd name="T4" fmla="*/ 0 w 7"/>
                <a:gd name="T5" fmla="*/ 95 h 102"/>
                <a:gd name="T6" fmla="*/ 3 w 7"/>
                <a:gd name="T7" fmla="*/ 102 h 102"/>
              </a:gdLst>
              <a:ahLst/>
              <a:cxnLst>
                <a:cxn ang="0">
                  <a:pos x="T0" y="T1"/>
                </a:cxn>
                <a:cxn ang="0">
                  <a:pos x="T2" y="T3"/>
                </a:cxn>
                <a:cxn ang="0">
                  <a:pos x="T4" y="T5"/>
                </a:cxn>
                <a:cxn ang="0">
                  <a:pos x="T6" y="T7"/>
                </a:cxn>
              </a:cxnLst>
              <a:rect l="0" t="0" r="r" b="b"/>
              <a:pathLst>
                <a:path w="7" h="102">
                  <a:moveTo>
                    <a:pt x="3" y="102"/>
                  </a:moveTo>
                  <a:lnTo>
                    <a:pt x="7" y="0"/>
                  </a:lnTo>
                  <a:lnTo>
                    <a:pt x="0" y="95"/>
                  </a:lnTo>
                  <a:lnTo>
                    <a:pt x="3" y="1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33" name="Freeform 532"/>
            <p:cNvSpPr>
              <a:spLocks/>
            </p:cNvSpPr>
            <p:nvPr/>
          </p:nvSpPr>
          <p:spPr bwMode="auto">
            <a:xfrm>
              <a:off x="5044440" y="3049270"/>
              <a:ext cx="1270" cy="19050"/>
            </a:xfrm>
            <a:custGeom>
              <a:avLst/>
              <a:gdLst>
                <a:gd name="T0" fmla="*/ 3 w 7"/>
                <a:gd name="T1" fmla="*/ 102 h 102"/>
                <a:gd name="T2" fmla="*/ 7 w 7"/>
                <a:gd name="T3" fmla="*/ 0 h 102"/>
                <a:gd name="T4" fmla="*/ 0 w 7"/>
                <a:gd name="T5" fmla="*/ 95 h 102"/>
                <a:gd name="T6" fmla="*/ 3 w 7"/>
                <a:gd name="T7" fmla="*/ 102 h 102"/>
              </a:gdLst>
              <a:ahLst/>
              <a:cxnLst>
                <a:cxn ang="0">
                  <a:pos x="T0" y="T1"/>
                </a:cxn>
                <a:cxn ang="0">
                  <a:pos x="T2" y="T3"/>
                </a:cxn>
                <a:cxn ang="0">
                  <a:pos x="T4" y="T5"/>
                </a:cxn>
                <a:cxn ang="0">
                  <a:pos x="T6" y="T7"/>
                </a:cxn>
              </a:cxnLst>
              <a:rect l="0" t="0" r="r" b="b"/>
              <a:pathLst>
                <a:path w="7" h="102">
                  <a:moveTo>
                    <a:pt x="3" y="102"/>
                  </a:moveTo>
                  <a:lnTo>
                    <a:pt x="7" y="0"/>
                  </a:lnTo>
                  <a:lnTo>
                    <a:pt x="0" y="95"/>
                  </a:lnTo>
                  <a:lnTo>
                    <a:pt x="3" y="10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34" name="Freeform 533"/>
            <p:cNvSpPr>
              <a:spLocks/>
            </p:cNvSpPr>
            <p:nvPr/>
          </p:nvSpPr>
          <p:spPr bwMode="auto">
            <a:xfrm>
              <a:off x="5044440" y="3049270"/>
              <a:ext cx="1270" cy="17780"/>
            </a:xfrm>
            <a:custGeom>
              <a:avLst/>
              <a:gdLst>
                <a:gd name="T0" fmla="*/ 3 w 7"/>
                <a:gd name="T1" fmla="*/ 5 h 95"/>
                <a:gd name="T2" fmla="*/ 0 w 7"/>
                <a:gd name="T3" fmla="*/ 95 h 95"/>
                <a:gd name="T4" fmla="*/ 7 w 7"/>
                <a:gd name="T5" fmla="*/ 0 h 95"/>
                <a:gd name="T6" fmla="*/ 3 w 7"/>
                <a:gd name="T7" fmla="*/ 5 h 95"/>
              </a:gdLst>
              <a:ahLst/>
              <a:cxnLst>
                <a:cxn ang="0">
                  <a:pos x="T0" y="T1"/>
                </a:cxn>
                <a:cxn ang="0">
                  <a:pos x="T2" y="T3"/>
                </a:cxn>
                <a:cxn ang="0">
                  <a:pos x="T4" y="T5"/>
                </a:cxn>
                <a:cxn ang="0">
                  <a:pos x="T6" y="T7"/>
                </a:cxn>
              </a:cxnLst>
              <a:rect l="0" t="0" r="r" b="b"/>
              <a:pathLst>
                <a:path w="7" h="95">
                  <a:moveTo>
                    <a:pt x="3" y="5"/>
                  </a:moveTo>
                  <a:lnTo>
                    <a:pt x="0" y="95"/>
                  </a:lnTo>
                  <a:lnTo>
                    <a:pt x="7" y="0"/>
                  </a:lnTo>
                  <a:lnTo>
                    <a:pt x="3"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35" name="Freeform 534"/>
            <p:cNvSpPr>
              <a:spLocks/>
            </p:cNvSpPr>
            <p:nvPr/>
          </p:nvSpPr>
          <p:spPr bwMode="auto">
            <a:xfrm>
              <a:off x="5044440" y="3049270"/>
              <a:ext cx="1270" cy="17780"/>
            </a:xfrm>
            <a:custGeom>
              <a:avLst/>
              <a:gdLst>
                <a:gd name="T0" fmla="*/ 3 w 7"/>
                <a:gd name="T1" fmla="*/ 5 h 95"/>
                <a:gd name="T2" fmla="*/ 0 w 7"/>
                <a:gd name="T3" fmla="*/ 95 h 95"/>
                <a:gd name="T4" fmla="*/ 7 w 7"/>
                <a:gd name="T5" fmla="*/ 0 h 95"/>
                <a:gd name="T6" fmla="*/ 3 w 7"/>
                <a:gd name="T7" fmla="*/ 5 h 95"/>
              </a:gdLst>
              <a:ahLst/>
              <a:cxnLst>
                <a:cxn ang="0">
                  <a:pos x="T0" y="T1"/>
                </a:cxn>
                <a:cxn ang="0">
                  <a:pos x="T2" y="T3"/>
                </a:cxn>
                <a:cxn ang="0">
                  <a:pos x="T4" y="T5"/>
                </a:cxn>
                <a:cxn ang="0">
                  <a:pos x="T6" y="T7"/>
                </a:cxn>
              </a:cxnLst>
              <a:rect l="0" t="0" r="r" b="b"/>
              <a:pathLst>
                <a:path w="7" h="95">
                  <a:moveTo>
                    <a:pt x="3" y="5"/>
                  </a:moveTo>
                  <a:lnTo>
                    <a:pt x="0" y="95"/>
                  </a:lnTo>
                  <a:lnTo>
                    <a:pt x="7" y="0"/>
                  </a:lnTo>
                  <a:lnTo>
                    <a:pt x="3"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36" name="Freeform 535"/>
            <p:cNvSpPr>
              <a:spLocks/>
            </p:cNvSpPr>
            <p:nvPr/>
          </p:nvSpPr>
          <p:spPr bwMode="auto">
            <a:xfrm>
              <a:off x="5044440" y="3050540"/>
              <a:ext cx="635" cy="16510"/>
            </a:xfrm>
            <a:custGeom>
              <a:avLst/>
              <a:gdLst>
                <a:gd name="T0" fmla="*/ 4 w 7"/>
                <a:gd name="T1" fmla="*/ 90 h 90"/>
                <a:gd name="T2" fmla="*/ 7 w 7"/>
                <a:gd name="T3" fmla="*/ 0 h 90"/>
                <a:gd name="T4" fmla="*/ 0 w 7"/>
                <a:gd name="T5" fmla="*/ 85 h 90"/>
                <a:gd name="T6" fmla="*/ 4 w 7"/>
                <a:gd name="T7" fmla="*/ 90 h 90"/>
              </a:gdLst>
              <a:ahLst/>
              <a:cxnLst>
                <a:cxn ang="0">
                  <a:pos x="T0" y="T1"/>
                </a:cxn>
                <a:cxn ang="0">
                  <a:pos x="T2" y="T3"/>
                </a:cxn>
                <a:cxn ang="0">
                  <a:pos x="T4" y="T5"/>
                </a:cxn>
                <a:cxn ang="0">
                  <a:pos x="T6" y="T7"/>
                </a:cxn>
              </a:cxnLst>
              <a:rect l="0" t="0" r="r" b="b"/>
              <a:pathLst>
                <a:path w="7" h="90">
                  <a:moveTo>
                    <a:pt x="4" y="90"/>
                  </a:moveTo>
                  <a:lnTo>
                    <a:pt x="7" y="0"/>
                  </a:lnTo>
                  <a:lnTo>
                    <a:pt x="0" y="85"/>
                  </a:lnTo>
                  <a:lnTo>
                    <a:pt x="4" y="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37" name="Freeform 536"/>
            <p:cNvSpPr>
              <a:spLocks/>
            </p:cNvSpPr>
            <p:nvPr/>
          </p:nvSpPr>
          <p:spPr bwMode="auto">
            <a:xfrm>
              <a:off x="5044440" y="3050540"/>
              <a:ext cx="635" cy="16510"/>
            </a:xfrm>
            <a:custGeom>
              <a:avLst/>
              <a:gdLst>
                <a:gd name="T0" fmla="*/ 4 w 7"/>
                <a:gd name="T1" fmla="*/ 90 h 90"/>
                <a:gd name="T2" fmla="*/ 7 w 7"/>
                <a:gd name="T3" fmla="*/ 0 h 90"/>
                <a:gd name="T4" fmla="*/ 0 w 7"/>
                <a:gd name="T5" fmla="*/ 85 h 90"/>
                <a:gd name="T6" fmla="*/ 4 w 7"/>
                <a:gd name="T7" fmla="*/ 90 h 90"/>
              </a:gdLst>
              <a:ahLst/>
              <a:cxnLst>
                <a:cxn ang="0">
                  <a:pos x="T0" y="T1"/>
                </a:cxn>
                <a:cxn ang="0">
                  <a:pos x="T2" y="T3"/>
                </a:cxn>
                <a:cxn ang="0">
                  <a:pos x="T4" y="T5"/>
                </a:cxn>
                <a:cxn ang="0">
                  <a:pos x="T6" y="T7"/>
                </a:cxn>
              </a:cxnLst>
              <a:rect l="0" t="0" r="r" b="b"/>
              <a:pathLst>
                <a:path w="7" h="90">
                  <a:moveTo>
                    <a:pt x="4" y="90"/>
                  </a:moveTo>
                  <a:lnTo>
                    <a:pt x="7" y="0"/>
                  </a:lnTo>
                  <a:lnTo>
                    <a:pt x="0" y="85"/>
                  </a:lnTo>
                  <a:lnTo>
                    <a:pt x="4" y="9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38" name="Freeform 537"/>
            <p:cNvSpPr>
              <a:spLocks/>
            </p:cNvSpPr>
            <p:nvPr/>
          </p:nvSpPr>
          <p:spPr bwMode="auto">
            <a:xfrm>
              <a:off x="5044440" y="3050540"/>
              <a:ext cx="635" cy="15240"/>
            </a:xfrm>
            <a:custGeom>
              <a:avLst/>
              <a:gdLst>
                <a:gd name="T0" fmla="*/ 4 w 7"/>
                <a:gd name="T1" fmla="*/ 5 h 85"/>
                <a:gd name="T2" fmla="*/ 0 w 7"/>
                <a:gd name="T3" fmla="*/ 85 h 85"/>
                <a:gd name="T4" fmla="*/ 7 w 7"/>
                <a:gd name="T5" fmla="*/ 0 h 85"/>
                <a:gd name="T6" fmla="*/ 4 w 7"/>
                <a:gd name="T7" fmla="*/ 5 h 85"/>
              </a:gdLst>
              <a:ahLst/>
              <a:cxnLst>
                <a:cxn ang="0">
                  <a:pos x="T0" y="T1"/>
                </a:cxn>
                <a:cxn ang="0">
                  <a:pos x="T2" y="T3"/>
                </a:cxn>
                <a:cxn ang="0">
                  <a:pos x="T4" y="T5"/>
                </a:cxn>
                <a:cxn ang="0">
                  <a:pos x="T6" y="T7"/>
                </a:cxn>
              </a:cxnLst>
              <a:rect l="0" t="0" r="r" b="b"/>
              <a:pathLst>
                <a:path w="7" h="85">
                  <a:moveTo>
                    <a:pt x="4" y="5"/>
                  </a:moveTo>
                  <a:lnTo>
                    <a:pt x="0" y="85"/>
                  </a:lnTo>
                  <a:lnTo>
                    <a:pt x="7" y="0"/>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39" name="Freeform 538"/>
            <p:cNvSpPr>
              <a:spLocks/>
            </p:cNvSpPr>
            <p:nvPr/>
          </p:nvSpPr>
          <p:spPr bwMode="auto">
            <a:xfrm>
              <a:off x="5044440" y="3050540"/>
              <a:ext cx="635" cy="15240"/>
            </a:xfrm>
            <a:custGeom>
              <a:avLst/>
              <a:gdLst>
                <a:gd name="T0" fmla="*/ 4 w 7"/>
                <a:gd name="T1" fmla="*/ 5 h 85"/>
                <a:gd name="T2" fmla="*/ 0 w 7"/>
                <a:gd name="T3" fmla="*/ 85 h 85"/>
                <a:gd name="T4" fmla="*/ 7 w 7"/>
                <a:gd name="T5" fmla="*/ 0 h 85"/>
                <a:gd name="T6" fmla="*/ 4 w 7"/>
                <a:gd name="T7" fmla="*/ 5 h 85"/>
              </a:gdLst>
              <a:ahLst/>
              <a:cxnLst>
                <a:cxn ang="0">
                  <a:pos x="T0" y="T1"/>
                </a:cxn>
                <a:cxn ang="0">
                  <a:pos x="T2" y="T3"/>
                </a:cxn>
                <a:cxn ang="0">
                  <a:pos x="T4" y="T5"/>
                </a:cxn>
                <a:cxn ang="0">
                  <a:pos x="T6" y="T7"/>
                </a:cxn>
              </a:cxnLst>
              <a:rect l="0" t="0" r="r" b="b"/>
              <a:pathLst>
                <a:path w="7" h="85">
                  <a:moveTo>
                    <a:pt x="4" y="5"/>
                  </a:moveTo>
                  <a:lnTo>
                    <a:pt x="0" y="85"/>
                  </a:lnTo>
                  <a:lnTo>
                    <a:pt x="7" y="0"/>
                  </a:lnTo>
                  <a:lnTo>
                    <a:pt x="4"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40" name="Freeform 539"/>
            <p:cNvSpPr>
              <a:spLocks/>
            </p:cNvSpPr>
            <p:nvPr/>
          </p:nvSpPr>
          <p:spPr bwMode="auto">
            <a:xfrm>
              <a:off x="5043805" y="3051810"/>
              <a:ext cx="635" cy="13970"/>
            </a:xfrm>
            <a:custGeom>
              <a:avLst/>
              <a:gdLst>
                <a:gd name="T0" fmla="*/ 2 w 6"/>
                <a:gd name="T1" fmla="*/ 80 h 80"/>
                <a:gd name="T2" fmla="*/ 6 w 6"/>
                <a:gd name="T3" fmla="*/ 0 h 80"/>
                <a:gd name="T4" fmla="*/ 0 w 6"/>
                <a:gd name="T5" fmla="*/ 74 h 80"/>
                <a:gd name="T6" fmla="*/ 2 w 6"/>
                <a:gd name="T7" fmla="*/ 80 h 80"/>
              </a:gdLst>
              <a:ahLst/>
              <a:cxnLst>
                <a:cxn ang="0">
                  <a:pos x="T0" y="T1"/>
                </a:cxn>
                <a:cxn ang="0">
                  <a:pos x="T2" y="T3"/>
                </a:cxn>
                <a:cxn ang="0">
                  <a:pos x="T4" y="T5"/>
                </a:cxn>
                <a:cxn ang="0">
                  <a:pos x="T6" y="T7"/>
                </a:cxn>
              </a:cxnLst>
              <a:rect l="0" t="0" r="r" b="b"/>
              <a:pathLst>
                <a:path w="6" h="80">
                  <a:moveTo>
                    <a:pt x="2" y="80"/>
                  </a:moveTo>
                  <a:lnTo>
                    <a:pt x="6" y="0"/>
                  </a:lnTo>
                  <a:lnTo>
                    <a:pt x="0" y="74"/>
                  </a:lnTo>
                  <a:lnTo>
                    <a:pt x="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41" name="Freeform 540"/>
            <p:cNvSpPr>
              <a:spLocks/>
            </p:cNvSpPr>
            <p:nvPr/>
          </p:nvSpPr>
          <p:spPr bwMode="auto">
            <a:xfrm>
              <a:off x="5043805" y="3051810"/>
              <a:ext cx="635" cy="13970"/>
            </a:xfrm>
            <a:custGeom>
              <a:avLst/>
              <a:gdLst>
                <a:gd name="T0" fmla="*/ 2 w 6"/>
                <a:gd name="T1" fmla="*/ 80 h 80"/>
                <a:gd name="T2" fmla="*/ 6 w 6"/>
                <a:gd name="T3" fmla="*/ 0 h 80"/>
                <a:gd name="T4" fmla="*/ 0 w 6"/>
                <a:gd name="T5" fmla="*/ 74 h 80"/>
                <a:gd name="T6" fmla="*/ 2 w 6"/>
                <a:gd name="T7" fmla="*/ 80 h 80"/>
              </a:gdLst>
              <a:ahLst/>
              <a:cxnLst>
                <a:cxn ang="0">
                  <a:pos x="T0" y="T1"/>
                </a:cxn>
                <a:cxn ang="0">
                  <a:pos x="T2" y="T3"/>
                </a:cxn>
                <a:cxn ang="0">
                  <a:pos x="T4" y="T5"/>
                </a:cxn>
                <a:cxn ang="0">
                  <a:pos x="T6" y="T7"/>
                </a:cxn>
              </a:cxnLst>
              <a:rect l="0" t="0" r="r" b="b"/>
              <a:pathLst>
                <a:path w="6" h="80">
                  <a:moveTo>
                    <a:pt x="2" y="80"/>
                  </a:moveTo>
                  <a:lnTo>
                    <a:pt x="6" y="0"/>
                  </a:lnTo>
                  <a:lnTo>
                    <a:pt x="0" y="74"/>
                  </a:lnTo>
                  <a:lnTo>
                    <a:pt x="2" y="8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42" name="Freeform 541"/>
            <p:cNvSpPr>
              <a:spLocks/>
            </p:cNvSpPr>
            <p:nvPr/>
          </p:nvSpPr>
          <p:spPr bwMode="auto">
            <a:xfrm>
              <a:off x="5043805" y="3051810"/>
              <a:ext cx="635" cy="13335"/>
            </a:xfrm>
            <a:custGeom>
              <a:avLst/>
              <a:gdLst>
                <a:gd name="T0" fmla="*/ 2 w 6"/>
                <a:gd name="T1" fmla="*/ 6 h 74"/>
                <a:gd name="T2" fmla="*/ 0 w 6"/>
                <a:gd name="T3" fmla="*/ 74 h 74"/>
                <a:gd name="T4" fmla="*/ 6 w 6"/>
                <a:gd name="T5" fmla="*/ 0 h 74"/>
                <a:gd name="T6" fmla="*/ 2 w 6"/>
                <a:gd name="T7" fmla="*/ 6 h 74"/>
              </a:gdLst>
              <a:ahLst/>
              <a:cxnLst>
                <a:cxn ang="0">
                  <a:pos x="T0" y="T1"/>
                </a:cxn>
                <a:cxn ang="0">
                  <a:pos x="T2" y="T3"/>
                </a:cxn>
                <a:cxn ang="0">
                  <a:pos x="T4" y="T5"/>
                </a:cxn>
                <a:cxn ang="0">
                  <a:pos x="T6" y="T7"/>
                </a:cxn>
              </a:cxnLst>
              <a:rect l="0" t="0" r="r" b="b"/>
              <a:pathLst>
                <a:path w="6" h="74">
                  <a:moveTo>
                    <a:pt x="2" y="6"/>
                  </a:moveTo>
                  <a:lnTo>
                    <a:pt x="0" y="74"/>
                  </a:lnTo>
                  <a:lnTo>
                    <a:pt x="6" y="0"/>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43" name="Freeform 542"/>
            <p:cNvSpPr>
              <a:spLocks/>
            </p:cNvSpPr>
            <p:nvPr/>
          </p:nvSpPr>
          <p:spPr bwMode="auto">
            <a:xfrm>
              <a:off x="5043805" y="3051810"/>
              <a:ext cx="635" cy="13335"/>
            </a:xfrm>
            <a:custGeom>
              <a:avLst/>
              <a:gdLst>
                <a:gd name="T0" fmla="*/ 2 w 6"/>
                <a:gd name="T1" fmla="*/ 6 h 74"/>
                <a:gd name="T2" fmla="*/ 0 w 6"/>
                <a:gd name="T3" fmla="*/ 74 h 74"/>
                <a:gd name="T4" fmla="*/ 6 w 6"/>
                <a:gd name="T5" fmla="*/ 0 h 74"/>
                <a:gd name="T6" fmla="*/ 2 w 6"/>
                <a:gd name="T7" fmla="*/ 6 h 74"/>
              </a:gdLst>
              <a:ahLst/>
              <a:cxnLst>
                <a:cxn ang="0">
                  <a:pos x="T0" y="T1"/>
                </a:cxn>
                <a:cxn ang="0">
                  <a:pos x="T2" y="T3"/>
                </a:cxn>
                <a:cxn ang="0">
                  <a:pos x="T4" y="T5"/>
                </a:cxn>
                <a:cxn ang="0">
                  <a:pos x="T6" y="T7"/>
                </a:cxn>
              </a:cxnLst>
              <a:rect l="0" t="0" r="r" b="b"/>
              <a:pathLst>
                <a:path w="6" h="74">
                  <a:moveTo>
                    <a:pt x="2" y="6"/>
                  </a:moveTo>
                  <a:lnTo>
                    <a:pt x="0" y="74"/>
                  </a:lnTo>
                  <a:lnTo>
                    <a:pt x="6" y="0"/>
                  </a:lnTo>
                  <a:lnTo>
                    <a:pt x="2"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44" name="Freeform 543"/>
            <p:cNvSpPr>
              <a:spLocks/>
            </p:cNvSpPr>
            <p:nvPr/>
          </p:nvSpPr>
          <p:spPr bwMode="auto">
            <a:xfrm>
              <a:off x="5043170" y="3053080"/>
              <a:ext cx="1270" cy="12065"/>
            </a:xfrm>
            <a:custGeom>
              <a:avLst/>
              <a:gdLst>
                <a:gd name="T0" fmla="*/ 3 w 5"/>
                <a:gd name="T1" fmla="*/ 68 h 68"/>
                <a:gd name="T2" fmla="*/ 5 w 5"/>
                <a:gd name="T3" fmla="*/ 0 h 68"/>
                <a:gd name="T4" fmla="*/ 0 w 5"/>
                <a:gd name="T5" fmla="*/ 62 h 68"/>
                <a:gd name="T6" fmla="*/ 3 w 5"/>
                <a:gd name="T7" fmla="*/ 68 h 68"/>
              </a:gdLst>
              <a:ahLst/>
              <a:cxnLst>
                <a:cxn ang="0">
                  <a:pos x="T0" y="T1"/>
                </a:cxn>
                <a:cxn ang="0">
                  <a:pos x="T2" y="T3"/>
                </a:cxn>
                <a:cxn ang="0">
                  <a:pos x="T4" y="T5"/>
                </a:cxn>
                <a:cxn ang="0">
                  <a:pos x="T6" y="T7"/>
                </a:cxn>
              </a:cxnLst>
              <a:rect l="0" t="0" r="r" b="b"/>
              <a:pathLst>
                <a:path w="5" h="68">
                  <a:moveTo>
                    <a:pt x="3" y="68"/>
                  </a:moveTo>
                  <a:lnTo>
                    <a:pt x="5" y="0"/>
                  </a:lnTo>
                  <a:lnTo>
                    <a:pt x="0" y="62"/>
                  </a:lnTo>
                  <a:lnTo>
                    <a:pt x="3" y="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45" name="Freeform 544"/>
            <p:cNvSpPr>
              <a:spLocks/>
            </p:cNvSpPr>
            <p:nvPr/>
          </p:nvSpPr>
          <p:spPr bwMode="auto">
            <a:xfrm>
              <a:off x="5043170" y="3053080"/>
              <a:ext cx="1270" cy="12065"/>
            </a:xfrm>
            <a:custGeom>
              <a:avLst/>
              <a:gdLst>
                <a:gd name="T0" fmla="*/ 3 w 5"/>
                <a:gd name="T1" fmla="*/ 68 h 68"/>
                <a:gd name="T2" fmla="*/ 5 w 5"/>
                <a:gd name="T3" fmla="*/ 0 h 68"/>
                <a:gd name="T4" fmla="*/ 0 w 5"/>
                <a:gd name="T5" fmla="*/ 62 h 68"/>
                <a:gd name="T6" fmla="*/ 3 w 5"/>
                <a:gd name="T7" fmla="*/ 68 h 68"/>
              </a:gdLst>
              <a:ahLst/>
              <a:cxnLst>
                <a:cxn ang="0">
                  <a:pos x="T0" y="T1"/>
                </a:cxn>
                <a:cxn ang="0">
                  <a:pos x="T2" y="T3"/>
                </a:cxn>
                <a:cxn ang="0">
                  <a:pos x="T4" y="T5"/>
                </a:cxn>
                <a:cxn ang="0">
                  <a:pos x="T6" y="T7"/>
                </a:cxn>
              </a:cxnLst>
              <a:rect l="0" t="0" r="r" b="b"/>
              <a:pathLst>
                <a:path w="5" h="68">
                  <a:moveTo>
                    <a:pt x="3" y="68"/>
                  </a:moveTo>
                  <a:lnTo>
                    <a:pt x="5" y="0"/>
                  </a:lnTo>
                  <a:lnTo>
                    <a:pt x="0" y="62"/>
                  </a:lnTo>
                  <a:lnTo>
                    <a:pt x="3" y="6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46" name="Freeform 545"/>
            <p:cNvSpPr>
              <a:spLocks/>
            </p:cNvSpPr>
            <p:nvPr/>
          </p:nvSpPr>
          <p:spPr bwMode="auto">
            <a:xfrm>
              <a:off x="5043170" y="3053080"/>
              <a:ext cx="1270" cy="10795"/>
            </a:xfrm>
            <a:custGeom>
              <a:avLst/>
              <a:gdLst>
                <a:gd name="T0" fmla="*/ 3 w 5"/>
                <a:gd name="T1" fmla="*/ 5 h 62"/>
                <a:gd name="T2" fmla="*/ 0 w 5"/>
                <a:gd name="T3" fmla="*/ 62 h 62"/>
                <a:gd name="T4" fmla="*/ 5 w 5"/>
                <a:gd name="T5" fmla="*/ 0 h 62"/>
                <a:gd name="T6" fmla="*/ 3 w 5"/>
                <a:gd name="T7" fmla="*/ 5 h 62"/>
              </a:gdLst>
              <a:ahLst/>
              <a:cxnLst>
                <a:cxn ang="0">
                  <a:pos x="T0" y="T1"/>
                </a:cxn>
                <a:cxn ang="0">
                  <a:pos x="T2" y="T3"/>
                </a:cxn>
                <a:cxn ang="0">
                  <a:pos x="T4" y="T5"/>
                </a:cxn>
                <a:cxn ang="0">
                  <a:pos x="T6" y="T7"/>
                </a:cxn>
              </a:cxnLst>
              <a:rect l="0" t="0" r="r" b="b"/>
              <a:pathLst>
                <a:path w="5" h="62">
                  <a:moveTo>
                    <a:pt x="3" y="5"/>
                  </a:moveTo>
                  <a:lnTo>
                    <a:pt x="0" y="62"/>
                  </a:lnTo>
                  <a:lnTo>
                    <a:pt x="5" y="0"/>
                  </a:lnTo>
                  <a:lnTo>
                    <a:pt x="3"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47" name="Freeform 546"/>
            <p:cNvSpPr>
              <a:spLocks/>
            </p:cNvSpPr>
            <p:nvPr/>
          </p:nvSpPr>
          <p:spPr bwMode="auto">
            <a:xfrm>
              <a:off x="5043170" y="3053080"/>
              <a:ext cx="1270" cy="10795"/>
            </a:xfrm>
            <a:custGeom>
              <a:avLst/>
              <a:gdLst>
                <a:gd name="T0" fmla="*/ 3 w 5"/>
                <a:gd name="T1" fmla="*/ 5 h 62"/>
                <a:gd name="T2" fmla="*/ 0 w 5"/>
                <a:gd name="T3" fmla="*/ 62 h 62"/>
                <a:gd name="T4" fmla="*/ 5 w 5"/>
                <a:gd name="T5" fmla="*/ 0 h 62"/>
                <a:gd name="T6" fmla="*/ 3 w 5"/>
                <a:gd name="T7" fmla="*/ 5 h 62"/>
              </a:gdLst>
              <a:ahLst/>
              <a:cxnLst>
                <a:cxn ang="0">
                  <a:pos x="T0" y="T1"/>
                </a:cxn>
                <a:cxn ang="0">
                  <a:pos x="T2" y="T3"/>
                </a:cxn>
                <a:cxn ang="0">
                  <a:pos x="T4" y="T5"/>
                </a:cxn>
                <a:cxn ang="0">
                  <a:pos x="T6" y="T7"/>
                </a:cxn>
              </a:cxnLst>
              <a:rect l="0" t="0" r="r" b="b"/>
              <a:pathLst>
                <a:path w="5" h="62">
                  <a:moveTo>
                    <a:pt x="3" y="5"/>
                  </a:moveTo>
                  <a:lnTo>
                    <a:pt x="0" y="62"/>
                  </a:lnTo>
                  <a:lnTo>
                    <a:pt x="5" y="0"/>
                  </a:lnTo>
                  <a:lnTo>
                    <a:pt x="3"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48" name="Freeform 547"/>
            <p:cNvSpPr>
              <a:spLocks/>
            </p:cNvSpPr>
            <p:nvPr/>
          </p:nvSpPr>
          <p:spPr bwMode="auto">
            <a:xfrm>
              <a:off x="5042535" y="3053080"/>
              <a:ext cx="1270" cy="10795"/>
            </a:xfrm>
            <a:custGeom>
              <a:avLst/>
              <a:gdLst>
                <a:gd name="T0" fmla="*/ 2 w 5"/>
                <a:gd name="T1" fmla="*/ 57 h 57"/>
                <a:gd name="T2" fmla="*/ 5 w 5"/>
                <a:gd name="T3" fmla="*/ 0 h 57"/>
                <a:gd name="T4" fmla="*/ 0 w 5"/>
                <a:gd name="T5" fmla="*/ 51 h 57"/>
                <a:gd name="T6" fmla="*/ 2 w 5"/>
                <a:gd name="T7" fmla="*/ 57 h 57"/>
              </a:gdLst>
              <a:ahLst/>
              <a:cxnLst>
                <a:cxn ang="0">
                  <a:pos x="T0" y="T1"/>
                </a:cxn>
                <a:cxn ang="0">
                  <a:pos x="T2" y="T3"/>
                </a:cxn>
                <a:cxn ang="0">
                  <a:pos x="T4" y="T5"/>
                </a:cxn>
                <a:cxn ang="0">
                  <a:pos x="T6" y="T7"/>
                </a:cxn>
              </a:cxnLst>
              <a:rect l="0" t="0" r="r" b="b"/>
              <a:pathLst>
                <a:path w="5" h="57">
                  <a:moveTo>
                    <a:pt x="2" y="57"/>
                  </a:moveTo>
                  <a:lnTo>
                    <a:pt x="5" y="0"/>
                  </a:lnTo>
                  <a:lnTo>
                    <a:pt x="0" y="51"/>
                  </a:lnTo>
                  <a:lnTo>
                    <a:pt x="2"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49" name="Freeform 548"/>
            <p:cNvSpPr>
              <a:spLocks/>
            </p:cNvSpPr>
            <p:nvPr/>
          </p:nvSpPr>
          <p:spPr bwMode="auto">
            <a:xfrm>
              <a:off x="5042535" y="3053080"/>
              <a:ext cx="1270" cy="10795"/>
            </a:xfrm>
            <a:custGeom>
              <a:avLst/>
              <a:gdLst>
                <a:gd name="T0" fmla="*/ 2 w 5"/>
                <a:gd name="T1" fmla="*/ 57 h 57"/>
                <a:gd name="T2" fmla="*/ 5 w 5"/>
                <a:gd name="T3" fmla="*/ 0 h 57"/>
                <a:gd name="T4" fmla="*/ 0 w 5"/>
                <a:gd name="T5" fmla="*/ 51 h 57"/>
                <a:gd name="T6" fmla="*/ 2 w 5"/>
                <a:gd name="T7" fmla="*/ 57 h 57"/>
              </a:gdLst>
              <a:ahLst/>
              <a:cxnLst>
                <a:cxn ang="0">
                  <a:pos x="T0" y="T1"/>
                </a:cxn>
                <a:cxn ang="0">
                  <a:pos x="T2" y="T3"/>
                </a:cxn>
                <a:cxn ang="0">
                  <a:pos x="T4" y="T5"/>
                </a:cxn>
                <a:cxn ang="0">
                  <a:pos x="T6" y="T7"/>
                </a:cxn>
              </a:cxnLst>
              <a:rect l="0" t="0" r="r" b="b"/>
              <a:pathLst>
                <a:path w="5" h="57">
                  <a:moveTo>
                    <a:pt x="2" y="57"/>
                  </a:moveTo>
                  <a:lnTo>
                    <a:pt x="5" y="0"/>
                  </a:lnTo>
                  <a:lnTo>
                    <a:pt x="0" y="51"/>
                  </a:lnTo>
                  <a:lnTo>
                    <a:pt x="2" y="5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50" name="Freeform 549"/>
            <p:cNvSpPr>
              <a:spLocks/>
            </p:cNvSpPr>
            <p:nvPr/>
          </p:nvSpPr>
          <p:spPr bwMode="auto">
            <a:xfrm>
              <a:off x="5042535" y="3053080"/>
              <a:ext cx="1270" cy="9525"/>
            </a:xfrm>
            <a:custGeom>
              <a:avLst/>
              <a:gdLst>
                <a:gd name="T0" fmla="*/ 2 w 5"/>
                <a:gd name="T1" fmla="*/ 6 h 51"/>
                <a:gd name="T2" fmla="*/ 0 w 5"/>
                <a:gd name="T3" fmla="*/ 51 h 51"/>
                <a:gd name="T4" fmla="*/ 5 w 5"/>
                <a:gd name="T5" fmla="*/ 0 h 51"/>
                <a:gd name="T6" fmla="*/ 2 w 5"/>
                <a:gd name="T7" fmla="*/ 6 h 51"/>
              </a:gdLst>
              <a:ahLst/>
              <a:cxnLst>
                <a:cxn ang="0">
                  <a:pos x="T0" y="T1"/>
                </a:cxn>
                <a:cxn ang="0">
                  <a:pos x="T2" y="T3"/>
                </a:cxn>
                <a:cxn ang="0">
                  <a:pos x="T4" y="T5"/>
                </a:cxn>
                <a:cxn ang="0">
                  <a:pos x="T6" y="T7"/>
                </a:cxn>
              </a:cxnLst>
              <a:rect l="0" t="0" r="r" b="b"/>
              <a:pathLst>
                <a:path w="5" h="51">
                  <a:moveTo>
                    <a:pt x="2" y="6"/>
                  </a:moveTo>
                  <a:lnTo>
                    <a:pt x="0" y="51"/>
                  </a:lnTo>
                  <a:lnTo>
                    <a:pt x="5" y="0"/>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51" name="Freeform 550"/>
            <p:cNvSpPr>
              <a:spLocks/>
            </p:cNvSpPr>
            <p:nvPr/>
          </p:nvSpPr>
          <p:spPr bwMode="auto">
            <a:xfrm>
              <a:off x="5042535" y="3053080"/>
              <a:ext cx="1270" cy="9525"/>
            </a:xfrm>
            <a:custGeom>
              <a:avLst/>
              <a:gdLst>
                <a:gd name="T0" fmla="*/ 2 w 5"/>
                <a:gd name="T1" fmla="*/ 6 h 51"/>
                <a:gd name="T2" fmla="*/ 0 w 5"/>
                <a:gd name="T3" fmla="*/ 51 h 51"/>
                <a:gd name="T4" fmla="*/ 5 w 5"/>
                <a:gd name="T5" fmla="*/ 0 h 51"/>
                <a:gd name="T6" fmla="*/ 2 w 5"/>
                <a:gd name="T7" fmla="*/ 6 h 51"/>
              </a:gdLst>
              <a:ahLst/>
              <a:cxnLst>
                <a:cxn ang="0">
                  <a:pos x="T0" y="T1"/>
                </a:cxn>
                <a:cxn ang="0">
                  <a:pos x="T2" y="T3"/>
                </a:cxn>
                <a:cxn ang="0">
                  <a:pos x="T4" y="T5"/>
                </a:cxn>
                <a:cxn ang="0">
                  <a:pos x="T6" y="T7"/>
                </a:cxn>
              </a:cxnLst>
              <a:rect l="0" t="0" r="r" b="b"/>
              <a:pathLst>
                <a:path w="5" h="51">
                  <a:moveTo>
                    <a:pt x="2" y="6"/>
                  </a:moveTo>
                  <a:lnTo>
                    <a:pt x="0" y="51"/>
                  </a:lnTo>
                  <a:lnTo>
                    <a:pt x="5" y="0"/>
                  </a:lnTo>
                  <a:lnTo>
                    <a:pt x="2"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52" name="Freeform 551"/>
            <p:cNvSpPr>
              <a:spLocks/>
            </p:cNvSpPr>
            <p:nvPr/>
          </p:nvSpPr>
          <p:spPr bwMode="auto">
            <a:xfrm>
              <a:off x="5042535" y="3054350"/>
              <a:ext cx="635" cy="8255"/>
            </a:xfrm>
            <a:custGeom>
              <a:avLst/>
              <a:gdLst>
                <a:gd name="T0" fmla="*/ 1 w 3"/>
                <a:gd name="T1" fmla="*/ 45 h 45"/>
                <a:gd name="T2" fmla="*/ 3 w 3"/>
                <a:gd name="T3" fmla="*/ 0 h 45"/>
                <a:gd name="T4" fmla="*/ 0 w 3"/>
                <a:gd name="T5" fmla="*/ 39 h 45"/>
                <a:gd name="T6" fmla="*/ 1 w 3"/>
                <a:gd name="T7" fmla="*/ 45 h 45"/>
              </a:gdLst>
              <a:ahLst/>
              <a:cxnLst>
                <a:cxn ang="0">
                  <a:pos x="T0" y="T1"/>
                </a:cxn>
                <a:cxn ang="0">
                  <a:pos x="T2" y="T3"/>
                </a:cxn>
                <a:cxn ang="0">
                  <a:pos x="T4" y="T5"/>
                </a:cxn>
                <a:cxn ang="0">
                  <a:pos x="T6" y="T7"/>
                </a:cxn>
              </a:cxnLst>
              <a:rect l="0" t="0" r="r" b="b"/>
              <a:pathLst>
                <a:path w="3" h="45">
                  <a:moveTo>
                    <a:pt x="1" y="45"/>
                  </a:moveTo>
                  <a:lnTo>
                    <a:pt x="3" y="0"/>
                  </a:lnTo>
                  <a:lnTo>
                    <a:pt x="0" y="39"/>
                  </a:lnTo>
                  <a:lnTo>
                    <a:pt x="1"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53" name="Freeform 552"/>
            <p:cNvSpPr>
              <a:spLocks/>
            </p:cNvSpPr>
            <p:nvPr/>
          </p:nvSpPr>
          <p:spPr bwMode="auto">
            <a:xfrm>
              <a:off x="5042535" y="3054350"/>
              <a:ext cx="635" cy="8255"/>
            </a:xfrm>
            <a:custGeom>
              <a:avLst/>
              <a:gdLst>
                <a:gd name="T0" fmla="*/ 1 w 3"/>
                <a:gd name="T1" fmla="*/ 45 h 45"/>
                <a:gd name="T2" fmla="*/ 3 w 3"/>
                <a:gd name="T3" fmla="*/ 0 h 45"/>
                <a:gd name="T4" fmla="*/ 0 w 3"/>
                <a:gd name="T5" fmla="*/ 39 h 45"/>
                <a:gd name="T6" fmla="*/ 1 w 3"/>
                <a:gd name="T7" fmla="*/ 45 h 45"/>
              </a:gdLst>
              <a:ahLst/>
              <a:cxnLst>
                <a:cxn ang="0">
                  <a:pos x="T0" y="T1"/>
                </a:cxn>
                <a:cxn ang="0">
                  <a:pos x="T2" y="T3"/>
                </a:cxn>
                <a:cxn ang="0">
                  <a:pos x="T4" y="T5"/>
                </a:cxn>
                <a:cxn ang="0">
                  <a:pos x="T6" y="T7"/>
                </a:cxn>
              </a:cxnLst>
              <a:rect l="0" t="0" r="r" b="b"/>
              <a:pathLst>
                <a:path w="3" h="45">
                  <a:moveTo>
                    <a:pt x="1" y="45"/>
                  </a:moveTo>
                  <a:lnTo>
                    <a:pt x="3" y="0"/>
                  </a:lnTo>
                  <a:lnTo>
                    <a:pt x="0" y="39"/>
                  </a:lnTo>
                  <a:lnTo>
                    <a:pt x="1" y="4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54" name="Freeform 553"/>
            <p:cNvSpPr>
              <a:spLocks/>
            </p:cNvSpPr>
            <p:nvPr/>
          </p:nvSpPr>
          <p:spPr bwMode="auto">
            <a:xfrm>
              <a:off x="5042535" y="3054350"/>
              <a:ext cx="635" cy="6985"/>
            </a:xfrm>
            <a:custGeom>
              <a:avLst/>
              <a:gdLst>
                <a:gd name="T0" fmla="*/ 1 w 3"/>
                <a:gd name="T1" fmla="*/ 6 h 39"/>
                <a:gd name="T2" fmla="*/ 0 w 3"/>
                <a:gd name="T3" fmla="*/ 39 h 39"/>
                <a:gd name="T4" fmla="*/ 3 w 3"/>
                <a:gd name="T5" fmla="*/ 0 h 39"/>
                <a:gd name="T6" fmla="*/ 1 w 3"/>
                <a:gd name="T7" fmla="*/ 6 h 39"/>
              </a:gdLst>
              <a:ahLst/>
              <a:cxnLst>
                <a:cxn ang="0">
                  <a:pos x="T0" y="T1"/>
                </a:cxn>
                <a:cxn ang="0">
                  <a:pos x="T2" y="T3"/>
                </a:cxn>
                <a:cxn ang="0">
                  <a:pos x="T4" y="T5"/>
                </a:cxn>
                <a:cxn ang="0">
                  <a:pos x="T6" y="T7"/>
                </a:cxn>
              </a:cxnLst>
              <a:rect l="0" t="0" r="r" b="b"/>
              <a:pathLst>
                <a:path w="3" h="39">
                  <a:moveTo>
                    <a:pt x="1" y="6"/>
                  </a:moveTo>
                  <a:lnTo>
                    <a:pt x="0" y="39"/>
                  </a:lnTo>
                  <a:lnTo>
                    <a:pt x="3" y="0"/>
                  </a:lnTo>
                  <a:lnTo>
                    <a:pt x="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55" name="Freeform 554"/>
            <p:cNvSpPr>
              <a:spLocks/>
            </p:cNvSpPr>
            <p:nvPr/>
          </p:nvSpPr>
          <p:spPr bwMode="auto">
            <a:xfrm>
              <a:off x="5042535" y="3054350"/>
              <a:ext cx="635" cy="6985"/>
            </a:xfrm>
            <a:custGeom>
              <a:avLst/>
              <a:gdLst>
                <a:gd name="T0" fmla="*/ 1 w 3"/>
                <a:gd name="T1" fmla="*/ 6 h 39"/>
                <a:gd name="T2" fmla="*/ 0 w 3"/>
                <a:gd name="T3" fmla="*/ 39 h 39"/>
                <a:gd name="T4" fmla="*/ 3 w 3"/>
                <a:gd name="T5" fmla="*/ 0 h 39"/>
                <a:gd name="T6" fmla="*/ 1 w 3"/>
                <a:gd name="T7" fmla="*/ 6 h 39"/>
              </a:gdLst>
              <a:ahLst/>
              <a:cxnLst>
                <a:cxn ang="0">
                  <a:pos x="T0" y="T1"/>
                </a:cxn>
                <a:cxn ang="0">
                  <a:pos x="T2" y="T3"/>
                </a:cxn>
                <a:cxn ang="0">
                  <a:pos x="T4" y="T5"/>
                </a:cxn>
                <a:cxn ang="0">
                  <a:pos x="T6" y="T7"/>
                </a:cxn>
              </a:cxnLst>
              <a:rect l="0" t="0" r="r" b="b"/>
              <a:pathLst>
                <a:path w="3" h="39">
                  <a:moveTo>
                    <a:pt x="1" y="6"/>
                  </a:moveTo>
                  <a:lnTo>
                    <a:pt x="0" y="39"/>
                  </a:lnTo>
                  <a:lnTo>
                    <a:pt x="3" y="0"/>
                  </a:lnTo>
                  <a:lnTo>
                    <a:pt x="1"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56" name="Freeform 555"/>
            <p:cNvSpPr>
              <a:spLocks/>
            </p:cNvSpPr>
            <p:nvPr/>
          </p:nvSpPr>
          <p:spPr bwMode="auto">
            <a:xfrm>
              <a:off x="5042535" y="3055620"/>
              <a:ext cx="635" cy="5715"/>
            </a:xfrm>
            <a:custGeom>
              <a:avLst/>
              <a:gdLst>
                <a:gd name="T0" fmla="*/ 1 w 2"/>
                <a:gd name="T1" fmla="*/ 33 h 33"/>
                <a:gd name="T2" fmla="*/ 2 w 2"/>
                <a:gd name="T3" fmla="*/ 0 h 33"/>
                <a:gd name="T4" fmla="*/ 0 w 2"/>
                <a:gd name="T5" fmla="*/ 27 h 33"/>
                <a:gd name="T6" fmla="*/ 1 w 2"/>
                <a:gd name="T7" fmla="*/ 33 h 33"/>
              </a:gdLst>
              <a:ahLst/>
              <a:cxnLst>
                <a:cxn ang="0">
                  <a:pos x="T0" y="T1"/>
                </a:cxn>
                <a:cxn ang="0">
                  <a:pos x="T2" y="T3"/>
                </a:cxn>
                <a:cxn ang="0">
                  <a:pos x="T4" y="T5"/>
                </a:cxn>
                <a:cxn ang="0">
                  <a:pos x="T6" y="T7"/>
                </a:cxn>
              </a:cxnLst>
              <a:rect l="0" t="0" r="r" b="b"/>
              <a:pathLst>
                <a:path w="2" h="33">
                  <a:moveTo>
                    <a:pt x="1" y="33"/>
                  </a:moveTo>
                  <a:lnTo>
                    <a:pt x="2" y="0"/>
                  </a:lnTo>
                  <a:lnTo>
                    <a:pt x="0" y="27"/>
                  </a:lnTo>
                  <a:lnTo>
                    <a:pt x="1"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57" name="Freeform 556"/>
            <p:cNvSpPr>
              <a:spLocks/>
            </p:cNvSpPr>
            <p:nvPr/>
          </p:nvSpPr>
          <p:spPr bwMode="auto">
            <a:xfrm>
              <a:off x="5042535" y="3055620"/>
              <a:ext cx="635" cy="5715"/>
            </a:xfrm>
            <a:custGeom>
              <a:avLst/>
              <a:gdLst>
                <a:gd name="T0" fmla="*/ 1 w 2"/>
                <a:gd name="T1" fmla="*/ 33 h 33"/>
                <a:gd name="T2" fmla="*/ 2 w 2"/>
                <a:gd name="T3" fmla="*/ 0 h 33"/>
                <a:gd name="T4" fmla="*/ 0 w 2"/>
                <a:gd name="T5" fmla="*/ 27 h 33"/>
                <a:gd name="T6" fmla="*/ 1 w 2"/>
                <a:gd name="T7" fmla="*/ 33 h 33"/>
              </a:gdLst>
              <a:ahLst/>
              <a:cxnLst>
                <a:cxn ang="0">
                  <a:pos x="T0" y="T1"/>
                </a:cxn>
                <a:cxn ang="0">
                  <a:pos x="T2" y="T3"/>
                </a:cxn>
                <a:cxn ang="0">
                  <a:pos x="T4" y="T5"/>
                </a:cxn>
                <a:cxn ang="0">
                  <a:pos x="T6" y="T7"/>
                </a:cxn>
              </a:cxnLst>
              <a:rect l="0" t="0" r="r" b="b"/>
              <a:pathLst>
                <a:path w="2" h="33">
                  <a:moveTo>
                    <a:pt x="1" y="33"/>
                  </a:moveTo>
                  <a:lnTo>
                    <a:pt x="2" y="0"/>
                  </a:lnTo>
                  <a:lnTo>
                    <a:pt x="0" y="27"/>
                  </a:lnTo>
                  <a:lnTo>
                    <a:pt x="1"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58" name="Freeform 557"/>
            <p:cNvSpPr>
              <a:spLocks/>
            </p:cNvSpPr>
            <p:nvPr/>
          </p:nvSpPr>
          <p:spPr bwMode="auto">
            <a:xfrm>
              <a:off x="5042535" y="3055620"/>
              <a:ext cx="635" cy="5080"/>
            </a:xfrm>
            <a:custGeom>
              <a:avLst/>
              <a:gdLst>
                <a:gd name="T0" fmla="*/ 1 w 2"/>
                <a:gd name="T1" fmla="*/ 8 h 27"/>
                <a:gd name="T2" fmla="*/ 0 w 2"/>
                <a:gd name="T3" fmla="*/ 27 h 27"/>
                <a:gd name="T4" fmla="*/ 2 w 2"/>
                <a:gd name="T5" fmla="*/ 0 h 27"/>
                <a:gd name="T6" fmla="*/ 1 w 2"/>
                <a:gd name="T7" fmla="*/ 8 h 27"/>
              </a:gdLst>
              <a:ahLst/>
              <a:cxnLst>
                <a:cxn ang="0">
                  <a:pos x="T0" y="T1"/>
                </a:cxn>
                <a:cxn ang="0">
                  <a:pos x="T2" y="T3"/>
                </a:cxn>
                <a:cxn ang="0">
                  <a:pos x="T4" y="T5"/>
                </a:cxn>
                <a:cxn ang="0">
                  <a:pos x="T6" y="T7"/>
                </a:cxn>
              </a:cxnLst>
              <a:rect l="0" t="0" r="r" b="b"/>
              <a:pathLst>
                <a:path w="2" h="27">
                  <a:moveTo>
                    <a:pt x="1" y="8"/>
                  </a:moveTo>
                  <a:lnTo>
                    <a:pt x="0" y="27"/>
                  </a:lnTo>
                  <a:lnTo>
                    <a:pt x="2" y="0"/>
                  </a:lnTo>
                  <a:lnTo>
                    <a:pt x="1"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59" name="Freeform 558"/>
            <p:cNvSpPr>
              <a:spLocks/>
            </p:cNvSpPr>
            <p:nvPr/>
          </p:nvSpPr>
          <p:spPr bwMode="auto">
            <a:xfrm>
              <a:off x="5042535" y="3055620"/>
              <a:ext cx="635" cy="5080"/>
            </a:xfrm>
            <a:custGeom>
              <a:avLst/>
              <a:gdLst>
                <a:gd name="T0" fmla="*/ 1 w 2"/>
                <a:gd name="T1" fmla="*/ 8 h 27"/>
                <a:gd name="T2" fmla="*/ 0 w 2"/>
                <a:gd name="T3" fmla="*/ 27 h 27"/>
                <a:gd name="T4" fmla="*/ 2 w 2"/>
                <a:gd name="T5" fmla="*/ 0 h 27"/>
                <a:gd name="T6" fmla="*/ 1 w 2"/>
                <a:gd name="T7" fmla="*/ 8 h 27"/>
              </a:gdLst>
              <a:ahLst/>
              <a:cxnLst>
                <a:cxn ang="0">
                  <a:pos x="T0" y="T1"/>
                </a:cxn>
                <a:cxn ang="0">
                  <a:pos x="T2" y="T3"/>
                </a:cxn>
                <a:cxn ang="0">
                  <a:pos x="T4" y="T5"/>
                </a:cxn>
                <a:cxn ang="0">
                  <a:pos x="T6" y="T7"/>
                </a:cxn>
              </a:cxnLst>
              <a:rect l="0" t="0" r="r" b="b"/>
              <a:pathLst>
                <a:path w="2" h="27">
                  <a:moveTo>
                    <a:pt x="1" y="8"/>
                  </a:moveTo>
                  <a:lnTo>
                    <a:pt x="0" y="27"/>
                  </a:lnTo>
                  <a:lnTo>
                    <a:pt x="2" y="0"/>
                  </a:lnTo>
                  <a:lnTo>
                    <a:pt x="1" y="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60" name="Freeform 559"/>
            <p:cNvSpPr>
              <a:spLocks/>
            </p:cNvSpPr>
            <p:nvPr/>
          </p:nvSpPr>
          <p:spPr bwMode="auto">
            <a:xfrm>
              <a:off x="5042535" y="3056890"/>
              <a:ext cx="635" cy="3810"/>
            </a:xfrm>
            <a:custGeom>
              <a:avLst/>
              <a:gdLst>
                <a:gd name="T0" fmla="*/ 0 w 1"/>
                <a:gd name="T1" fmla="*/ 19 h 19"/>
                <a:gd name="T2" fmla="*/ 1 w 1"/>
                <a:gd name="T3" fmla="*/ 0 h 19"/>
                <a:gd name="T4" fmla="*/ 0 w 1"/>
                <a:gd name="T5" fmla="*/ 12 h 19"/>
                <a:gd name="T6" fmla="*/ 0 w 1"/>
                <a:gd name="T7" fmla="*/ 19 h 19"/>
              </a:gdLst>
              <a:ahLst/>
              <a:cxnLst>
                <a:cxn ang="0">
                  <a:pos x="T0" y="T1"/>
                </a:cxn>
                <a:cxn ang="0">
                  <a:pos x="T2" y="T3"/>
                </a:cxn>
                <a:cxn ang="0">
                  <a:pos x="T4" y="T5"/>
                </a:cxn>
                <a:cxn ang="0">
                  <a:pos x="T6" y="T7"/>
                </a:cxn>
              </a:cxnLst>
              <a:rect l="0" t="0" r="r" b="b"/>
              <a:pathLst>
                <a:path w="1" h="19">
                  <a:moveTo>
                    <a:pt x="0" y="19"/>
                  </a:moveTo>
                  <a:lnTo>
                    <a:pt x="1" y="0"/>
                  </a:lnTo>
                  <a:lnTo>
                    <a:pt x="0" y="12"/>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61" name="Freeform 560"/>
            <p:cNvSpPr>
              <a:spLocks/>
            </p:cNvSpPr>
            <p:nvPr/>
          </p:nvSpPr>
          <p:spPr bwMode="auto">
            <a:xfrm>
              <a:off x="5042535" y="3056890"/>
              <a:ext cx="635" cy="3810"/>
            </a:xfrm>
            <a:custGeom>
              <a:avLst/>
              <a:gdLst>
                <a:gd name="T0" fmla="*/ 0 w 1"/>
                <a:gd name="T1" fmla="*/ 19 h 19"/>
                <a:gd name="T2" fmla="*/ 1 w 1"/>
                <a:gd name="T3" fmla="*/ 0 h 19"/>
                <a:gd name="T4" fmla="*/ 0 w 1"/>
                <a:gd name="T5" fmla="*/ 12 h 19"/>
                <a:gd name="T6" fmla="*/ 0 w 1"/>
                <a:gd name="T7" fmla="*/ 19 h 19"/>
              </a:gdLst>
              <a:ahLst/>
              <a:cxnLst>
                <a:cxn ang="0">
                  <a:pos x="T0" y="T1"/>
                </a:cxn>
                <a:cxn ang="0">
                  <a:pos x="T2" y="T3"/>
                </a:cxn>
                <a:cxn ang="0">
                  <a:pos x="T4" y="T5"/>
                </a:cxn>
                <a:cxn ang="0">
                  <a:pos x="T6" y="T7"/>
                </a:cxn>
              </a:cxnLst>
              <a:rect l="0" t="0" r="r" b="b"/>
              <a:pathLst>
                <a:path w="1" h="19">
                  <a:moveTo>
                    <a:pt x="0" y="19"/>
                  </a:moveTo>
                  <a:lnTo>
                    <a:pt x="1" y="0"/>
                  </a:lnTo>
                  <a:lnTo>
                    <a:pt x="0" y="12"/>
                  </a:lnTo>
                  <a:lnTo>
                    <a:pt x="0" y="1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62" name="Freeform 561"/>
            <p:cNvSpPr>
              <a:spLocks/>
            </p:cNvSpPr>
            <p:nvPr/>
          </p:nvSpPr>
          <p:spPr bwMode="auto">
            <a:xfrm>
              <a:off x="5042535" y="3056890"/>
              <a:ext cx="635" cy="2540"/>
            </a:xfrm>
            <a:custGeom>
              <a:avLst/>
              <a:gdLst>
                <a:gd name="T0" fmla="*/ 0 w 1"/>
                <a:gd name="T1" fmla="*/ 6 h 12"/>
                <a:gd name="T2" fmla="*/ 0 w 1"/>
                <a:gd name="T3" fmla="*/ 12 h 12"/>
                <a:gd name="T4" fmla="*/ 1 w 1"/>
                <a:gd name="T5" fmla="*/ 0 h 12"/>
                <a:gd name="T6" fmla="*/ 0 w 1"/>
                <a:gd name="T7" fmla="*/ 6 h 12"/>
              </a:gdLst>
              <a:ahLst/>
              <a:cxnLst>
                <a:cxn ang="0">
                  <a:pos x="T0" y="T1"/>
                </a:cxn>
                <a:cxn ang="0">
                  <a:pos x="T2" y="T3"/>
                </a:cxn>
                <a:cxn ang="0">
                  <a:pos x="T4" y="T5"/>
                </a:cxn>
                <a:cxn ang="0">
                  <a:pos x="T6" y="T7"/>
                </a:cxn>
              </a:cxnLst>
              <a:rect l="0" t="0" r="r" b="b"/>
              <a:pathLst>
                <a:path w="1" h="12">
                  <a:moveTo>
                    <a:pt x="0" y="6"/>
                  </a:moveTo>
                  <a:lnTo>
                    <a:pt x="0" y="12"/>
                  </a:lnTo>
                  <a:lnTo>
                    <a:pt x="1"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63" name="Freeform 562"/>
            <p:cNvSpPr>
              <a:spLocks/>
            </p:cNvSpPr>
            <p:nvPr/>
          </p:nvSpPr>
          <p:spPr bwMode="auto">
            <a:xfrm>
              <a:off x="5042535" y="3056890"/>
              <a:ext cx="635" cy="2540"/>
            </a:xfrm>
            <a:custGeom>
              <a:avLst/>
              <a:gdLst>
                <a:gd name="T0" fmla="*/ 0 w 1"/>
                <a:gd name="T1" fmla="*/ 6 h 12"/>
                <a:gd name="T2" fmla="*/ 0 w 1"/>
                <a:gd name="T3" fmla="*/ 12 h 12"/>
                <a:gd name="T4" fmla="*/ 1 w 1"/>
                <a:gd name="T5" fmla="*/ 0 h 12"/>
                <a:gd name="T6" fmla="*/ 0 w 1"/>
                <a:gd name="T7" fmla="*/ 6 h 12"/>
              </a:gdLst>
              <a:ahLst/>
              <a:cxnLst>
                <a:cxn ang="0">
                  <a:pos x="T0" y="T1"/>
                </a:cxn>
                <a:cxn ang="0">
                  <a:pos x="T2" y="T3"/>
                </a:cxn>
                <a:cxn ang="0">
                  <a:pos x="T4" y="T5"/>
                </a:cxn>
                <a:cxn ang="0">
                  <a:pos x="T6" y="T7"/>
                </a:cxn>
              </a:cxnLst>
              <a:rect l="0" t="0" r="r" b="b"/>
              <a:pathLst>
                <a:path w="1" h="12">
                  <a:moveTo>
                    <a:pt x="0" y="6"/>
                  </a:moveTo>
                  <a:lnTo>
                    <a:pt x="0" y="12"/>
                  </a:lnTo>
                  <a:lnTo>
                    <a:pt x="1" y="0"/>
                  </a:lnTo>
                  <a:lnTo>
                    <a:pt x="0"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64" name="Freeform 563"/>
            <p:cNvSpPr>
              <a:spLocks/>
            </p:cNvSpPr>
            <p:nvPr/>
          </p:nvSpPr>
          <p:spPr bwMode="auto">
            <a:xfrm>
              <a:off x="5057140" y="3059430"/>
              <a:ext cx="12065" cy="13970"/>
            </a:xfrm>
            <a:custGeom>
              <a:avLst/>
              <a:gdLst>
                <a:gd name="T0" fmla="*/ 0 w 68"/>
                <a:gd name="T1" fmla="*/ 0 h 78"/>
                <a:gd name="T2" fmla="*/ 0 w 68"/>
                <a:gd name="T3" fmla="*/ 78 h 78"/>
                <a:gd name="T4" fmla="*/ 68 w 68"/>
                <a:gd name="T5" fmla="*/ 38 h 78"/>
                <a:gd name="T6" fmla="*/ 0 w 68"/>
                <a:gd name="T7" fmla="*/ 0 h 78"/>
              </a:gdLst>
              <a:ahLst/>
              <a:cxnLst>
                <a:cxn ang="0">
                  <a:pos x="T0" y="T1"/>
                </a:cxn>
                <a:cxn ang="0">
                  <a:pos x="T2" y="T3"/>
                </a:cxn>
                <a:cxn ang="0">
                  <a:pos x="T4" y="T5"/>
                </a:cxn>
                <a:cxn ang="0">
                  <a:pos x="T6" y="T7"/>
                </a:cxn>
              </a:cxnLst>
              <a:rect l="0" t="0" r="r" b="b"/>
              <a:pathLst>
                <a:path w="68" h="78">
                  <a:moveTo>
                    <a:pt x="0" y="0"/>
                  </a:moveTo>
                  <a:lnTo>
                    <a:pt x="0" y="78"/>
                  </a:lnTo>
                  <a:lnTo>
                    <a:pt x="68" y="3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65" name="Freeform 564"/>
            <p:cNvSpPr>
              <a:spLocks/>
            </p:cNvSpPr>
            <p:nvPr/>
          </p:nvSpPr>
          <p:spPr bwMode="auto">
            <a:xfrm>
              <a:off x="5057140" y="3059430"/>
              <a:ext cx="12065" cy="13970"/>
            </a:xfrm>
            <a:custGeom>
              <a:avLst/>
              <a:gdLst>
                <a:gd name="T0" fmla="*/ 0 w 68"/>
                <a:gd name="T1" fmla="*/ 0 h 78"/>
                <a:gd name="T2" fmla="*/ 0 w 68"/>
                <a:gd name="T3" fmla="*/ 78 h 78"/>
                <a:gd name="T4" fmla="*/ 68 w 68"/>
                <a:gd name="T5" fmla="*/ 38 h 78"/>
                <a:gd name="T6" fmla="*/ 0 w 68"/>
                <a:gd name="T7" fmla="*/ 0 h 78"/>
              </a:gdLst>
              <a:ahLst/>
              <a:cxnLst>
                <a:cxn ang="0">
                  <a:pos x="T0" y="T1"/>
                </a:cxn>
                <a:cxn ang="0">
                  <a:pos x="T2" y="T3"/>
                </a:cxn>
                <a:cxn ang="0">
                  <a:pos x="T4" y="T5"/>
                </a:cxn>
                <a:cxn ang="0">
                  <a:pos x="T6" y="T7"/>
                </a:cxn>
              </a:cxnLst>
              <a:rect l="0" t="0" r="r" b="b"/>
              <a:pathLst>
                <a:path w="68" h="78">
                  <a:moveTo>
                    <a:pt x="0" y="0"/>
                  </a:moveTo>
                  <a:lnTo>
                    <a:pt x="0" y="78"/>
                  </a:lnTo>
                  <a:lnTo>
                    <a:pt x="68" y="38"/>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66" name="Freeform 565"/>
            <p:cNvSpPr>
              <a:spLocks/>
            </p:cNvSpPr>
            <p:nvPr/>
          </p:nvSpPr>
          <p:spPr bwMode="auto">
            <a:xfrm>
              <a:off x="5057140" y="3066415"/>
              <a:ext cx="12065" cy="6985"/>
            </a:xfrm>
            <a:custGeom>
              <a:avLst/>
              <a:gdLst>
                <a:gd name="T0" fmla="*/ 6 w 68"/>
                <a:gd name="T1" fmla="*/ 40 h 40"/>
                <a:gd name="T2" fmla="*/ 68 w 68"/>
                <a:gd name="T3" fmla="*/ 0 h 40"/>
                <a:gd name="T4" fmla="*/ 0 w 68"/>
                <a:gd name="T5" fmla="*/ 40 h 40"/>
                <a:gd name="T6" fmla="*/ 6 w 68"/>
                <a:gd name="T7" fmla="*/ 40 h 40"/>
              </a:gdLst>
              <a:ahLst/>
              <a:cxnLst>
                <a:cxn ang="0">
                  <a:pos x="T0" y="T1"/>
                </a:cxn>
                <a:cxn ang="0">
                  <a:pos x="T2" y="T3"/>
                </a:cxn>
                <a:cxn ang="0">
                  <a:pos x="T4" y="T5"/>
                </a:cxn>
                <a:cxn ang="0">
                  <a:pos x="T6" y="T7"/>
                </a:cxn>
              </a:cxnLst>
              <a:rect l="0" t="0" r="r" b="b"/>
              <a:pathLst>
                <a:path w="68" h="40">
                  <a:moveTo>
                    <a:pt x="6" y="40"/>
                  </a:moveTo>
                  <a:lnTo>
                    <a:pt x="68" y="0"/>
                  </a:lnTo>
                  <a:lnTo>
                    <a:pt x="0" y="40"/>
                  </a:lnTo>
                  <a:lnTo>
                    <a:pt x="6"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67" name="Freeform 566"/>
            <p:cNvSpPr>
              <a:spLocks/>
            </p:cNvSpPr>
            <p:nvPr/>
          </p:nvSpPr>
          <p:spPr bwMode="auto">
            <a:xfrm>
              <a:off x="5057140" y="3066415"/>
              <a:ext cx="12065" cy="6985"/>
            </a:xfrm>
            <a:custGeom>
              <a:avLst/>
              <a:gdLst>
                <a:gd name="T0" fmla="*/ 6 w 68"/>
                <a:gd name="T1" fmla="*/ 40 h 40"/>
                <a:gd name="T2" fmla="*/ 68 w 68"/>
                <a:gd name="T3" fmla="*/ 0 h 40"/>
                <a:gd name="T4" fmla="*/ 0 w 68"/>
                <a:gd name="T5" fmla="*/ 40 h 40"/>
                <a:gd name="T6" fmla="*/ 6 w 68"/>
                <a:gd name="T7" fmla="*/ 40 h 40"/>
              </a:gdLst>
              <a:ahLst/>
              <a:cxnLst>
                <a:cxn ang="0">
                  <a:pos x="T0" y="T1"/>
                </a:cxn>
                <a:cxn ang="0">
                  <a:pos x="T2" y="T3"/>
                </a:cxn>
                <a:cxn ang="0">
                  <a:pos x="T4" y="T5"/>
                </a:cxn>
                <a:cxn ang="0">
                  <a:pos x="T6" y="T7"/>
                </a:cxn>
              </a:cxnLst>
              <a:rect l="0" t="0" r="r" b="b"/>
              <a:pathLst>
                <a:path w="68" h="40">
                  <a:moveTo>
                    <a:pt x="6" y="40"/>
                  </a:moveTo>
                  <a:lnTo>
                    <a:pt x="68" y="0"/>
                  </a:lnTo>
                  <a:lnTo>
                    <a:pt x="0" y="40"/>
                  </a:lnTo>
                  <a:lnTo>
                    <a:pt x="6" y="4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68" name="Freeform 567"/>
            <p:cNvSpPr>
              <a:spLocks/>
            </p:cNvSpPr>
            <p:nvPr/>
          </p:nvSpPr>
          <p:spPr bwMode="auto">
            <a:xfrm>
              <a:off x="5057775" y="3066415"/>
              <a:ext cx="11430" cy="6985"/>
            </a:xfrm>
            <a:custGeom>
              <a:avLst/>
              <a:gdLst>
                <a:gd name="T0" fmla="*/ 62 w 62"/>
                <a:gd name="T1" fmla="*/ 0 h 40"/>
                <a:gd name="T2" fmla="*/ 0 w 62"/>
                <a:gd name="T3" fmla="*/ 40 h 40"/>
                <a:gd name="T4" fmla="*/ 58 w 62"/>
                <a:gd name="T5" fmla="*/ 7 h 40"/>
                <a:gd name="T6" fmla="*/ 62 w 62"/>
                <a:gd name="T7" fmla="*/ 0 h 40"/>
              </a:gdLst>
              <a:ahLst/>
              <a:cxnLst>
                <a:cxn ang="0">
                  <a:pos x="T0" y="T1"/>
                </a:cxn>
                <a:cxn ang="0">
                  <a:pos x="T2" y="T3"/>
                </a:cxn>
                <a:cxn ang="0">
                  <a:pos x="T4" y="T5"/>
                </a:cxn>
                <a:cxn ang="0">
                  <a:pos x="T6" y="T7"/>
                </a:cxn>
              </a:cxnLst>
              <a:rect l="0" t="0" r="r" b="b"/>
              <a:pathLst>
                <a:path w="62" h="40">
                  <a:moveTo>
                    <a:pt x="62" y="0"/>
                  </a:moveTo>
                  <a:lnTo>
                    <a:pt x="0" y="40"/>
                  </a:lnTo>
                  <a:lnTo>
                    <a:pt x="58" y="7"/>
                  </a:lnTo>
                  <a:lnTo>
                    <a:pt x="6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69" name="Freeform 568"/>
            <p:cNvSpPr>
              <a:spLocks/>
            </p:cNvSpPr>
            <p:nvPr/>
          </p:nvSpPr>
          <p:spPr bwMode="auto">
            <a:xfrm>
              <a:off x="5057775" y="3066415"/>
              <a:ext cx="11430" cy="6985"/>
            </a:xfrm>
            <a:custGeom>
              <a:avLst/>
              <a:gdLst>
                <a:gd name="T0" fmla="*/ 62 w 62"/>
                <a:gd name="T1" fmla="*/ 0 h 40"/>
                <a:gd name="T2" fmla="*/ 0 w 62"/>
                <a:gd name="T3" fmla="*/ 40 h 40"/>
                <a:gd name="T4" fmla="*/ 58 w 62"/>
                <a:gd name="T5" fmla="*/ 7 h 40"/>
                <a:gd name="T6" fmla="*/ 62 w 62"/>
                <a:gd name="T7" fmla="*/ 0 h 40"/>
              </a:gdLst>
              <a:ahLst/>
              <a:cxnLst>
                <a:cxn ang="0">
                  <a:pos x="T0" y="T1"/>
                </a:cxn>
                <a:cxn ang="0">
                  <a:pos x="T2" y="T3"/>
                </a:cxn>
                <a:cxn ang="0">
                  <a:pos x="T4" y="T5"/>
                </a:cxn>
                <a:cxn ang="0">
                  <a:pos x="T6" y="T7"/>
                </a:cxn>
              </a:cxnLst>
              <a:rect l="0" t="0" r="r" b="b"/>
              <a:pathLst>
                <a:path w="62" h="40">
                  <a:moveTo>
                    <a:pt x="62" y="0"/>
                  </a:moveTo>
                  <a:lnTo>
                    <a:pt x="0" y="40"/>
                  </a:lnTo>
                  <a:lnTo>
                    <a:pt x="58" y="7"/>
                  </a:lnTo>
                  <a:lnTo>
                    <a:pt x="6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70" name="Freeform 569"/>
            <p:cNvSpPr>
              <a:spLocks/>
            </p:cNvSpPr>
            <p:nvPr/>
          </p:nvSpPr>
          <p:spPr bwMode="auto">
            <a:xfrm>
              <a:off x="5057775" y="3067685"/>
              <a:ext cx="10795" cy="5715"/>
            </a:xfrm>
            <a:custGeom>
              <a:avLst/>
              <a:gdLst>
                <a:gd name="T0" fmla="*/ 6 w 58"/>
                <a:gd name="T1" fmla="*/ 32 h 33"/>
                <a:gd name="T2" fmla="*/ 58 w 58"/>
                <a:gd name="T3" fmla="*/ 0 h 33"/>
                <a:gd name="T4" fmla="*/ 0 w 58"/>
                <a:gd name="T5" fmla="*/ 33 h 33"/>
                <a:gd name="T6" fmla="*/ 6 w 58"/>
                <a:gd name="T7" fmla="*/ 32 h 33"/>
              </a:gdLst>
              <a:ahLst/>
              <a:cxnLst>
                <a:cxn ang="0">
                  <a:pos x="T0" y="T1"/>
                </a:cxn>
                <a:cxn ang="0">
                  <a:pos x="T2" y="T3"/>
                </a:cxn>
                <a:cxn ang="0">
                  <a:pos x="T4" y="T5"/>
                </a:cxn>
                <a:cxn ang="0">
                  <a:pos x="T6" y="T7"/>
                </a:cxn>
              </a:cxnLst>
              <a:rect l="0" t="0" r="r" b="b"/>
              <a:pathLst>
                <a:path w="58" h="33">
                  <a:moveTo>
                    <a:pt x="6" y="32"/>
                  </a:moveTo>
                  <a:lnTo>
                    <a:pt x="58" y="0"/>
                  </a:lnTo>
                  <a:lnTo>
                    <a:pt x="0" y="33"/>
                  </a:lnTo>
                  <a:lnTo>
                    <a:pt x="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71" name="Freeform 570"/>
            <p:cNvSpPr>
              <a:spLocks/>
            </p:cNvSpPr>
            <p:nvPr/>
          </p:nvSpPr>
          <p:spPr bwMode="auto">
            <a:xfrm>
              <a:off x="5057775" y="3067685"/>
              <a:ext cx="10795" cy="5715"/>
            </a:xfrm>
            <a:custGeom>
              <a:avLst/>
              <a:gdLst>
                <a:gd name="T0" fmla="*/ 6 w 58"/>
                <a:gd name="T1" fmla="*/ 32 h 33"/>
                <a:gd name="T2" fmla="*/ 58 w 58"/>
                <a:gd name="T3" fmla="*/ 0 h 33"/>
                <a:gd name="T4" fmla="*/ 0 w 58"/>
                <a:gd name="T5" fmla="*/ 33 h 33"/>
                <a:gd name="T6" fmla="*/ 6 w 58"/>
                <a:gd name="T7" fmla="*/ 32 h 33"/>
              </a:gdLst>
              <a:ahLst/>
              <a:cxnLst>
                <a:cxn ang="0">
                  <a:pos x="T0" y="T1"/>
                </a:cxn>
                <a:cxn ang="0">
                  <a:pos x="T2" y="T3"/>
                </a:cxn>
                <a:cxn ang="0">
                  <a:pos x="T4" y="T5"/>
                </a:cxn>
                <a:cxn ang="0">
                  <a:pos x="T6" y="T7"/>
                </a:cxn>
              </a:cxnLst>
              <a:rect l="0" t="0" r="r" b="b"/>
              <a:pathLst>
                <a:path w="58" h="33">
                  <a:moveTo>
                    <a:pt x="6" y="32"/>
                  </a:moveTo>
                  <a:lnTo>
                    <a:pt x="58" y="0"/>
                  </a:lnTo>
                  <a:lnTo>
                    <a:pt x="0" y="33"/>
                  </a:lnTo>
                  <a:lnTo>
                    <a:pt x="6"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72" name="Freeform 571"/>
            <p:cNvSpPr>
              <a:spLocks/>
            </p:cNvSpPr>
            <p:nvPr/>
          </p:nvSpPr>
          <p:spPr bwMode="auto">
            <a:xfrm>
              <a:off x="5059045" y="3067685"/>
              <a:ext cx="9525" cy="5715"/>
            </a:xfrm>
            <a:custGeom>
              <a:avLst/>
              <a:gdLst>
                <a:gd name="T0" fmla="*/ 52 w 52"/>
                <a:gd name="T1" fmla="*/ 0 h 32"/>
                <a:gd name="T2" fmla="*/ 0 w 52"/>
                <a:gd name="T3" fmla="*/ 32 h 32"/>
                <a:gd name="T4" fmla="*/ 49 w 52"/>
                <a:gd name="T5" fmla="*/ 5 h 32"/>
                <a:gd name="T6" fmla="*/ 52 w 52"/>
                <a:gd name="T7" fmla="*/ 0 h 32"/>
              </a:gdLst>
              <a:ahLst/>
              <a:cxnLst>
                <a:cxn ang="0">
                  <a:pos x="T0" y="T1"/>
                </a:cxn>
                <a:cxn ang="0">
                  <a:pos x="T2" y="T3"/>
                </a:cxn>
                <a:cxn ang="0">
                  <a:pos x="T4" y="T5"/>
                </a:cxn>
                <a:cxn ang="0">
                  <a:pos x="T6" y="T7"/>
                </a:cxn>
              </a:cxnLst>
              <a:rect l="0" t="0" r="r" b="b"/>
              <a:pathLst>
                <a:path w="52" h="32">
                  <a:moveTo>
                    <a:pt x="52" y="0"/>
                  </a:moveTo>
                  <a:lnTo>
                    <a:pt x="0" y="32"/>
                  </a:lnTo>
                  <a:lnTo>
                    <a:pt x="49" y="5"/>
                  </a:lnTo>
                  <a:lnTo>
                    <a:pt x="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73" name="Freeform 572"/>
            <p:cNvSpPr>
              <a:spLocks/>
            </p:cNvSpPr>
            <p:nvPr/>
          </p:nvSpPr>
          <p:spPr bwMode="auto">
            <a:xfrm>
              <a:off x="5059045" y="3067685"/>
              <a:ext cx="9525" cy="5715"/>
            </a:xfrm>
            <a:custGeom>
              <a:avLst/>
              <a:gdLst>
                <a:gd name="T0" fmla="*/ 52 w 52"/>
                <a:gd name="T1" fmla="*/ 0 h 32"/>
                <a:gd name="T2" fmla="*/ 0 w 52"/>
                <a:gd name="T3" fmla="*/ 32 h 32"/>
                <a:gd name="T4" fmla="*/ 49 w 52"/>
                <a:gd name="T5" fmla="*/ 5 h 32"/>
                <a:gd name="T6" fmla="*/ 52 w 52"/>
                <a:gd name="T7" fmla="*/ 0 h 32"/>
              </a:gdLst>
              <a:ahLst/>
              <a:cxnLst>
                <a:cxn ang="0">
                  <a:pos x="T0" y="T1"/>
                </a:cxn>
                <a:cxn ang="0">
                  <a:pos x="T2" y="T3"/>
                </a:cxn>
                <a:cxn ang="0">
                  <a:pos x="T4" y="T5"/>
                </a:cxn>
                <a:cxn ang="0">
                  <a:pos x="T6" y="T7"/>
                </a:cxn>
              </a:cxnLst>
              <a:rect l="0" t="0" r="r" b="b"/>
              <a:pathLst>
                <a:path w="52" h="32">
                  <a:moveTo>
                    <a:pt x="52" y="0"/>
                  </a:moveTo>
                  <a:lnTo>
                    <a:pt x="0" y="32"/>
                  </a:lnTo>
                  <a:lnTo>
                    <a:pt x="49" y="5"/>
                  </a:lnTo>
                  <a:lnTo>
                    <a:pt x="5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74" name="Freeform 573"/>
            <p:cNvSpPr>
              <a:spLocks/>
            </p:cNvSpPr>
            <p:nvPr/>
          </p:nvSpPr>
          <p:spPr bwMode="auto">
            <a:xfrm>
              <a:off x="5059045" y="3068955"/>
              <a:ext cx="8890" cy="4445"/>
            </a:xfrm>
            <a:custGeom>
              <a:avLst/>
              <a:gdLst>
                <a:gd name="T0" fmla="*/ 6 w 49"/>
                <a:gd name="T1" fmla="*/ 26 h 27"/>
                <a:gd name="T2" fmla="*/ 49 w 49"/>
                <a:gd name="T3" fmla="*/ 0 h 27"/>
                <a:gd name="T4" fmla="*/ 0 w 49"/>
                <a:gd name="T5" fmla="*/ 27 h 27"/>
                <a:gd name="T6" fmla="*/ 6 w 49"/>
                <a:gd name="T7" fmla="*/ 26 h 27"/>
              </a:gdLst>
              <a:ahLst/>
              <a:cxnLst>
                <a:cxn ang="0">
                  <a:pos x="T0" y="T1"/>
                </a:cxn>
                <a:cxn ang="0">
                  <a:pos x="T2" y="T3"/>
                </a:cxn>
                <a:cxn ang="0">
                  <a:pos x="T4" y="T5"/>
                </a:cxn>
                <a:cxn ang="0">
                  <a:pos x="T6" y="T7"/>
                </a:cxn>
              </a:cxnLst>
              <a:rect l="0" t="0" r="r" b="b"/>
              <a:pathLst>
                <a:path w="49" h="27">
                  <a:moveTo>
                    <a:pt x="6" y="26"/>
                  </a:moveTo>
                  <a:lnTo>
                    <a:pt x="49" y="0"/>
                  </a:lnTo>
                  <a:lnTo>
                    <a:pt x="0" y="27"/>
                  </a:lnTo>
                  <a:lnTo>
                    <a:pt x="6"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75" name="Freeform 574"/>
            <p:cNvSpPr>
              <a:spLocks/>
            </p:cNvSpPr>
            <p:nvPr/>
          </p:nvSpPr>
          <p:spPr bwMode="auto">
            <a:xfrm>
              <a:off x="5059045" y="3068955"/>
              <a:ext cx="8890" cy="4445"/>
            </a:xfrm>
            <a:custGeom>
              <a:avLst/>
              <a:gdLst>
                <a:gd name="T0" fmla="*/ 6 w 49"/>
                <a:gd name="T1" fmla="*/ 26 h 27"/>
                <a:gd name="T2" fmla="*/ 49 w 49"/>
                <a:gd name="T3" fmla="*/ 0 h 27"/>
                <a:gd name="T4" fmla="*/ 0 w 49"/>
                <a:gd name="T5" fmla="*/ 27 h 27"/>
                <a:gd name="T6" fmla="*/ 6 w 49"/>
                <a:gd name="T7" fmla="*/ 26 h 27"/>
              </a:gdLst>
              <a:ahLst/>
              <a:cxnLst>
                <a:cxn ang="0">
                  <a:pos x="T0" y="T1"/>
                </a:cxn>
                <a:cxn ang="0">
                  <a:pos x="T2" y="T3"/>
                </a:cxn>
                <a:cxn ang="0">
                  <a:pos x="T4" y="T5"/>
                </a:cxn>
                <a:cxn ang="0">
                  <a:pos x="T6" y="T7"/>
                </a:cxn>
              </a:cxnLst>
              <a:rect l="0" t="0" r="r" b="b"/>
              <a:pathLst>
                <a:path w="49" h="27">
                  <a:moveTo>
                    <a:pt x="6" y="26"/>
                  </a:moveTo>
                  <a:lnTo>
                    <a:pt x="49" y="0"/>
                  </a:lnTo>
                  <a:lnTo>
                    <a:pt x="0" y="27"/>
                  </a:lnTo>
                  <a:lnTo>
                    <a:pt x="6" y="2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76" name="Freeform 575"/>
            <p:cNvSpPr>
              <a:spLocks/>
            </p:cNvSpPr>
            <p:nvPr/>
          </p:nvSpPr>
          <p:spPr bwMode="auto">
            <a:xfrm>
              <a:off x="5060315" y="3068955"/>
              <a:ext cx="7620" cy="3810"/>
            </a:xfrm>
            <a:custGeom>
              <a:avLst/>
              <a:gdLst>
                <a:gd name="T0" fmla="*/ 43 w 43"/>
                <a:gd name="T1" fmla="*/ 0 h 26"/>
                <a:gd name="T2" fmla="*/ 0 w 43"/>
                <a:gd name="T3" fmla="*/ 26 h 26"/>
                <a:gd name="T4" fmla="*/ 39 w 43"/>
                <a:gd name="T5" fmla="*/ 4 h 26"/>
                <a:gd name="T6" fmla="*/ 43 w 43"/>
                <a:gd name="T7" fmla="*/ 0 h 26"/>
              </a:gdLst>
              <a:ahLst/>
              <a:cxnLst>
                <a:cxn ang="0">
                  <a:pos x="T0" y="T1"/>
                </a:cxn>
                <a:cxn ang="0">
                  <a:pos x="T2" y="T3"/>
                </a:cxn>
                <a:cxn ang="0">
                  <a:pos x="T4" y="T5"/>
                </a:cxn>
                <a:cxn ang="0">
                  <a:pos x="T6" y="T7"/>
                </a:cxn>
              </a:cxnLst>
              <a:rect l="0" t="0" r="r" b="b"/>
              <a:pathLst>
                <a:path w="43" h="26">
                  <a:moveTo>
                    <a:pt x="43" y="0"/>
                  </a:moveTo>
                  <a:lnTo>
                    <a:pt x="0" y="26"/>
                  </a:lnTo>
                  <a:lnTo>
                    <a:pt x="39" y="4"/>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77" name="Freeform 576"/>
            <p:cNvSpPr>
              <a:spLocks/>
            </p:cNvSpPr>
            <p:nvPr/>
          </p:nvSpPr>
          <p:spPr bwMode="auto">
            <a:xfrm>
              <a:off x="5060315" y="3068955"/>
              <a:ext cx="7620" cy="3810"/>
            </a:xfrm>
            <a:custGeom>
              <a:avLst/>
              <a:gdLst>
                <a:gd name="T0" fmla="*/ 43 w 43"/>
                <a:gd name="T1" fmla="*/ 0 h 26"/>
                <a:gd name="T2" fmla="*/ 0 w 43"/>
                <a:gd name="T3" fmla="*/ 26 h 26"/>
                <a:gd name="T4" fmla="*/ 39 w 43"/>
                <a:gd name="T5" fmla="*/ 4 h 26"/>
                <a:gd name="T6" fmla="*/ 43 w 43"/>
                <a:gd name="T7" fmla="*/ 0 h 26"/>
              </a:gdLst>
              <a:ahLst/>
              <a:cxnLst>
                <a:cxn ang="0">
                  <a:pos x="T0" y="T1"/>
                </a:cxn>
                <a:cxn ang="0">
                  <a:pos x="T2" y="T3"/>
                </a:cxn>
                <a:cxn ang="0">
                  <a:pos x="T4" y="T5"/>
                </a:cxn>
                <a:cxn ang="0">
                  <a:pos x="T6" y="T7"/>
                </a:cxn>
              </a:cxnLst>
              <a:rect l="0" t="0" r="r" b="b"/>
              <a:pathLst>
                <a:path w="43" h="26">
                  <a:moveTo>
                    <a:pt x="43" y="0"/>
                  </a:moveTo>
                  <a:lnTo>
                    <a:pt x="0" y="26"/>
                  </a:lnTo>
                  <a:lnTo>
                    <a:pt x="39" y="4"/>
                  </a:lnTo>
                  <a:lnTo>
                    <a:pt x="4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78" name="Freeform 577"/>
            <p:cNvSpPr>
              <a:spLocks/>
            </p:cNvSpPr>
            <p:nvPr/>
          </p:nvSpPr>
          <p:spPr bwMode="auto">
            <a:xfrm>
              <a:off x="5060315" y="3068955"/>
              <a:ext cx="6985" cy="3810"/>
            </a:xfrm>
            <a:custGeom>
              <a:avLst/>
              <a:gdLst>
                <a:gd name="T0" fmla="*/ 7 w 39"/>
                <a:gd name="T1" fmla="*/ 20 h 22"/>
                <a:gd name="T2" fmla="*/ 39 w 39"/>
                <a:gd name="T3" fmla="*/ 0 h 22"/>
                <a:gd name="T4" fmla="*/ 0 w 39"/>
                <a:gd name="T5" fmla="*/ 22 h 22"/>
                <a:gd name="T6" fmla="*/ 7 w 39"/>
                <a:gd name="T7" fmla="*/ 20 h 22"/>
              </a:gdLst>
              <a:ahLst/>
              <a:cxnLst>
                <a:cxn ang="0">
                  <a:pos x="T0" y="T1"/>
                </a:cxn>
                <a:cxn ang="0">
                  <a:pos x="T2" y="T3"/>
                </a:cxn>
                <a:cxn ang="0">
                  <a:pos x="T4" y="T5"/>
                </a:cxn>
                <a:cxn ang="0">
                  <a:pos x="T6" y="T7"/>
                </a:cxn>
              </a:cxnLst>
              <a:rect l="0" t="0" r="r" b="b"/>
              <a:pathLst>
                <a:path w="39" h="22">
                  <a:moveTo>
                    <a:pt x="7" y="20"/>
                  </a:moveTo>
                  <a:lnTo>
                    <a:pt x="39" y="0"/>
                  </a:lnTo>
                  <a:lnTo>
                    <a:pt x="0" y="22"/>
                  </a:lnTo>
                  <a:lnTo>
                    <a:pt x="7"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79" name="Freeform 578"/>
            <p:cNvSpPr>
              <a:spLocks/>
            </p:cNvSpPr>
            <p:nvPr/>
          </p:nvSpPr>
          <p:spPr bwMode="auto">
            <a:xfrm>
              <a:off x="5060315" y="3068955"/>
              <a:ext cx="6985" cy="3810"/>
            </a:xfrm>
            <a:custGeom>
              <a:avLst/>
              <a:gdLst>
                <a:gd name="T0" fmla="*/ 7 w 39"/>
                <a:gd name="T1" fmla="*/ 20 h 22"/>
                <a:gd name="T2" fmla="*/ 39 w 39"/>
                <a:gd name="T3" fmla="*/ 0 h 22"/>
                <a:gd name="T4" fmla="*/ 0 w 39"/>
                <a:gd name="T5" fmla="*/ 22 h 22"/>
                <a:gd name="T6" fmla="*/ 7 w 39"/>
                <a:gd name="T7" fmla="*/ 20 h 22"/>
              </a:gdLst>
              <a:ahLst/>
              <a:cxnLst>
                <a:cxn ang="0">
                  <a:pos x="T0" y="T1"/>
                </a:cxn>
                <a:cxn ang="0">
                  <a:pos x="T2" y="T3"/>
                </a:cxn>
                <a:cxn ang="0">
                  <a:pos x="T4" y="T5"/>
                </a:cxn>
                <a:cxn ang="0">
                  <a:pos x="T6" y="T7"/>
                </a:cxn>
              </a:cxnLst>
              <a:rect l="0" t="0" r="r" b="b"/>
              <a:pathLst>
                <a:path w="39" h="22">
                  <a:moveTo>
                    <a:pt x="7" y="20"/>
                  </a:moveTo>
                  <a:lnTo>
                    <a:pt x="39" y="0"/>
                  </a:lnTo>
                  <a:lnTo>
                    <a:pt x="0" y="22"/>
                  </a:lnTo>
                  <a:lnTo>
                    <a:pt x="7"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80" name="Freeform 579"/>
            <p:cNvSpPr>
              <a:spLocks/>
            </p:cNvSpPr>
            <p:nvPr/>
          </p:nvSpPr>
          <p:spPr bwMode="auto">
            <a:xfrm>
              <a:off x="5061585" y="3068955"/>
              <a:ext cx="5715" cy="3810"/>
            </a:xfrm>
            <a:custGeom>
              <a:avLst/>
              <a:gdLst>
                <a:gd name="T0" fmla="*/ 32 w 32"/>
                <a:gd name="T1" fmla="*/ 0 h 20"/>
                <a:gd name="T2" fmla="*/ 0 w 32"/>
                <a:gd name="T3" fmla="*/ 20 h 20"/>
                <a:gd name="T4" fmla="*/ 27 w 32"/>
                <a:gd name="T5" fmla="*/ 5 h 20"/>
                <a:gd name="T6" fmla="*/ 32 w 32"/>
                <a:gd name="T7" fmla="*/ 0 h 20"/>
              </a:gdLst>
              <a:ahLst/>
              <a:cxnLst>
                <a:cxn ang="0">
                  <a:pos x="T0" y="T1"/>
                </a:cxn>
                <a:cxn ang="0">
                  <a:pos x="T2" y="T3"/>
                </a:cxn>
                <a:cxn ang="0">
                  <a:pos x="T4" y="T5"/>
                </a:cxn>
                <a:cxn ang="0">
                  <a:pos x="T6" y="T7"/>
                </a:cxn>
              </a:cxnLst>
              <a:rect l="0" t="0" r="r" b="b"/>
              <a:pathLst>
                <a:path w="32" h="20">
                  <a:moveTo>
                    <a:pt x="32" y="0"/>
                  </a:moveTo>
                  <a:lnTo>
                    <a:pt x="0" y="20"/>
                  </a:lnTo>
                  <a:lnTo>
                    <a:pt x="27" y="5"/>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81" name="Freeform 580"/>
            <p:cNvSpPr>
              <a:spLocks/>
            </p:cNvSpPr>
            <p:nvPr/>
          </p:nvSpPr>
          <p:spPr bwMode="auto">
            <a:xfrm>
              <a:off x="5061585" y="3068955"/>
              <a:ext cx="5715" cy="3810"/>
            </a:xfrm>
            <a:custGeom>
              <a:avLst/>
              <a:gdLst>
                <a:gd name="T0" fmla="*/ 32 w 32"/>
                <a:gd name="T1" fmla="*/ 0 h 20"/>
                <a:gd name="T2" fmla="*/ 0 w 32"/>
                <a:gd name="T3" fmla="*/ 20 h 20"/>
                <a:gd name="T4" fmla="*/ 27 w 32"/>
                <a:gd name="T5" fmla="*/ 5 h 20"/>
                <a:gd name="T6" fmla="*/ 32 w 32"/>
                <a:gd name="T7" fmla="*/ 0 h 20"/>
              </a:gdLst>
              <a:ahLst/>
              <a:cxnLst>
                <a:cxn ang="0">
                  <a:pos x="T0" y="T1"/>
                </a:cxn>
                <a:cxn ang="0">
                  <a:pos x="T2" y="T3"/>
                </a:cxn>
                <a:cxn ang="0">
                  <a:pos x="T4" y="T5"/>
                </a:cxn>
                <a:cxn ang="0">
                  <a:pos x="T6" y="T7"/>
                </a:cxn>
              </a:cxnLst>
              <a:rect l="0" t="0" r="r" b="b"/>
              <a:pathLst>
                <a:path w="32" h="20">
                  <a:moveTo>
                    <a:pt x="32" y="0"/>
                  </a:moveTo>
                  <a:lnTo>
                    <a:pt x="0" y="20"/>
                  </a:lnTo>
                  <a:lnTo>
                    <a:pt x="27" y="5"/>
                  </a:lnTo>
                  <a:lnTo>
                    <a:pt x="3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82" name="Freeform 581"/>
            <p:cNvSpPr>
              <a:spLocks/>
            </p:cNvSpPr>
            <p:nvPr/>
          </p:nvSpPr>
          <p:spPr bwMode="auto">
            <a:xfrm>
              <a:off x="5061585" y="3070225"/>
              <a:ext cx="5080" cy="2540"/>
            </a:xfrm>
            <a:custGeom>
              <a:avLst/>
              <a:gdLst>
                <a:gd name="T0" fmla="*/ 6 w 27"/>
                <a:gd name="T1" fmla="*/ 13 h 15"/>
                <a:gd name="T2" fmla="*/ 27 w 27"/>
                <a:gd name="T3" fmla="*/ 0 h 15"/>
                <a:gd name="T4" fmla="*/ 0 w 27"/>
                <a:gd name="T5" fmla="*/ 15 h 15"/>
                <a:gd name="T6" fmla="*/ 6 w 27"/>
                <a:gd name="T7" fmla="*/ 13 h 15"/>
              </a:gdLst>
              <a:ahLst/>
              <a:cxnLst>
                <a:cxn ang="0">
                  <a:pos x="T0" y="T1"/>
                </a:cxn>
                <a:cxn ang="0">
                  <a:pos x="T2" y="T3"/>
                </a:cxn>
                <a:cxn ang="0">
                  <a:pos x="T4" y="T5"/>
                </a:cxn>
                <a:cxn ang="0">
                  <a:pos x="T6" y="T7"/>
                </a:cxn>
              </a:cxnLst>
              <a:rect l="0" t="0" r="r" b="b"/>
              <a:pathLst>
                <a:path w="27" h="15">
                  <a:moveTo>
                    <a:pt x="6" y="13"/>
                  </a:moveTo>
                  <a:lnTo>
                    <a:pt x="27" y="0"/>
                  </a:lnTo>
                  <a:lnTo>
                    <a:pt x="0" y="15"/>
                  </a:lnTo>
                  <a:lnTo>
                    <a:pt x="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83" name="Freeform 582"/>
            <p:cNvSpPr>
              <a:spLocks/>
            </p:cNvSpPr>
            <p:nvPr/>
          </p:nvSpPr>
          <p:spPr bwMode="auto">
            <a:xfrm>
              <a:off x="5061585" y="3070225"/>
              <a:ext cx="5080" cy="2540"/>
            </a:xfrm>
            <a:custGeom>
              <a:avLst/>
              <a:gdLst>
                <a:gd name="T0" fmla="*/ 6 w 27"/>
                <a:gd name="T1" fmla="*/ 13 h 15"/>
                <a:gd name="T2" fmla="*/ 27 w 27"/>
                <a:gd name="T3" fmla="*/ 0 h 15"/>
                <a:gd name="T4" fmla="*/ 0 w 27"/>
                <a:gd name="T5" fmla="*/ 15 h 15"/>
                <a:gd name="T6" fmla="*/ 6 w 27"/>
                <a:gd name="T7" fmla="*/ 13 h 15"/>
              </a:gdLst>
              <a:ahLst/>
              <a:cxnLst>
                <a:cxn ang="0">
                  <a:pos x="T0" y="T1"/>
                </a:cxn>
                <a:cxn ang="0">
                  <a:pos x="T2" y="T3"/>
                </a:cxn>
                <a:cxn ang="0">
                  <a:pos x="T4" y="T5"/>
                </a:cxn>
                <a:cxn ang="0">
                  <a:pos x="T6" y="T7"/>
                </a:cxn>
              </a:cxnLst>
              <a:rect l="0" t="0" r="r" b="b"/>
              <a:pathLst>
                <a:path w="27" h="15">
                  <a:moveTo>
                    <a:pt x="6" y="13"/>
                  </a:moveTo>
                  <a:lnTo>
                    <a:pt x="27" y="0"/>
                  </a:lnTo>
                  <a:lnTo>
                    <a:pt x="0" y="15"/>
                  </a:lnTo>
                  <a:lnTo>
                    <a:pt x="6"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84" name="Freeform 583"/>
            <p:cNvSpPr>
              <a:spLocks/>
            </p:cNvSpPr>
            <p:nvPr/>
          </p:nvSpPr>
          <p:spPr bwMode="auto">
            <a:xfrm>
              <a:off x="5062220" y="3070225"/>
              <a:ext cx="4445" cy="2540"/>
            </a:xfrm>
            <a:custGeom>
              <a:avLst/>
              <a:gdLst>
                <a:gd name="T0" fmla="*/ 21 w 21"/>
                <a:gd name="T1" fmla="*/ 0 h 13"/>
                <a:gd name="T2" fmla="*/ 0 w 21"/>
                <a:gd name="T3" fmla="*/ 13 h 13"/>
                <a:gd name="T4" fmla="*/ 16 w 21"/>
                <a:gd name="T5" fmla="*/ 4 h 13"/>
                <a:gd name="T6" fmla="*/ 21 w 21"/>
                <a:gd name="T7" fmla="*/ 0 h 13"/>
              </a:gdLst>
              <a:ahLst/>
              <a:cxnLst>
                <a:cxn ang="0">
                  <a:pos x="T0" y="T1"/>
                </a:cxn>
                <a:cxn ang="0">
                  <a:pos x="T2" y="T3"/>
                </a:cxn>
                <a:cxn ang="0">
                  <a:pos x="T4" y="T5"/>
                </a:cxn>
                <a:cxn ang="0">
                  <a:pos x="T6" y="T7"/>
                </a:cxn>
              </a:cxnLst>
              <a:rect l="0" t="0" r="r" b="b"/>
              <a:pathLst>
                <a:path w="21" h="13">
                  <a:moveTo>
                    <a:pt x="21" y="0"/>
                  </a:moveTo>
                  <a:lnTo>
                    <a:pt x="0" y="13"/>
                  </a:lnTo>
                  <a:lnTo>
                    <a:pt x="16" y="4"/>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85" name="Freeform 584"/>
            <p:cNvSpPr>
              <a:spLocks/>
            </p:cNvSpPr>
            <p:nvPr/>
          </p:nvSpPr>
          <p:spPr bwMode="auto">
            <a:xfrm>
              <a:off x="5062220" y="3070225"/>
              <a:ext cx="4445" cy="2540"/>
            </a:xfrm>
            <a:custGeom>
              <a:avLst/>
              <a:gdLst>
                <a:gd name="T0" fmla="*/ 21 w 21"/>
                <a:gd name="T1" fmla="*/ 0 h 13"/>
                <a:gd name="T2" fmla="*/ 0 w 21"/>
                <a:gd name="T3" fmla="*/ 13 h 13"/>
                <a:gd name="T4" fmla="*/ 16 w 21"/>
                <a:gd name="T5" fmla="*/ 4 h 13"/>
                <a:gd name="T6" fmla="*/ 21 w 21"/>
                <a:gd name="T7" fmla="*/ 0 h 13"/>
              </a:gdLst>
              <a:ahLst/>
              <a:cxnLst>
                <a:cxn ang="0">
                  <a:pos x="T0" y="T1"/>
                </a:cxn>
                <a:cxn ang="0">
                  <a:pos x="T2" y="T3"/>
                </a:cxn>
                <a:cxn ang="0">
                  <a:pos x="T4" y="T5"/>
                </a:cxn>
                <a:cxn ang="0">
                  <a:pos x="T6" y="T7"/>
                </a:cxn>
              </a:cxnLst>
              <a:rect l="0" t="0" r="r" b="b"/>
              <a:pathLst>
                <a:path w="21" h="13">
                  <a:moveTo>
                    <a:pt x="21" y="0"/>
                  </a:moveTo>
                  <a:lnTo>
                    <a:pt x="0" y="13"/>
                  </a:lnTo>
                  <a:lnTo>
                    <a:pt x="16" y="4"/>
                  </a:lnTo>
                  <a:lnTo>
                    <a:pt x="2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86" name="Freeform 585"/>
            <p:cNvSpPr>
              <a:spLocks/>
            </p:cNvSpPr>
            <p:nvPr/>
          </p:nvSpPr>
          <p:spPr bwMode="auto">
            <a:xfrm>
              <a:off x="5062220" y="3070860"/>
              <a:ext cx="3175" cy="1905"/>
            </a:xfrm>
            <a:custGeom>
              <a:avLst/>
              <a:gdLst>
                <a:gd name="T0" fmla="*/ 6 w 16"/>
                <a:gd name="T1" fmla="*/ 6 h 9"/>
                <a:gd name="T2" fmla="*/ 16 w 16"/>
                <a:gd name="T3" fmla="*/ 0 h 9"/>
                <a:gd name="T4" fmla="*/ 0 w 16"/>
                <a:gd name="T5" fmla="*/ 9 h 9"/>
                <a:gd name="T6" fmla="*/ 6 w 16"/>
                <a:gd name="T7" fmla="*/ 6 h 9"/>
              </a:gdLst>
              <a:ahLst/>
              <a:cxnLst>
                <a:cxn ang="0">
                  <a:pos x="T0" y="T1"/>
                </a:cxn>
                <a:cxn ang="0">
                  <a:pos x="T2" y="T3"/>
                </a:cxn>
                <a:cxn ang="0">
                  <a:pos x="T4" y="T5"/>
                </a:cxn>
                <a:cxn ang="0">
                  <a:pos x="T6" y="T7"/>
                </a:cxn>
              </a:cxnLst>
              <a:rect l="0" t="0" r="r" b="b"/>
              <a:pathLst>
                <a:path w="16" h="9">
                  <a:moveTo>
                    <a:pt x="6" y="6"/>
                  </a:moveTo>
                  <a:lnTo>
                    <a:pt x="16" y="0"/>
                  </a:lnTo>
                  <a:lnTo>
                    <a:pt x="0" y="9"/>
                  </a:lnTo>
                  <a:lnTo>
                    <a:pt x="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87" name="Freeform 586"/>
            <p:cNvSpPr>
              <a:spLocks/>
            </p:cNvSpPr>
            <p:nvPr/>
          </p:nvSpPr>
          <p:spPr bwMode="auto">
            <a:xfrm>
              <a:off x="5062220" y="3070860"/>
              <a:ext cx="3175" cy="1905"/>
            </a:xfrm>
            <a:custGeom>
              <a:avLst/>
              <a:gdLst>
                <a:gd name="T0" fmla="*/ 6 w 16"/>
                <a:gd name="T1" fmla="*/ 6 h 9"/>
                <a:gd name="T2" fmla="*/ 16 w 16"/>
                <a:gd name="T3" fmla="*/ 0 h 9"/>
                <a:gd name="T4" fmla="*/ 0 w 16"/>
                <a:gd name="T5" fmla="*/ 9 h 9"/>
                <a:gd name="T6" fmla="*/ 6 w 16"/>
                <a:gd name="T7" fmla="*/ 6 h 9"/>
              </a:gdLst>
              <a:ahLst/>
              <a:cxnLst>
                <a:cxn ang="0">
                  <a:pos x="T0" y="T1"/>
                </a:cxn>
                <a:cxn ang="0">
                  <a:pos x="T2" y="T3"/>
                </a:cxn>
                <a:cxn ang="0">
                  <a:pos x="T4" y="T5"/>
                </a:cxn>
                <a:cxn ang="0">
                  <a:pos x="T6" y="T7"/>
                </a:cxn>
              </a:cxnLst>
              <a:rect l="0" t="0" r="r" b="b"/>
              <a:pathLst>
                <a:path w="16" h="9">
                  <a:moveTo>
                    <a:pt x="6" y="6"/>
                  </a:moveTo>
                  <a:lnTo>
                    <a:pt x="16" y="0"/>
                  </a:lnTo>
                  <a:lnTo>
                    <a:pt x="0" y="9"/>
                  </a:lnTo>
                  <a:lnTo>
                    <a:pt x="6"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88" name="Freeform 587"/>
            <p:cNvSpPr>
              <a:spLocks/>
            </p:cNvSpPr>
            <p:nvPr/>
          </p:nvSpPr>
          <p:spPr bwMode="auto">
            <a:xfrm>
              <a:off x="5063490" y="3070860"/>
              <a:ext cx="1905" cy="1270"/>
            </a:xfrm>
            <a:custGeom>
              <a:avLst/>
              <a:gdLst>
                <a:gd name="T0" fmla="*/ 10 w 10"/>
                <a:gd name="T1" fmla="*/ 0 h 6"/>
                <a:gd name="T2" fmla="*/ 0 w 10"/>
                <a:gd name="T3" fmla="*/ 6 h 6"/>
                <a:gd name="T4" fmla="*/ 5 w 10"/>
                <a:gd name="T5" fmla="*/ 3 h 6"/>
                <a:gd name="T6" fmla="*/ 10 w 10"/>
                <a:gd name="T7" fmla="*/ 0 h 6"/>
              </a:gdLst>
              <a:ahLst/>
              <a:cxnLst>
                <a:cxn ang="0">
                  <a:pos x="T0" y="T1"/>
                </a:cxn>
                <a:cxn ang="0">
                  <a:pos x="T2" y="T3"/>
                </a:cxn>
                <a:cxn ang="0">
                  <a:pos x="T4" y="T5"/>
                </a:cxn>
                <a:cxn ang="0">
                  <a:pos x="T6" y="T7"/>
                </a:cxn>
              </a:cxnLst>
              <a:rect l="0" t="0" r="r" b="b"/>
              <a:pathLst>
                <a:path w="10" h="6">
                  <a:moveTo>
                    <a:pt x="10" y="0"/>
                  </a:moveTo>
                  <a:lnTo>
                    <a:pt x="0" y="6"/>
                  </a:lnTo>
                  <a:lnTo>
                    <a:pt x="5" y="3"/>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89" name="Freeform 588"/>
            <p:cNvSpPr>
              <a:spLocks/>
            </p:cNvSpPr>
            <p:nvPr/>
          </p:nvSpPr>
          <p:spPr bwMode="auto">
            <a:xfrm>
              <a:off x="5063490" y="3070860"/>
              <a:ext cx="1905" cy="1270"/>
            </a:xfrm>
            <a:custGeom>
              <a:avLst/>
              <a:gdLst>
                <a:gd name="T0" fmla="*/ 10 w 10"/>
                <a:gd name="T1" fmla="*/ 0 h 6"/>
                <a:gd name="T2" fmla="*/ 0 w 10"/>
                <a:gd name="T3" fmla="*/ 6 h 6"/>
                <a:gd name="T4" fmla="*/ 5 w 10"/>
                <a:gd name="T5" fmla="*/ 3 h 6"/>
                <a:gd name="T6" fmla="*/ 10 w 10"/>
                <a:gd name="T7" fmla="*/ 0 h 6"/>
              </a:gdLst>
              <a:ahLst/>
              <a:cxnLst>
                <a:cxn ang="0">
                  <a:pos x="T0" y="T1"/>
                </a:cxn>
                <a:cxn ang="0">
                  <a:pos x="T2" y="T3"/>
                </a:cxn>
                <a:cxn ang="0">
                  <a:pos x="T4" y="T5"/>
                </a:cxn>
                <a:cxn ang="0">
                  <a:pos x="T6" y="T7"/>
                </a:cxn>
              </a:cxnLst>
              <a:rect l="0" t="0" r="r" b="b"/>
              <a:pathLst>
                <a:path w="10" h="6">
                  <a:moveTo>
                    <a:pt x="10" y="0"/>
                  </a:moveTo>
                  <a:lnTo>
                    <a:pt x="0" y="6"/>
                  </a:lnTo>
                  <a:lnTo>
                    <a:pt x="5" y="3"/>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90" name="Freeform 589"/>
            <p:cNvSpPr>
              <a:spLocks/>
            </p:cNvSpPr>
            <p:nvPr/>
          </p:nvSpPr>
          <p:spPr bwMode="auto">
            <a:xfrm>
              <a:off x="5057140" y="3059430"/>
              <a:ext cx="13970" cy="6985"/>
            </a:xfrm>
            <a:custGeom>
              <a:avLst/>
              <a:gdLst>
                <a:gd name="T0" fmla="*/ 0 w 78"/>
                <a:gd name="T1" fmla="*/ 0 h 38"/>
                <a:gd name="T2" fmla="*/ 68 w 78"/>
                <a:gd name="T3" fmla="*/ 38 h 38"/>
                <a:gd name="T4" fmla="*/ 78 w 78"/>
                <a:gd name="T5" fmla="*/ 0 h 38"/>
                <a:gd name="T6" fmla="*/ 0 w 78"/>
                <a:gd name="T7" fmla="*/ 0 h 38"/>
              </a:gdLst>
              <a:ahLst/>
              <a:cxnLst>
                <a:cxn ang="0">
                  <a:pos x="T0" y="T1"/>
                </a:cxn>
                <a:cxn ang="0">
                  <a:pos x="T2" y="T3"/>
                </a:cxn>
                <a:cxn ang="0">
                  <a:pos x="T4" y="T5"/>
                </a:cxn>
                <a:cxn ang="0">
                  <a:pos x="T6" y="T7"/>
                </a:cxn>
              </a:cxnLst>
              <a:rect l="0" t="0" r="r" b="b"/>
              <a:pathLst>
                <a:path w="78" h="38">
                  <a:moveTo>
                    <a:pt x="0" y="0"/>
                  </a:moveTo>
                  <a:lnTo>
                    <a:pt x="68" y="38"/>
                  </a:lnTo>
                  <a:lnTo>
                    <a:pt x="7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91" name="Freeform 590"/>
            <p:cNvSpPr>
              <a:spLocks/>
            </p:cNvSpPr>
            <p:nvPr/>
          </p:nvSpPr>
          <p:spPr bwMode="auto">
            <a:xfrm>
              <a:off x="5057140" y="3059430"/>
              <a:ext cx="13970" cy="6985"/>
            </a:xfrm>
            <a:custGeom>
              <a:avLst/>
              <a:gdLst>
                <a:gd name="T0" fmla="*/ 0 w 78"/>
                <a:gd name="T1" fmla="*/ 0 h 38"/>
                <a:gd name="T2" fmla="*/ 68 w 78"/>
                <a:gd name="T3" fmla="*/ 38 h 38"/>
                <a:gd name="T4" fmla="*/ 78 w 78"/>
                <a:gd name="T5" fmla="*/ 0 h 38"/>
                <a:gd name="T6" fmla="*/ 0 w 78"/>
                <a:gd name="T7" fmla="*/ 0 h 38"/>
              </a:gdLst>
              <a:ahLst/>
              <a:cxnLst>
                <a:cxn ang="0">
                  <a:pos x="T0" y="T1"/>
                </a:cxn>
                <a:cxn ang="0">
                  <a:pos x="T2" y="T3"/>
                </a:cxn>
                <a:cxn ang="0">
                  <a:pos x="T4" y="T5"/>
                </a:cxn>
                <a:cxn ang="0">
                  <a:pos x="T6" y="T7"/>
                </a:cxn>
              </a:cxnLst>
              <a:rect l="0" t="0" r="r" b="b"/>
              <a:pathLst>
                <a:path w="78" h="38">
                  <a:moveTo>
                    <a:pt x="0" y="0"/>
                  </a:moveTo>
                  <a:lnTo>
                    <a:pt x="68" y="38"/>
                  </a:lnTo>
                  <a:lnTo>
                    <a:pt x="78"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92" name="Freeform 591"/>
            <p:cNvSpPr>
              <a:spLocks/>
            </p:cNvSpPr>
            <p:nvPr/>
          </p:nvSpPr>
          <p:spPr bwMode="auto">
            <a:xfrm>
              <a:off x="5069205" y="3059430"/>
              <a:ext cx="1905" cy="6985"/>
            </a:xfrm>
            <a:custGeom>
              <a:avLst/>
              <a:gdLst>
                <a:gd name="T0" fmla="*/ 3 w 10"/>
                <a:gd name="T1" fmla="*/ 32 h 38"/>
                <a:gd name="T2" fmla="*/ 10 w 10"/>
                <a:gd name="T3" fmla="*/ 0 h 38"/>
                <a:gd name="T4" fmla="*/ 0 w 10"/>
                <a:gd name="T5" fmla="*/ 38 h 38"/>
                <a:gd name="T6" fmla="*/ 3 w 10"/>
                <a:gd name="T7" fmla="*/ 32 h 38"/>
              </a:gdLst>
              <a:ahLst/>
              <a:cxnLst>
                <a:cxn ang="0">
                  <a:pos x="T0" y="T1"/>
                </a:cxn>
                <a:cxn ang="0">
                  <a:pos x="T2" y="T3"/>
                </a:cxn>
                <a:cxn ang="0">
                  <a:pos x="T4" y="T5"/>
                </a:cxn>
                <a:cxn ang="0">
                  <a:pos x="T6" y="T7"/>
                </a:cxn>
              </a:cxnLst>
              <a:rect l="0" t="0" r="r" b="b"/>
              <a:pathLst>
                <a:path w="10" h="38">
                  <a:moveTo>
                    <a:pt x="3" y="32"/>
                  </a:moveTo>
                  <a:lnTo>
                    <a:pt x="10" y="0"/>
                  </a:lnTo>
                  <a:lnTo>
                    <a:pt x="0" y="38"/>
                  </a:lnTo>
                  <a:lnTo>
                    <a:pt x="3"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93" name="Freeform 592"/>
            <p:cNvSpPr>
              <a:spLocks/>
            </p:cNvSpPr>
            <p:nvPr/>
          </p:nvSpPr>
          <p:spPr bwMode="auto">
            <a:xfrm>
              <a:off x="5069205" y="3059430"/>
              <a:ext cx="1905" cy="6985"/>
            </a:xfrm>
            <a:custGeom>
              <a:avLst/>
              <a:gdLst>
                <a:gd name="T0" fmla="*/ 3 w 10"/>
                <a:gd name="T1" fmla="*/ 32 h 38"/>
                <a:gd name="T2" fmla="*/ 10 w 10"/>
                <a:gd name="T3" fmla="*/ 0 h 38"/>
                <a:gd name="T4" fmla="*/ 0 w 10"/>
                <a:gd name="T5" fmla="*/ 38 h 38"/>
                <a:gd name="T6" fmla="*/ 3 w 10"/>
                <a:gd name="T7" fmla="*/ 32 h 38"/>
              </a:gdLst>
              <a:ahLst/>
              <a:cxnLst>
                <a:cxn ang="0">
                  <a:pos x="T0" y="T1"/>
                </a:cxn>
                <a:cxn ang="0">
                  <a:pos x="T2" y="T3"/>
                </a:cxn>
                <a:cxn ang="0">
                  <a:pos x="T4" y="T5"/>
                </a:cxn>
                <a:cxn ang="0">
                  <a:pos x="T6" y="T7"/>
                </a:cxn>
              </a:cxnLst>
              <a:rect l="0" t="0" r="r" b="b"/>
              <a:pathLst>
                <a:path w="10" h="38">
                  <a:moveTo>
                    <a:pt x="3" y="32"/>
                  </a:moveTo>
                  <a:lnTo>
                    <a:pt x="10" y="0"/>
                  </a:lnTo>
                  <a:lnTo>
                    <a:pt x="0" y="38"/>
                  </a:lnTo>
                  <a:lnTo>
                    <a:pt x="3"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94" name="Freeform 593"/>
            <p:cNvSpPr>
              <a:spLocks/>
            </p:cNvSpPr>
            <p:nvPr/>
          </p:nvSpPr>
          <p:spPr bwMode="auto">
            <a:xfrm>
              <a:off x="5069840" y="3059430"/>
              <a:ext cx="1270" cy="5715"/>
            </a:xfrm>
            <a:custGeom>
              <a:avLst/>
              <a:gdLst>
                <a:gd name="T0" fmla="*/ 7 w 7"/>
                <a:gd name="T1" fmla="*/ 0 h 32"/>
                <a:gd name="T2" fmla="*/ 0 w 7"/>
                <a:gd name="T3" fmla="*/ 32 h 32"/>
                <a:gd name="T4" fmla="*/ 7 w 7"/>
                <a:gd name="T5" fmla="*/ 7 h 32"/>
                <a:gd name="T6" fmla="*/ 7 w 7"/>
                <a:gd name="T7" fmla="*/ 0 h 32"/>
              </a:gdLst>
              <a:ahLst/>
              <a:cxnLst>
                <a:cxn ang="0">
                  <a:pos x="T0" y="T1"/>
                </a:cxn>
                <a:cxn ang="0">
                  <a:pos x="T2" y="T3"/>
                </a:cxn>
                <a:cxn ang="0">
                  <a:pos x="T4" y="T5"/>
                </a:cxn>
                <a:cxn ang="0">
                  <a:pos x="T6" y="T7"/>
                </a:cxn>
              </a:cxnLst>
              <a:rect l="0" t="0" r="r" b="b"/>
              <a:pathLst>
                <a:path w="7" h="32">
                  <a:moveTo>
                    <a:pt x="7" y="0"/>
                  </a:moveTo>
                  <a:lnTo>
                    <a:pt x="0" y="32"/>
                  </a:lnTo>
                  <a:lnTo>
                    <a:pt x="7" y="7"/>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95" name="Freeform 594"/>
            <p:cNvSpPr>
              <a:spLocks/>
            </p:cNvSpPr>
            <p:nvPr/>
          </p:nvSpPr>
          <p:spPr bwMode="auto">
            <a:xfrm>
              <a:off x="5069840" y="3059430"/>
              <a:ext cx="1270" cy="5715"/>
            </a:xfrm>
            <a:custGeom>
              <a:avLst/>
              <a:gdLst>
                <a:gd name="T0" fmla="*/ 7 w 7"/>
                <a:gd name="T1" fmla="*/ 0 h 32"/>
                <a:gd name="T2" fmla="*/ 0 w 7"/>
                <a:gd name="T3" fmla="*/ 32 h 32"/>
                <a:gd name="T4" fmla="*/ 7 w 7"/>
                <a:gd name="T5" fmla="*/ 7 h 32"/>
                <a:gd name="T6" fmla="*/ 7 w 7"/>
                <a:gd name="T7" fmla="*/ 0 h 32"/>
              </a:gdLst>
              <a:ahLst/>
              <a:cxnLst>
                <a:cxn ang="0">
                  <a:pos x="T0" y="T1"/>
                </a:cxn>
                <a:cxn ang="0">
                  <a:pos x="T2" y="T3"/>
                </a:cxn>
                <a:cxn ang="0">
                  <a:pos x="T4" y="T5"/>
                </a:cxn>
                <a:cxn ang="0">
                  <a:pos x="T6" y="T7"/>
                </a:cxn>
              </a:cxnLst>
              <a:rect l="0" t="0" r="r" b="b"/>
              <a:pathLst>
                <a:path w="7" h="32">
                  <a:moveTo>
                    <a:pt x="7" y="0"/>
                  </a:moveTo>
                  <a:lnTo>
                    <a:pt x="0" y="32"/>
                  </a:lnTo>
                  <a:lnTo>
                    <a:pt x="7" y="7"/>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96" name="Freeform 595"/>
            <p:cNvSpPr>
              <a:spLocks/>
            </p:cNvSpPr>
            <p:nvPr/>
          </p:nvSpPr>
          <p:spPr bwMode="auto">
            <a:xfrm>
              <a:off x="5069840" y="3060700"/>
              <a:ext cx="1270" cy="4445"/>
            </a:xfrm>
            <a:custGeom>
              <a:avLst/>
              <a:gdLst>
                <a:gd name="T0" fmla="*/ 2 w 7"/>
                <a:gd name="T1" fmla="*/ 19 h 25"/>
                <a:gd name="T2" fmla="*/ 7 w 7"/>
                <a:gd name="T3" fmla="*/ 0 h 25"/>
                <a:gd name="T4" fmla="*/ 0 w 7"/>
                <a:gd name="T5" fmla="*/ 25 h 25"/>
                <a:gd name="T6" fmla="*/ 2 w 7"/>
                <a:gd name="T7" fmla="*/ 19 h 25"/>
              </a:gdLst>
              <a:ahLst/>
              <a:cxnLst>
                <a:cxn ang="0">
                  <a:pos x="T0" y="T1"/>
                </a:cxn>
                <a:cxn ang="0">
                  <a:pos x="T2" y="T3"/>
                </a:cxn>
                <a:cxn ang="0">
                  <a:pos x="T4" y="T5"/>
                </a:cxn>
                <a:cxn ang="0">
                  <a:pos x="T6" y="T7"/>
                </a:cxn>
              </a:cxnLst>
              <a:rect l="0" t="0" r="r" b="b"/>
              <a:pathLst>
                <a:path w="7" h="25">
                  <a:moveTo>
                    <a:pt x="2" y="19"/>
                  </a:moveTo>
                  <a:lnTo>
                    <a:pt x="7" y="0"/>
                  </a:lnTo>
                  <a:lnTo>
                    <a:pt x="0" y="25"/>
                  </a:lnTo>
                  <a:lnTo>
                    <a:pt x="2"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97" name="Freeform 596"/>
            <p:cNvSpPr>
              <a:spLocks/>
            </p:cNvSpPr>
            <p:nvPr/>
          </p:nvSpPr>
          <p:spPr bwMode="auto">
            <a:xfrm>
              <a:off x="5069840" y="3060700"/>
              <a:ext cx="1270" cy="4445"/>
            </a:xfrm>
            <a:custGeom>
              <a:avLst/>
              <a:gdLst>
                <a:gd name="T0" fmla="*/ 2 w 7"/>
                <a:gd name="T1" fmla="*/ 19 h 25"/>
                <a:gd name="T2" fmla="*/ 7 w 7"/>
                <a:gd name="T3" fmla="*/ 0 h 25"/>
                <a:gd name="T4" fmla="*/ 0 w 7"/>
                <a:gd name="T5" fmla="*/ 25 h 25"/>
                <a:gd name="T6" fmla="*/ 2 w 7"/>
                <a:gd name="T7" fmla="*/ 19 h 25"/>
              </a:gdLst>
              <a:ahLst/>
              <a:cxnLst>
                <a:cxn ang="0">
                  <a:pos x="T0" y="T1"/>
                </a:cxn>
                <a:cxn ang="0">
                  <a:pos x="T2" y="T3"/>
                </a:cxn>
                <a:cxn ang="0">
                  <a:pos x="T4" y="T5"/>
                </a:cxn>
                <a:cxn ang="0">
                  <a:pos x="T6" y="T7"/>
                </a:cxn>
              </a:cxnLst>
              <a:rect l="0" t="0" r="r" b="b"/>
              <a:pathLst>
                <a:path w="7" h="25">
                  <a:moveTo>
                    <a:pt x="2" y="19"/>
                  </a:moveTo>
                  <a:lnTo>
                    <a:pt x="7" y="0"/>
                  </a:lnTo>
                  <a:lnTo>
                    <a:pt x="0" y="25"/>
                  </a:lnTo>
                  <a:lnTo>
                    <a:pt x="2" y="1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598" name="Freeform 597"/>
            <p:cNvSpPr>
              <a:spLocks/>
            </p:cNvSpPr>
            <p:nvPr/>
          </p:nvSpPr>
          <p:spPr bwMode="auto">
            <a:xfrm>
              <a:off x="5070475" y="3060700"/>
              <a:ext cx="635" cy="3810"/>
            </a:xfrm>
            <a:custGeom>
              <a:avLst/>
              <a:gdLst>
                <a:gd name="T0" fmla="*/ 5 w 5"/>
                <a:gd name="T1" fmla="*/ 0 h 19"/>
                <a:gd name="T2" fmla="*/ 0 w 5"/>
                <a:gd name="T3" fmla="*/ 19 h 19"/>
                <a:gd name="T4" fmla="*/ 4 w 5"/>
                <a:gd name="T5" fmla="*/ 6 h 19"/>
                <a:gd name="T6" fmla="*/ 5 w 5"/>
                <a:gd name="T7" fmla="*/ 0 h 19"/>
              </a:gdLst>
              <a:ahLst/>
              <a:cxnLst>
                <a:cxn ang="0">
                  <a:pos x="T0" y="T1"/>
                </a:cxn>
                <a:cxn ang="0">
                  <a:pos x="T2" y="T3"/>
                </a:cxn>
                <a:cxn ang="0">
                  <a:pos x="T4" y="T5"/>
                </a:cxn>
                <a:cxn ang="0">
                  <a:pos x="T6" y="T7"/>
                </a:cxn>
              </a:cxnLst>
              <a:rect l="0" t="0" r="r" b="b"/>
              <a:pathLst>
                <a:path w="5" h="19">
                  <a:moveTo>
                    <a:pt x="5" y="0"/>
                  </a:moveTo>
                  <a:lnTo>
                    <a:pt x="0" y="19"/>
                  </a:lnTo>
                  <a:lnTo>
                    <a:pt x="4" y="6"/>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599" name="Freeform 598"/>
            <p:cNvSpPr>
              <a:spLocks/>
            </p:cNvSpPr>
            <p:nvPr/>
          </p:nvSpPr>
          <p:spPr bwMode="auto">
            <a:xfrm>
              <a:off x="5070475" y="3060700"/>
              <a:ext cx="635" cy="3810"/>
            </a:xfrm>
            <a:custGeom>
              <a:avLst/>
              <a:gdLst>
                <a:gd name="T0" fmla="*/ 5 w 5"/>
                <a:gd name="T1" fmla="*/ 0 h 19"/>
                <a:gd name="T2" fmla="*/ 0 w 5"/>
                <a:gd name="T3" fmla="*/ 19 h 19"/>
                <a:gd name="T4" fmla="*/ 4 w 5"/>
                <a:gd name="T5" fmla="*/ 6 h 19"/>
                <a:gd name="T6" fmla="*/ 5 w 5"/>
                <a:gd name="T7" fmla="*/ 0 h 19"/>
              </a:gdLst>
              <a:ahLst/>
              <a:cxnLst>
                <a:cxn ang="0">
                  <a:pos x="T0" y="T1"/>
                </a:cxn>
                <a:cxn ang="0">
                  <a:pos x="T2" y="T3"/>
                </a:cxn>
                <a:cxn ang="0">
                  <a:pos x="T4" y="T5"/>
                </a:cxn>
                <a:cxn ang="0">
                  <a:pos x="T6" y="T7"/>
                </a:cxn>
              </a:cxnLst>
              <a:rect l="0" t="0" r="r" b="b"/>
              <a:pathLst>
                <a:path w="5" h="19">
                  <a:moveTo>
                    <a:pt x="5" y="0"/>
                  </a:moveTo>
                  <a:lnTo>
                    <a:pt x="0" y="19"/>
                  </a:lnTo>
                  <a:lnTo>
                    <a:pt x="4" y="6"/>
                  </a:lnTo>
                  <a:lnTo>
                    <a:pt x="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00" name="Freeform 599"/>
            <p:cNvSpPr>
              <a:spLocks/>
            </p:cNvSpPr>
            <p:nvPr/>
          </p:nvSpPr>
          <p:spPr bwMode="auto">
            <a:xfrm>
              <a:off x="5070475" y="3061335"/>
              <a:ext cx="0" cy="3175"/>
            </a:xfrm>
            <a:custGeom>
              <a:avLst/>
              <a:gdLst>
                <a:gd name="T0" fmla="*/ 2 w 4"/>
                <a:gd name="T1" fmla="*/ 7 h 13"/>
                <a:gd name="T2" fmla="*/ 4 w 4"/>
                <a:gd name="T3" fmla="*/ 0 h 13"/>
                <a:gd name="T4" fmla="*/ 0 w 4"/>
                <a:gd name="T5" fmla="*/ 13 h 13"/>
                <a:gd name="T6" fmla="*/ 2 w 4"/>
                <a:gd name="T7" fmla="*/ 7 h 13"/>
              </a:gdLst>
              <a:ahLst/>
              <a:cxnLst>
                <a:cxn ang="0">
                  <a:pos x="T0" y="T1"/>
                </a:cxn>
                <a:cxn ang="0">
                  <a:pos x="T2" y="T3"/>
                </a:cxn>
                <a:cxn ang="0">
                  <a:pos x="T4" y="T5"/>
                </a:cxn>
                <a:cxn ang="0">
                  <a:pos x="T6" y="T7"/>
                </a:cxn>
              </a:cxnLst>
              <a:rect l="0" t="0" r="r" b="b"/>
              <a:pathLst>
                <a:path w="4" h="13">
                  <a:moveTo>
                    <a:pt x="2" y="7"/>
                  </a:moveTo>
                  <a:lnTo>
                    <a:pt x="4" y="0"/>
                  </a:lnTo>
                  <a:lnTo>
                    <a:pt x="0" y="13"/>
                  </a:lnTo>
                  <a:lnTo>
                    <a:pt x="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01" name="Freeform 600"/>
            <p:cNvSpPr>
              <a:spLocks/>
            </p:cNvSpPr>
            <p:nvPr/>
          </p:nvSpPr>
          <p:spPr bwMode="auto">
            <a:xfrm>
              <a:off x="5070475" y="3061335"/>
              <a:ext cx="0" cy="3175"/>
            </a:xfrm>
            <a:custGeom>
              <a:avLst/>
              <a:gdLst>
                <a:gd name="T0" fmla="*/ 2 w 4"/>
                <a:gd name="T1" fmla="*/ 7 h 13"/>
                <a:gd name="T2" fmla="*/ 4 w 4"/>
                <a:gd name="T3" fmla="*/ 0 h 13"/>
                <a:gd name="T4" fmla="*/ 0 w 4"/>
                <a:gd name="T5" fmla="*/ 13 h 13"/>
                <a:gd name="T6" fmla="*/ 2 w 4"/>
                <a:gd name="T7" fmla="*/ 7 h 13"/>
              </a:gdLst>
              <a:ahLst/>
              <a:cxnLst>
                <a:cxn ang="0">
                  <a:pos x="T0" y="T1"/>
                </a:cxn>
                <a:cxn ang="0">
                  <a:pos x="T2" y="T3"/>
                </a:cxn>
                <a:cxn ang="0">
                  <a:pos x="T4" y="T5"/>
                </a:cxn>
                <a:cxn ang="0">
                  <a:pos x="T6" y="T7"/>
                </a:cxn>
              </a:cxnLst>
              <a:rect l="0" t="0" r="r" b="b"/>
              <a:pathLst>
                <a:path w="4" h="13">
                  <a:moveTo>
                    <a:pt x="2" y="7"/>
                  </a:moveTo>
                  <a:lnTo>
                    <a:pt x="4" y="0"/>
                  </a:lnTo>
                  <a:lnTo>
                    <a:pt x="0" y="13"/>
                  </a:lnTo>
                  <a:lnTo>
                    <a:pt x="2" y="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02" name="Freeform 601"/>
            <p:cNvSpPr>
              <a:spLocks/>
            </p:cNvSpPr>
            <p:nvPr/>
          </p:nvSpPr>
          <p:spPr bwMode="auto">
            <a:xfrm>
              <a:off x="5057140" y="3045460"/>
              <a:ext cx="635" cy="13970"/>
            </a:xfrm>
            <a:custGeom>
              <a:avLst/>
              <a:gdLst>
                <a:gd name="T0" fmla="*/ 0 w 6"/>
                <a:gd name="T1" fmla="*/ 0 h 79"/>
                <a:gd name="T2" fmla="*/ 0 w 6"/>
                <a:gd name="T3" fmla="*/ 79 h 79"/>
                <a:gd name="T4" fmla="*/ 6 w 6"/>
                <a:gd name="T5" fmla="*/ 1 h 79"/>
                <a:gd name="T6" fmla="*/ 0 w 6"/>
                <a:gd name="T7" fmla="*/ 0 h 79"/>
              </a:gdLst>
              <a:ahLst/>
              <a:cxnLst>
                <a:cxn ang="0">
                  <a:pos x="T0" y="T1"/>
                </a:cxn>
                <a:cxn ang="0">
                  <a:pos x="T2" y="T3"/>
                </a:cxn>
                <a:cxn ang="0">
                  <a:pos x="T4" y="T5"/>
                </a:cxn>
                <a:cxn ang="0">
                  <a:pos x="T6" y="T7"/>
                </a:cxn>
              </a:cxnLst>
              <a:rect l="0" t="0" r="r" b="b"/>
              <a:pathLst>
                <a:path w="6" h="79">
                  <a:moveTo>
                    <a:pt x="0" y="0"/>
                  </a:moveTo>
                  <a:lnTo>
                    <a:pt x="0" y="79"/>
                  </a:lnTo>
                  <a:lnTo>
                    <a:pt x="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03" name="Freeform 602"/>
            <p:cNvSpPr>
              <a:spLocks/>
            </p:cNvSpPr>
            <p:nvPr/>
          </p:nvSpPr>
          <p:spPr bwMode="auto">
            <a:xfrm>
              <a:off x="5057140" y="3045460"/>
              <a:ext cx="635" cy="13970"/>
            </a:xfrm>
            <a:custGeom>
              <a:avLst/>
              <a:gdLst>
                <a:gd name="T0" fmla="*/ 0 w 6"/>
                <a:gd name="T1" fmla="*/ 0 h 79"/>
                <a:gd name="T2" fmla="*/ 0 w 6"/>
                <a:gd name="T3" fmla="*/ 79 h 79"/>
                <a:gd name="T4" fmla="*/ 6 w 6"/>
                <a:gd name="T5" fmla="*/ 1 h 79"/>
                <a:gd name="T6" fmla="*/ 0 w 6"/>
                <a:gd name="T7" fmla="*/ 0 h 79"/>
              </a:gdLst>
              <a:ahLst/>
              <a:cxnLst>
                <a:cxn ang="0">
                  <a:pos x="T0" y="T1"/>
                </a:cxn>
                <a:cxn ang="0">
                  <a:pos x="T2" y="T3"/>
                </a:cxn>
                <a:cxn ang="0">
                  <a:pos x="T4" y="T5"/>
                </a:cxn>
                <a:cxn ang="0">
                  <a:pos x="T6" y="T7"/>
                </a:cxn>
              </a:cxnLst>
              <a:rect l="0" t="0" r="r" b="b"/>
              <a:pathLst>
                <a:path w="6" h="79">
                  <a:moveTo>
                    <a:pt x="0" y="0"/>
                  </a:moveTo>
                  <a:lnTo>
                    <a:pt x="0" y="79"/>
                  </a:lnTo>
                  <a:lnTo>
                    <a:pt x="6" y="1"/>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04" name="Freeform 603"/>
            <p:cNvSpPr>
              <a:spLocks/>
            </p:cNvSpPr>
            <p:nvPr/>
          </p:nvSpPr>
          <p:spPr bwMode="auto">
            <a:xfrm>
              <a:off x="5057140" y="3045460"/>
              <a:ext cx="13970" cy="13970"/>
            </a:xfrm>
            <a:custGeom>
              <a:avLst/>
              <a:gdLst>
                <a:gd name="T0" fmla="*/ 78 w 78"/>
                <a:gd name="T1" fmla="*/ 78 h 78"/>
                <a:gd name="T2" fmla="*/ 6 w 78"/>
                <a:gd name="T3" fmla="*/ 0 h 78"/>
                <a:gd name="T4" fmla="*/ 0 w 78"/>
                <a:gd name="T5" fmla="*/ 78 h 78"/>
                <a:gd name="T6" fmla="*/ 78 w 78"/>
                <a:gd name="T7" fmla="*/ 78 h 78"/>
              </a:gdLst>
              <a:ahLst/>
              <a:cxnLst>
                <a:cxn ang="0">
                  <a:pos x="T0" y="T1"/>
                </a:cxn>
                <a:cxn ang="0">
                  <a:pos x="T2" y="T3"/>
                </a:cxn>
                <a:cxn ang="0">
                  <a:pos x="T4" y="T5"/>
                </a:cxn>
                <a:cxn ang="0">
                  <a:pos x="T6" y="T7"/>
                </a:cxn>
              </a:cxnLst>
              <a:rect l="0" t="0" r="r" b="b"/>
              <a:pathLst>
                <a:path w="78" h="78">
                  <a:moveTo>
                    <a:pt x="78" y="78"/>
                  </a:moveTo>
                  <a:lnTo>
                    <a:pt x="6" y="0"/>
                  </a:lnTo>
                  <a:lnTo>
                    <a:pt x="0" y="78"/>
                  </a:lnTo>
                  <a:lnTo>
                    <a:pt x="78"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05" name="Freeform 604"/>
            <p:cNvSpPr>
              <a:spLocks/>
            </p:cNvSpPr>
            <p:nvPr/>
          </p:nvSpPr>
          <p:spPr bwMode="auto">
            <a:xfrm>
              <a:off x="5057140" y="3045460"/>
              <a:ext cx="13970" cy="13970"/>
            </a:xfrm>
            <a:custGeom>
              <a:avLst/>
              <a:gdLst>
                <a:gd name="T0" fmla="*/ 78 w 78"/>
                <a:gd name="T1" fmla="*/ 78 h 78"/>
                <a:gd name="T2" fmla="*/ 6 w 78"/>
                <a:gd name="T3" fmla="*/ 0 h 78"/>
                <a:gd name="T4" fmla="*/ 0 w 78"/>
                <a:gd name="T5" fmla="*/ 78 h 78"/>
                <a:gd name="T6" fmla="*/ 78 w 78"/>
                <a:gd name="T7" fmla="*/ 78 h 78"/>
              </a:gdLst>
              <a:ahLst/>
              <a:cxnLst>
                <a:cxn ang="0">
                  <a:pos x="T0" y="T1"/>
                </a:cxn>
                <a:cxn ang="0">
                  <a:pos x="T2" y="T3"/>
                </a:cxn>
                <a:cxn ang="0">
                  <a:pos x="T4" y="T5"/>
                </a:cxn>
                <a:cxn ang="0">
                  <a:pos x="T6" y="T7"/>
                </a:cxn>
              </a:cxnLst>
              <a:rect l="0" t="0" r="r" b="b"/>
              <a:pathLst>
                <a:path w="78" h="78">
                  <a:moveTo>
                    <a:pt x="78" y="78"/>
                  </a:moveTo>
                  <a:lnTo>
                    <a:pt x="6" y="0"/>
                  </a:lnTo>
                  <a:lnTo>
                    <a:pt x="0" y="78"/>
                  </a:lnTo>
                  <a:lnTo>
                    <a:pt x="78" y="7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06" name="Freeform 605"/>
            <p:cNvSpPr>
              <a:spLocks/>
            </p:cNvSpPr>
            <p:nvPr/>
          </p:nvSpPr>
          <p:spPr bwMode="auto">
            <a:xfrm>
              <a:off x="5057775" y="3045460"/>
              <a:ext cx="13335" cy="13970"/>
            </a:xfrm>
            <a:custGeom>
              <a:avLst/>
              <a:gdLst>
                <a:gd name="T0" fmla="*/ 0 w 72"/>
                <a:gd name="T1" fmla="*/ 0 h 78"/>
                <a:gd name="T2" fmla="*/ 72 w 72"/>
                <a:gd name="T3" fmla="*/ 78 h 78"/>
                <a:gd name="T4" fmla="*/ 7 w 72"/>
                <a:gd name="T5" fmla="*/ 0 h 78"/>
                <a:gd name="T6" fmla="*/ 0 w 72"/>
                <a:gd name="T7" fmla="*/ 0 h 78"/>
              </a:gdLst>
              <a:ahLst/>
              <a:cxnLst>
                <a:cxn ang="0">
                  <a:pos x="T0" y="T1"/>
                </a:cxn>
                <a:cxn ang="0">
                  <a:pos x="T2" y="T3"/>
                </a:cxn>
                <a:cxn ang="0">
                  <a:pos x="T4" y="T5"/>
                </a:cxn>
                <a:cxn ang="0">
                  <a:pos x="T6" y="T7"/>
                </a:cxn>
              </a:cxnLst>
              <a:rect l="0" t="0" r="r" b="b"/>
              <a:pathLst>
                <a:path w="72" h="78">
                  <a:moveTo>
                    <a:pt x="0" y="0"/>
                  </a:moveTo>
                  <a:lnTo>
                    <a:pt x="72" y="78"/>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07" name="Freeform 606"/>
            <p:cNvSpPr>
              <a:spLocks/>
            </p:cNvSpPr>
            <p:nvPr/>
          </p:nvSpPr>
          <p:spPr bwMode="auto">
            <a:xfrm>
              <a:off x="5057775" y="3045460"/>
              <a:ext cx="13335" cy="13970"/>
            </a:xfrm>
            <a:custGeom>
              <a:avLst/>
              <a:gdLst>
                <a:gd name="T0" fmla="*/ 0 w 72"/>
                <a:gd name="T1" fmla="*/ 0 h 78"/>
                <a:gd name="T2" fmla="*/ 72 w 72"/>
                <a:gd name="T3" fmla="*/ 78 h 78"/>
                <a:gd name="T4" fmla="*/ 7 w 72"/>
                <a:gd name="T5" fmla="*/ 0 h 78"/>
                <a:gd name="T6" fmla="*/ 0 w 72"/>
                <a:gd name="T7" fmla="*/ 0 h 78"/>
              </a:gdLst>
              <a:ahLst/>
              <a:cxnLst>
                <a:cxn ang="0">
                  <a:pos x="T0" y="T1"/>
                </a:cxn>
                <a:cxn ang="0">
                  <a:pos x="T2" y="T3"/>
                </a:cxn>
                <a:cxn ang="0">
                  <a:pos x="T4" y="T5"/>
                </a:cxn>
                <a:cxn ang="0">
                  <a:pos x="T6" y="T7"/>
                </a:cxn>
              </a:cxnLst>
              <a:rect l="0" t="0" r="r" b="b"/>
              <a:pathLst>
                <a:path w="72" h="78">
                  <a:moveTo>
                    <a:pt x="0" y="0"/>
                  </a:moveTo>
                  <a:lnTo>
                    <a:pt x="72" y="78"/>
                  </a:lnTo>
                  <a:lnTo>
                    <a:pt x="7"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08" name="Freeform 607"/>
            <p:cNvSpPr>
              <a:spLocks/>
            </p:cNvSpPr>
            <p:nvPr/>
          </p:nvSpPr>
          <p:spPr bwMode="auto">
            <a:xfrm>
              <a:off x="5059045" y="3045460"/>
              <a:ext cx="12065" cy="13970"/>
            </a:xfrm>
            <a:custGeom>
              <a:avLst/>
              <a:gdLst>
                <a:gd name="T0" fmla="*/ 65 w 65"/>
                <a:gd name="T1" fmla="*/ 72 h 78"/>
                <a:gd name="T2" fmla="*/ 0 w 65"/>
                <a:gd name="T3" fmla="*/ 0 h 78"/>
                <a:gd name="T4" fmla="*/ 65 w 65"/>
                <a:gd name="T5" fmla="*/ 78 h 78"/>
                <a:gd name="T6" fmla="*/ 65 w 65"/>
                <a:gd name="T7" fmla="*/ 72 h 78"/>
              </a:gdLst>
              <a:ahLst/>
              <a:cxnLst>
                <a:cxn ang="0">
                  <a:pos x="T0" y="T1"/>
                </a:cxn>
                <a:cxn ang="0">
                  <a:pos x="T2" y="T3"/>
                </a:cxn>
                <a:cxn ang="0">
                  <a:pos x="T4" y="T5"/>
                </a:cxn>
                <a:cxn ang="0">
                  <a:pos x="T6" y="T7"/>
                </a:cxn>
              </a:cxnLst>
              <a:rect l="0" t="0" r="r" b="b"/>
              <a:pathLst>
                <a:path w="65" h="78">
                  <a:moveTo>
                    <a:pt x="65" y="72"/>
                  </a:moveTo>
                  <a:lnTo>
                    <a:pt x="0" y="0"/>
                  </a:lnTo>
                  <a:lnTo>
                    <a:pt x="65" y="78"/>
                  </a:lnTo>
                  <a:lnTo>
                    <a:pt x="65"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09" name="Freeform 608"/>
            <p:cNvSpPr>
              <a:spLocks/>
            </p:cNvSpPr>
            <p:nvPr/>
          </p:nvSpPr>
          <p:spPr bwMode="auto">
            <a:xfrm>
              <a:off x="5059045" y="3045460"/>
              <a:ext cx="12065" cy="13970"/>
            </a:xfrm>
            <a:custGeom>
              <a:avLst/>
              <a:gdLst>
                <a:gd name="T0" fmla="*/ 65 w 65"/>
                <a:gd name="T1" fmla="*/ 72 h 78"/>
                <a:gd name="T2" fmla="*/ 0 w 65"/>
                <a:gd name="T3" fmla="*/ 0 h 78"/>
                <a:gd name="T4" fmla="*/ 65 w 65"/>
                <a:gd name="T5" fmla="*/ 78 h 78"/>
                <a:gd name="T6" fmla="*/ 65 w 65"/>
                <a:gd name="T7" fmla="*/ 72 h 78"/>
              </a:gdLst>
              <a:ahLst/>
              <a:cxnLst>
                <a:cxn ang="0">
                  <a:pos x="T0" y="T1"/>
                </a:cxn>
                <a:cxn ang="0">
                  <a:pos x="T2" y="T3"/>
                </a:cxn>
                <a:cxn ang="0">
                  <a:pos x="T4" y="T5"/>
                </a:cxn>
                <a:cxn ang="0">
                  <a:pos x="T6" y="T7"/>
                </a:cxn>
              </a:cxnLst>
              <a:rect l="0" t="0" r="r" b="b"/>
              <a:pathLst>
                <a:path w="65" h="78">
                  <a:moveTo>
                    <a:pt x="65" y="72"/>
                  </a:moveTo>
                  <a:lnTo>
                    <a:pt x="0" y="0"/>
                  </a:lnTo>
                  <a:lnTo>
                    <a:pt x="65" y="78"/>
                  </a:lnTo>
                  <a:lnTo>
                    <a:pt x="65" y="7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10" name="Freeform 609"/>
            <p:cNvSpPr>
              <a:spLocks/>
            </p:cNvSpPr>
            <p:nvPr/>
          </p:nvSpPr>
          <p:spPr bwMode="auto">
            <a:xfrm>
              <a:off x="5059045" y="3045460"/>
              <a:ext cx="12065" cy="12700"/>
            </a:xfrm>
            <a:custGeom>
              <a:avLst/>
              <a:gdLst>
                <a:gd name="T0" fmla="*/ 0 w 65"/>
                <a:gd name="T1" fmla="*/ 0 h 72"/>
                <a:gd name="T2" fmla="*/ 65 w 65"/>
                <a:gd name="T3" fmla="*/ 72 h 72"/>
                <a:gd name="T4" fmla="*/ 6 w 65"/>
                <a:gd name="T5" fmla="*/ 2 h 72"/>
                <a:gd name="T6" fmla="*/ 0 w 65"/>
                <a:gd name="T7" fmla="*/ 0 h 72"/>
              </a:gdLst>
              <a:ahLst/>
              <a:cxnLst>
                <a:cxn ang="0">
                  <a:pos x="T0" y="T1"/>
                </a:cxn>
                <a:cxn ang="0">
                  <a:pos x="T2" y="T3"/>
                </a:cxn>
                <a:cxn ang="0">
                  <a:pos x="T4" y="T5"/>
                </a:cxn>
                <a:cxn ang="0">
                  <a:pos x="T6" y="T7"/>
                </a:cxn>
              </a:cxnLst>
              <a:rect l="0" t="0" r="r" b="b"/>
              <a:pathLst>
                <a:path w="65" h="72">
                  <a:moveTo>
                    <a:pt x="0" y="0"/>
                  </a:moveTo>
                  <a:lnTo>
                    <a:pt x="65" y="72"/>
                  </a:lnTo>
                  <a:lnTo>
                    <a:pt x="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11" name="Freeform 610"/>
            <p:cNvSpPr>
              <a:spLocks/>
            </p:cNvSpPr>
            <p:nvPr/>
          </p:nvSpPr>
          <p:spPr bwMode="auto">
            <a:xfrm>
              <a:off x="5059045" y="3045460"/>
              <a:ext cx="12065" cy="12700"/>
            </a:xfrm>
            <a:custGeom>
              <a:avLst/>
              <a:gdLst>
                <a:gd name="T0" fmla="*/ 0 w 65"/>
                <a:gd name="T1" fmla="*/ 0 h 72"/>
                <a:gd name="T2" fmla="*/ 65 w 65"/>
                <a:gd name="T3" fmla="*/ 72 h 72"/>
                <a:gd name="T4" fmla="*/ 6 w 65"/>
                <a:gd name="T5" fmla="*/ 2 h 72"/>
                <a:gd name="T6" fmla="*/ 0 w 65"/>
                <a:gd name="T7" fmla="*/ 0 h 72"/>
              </a:gdLst>
              <a:ahLst/>
              <a:cxnLst>
                <a:cxn ang="0">
                  <a:pos x="T0" y="T1"/>
                </a:cxn>
                <a:cxn ang="0">
                  <a:pos x="T2" y="T3"/>
                </a:cxn>
                <a:cxn ang="0">
                  <a:pos x="T4" y="T5"/>
                </a:cxn>
                <a:cxn ang="0">
                  <a:pos x="T6" y="T7"/>
                </a:cxn>
              </a:cxnLst>
              <a:rect l="0" t="0" r="r" b="b"/>
              <a:pathLst>
                <a:path w="65" h="72">
                  <a:moveTo>
                    <a:pt x="0" y="0"/>
                  </a:moveTo>
                  <a:lnTo>
                    <a:pt x="65" y="72"/>
                  </a:lnTo>
                  <a:lnTo>
                    <a:pt x="6" y="2"/>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12" name="Freeform 611"/>
            <p:cNvSpPr>
              <a:spLocks/>
            </p:cNvSpPr>
            <p:nvPr/>
          </p:nvSpPr>
          <p:spPr bwMode="auto">
            <a:xfrm>
              <a:off x="5060315" y="3045460"/>
              <a:ext cx="10795" cy="12700"/>
            </a:xfrm>
            <a:custGeom>
              <a:avLst/>
              <a:gdLst>
                <a:gd name="T0" fmla="*/ 58 w 59"/>
                <a:gd name="T1" fmla="*/ 64 h 70"/>
                <a:gd name="T2" fmla="*/ 0 w 59"/>
                <a:gd name="T3" fmla="*/ 0 h 70"/>
                <a:gd name="T4" fmla="*/ 59 w 59"/>
                <a:gd name="T5" fmla="*/ 70 h 70"/>
                <a:gd name="T6" fmla="*/ 58 w 59"/>
                <a:gd name="T7" fmla="*/ 64 h 70"/>
              </a:gdLst>
              <a:ahLst/>
              <a:cxnLst>
                <a:cxn ang="0">
                  <a:pos x="T0" y="T1"/>
                </a:cxn>
                <a:cxn ang="0">
                  <a:pos x="T2" y="T3"/>
                </a:cxn>
                <a:cxn ang="0">
                  <a:pos x="T4" y="T5"/>
                </a:cxn>
                <a:cxn ang="0">
                  <a:pos x="T6" y="T7"/>
                </a:cxn>
              </a:cxnLst>
              <a:rect l="0" t="0" r="r" b="b"/>
              <a:pathLst>
                <a:path w="59" h="70">
                  <a:moveTo>
                    <a:pt x="58" y="64"/>
                  </a:moveTo>
                  <a:lnTo>
                    <a:pt x="0" y="0"/>
                  </a:lnTo>
                  <a:lnTo>
                    <a:pt x="59" y="70"/>
                  </a:lnTo>
                  <a:lnTo>
                    <a:pt x="58"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13" name="Freeform 612"/>
            <p:cNvSpPr>
              <a:spLocks/>
            </p:cNvSpPr>
            <p:nvPr/>
          </p:nvSpPr>
          <p:spPr bwMode="auto">
            <a:xfrm>
              <a:off x="5060315" y="3045460"/>
              <a:ext cx="10795" cy="12700"/>
            </a:xfrm>
            <a:custGeom>
              <a:avLst/>
              <a:gdLst>
                <a:gd name="T0" fmla="*/ 58 w 59"/>
                <a:gd name="T1" fmla="*/ 64 h 70"/>
                <a:gd name="T2" fmla="*/ 0 w 59"/>
                <a:gd name="T3" fmla="*/ 0 h 70"/>
                <a:gd name="T4" fmla="*/ 59 w 59"/>
                <a:gd name="T5" fmla="*/ 70 h 70"/>
                <a:gd name="T6" fmla="*/ 58 w 59"/>
                <a:gd name="T7" fmla="*/ 64 h 70"/>
              </a:gdLst>
              <a:ahLst/>
              <a:cxnLst>
                <a:cxn ang="0">
                  <a:pos x="T0" y="T1"/>
                </a:cxn>
                <a:cxn ang="0">
                  <a:pos x="T2" y="T3"/>
                </a:cxn>
                <a:cxn ang="0">
                  <a:pos x="T4" y="T5"/>
                </a:cxn>
                <a:cxn ang="0">
                  <a:pos x="T6" y="T7"/>
                </a:cxn>
              </a:cxnLst>
              <a:rect l="0" t="0" r="r" b="b"/>
              <a:pathLst>
                <a:path w="59" h="70">
                  <a:moveTo>
                    <a:pt x="58" y="64"/>
                  </a:moveTo>
                  <a:lnTo>
                    <a:pt x="0" y="0"/>
                  </a:lnTo>
                  <a:lnTo>
                    <a:pt x="59" y="70"/>
                  </a:lnTo>
                  <a:lnTo>
                    <a:pt x="58" y="6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14" name="Freeform 613"/>
            <p:cNvSpPr>
              <a:spLocks/>
            </p:cNvSpPr>
            <p:nvPr/>
          </p:nvSpPr>
          <p:spPr bwMode="auto">
            <a:xfrm>
              <a:off x="5060315" y="3045460"/>
              <a:ext cx="10160" cy="11430"/>
            </a:xfrm>
            <a:custGeom>
              <a:avLst/>
              <a:gdLst>
                <a:gd name="T0" fmla="*/ 0 w 58"/>
                <a:gd name="T1" fmla="*/ 0 h 64"/>
                <a:gd name="T2" fmla="*/ 58 w 58"/>
                <a:gd name="T3" fmla="*/ 64 h 64"/>
                <a:gd name="T4" fmla="*/ 7 w 58"/>
                <a:gd name="T5" fmla="*/ 1 h 64"/>
                <a:gd name="T6" fmla="*/ 0 w 58"/>
                <a:gd name="T7" fmla="*/ 0 h 64"/>
              </a:gdLst>
              <a:ahLst/>
              <a:cxnLst>
                <a:cxn ang="0">
                  <a:pos x="T0" y="T1"/>
                </a:cxn>
                <a:cxn ang="0">
                  <a:pos x="T2" y="T3"/>
                </a:cxn>
                <a:cxn ang="0">
                  <a:pos x="T4" y="T5"/>
                </a:cxn>
                <a:cxn ang="0">
                  <a:pos x="T6" y="T7"/>
                </a:cxn>
              </a:cxnLst>
              <a:rect l="0" t="0" r="r" b="b"/>
              <a:pathLst>
                <a:path w="58" h="64">
                  <a:moveTo>
                    <a:pt x="0" y="0"/>
                  </a:moveTo>
                  <a:lnTo>
                    <a:pt x="58" y="64"/>
                  </a:lnTo>
                  <a:lnTo>
                    <a:pt x="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15" name="Freeform 614"/>
            <p:cNvSpPr>
              <a:spLocks/>
            </p:cNvSpPr>
            <p:nvPr/>
          </p:nvSpPr>
          <p:spPr bwMode="auto">
            <a:xfrm>
              <a:off x="5060315" y="3045460"/>
              <a:ext cx="10160" cy="11430"/>
            </a:xfrm>
            <a:custGeom>
              <a:avLst/>
              <a:gdLst>
                <a:gd name="T0" fmla="*/ 0 w 58"/>
                <a:gd name="T1" fmla="*/ 0 h 64"/>
                <a:gd name="T2" fmla="*/ 58 w 58"/>
                <a:gd name="T3" fmla="*/ 64 h 64"/>
                <a:gd name="T4" fmla="*/ 7 w 58"/>
                <a:gd name="T5" fmla="*/ 1 h 64"/>
                <a:gd name="T6" fmla="*/ 0 w 58"/>
                <a:gd name="T7" fmla="*/ 0 h 64"/>
              </a:gdLst>
              <a:ahLst/>
              <a:cxnLst>
                <a:cxn ang="0">
                  <a:pos x="T0" y="T1"/>
                </a:cxn>
                <a:cxn ang="0">
                  <a:pos x="T2" y="T3"/>
                </a:cxn>
                <a:cxn ang="0">
                  <a:pos x="T4" y="T5"/>
                </a:cxn>
                <a:cxn ang="0">
                  <a:pos x="T6" y="T7"/>
                </a:cxn>
              </a:cxnLst>
              <a:rect l="0" t="0" r="r" b="b"/>
              <a:pathLst>
                <a:path w="58" h="64">
                  <a:moveTo>
                    <a:pt x="0" y="0"/>
                  </a:moveTo>
                  <a:lnTo>
                    <a:pt x="58" y="64"/>
                  </a:lnTo>
                  <a:lnTo>
                    <a:pt x="7" y="1"/>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16" name="Freeform 615"/>
            <p:cNvSpPr>
              <a:spLocks/>
            </p:cNvSpPr>
            <p:nvPr/>
          </p:nvSpPr>
          <p:spPr bwMode="auto">
            <a:xfrm>
              <a:off x="5061585" y="3045460"/>
              <a:ext cx="8890" cy="11430"/>
            </a:xfrm>
            <a:custGeom>
              <a:avLst/>
              <a:gdLst>
                <a:gd name="T0" fmla="*/ 49 w 51"/>
                <a:gd name="T1" fmla="*/ 55 h 63"/>
                <a:gd name="T2" fmla="*/ 0 w 51"/>
                <a:gd name="T3" fmla="*/ 0 h 63"/>
                <a:gd name="T4" fmla="*/ 51 w 51"/>
                <a:gd name="T5" fmla="*/ 63 h 63"/>
                <a:gd name="T6" fmla="*/ 49 w 51"/>
                <a:gd name="T7" fmla="*/ 55 h 63"/>
              </a:gdLst>
              <a:ahLst/>
              <a:cxnLst>
                <a:cxn ang="0">
                  <a:pos x="T0" y="T1"/>
                </a:cxn>
                <a:cxn ang="0">
                  <a:pos x="T2" y="T3"/>
                </a:cxn>
                <a:cxn ang="0">
                  <a:pos x="T4" y="T5"/>
                </a:cxn>
                <a:cxn ang="0">
                  <a:pos x="T6" y="T7"/>
                </a:cxn>
              </a:cxnLst>
              <a:rect l="0" t="0" r="r" b="b"/>
              <a:pathLst>
                <a:path w="51" h="63">
                  <a:moveTo>
                    <a:pt x="49" y="55"/>
                  </a:moveTo>
                  <a:lnTo>
                    <a:pt x="0" y="0"/>
                  </a:lnTo>
                  <a:lnTo>
                    <a:pt x="51" y="63"/>
                  </a:lnTo>
                  <a:lnTo>
                    <a:pt x="49"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17" name="Freeform 616"/>
            <p:cNvSpPr>
              <a:spLocks/>
            </p:cNvSpPr>
            <p:nvPr/>
          </p:nvSpPr>
          <p:spPr bwMode="auto">
            <a:xfrm>
              <a:off x="5061585" y="3045460"/>
              <a:ext cx="8890" cy="11430"/>
            </a:xfrm>
            <a:custGeom>
              <a:avLst/>
              <a:gdLst>
                <a:gd name="T0" fmla="*/ 49 w 51"/>
                <a:gd name="T1" fmla="*/ 55 h 63"/>
                <a:gd name="T2" fmla="*/ 0 w 51"/>
                <a:gd name="T3" fmla="*/ 0 h 63"/>
                <a:gd name="T4" fmla="*/ 51 w 51"/>
                <a:gd name="T5" fmla="*/ 63 h 63"/>
                <a:gd name="T6" fmla="*/ 49 w 51"/>
                <a:gd name="T7" fmla="*/ 55 h 63"/>
              </a:gdLst>
              <a:ahLst/>
              <a:cxnLst>
                <a:cxn ang="0">
                  <a:pos x="T0" y="T1"/>
                </a:cxn>
                <a:cxn ang="0">
                  <a:pos x="T2" y="T3"/>
                </a:cxn>
                <a:cxn ang="0">
                  <a:pos x="T4" y="T5"/>
                </a:cxn>
                <a:cxn ang="0">
                  <a:pos x="T6" y="T7"/>
                </a:cxn>
              </a:cxnLst>
              <a:rect l="0" t="0" r="r" b="b"/>
              <a:pathLst>
                <a:path w="51" h="63">
                  <a:moveTo>
                    <a:pt x="49" y="55"/>
                  </a:moveTo>
                  <a:lnTo>
                    <a:pt x="0" y="0"/>
                  </a:lnTo>
                  <a:lnTo>
                    <a:pt x="51" y="63"/>
                  </a:lnTo>
                  <a:lnTo>
                    <a:pt x="49" y="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18" name="Freeform 617"/>
            <p:cNvSpPr>
              <a:spLocks/>
            </p:cNvSpPr>
            <p:nvPr/>
          </p:nvSpPr>
          <p:spPr bwMode="auto">
            <a:xfrm>
              <a:off x="5061585" y="3045460"/>
              <a:ext cx="8890" cy="10160"/>
            </a:xfrm>
            <a:custGeom>
              <a:avLst/>
              <a:gdLst>
                <a:gd name="T0" fmla="*/ 0 w 49"/>
                <a:gd name="T1" fmla="*/ 0 h 55"/>
                <a:gd name="T2" fmla="*/ 49 w 49"/>
                <a:gd name="T3" fmla="*/ 55 h 55"/>
                <a:gd name="T4" fmla="*/ 6 w 49"/>
                <a:gd name="T5" fmla="*/ 4 h 55"/>
                <a:gd name="T6" fmla="*/ 0 w 49"/>
                <a:gd name="T7" fmla="*/ 0 h 55"/>
              </a:gdLst>
              <a:ahLst/>
              <a:cxnLst>
                <a:cxn ang="0">
                  <a:pos x="T0" y="T1"/>
                </a:cxn>
                <a:cxn ang="0">
                  <a:pos x="T2" y="T3"/>
                </a:cxn>
                <a:cxn ang="0">
                  <a:pos x="T4" y="T5"/>
                </a:cxn>
                <a:cxn ang="0">
                  <a:pos x="T6" y="T7"/>
                </a:cxn>
              </a:cxnLst>
              <a:rect l="0" t="0" r="r" b="b"/>
              <a:pathLst>
                <a:path w="49" h="55">
                  <a:moveTo>
                    <a:pt x="0" y="0"/>
                  </a:moveTo>
                  <a:lnTo>
                    <a:pt x="49" y="55"/>
                  </a:lnTo>
                  <a:lnTo>
                    <a:pt x="6"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19" name="Freeform 618"/>
            <p:cNvSpPr>
              <a:spLocks/>
            </p:cNvSpPr>
            <p:nvPr/>
          </p:nvSpPr>
          <p:spPr bwMode="auto">
            <a:xfrm>
              <a:off x="5061585" y="3045460"/>
              <a:ext cx="8890" cy="10160"/>
            </a:xfrm>
            <a:custGeom>
              <a:avLst/>
              <a:gdLst>
                <a:gd name="T0" fmla="*/ 0 w 49"/>
                <a:gd name="T1" fmla="*/ 0 h 55"/>
                <a:gd name="T2" fmla="*/ 49 w 49"/>
                <a:gd name="T3" fmla="*/ 55 h 55"/>
                <a:gd name="T4" fmla="*/ 6 w 49"/>
                <a:gd name="T5" fmla="*/ 4 h 55"/>
                <a:gd name="T6" fmla="*/ 0 w 49"/>
                <a:gd name="T7" fmla="*/ 0 h 55"/>
              </a:gdLst>
              <a:ahLst/>
              <a:cxnLst>
                <a:cxn ang="0">
                  <a:pos x="T0" y="T1"/>
                </a:cxn>
                <a:cxn ang="0">
                  <a:pos x="T2" y="T3"/>
                </a:cxn>
                <a:cxn ang="0">
                  <a:pos x="T4" y="T5"/>
                </a:cxn>
                <a:cxn ang="0">
                  <a:pos x="T6" y="T7"/>
                </a:cxn>
              </a:cxnLst>
              <a:rect l="0" t="0" r="r" b="b"/>
              <a:pathLst>
                <a:path w="49" h="55">
                  <a:moveTo>
                    <a:pt x="0" y="0"/>
                  </a:moveTo>
                  <a:lnTo>
                    <a:pt x="49" y="55"/>
                  </a:lnTo>
                  <a:lnTo>
                    <a:pt x="6" y="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20" name="Freeform 619"/>
            <p:cNvSpPr>
              <a:spLocks/>
            </p:cNvSpPr>
            <p:nvPr/>
          </p:nvSpPr>
          <p:spPr bwMode="auto">
            <a:xfrm>
              <a:off x="5062220" y="3046095"/>
              <a:ext cx="8255" cy="9525"/>
            </a:xfrm>
            <a:custGeom>
              <a:avLst/>
              <a:gdLst>
                <a:gd name="T0" fmla="*/ 42 w 43"/>
                <a:gd name="T1" fmla="*/ 45 h 51"/>
                <a:gd name="T2" fmla="*/ 0 w 43"/>
                <a:gd name="T3" fmla="*/ 0 h 51"/>
                <a:gd name="T4" fmla="*/ 43 w 43"/>
                <a:gd name="T5" fmla="*/ 51 h 51"/>
                <a:gd name="T6" fmla="*/ 42 w 43"/>
                <a:gd name="T7" fmla="*/ 45 h 51"/>
              </a:gdLst>
              <a:ahLst/>
              <a:cxnLst>
                <a:cxn ang="0">
                  <a:pos x="T0" y="T1"/>
                </a:cxn>
                <a:cxn ang="0">
                  <a:pos x="T2" y="T3"/>
                </a:cxn>
                <a:cxn ang="0">
                  <a:pos x="T4" y="T5"/>
                </a:cxn>
                <a:cxn ang="0">
                  <a:pos x="T6" y="T7"/>
                </a:cxn>
              </a:cxnLst>
              <a:rect l="0" t="0" r="r" b="b"/>
              <a:pathLst>
                <a:path w="43" h="51">
                  <a:moveTo>
                    <a:pt x="42" y="45"/>
                  </a:moveTo>
                  <a:lnTo>
                    <a:pt x="0" y="0"/>
                  </a:lnTo>
                  <a:lnTo>
                    <a:pt x="43" y="51"/>
                  </a:lnTo>
                  <a:lnTo>
                    <a:pt x="42"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21" name="Freeform 620"/>
            <p:cNvSpPr>
              <a:spLocks/>
            </p:cNvSpPr>
            <p:nvPr/>
          </p:nvSpPr>
          <p:spPr bwMode="auto">
            <a:xfrm>
              <a:off x="5062220" y="3046095"/>
              <a:ext cx="8255" cy="9525"/>
            </a:xfrm>
            <a:custGeom>
              <a:avLst/>
              <a:gdLst>
                <a:gd name="T0" fmla="*/ 42 w 43"/>
                <a:gd name="T1" fmla="*/ 45 h 51"/>
                <a:gd name="T2" fmla="*/ 0 w 43"/>
                <a:gd name="T3" fmla="*/ 0 h 51"/>
                <a:gd name="T4" fmla="*/ 43 w 43"/>
                <a:gd name="T5" fmla="*/ 51 h 51"/>
                <a:gd name="T6" fmla="*/ 42 w 43"/>
                <a:gd name="T7" fmla="*/ 45 h 51"/>
              </a:gdLst>
              <a:ahLst/>
              <a:cxnLst>
                <a:cxn ang="0">
                  <a:pos x="T0" y="T1"/>
                </a:cxn>
                <a:cxn ang="0">
                  <a:pos x="T2" y="T3"/>
                </a:cxn>
                <a:cxn ang="0">
                  <a:pos x="T4" y="T5"/>
                </a:cxn>
                <a:cxn ang="0">
                  <a:pos x="T6" y="T7"/>
                </a:cxn>
              </a:cxnLst>
              <a:rect l="0" t="0" r="r" b="b"/>
              <a:pathLst>
                <a:path w="43" h="51">
                  <a:moveTo>
                    <a:pt x="42" y="45"/>
                  </a:moveTo>
                  <a:lnTo>
                    <a:pt x="0" y="0"/>
                  </a:lnTo>
                  <a:lnTo>
                    <a:pt x="43" y="51"/>
                  </a:lnTo>
                  <a:lnTo>
                    <a:pt x="42" y="4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22" name="Freeform 621"/>
            <p:cNvSpPr>
              <a:spLocks/>
            </p:cNvSpPr>
            <p:nvPr/>
          </p:nvSpPr>
          <p:spPr bwMode="auto">
            <a:xfrm>
              <a:off x="5062220" y="3046095"/>
              <a:ext cx="8255" cy="8255"/>
            </a:xfrm>
            <a:custGeom>
              <a:avLst/>
              <a:gdLst>
                <a:gd name="T0" fmla="*/ 0 w 42"/>
                <a:gd name="T1" fmla="*/ 0 h 45"/>
                <a:gd name="T2" fmla="*/ 42 w 42"/>
                <a:gd name="T3" fmla="*/ 45 h 45"/>
                <a:gd name="T4" fmla="*/ 6 w 42"/>
                <a:gd name="T5" fmla="*/ 3 h 45"/>
                <a:gd name="T6" fmla="*/ 0 w 42"/>
                <a:gd name="T7" fmla="*/ 0 h 45"/>
              </a:gdLst>
              <a:ahLst/>
              <a:cxnLst>
                <a:cxn ang="0">
                  <a:pos x="T0" y="T1"/>
                </a:cxn>
                <a:cxn ang="0">
                  <a:pos x="T2" y="T3"/>
                </a:cxn>
                <a:cxn ang="0">
                  <a:pos x="T4" y="T5"/>
                </a:cxn>
                <a:cxn ang="0">
                  <a:pos x="T6" y="T7"/>
                </a:cxn>
              </a:cxnLst>
              <a:rect l="0" t="0" r="r" b="b"/>
              <a:pathLst>
                <a:path w="42" h="45">
                  <a:moveTo>
                    <a:pt x="0" y="0"/>
                  </a:moveTo>
                  <a:lnTo>
                    <a:pt x="42" y="45"/>
                  </a:lnTo>
                  <a:lnTo>
                    <a:pt x="6"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23" name="Freeform 622"/>
            <p:cNvSpPr>
              <a:spLocks/>
            </p:cNvSpPr>
            <p:nvPr/>
          </p:nvSpPr>
          <p:spPr bwMode="auto">
            <a:xfrm>
              <a:off x="5062220" y="3046095"/>
              <a:ext cx="8255" cy="8255"/>
            </a:xfrm>
            <a:custGeom>
              <a:avLst/>
              <a:gdLst>
                <a:gd name="T0" fmla="*/ 0 w 42"/>
                <a:gd name="T1" fmla="*/ 0 h 45"/>
                <a:gd name="T2" fmla="*/ 42 w 42"/>
                <a:gd name="T3" fmla="*/ 45 h 45"/>
                <a:gd name="T4" fmla="*/ 6 w 42"/>
                <a:gd name="T5" fmla="*/ 3 h 45"/>
                <a:gd name="T6" fmla="*/ 0 w 42"/>
                <a:gd name="T7" fmla="*/ 0 h 45"/>
              </a:gdLst>
              <a:ahLst/>
              <a:cxnLst>
                <a:cxn ang="0">
                  <a:pos x="T0" y="T1"/>
                </a:cxn>
                <a:cxn ang="0">
                  <a:pos x="T2" y="T3"/>
                </a:cxn>
                <a:cxn ang="0">
                  <a:pos x="T4" y="T5"/>
                </a:cxn>
                <a:cxn ang="0">
                  <a:pos x="T6" y="T7"/>
                </a:cxn>
              </a:cxnLst>
              <a:rect l="0" t="0" r="r" b="b"/>
              <a:pathLst>
                <a:path w="42" h="45">
                  <a:moveTo>
                    <a:pt x="0" y="0"/>
                  </a:moveTo>
                  <a:lnTo>
                    <a:pt x="42" y="45"/>
                  </a:lnTo>
                  <a:lnTo>
                    <a:pt x="6" y="3"/>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24" name="Freeform 623"/>
            <p:cNvSpPr>
              <a:spLocks/>
            </p:cNvSpPr>
            <p:nvPr/>
          </p:nvSpPr>
          <p:spPr bwMode="auto">
            <a:xfrm>
              <a:off x="5063490" y="3046730"/>
              <a:ext cx="6985" cy="7620"/>
            </a:xfrm>
            <a:custGeom>
              <a:avLst/>
              <a:gdLst>
                <a:gd name="T0" fmla="*/ 33 w 36"/>
                <a:gd name="T1" fmla="*/ 36 h 42"/>
                <a:gd name="T2" fmla="*/ 0 w 36"/>
                <a:gd name="T3" fmla="*/ 0 h 42"/>
                <a:gd name="T4" fmla="*/ 36 w 36"/>
                <a:gd name="T5" fmla="*/ 42 h 42"/>
                <a:gd name="T6" fmla="*/ 33 w 36"/>
                <a:gd name="T7" fmla="*/ 36 h 42"/>
              </a:gdLst>
              <a:ahLst/>
              <a:cxnLst>
                <a:cxn ang="0">
                  <a:pos x="T0" y="T1"/>
                </a:cxn>
                <a:cxn ang="0">
                  <a:pos x="T2" y="T3"/>
                </a:cxn>
                <a:cxn ang="0">
                  <a:pos x="T4" y="T5"/>
                </a:cxn>
                <a:cxn ang="0">
                  <a:pos x="T6" y="T7"/>
                </a:cxn>
              </a:cxnLst>
              <a:rect l="0" t="0" r="r" b="b"/>
              <a:pathLst>
                <a:path w="36" h="42">
                  <a:moveTo>
                    <a:pt x="33" y="36"/>
                  </a:moveTo>
                  <a:lnTo>
                    <a:pt x="0" y="0"/>
                  </a:lnTo>
                  <a:lnTo>
                    <a:pt x="36" y="42"/>
                  </a:lnTo>
                  <a:lnTo>
                    <a:pt x="33"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25" name="Freeform 624"/>
            <p:cNvSpPr>
              <a:spLocks/>
            </p:cNvSpPr>
            <p:nvPr/>
          </p:nvSpPr>
          <p:spPr bwMode="auto">
            <a:xfrm>
              <a:off x="5063490" y="3046730"/>
              <a:ext cx="6985" cy="7620"/>
            </a:xfrm>
            <a:custGeom>
              <a:avLst/>
              <a:gdLst>
                <a:gd name="T0" fmla="*/ 33 w 36"/>
                <a:gd name="T1" fmla="*/ 36 h 42"/>
                <a:gd name="T2" fmla="*/ 0 w 36"/>
                <a:gd name="T3" fmla="*/ 0 h 42"/>
                <a:gd name="T4" fmla="*/ 36 w 36"/>
                <a:gd name="T5" fmla="*/ 42 h 42"/>
                <a:gd name="T6" fmla="*/ 33 w 36"/>
                <a:gd name="T7" fmla="*/ 36 h 42"/>
              </a:gdLst>
              <a:ahLst/>
              <a:cxnLst>
                <a:cxn ang="0">
                  <a:pos x="T0" y="T1"/>
                </a:cxn>
                <a:cxn ang="0">
                  <a:pos x="T2" y="T3"/>
                </a:cxn>
                <a:cxn ang="0">
                  <a:pos x="T4" y="T5"/>
                </a:cxn>
                <a:cxn ang="0">
                  <a:pos x="T6" y="T7"/>
                </a:cxn>
              </a:cxnLst>
              <a:rect l="0" t="0" r="r" b="b"/>
              <a:pathLst>
                <a:path w="36" h="42">
                  <a:moveTo>
                    <a:pt x="33" y="36"/>
                  </a:moveTo>
                  <a:lnTo>
                    <a:pt x="0" y="0"/>
                  </a:lnTo>
                  <a:lnTo>
                    <a:pt x="36" y="42"/>
                  </a:lnTo>
                  <a:lnTo>
                    <a:pt x="33" y="3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26" name="Freeform 625"/>
            <p:cNvSpPr>
              <a:spLocks/>
            </p:cNvSpPr>
            <p:nvPr/>
          </p:nvSpPr>
          <p:spPr bwMode="auto">
            <a:xfrm>
              <a:off x="5063490" y="3046730"/>
              <a:ext cx="6350" cy="6350"/>
            </a:xfrm>
            <a:custGeom>
              <a:avLst/>
              <a:gdLst>
                <a:gd name="T0" fmla="*/ 0 w 33"/>
                <a:gd name="T1" fmla="*/ 0 h 36"/>
                <a:gd name="T2" fmla="*/ 33 w 33"/>
                <a:gd name="T3" fmla="*/ 36 h 36"/>
                <a:gd name="T4" fmla="*/ 5 w 33"/>
                <a:gd name="T5" fmla="*/ 3 h 36"/>
                <a:gd name="T6" fmla="*/ 0 w 33"/>
                <a:gd name="T7" fmla="*/ 0 h 36"/>
              </a:gdLst>
              <a:ahLst/>
              <a:cxnLst>
                <a:cxn ang="0">
                  <a:pos x="T0" y="T1"/>
                </a:cxn>
                <a:cxn ang="0">
                  <a:pos x="T2" y="T3"/>
                </a:cxn>
                <a:cxn ang="0">
                  <a:pos x="T4" y="T5"/>
                </a:cxn>
                <a:cxn ang="0">
                  <a:pos x="T6" y="T7"/>
                </a:cxn>
              </a:cxnLst>
              <a:rect l="0" t="0" r="r" b="b"/>
              <a:pathLst>
                <a:path w="33" h="36">
                  <a:moveTo>
                    <a:pt x="0" y="0"/>
                  </a:moveTo>
                  <a:lnTo>
                    <a:pt x="33" y="36"/>
                  </a:lnTo>
                  <a:lnTo>
                    <a:pt x="5"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27" name="Freeform 626"/>
            <p:cNvSpPr>
              <a:spLocks/>
            </p:cNvSpPr>
            <p:nvPr/>
          </p:nvSpPr>
          <p:spPr bwMode="auto">
            <a:xfrm>
              <a:off x="5063490" y="3046730"/>
              <a:ext cx="6350" cy="6350"/>
            </a:xfrm>
            <a:custGeom>
              <a:avLst/>
              <a:gdLst>
                <a:gd name="T0" fmla="*/ 0 w 33"/>
                <a:gd name="T1" fmla="*/ 0 h 36"/>
                <a:gd name="T2" fmla="*/ 33 w 33"/>
                <a:gd name="T3" fmla="*/ 36 h 36"/>
                <a:gd name="T4" fmla="*/ 5 w 33"/>
                <a:gd name="T5" fmla="*/ 3 h 36"/>
                <a:gd name="T6" fmla="*/ 0 w 33"/>
                <a:gd name="T7" fmla="*/ 0 h 36"/>
              </a:gdLst>
              <a:ahLst/>
              <a:cxnLst>
                <a:cxn ang="0">
                  <a:pos x="T0" y="T1"/>
                </a:cxn>
                <a:cxn ang="0">
                  <a:pos x="T2" y="T3"/>
                </a:cxn>
                <a:cxn ang="0">
                  <a:pos x="T4" y="T5"/>
                </a:cxn>
                <a:cxn ang="0">
                  <a:pos x="T6" y="T7"/>
                </a:cxn>
              </a:cxnLst>
              <a:rect l="0" t="0" r="r" b="b"/>
              <a:pathLst>
                <a:path w="33" h="36">
                  <a:moveTo>
                    <a:pt x="0" y="0"/>
                  </a:moveTo>
                  <a:lnTo>
                    <a:pt x="33" y="36"/>
                  </a:lnTo>
                  <a:lnTo>
                    <a:pt x="5" y="3"/>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28" name="Freeform 627"/>
            <p:cNvSpPr>
              <a:spLocks/>
            </p:cNvSpPr>
            <p:nvPr/>
          </p:nvSpPr>
          <p:spPr bwMode="auto">
            <a:xfrm>
              <a:off x="5064760" y="3047365"/>
              <a:ext cx="5080" cy="5715"/>
            </a:xfrm>
            <a:custGeom>
              <a:avLst/>
              <a:gdLst>
                <a:gd name="T0" fmla="*/ 26 w 28"/>
                <a:gd name="T1" fmla="*/ 28 h 33"/>
                <a:gd name="T2" fmla="*/ 0 w 28"/>
                <a:gd name="T3" fmla="*/ 0 h 33"/>
                <a:gd name="T4" fmla="*/ 28 w 28"/>
                <a:gd name="T5" fmla="*/ 33 h 33"/>
                <a:gd name="T6" fmla="*/ 26 w 28"/>
                <a:gd name="T7" fmla="*/ 28 h 33"/>
              </a:gdLst>
              <a:ahLst/>
              <a:cxnLst>
                <a:cxn ang="0">
                  <a:pos x="T0" y="T1"/>
                </a:cxn>
                <a:cxn ang="0">
                  <a:pos x="T2" y="T3"/>
                </a:cxn>
                <a:cxn ang="0">
                  <a:pos x="T4" y="T5"/>
                </a:cxn>
                <a:cxn ang="0">
                  <a:pos x="T6" y="T7"/>
                </a:cxn>
              </a:cxnLst>
              <a:rect l="0" t="0" r="r" b="b"/>
              <a:pathLst>
                <a:path w="28" h="33">
                  <a:moveTo>
                    <a:pt x="26" y="28"/>
                  </a:moveTo>
                  <a:lnTo>
                    <a:pt x="0" y="0"/>
                  </a:lnTo>
                  <a:lnTo>
                    <a:pt x="28" y="33"/>
                  </a:lnTo>
                  <a:lnTo>
                    <a:pt x="26"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29" name="Freeform 628"/>
            <p:cNvSpPr>
              <a:spLocks/>
            </p:cNvSpPr>
            <p:nvPr/>
          </p:nvSpPr>
          <p:spPr bwMode="auto">
            <a:xfrm>
              <a:off x="5064760" y="3047365"/>
              <a:ext cx="5080" cy="5715"/>
            </a:xfrm>
            <a:custGeom>
              <a:avLst/>
              <a:gdLst>
                <a:gd name="T0" fmla="*/ 26 w 28"/>
                <a:gd name="T1" fmla="*/ 28 h 33"/>
                <a:gd name="T2" fmla="*/ 0 w 28"/>
                <a:gd name="T3" fmla="*/ 0 h 33"/>
                <a:gd name="T4" fmla="*/ 28 w 28"/>
                <a:gd name="T5" fmla="*/ 33 h 33"/>
                <a:gd name="T6" fmla="*/ 26 w 28"/>
                <a:gd name="T7" fmla="*/ 28 h 33"/>
              </a:gdLst>
              <a:ahLst/>
              <a:cxnLst>
                <a:cxn ang="0">
                  <a:pos x="T0" y="T1"/>
                </a:cxn>
                <a:cxn ang="0">
                  <a:pos x="T2" y="T3"/>
                </a:cxn>
                <a:cxn ang="0">
                  <a:pos x="T4" y="T5"/>
                </a:cxn>
                <a:cxn ang="0">
                  <a:pos x="T6" y="T7"/>
                </a:cxn>
              </a:cxnLst>
              <a:rect l="0" t="0" r="r" b="b"/>
              <a:pathLst>
                <a:path w="28" h="33">
                  <a:moveTo>
                    <a:pt x="26" y="28"/>
                  </a:moveTo>
                  <a:lnTo>
                    <a:pt x="0" y="0"/>
                  </a:lnTo>
                  <a:lnTo>
                    <a:pt x="28" y="33"/>
                  </a:lnTo>
                  <a:lnTo>
                    <a:pt x="26"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30" name="Freeform 629"/>
            <p:cNvSpPr>
              <a:spLocks/>
            </p:cNvSpPr>
            <p:nvPr/>
          </p:nvSpPr>
          <p:spPr bwMode="auto">
            <a:xfrm>
              <a:off x="5064760" y="3047365"/>
              <a:ext cx="5080" cy="5715"/>
            </a:xfrm>
            <a:custGeom>
              <a:avLst/>
              <a:gdLst>
                <a:gd name="T0" fmla="*/ 0 w 26"/>
                <a:gd name="T1" fmla="*/ 0 h 28"/>
                <a:gd name="T2" fmla="*/ 26 w 26"/>
                <a:gd name="T3" fmla="*/ 28 h 28"/>
                <a:gd name="T4" fmla="*/ 5 w 26"/>
                <a:gd name="T5" fmla="*/ 4 h 28"/>
                <a:gd name="T6" fmla="*/ 0 w 26"/>
                <a:gd name="T7" fmla="*/ 0 h 28"/>
              </a:gdLst>
              <a:ahLst/>
              <a:cxnLst>
                <a:cxn ang="0">
                  <a:pos x="T0" y="T1"/>
                </a:cxn>
                <a:cxn ang="0">
                  <a:pos x="T2" y="T3"/>
                </a:cxn>
                <a:cxn ang="0">
                  <a:pos x="T4" y="T5"/>
                </a:cxn>
                <a:cxn ang="0">
                  <a:pos x="T6" y="T7"/>
                </a:cxn>
              </a:cxnLst>
              <a:rect l="0" t="0" r="r" b="b"/>
              <a:pathLst>
                <a:path w="26" h="28">
                  <a:moveTo>
                    <a:pt x="0" y="0"/>
                  </a:moveTo>
                  <a:lnTo>
                    <a:pt x="26" y="28"/>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31" name="Freeform 630"/>
            <p:cNvSpPr>
              <a:spLocks/>
            </p:cNvSpPr>
            <p:nvPr/>
          </p:nvSpPr>
          <p:spPr bwMode="auto">
            <a:xfrm>
              <a:off x="5064760" y="3047365"/>
              <a:ext cx="5080" cy="5715"/>
            </a:xfrm>
            <a:custGeom>
              <a:avLst/>
              <a:gdLst>
                <a:gd name="T0" fmla="*/ 0 w 26"/>
                <a:gd name="T1" fmla="*/ 0 h 28"/>
                <a:gd name="T2" fmla="*/ 26 w 26"/>
                <a:gd name="T3" fmla="*/ 28 h 28"/>
                <a:gd name="T4" fmla="*/ 5 w 26"/>
                <a:gd name="T5" fmla="*/ 4 h 28"/>
                <a:gd name="T6" fmla="*/ 0 w 26"/>
                <a:gd name="T7" fmla="*/ 0 h 28"/>
              </a:gdLst>
              <a:ahLst/>
              <a:cxnLst>
                <a:cxn ang="0">
                  <a:pos x="T0" y="T1"/>
                </a:cxn>
                <a:cxn ang="0">
                  <a:pos x="T2" y="T3"/>
                </a:cxn>
                <a:cxn ang="0">
                  <a:pos x="T4" y="T5"/>
                </a:cxn>
                <a:cxn ang="0">
                  <a:pos x="T6" y="T7"/>
                </a:cxn>
              </a:cxnLst>
              <a:rect l="0" t="0" r="r" b="b"/>
              <a:pathLst>
                <a:path w="26" h="28">
                  <a:moveTo>
                    <a:pt x="0" y="0"/>
                  </a:moveTo>
                  <a:lnTo>
                    <a:pt x="26" y="28"/>
                  </a:lnTo>
                  <a:lnTo>
                    <a:pt x="5" y="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32" name="Freeform 631"/>
            <p:cNvSpPr>
              <a:spLocks/>
            </p:cNvSpPr>
            <p:nvPr/>
          </p:nvSpPr>
          <p:spPr bwMode="auto">
            <a:xfrm>
              <a:off x="5066030" y="3048635"/>
              <a:ext cx="3810" cy="4445"/>
            </a:xfrm>
            <a:custGeom>
              <a:avLst/>
              <a:gdLst>
                <a:gd name="T0" fmla="*/ 17 w 21"/>
                <a:gd name="T1" fmla="*/ 18 h 24"/>
                <a:gd name="T2" fmla="*/ 0 w 21"/>
                <a:gd name="T3" fmla="*/ 0 h 24"/>
                <a:gd name="T4" fmla="*/ 21 w 21"/>
                <a:gd name="T5" fmla="*/ 24 h 24"/>
                <a:gd name="T6" fmla="*/ 17 w 21"/>
                <a:gd name="T7" fmla="*/ 18 h 24"/>
              </a:gdLst>
              <a:ahLst/>
              <a:cxnLst>
                <a:cxn ang="0">
                  <a:pos x="T0" y="T1"/>
                </a:cxn>
                <a:cxn ang="0">
                  <a:pos x="T2" y="T3"/>
                </a:cxn>
                <a:cxn ang="0">
                  <a:pos x="T4" y="T5"/>
                </a:cxn>
                <a:cxn ang="0">
                  <a:pos x="T6" y="T7"/>
                </a:cxn>
              </a:cxnLst>
              <a:rect l="0" t="0" r="r" b="b"/>
              <a:pathLst>
                <a:path w="21" h="24">
                  <a:moveTo>
                    <a:pt x="17" y="18"/>
                  </a:moveTo>
                  <a:lnTo>
                    <a:pt x="0" y="0"/>
                  </a:lnTo>
                  <a:lnTo>
                    <a:pt x="21" y="24"/>
                  </a:lnTo>
                  <a:lnTo>
                    <a:pt x="1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33" name="Freeform 632"/>
            <p:cNvSpPr>
              <a:spLocks/>
            </p:cNvSpPr>
            <p:nvPr/>
          </p:nvSpPr>
          <p:spPr bwMode="auto">
            <a:xfrm>
              <a:off x="5066030" y="3048635"/>
              <a:ext cx="3810" cy="4445"/>
            </a:xfrm>
            <a:custGeom>
              <a:avLst/>
              <a:gdLst>
                <a:gd name="T0" fmla="*/ 17 w 21"/>
                <a:gd name="T1" fmla="*/ 18 h 24"/>
                <a:gd name="T2" fmla="*/ 0 w 21"/>
                <a:gd name="T3" fmla="*/ 0 h 24"/>
                <a:gd name="T4" fmla="*/ 21 w 21"/>
                <a:gd name="T5" fmla="*/ 24 h 24"/>
                <a:gd name="T6" fmla="*/ 17 w 21"/>
                <a:gd name="T7" fmla="*/ 18 h 24"/>
              </a:gdLst>
              <a:ahLst/>
              <a:cxnLst>
                <a:cxn ang="0">
                  <a:pos x="T0" y="T1"/>
                </a:cxn>
                <a:cxn ang="0">
                  <a:pos x="T2" y="T3"/>
                </a:cxn>
                <a:cxn ang="0">
                  <a:pos x="T4" y="T5"/>
                </a:cxn>
                <a:cxn ang="0">
                  <a:pos x="T6" y="T7"/>
                </a:cxn>
              </a:cxnLst>
              <a:rect l="0" t="0" r="r" b="b"/>
              <a:pathLst>
                <a:path w="21" h="24">
                  <a:moveTo>
                    <a:pt x="17" y="18"/>
                  </a:moveTo>
                  <a:lnTo>
                    <a:pt x="0" y="0"/>
                  </a:lnTo>
                  <a:lnTo>
                    <a:pt x="21" y="24"/>
                  </a:lnTo>
                  <a:lnTo>
                    <a:pt x="17" y="1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34" name="Freeform 633"/>
            <p:cNvSpPr>
              <a:spLocks/>
            </p:cNvSpPr>
            <p:nvPr/>
          </p:nvSpPr>
          <p:spPr bwMode="auto">
            <a:xfrm>
              <a:off x="5066030" y="3048635"/>
              <a:ext cx="2540" cy="3175"/>
            </a:xfrm>
            <a:custGeom>
              <a:avLst/>
              <a:gdLst>
                <a:gd name="T0" fmla="*/ 0 w 17"/>
                <a:gd name="T1" fmla="*/ 0 h 18"/>
                <a:gd name="T2" fmla="*/ 17 w 17"/>
                <a:gd name="T3" fmla="*/ 18 h 18"/>
                <a:gd name="T4" fmla="*/ 5 w 17"/>
                <a:gd name="T5" fmla="*/ 4 h 18"/>
                <a:gd name="T6" fmla="*/ 0 w 17"/>
                <a:gd name="T7" fmla="*/ 0 h 18"/>
              </a:gdLst>
              <a:ahLst/>
              <a:cxnLst>
                <a:cxn ang="0">
                  <a:pos x="T0" y="T1"/>
                </a:cxn>
                <a:cxn ang="0">
                  <a:pos x="T2" y="T3"/>
                </a:cxn>
                <a:cxn ang="0">
                  <a:pos x="T4" y="T5"/>
                </a:cxn>
                <a:cxn ang="0">
                  <a:pos x="T6" y="T7"/>
                </a:cxn>
              </a:cxnLst>
              <a:rect l="0" t="0" r="r" b="b"/>
              <a:pathLst>
                <a:path w="17" h="18">
                  <a:moveTo>
                    <a:pt x="0" y="0"/>
                  </a:moveTo>
                  <a:lnTo>
                    <a:pt x="17" y="18"/>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35" name="Freeform 634"/>
            <p:cNvSpPr>
              <a:spLocks/>
            </p:cNvSpPr>
            <p:nvPr/>
          </p:nvSpPr>
          <p:spPr bwMode="auto">
            <a:xfrm>
              <a:off x="5066030" y="3048635"/>
              <a:ext cx="2540" cy="3175"/>
            </a:xfrm>
            <a:custGeom>
              <a:avLst/>
              <a:gdLst>
                <a:gd name="T0" fmla="*/ 0 w 17"/>
                <a:gd name="T1" fmla="*/ 0 h 18"/>
                <a:gd name="T2" fmla="*/ 17 w 17"/>
                <a:gd name="T3" fmla="*/ 18 h 18"/>
                <a:gd name="T4" fmla="*/ 5 w 17"/>
                <a:gd name="T5" fmla="*/ 4 h 18"/>
                <a:gd name="T6" fmla="*/ 0 w 17"/>
                <a:gd name="T7" fmla="*/ 0 h 18"/>
              </a:gdLst>
              <a:ahLst/>
              <a:cxnLst>
                <a:cxn ang="0">
                  <a:pos x="T0" y="T1"/>
                </a:cxn>
                <a:cxn ang="0">
                  <a:pos x="T2" y="T3"/>
                </a:cxn>
                <a:cxn ang="0">
                  <a:pos x="T4" y="T5"/>
                </a:cxn>
                <a:cxn ang="0">
                  <a:pos x="T6" y="T7"/>
                </a:cxn>
              </a:cxnLst>
              <a:rect l="0" t="0" r="r" b="b"/>
              <a:pathLst>
                <a:path w="17" h="18">
                  <a:moveTo>
                    <a:pt x="0" y="0"/>
                  </a:moveTo>
                  <a:lnTo>
                    <a:pt x="17" y="18"/>
                  </a:lnTo>
                  <a:lnTo>
                    <a:pt x="5" y="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36" name="Freeform 635"/>
            <p:cNvSpPr>
              <a:spLocks/>
            </p:cNvSpPr>
            <p:nvPr/>
          </p:nvSpPr>
          <p:spPr bwMode="auto">
            <a:xfrm>
              <a:off x="5066665" y="3049270"/>
              <a:ext cx="1905" cy="2540"/>
            </a:xfrm>
            <a:custGeom>
              <a:avLst/>
              <a:gdLst>
                <a:gd name="T0" fmla="*/ 9 w 12"/>
                <a:gd name="T1" fmla="*/ 9 h 14"/>
                <a:gd name="T2" fmla="*/ 0 w 12"/>
                <a:gd name="T3" fmla="*/ 0 h 14"/>
                <a:gd name="T4" fmla="*/ 12 w 12"/>
                <a:gd name="T5" fmla="*/ 14 h 14"/>
                <a:gd name="T6" fmla="*/ 9 w 12"/>
                <a:gd name="T7" fmla="*/ 9 h 14"/>
              </a:gdLst>
              <a:ahLst/>
              <a:cxnLst>
                <a:cxn ang="0">
                  <a:pos x="T0" y="T1"/>
                </a:cxn>
                <a:cxn ang="0">
                  <a:pos x="T2" y="T3"/>
                </a:cxn>
                <a:cxn ang="0">
                  <a:pos x="T4" y="T5"/>
                </a:cxn>
                <a:cxn ang="0">
                  <a:pos x="T6" y="T7"/>
                </a:cxn>
              </a:cxnLst>
              <a:rect l="0" t="0" r="r" b="b"/>
              <a:pathLst>
                <a:path w="12" h="14">
                  <a:moveTo>
                    <a:pt x="9" y="9"/>
                  </a:moveTo>
                  <a:lnTo>
                    <a:pt x="0" y="0"/>
                  </a:lnTo>
                  <a:lnTo>
                    <a:pt x="12" y="14"/>
                  </a:lnTo>
                  <a:lnTo>
                    <a:pt x="9"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37" name="Freeform 636"/>
            <p:cNvSpPr>
              <a:spLocks/>
            </p:cNvSpPr>
            <p:nvPr/>
          </p:nvSpPr>
          <p:spPr bwMode="auto">
            <a:xfrm>
              <a:off x="5106670" y="3059430"/>
              <a:ext cx="2540" cy="3175"/>
            </a:xfrm>
            <a:custGeom>
              <a:avLst/>
              <a:gdLst>
                <a:gd name="T0" fmla="*/ 9 w 12"/>
                <a:gd name="T1" fmla="*/ 9 h 14"/>
                <a:gd name="T2" fmla="*/ 0 w 12"/>
                <a:gd name="T3" fmla="*/ 0 h 14"/>
                <a:gd name="T4" fmla="*/ 12 w 12"/>
                <a:gd name="T5" fmla="*/ 14 h 14"/>
                <a:gd name="T6" fmla="*/ 9 w 12"/>
                <a:gd name="T7" fmla="*/ 9 h 14"/>
              </a:gdLst>
              <a:ahLst/>
              <a:cxnLst>
                <a:cxn ang="0">
                  <a:pos x="T0" y="T1"/>
                </a:cxn>
                <a:cxn ang="0">
                  <a:pos x="T2" y="T3"/>
                </a:cxn>
                <a:cxn ang="0">
                  <a:pos x="T4" y="T5"/>
                </a:cxn>
                <a:cxn ang="0">
                  <a:pos x="T6" y="T7"/>
                </a:cxn>
              </a:cxnLst>
              <a:rect l="0" t="0" r="r" b="b"/>
              <a:pathLst>
                <a:path w="12" h="14">
                  <a:moveTo>
                    <a:pt x="9" y="9"/>
                  </a:moveTo>
                  <a:lnTo>
                    <a:pt x="0" y="0"/>
                  </a:lnTo>
                  <a:lnTo>
                    <a:pt x="12" y="14"/>
                  </a:lnTo>
                  <a:lnTo>
                    <a:pt x="9" y="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38" name="Freeform 637"/>
            <p:cNvSpPr>
              <a:spLocks/>
            </p:cNvSpPr>
            <p:nvPr/>
          </p:nvSpPr>
          <p:spPr bwMode="auto">
            <a:xfrm>
              <a:off x="5106670" y="3059430"/>
              <a:ext cx="1905" cy="1905"/>
            </a:xfrm>
            <a:custGeom>
              <a:avLst/>
              <a:gdLst>
                <a:gd name="T0" fmla="*/ 0 w 9"/>
                <a:gd name="T1" fmla="*/ 0 h 9"/>
                <a:gd name="T2" fmla="*/ 9 w 9"/>
                <a:gd name="T3" fmla="*/ 9 h 9"/>
                <a:gd name="T4" fmla="*/ 5 w 9"/>
                <a:gd name="T5" fmla="*/ 4 h 9"/>
                <a:gd name="T6" fmla="*/ 0 w 9"/>
                <a:gd name="T7" fmla="*/ 0 h 9"/>
              </a:gdLst>
              <a:ahLst/>
              <a:cxnLst>
                <a:cxn ang="0">
                  <a:pos x="T0" y="T1"/>
                </a:cxn>
                <a:cxn ang="0">
                  <a:pos x="T2" y="T3"/>
                </a:cxn>
                <a:cxn ang="0">
                  <a:pos x="T4" y="T5"/>
                </a:cxn>
                <a:cxn ang="0">
                  <a:pos x="T6" y="T7"/>
                </a:cxn>
              </a:cxnLst>
              <a:rect l="0" t="0" r="r" b="b"/>
              <a:pathLst>
                <a:path w="9" h="9">
                  <a:moveTo>
                    <a:pt x="0" y="0"/>
                  </a:moveTo>
                  <a:lnTo>
                    <a:pt x="9" y="9"/>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39" name="Freeform 638"/>
            <p:cNvSpPr>
              <a:spLocks/>
            </p:cNvSpPr>
            <p:nvPr/>
          </p:nvSpPr>
          <p:spPr bwMode="auto">
            <a:xfrm>
              <a:off x="5106670" y="3059430"/>
              <a:ext cx="1905" cy="1905"/>
            </a:xfrm>
            <a:custGeom>
              <a:avLst/>
              <a:gdLst>
                <a:gd name="T0" fmla="*/ 0 w 9"/>
                <a:gd name="T1" fmla="*/ 0 h 9"/>
                <a:gd name="T2" fmla="*/ 9 w 9"/>
                <a:gd name="T3" fmla="*/ 9 h 9"/>
                <a:gd name="T4" fmla="*/ 5 w 9"/>
                <a:gd name="T5" fmla="*/ 4 h 9"/>
                <a:gd name="T6" fmla="*/ 0 w 9"/>
                <a:gd name="T7" fmla="*/ 0 h 9"/>
              </a:gdLst>
              <a:ahLst/>
              <a:cxnLst>
                <a:cxn ang="0">
                  <a:pos x="T0" y="T1"/>
                </a:cxn>
                <a:cxn ang="0">
                  <a:pos x="T2" y="T3"/>
                </a:cxn>
                <a:cxn ang="0">
                  <a:pos x="T4" y="T5"/>
                </a:cxn>
                <a:cxn ang="0">
                  <a:pos x="T6" y="T7"/>
                </a:cxn>
              </a:cxnLst>
              <a:rect l="0" t="0" r="r" b="b"/>
              <a:pathLst>
                <a:path w="9" h="9">
                  <a:moveTo>
                    <a:pt x="0" y="0"/>
                  </a:moveTo>
                  <a:lnTo>
                    <a:pt x="9" y="9"/>
                  </a:lnTo>
                  <a:lnTo>
                    <a:pt x="5" y="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40" name="Freeform 639"/>
            <p:cNvSpPr>
              <a:spLocks/>
            </p:cNvSpPr>
            <p:nvPr/>
          </p:nvSpPr>
          <p:spPr bwMode="auto">
            <a:xfrm>
              <a:off x="4523740" y="2546985"/>
              <a:ext cx="162560" cy="107950"/>
            </a:xfrm>
            <a:custGeom>
              <a:avLst/>
              <a:gdLst>
                <a:gd name="T0" fmla="*/ 0 w 767"/>
                <a:gd name="T1" fmla="*/ 0 h 510"/>
                <a:gd name="T2" fmla="*/ 766 w 767"/>
                <a:gd name="T3" fmla="*/ 510 h 510"/>
                <a:gd name="T4" fmla="*/ 767 w 767"/>
                <a:gd name="T5" fmla="*/ 510 h 510"/>
              </a:gdLst>
              <a:ahLst/>
              <a:cxnLst>
                <a:cxn ang="0">
                  <a:pos x="T0" y="T1"/>
                </a:cxn>
                <a:cxn ang="0">
                  <a:pos x="T2" y="T3"/>
                </a:cxn>
                <a:cxn ang="0">
                  <a:pos x="T4" y="T5"/>
                </a:cxn>
              </a:cxnLst>
              <a:rect l="0" t="0" r="r" b="b"/>
              <a:pathLst>
                <a:path w="767" h="510">
                  <a:moveTo>
                    <a:pt x="0" y="0"/>
                  </a:moveTo>
                  <a:lnTo>
                    <a:pt x="766" y="510"/>
                  </a:lnTo>
                  <a:lnTo>
                    <a:pt x="767" y="51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41" name="Freeform 640"/>
            <p:cNvSpPr>
              <a:spLocks/>
            </p:cNvSpPr>
            <p:nvPr/>
          </p:nvSpPr>
          <p:spPr bwMode="auto">
            <a:xfrm>
              <a:off x="4655185" y="2634615"/>
              <a:ext cx="7620" cy="3810"/>
            </a:xfrm>
            <a:custGeom>
              <a:avLst/>
              <a:gdLst>
                <a:gd name="T0" fmla="*/ 27 w 34"/>
                <a:gd name="T1" fmla="*/ 17 h 17"/>
                <a:gd name="T2" fmla="*/ 0 w 34"/>
                <a:gd name="T3" fmla="*/ 0 h 17"/>
                <a:gd name="T4" fmla="*/ 34 w 34"/>
                <a:gd name="T5" fmla="*/ 5 h 17"/>
                <a:gd name="T6" fmla="*/ 27 w 34"/>
                <a:gd name="T7" fmla="*/ 17 h 17"/>
              </a:gdLst>
              <a:ahLst/>
              <a:cxnLst>
                <a:cxn ang="0">
                  <a:pos x="T0" y="T1"/>
                </a:cxn>
                <a:cxn ang="0">
                  <a:pos x="T2" y="T3"/>
                </a:cxn>
                <a:cxn ang="0">
                  <a:pos x="T4" y="T5"/>
                </a:cxn>
                <a:cxn ang="0">
                  <a:pos x="T6" y="T7"/>
                </a:cxn>
              </a:cxnLst>
              <a:rect l="0" t="0" r="r" b="b"/>
              <a:pathLst>
                <a:path w="34" h="17">
                  <a:moveTo>
                    <a:pt x="27" y="17"/>
                  </a:moveTo>
                  <a:lnTo>
                    <a:pt x="0" y="0"/>
                  </a:lnTo>
                  <a:lnTo>
                    <a:pt x="34" y="5"/>
                  </a:lnTo>
                  <a:lnTo>
                    <a:pt x="2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42" name="Freeform 641"/>
            <p:cNvSpPr>
              <a:spLocks/>
            </p:cNvSpPr>
            <p:nvPr/>
          </p:nvSpPr>
          <p:spPr bwMode="auto">
            <a:xfrm>
              <a:off x="4655185" y="2632710"/>
              <a:ext cx="7620" cy="3175"/>
            </a:xfrm>
            <a:custGeom>
              <a:avLst/>
              <a:gdLst>
                <a:gd name="T0" fmla="*/ 0 w 34"/>
                <a:gd name="T1" fmla="*/ 11 h 16"/>
                <a:gd name="T2" fmla="*/ 34 w 34"/>
                <a:gd name="T3" fmla="*/ 16 h 16"/>
                <a:gd name="T4" fmla="*/ 7 w 34"/>
                <a:gd name="T5" fmla="*/ 0 h 16"/>
                <a:gd name="T6" fmla="*/ 0 w 34"/>
                <a:gd name="T7" fmla="*/ 11 h 16"/>
              </a:gdLst>
              <a:ahLst/>
              <a:cxnLst>
                <a:cxn ang="0">
                  <a:pos x="T0" y="T1"/>
                </a:cxn>
                <a:cxn ang="0">
                  <a:pos x="T2" y="T3"/>
                </a:cxn>
                <a:cxn ang="0">
                  <a:pos x="T4" y="T5"/>
                </a:cxn>
                <a:cxn ang="0">
                  <a:pos x="T6" y="T7"/>
                </a:cxn>
              </a:cxnLst>
              <a:rect l="0" t="0" r="r" b="b"/>
              <a:pathLst>
                <a:path w="34" h="16">
                  <a:moveTo>
                    <a:pt x="0" y="11"/>
                  </a:moveTo>
                  <a:lnTo>
                    <a:pt x="34" y="16"/>
                  </a:lnTo>
                  <a:lnTo>
                    <a:pt x="7" y="0"/>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43" name="Freeform 642"/>
            <p:cNvSpPr>
              <a:spLocks/>
            </p:cNvSpPr>
            <p:nvPr/>
          </p:nvSpPr>
          <p:spPr bwMode="auto">
            <a:xfrm>
              <a:off x="4655185" y="2632710"/>
              <a:ext cx="7620" cy="5715"/>
            </a:xfrm>
            <a:custGeom>
              <a:avLst/>
              <a:gdLst>
                <a:gd name="T0" fmla="*/ 27 w 34"/>
                <a:gd name="T1" fmla="*/ 28 h 28"/>
                <a:gd name="T2" fmla="*/ 0 w 34"/>
                <a:gd name="T3" fmla="*/ 11 h 28"/>
                <a:gd name="T4" fmla="*/ 7 w 34"/>
                <a:gd name="T5" fmla="*/ 0 h 28"/>
                <a:gd name="T6" fmla="*/ 34 w 34"/>
                <a:gd name="T7" fmla="*/ 16 h 28"/>
                <a:gd name="T8" fmla="*/ 27 w 34"/>
                <a:gd name="T9" fmla="*/ 28 h 28"/>
              </a:gdLst>
              <a:ahLst/>
              <a:cxnLst>
                <a:cxn ang="0">
                  <a:pos x="T0" y="T1"/>
                </a:cxn>
                <a:cxn ang="0">
                  <a:pos x="T2" y="T3"/>
                </a:cxn>
                <a:cxn ang="0">
                  <a:pos x="T4" y="T5"/>
                </a:cxn>
                <a:cxn ang="0">
                  <a:pos x="T6" y="T7"/>
                </a:cxn>
                <a:cxn ang="0">
                  <a:pos x="T8" y="T9"/>
                </a:cxn>
              </a:cxnLst>
              <a:rect l="0" t="0" r="r" b="b"/>
              <a:pathLst>
                <a:path w="34" h="28">
                  <a:moveTo>
                    <a:pt x="27" y="28"/>
                  </a:moveTo>
                  <a:lnTo>
                    <a:pt x="0" y="11"/>
                  </a:lnTo>
                  <a:lnTo>
                    <a:pt x="7" y="0"/>
                  </a:lnTo>
                  <a:lnTo>
                    <a:pt x="34" y="16"/>
                  </a:lnTo>
                  <a:lnTo>
                    <a:pt x="27"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44" name="Freeform 643"/>
            <p:cNvSpPr>
              <a:spLocks/>
            </p:cNvSpPr>
            <p:nvPr/>
          </p:nvSpPr>
          <p:spPr bwMode="auto">
            <a:xfrm>
              <a:off x="4657090" y="2632710"/>
              <a:ext cx="6985" cy="3175"/>
            </a:xfrm>
            <a:custGeom>
              <a:avLst/>
              <a:gdLst>
                <a:gd name="T0" fmla="*/ 27 w 34"/>
                <a:gd name="T1" fmla="*/ 16 h 16"/>
                <a:gd name="T2" fmla="*/ 0 w 34"/>
                <a:gd name="T3" fmla="*/ 0 h 16"/>
                <a:gd name="T4" fmla="*/ 34 w 34"/>
                <a:gd name="T5" fmla="*/ 5 h 16"/>
                <a:gd name="T6" fmla="*/ 27 w 34"/>
                <a:gd name="T7" fmla="*/ 16 h 16"/>
              </a:gdLst>
              <a:ahLst/>
              <a:cxnLst>
                <a:cxn ang="0">
                  <a:pos x="T0" y="T1"/>
                </a:cxn>
                <a:cxn ang="0">
                  <a:pos x="T2" y="T3"/>
                </a:cxn>
                <a:cxn ang="0">
                  <a:pos x="T4" y="T5"/>
                </a:cxn>
                <a:cxn ang="0">
                  <a:pos x="T6" y="T7"/>
                </a:cxn>
              </a:cxnLst>
              <a:rect l="0" t="0" r="r" b="b"/>
              <a:pathLst>
                <a:path w="34" h="16">
                  <a:moveTo>
                    <a:pt x="27" y="16"/>
                  </a:moveTo>
                  <a:lnTo>
                    <a:pt x="0" y="0"/>
                  </a:lnTo>
                  <a:lnTo>
                    <a:pt x="34" y="5"/>
                  </a:lnTo>
                  <a:lnTo>
                    <a:pt x="2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45" name="Freeform 644"/>
            <p:cNvSpPr>
              <a:spLocks/>
            </p:cNvSpPr>
            <p:nvPr/>
          </p:nvSpPr>
          <p:spPr bwMode="auto">
            <a:xfrm>
              <a:off x="4657090" y="2630170"/>
              <a:ext cx="6985" cy="3175"/>
            </a:xfrm>
            <a:custGeom>
              <a:avLst/>
              <a:gdLst>
                <a:gd name="T0" fmla="*/ 0 w 34"/>
                <a:gd name="T1" fmla="*/ 10 h 15"/>
                <a:gd name="T2" fmla="*/ 34 w 34"/>
                <a:gd name="T3" fmla="*/ 15 h 15"/>
                <a:gd name="T4" fmla="*/ 6 w 34"/>
                <a:gd name="T5" fmla="*/ 0 h 15"/>
                <a:gd name="T6" fmla="*/ 0 w 34"/>
                <a:gd name="T7" fmla="*/ 10 h 15"/>
              </a:gdLst>
              <a:ahLst/>
              <a:cxnLst>
                <a:cxn ang="0">
                  <a:pos x="T0" y="T1"/>
                </a:cxn>
                <a:cxn ang="0">
                  <a:pos x="T2" y="T3"/>
                </a:cxn>
                <a:cxn ang="0">
                  <a:pos x="T4" y="T5"/>
                </a:cxn>
                <a:cxn ang="0">
                  <a:pos x="T6" y="T7"/>
                </a:cxn>
              </a:cxnLst>
              <a:rect l="0" t="0" r="r" b="b"/>
              <a:pathLst>
                <a:path w="34" h="15">
                  <a:moveTo>
                    <a:pt x="0" y="10"/>
                  </a:moveTo>
                  <a:lnTo>
                    <a:pt x="34" y="15"/>
                  </a:lnTo>
                  <a:lnTo>
                    <a:pt x="6"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46" name="Freeform 645"/>
            <p:cNvSpPr>
              <a:spLocks/>
            </p:cNvSpPr>
            <p:nvPr/>
          </p:nvSpPr>
          <p:spPr bwMode="auto">
            <a:xfrm>
              <a:off x="4657090" y="2630170"/>
              <a:ext cx="6985" cy="5715"/>
            </a:xfrm>
            <a:custGeom>
              <a:avLst/>
              <a:gdLst>
                <a:gd name="T0" fmla="*/ 27 w 34"/>
                <a:gd name="T1" fmla="*/ 26 h 26"/>
                <a:gd name="T2" fmla="*/ 0 w 34"/>
                <a:gd name="T3" fmla="*/ 10 h 26"/>
                <a:gd name="T4" fmla="*/ 6 w 34"/>
                <a:gd name="T5" fmla="*/ 0 h 26"/>
                <a:gd name="T6" fmla="*/ 34 w 34"/>
                <a:gd name="T7" fmla="*/ 15 h 26"/>
                <a:gd name="T8" fmla="*/ 27 w 34"/>
                <a:gd name="T9" fmla="*/ 26 h 26"/>
              </a:gdLst>
              <a:ahLst/>
              <a:cxnLst>
                <a:cxn ang="0">
                  <a:pos x="T0" y="T1"/>
                </a:cxn>
                <a:cxn ang="0">
                  <a:pos x="T2" y="T3"/>
                </a:cxn>
                <a:cxn ang="0">
                  <a:pos x="T4" y="T5"/>
                </a:cxn>
                <a:cxn ang="0">
                  <a:pos x="T6" y="T7"/>
                </a:cxn>
                <a:cxn ang="0">
                  <a:pos x="T8" y="T9"/>
                </a:cxn>
              </a:cxnLst>
              <a:rect l="0" t="0" r="r" b="b"/>
              <a:pathLst>
                <a:path w="34" h="26">
                  <a:moveTo>
                    <a:pt x="27" y="26"/>
                  </a:moveTo>
                  <a:lnTo>
                    <a:pt x="0" y="10"/>
                  </a:lnTo>
                  <a:lnTo>
                    <a:pt x="6" y="0"/>
                  </a:lnTo>
                  <a:lnTo>
                    <a:pt x="34" y="15"/>
                  </a:lnTo>
                  <a:lnTo>
                    <a:pt x="27" y="2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47" name="Freeform 646"/>
            <p:cNvSpPr>
              <a:spLocks/>
            </p:cNvSpPr>
            <p:nvPr/>
          </p:nvSpPr>
          <p:spPr bwMode="auto">
            <a:xfrm>
              <a:off x="4658360" y="2630170"/>
              <a:ext cx="6985" cy="3175"/>
            </a:xfrm>
            <a:custGeom>
              <a:avLst/>
              <a:gdLst>
                <a:gd name="T0" fmla="*/ 28 w 34"/>
                <a:gd name="T1" fmla="*/ 15 h 15"/>
                <a:gd name="T2" fmla="*/ 0 w 34"/>
                <a:gd name="T3" fmla="*/ 0 h 15"/>
                <a:gd name="T4" fmla="*/ 34 w 34"/>
                <a:gd name="T5" fmla="*/ 3 h 15"/>
                <a:gd name="T6" fmla="*/ 28 w 34"/>
                <a:gd name="T7" fmla="*/ 15 h 15"/>
              </a:gdLst>
              <a:ahLst/>
              <a:cxnLst>
                <a:cxn ang="0">
                  <a:pos x="T0" y="T1"/>
                </a:cxn>
                <a:cxn ang="0">
                  <a:pos x="T2" y="T3"/>
                </a:cxn>
                <a:cxn ang="0">
                  <a:pos x="T4" y="T5"/>
                </a:cxn>
                <a:cxn ang="0">
                  <a:pos x="T6" y="T7"/>
                </a:cxn>
              </a:cxnLst>
              <a:rect l="0" t="0" r="r" b="b"/>
              <a:pathLst>
                <a:path w="34" h="15">
                  <a:moveTo>
                    <a:pt x="28" y="15"/>
                  </a:moveTo>
                  <a:lnTo>
                    <a:pt x="0" y="0"/>
                  </a:lnTo>
                  <a:lnTo>
                    <a:pt x="34" y="3"/>
                  </a:lnTo>
                  <a:lnTo>
                    <a:pt x="2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48" name="Freeform 647"/>
            <p:cNvSpPr>
              <a:spLocks/>
            </p:cNvSpPr>
            <p:nvPr/>
          </p:nvSpPr>
          <p:spPr bwMode="auto">
            <a:xfrm>
              <a:off x="4658360" y="2628265"/>
              <a:ext cx="6985" cy="2540"/>
            </a:xfrm>
            <a:custGeom>
              <a:avLst/>
              <a:gdLst>
                <a:gd name="T0" fmla="*/ 0 w 34"/>
                <a:gd name="T1" fmla="*/ 11 h 14"/>
                <a:gd name="T2" fmla="*/ 34 w 34"/>
                <a:gd name="T3" fmla="*/ 14 h 14"/>
                <a:gd name="T4" fmla="*/ 6 w 34"/>
                <a:gd name="T5" fmla="*/ 0 h 14"/>
                <a:gd name="T6" fmla="*/ 0 w 34"/>
                <a:gd name="T7" fmla="*/ 11 h 14"/>
              </a:gdLst>
              <a:ahLst/>
              <a:cxnLst>
                <a:cxn ang="0">
                  <a:pos x="T0" y="T1"/>
                </a:cxn>
                <a:cxn ang="0">
                  <a:pos x="T2" y="T3"/>
                </a:cxn>
                <a:cxn ang="0">
                  <a:pos x="T4" y="T5"/>
                </a:cxn>
                <a:cxn ang="0">
                  <a:pos x="T6" y="T7"/>
                </a:cxn>
              </a:cxnLst>
              <a:rect l="0" t="0" r="r" b="b"/>
              <a:pathLst>
                <a:path w="34" h="14">
                  <a:moveTo>
                    <a:pt x="0" y="11"/>
                  </a:moveTo>
                  <a:lnTo>
                    <a:pt x="34" y="14"/>
                  </a:lnTo>
                  <a:lnTo>
                    <a:pt x="6" y="0"/>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49" name="Freeform 648"/>
            <p:cNvSpPr>
              <a:spLocks/>
            </p:cNvSpPr>
            <p:nvPr/>
          </p:nvSpPr>
          <p:spPr bwMode="auto">
            <a:xfrm>
              <a:off x="4658360" y="2628265"/>
              <a:ext cx="6985" cy="5080"/>
            </a:xfrm>
            <a:custGeom>
              <a:avLst/>
              <a:gdLst>
                <a:gd name="T0" fmla="*/ 28 w 34"/>
                <a:gd name="T1" fmla="*/ 26 h 26"/>
                <a:gd name="T2" fmla="*/ 0 w 34"/>
                <a:gd name="T3" fmla="*/ 11 h 26"/>
                <a:gd name="T4" fmla="*/ 6 w 34"/>
                <a:gd name="T5" fmla="*/ 0 h 26"/>
                <a:gd name="T6" fmla="*/ 34 w 34"/>
                <a:gd name="T7" fmla="*/ 14 h 26"/>
                <a:gd name="T8" fmla="*/ 28 w 34"/>
                <a:gd name="T9" fmla="*/ 26 h 26"/>
              </a:gdLst>
              <a:ahLst/>
              <a:cxnLst>
                <a:cxn ang="0">
                  <a:pos x="T0" y="T1"/>
                </a:cxn>
                <a:cxn ang="0">
                  <a:pos x="T2" y="T3"/>
                </a:cxn>
                <a:cxn ang="0">
                  <a:pos x="T4" y="T5"/>
                </a:cxn>
                <a:cxn ang="0">
                  <a:pos x="T6" y="T7"/>
                </a:cxn>
                <a:cxn ang="0">
                  <a:pos x="T8" y="T9"/>
                </a:cxn>
              </a:cxnLst>
              <a:rect l="0" t="0" r="r" b="b"/>
              <a:pathLst>
                <a:path w="34" h="26">
                  <a:moveTo>
                    <a:pt x="28" y="26"/>
                  </a:moveTo>
                  <a:lnTo>
                    <a:pt x="0" y="11"/>
                  </a:lnTo>
                  <a:lnTo>
                    <a:pt x="6" y="0"/>
                  </a:lnTo>
                  <a:lnTo>
                    <a:pt x="34" y="14"/>
                  </a:lnTo>
                  <a:lnTo>
                    <a:pt x="28" y="2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50" name="Freeform 649"/>
            <p:cNvSpPr>
              <a:spLocks/>
            </p:cNvSpPr>
            <p:nvPr/>
          </p:nvSpPr>
          <p:spPr bwMode="auto">
            <a:xfrm>
              <a:off x="4659630" y="2628265"/>
              <a:ext cx="6985" cy="2540"/>
            </a:xfrm>
            <a:custGeom>
              <a:avLst/>
              <a:gdLst>
                <a:gd name="T0" fmla="*/ 28 w 34"/>
                <a:gd name="T1" fmla="*/ 14 h 14"/>
                <a:gd name="T2" fmla="*/ 0 w 34"/>
                <a:gd name="T3" fmla="*/ 0 h 14"/>
                <a:gd name="T4" fmla="*/ 34 w 34"/>
                <a:gd name="T5" fmla="*/ 2 h 14"/>
                <a:gd name="T6" fmla="*/ 28 w 34"/>
                <a:gd name="T7" fmla="*/ 14 h 14"/>
              </a:gdLst>
              <a:ahLst/>
              <a:cxnLst>
                <a:cxn ang="0">
                  <a:pos x="T0" y="T1"/>
                </a:cxn>
                <a:cxn ang="0">
                  <a:pos x="T2" y="T3"/>
                </a:cxn>
                <a:cxn ang="0">
                  <a:pos x="T4" y="T5"/>
                </a:cxn>
                <a:cxn ang="0">
                  <a:pos x="T6" y="T7"/>
                </a:cxn>
              </a:cxnLst>
              <a:rect l="0" t="0" r="r" b="b"/>
              <a:pathLst>
                <a:path w="34" h="14">
                  <a:moveTo>
                    <a:pt x="28" y="14"/>
                  </a:moveTo>
                  <a:lnTo>
                    <a:pt x="0" y="0"/>
                  </a:lnTo>
                  <a:lnTo>
                    <a:pt x="34" y="2"/>
                  </a:lnTo>
                  <a:lnTo>
                    <a:pt x="2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51" name="Freeform 650"/>
            <p:cNvSpPr>
              <a:spLocks/>
            </p:cNvSpPr>
            <p:nvPr/>
          </p:nvSpPr>
          <p:spPr bwMode="auto">
            <a:xfrm>
              <a:off x="4659630" y="2625725"/>
              <a:ext cx="6985" cy="2540"/>
            </a:xfrm>
            <a:custGeom>
              <a:avLst/>
              <a:gdLst>
                <a:gd name="T0" fmla="*/ 0 w 34"/>
                <a:gd name="T1" fmla="*/ 12 h 14"/>
                <a:gd name="T2" fmla="*/ 34 w 34"/>
                <a:gd name="T3" fmla="*/ 14 h 14"/>
                <a:gd name="T4" fmla="*/ 6 w 34"/>
                <a:gd name="T5" fmla="*/ 0 h 14"/>
                <a:gd name="T6" fmla="*/ 0 w 34"/>
                <a:gd name="T7" fmla="*/ 12 h 14"/>
              </a:gdLst>
              <a:ahLst/>
              <a:cxnLst>
                <a:cxn ang="0">
                  <a:pos x="T0" y="T1"/>
                </a:cxn>
                <a:cxn ang="0">
                  <a:pos x="T2" y="T3"/>
                </a:cxn>
                <a:cxn ang="0">
                  <a:pos x="T4" y="T5"/>
                </a:cxn>
                <a:cxn ang="0">
                  <a:pos x="T6" y="T7"/>
                </a:cxn>
              </a:cxnLst>
              <a:rect l="0" t="0" r="r" b="b"/>
              <a:pathLst>
                <a:path w="34" h="14">
                  <a:moveTo>
                    <a:pt x="0" y="12"/>
                  </a:moveTo>
                  <a:lnTo>
                    <a:pt x="34" y="14"/>
                  </a:lnTo>
                  <a:lnTo>
                    <a:pt x="6"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52" name="Freeform 651"/>
            <p:cNvSpPr>
              <a:spLocks/>
            </p:cNvSpPr>
            <p:nvPr/>
          </p:nvSpPr>
          <p:spPr bwMode="auto">
            <a:xfrm>
              <a:off x="4659630" y="2625725"/>
              <a:ext cx="6985" cy="5080"/>
            </a:xfrm>
            <a:custGeom>
              <a:avLst/>
              <a:gdLst>
                <a:gd name="T0" fmla="*/ 28 w 34"/>
                <a:gd name="T1" fmla="*/ 26 h 26"/>
                <a:gd name="T2" fmla="*/ 0 w 34"/>
                <a:gd name="T3" fmla="*/ 12 h 26"/>
                <a:gd name="T4" fmla="*/ 6 w 34"/>
                <a:gd name="T5" fmla="*/ 0 h 26"/>
                <a:gd name="T6" fmla="*/ 34 w 34"/>
                <a:gd name="T7" fmla="*/ 14 h 26"/>
                <a:gd name="T8" fmla="*/ 28 w 34"/>
                <a:gd name="T9" fmla="*/ 26 h 26"/>
              </a:gdLst>
              <a:ahLst/>
              <a:cxnLst>
                <a:cxn ang="0">
                  <a:pos x="T0" y="T1"/>
                </a:cxn>
                <a:cxn ang="0">
                  <a:pos x="T2" y="T3"/>
                </a:cxn>
                <a:cxn ang="0">
                  <a:pos x="T4" y="T5"/>
                </a:cxn>
                <a:cxn ang="0">
                  <a:pos x="T6" y="T7"/>
                </a:cxn>
                <a:cxn ang="0">
                  <a:pos x="T8" y="T9"/>
                </a:cxn>
              </a:cxnLst>
              <a:rect l="0" t="0" r="r" b="b"/>
              <a:pathLst>
                <a:path w="34" h="26">
                  <a:moveTo>
                    <a:pt x="28" y="26"/>
                  </a:moveTo>
                  <a:lnTo>
                    <a:pt x="0" y="12"/>
                  </a:lnTo>
                  <a:lnTo>
                    <a:pt x="6" y="0"/>
                  </a:lnTo>
                  <a:lnTo>
                    <a:pt x="34" y="14"/>
                  </a:lnTo>
                  <a:lnTo>
                    <a:pt x="28" y="2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53" name="Freeform 652"/>
            <p:cNvSpPr>
              <a:spLocks/>
            </p:cNvSpPr>
            <p:nvPr/>
          </p:nvSpPr>
          <p:spPr bwMode="auto">
            <a:xfrm>
              <a:off x="4660900" y="2625725"/>
              <a:ext cx="6985" cy="2540"/>
            </a:xfrm>
            <a:custGeom>
              <a:avLst/>
              <a:gdLst>
                <a:gd name="T0" fmla="*/ 28 w 33"/>
                <a:gd name="T1" fmla="*/ 14 h 14"/>
                <a:gd name="T2" fmla="*/ 0 w 33"/>
                <a:gd name="T3" fmla="*/ 0 h 14"/>
                <a:gd name="T4" fmla="*/ 33 w 33"/>
                <a:gd name="T5" fmla="*/ 1 h 14"/>
                <a:gd name="T6" fmla="*/ 28 w 33"/>
                <a:gd name="T7" fmla="*/ 14 h 14"/>
              </a:gdLst>
              <a:ahLst/>
              <a:cxnLst>
                <a:cxn ang="0">
                  <a:pos x="T0" y="T1"/>
                </a:cxn>
                <a:cxn ang="0">
                  <a:pos x="T2" y="T3"/>
                </a:cxn>
                <a:cxn ang="0">
                  <a:pos x="T4" y="T5"/>
                </a:cxn>
                <a:cxn ang="0">
                  <a:pos x="T6" y="T7"/>
                </a:cxn>
              </a:cxnLst>
              <a:rect l="0" t="0" r="r" b="b"/>
              <a:pathLst>
                <a:path w="33" h="14">
                  <a:moveTo>
                    <a:pt x="28" y="14"/>
                  </a:moveTo>
                  <a:lnTo>
                    <a:pt x="0" y="0"/>
                  </a:lnTo>
                  <a:lnTo>
                    <a:pt x="33" y="1"/>
                  </a:lnTo>
                  <a:lnTo>
                    <a:pt x="2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54" name="Freeform 653"/>
            <p:cNvSpPr>
              <a:spLocks/>
            </p:cNvSpPr>
            <p:nvPr/>
          </p:nvSpPr>
          <p:spPr bwMode="auto">
            <a:xfrm>
              <a:off x="4660900" y="2623185"/>
              <a:ext cx="6985" cy="2540"/>
            </a:xfrm>
            <a:custGeom>
              <a:avLst/>
              <a:gdLst>
                <a:gd name="T0" fmla="*/ 0 w 33"/>
                <a:gd name="T1" fmla="*/ 11 h 12"/>
                <a:gd name="T2" fmla="*/ 33 w 33"/>
                <a:gd name="T3" fmla="*/ 12 h 12"/>
                <a:gd name="T4" fmla="*/ 4 w 33"/>
                <a:gd name="T5" fmla="*/ 0 h 12"/>
                <a:gd name="T6" fmla="*/ 0 w 33"/>
                <a:gd name="T7" fmla="*/ 11 h 12"/>
              </a:gdLst>
              <a:ahLst/>
              <a:cxnLst>
                <a:cxn ang="0">
                  <a:pos x="T0" y="T1"/>
                </a:cxn>
                <a:cxn ang="0">
                  <a:pos x="T2" y="T3"/>
                </a:cxn>
                <a:cxn ang="0">
                  <a:pos x="T4" y="T5"/>
                </a:cxn>
                <a:cxn ang="0">
                  <a:pos x="T6" y="T7"/>
                </a:cxn>
              </a:cxnLst>
              <a:rect l="0" t="0" r="r" b="b"/>
              <a:pathLst>
                <a:path w="33" h="12">
                  <a:moveTo>
                    <a:pt x="0" y="11"/>
                  </a:moveTo>
                  <a:lnTo>
                    <a:pt x="33" y="12"/>
                  </a:lnTo>
                  <a:lnTo>
                    <a:pt x="4" y="0"/>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55" name="Freeform 654"/>
            <p:cNvSpPr>
              <a:spLocks/>
            </p:cNvSpPr>
            <p:nvPr/>
          </p:nvSpPr>
          <p:spPr bwMode="auto">
            <a:xfrm>
              <a:off x="4660900" y="2623185"/>
              <a:ext cx="6985" cy="5080"/>
            </a:xfrm>
            <a:custGeom>
              <a:avLst/>
              <a:gdLst>
                <a:gd name="T0" fmla="*/ 28 w 33"/>
                <a:gd name="T1" fmla="*/ 25 h 25"/>
                <a:gd name="T2" fmla="*/ 0 w 33"/>
                <a:gd name="T3" fmla="*/ 11 h 25"/>
                <a:gd name="T4" fmla="*/ 4 w 33"/>
                <a:gd name="T5" fmla="*/ 0 h 25"/>
                <a:gd name="T6" fmla="*/ 33 w 33"/>
                <a:gd name="T7" fmla="*/ 12 h 25"/>
                <a:gd name="T8" fmla="*/ 28 w 33"/>
                <a:gd name="T9" fmla="*/ 25 h 25"/>
              </a:gdLst>
              <a:ahLst/>
              <a:cxnLst>
                <a:cxn ang="0">
                  <a:pos x="T0" y="T1"/>
                </a:cxn>
                <a:cxn ang="0">
                  <a:pos x="T2" y="T3"/>
                </a:cxn>
                <a:cxn ang="0">
                  <a:pos x="T4" y="T5"/>
                </a:cxn>
                <a:cxn ang="0">
                  <a:pos x="T6" y="T7"/>
                </a:cxn>
                <a:cxn ang="0">
                  <a:pos x="T8" y="T9"/>
                </a:cxn>
              </a:cxnLst>
              <a:rect l="0" t="0" r="r" b="b"/>
              <a:pathLst>
                <a:path w="33" h="25">
                  <a:moveTo>
                    <a:pt x="28" y="25"/>
                  </a:moveTo>
                  <a:lnTo>
                    <a:pt x="0" y="11"/>
                  </a:lnTo>
                  <a:lnTo>
                    <a:pt x="4" y="0"/>
                  </a:lnTo>
                  <a:lnTo>
                    <a:pt x="33" y="12"/>
                  </a:lnTo>
                  <a:lnTo>
                    <a:pt x="28" y="2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56" name="Freeform 655"/>
            <p:cNvSpPr>
              <a:spLocks/>
            </p:cNvSpPr>
            <p:nvPr/>
          </p:nvSpPr>
          <p:spPr bwMode="auto">
            <a:xfrm>
              <a:off x="4661535" y="2623185"/>
              <a:ext cx="6985" cy="2540"/>
            </a:xfrm>
            <a:custGeom>
              <a:avLst/>
              <a:gdLst>
                <a:gd name="T0" fmla="*/ 29 w 34"/>
                <a:gd name="T1" fmla="*/ 13 h 13"/>
                <a:gd name="T2" fmla="*/ 0 w 34"/>
                <a:gd name="T3" fmla="*/ 1 h 13"/>
                <a:gd name="T4" fmla="*/ 34 w 34"/>
                <a:gd name="T5" fmla="*/ 0 h 13"/>
                <a:gd name="T6" fmla="*/ 29 w 34"/>
                <a:gd name="T7" fmla="*/ 13 h 13"/>
              </a:gdLst>
              <a:ahLst/>
              <a:cxnLst>
                <a:cxn ang="0">
                  <a:pos x="T0" y="T1"/>
                </a:cxn>
                <a:cxn ang="0">
                  <a:pos x="T2" y="T3"/>
                </a:cxn>
                <a:cxn ang="0">
                  <a:pos x="T4" y="T5"/>
                </a:cxn>
                <a:cxn ang="0">
                  <a:pos x="T6" y="T7"/>
                </a:cxn>
              </a:cxnLst>
              <a:rect l="0" t="0" r="r" b="b"/>
              <a:pathLst>
                <a:path w="34" h="13">
                  <a:moveTo>
                    <a:pt x="29" y="13"/>
                  </a:moveTo>
                  <a:lnTo>
                    <a:pt x="0" y="1"/>
                  </a:lnTo>
                  <a:lnTo>
                    <a:pt x="34" y="0"/>
                  </a:lnTo>
                  <a:lnTo>
                    <a:pt x="29"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57" name="Freeform 656"/>
            <p:cNvSpPr>
              <a:spLocks/>
            </p:cNvSpPr>
            <p:nvPr/>
          </p:nvSpPr>
          <p:spPr bwMode="auto">
            <a:xfrm>
              <a:off x="4661535" y="2620645"/>
              <a:ext cx="6985" cy="2540"/>
            </a:xfrm>
            <a:custGeom>
              <a:avLst/>
              <a:gdLst>
                <a:gd name="T0" fmla="*/ 0 w 34"/>
                <a:gd name="T1" fmla="*/ 11 h 11"/>
                <a:gd name="T2" fmla="*/ 34 w 34"/>
                <a:gd name="T3" fmla="*/ 10 h 11"/>
                <a:gd name="T4" fmla="*/ 5 w 34"/>
                <a:gd name="T5" fmla="*/ 0 h 11"/>
                <a:gd name="T6" fmla="*/ 0 w 34"/>
                <a:gd name="T7" fmla="*/ 11 h 11"/>
              </a:gdLst>
              <a:ahLst/>
              <a:cxnLst>
                <a:cxn ang="0">
                  <a:pos x="T0" y="T1"/>
                </a:cxn>
                <a:cxn ang="0">
                  <a:pos x="T2" y="T3"/>
                </a:cxn>
                <a:cxn ang="0">
                  <a:pos x="T4" y="T5"/>
                </a:cxn>
                <a:cxn ang="0">
                  <a:pos x="T6" y="T7"/>
                </a:cxn>
              </a:cxnLst>
              <a:rect l="0" t="0" r="r" b="b"/>
              <a:pathLst>
                <a:path w="34" h="11">
                  <a:moveTo>
                    <a:pt x="0" y="11"/>
                  </a:moveTo>
                  <a:lnTo>
                    <a:pt x="34" y="10"/>
                  </a:lnTo>
                  <a:lnTo>
                    <a:pt x="5" y="0"/>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58" name="Freeform 657"/>
            <p:cNvSpPr>
              <a:spLocks/>
            </p:cNvSpPr>
            <p:nvPr/>
          </p:nvSpPr>
          <p:spPr bwMode="auto">
            <a:xfrm>
              <a:off x="4661535" y="2620645"/>
              <a:ext cx="6985" cy="5080"/>
            </a:xfrm>
            <a:custGeom>
              <a:avLst/>
              <a:gdLst>
                <a:gd name="T0" fmla="*/ 29 w 34"/>
                <a:gd name="T1" fmla="*/ 23 h 23"/>
                <a:gd name="T2" fmla="*/ 0 w 34"/>
                <a:gd name="T3" fmla="*/ 11 h 23"/>
                <a:gd name="T4" fmla="*/ 5 w 34"/>
                <a:gd name="T5" fmla="*/ 0 h 23"/>
                <a:gd name="T6" fmla="*/ 34 w 34"/>
                <a:gd name="T7" fmla="*/ 10 h 23"/>
                <a:gd name="T8" fmla="*/ 29 w 34"/>
                <a:gd name="T9" fmla="*/ 23 h 23"/>
              </a:gdLst>
              <a:ahLst/>
              <a:cxnLst>
                <a:cxn ang="0">
                  <a:pos x="T0" y="T1"/>
                </a:cxn>
                <a:cxn ang="0">
                  <a:pos x="T2" y="T3"/>
                </a:cxn>
                <a:cxn ang="0">
                  <a:pos x="T4" y="T5"/>
                </a:cxn>
                <a:cxn ang="0">
                  <a:pos x="T6" y="T7"/>
                </a:cxn>
                <a:cxn ang="0">
                  <a:pos x="T8" y="T9"/>
                </a:cxn>
              </a:cxnLst>
              <a:rect l="0" t="0" r="r" b="b"/>
              <a:pathLst>
                <a:path w="34" h="23">
                  <a:moveTo>
                    <a:pt x="29" y="23"/>
                  </a:moveTo>
                  <a:lnTo>
                    <a:pt x="0" y="11"/>
                  </a:lnTo>
                  <a:lnTo>
                    <a:pt x="5" y="0"/>
                  </a:lnTo>
                  <a:lnTo>
                    <a:pt x="34" y="10"/>
                  </a:lnTo>
                  <a:lnTo>
                    <a:pt x="29" y="2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59" name="Freeform 658"/>
            <p:cNvSpPr>
              <a:spLocks/>
            </p:cNvSpPr>
            <p:nvPr/>
          </p:nvSpPr>
          <p:spPr bwMode="auto">
            <a:xfrm>
              <a:off x="4662805" y="2620645"/>
              <a:ext cx="6985" cy="2540"/>
            </a:xfrm>
            <a:custGeom>
              <a:avLst/>
              <a:gdLst>
                <a:gd name="T0" fmla="*/ 29 w 33"/>
                <a:gd name="T1" fmla="*/ 12 h 12"/>
                <a:gd name="T2" fmla="*/ 0 w 33"/>
                <a:gd name="T3" fmla="*/ 2 h 12"/>
                <a:gd name="T4" fmla="*/ 33 w 33"/>
                <a:gd name="T5" fmla="*/ 0 h 12"/>
                <a:gd name="T6" fmla="*/ 29 w 33"/>
                <a:gd name="T7" fmla="*/ 12 h 12"/>
              </a:gdLst>
              <a:ahLst/>
              <a:cxnLst>
                <a:cxn ang="0">
                  <a:pos x="T0" y="T1"/>
                </a:cxn>
                <a:cxn ang="0">
                  <a:pos x="T2" y="T3"/>
                </a:cxn>
                <a:cxn ang="0">
                  <a:pos x="T4" y="T5"/>
                </a:cxn>
                <a:cxn ang="0">
                  <a:pos x="T6" y="T7"/>
                </a:cxn>
              </a:cxnLst>
              <a:rect l="0" t="0" r="r" b="b"/>
              <a:pathLst>
                <a:path w="33" h="12">
                  <a:moveTo>
                    <a:pt x="29" y="12"/>
                  </a:moveTo>
                  <a:lnTo>
                    <a:pt x="0" y="2"/>
                  </a:lnTo>
                  <a:lnTo>
                    <a:pt x="33" y="0"/>
                  </a:lnTo>
                  <a:lnTo>
                    <a:pt x="29"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60" name="Freeform 659"/>
            <p:cNvSpPr>
              <a:spLocks/>
            </p:cNvSpPr>
            <p:nvPr/>
          </p:nvSpPr>
          <p:spPr bwMode="auto">
            <a:xfrm>
              <a:off x="4662805" y="2618740"/>
              <a:ext cx="6985" cy="1905"/>
            </a:xfrm>
            <a:custGeom>
              <a:avLst/>
              <a:gdLst>
                <a:gd name="T0" fmla="*/ 0 w 33"/>
                <a:gd name="T1" fmla="*/ 11 h 11"/>
                <a:gd name="T2" fmla="*/ 33 w 33"/>
                <a:gd name="T3" fmla="*/ 9 h 11"/>
                <a:gd name="T4" fmla="*/ 3 w 33"/>
                <a:gd name="T5" fmla="*/ 0 h 11"/>
                <a:gd name="T6" fmla="*/ 0 w 33"/>
                <a:gd name="T7" fmla="*/ 11 h 11"/>
              </a:gdLst>
              <a:ahLst/>
              <a:cxnLst>
                <a:cxn ang="0">
                  <a:pos x="T0" y="T1"/>
                </a:cxn>
                <a:cxn ang="0">
                  <a:pos x="T2" y="T3"/>
                </a:cxn>
                <a:cxn ang="0">
                  <a:pos x="T4" y="T5"/>
                </a:cxn>
                <a:cxn ang="0">
                  <a:pos x="T6" y="T7"/>
                </a:cxn>
              </a:cxnLst>
              <a:rect l="0" t="0" r="r" b="b"/>
              <a:pathLst>
                <a:path w="33" h="11">
                  <a:moveTo>
                    <a:pt x="0" y="11"/>
                  </a:moveTo>
                  <a:lnTo>
                    <a:pt x="33" y="9"/>
                  </a:lnTo>
                  <a:lnTo>
                    <a:pt x="3" y="0"/>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61" name="Freeform 660"/>
            <p:cNvSpPr>
              <a:spLocks/>
            </p:cNvSpPr>
            <p:nvPr/>
          </p:nvSpPr>
          <p:spPr bwMode="auto">
            <a:xfrm>
              <a:off x="4662805" y="2618740"/>
              <a:ext cx="6985" cy="4445"/>
            </a:xfrm>
            <a:custGeom>
              <a:avLst/>
              <a:gdLst>
                <a:gd name="T0" fmla="*/ 29 w 33"/>
                <a:gd name="T1" fmla="*/ 21 h 21"/>
                <a:gd name="T2" fmla="*/ 0 w 33"/>
                <a:gd name="T3" fmla="*/ 11 h 21"/>
                <a:gd name="T4" fmla="*/ 3 w 33"/>
                <a:gd name="T5" fmla="*/ 0 h 21"/>
                <a:gd name="T6" fmla="*/ 33 w 33"/>
                <a:gd name="T7" fmla="*/ 9 h 21"/>
                <a:gd name="T8" fmla="*/ 29 w 33"/>
                <a:gd name="T9" fmla="*/ 21 h 21"/>
              </a:gdLst>
              <a:ahLst/>
              <a:cxnLst>
                <a:cxn ang="0">
                  <a:pos x="T0" y="T1"/>
                </a:cxn>
                <a:cxn ang="0">
                  <a:pos x="T2" y="T3"/>
                </a:cxn>
                <a:cxn ang="0">
                  <a:pos x="T4" y="T5"/>
                </a:cxn>
                <a:cxn ang="0">
                  <a:pos x="T6" y="T7"/>
                </a:cxn>
                <a:cxn ang="0">
                  <a:pos x="T8" y="T9"/>
                </a:cxn>
              </a:cxnLst>
              <a:rect l="0" t="0" r="r" b="b"/>
              <a:pathLst>
                <a:path w="33" h="21">
                  <a:moveTo>
                    <a:pt x="29" y="21"/>
                  </a:moveTo>
                  <a:lnTo>
                    <a:pt x="0" y="11"/>
                  </a:lnTo>
                  <a:lnTo>
                    <a:pt x="3" y="0"/>
                  </a:lnTo>
                  <a:lnTo>
                    <a:pt x="33" y="9"/>
                  </a:lnTo>
                  <a:lnTo>
                    <a:pt x="29" y="2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62" name="Freeform 661"/>
            <p:cNvSpPr>
              <a:spLocks/>
            </p:cNvSpPr>
            <p:nvPr/>
          </p:nvSpPr>
          <p:spPr bwMode="auto">
            <a:xfrm>
              <a:off x="4663440" y="2617470"/>
              <a:ext cx="6985" cy="3175"/>
            </a:xfrm>
            <a:custGeom>
              <a:avLst/>
              <a:gdLst>
                <a:gd name="T0" fmla="*/ 30 w 33"/>
                <a:gd name="T1" fmla="*/ 13 h 13"/>
                <a:gd name="T2" fmla="*/ 0 w 33"/>
                <a:gd name="T3" fmla="*/ 4 h 13"/>
                <a:gd name="T4" fmla="*/ 33 w 33"/>
                <a:gd name="T5" fmla="*/ 0 h 13"/>
                <a:gd name="T6" fmla="*/ 30 w 33"/>
                <a:gd name="T7" fmla="*/ 13 h 13"/>
              </a:gdLst>
              <a:ahLst/>
              <a:cxnLst>
                <a:cxn ang="0">
                  <a:pos x="T0" y="T1"/>
                </a:cxn>
                <a:cxn ang="0">
                  <a:pos x="T2" y="T3"/>
                </a:cxn>
                <a:cxn ang="0">
                  <a:pos x="T4" y="T5"/>
                </a:cxn>
                <a:cxn ang="0">
                  <a:pos x="T6" y="T7"/>
                </a:cxn>
              </a:cxnLst>
              <a:rect l="0" t="0" r="r" b="b"/>
              <a:pathLst>
                <a:path w="33" h="13">
                  <a:moveTo>
                    <a:pt x="30" y="13"/>
                  </a:moveTo>
                  <a:lnTo>
                    <a:pt x="0" y="4"/>
                  </a:lnTo>
                  <a:lnTo>
                    <a:pt x="33" y="0"/>
                  </a:lnTo>
                  <a:lnTo>
                    <a:pt x="3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63" name="Freeform 662"/>
            <p:cNvSpPr>
              <a:spLocks/>
            </p:cNvSpPr>
            <p:nvPr/>
          </p:nvSpPr>
          <p:spPr bwMode="auto">
            <a:xfrm>
              <a:off x="4663440" y="2616200"/>
              <a:ext cx="6985" cy="2540"/>
            </a:xfrm>
            <a:custGeom>
              <a:avLst/>
              <a:gdLst>
                <a:gd name="T0" fmla="*/ 0 w 33"/>
                <a:gd name="T1" fmla="*/ 12 h 12"/>
                <a:gd name="T2" fmla="*/ 33 w 33"/>
                <a:gd name="T3" fmla="*/ 8 h 12"/>
                <a:gd name="T4" fmla="*/ 4 w 33"/>
                <a:gd name="T5" fmla="*/ 0 h 12"/>
                <a:gd name="T6" fmla="*/ 0 w 33"/>
                <a:gd name="T7" fmla="*/ 12 h 12"/>
              </a:gdLst>
              <a:ahLst/>
              <a:cxnLst>
                <a:cxn ang="0">
                  <a:pos x="T0" y="T1"/>
                </a:cxn>
                <a:cxn ang="0">
                  <a:pos x="T2" y="T3"/>
                </a:cxn>
                <a:cxn ang="0">
                  <a:pos x="T4" y="T5"/>
                </a:cxn>
                <a:cxn ang="0">
                  <a:pos x="T6" y="T7"/>
                </a:cxn>
              </a:cxnLst>
              <a:rect l="0" t="0" r="r" b="b"/>
              <a:pathLst>
                <a:path w="33" h="12">
                  <a:moveTo>
                    <a:pt x="0" y="12"/>
                  </a:moveTo>
                  <a:lnTo>
                    <a:pt x="33" y="8"/>
                  </a:lnTo>
                  <a:lnTo>
                    <a:pt x="4"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64" name="Freeform 663"/>
            <p:cNvSpPr>
              <a:spLocks/>
            </p:cNvSpPr>
            <p:nvPr/>
          </p:nvSpPr>
          <p:spPr bwMode="auto">
            <a:xfrm>
              <a:off x="4663440" y="2616200"/>
              <a:ext cx="6985" cy="4445"/>
            </a:xfrm>
            <a:custGeom>
              <a:avLst/>
              <a:gdLst>
                <a:gd name="T0" fmla="*/ 30 w 33"/>
                <a:gd name="T1" fmla="*/ 21 h 21"/>
                <a:gd name="T2" fmla="*/ 0 w 33"/>
                <a:gd name="T3" fmla="*/ 12 h 21"/>
                <a:gd name="T4" fmla="*/ 4 w 33"/>
                <a:gd name="T5" fmla="*/ 0 h 21"/>
                <a:gd name="T6" fmla="*/ 33 w 33"/>
                <a:gd name="T7" fmla="*/ 8 h 21"/>
                <a:gd name="T8" fmla="*/ 30 w 33"/>
                <a:gd name="T9" fmla="*/ 21 h 21"/>
              </a:gdLst>
              <a:ahLst/>
              <a:cxnLst>
                <a:cxn ang="0">
                  <a:pos x="T0" y="T1"/>
                </a:cxn>
                <a:cxn ang="0">
                  <a:pos x="T2" y="T3"/>
                </a:cxn>
                <a:cxn ang="0">
                  <a:pos x="T4" y="T5"/>
                </a:cxn>
                <a:cxn ang="0">
                  <a:pos x="T6" y="T7"/>
                </a:cxn>
                <a:cxn ang="0">
                  <a:pos x="T8" y="T9"/>
                </a:cxn>
              </a:cxnLst>
              <a:rect l="0" t="0" r="r" b="b"/>
              <a:pathLst>
                <a:path w="33" h="21">
                  <a:moveTo>
                    <a:pt x="30" y="21"/>
                  </a:moveTo>
                  <a:lnTo>
                    <a:pt x="0" y="12"/>
                  </a:lnTo>
                  <a:lnTo>
                    <a:pt x="4" y="0"/>
                  </a:lnTo>
                  <a:lnTo>
                    <a:pt x="33" y="8"/>
                  </a:lnTo>
                  <a:lnTo>
                    <a:pt x="30" y="2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65" name="Freeform 664"/>
            <p:cNvSpPr>
              <a:spLocks/>
            </p:cNvSpPr>
            <p:nvPr/>
          </p:nvSpPr>
          <p:spPr bwMode="auto">
            <a:xfrm>
              <a:off x="4664075" y="2614930"/>
              <a:ext cx="6985" cy="2540"/>
            </a:xfrm>
            <a:custGeom>
              <a:avLst/>
              <a:gdLst>
                <a:gd name="T0" fmla="*/ 29 w 33"/>
                <a:gd name="T1" fmla="*/ 13 h 13"/>
                <a:gd name="T2" fmla="*/ 0 w 33"/>
                <a:gd name="T3" fmla="*/ 5 h 13"/>
                <a:gd name="T4" fmla="*/ 33 w 33"/>
                <a:gd name="T5" fmla="*/ 0 h 13"/>
                <a:gd name="T6" fmla="*/ 29 w 33"/>
                <a:gd name="T7" fmla="*/ 13 h 13"/>
              </a:gdLst>
              <a:ahLst/>
              <a:cxnLst>
                <a:cxn ang="0">
                  <a:pos x="T0" y="T1"/>
                </a:cxn>
                <a:cxn ang="0">
                  <a:pos x="T2" y="T3"/>
                </a:cxn>
                <a:cxn ang="0">
                  <a:pos x="T4" y="T5"/>
                </a:cxn>
                <a:cxn ang="0">
                  <a:pos x="T6" y="T7"/>
                </a:cxn>
              </a:cxnLst>
              <a:rect l="0" t="0" r="r" b="b"/>
              <a:pathLst>
                <a:path w="33" h="13">
                  <a:moveTo>
                    <a:pt x="29" y="13"/>
                  </a:moveTo>
                  <a:lnTo>
                    <a:pt x="0" y="5"/>
                  </a:lnTo>
                  <a:lnTo>
                    <a:pt x="33" y="0"/>
                  </a:lnTo>
                  <a:lnTo>
                    <a:pt x="29"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66" name="Freeform 665"/>
            <p:cNvSpPr>
              <a:spLocks/>
            </p:cNvSpPr>
            <p:nvPr/>
          </p:nvSpPr>
          <p:spPr bwMode="auto">
            <a:xfrm>
              <a:off x="4664075" y="2613025"/>
              <a:ext cx="6985" cy="3175"/>
            </a:xfrm>
            <a:custGeom>
              <a:avLst/>
              <a:gdLst>
                <a:gd name="T0" fmla="*/ 0 w 33"/>
                <a:gd name="T1" fmla="*/ 13 h 13"/>
                <a:gd name="T2" fmla="*/ 33 w 33"/>
                <a:gd name="T3" fmla="*/ 8 h 13"/>
                <a:gd name="T4" fmla="*/ 3 w 33"/>
                <a:gd name="T5" fmla="*/ 0 h 13"/>
                <a:gd name="T6" fmla="*/ 0 w 33"/>
                <a:gd name="T7" fmla="*/ 13 h 13"/>
              </a:gdLst>
              <a:ahLst/>
              <a:cxnLst>
                <a:cxn ang="0">
                  <a:pos x="T0" y="T1"/>
                </a:cxn>
                <a:cxn ang="0">
                  <a:pos x="T2" y="T3"/>
                </a:cxn>
                <a:cxn ang="0">
                  <a:pos x="T4" y="T5"/>
                </a:cxn>
                <a:cxn ang="0">
                  <a:pos x="T6" y="T7"/>
                </a:cxn>
              </a:cxnLst>
              <a:rect l="0" t="0" r="r" b="b"/>
              <a:pathLst>
                <a:path w="33" h="13">
                  <a:moveTo>
                    <a:pt x="0" y="13"/>
                  </a:moveTo>
                  <a:lnTo>
                    <a:pt x="33" y="8"/>
                  </a:lnTo>
                  <a:lnTo>
                    <a:pt x="3" y="0"/>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67" name="Freeform 666"/>
            <p:cNvSpPr>
              <a:spLocks/>
            </p:cNvSpPr>
            <p:nvPr/>
          </p:nvSpPr>
          <p:spPr bwMode="auto">
            <a:xfrm>
              <a:off x="4664075" y="2613025"/>
              <a:ext cx="6985" cy="4445"/>
            </a:xfrm>
            <a:custGeom>
              <a:avLst/>
              <a:gdLst>
                <a:gd name="T0" fmla="*/ 29 w 33"/>
                <a:gd name="T1" fmla="*/ 21 h 21"/>
                <a:gd name="T2" fmla="*/ 0 w 33"/>
                <a:gd name="T3" fmla="*/ 13 h 21"/>
                <a:gd name="T4" fmla="*/ 3 w 33"/>
                <a:gd name="T5" fmla="*/ 0 h 21"/>
                <a:gd name="T6" fmla="*/ 33 w 33"/>
                <a:gd name="T7" fmla="*/ 8 h 21"/>
                <a:gd name="T8" fmla="*/ 29 w 33"/>
                <a:gd name="T9" fmla="*/ 21 h 21"/>
              </a:gdLst>
              <a:ahLst/>
              <a:cxnLst>
                <a:cxn ang="0">
                  <a:pos x="T0" y="T1"/>
                </a:cxn>
                <a:cxn ang="0">
                  <a:pos x="T2" y="T3"/>
                </a:cxn>
                <a:cxn ang="0">
                  <a:pos x="T4" y="T5"/>
                </a:cxn>
                <a:cxn ang="0">
                  <a:pos x="T6" y="T7"/>
                </a:cxn>
                <a:cxn ang="0">
                  <a:pos x="T8" y="T9"/>
                </a:cxn>
              </a:cxnLst>
              <a:rect l="0" t="0" r="r" b="b"/>
              <a:pathLst>
                <a:path w="33" h="21">
                  <a:moveTo>
                    <a:pt x="29" y="21"/>
                  </a:moveTo>
                  <a:lnTo>
                    <a:pt x="0" y="13"/>
                  </a:lnTo>
                  <a:lnTo>
                    <a:pt x="3" y="0"/>
                  </a:lnTo>
                  <a:lnTo>
                    <a:pt x="33" y="8"/>
                  </a:lnTo>
                  <a:lnTo>
                    <a:pt x="29" y="2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68" name="Freeform 667"/>
            <p:cNvSpPr>
              <a:spLocks/>
            </p:cNvSpPr>
            <p:nvPr/>
          </p:nvSpPr>
          <p:spPr bwMode="auto">
            <a:xfrm>
              <a:off x="4664710" y="2611755"/>
              <a:ext cx="6985" cy="3175"/>
            </a:xfrm>
            <a:custGeom>
              <a:avLst/>
              <a:gdLst>
                <a:gd name="T0" fmla="*/ 30 w 33"/>
                <a:gd name="T1" fmla="*/ 14 h 14"/>
                <a:gd name="T2" fmla="*/ 0 w 33"/>
                <a:gd name="T3" fmla="*/ 6 h 14"/>
                <a:gd name="T4" fmla="*/ 33 w 33"/>
                <a:gd name="T5" fmla="*/ 0 h 14"/>
                <a:gd name="T6" fmla="*/ 30 w 33"/>
                <a:gd name="T7" fmla="*/ 14 h 14"/>
              </a:gdLst>
              <a:ahLst/>
              <a:cxnLst>
                <a:cxn ang="0">
                  <a:pos x="T0" y="T1"/>
                </a:cxn>
                <a:cxn ang="0">
                  <a:pos x="T2" y="T3"/>
                </a:cxn>
                <a:cxn ang="0">
                  <a:pos x="T4" y="T5"/>
                </a:cxn>
                <a:cxn ang="0">
                  <a:pos x="T6" y="T7"/>
                </a:cxn>
              </a:cxnLst>
              <a:rect l="0" t="0" r="r" b="b"/>
              <a:pathLst>
                <a:path w="33" h="14">
                  <a:moveTo>
                    <a:pt x="30" y="14"/>
                  </a:moveTo>
                  <a:lnTo>
                    <a:pt x="0" y="6"/>
                  </a:lnTo>
                  <a:lnTo>
                    <a:pt x="33" y="0"/>
                  </a:lnTo>
                  <a:lnTo>
                    <a:pt x="30"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69" name="Freeform 668"/>
            <p:cNvSpPr>
              <a:spLocks/>
            </p:cNvSpPr>
            <p:nvPr/>
          </p:nvSpPr>
          <p:spPr bwMode="auto">
            <a:xfrm>
              <a:off x="4664710" y="2610485"/>
              <a:ext cx="6985" cy="2540"/>
            </a:xfrm>
            <a:custGeom>
              <a:avLst/>
              <a:gdLst>
                <a:gd name="T0" fmla="*/ 0 w 33"/>
                <a:gd name="T1" fmla="*/ 12 h 12"/>
                <a:gd name="T2" fmla="*/ 33 w 33"/>
                <a:gd name="T3" fmla="*/ 6 h 12"/>
                <a:gd name="T4" fmla="*/ 2 w 33"/>
                <a:gd name="T5" fmla="*/ 0 h 12"/>
                <a:gd name="T6" fmla="*/ 0 w 33"/>
                <a:gd name="T7" fmla="*/ 12 h 12"/>
              </a:gdLst>
              <a:ahLst/>
              <a:cxnLst>
                <a:cxn ang="0">
                  <a:pos x="T0" y="T1"/>
                </a:cxn>
                <a:cxn ang="0">
                  <a:pos x="T2" y="T3"/>
                </a:cxn>
                <a:cxn ang="0">
                  <a:pos x="T4" y="T5"/>
                </a:cxn>
                <a:cxn ang="0">
                  <a:pos x="T6" y="T7"/>
                </a:cxn>
              </a:cxnLst>
              <a:rect l="0" t="0" r="r" b="b"/>
              <a:pathLst>
                <a:path w="33" h="12">
                  <a:moveTo>
                    <a:pt x="0" y="12"/>
                  </a:moveTo>
                  <a:lnTo>
                    <a:pt x="33" y="6"/>
                  </a:lnTo>
                  <a:lnTo>
                    <a:pt x="2"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70" name="Freeform 669"/>
            <p:cNvSpPr>
              <a:spLocks/>
            </p:cNvSpPr>
            <p:nvPr/>
          </p:nvSpPr>
          <p:spPr bwMode="auto">
            <a:xfrm>
              <a:off x="4664710" y="2610485"/>
              <a:ext cx="6985" cy="4445"/>
            </a:xfrm>
            <a:custGeom>
              <a:avLst/>
              <a:gdLst>
                <a:gd name="T0" fmla="*/ 30 w 33"/>
                <a:gd name="T1" fmla="*/ 20 h 20"/>
                <a:gd name="T2" fmla="*/ 0 w 33"/>
                <a:gd name="T3" fmla="*/ 12 h 20"/>
                <a:gd name="T4" fmla="*/ 2 w 33"/>
                <a:gd name="T5" fmla="*/ 0 h 20"/>
                <a:gd name="T6" fmla="*/ 33 w 33"/>
                <a:gd name="T7" fmla="*/ 6 h 20"/>
                <a:gd name="T8" fmla="*/ 30 w 33"/>
                <a:gd name="T9" fmla="*/ 20 h 20"/>
              </a:gdLst>
              <a:ahLst/>
              <a:cxnLst>
                <a:cxn ang="0">
                  <a:pos x="T0" y="T1"/>
                </a:cxn>
                <a:cxn ang="0">
                  <a:pos x="T2" y="T3"/>
                </a:cxn>
                <a:cxn ang="0">
                  <a:pos x="T4" y="T5"/>
                </a:cxn>
                <a:cxn ang="0">
                  <a:pos x="T6" y="T7"/>
                </a:cxn>
                <a:cxn ang="0">
                  <a:pos x="T8" y="T9"/>
                </a:cxn>
              </a:cxnLst>
              <a:rect l="0" t="0" r="r" b="b"/>
              <a:pathLst>
                <a:path w="33" h="20">
                  <a:moveTo>
                    <a:pt x="30" y="20"/>
                  </a:moveTo>
                  <a:lnTo>
                    <a:pt x="0" y="12"/>
                  </a:lnTo>
                  <a:lnTo>
                    <a:pt x="2" y="0"/>
                  </a:lnTo>
                  <a:lnTo>
                    <a:pt x="33" y="6"/>
                  </a:lnTo>
                  <a:lnTo>
                    <a:pt x="30"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71" name="Freeform 670"/>
            <p:cNvSpPr>
              <a:spLocks/>
            </p:cNvSpPr>
            <p:nvPr/>
          </p:nvSpPr>
          <p:spPr bwMode="auto">
            <a:xfrm>
              <a:off x="4665345" y="2609215"/>
              <a:ext cx="6985" cy="2540"/>
            </a:xfrm>
            <a:custGeom>
              <a:avLst/>
              <a:gdLst>
                <a:gd name="T0" fmla="*/ 31 w 33"/>
                <a:gd name="T1" fmla="*/ 14 h 14"/>
                <a:gd name="T2" fmla="*/ 0 w 33"/>
                <a:gd name="T3" fmla="*/ 8 h 14"/>
                <a:gd name="T4" fmla="*/ 33 w 33"/>
                <a:gd name="T5" fmla="*/ 0 h 14"/>
                <a:gd name="T6" fmla="*/ 31 w 33"/>
                <a:gd name="T7" fmla="*/ 14 h 14"/>
              </a:gdLst>
              <a:ahLst/>
              <a:cxnLst>
                <a:cxn ang="0">
                  <a:pos x="T0" y="T1"/>
                </a:cxn>
                <a:cxn ang="0">
                  <a:pos x="T2" y="T3"/>
                </a:cxn>
                <a:cxn ang="0">
                  <a:pos x="T4" y="T5"/>
                </a:cxn>
                <a:cxn ang="0">
                  <a:pos x="T6" y="T7"/>
                </a:cxn>
              </a:cxnLst>
              <a:rect l="0" t="0" r="r" b="b"/>
              <a:pathLst>
                <a:path w="33" h="14">
                  <a:moveTo>
                    <a:pt x="31" y="14"/>
                  </a:moveTo>
                  <a:lnTo>
                    <a:pt x="0" y="8"/>
                  </a:lnTo>
                  <a:lnTo>
                    <a:pt x="33" y="0"/>
                  </a:lnTo>
                  <a:lnTo>
                    <a:pt x="31"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72" name="Freeform 671"/>
            <p:cNvSpPr>
              <a:spLocks/>
            </p:cNvSpPr>
            <p:nvPr/>
          </p:nvSpPr>
          <p:spPr bwMode="auto">
            <a:xfrm>
              <a:off x="4665345" y="2607945"/>
              <a:ext cx="6985" cy="2540"/>
            </a:xfrm>
            <a:custGeom>
              <a:avLst/>
              <a:gdLst>
                <a:gd name="T0" fmla="*/ 0 w 33"/>
                <a:gd name="T1" fmla="*/ 12 h 12"/>
                <a:gd name="T2" fmla="*/ 33 w 33"/>
                <a:gd name="T3" fmla="*/ 4 h 12"/>
                <a:gd name="T4" fmla="*/ 2 w 33"/>
                <a:gd name="T5" fmla="*/ 0 h 12"/>
                <a:gd name="T6" fmla="*/ 0 w 33"/>
                <a:gd name="T7" fmla="*/ 12 h 12"/>
              </a:gdLst>
              <a:ahLst/>
              <a:cxnLst>
                <a:cxn ang="0">
                  <a:pos x="T0" y="T1"/>
                </a:cxn>
                <a:cxn ang="0">
                  <a:pos x="T2" y="T3"/>
                </a:cxn>
                <a:cxn ang="0">
                  <a:pos x="T4" y="T5"/>
                </a:cxn>
                <a:cxn ang="0">
                  <a:pos x="T6" y="T7"/>
                </a:cxn>
              </a:cxnLst>
              <a:rect l="0" t="0" r="r" b="b"/>
              <a:pathLst>
                <a:path w="33" h="12">
                  <a:moveTo>
                    <a:pt x="0" y="12"/>
                  </a:moveTo>
                  <a:lnTo>
                    <a:pt x="33" y="4"/>
                  </a:lnTo>
                  <a:lnTo>
                    <a:pt x="2"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73" name="Freeform 672"/>
            <p:cNvSpPr>
              <a:spLocks/>
            </p:cNvSpPr>
            <p:nvPr/>
          </p:nvSpPr>
          <p:spPr bwMode="auto">
            <a:xfrm>
              <a:off x="4665345" y="2607945"/>
              <a:ext cx="6985" cy="3810"/>
            </a:xfrm>
            <a:custGeom>
              <a:avLst/>
              <a:gdLst>
                <a:gd name="T0" fmla="*/ 31 w 33"/>
                <a:gd name="T1" fmla="*/ 18 h 18"/>
                <a:gd name="T2" fmla="*/ 0 w 33"/>
                <a:gd name="T3" fmla="*/ 12 h 18"/>
                <a:gd name="T4" fmla="*/ 2 w 33"/>
                <a:gd name="T5" fmla="*/ 0 h 18"/>
                <a:gd name="T6" fmla="*/ 33 w 33"/>
                <a:gd name="T7" fmla="*/ 4 h 18"/>
                <a:gd name="T8" fmla="*/ 31 w 33"/>
                <a:gd name="T9" fmla="*/ 18 h 18"/>
              </a:gdLst>
              <a:ahLst/>
              <a:cxnLst>
                <a:cxn ang="0">
                  <a:pos x="T0" y="T1"/>
                </a:cxn>
                <a:cxn ang="0">
                  <a:pos x="T2" y="T3"/>
                </a:cxn>
                <a:cxn ang="0">
                  <a:pos x="T4" y="T5"/>
                </a:cxn>
                <a:cxn ang="0">
                  <a:pos x="T6" y="T7"/>
                </a:cxn>
                <a:cxn ang="0">
                  <a:pos x="T8" y="T9"/>
                </a:cxn>
              </a:cxnLst>
              <a:rect l="0" t="0" r="r" b="b"/>
              <a:pathLst>
                <a:path w="33" h="18">
                  <a:moveTo>
                    <a:pt x="31" y="18"/>
                  </a:moveTo>
                  <a:lnTo>
                    <a:pt x="0" y="12"/>
                  </a:lnTo>
                  <a:lnTo>
                    <a:pt x="2" y="0"/>
                  </a:lnTo>
                  <a:lnTo>
                    <a:pt x="33" y="4"/>
                  </a:lnTo>
                  <a:lnTo>
                    <a:pt x="31" y="1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74" name="Freeform 673"/>
            <p:cNvSpPr>
              <a:spLocks/>
            </p:cNvSpPr>
            <p:nvPr/>
          </p:nvSpPr>
          <p:spPr bwMode="auto">
            <a:xfrm>
              <a:off x="4665345" y="2606040"/>
              <a:ext cx="6985" cy="3175"/>
            </a:xfrm>
            <a:custGeom>
              <a:avLst/>
              <a:gdLst>
                <a:gd name="T0" fmla="*/ 31 w 33"/>
                <a:gd name="T1" fmla="*/ 13 h 13"/>
                <a:gd name="T2" fmla="*/ 0 w 33"/>
                <a:gd name="T3" fmla="*/ 9 h 13"/>
                <a:gd name="T4" fmla="*/ 33 w 33"/>
                <a:gd name="T5" fmla="*/ 0 h 13"/>
                <a:gd name="T6" fmla="*/ 31 w 33"/>
                <a:gd name="T7" fmla="*/ 13 h 13"/>
              </a:gdLst>
              <a:ahLst/>
              <a:cxnLst>
                <a:cxn ang="0">
                  <a:pos x="T0" y="T1"/>
                </a:cxn>
                <a:cxn ang="0">
                  <a:pos x="T2" y="T3"/>
                </a:cxn>
                <a:cxn ang="0">
                  <a:pos x="T4" y="T5"/>
                </a:cxn>
                <a:cxn ang="0">
                  <a:pos x="T6" y="T7"/>
                </a:cxn>
              </a:cxnLst>
              <a:rect l="0" t="0" r="r" b="b"/>
              <a:pathLst>
                <a:path w="33" h="13">
                  <a:moveTo>
                    <a:pt x="31" y="13"/>
                  </a:moveTo>
                  <a:lnTo>
                    <a:pt x="0" y="9"/>
                  </a:lnTo>
                  <a:lnTo>
                    <a:pt x="33" y="0"/>
                  </a:lnTo>
                  <a:lnTo>
                    <a:pt x="31"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75" name="Freeform 674"/>
            <p:cNvSpPr>
              <a:spLocks/>
            </p:cNvSpPr>
            <p:nvPr/>
          </p:nvSpPr>
          <p:spPr bwMode="auto">
            <a:xfrm>
              <a:off x="4665345" y="2605405"/>
              <a:ext cx="6985" cy="2540"/>
            </a:xfrm>
            <a:custGeom>
              <a:avLst/>
              <a:gdLst>
                <a:gd name="T0" fmla="*/ 0 w 33"/>
                <a:gd name="T1" fmla="*/ 12 h 12"/>
                <a:gd name="T2" fmla="*/ 33 w 33"/>
                <a:gd name="T3" fmla="*/ 3 h 12"/>
                <a:gd name="T4" fmla="*/ 1 w 33"/>
                <a:gd name="T5" fmla="*/ 0 h 12"/>
                <a:gd name="T6" fmla="*/ 0 w 33"/>
                <a:gd name="T7" fmla="*/ 12 h 12"/>
              </a:gdLst>
              <a:ahLst/>
              <a:cxnLst>
                <a:cxn ang="0">
                  <a:pos x="T0" y="T1"/>
                </a:cxn>
                <a:cxn ang="0">
                  <a:pos x="T2" y="T3"/>
                </a:cxn>
                <a:cxn ang="0">
                  <a:pos x="T4" y="T5"/>
                </a:cxn>
                <a:cxn ang="0">
                  <a:pos x="T6" y="T7"/>
                </a:cxn>
              </a:cxnLst>
              <a:rect l="0" t="0" r="r" b="b"/>
              <a:pathLst>
                <a:path w="33" h="12">
                  <a:moveTo>
                    <a:pt x="0" y="12"/>
                  </a:moveTo>
                  <a:lnTo>
                    <a:pt x="33" y="3"/>
                  </a:lnTo>
                  <a:lnTo>
                    <a:pt x="1"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76" name="Freeform 675"/>
            <p:cNvSpPr>
              <a:spLocks/>
            </p:cNvSpPr>
            <p:nvPr/>
          </p:nvSpPr>
          <p:spPr bwMode="auto">
            <a:xfrm>
              <a:off x="4665345" y="2605405"/>
              <a:ext cx="6985" cy="3810"/>
            </a:xfrm>
            <a:custGeom>
              <a:avLst/>
              <a:gdLst>
                <a:gd name="T0" fmla="*/ 31 w 33"/>
                <a:gd name="T1" fmla="*/ 16 h 16"/>
                <a:gd name="T2" fmla="*/ 0 w 33"/>
                <a:gd name="T3" fmla="*/ 12 h 16"/>
                <a:gd name="T4" fmla="*/ 1 w 33"/>
                <a:gd name="T5" fmla="*/ 0 h 16"/>
                <a:gd name="T6" fmla="*/ 33 w 33"/>
                <a:gd name="T7" fmla="*/ 3 h 16"/>
                <a:gd name="T8" fmla="*/ 31 w 33"/>
                <a:gd name="T9" fmla="*/ 16 h 16"/>
              </a:gdLst>
              <a:ahLst/>
              <a:cxnLst>
                <a:cxn ang="0">
                  <a:pos x="T0" y="T1"/>
                </a:cxn>
                <a:cxn ang="0">
                  <a:pos x="T2" y="T3"/>
                </a:cxn>
                <a:cxn ang="0">
                  <a:pos x="T4" y="T5"/>
                </a:cxn>
                <a:cxn ang="0">
                  <a:pos x="T6" y="T7"/>
                </a:cxn>
                <a:cxn ang="0">
                  <a:pos x="T8" y="T9"/>
                </a:cxn>
              </a:cxnLst>
              <a:rect l="0" t="0" r="r" b="b"/>
              <a:pathLst>
                <a:path w="33" h="16">
                  <a:moveTo>
                    <a:pt x="31" y="16"/>
                  </a:moveTo>
                  <a:lnTo>
                    <a:pt x="0" y="12"/>
                  </a:lnTo>
                  <a:lnTo>
                    <a:pt x="1" y="0"/>
                  </a:lnTo>
                  <a:lnTo>
                    <a:pt x="33" y="3"/>
                  </a:lnTo>
                  <a:lnTo>
                    <a:pt x="31"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77" name="Freeform 676"/>
            <p:cNvSpPr>
              <a:spLocks/>
            </p:cNvSpPr>
            <p:nvPr/>
          </p:nvSpPr>
          <p:spPr bwMode="auto">
            <a:xfrm>
              <a:off x="4665980" y="2603500"/>
              <a:ext cx="6985" cy="2540"/>
            </a:xfrm>
            <a:custGeom>
              <a:avLst/>
              <a:gdLst>
                <a:gd name="T0" fmla="*/ 32 w 33"/>
                <a:gd name="T1" fmla="*/ 13 h 13"/>
                <a:gd name="T2" fmla="*/ 0 w 33"/>
                <a:gd name="T3" fmla="*/ 10 h 13"/>
                <a:gd name="T4" fmla="*/ 33 w 33"/>
                <a:gd name="T5" fmla="*/ 0 h 13"/>
                <a:gd name="T6" fmla="*/ 32 w 33"/>
                <a:gd name="T7" fmla="*/ 13 h 13"/>
              </a:gdLst>
              <a:ahLst/>
              <a:cxnLst>
                <a:cxn ang="0">
                  <a:pos x="T0" y="T1"/>
                </a:cxn>
                <a:cxn ang="0">
                  <a:pos x="T2" y="T3"/>
                </a:cxn>
                <a:cxn ang="0">
                  <a:pos x="T4" y="T5"/>
                </a:cxn>
                <a:cxn ang="0">
                  <a:pos x="T6" y="T7"/>
                </a:cxn>
              </a:cxnLst>
              <a:rect l="0" t="0" r="r" b="b"/>
              <a:pathLst>
                <a:path w="33" h="13">
                  <a:moveTo>
                    <a:pt x="32" y="13"/>
                  </a:moveTo>
                  <a:lnTo>
                    <a:pt x="0" y="10"/>
                  </a:lnTo>
                  <a:lnTo>
                    <a:pt x="33" y="0"/>
                  </a:lnTo>
                  <a:lnTo>
                    <a:pt x="32"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78" name="Freeform 677"/>
            <p:cNvSpPr>
              <a:spLocks/>
            </p:cNvSpPr>
            <p:nvPr/>
          </p:nvSpPr>
          <p:spPr bwMode="auto">
            <a:xfrm>
              <a:off x="4665980" y="2602865"/>
              <a:ext cx="6985" cy="2540"/>
            </a:xfrm>
            <a:custGeom>
              <a:avLst/>
              <a:gdLst>
                <a:gd name="T0" fmla="*/ 0 w 33"/>
                <a:gd name="T1" fmla="*/ 12 h 12"/>
                <a:gd name="T2" fmla="*/ 33 w 33"/>
                <a:gd name="T3" fmla="*/ 2 h 12"/>
                <a:gd name="T4" fmla="*/ 1 w 33"/>
                <a:gd name="T5" fmla="*/ 0 h 12"/>
                <a:gd name="T6" fmla="*/ 0 w 33"/>
                <a:gd name="T7" fmla="*/ 12 h 12"/>
              </a:gdLst>
              <a:ahLst/>
              <a:cxnLst>
                <a:cxn ang="0">
                  <a:pos x="T0" y="T1"/>
                </a:cxn>
                <a:cxn ang="0">
                  <a:pos x="T2" y="T3"/>
                </a:cxn>
                <a:cxn ang="0">
                  <a:pos x="T4" y="T5"/>
                </a:cxn>
                <a:cxn ang="0">
                  <a:pos x="T6" y="T7"/>
                </a:cxn>
              </a:cxnLst>
              <a:rect l="0" t="0" r="r" b="b"/>
              <a:pathLst>
                <a:path w="33" h="12">
                  <a:moveTo>
                    <a:pt x="0" y="12"/>
                  </a:moveTo>
                  <a:lnTo>
                    <a:pt x="33" y="2"/>
                  </a:lnTo>
                  <a:lnTo>
                    <a:pt x="1"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79" name="Freeform 678"/>
            <p:cNvSpPr>
              <a:spLocks/>
            </p:cNvSpPr>
            <p:nvPr/>
          </p:nvSpPr>
          <p:spPr bwMode="auto">
            <a:xfrm>
              <a:off x="4665980" y="2602865"/>
              <a:ext cx="6985" cy="3175"/>
            </a:xfrm>
            <a:custGeom>
              <a:avLst/>
              <a:gdLst>
                <a:gd name="T0" fmla="*/ 32 w 33"/>
                <a:gd name="T1" fmla="*/ 15 h 15"/>
                <a:gd name="T2" fmla="*/ 0 w 33"/>
                <a:gd name="T3" fmla="*/ 12 h 15"/>
                <a:gd name="T4" fmla="*/ 1 w 33"/>
                <a:gd name="T5" fmla="*/ 0 h 15"/>
                <a:gd name="T6" fmla="*/ 33 w 33"/>
                <a:gd name="T7" fmla="*/ 2 h 15"/>
                <a:gd name="T8" fmla="*/ 32 w 33"/>
                <a:gd name="T9" fmla="*/ 15 h 15"/>
              </a:gdLst>
              <a:ahLst/>
              <a:cxnLst>
                <a:cxn ang="0">
                  <a:pos x="T0" y="T1"/>
                </a:cxn>
                <a:cxn ang="0">
                  <a:pos x="T2" y="T3"/>
                </a:cxn>
                <a:cxn ang="0">
                  <a:pos x="T4" y="T5"/>
                </a:cxn>
                <a:cxn ang="0">
                  <a:pos x="T6" y="T7"/>
                </a:cxn>
                <a:cxn ang="0">
                  <a:pos x="T8" y="T9"/>
                </a:cxn>
              </a:cxnLst>
              <a:rect l="0" t="0" r="r" b="b"/>
              <a:pathLst>
                <a:path w="33" h="15">
                  <a:moveTo>
                    <a:pt x="32" y="15"/>
                  </a:moveTo>
                  <a:lnTo>
                    <a:pt x="0" y="12"/>
                  </a:lnTo>
                  <a:lnTo>
                    <a:pt x="1" y="0"/>
                  </a:lnTo>
                  <a:lnTo>
                    <a:pt x="33" y="2"/>
                  </a:lnTo>
                  <a:lnTo>
                    <a:pt x="32" y="1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80" name="Freeform 679"/>
            <p:cNvSpPr>
              <a:spLocks/>
            </p:cNvSpPr>
            <p:nvPr/>
          </p:nvSpPr>
          <p:spPr bwMode="auto">
            <a:xfrm>
              <a:off x="4665980" y="2600325"/>
              <a:ext cx="6985" cy="3175"/>
            </a:xfrm>
            <a:custGeom>
              <a:avLst/>
              <a:gdLst>
                <a:gd name="T0" fmla="*/ 32 w 32"/>
                <a:gd name="T1" fmla="*/ 14 h 14"/>
                <a:gd name="T2" fmla="*/ 0 w 32"/>
                <a:gd name="T3" fmla="*/ 12 h 14"/>
                <a:gd name="T4" fmla="*/ 32 w 32"/>
                <a:gd name="T5" fmla="*/ 0 h 14"/>
                <a:gd name="T6" fmla="*/ 32 w 32"/>
                <a:gd name="T7" fmla="*/ 14 h 14"/>
              </a:gdLst>
              <a:ahLst/>
              <a:cxnLst>
                <a:cxn ang="0">
                  <a:pos x="T0" y="T1"/>
                </a:cxn>
                <a:cxn ang="0">
                  <a:pos x="T2" y="T3"/>
                </a:cxn>
                <a:cxn ang="0">
                  <a:pos x="T4" y="T5"/>
                </a:cxn>
                <a:cxn ang="0">
                  <a:pos x="T6" y="T7"/>
                </a:cxn>
              </a:cxnLst>
              <a:rect l="0" t="0" r="r" b="b"/>
              <a:pathLst>
                <a:path w="32" h="14">
                  <a:moveTo>
                    <a:pt x="32" y="14"/>
                  </a:moveTo>
                  <a:lnTo>
                    <a:pt x="0" y="12"/>
                  </a:lnTo>
                  <a:lnTo>
                    <a:pt x="32" y="0"/>
                  </a:lnTo>
                  <a:lnTo>
                    <a:pt x="32"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81" name="Freeform 680"/>
            <p:cNvSpPr>
              <a:spLocks/>
            </p:cNvSpPr>
            <p:nvPr/>
          </p:nvSpPr>
          <p:spPr bwMode="auto">
            <a:xfrm>
              <a:off x="4665980" y="2600325"/>
              <a:ext cx="6985" cy="2540"/>
            </a:xfrm>
            <a:custGeom>
              <a:avLst/>
              <a:gdLst>
                <a:gd name="T0" fmla="*/ 0 w 32"/>
                <a:gd name="T1" fmla="*/ 13 h 13"/>
                <a:gd name="T2" fmla="*/ 32 w 32"/>
                <a:gd name="T3" fmla="*/ 1 h 13"/>
                <a:gd name="T4" fmla="*/ 0 w 32"/>
                <a:gd name="T5" fmla="*/ 0 h 13"/>
                <a:gd name="T6" fmla="*/ 0 w 32"/>
                <a:gd name="T7" fmla="*/ 13 h 13"/>
              </a:gdLst>
              <a:ahLst/>
              <a:cxnLst>
                <a:cxn ang="0">
                  <a:pos x="T0" y="T1"/>
                </a:cxn>
                <a:cxn ang="0">
                  <a:pos x="T2" y="T3"/>
                </a:cxn>
                <a:cxn ang="0">
                  <a:pos x="T4" y="T5"/>
                </a:cxn>
                <a:cxn ang="0">
                  <a:pos x="T6" y="T7"/>
                </a:cxn>
              </a:cxnLst>
              <a:rect l="0" t="0" r="r" b="b"/>
              <a:pathLst>
                <a:path w="32" h="13">
                  <a:moveTo>
                    <a:pt x="0" y="13"/>
                  </a:moveTo>
                  <a:lnTo>
                    <a:pt x="32" y="1"/>
                  </a:lnTo>
                  <a:lnTo>
                    <a:pt x="0" y="0"/>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82" name="Freeform 681"/>
            <p:cNvSpPr>
              <a:spLocks/>
            </p:cNvSpPr>
            <p:nvPr/>
          </p:nvSpPr>
          <p:spPr bwMode="auto">
            <a:xfrm>
              <a:off x="4665980" y="2600325"/>
              <a:ext cx="6985" cy="3175"/>
            </a:xfrm>
            <a:custGeom>
              <a:avLst/>
              <a:gdLst>
                <a:gd name="T0" fmla="*/ 32 w 32"/>
                <a:gd name="T1" fmla="*/ 15 h 15"/>
                <a:gd name="T2" fmla="*/ 0 w 32"/>
                <a:gd name="T3" fmla="*/ 13 h 15"/>
                <a:gd name="T4" fmla="*/ 0 w 32"/>
                <a:gd name="T5" fmla="*/ 0 h 15"/>
                <a:gd name="T6" fmla="*/ 32 w 32"/>
                <a:gd name="T7" fmla="*/ 1 h 15"/>
                <a:gd name="T8" fmla="*/ 32 w 32"/>
                <a:gd name="T9" fmla="*/ 15 h 15"/>
              </a:gdLst>
              <a:ahLst/>
              <a:cxnLst>
                <a:cxn ang="0">
                  <a:pos x="T0" y="T1"/>
                </a:cxn>
                <a:cxn ang="0">
                  <a:pos x="T2" y="T3"/>
                </a:cxn>
                <a:cxn ang="0">
                  <a:pos x="T4" y="T5"/>
                </a:cxn>
                <a:cxn ang="0">
                  <a:pos x="T6" y="T7"/>
                </a:cxn>
                <a:cxn ang="0">
                  <a:pos x="T8" y="T9"/>
                </a:cxn>
              </a:cxnLst>
              <a:rect l="0" t="0" r="r" b="b"/>
              <a:pathLst>
                <a:path w="32" h="15">
                  <a:moveTo>
                    <a:pt x="32" y="15"/>
                  </a:moveTo>
                  <a:lnTo>
                    <a:pt x="0" y="13"/>
                  </a:lnTo>
                  <a:lnTo>
                    <a:pt x="0" y="0"/>
                  </a:lnTo>
                  <a:lnTo>
                    <a:pt x="32" y="1"/>
                  </a:lnTo>
                  <a:lnTo>
                    <a:pt x="32" y="1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83" name="Freeform 682"/>
            <p:cNvSpPr>
              <a:spLocks/>
            </p:cNvSpPr>
            <p:nvPr/>
          </p:nvSpPr>
          <p:spPr bwMode="auto">
            <a:xfrm>
              <a:off x="4665980" y="2597785"/>
              <a:ext cx="6985" cy="2540"/>
            </a:xfrm>
            <a:custGeom>
              <a:avLst/>
              <a:gdLst>
                <a:gd name="T0" fmla="*/ 32 w 32"/>
                <a:gd name="T1" fmla="*/ 14 h 14"/>
                <a:gd name="T2" fmla="*/ 0 w 32"/>
                <a:gd name="T3" fmla="*/ 13 h 14"/>
                <a:gd name="T4" fmla="*/ 32 w 32"/>
                <a:gd name="T5" fmla="*/ 0 h 14"/>
                <a:gd name="T6" fmla="*/ 32 w 32"/>
                <a:gd name="T7" fmla="*/ 14 h 14"/>
              </a:gdLst>
              <a:ahLst/>
              <a:cxnLst>
                <a:cxn ang="0">
                  <a:pos x="T0" y="T1"/>
                </a:cxn>
                <a:cxn ang="0">
                  <a:pos x="T2" y="T3"/>
                </a:cxn>
                <a:cxn ang="0">
                  <a:pos x="T4" y="T5"/>
                </a:cxn>
                <a:cxn ang="0">
                  <a:pos x="T6" y="T7"/>
                </a:cxn>
              </a:cxnLst>
              <a:rect l="0" t="0" r="r" b="b"/>
              <a:pathLst>
                <a:path w="32" h="14">
                  <a:moveTo>
                    <a:pt x="32" y="14"/>
                  </a:moveTo>
                  <a:lnTo>
                    <a:pt x="0" y="13"/>
                  </a:lnTo>
                  <a:lnTo>
                    <a:pt x="32" y="0"/>
                  </a:lnTo>
                  <a:lnTo>
                    <a:pt x="32"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84" name="Freeform 683"/>
            <p:cNvSpPr>
              <a:spLocks/>
            </p:cNvSpPr>
            <p:nvPr/>
          </p:nvSpPr>
          <p:spPr bwMode="auto">
            <a:xfrm>
              <a:off x="4665980" y="2597785"/>
              <a:ext cx="6985" cy="2540"/>
            </a:xfrm>
            <a:custGeom>
              <a:avLst/>
              <a:gdLst>
                <a:gd name="T0" fmla="*/ 0 w 32"/>
                <a:gd name="T1" fmla="*/ 13 h 13"/>
                <a:gd name="T2" fmla="*/ 32 w 32"/>
                <a:gd name="T3" fmla="*/ 0 h 13"/>
                <a:gd name="T4" fmla="*/ 0 w 32"/>
                <a:gd name="T5" fmla="*/ 1 h 13"/>
                <a:gd name="T6" fmla="*/ 0 w 32"/>
                <a:gd name="T7" fmla="*/ 13 h 13"/>
              </a:gdLst>
              <a:ahLst/>
              <a:cxnLst>
                <a:cxn ang="0">
                  <a:pos x="T0" y="T1"/>
                </a:cxn>
                <a:cxn ang="0">
                  <a:pos x="T2" y="T3"/>
                </a:cxn>
                <a:cxn ang="0">
                  <a:pos x="T4" y="T5"/>
                </a:cxn>
                <a:cxn ang="0">
                  <a:pos x="T6" y="T7"/>
                </a:cxn>
              </a:cxnLst>
              <a:rect l="0" t="0" r="r" b="b"/>
              <a:pathLst>
                <a:path w="32" h="13">
                  <a:moveTo>
                    <a:pt x="0" y="13"/>
                  </a:moveTo>
                  <a:lnTo>
                    <a:pt x="32" y="0"/>
                  </a:lnTo>
                  <a:lnTo>
                    <a:pt x="0" y="1"/>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85" name="Freeform 684"/>
            <p:cNvSpPr>
              <a:spLocks/>
            </p:cNvSpPr>
            <p:nvPr/>
          </p:nvSpPr>
          <p:spPr bwMode="auto">
            <a:xfrm>
              <a:off x="4665980" y="2597785"/>
              <a:ext cx="6985" cy="2540"/>
            </a:xfrm>
            <a:custGeom>
              <a:avLst/>
              <a:gdLst>
                <a:gd name="T0" fmla="*/ 32 w 32"/>
                <a:gd name="T1" fmla="*/ 14 h 14"/>
                <a:gd name="T2" fmla="*/ 0 w 32"/>
                <a:gd name="T3" fmla="*/ 13 h 14"/>
                <a:gd name="T4" fmla="*/ 0 w 32"/>
                <a:gd name="T5" fmla="*/ 1 h 14"/>
                <a:gd name="T6" fmla="*/ 32 w 32"/>
                <a:gd name="T7" fmla="*/ 0 h 14"/>
                <a:gd name="T8" fmla="*/ 32 w 32"/>
                <a:gd name="T9" fmla="*/ 14 h 14"/>
              </a:gdLst>
              <a:ahLst/>
              <a:cxnLst>
                <a:cxn ang="0">
                  <a:pos x="T0" y="T1"/>
                </a:cxn>
                <a:cxn ang="0">
                  <a:pos x="T2" y="T3"/>
                </a:cxn>
                <a:cxn ang="0">
                  <a:pos x="T4" y="T5"/>
                </a:cxn>
                <a:cxn ang="0">
                  <a:pos x="T6" y="T7"/>
                </a:cxn>
                <a:cxn ang="0">
                  <a:pos x="T8" y="T9"/>
                </a:cxn>
              </a:cxnLst>
              <a:rect l="0" t="0" r="r" b="b"/>
              <a:pathLst>
                <a:path w="32" h="14">
                  <a:moveTo>
                    <a:pt x="32" y="14"/>
                  </a:moveTo>
                  <a:lnTo>
                    <a:pt x="0" y="13"/>
                  </a:lnTo>
                  <a:lnTo>
                    <a:pt x="0" y="1"/>
                  </a:lnTo>
                  <a:lnTo>
                    <a:pt x="32" y="0"/>
                  </a:lnTo>
                  <a:lnTo>
                    <a:pt x="32" y="1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86" name="Freeform 685"/>
            <p:cNvSpPr>
              <a:spLocks/>
            </p:cNvSpPr>
            <p:nvPr/>
          </p:nvSpPr>
          <p:spPr bwMode="auto">
            <a:xfrm>
              <a:off x="4665980" y="2594610"/>
              <a:ext cx="6985" cy="3175"/>
            </a:xfrm>
            <a:custGeom>
              <a:avLst/>
              <a:gdLst>
                <a:gd name="T0" fmla="*/ 32 w 32"/>
                <a:gd name="T1" fmla="*/ 13 h 14"/>
                <a:gd name="T2" fmla="*/ 0 w 32"/>
                <a:gd name="T3" fmla="*/ 14 h 14"/>
                <a:gd name="T4" fmla="*/ 31 w 32"/>
                <a:gd name="T5" fmla="*/ 0 h 14"/>
                <a:gd name="T6" fmla="*/ 32 w 32"/>
                <a:gd name="T7" fmla="*/ 13 h 14"/>
              </a:gdLst>
              <a:ahLst/>
              <a:cxnLst>
                <a:cxn ang="0">
                  <a:pos x="T0" y="T1"/>
                </a:cxn>
                <a:cxn ang="0">
                  <a:pos x="T2" y="T3"/>
                </a:cxn>
                <a:cxn ang="0">
                  <a:pos x="T4" y="T5"/>
                </a:cxn>
                <a:cxn ang="0">
                  <a:pos x="T6" y="T7"/>
                </a:cxn>
              </a:cxnLst>
              <a:rect l="0" t="0" r="r" b="b"/>
              <a:pathLst>
                <a:path w="32" h="14">
                  <a:moveTo>
                    <a:pt x="32" y="13"/>
                  </a:moveTo>
                  <a:lnTo>
                    <a:pt x="0" y="14"/>
                  </a:lnTo>
                  <a:lnTo>
                    <a:pt x="31" y="0"/>
                  </a:lnTo>
                  <a:lnTo>
                    <a:pt x="32"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87" name="Freeform 686"/>
            <p:cNvSpPr>
              <a:spLocks/>
            </p:cNvSpPr>
            <p:nvPr/>
          </p:nvSpPr>
          <p:spPr bwMode="auto">
            <a:xfrm>
              <a:off x="4665980" y="2594610"/>
              <a:ext cx="6350" cy="3175"/>
            </a:xfrm>
            <a:custGeom>
              <a:avLst/>
              <a:gdLst>
                <a:gd name="T0" fmla="*/ 0 w 31"/>
                <a:gd name="T1" fmla="*/ 14 h 14"/>
                <a:gd name="T2" fmla="*/ 31 w 31"/>
                <a:gd name="T3" fmla="*/ 0 h 14"/>
                <a:gd name="T4" fmla="*/ 0 w 31"/>
                <a:gd name="T5" fmla="*/ 2 h 14"/>
                <a:gd name="T6" fmla="*/ 0 w 31"/>
                <a:gd name="T7" fmla="*/ 14 h 14"/>
              </a:gdLst>
              <a:ahLst/>
              <a:cxnLst>
                <a:cxn ang="0">
                  <a:pos x="T0" y="T1"/>
                </a:cxn>
                <a:cxn ang="0">
                  <a:pos x="T2" y="T3"/>
                </a:cxn>
                <a:cxn ang="0">
                  <a:pos x="T4" y="T5"/>
                </a:cxn>
                <a:cxn ang="0">
                  <a:pos x="T6" y="T7"/>
                </a:cxn>
              </a:cxnLst>
              <a:rect l="0" t="0" r="r" b="b"/>
              <a:pathLst>
                <a:path w="31" h="14">
                  <a:moveTo>
                    <a:pt x="0" y="14"/>
                  </a:moveTo>
                  <a:lnTo>
                    <a:pt x="31" y="0"/>
                  </a:lnTo>
                  <a:lnTo>
                    <a:pt x="0" y="2"/>
                  </a:lnTo>
                  <a:lnTo>
                    <a:pt x="0"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88" name="Freeform 687"/>
            <p:cNvSpPr>
              <a:spLocks/>
            </p:cNvSpPr>
            <p:nvPr/>
          </p:nvSpPr>
          <p:spPr bwMode="auto">
            <a:xfrm>
              <a:off x="4665980" y="2594610"/>
              <a:ext cx="6985" cy="3175"/>
            </a:xfrm>
            <a:custGeom>
              <a:avLst/>
              <a:gdLst>
                <a:gd name="T0" fmla="*/ 32 w 32"/>
                <a:gd name="T1" fmla="*/ 13 h 14"/>
                <a:gd name="T2" fmla="*/ 0 w 32"/>
                <a:gd name="T3" fmla="*/ 14 h 14"/>
                <a:gd name="T4" fmla="*/ 0 w 32"/>
                <a:gd name="T5" fmla="*/ 2 h 14"/>
                <a:gd name="T6" fmla="*/ 31 w 32"/>
                <a:gd name="T7" fmla="*/ 0 h 14"/>
                <a:gd name="T8" fmla="*/ 32 w 32"/>
                <a:gd name="T9" fmla="*/ 13 h 14"/>
              </a:gdLst>
              <a:ahLst/>
              <a:cxnLst>
                <a:cxn ang="0">
                  <a:pos x="T0" y="T1"/>
                </a:cxn>
                <a:cxn ang="0">
                  <a:pos x="T2" y="T3"/>
                </a:cxn>
                <a:cxn ang="0">
                  <a:pos x="T4" y="T5"/>
                </a:cxn>
                <a:cxn ang="0">
                  <a:pos x="T6" y="T7"/>
                </a:cxn>
                <a:cxn ang="0">
                  <a:pos x="T8" y="T9"/>
                </a:cxn>
              </a:cxnLst>
              <a:rect l="0" t="0" r="r" b="b"/>
              <a:pathLst>
                <a:path w="32" h="14">
                  <a:moveTo>
                    <a:pt x="32" y="13"/>
                  </a:moveTo>
                  <a:lnTo>
                    <a:pt x="0" y="14"/>
                  </a:lnTo>
                  <a:lnTo>
                    <a:pt x="0" y="2"/>
                  </a:lnTo>
                  <a:lnTo>
                    <a:pt x="31" y="0"/>
                  </a:lnTo>
                  <a:lnTo>
                    <a:pt x="32"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89" name="Freeform 688"/>
            <p:cNvSpPr>
              <a:spLocks/>
            </p:cNvSpPr>
            <p:nvPr/>
          </p:nvSpPr>
          <p:spPr bwMode="auto">
            <a:xfrm>
              <a:off x="4665980" y="2592070"/>
              <a:ext cx="6350" cy="3175"/>
            </a:xfrm>
            <a:custGeom>
              <a:avLst/>
              <a:gdLst>
                <a:gd name="T0" fmla="*/ 31 w 31"/>
                <a:gd name="T1" fmla="*/ 13 h 15"/>
                <a:gd name="T2" fmla="*/ 0 w 31"/>
                <a:gd name="T3" fmla="*/ 15 h 15"/>
                <a:gd name="T4" fmla="*/ 30 w 31"/>
                <a:gd name="T5" fmla="*/ 0 h 15"/>
                <a:gd name="T6" fmla="*/ 31 w 31"/>
                <a:gd name="T7" fmla="*/ 13 h 15"/>
              </a:gdLst>
              <a:ahLst/>
              <a:cxnLst>
                <a:cxn ang="0">
                  <a:pos x="T0" y="T1"/>
                </a:cxn>
                <a:cxn ang="0">
                  <a:pos x="T2" y="T3"/>
                </a:cxn>
                <a:cxn ang="0">
                  <a:pos x="T4" y="T5"/>
                </a:cxn>
                <a:cxn ang="0">
                  <a:pos x="T6" y="T7"/>
                </a:cxn>
              </a:cxnLst>
              <a:rect l="0" t="0" r="r" b="b"/>
              <a:pathLst>
                <a:path w="31" h="15">
                  <a:moveTo>
                    <a:pt x="31" y="13"/>
                  </a:moveTo>
                  <a:lnTo>
                    <a:pt x="0" y="15"/>
                  </a:lnTo>
                  <a:lnTo>
                    <a:pt x="30" y="0"/>
                  </a:lnTo>
                  <a:lnTo>
                    <a:pt x="31"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90" name="Freeform 689"/>
            <p:cNvSpPr>
              <a:spLocks/>
            </p:cNvSpPr>
            <p:nvPr/>
          </p:nvSpPr>
          <p:spPr bwMode="auto">
            <a:xfrm>
              <a:off x="4665345" y="2592070"/>
              <a:ext cx="6985" cy="3175"/>
            </a:xfrm>
            <a:custGeom>
              <a:avLst/>
              <a:gdLst>
                <a:gd name="T0" fmla="*/ 2 w 32"/>
                <a:gd name="T1" fmla="*/ 15 h 15"/>
                <a:gd name="T2" fmla="*/ 32 w 32"/>
                <a:gd name="T3" fmla="*/ 0 h 15"/>
                <a:gd name="T4" fmla="*/ 0 w 32"/>
                <a:gd name="T5" fmla="*/ 3 h 15"/>
                <a:gd name="T6" fmla="*/ 2 w 32"/>
                <a:gd name="T7" fmla="*/ 15 h 15"/>
              </a:gdLst>
              <a:ahLst/>
              <a:cxnLst>
                <a:cxn ang="0">
                  <a:pos x="T0" y="T1"/>
                </a:cxn>
                <a:cxn ang="0">
                  <a:pos x="T2" y="T3"/>
                </a:cxn>
                <a:cxn ang="0">
                  <a:pos x="T4" y="T5"/>
                </a:cxn>
                <a:cxn ang="0">
                  <a:pos x="T6" y="T7"/>
                </a:cxn>
              </a:cxnLst>
              <a:rect l="0" t="0" r="r" b="b"/>
              <a:pathLst>
                <a:path w="32" h="15">
                  <a:moveTo>
                    <a:pt x="2" y="15"/>
                  </a:moveTo>
                  <a:lnTo>
                    <a:pt x="32" y="0"/>
                  </a:lnTo>
                  <a:lnTo>
                    <a:pt x="0" y="3"/>
                  </a:lnTo>
                  <a:lnTo>
                    <a:pt x="2"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91" name="Freeform 690"/>
            <p:cNvSpPr>
              <a:spLocks/>
            </p:cNvSpPr>
            <p:nvPr/>
          </p:nvSpPr>
          <p:spPr bwMode="auto">
            <a:xfrm>
              <a:off x="4665345" y="2592070"/>
              <a:ext cx="6985" cy="3175"/>
            </a:xfrm>
            <a:custGeom>
              <a:avLst/>
              <a:gdLst>
                <a:gd name="T0" fmla="*/ 33 w 33"/>
                <a:gd name="T1" fmla="*/ 13 h 15"/>
                <a:gd name="T2" fmla="*/ 2 w 33"/>
                <a:gd name="T3" fmla="*/ 15 h 15"/>
                <a:gd name="T4" fmla="*/ 0 w 33"/>
                <a:gd name="T5" fmla="*/ 3 h 15"/>
                <a:gd name="T6" fmla="*/ 32 w 33"/>
                <a:gd name="T7" fmla="*/ 0 h 15"/>
                <a:gd name="T8" fmla="*/ 33 w 33"/>
                <a:gd name="T9" fmla="*/ 13 h 15"/>
              </a:gdLst>
              <a:ahLst/>
              <a:cxnLst>
                <a:cxn ang="0">
                  <a:pos x="T0" y="T1"/>
                </a:cxn>
                <a:cxn ang="0">
                  <a:pos x="T2" y="T3"/>
                </a:cxn>
                <a:cxn ang="0">
                  <a:pos x="T4" y="T5"/>
                </a:cxn>
                <a:cxn ang="0">
                  <a:pos x="T6" y="T7"/>
                </a:cxn>
                <a:cxn ang="0">
                  <a:pos x="T8" y="T9"/>
                </a:cxn>
              </a:cxnLst>
              <a:rect l="0" t="0" r="r" b="b"/>
              <a:pathLst>
                <a:path w="33" h="15">
                  <a:moveTo>
                    <a:pt x="33" y="13"/>
                  </a:moveTo>
                  <a:lnTo>
                    <a:pt x="2" y="15"/>
                  </a:lnTo>
                  <a:lnTo>
                    <a:pt x="0" y="3"/>
                  </a:lnTo>
                  <a:lnTo>
                    <a:pt x="32" y="0"/>
                  </a:lnTo>
                  <a:lnTo>
                    <a:pt x="33"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92" name="Freeform 691"/>
            <p:cNvSpPr>
              <a:spLocks/>
            </p:cNvSpPr>
            <p:nvPr/>
          </p:nvSpPr>
          <p:spPr bwMode="auto">
            <a:xfrm>
              <a:off x="4665345" y="2588895"/>
              <a:ext cx="6985" cy="3810"/>
            </a:xfrm>
            <a:custGeom>
              <a:avLst/>
              <a:gdLst>
                <a:gd name="T0" fmla="*/ 32 w 32"/>
                <a:gd name="T1" fmla="*/ 15 h 18"/>
                <a:gd name="T2" fmla="*/ 0 w 32"/>
                <a:gd name="T3" fmla="*/ 18 h 18"/>
                <a:gd name="T4" fmla="*/ 30 w 32"/>
                <a:gd name="T5" fmla="*/ 0 h 18"/>
                <a:gd name="T6" fmla="*/ 32 w 32"/>
                <a:gd name="T7" fmla="*/ 15 h 18"/>
              </a:gdLst>
              <a:ahLst/>
              <a:cxnLst>
                <a:cxn ang="0">
                  <a:pos x="T0" y="T1"/>
                </a:cxn>
                <a:cxn ang="0">
                  <a:pos x="T2" y="T3"/>
                </a:cxn>
                <a:cxn ang="0">
                  <a:pos x="T4" y="T5"/>
                </a:cxn>
                <a:cxn ang="0">
                  <a:pos x="T6" y="T7"/>
                </a:cxn>
              </a:cxnLst>
              <a:rect l="0" t="0" r="r" b="b"/>
              <a:pathLst>
                <a:path w="32" h="18">
                  <a:moveTo>
                    <a:pt x="32" y="15"/>
                  </a:moveTo>
                  <a:lnTo>
                    <a:pt x="0" y="18"/>
                  </a:lnTo>
                  <a:lnTo>
                    <a:pt x="30" y="0"/>
                  </a:lnTo>
                  <a:lnTo>
                    <a:pt x="32"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93" name="Freeform 692"/>
            <p:cNvSpPr>
              <a:spLocks/>
            </p:cNvSpPr>
            <p:nvPr/>
          </p:nvSpPr>
          <p:spPr bwMode="auto">
            <a:xfrm>
              <a:off x="4665345" y="2588895"/>
              <a:ext cx="6350" cy="3810"/>
            </a:xfrm>
            <a:custGeom>
              <a:avLst/>
              <a:gdLst>
                <a:gd name="T0" fmla="*/ 1 w 31"/>
                <a:gd name="T1" fmla="*/ 18 h 18"/>
                <a:gd name="T2" fmla="*/ 31 w 31"/>
                <a:gd name="T3" fmla="*/ 0 h 18"/>
                <a:gd name="T4" fmla="*/ 0 w 31"/>
                <a:gd name="T5" fmla="*/ 6 h 18"/>
                <a:gd name="T6" fmla="*/ 1 w 31"/>
                <a:gd name="T7" fmla="*/ 18 h 18"/>
              </a:gdLst>
              <a:ahLst/>
              <a:cxnLst>
                <a:cxn ang="0">
                  <a:pos x="T0" y="T1"/>
                </a:cxn>
                <a:cxn ang="0">
                  <a:pos x="T2" y="T3"/>
                </a:cxn>
                <a:cxn ang="0">
                  <a:pos x="T4" y="T5"/>
                </a:cxn>
                <a:cxn ang="0">
                  <a:pos x="T6" y="T7"/>
                </a:cxn>
              </a:cxnLst>
              <a:rect l="0" t="0" r="r" b="b"/>
              <a:pathLst>
                <a:path w="31" h="18">
                  <a:moveTo>
                    <a:pt x="1" y="18"/>
                  </a:moveTo>
                  <a:lnTo>
                    <a:pt x="31" y="0"/>
                  </a:lnTo>
                  <a:lnTo>
                    <a:pt x="0" y="6"/>
                  </a:lnTo>
                  <a:lnTo>
                    <a:pt x="1"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94" name="Freeform 693"/>
            <p:cNvSpPr>
              <a:spLocks/>
            </p:cNvSpPr>
            <p:nvPr/>
          </p:nvSpPr>
          <p:spPr bwMode="auto">
            <a:xfrm>
              <a:off x="4665345" y="2588895"/>
              <a:ext cx="6985" cy="3810"/>
            </a:xfrm>
            <a:custGeom>
              <a:avLst/>
              <a:gdLst>
                <a:gd name="T0" fmla="*/ 33 w 33"/>
                <a:gd name="T1" fmla="*/ 15 h 18"/>
                <a:gd name="T2" fmla="*/ 1 w 33"/>
                <a:gd name="T3" fmla="*/ 18 h 18"/>
                <a:gd name="T4" fmla="*/ 0 w 33"/>
                <a:gd name="T5" fmla="*/ 6 h 18"/>
                <a:gd name="T6" fmla="*/ 31 w 33"/>
                <a:gd name="T7" fmla="*/ 0 h 18"/>
                <a:gd name="T8" fmla="*/ 33 w 33"/>
                <a:gd name="T9" fmla="*/ 15 h 18"/>
              </a:gdLst>
              <a:ahLst/>
              <a:cxnLst>
                <a:cxn ang="0">
                  <a:pos x="T0" y="T1"/>
                </a:cxn>
                <a:cxn ang="0">
                  <a:pos x="T2" y="T3"/>
                </a:cxn>
                <a:cxn ang="0">
                  <a:pos x="T4" y="T5"/>
                </a:cxn>
                <a:cxn ang="0">
                  <a:pos x="T6" y="T7"/>
                </a:cxn>
                <a:cxn ang="0">
                  <a:pos x="T8" y="T9"/>
                </a:cxn>
              </a:cxnLst>
              <a:rect l="0" t="0" r="r" b="b"/>
              <a:pathLst>
                <a:path w="33" h="18">
                  <a:moveTo>
                    <a:pt x="33" y="15"/>
                  </a:moveTo>
                  <a:lnTo>
                    <a:pt x="1" y="18"/>
                  </a:lnTo>
                  <a:lnTo>
                    <a:pt x="0" y="6"/>
                  </a:lnTo>
                  <a:lnTo>
                    <a:pt x="31" y="0"/>
                  </a:lnTo>
                  <a:lnTo>
                    <a:pt x="33" y="1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95" name="Freeform 694"/>
            <p:cNvSpPr>
              <a:spLocks/>
            </p:cNvSpPr>
            <p:nvPr/>
          </p:nvSpPr>
          <p:spPr bwMode="auto">
            <a:xfrm>
              <a:off x="4665345" y="2586355"/>
              <a:ext cx="6350" cy="3810"/>
            </a:xfrm>
            <a:custGeom>
              <a:avLst/>
              <a:gdLst>
                <a:gd name="T0" fmla="*/ 31 w 31"/>
                <a:gd name="T1" fmla="*/ 13 h 19"/>
                <a:gd name="T2" fmla="*/ 0 w 31"/>
                <a:gd name="T3" fmla="*/ 19 h 19"/>
                <a:gd name="T4" fmla="*/ 28 w 31"/>
                <a:gd name="T5" fmla="*/ 0 h 19"/>
                <a:gd name="T6" fmla="*/ 31 w 31"/>
                <a:gd name="T7" fmla="*/ 13 h 19"/>
              </a:gdLst>
              <a:ahLst/>
              <a:cxnLst>
                <a:cxn ang="0">
                  <a:pos x="T0" y="T1"/>
                </a:cxn>
                <a:cxn ang="0">
                  <a:pos x="T2" y="T3"/>
                </a:cxn>
                <a:cxn ang="0">
                  <a:pos x="T4" y="T5"/>
                </a:cxn>
                <a:cxn ang="0">
                  <a:pos x="T6" y="T7"/>
                </a:cxn>
              </a:cxnLst>
              <a:rect l="0" t="0" r="r" b="b"/>
              <a:pathLst>
                <a:path w="31" h="19">
                  <a:moveTo>
                    <a:pt x="31" y="13"/>
                  </a:moveTo>
                  <a:lnTo>
                    <a:pt x="0" y="19"/>
                  </a:lnTo>
                  <a:lnTo>
                    <a:pt x="28" y="0"/>
                  </a:lnTo>
                  <a:lnTo>
                    <a:pt x="31"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96" name="Freeform 695"/>
            <p:cNvSpPr>
              <a:spLocks/>
            </p:cNvSpPr>
            <p:nvPr/>
          </p:nvSpPr>
          <p:spPr bwMode="auto">
            <a:xfrm>
              <a:off x="4664710" y="2586355"/>
              <a:ext cx="6350" cy="3810"/>
            </a:xfrm>
            <a:custGeom>
              <a:avLst/>
              <a:gdLst>
                <a:gd name="T0" fmla="*/ 2 w 30"/>
                <a:gd name="T1" fmla="*/ 19 h 19"/>
                <a:gd name="T2" fmla="*/ 30 w 30"/>
                <a:gd name="T3" fmla="*/ 0 h 19"/>
                <a:gd name="T4" fmla="*/ 0 w 30"/>
                <a:gd name="T5" fmla="*/ 6 h 19"/>
                <a:gd name="T6" fmla="*/ 2 w 30"/>
                <a:gd name="T7" fmla="*/ 19 h 19"/>
              </a:gdLst>
              <a:ahLst/>
              <a:cxnLst>
                <a:cxn ang="0">
                  <a:pos x="T0" y="T1"/>
                </a:cxn>
                <a:cxn ang="0">
                  <a:pos x="T2" y="T3"/>
                </a:cxn>
                <a:cxn ang="0">
                  <a:pos x="T4" y="T5"/>
                </a:cxn>
                <a:cxn ang="0">
                  <a:pos x="T6" y="T7"/>
                </a:cxn>
              </a:cxnLst>
              <a:rect l="0" t="0" r="r" b="b"/>
              <a:pathLst>
                <a:path w="30" h="19">
                  <a:moveTo>
                    <a:pt x="2" y="19"/>
                  </a:moveTo>
                  <a:lnTo>
                    <a:pt x="30" y="0"/>
                  </a:lnTo>
                  <a:lnTo>
                    <a:pt x="0" y="6"/>
                  </a:lnTo>
                  <a:lnTo>
                    <a:pt x="2"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97" name="Freeform 696"/>
            <p:cNvSpPr>
              <a:spLocks/>
            </p:cNvSpPr>
            <p:nvPr/>
          </p:nvSpPr>
          <p:spPr bwMode="auto">
            <a:xfrm>
              <a:off x="4664710" y="2586355"/>
              <a:ext cx="6985" cy="3810"/>
            </a:xfrm>
            <a:custGeom>
              <a:avLst/>
              <a:gdLst>
                <a:gd name="T0" fmla="*/ 33 w 33"/>
                <a:gd name="T1" fmla="*/ 13 h 19"/>
                <a:gd name="T2" fmla="*/ 2 w 33"/>
                <a:gd name="T3" fmla="*/ 19 h 19"/>
                <a:gd name="T4" fmla="*/ 0 w 33"/>
                <a:gd name="T5" fmla="*/ 6 h 19"/>
                <a:gd name="T6" fmla="*/ 30 w 33"/>
                <a:gd name="T7" fmla="*/ 0 h 19"/>
                <a:gd name="T8" fmla="*/ 33 w 33"/>
                <a:gd name="T9" fmla="*/ 13 h 19"/>
              </a:gdLst>
              <a:ahLst/>
              <a:cxnLst>
                <a:cxn ang="0">
                  <a:pos x="T0" y="T1"/>
                </a:cxn>
                <a:cxn ang="0">
                  <a:pos x="T2" y="T3"/>
                </a:cxn>
                <a:cxn ang="0">
                  <a:pos x="T4" y="T5"/>
                </a:cxn>
                <a:cxn ang="0">
                  <a:pos x="T6" y="T7"/>
                </a:cxn>
                <a:cxn ang="0">
                  <a:pos x="T8" y="T9"/>
                </a:cxn>
              </a:cxnLst>
              <a:rect l="0" t="0" r="r" b="b"/>
              <a:pathLst>
                <a:path w="33" h="19">
                  <a:moveTo>
                    <a:pt x="33" y="13"/>
                  </a:moveTo>
                  <a:lnTo>
                    <a:pt x="2" y="19"/>
                  </a:lnTo>
                  <a:lnTo>
                    <a:pt x="0" y="6"/>
                  </a:lnTo>
                  <a:lnTo>
                    <a:pt x="30" y="0"/>
                  </a:lnTo>
                  <a:lnTo>
                    <a:pt x="33"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698" name="Freeform 697"/>
            <p:cNvSpPr>
              <a:spLocks/>
            </p:cNvSpPr>
            <p:nvPr/>
          </p:nvSpPr>
          <p:spPr bwMode="auto">
            <a:xfrm>
              <a:off x="4664710" y="2583180"/>
              <a:ext cx="6350" cy="4445"/>
            </a:xfrm>
            <a:custGeom>
              <a:avLst/>
              <a:gdLst>
                <a:gd name="T0" fmla="*/ 30 w 30"/>
                <a:gd name="T1" fmla="*/ 13 h 19"/>
                <a:gd name="T2" fmla="*/ 0 w 30"/>
                <a:gd name="T3" fmla="*/ 19 h 19"/>
                <a:gd name="T4" fmla="*/ 27 w 30"/>
                <a:gd name="T5" fmla="*/ 0 h 19"/>
                <a:gd name="T6" fmla="*/ 30 w 30"/>
                <a:gd name="T7" fmla="*/ 13 h 19"/>
              </a:gdLst>
              <a:ahLst/>
              <a:cxnLst>
                <a:cxn ang="0">
                  <a:pos x="T0" y="T1"/>
                </a:cxn>
                <a:cxn ang="0">
                  <a:pos x="T2" y="T3"/>
                </a:cxn>
                <a:cxn ang="0">
                  <a:pos x="T4" y="T5"/>
                </a:cxn>
                <a:cxn ang="0">
                  <a:pos x="T6" y="T7"/>
                </a:cxn>
              </a:cxnLst>
              <a:rect l="0" t="0" r="r" b="b"/>
              <a:pathLst>
                <a:path w="30" h="19">
                  <a:moveTo>
                    <a:pt x="30" y="13"/>
                  </a:moveTo>
                  <a:lnTo>
                    <a:pt x="0" y="19"/>
                  </a:lnTo>
                  <a:lnTo>
                    <a:pt x="27" y="0"/>
                  </a:lnTo>
                  <a:lnTo>
                    <a:pt x="3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699" name="Freeform 698"/>
            <p:cNvSpPr>
              <a:spLocks/>
            </p:cNvSpPr>
            <p:nvPr/>
          </p:nvSpPr>
          <p:spPr bwMode="auto">
            <a:xfrm>
              <a:off x="4664075" y="2583180"/>
              <a:ext cx="6350" cy="4445"/>
            </a:xfrm>
            <a:custGeom>
              <a:avLst/>
              <a:gdLst>
                <a:gd name="T0" fmla="*/ 3 w 30"/>
                <a:gd name="T1" fmla="*/ 19 h 19"/>
                <a:gd name="T2" fmla="*/ 30 w 30"/>
                <a:gd name="T3" fmla="*/ 0 h 19"/>
                <a:gd name="T4" fmla="*/ 0 w 30"/>
                <a:gd name="T5" fmla="*/ 7 h 19"/>
                <a:gd name="T6" fmla="*/ 3 w 30"/>
                <a:gd name="T7" fmla="*/ 19 h 19"/>
              </a:gdLst>
              <a:ahLst/>
              <a:cxnLst>
                <a:cxn ang="0">
                  <a:pos x="T0" y="T1"/>
                </a:cxn>
                <a:cxn ang="0">
                  <a:pos x="T2" y="T3"/>
                </a:cxn>
                <a:cxn ang="0">
                  <a:pos x="T4" y="T5"/>
                </a:cxn>
                <a:cxn ang="0">
                  <a:pos x="T6" y="T7"/>
                </a:cxn>
              </a:cxnLst>
              <a:rect l="0" t="0" r="r" b="b"/>
              <a:pathLst>
                <a:path w="30" h="19">
                  <a:moveTo>
                    <a:pt x="3" y="19"/>
                  </a:moveTo>
                  <a:lnTo>
                    <a:pt x="30" y="0"/>
                  </a:lnTo>
                  <a:lnTo>
                    <a:pt x="0" y="7"/>
                  </a:lnTo>
                  <a:lnTo>
                    <a:pt x="3"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00" name="Freeform 699"/>
            <p:cNvSpPr>
              <a:spLocks/>
            </p:cNvSpPr>
            <p:nvPr/>
          </p:nvSpPr>
          <p:spPr bwMode="auto">
            <a:xfrm>
              <a:off x="4664075" y="2583180"/>
              <a:ext cx="6985" cy="4445"/>
            </a:xfrm>
            <a:custGeom>
              <a:avLst/>
              <a:gdLst>
                <a:gd name="T0" fmla="*/ 33 w 33"/>
                <a:gd name="T1" fmla="*/ 13 h 19"/>
                <a:gd name="T2" fmla="*/ 3 w 33"/>
                <a:gd name="T3" fmla="*/ 19 h 19"/>
                <a:gd name="T4" fmla="*/ 0 w 33"/>
                <a:gd name="T5" fmla="*/ 7 h 19"/>
                <a:gd name="T6" fmla="*/ 30 w 33"/>
                <a:gd name="T7" fmla="*/ 0 h 19"/>
                <a:gd name="T8" fmla="*/ 33 w 33"/>
                <a:gd name="T9" fmla="*/ 13 h 19"/>
              </a:gdLst>
              <a:ahLst/>
              <a:cxnLst>
                <a:cxn ang="0">
                  <a:pos x="T0" y="T1"/>
                </a:cxn>
                <a:cxn ang="0">
                  <a:pos x="T2" y="T3"/>
                </a:cxn>
                <a:cxn ang="0">
                  <a:pos x="T4" y="T5"/>
                </a:cxn>
                <a:cxn ang="0">
                  <a:pos x="T6" y="T7"/>
                </a:cxn>
                <a:cxn ang="0">
                  <a:pos x="T8" y="T9"/>
                </a:cxn>
              </a:cxnLst>
              <a:rect l="0" t="0" r="r" b="b"/>
              <a:pathLst>
                <a:path w="33" h="19">
                  <a:moveTo>
                    <a:pt x="33" y="13"/>
                  </a:moveTo>
                  <a:lnTo>
                    <a:pt x="3" y="19"/>
                  </a:lnTo>
                  <a:lnTo>
                    <a:pt x="0" y="7"/>
                  </a:lnTo>
                  <a:lnTo>
                    <a:pt x="30" y="0"/>
                  </a:lnTo>
                  <a:lnTo>
                    <a:pt x="33"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01" name="Freeform 700"/>
            <p:cNvSpPr>
              <a:spLocks/>
            </p:cNvSpPr>
            <p:nvPr/>
          </p:nvSpPr>
          <p:spPr bwMode="auto">
            <a:xfrm>
              <a:off x="4664075" y="2580640"/>
              <a:ext cx="6350" cy="4445"/>
            </a:xfrm>
            <a:custGeom>
              <a:avLst/>
              <a:gdLst>
                <a:gd name="T0" fmla="*/ 30 w 30"/>
                <a:gd name="T1" fmla="*/ 13 h 20"/>
                <a:gd name="T2" fmla="*/ 0 w 30"/>
                <a:gd name="T3" fmla="*/ 20 h 20"/>
                <a:gd name="T4" fmla="*/ 26 w 30"/>
                <a:gd name="T5" fmla="*/ 0 h 20"/>
                <a:gd name="T6" fmla="*/ 30 w 30"/>
                <a:gd name="T7" fmla="*/ 13 h 20"/>
              </a:gdLst>
              <a:ahLst/>
              <a:cxnLst>
                <a:cxn ang="0">
                  <a:pos x="T0" y="T1"/>
                </a:cxn>
                <a:cxn ang="0">
                  <a:pos x="T2" y="T3"/>
                </a:cxn>
                <a:cxn ang="0">
                  <a:pos x="T4" y="T5"/>
                </a:cxn>
                <a:cxn ang="0">
                  <a:pos x="T6" y="T7"/>
                </a:cxn>
              </a:cxnLst>
              <a:rect l="0" t="0" r="r" b="b"/>
              <a:pathLst>
                <a:path w="30" h="20">
                  <a:moveTo>
                    <a:pt x="30" y="13"/>
                  </a:moveTo>
                  <a:lnTo>
                    <a:pt x="0" y="20"/>
                  </a:lnTo>
                  <a:lnTo>
                    <a:pt x="26" y="0"/>
                  </a:lnTo>
                  <a:lnTo>
                    <a:pt x="3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02" name="Freeform 701"/>
            <p:cNvSpPr>
              <a:spLocks/>
            </p:cNvSpPr>
            <p:nvPr/>
          </p:nvSpPr>
          <p:spPr bwMode="auto">
            <a:xfrm>
              <a:off x="4663440" y="2580640"/>
              <a:ext cx="6350" cy="4445"/>
            </a:xfrm>
            <a:custGeom>
              <a:avLst/>
              <a:gdLst>
                <a:gd name="T0" fmla="*/ 3 w 29"/>
                <a:gd name="T1" fmla="*/ 20 h 20"/>
                <a:gd name="T2" fmla="*/ 29 w 29"/>
                <a:gd name="T3" fmla="*/ 0 h 20"/>
                <a:gd name="T4" fmla="*/ 0 w 29"/>
                <a:gd name="T5" fmla="*/ 9 h 20"/>
                <a:gd name="T6" fmla="*/ 3 w 29"/>
                <a:gd name="T7" fmla="*/ 20 h 20"/>
              </a:gdLst>
              <a:ahLst/>
              <a:cxnLst>
                <a:cxn ang="0">
                  <a:pos x="T0" y="T1"/>
                </a:cxn>
                <a:cxn ang="0">
                  <a:pos x="T2" y="T3"/>
                </a:cxn>
                <a:cxn ang="0">
                  <a:pos x="T4" y="T5"/>
                </a:cxn>
                <a:cxn ang="0">
                  <a:pos x="T6" y="T7"/>
                </a:cxn>
              </a:cxnLst>
              <a:rect l="0" t="0" r="r" b="b"/>
              <a:pathLst>
                <a:path w="29" h="20">
                  <a:moveTo>
                    <a:pt x="3" y="20"/>
                  </a:moveTo>
                  <a:lnTo>
                    <a:pt x="29" y="0"/>
                  </a:lnTo>
                  <a:lnTo>
                    <a:pt x="0" y="9"/>
                  </a:lnTo>
                  <a:lnTo>
                    <a:pt x="3"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03" name="Freeform 702"/>
            <p:cNvSpPr>
              <a:spLocks/>
            </p:cNvSpPr>
            <p:nvPr/>
          </p:nvSpPr>
          <p:spPr bwMode="auto">
            <a:xfrm>
              <a:off x="4663440" y="2580640"/>
              <a:ext cx="6985" cy="4445"/>
            </a:xfrm>
            <a:custGeom>
              <a:avLst/>
              <a:gdLst>
                <a:gd name="T0" fmla="*/ 33 w 33"/>
                <a:gd name="T1" fmla="*/ 13 h 20"/>
                <a:gd name="T2" fmla="*/ 3 w 33"/>
                <a:gd name="T3" fmla="*/ 20 h 20"/>
                <a:gd name="T4" fmla="*/ 0 w 33"/>
                <a:gd name="T5" fmla="*/ 9 h 20"/>
                <a:gd name="T6" fmla="*/ 29 w 33"/>
                <a:gd name="T7" fmla="*/ 0 h 20"/>
                <a:gd name="T8" fmla="*/ 33 w 33"/>
                <a:gd name="T9" fmla="*/ 13 h 20"/>
              </a:gdLst>
              <a:ahLst/>
              <a:cxnLst>
                <a:cxn ang="0">
                  <a:pos x="T0" y="T1"/>
                </a:cxn>
                <a:cxn ang="0">
                  <a:pos x="T2" y="T3"/>
                </a:cxn>
                <a:cxn ang="0">
                  <a:pos x="T4" y="T5"/>
                </a:cxn>
                <a:cxn ang="0">
                  <a:pos x="T6" y="T7"/>
                </a:cxn>
                <a:cxn ang="0">
                  <a:pos x="T8" y="T9"/>
                </a:cxn>
              </a:cxnLst>
              <a:rect l="0" t="0" r="r" b="b"/>
              <a:pathLst>
                <a:path w="33" h="20">
                  <a:moveTo>
                    <a:pt x="33" y="13"/>
                  </a:moveTo>
                  <a:lnTo>
                    <a:pt x="3" y="20"/>
                  </a:lnTo>
                  <a:lnTo>
                    <a:pt x="0" y="9"/>
                  </a:lnTo>
                  <a:lnTo>
                    <a:pt x="29" y="0"/>
                  </a:lnTo>
                  <a:lnTo>
                    <a:pt x="33"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04" name="Freeform 703"/>
            <p:cNvSpPr>
              <a:spLocks/>
            </p:cNvSpPr>
            <p:nvPr/>
          </p:nvSpPr>
          <p:spPr bwMode="auto">
            <a:xfrm>
              <a:off x="4663440" y="2578100"/>
              <a:ext cx="6350" cy="4445"/>
            </a:xfrm>
            <a:custGeom>
              <a:avLst/>
              <a:gdLst>
                <a:gd name="T0" fmla="*/ 29 w 29"/>
                <a:gd name="T1" fmla="*/ 12 h 21"/>
                <a:gd name="T2" fmla="*/ 0 w 29"/>
                <a:gd name="T3" fmla="*/ 21 h 21"/>
                <a:gd name="T4" fmla="*/ 25 w 29"/>
                <a:gd name="T5" fmla="*/ 0 h 21"/>
                <a:gd name="T6" fmla="*/ 29 w 29"/>
                <a:gd name="T7" fmla="*/ 12 h 21"/>
              </a:gdLst>
              <a:ahLst/>
              <a:cxnLst>
                <a:cxn ang="0">
                  <a:pos x="T0" y="T1"/>
                </a:cxn>
                <a:cxn ang="0">
                  <a:pos x="T2" y="T3"/>
                </a:cxn>
                <a:cxn ang="0">
                  <a:pos x="T4" y="T5"/>
                </a:cxn>
                <a:cxn ang="0">
                  <a:pos x="T6" y="T7"/>
                </a:cxn>
              </a:cxnLst>
              <a:rect l="0" t="0" r="r" b="b"/>
              <a:pathLst>
                <a:path w="29" h="21">
                  <a:moveTo>
                    <a:pt x="29" y="12"/>
                  </a:moveTo>
                  <a:lnTo>
                    <a:pt x="0" y="21"/>
                  </a:lnTo>
                  <a:lnTo>
                    <a:pt x="25" y="0"/>
                  </a:lnTo>
                  <a:lnTo>
                    <a:pt x="29"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05" name="Freeform 704"/>
            <p:cNvSpPr>
              <a:spLocks/>
            </p:cNvSpPr>
            <p:nvPr/>
          </p:nvSpPr>
          <p:spPr bwMode="auto">
            <a:xfrm>
              <a:off x="4662805" y="2578100"/>
              <a:ext cx="6350" cy="4445"/>
            </a:xfrm>
            <a:custGeom>
              <a:avLst/>
              <a:gdLst>
                <a:gd name="T0" fmla="*/ 4 w 29"/>
                <a:gd name="T1" fmla="*/ 21 h 21"/>
                <a:gd name="T2" fmla="*/ 29 w 29"/>
                <a:gd name="T3" fmla="*/ 0 h 21"/>
                <a:gd name="T4" fmla="*/ 0 w 29"/>
                <a:gd name="T5" fmla="*/ 9 h 21"/>
                <a:gd name="T6" fmla="*/ 4 w 29"/>
                <a:gd name="T7" fmla="*/ 21 h 21"/>
              </a:gdLst>
              <a:ahLst/>
              <a:cxnLst>
                <a:cxn ang="0">
                  <a:pos x="T0" y="T1"/>
                </a:cxn>
                <a:cxn ang="0">
                  <a:pos x="T2" y="T3"/>
                </a:cxn>
                <a:cxn ang="0">
                  <a:pos x="T4" y="T5"/>
                </a:cxn>
                <a:cxn ang="0">
                  <a:pos x="T6" y="T7"/>
                </a:cxn>
              </a:cxnLst>
              <a:rect l="0" t="0" r="r" b="b"/>
              <a:pathLst>
                <a:path w="29" h="21">
                  <a:moveTo>
                    <a:pt x="4" y="21"/>
                  </a:moveTo>
                  <a:lnTo>
                    <a:pt x="29" y="0"/>
                  </a:lnTo>
                  <a:lnTo>
                    <a:pt x="0" y="9"/>
                  </a:lnTo>
                  <a:lnTo>
                    <a:pt x="4"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06" name="Freeform 705"/>
            <p:cNvSpPr>
              <a:spLocks/>
            </p:cNvSpPr>
            <p:nvPr/>
          </p:nvSpPr>
          <p:spPr bwMode="auto">
            <a:xfrm>
              <a:off x="4662805" y="2578100"/>
              <a:ext cx="6985" cy="4445"/>
            </a:xfrm>
            <a:custGeom>
              <a:avLst/>
              <a:gdLst>
                <a:gd name="T0" fmla="*/ 33 w 33"/>
                <a:gd name="T1" fmla="*/ 12 h 21"/>
                <a:gd name="T2" fmla="*/ 4 w 33"/>
                <a:gd name="T3" fmla="*/ 21 h 21"/>
                <a:gd name="T4" fmla="*/ 0 w 33"/>
                <a:gd name="T5" fmla="*/ 9 h 21"/>
                <a:gd name="T6" fmla="*/ 29 w 33"/>
                <a:gd name="T7" fmla="*/ 0 h 21"/>
                <a:gd name="T8" fmla="*/ 33 w 33"/>
                <a:gd name="T9" fmla="*/ 12 h 21"/>
              </a:gdLst>
              <a:ahLst/>
              <a:cxnLst>
                <a:cxn ang="0">
                  <a:pos x="T0" y="T1"/>
                </a:cxn>
                <a:cxn ang="0">
                  <a:pos x="T2" y="T3"/>
                </a:cxn>
                <a:cxn ang="0">
                  <a:pos x="T4" y="T5"/>
                </a:cxn>
                <a:cxn ang="0">
                  <a:pos x="T6" y="T7"/>
                </a:cxn>
                <a:cxn ang="0">
                  <a:pos x="T8" y="T9"/>
                </a:cxn>
              </a:cxnLst>
              <a:rect l="0" t="0" r="r" b="b"/>
              <a:pathLst>
                <a:path w="33" h="21">
                  <a:moveTo>
                    <a:pt x="33" y="12"/>
                  </a:moveTo>
                  <a:lnTo>
                    <a:pt x="4" y="21"/>
                  </a:lnTo>
                  <a:lnTo>
                    <a:pt x="0" y="9"/>
                  </a:lnTo>
                  <a:lnTo>
                    <a:pt x="29" y="0"/>
                  </a:lnTo>
                  <a:lnTo>
                    <a:pt x="33" y="1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07" name="Freeform 706"/>
            <p:cNvSpPr>
              <a:spLocks/>
            </p:cNvSpPr>
            <p:nvPr/>
          </p:nvSpPr>
          <p:spPr bwMode="auto">
            <a:xfrm>
              <a:off x="4662805" y="2574925"/>
              <a:ext cx="6350" cy="5080"/>
            </a:xfrm>
            <a:custGeom>
              <a:avLst/>
              <a:gdLst>
                <a:gd name="T0" fmla="*/ 29 w 29"/>
                <a:gd name="T1" fmla="*/ 14 h 23"/>
                <a:gd name="T2" fmla="*/ 0 w 29"/>
                <a:gd name="T3" fmla="*/ 23 h 23"/>
                <a:gd name="T4" fmla="*/ 25 w 29"/>
                <a:gd name="T5" fmla="*/ 0 h 23"/>
                <a:gd name="T6" fmla="*/ 29 w 29"/>
                <a:gd name="T7" fmla="*/ 14 h 23"/>
              </a:gdLst>
              <a:ahLst/>
              <a:cxnLst>
                <a:cxn ang="0">
                  <a:pos x="T0" y="T1"/>
                </a:cxn>
                <a:cxn ang="0">
                  <a:pos x="T2" y="T3"/>
                </a:cxn>
                <a:cxn ang="0">
                  <a:pos x="T4" y="T5"/>
                </a:cxn>
                <a:cxn ang="0">
                  <a:pos x="T6" y="T7"/>
                </a:cxn>
              </a:cxnLst>
              <a:rect l="0" t="0" r="r" b="b"/>
              <a:pathLst>
                <a:path w="29" h="23">
                  <a:moveTo>
                    <a:pt x="29" y="14"/>
                  </a:moveTo>
                  <a:lnTo>
                    <a:pt x="0" y="23"/>
                  </a:lnTo>
                  <a:lnTo>
                    <a:pt x="25" y="0"/>
                  </a:lnTo>
                  <a:lnTo>
                    <a:pt x="2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08" name="Freeform 707"/>
            <p:cNvSpPr>
              <a:spLocks/>
            </p:cNvSpPr>
            <p:nvPr/>
          </p:nvSpPr>
          <p:spPr bwMode="auto">
            <a:xfrm>
              <a:off x="4662170" y="2574925"/>
              <a:ext cx="5715" cy="5080"/>
            </a:xfrm>
            <a:custGeom>
              <a:avLst/>
              <a:gdLst>
                <a:gd name="T0" fmla="*/ 4 w 29"/>
                <a:gd name="T1" fmla="*/ 23 h 23"/>
                <a:gd name="T2" fmla="*/ 29 w 29"/>
                <a:gd name="T3" fmla="*/ 0 h 23"/>
                <a:gd name="T4" fmla="*/ 0 w 29"/>
                <a:gd name="T5" fmla="*/ 12 h 23"/>
                <a:gd name="T6" fmla="*/ 4 w 29"/>
                <a:gd name="T7" fmla="*/ 23 h 23"/>
              </a:gdLst>
              <a:ahLst/>
              <a:cxnLst>
                <a:cxn ang="0">
                  <a:pos x="T0" y="T1"/>
                </a:cxn>
                <a:cxn ang="0">
                  <a:pos x="T2" y="T3"/>
                </a:cxn>
                <a:cxn ang="0">
                  <a:pos x="T4" y="T5"/>
                </a:cxn>
                <a:cxn ang="0">
                  <a:pos x="T6" y="T7"/>
                </a:cxn>
              </a:cxnLst>
              <a:rect l="0" t="0" r="r" b="b"/>
              <a:pathLst>
                <a:path w="29" h="23">
                  <a:moveTo>
                    <a:pt x="4" y="23"/>
                  </a:moveTo>
                  <a:lnTo>
                    <a:pt x="29" y="0"/>
                  </a:lnTo>
                  <a:lnTo>
                    <a:pt x="0" y="12"/>
                  </a:lnTo>
                  <a:lnTo>
                    <a:pt x="4"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09" name="Freeform 708"/>
            <p:cNvSpPr>
              <a:spLocks/>
            </p:cNvSpPr>
            <p:nvPr/>
          </p:nvSpPr>
          <p:spPr bwMode="auto">
            <a:xfrm>
              <a:off x="4662170" y="2574925"/>
              <a:ext cx="6985" cy="5080"/>
            </a:xfrm>
            <a:custGeom>
              <a:avLst/>
              <a:gdLst>
                <a:gd name="T0" fmla="*/ 33 w 33"/>
                <a:gd name="T1" fmla="*/ 14 h 23"/>
                <a:gd name="T2" fmla="*/ 4 w 33"/>
                <a:gd name="T3" fmla="*/ 23 h 23"/>
                <a:gd name="T4" fmla="*/ 0 w 33"/>
                <a:gd name="T5" fmla="*/ 12 h 23"/>
                <a:gd name="T6" fmla="*/ 29 w 33"/>
                <a:gd name="T7" fmla="*/ 0 h 23"/>
                <a:gd name="T8" fmla="*/ 33 w 33"/>
                <a:gd name="T9" fmla="*/ 14 h 23"/>
              </a:gdLst>
              <a:ahLst/>
              <a:cxnLst>
                <a:cxn ang="0">
                  <a:pos x="T0" y="T1"/>
                </a:cxn>
                <a:cxn ang="0">
                  <a:pos x="T2" y="T3"/>
                </a:cxn>
                <a:cxn ang="0">
                  <a:pos x="T4" y="T5"/>
                </a:cxn>
                <a:cxn ang="0">
                  <a:pos x="T6" y="T7"/>
                </a:cxn>
                <a:cxn ang="0">
                  <a:pos x="T8" y="T9"/>
                </a:cxn>
              </a:cxnLst>
              <a:rect l="0" t="0" r="r" b="b"/>
              <a:pathLst>
                <a:path w="33" h="23">
                  <a:moveTo>
                    <a:pt x="33" y="14"/>
                  </a:moveTo>
                  <a:lnTo>
                    <a:pt x="4" y="23"/>
                  </a:lnTo>
                  <a:lnTo>
                    <a:pt x="0" y="12"/>
                  </a:lnTo>
                  <a:lnTo>
                    <a:pt x="29" y="0"/>
                  </a:lnTo>
                  <a:lnTo>
                    <a:pt x="33" y="1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10" name="Freeform 709"/>
            <p:cNvSpPr>
              <a:spLocks/>
            </p:cNvSpPr>
            <p:nvPr/>
          </p:nvSpPr>
          <p:spPr bwMode="auto">
            <a:xfrm>
              <a:off x="4662170" y="2572385"/>
              <a:ext cx="5715" cy="5080"/>
            </a:xfrm>
            <a:custGeom>
              <a:avLst/>
              <a:gdLst>
                <a:gd name="T0" fmla="*/ 29 w 29"/>
                <a:gd name="T1" fmla="*/ 12 h 24"/>
                <a:gd name="T2" fmla="*/ 0 w 29"/>
                <a:gd name="T3" fmla="*/ 24 h 24"/>
                <a:gd name="T4" fmla="*/ 24 w 29"/>
                <a:gd name="T5" fmla="*/ 0 h 24"/>
                <a:gd name="T6" fmla="*/ 29 w 29"/>
                <a:gd name="T7" fmla="*/ 12 h 24"/>
              </a:gdLst>
              <a:ahLst/>
              <a:cxnLst>
                <a:cxn ang="0">
                  <a:pos x="T0" y="T1"/>
                </a:cxn>
                <a:cxn ang="0">
                  <a:pos x="T2" y="T3"/>
                </a:cxn>
                <a:cxn ang="0">
                  <a:pos x="T4" y="T5"/>
                </a:cxn>
                <a:cxn ang="0">
                  <a:pos x="T6" y="T7"/>
                </a:cxn>
              </a:cxnLst>
              <a:rect l="0" t="0" r="r" b="b"/>
              <a:pathLst>
                <a:path w="29" h="24">
                  <a:moveTo>
                    <a:pt x="29" y="12"/>
                  </a:moveTo>
                  <a:lnTo>
                    <a:pt x="0" y="24"/>
                  </a:lnTo>
                  <a:lnTo>
                    <a:pt x="24" y="0"/>
                  </a:lnTo>
                  <a:lnTo>
                    <a:pt x="29"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11" name="Freeform 710"/>
            <p:cNvSpPr>
              <a:spLocks/>
            </p:cNvSpPr>
            <p:nvPr/>
          </p:nvSpPr>
          <p:spPr bwMode="auto">
            <a:xfrm>
              <a:off x="4660900" y="2572385"/>
              <a:ext cx="6350" cy="5080"/>
            </a:xfrm>
            <a:custGeom>
              <a:avLst/>
              <a:gdLst>
                <a:gd name="T0" fmla="*/ 4 w 28"/>
                <a:gd name="T1" fmla="*/ 24 h 24"/>
                <a:gd name="T2" fmla="*/ 28 w 28"/>
                <a:gd name="T3" fmla="*/ 0 h 24"/>
                <a:gd name="T4" fmla="*/ 0 w 28"/>
                <a:gd name="T5" fmla="*/ 12 h 24"/>
                <a:gd name="T6" fmla="*/ 4 w 28"/>
                <a:gd name="T7" fmla="*/ 24 h 24"/>
              </a:gdLst>
              <a:ahLst/>
              <a:cxnLst>
                <a:cxn ang="0">
                  <a:pos x="T0" y="T1"/>
                </a:cxn>
                <a:cxn ang="0">
                  <a:pos x="T2" y="T3"/>
                </a:cxn>
                <a:cxn ang="0">
                  <a:pos x="T4" y="T5"/>
                </a:cxn>
                <a:cxn ang="0">
                  <a:pos x="T6" y="T7"/>
                </a:cxn>
              </a:cxnLst>
              <a:rect l="0" t="0" r="r" b="b"/>
              <a:pathLst>
                <a:path w="28" h="24">
                  <a:moveTo>
                    <a:pt x="4" y="24"/>
                  </a:moveTo>
                  <a:lnTo>
                    <a:pt x="28" y="0"/>
                  </a:lnTo>
                  <a:lnTo>
                    <a:pt x="0" y="12"/>
                  </a:lnTo>
                  <a:lnTo>
                    <a:pt x="4"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12" name="Freeform 711"/>
            <p:cNvSpPr>
              <a:spLocks/>
            </p:cNvSpPr>
            <p:nvPr/>
          </p:nvSpPr>
          <p:spPr bwMode="auto">
            <a:xfrm>
              <a:off x="4660900" y="2572385"/>
              <a:ext cx="6985" cy="5080"/>
            </a:xfrm>
            <a:custGeom>
              <a:avLst/>
              <a:gdLst>
                <a:gd name="T0" fmla="*/ 33 w 33"/>
                <a:gd name="T1" fmla="*/ 12 h 24"/>
                <a:gd name="T2" fmla="*/ 4 w 33"/>
                <a:gd name="T3" fmla="*/ 24 h 24"/>
                <a:gd name="T4" fmla="*/ 0 w 33"/>
                <a:gd name="T5" fmla="*/ 12 h 24"/>
                <a:gd name="T6" fmla="*/ 28 w 33"/>
                <a:gd name="T7" fmla="*/ 0 h 24"/>
                <a:gd name="T8" fmla="*/ 33 w 33"/>
                <a:gd name="T9" fmla="*/ 12 h 24"/>
              </a:gdLst>
              <a:ahLst/>
              <a:cxnLst>
                <a:cxn ang="0">
                  <a:pos x="T0" y="T1"/>
                </a:cxn>
                <a:cxn ang="0">
                  <a:pos x="T2" y="T3"/>
                </a:cxn>
                <a:cxn ang="0">
                  <a:pos x="T4" y="T5"/>
                </a:cxn>
                <a:cxn ang="0">
                  <a:pos x="T6" y="T7"/>
                </a:cxn>
                <a:cxn ang="0">
                  <a:pos x="T8" y="T9"/>
                </a:cxn>
              </a:cxnLst>
              <a:rect l="0" t="0" r="r" b="b"/>
              <a:pathLst>
                <a:path w="33" h="24">
                  <a:moveTo>
                    <a:pt x="33" y="12"/>
                  </a:moveTo>
                  <a:lnTo>
                    <a:pt x="4" y="24"/>
                  </a:lnTo>
                  <a:lnTo>
                    <a:pt x="0" y="12"/>
                  </a:lnTo>
                  <a:lnTo>
                    <a:pt x="28" y="0"/>
                  </a:lnTo>
                  <a:lnTo>
                    <a:pt x="33" y="1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13" name="Freeform 712"/>
            <p:cNvSpPr>
              <a:spLocks/>
            </p:cNvSpPr>
            <p:nvPr/>
          </p:nvSpPr>
          <p:spPr bwMode="auto">
            <a:xfrm>
              <a:off x="4660900" y="2569845"/>
              <a:ext cx="6350" cy="5080"/>
            </a:xfrm>
            <a:custGeom>
              <a:avLst/>
              <a:gdLst>
                <a:gd name="T0" fmla="*/ 28 w 28"/>
                <a:gd name="T1" fmla="*/ 13 h 25"/>
                <a:gd name="T2" fmla="*/ 0 w 28"/>
                <a:gd name="T3" fmla="*/ 25 h 25"/>
                <a:gd name="T4" fmla="*/ 23 w 28"/>
                <a:gd name="T5" fmla="*/ 0 h 25"/>
                <a:gd name="T6" fmla="*/ 28 w 28"/>
                <a:gd name="T7" fmla="*/ 13 h 25"/>
              </a:gdLst>
              <a:ahLst/>
              <a:cxnLst>
                <a:cxn ang="0">
                  <a:pos x="T0" y="T1"/>
                </a:cxn>
                <a:cxn ang="0">
                  <a:pos x="T2" y="T3"/>
                </a:cxn>
                <a:cxn ang="0">
                  <a:pos x="T4" y="T5"/>
                </a:cxn>
                <a:cxn ang="0">
                  <a:pos x="T6" y="T7"/>
                </a:cxn>
              </a:cxnLst>
              <a:rect l="0" t="0" r="r" b="b"/>
              <a:pathLst>
                <a:path w="28" h="25">
                  <a:moveTo>
                    <a:pt x="28" y="13"/>
                  </a:moveTo>
                  <a:lnTo>
                    <a:pt x="0" y="25"/>
                  </a:lnTo>
                  <a:lnTo>
                    <a:pt x="23" y="0"/>
                  </a:lnTo>
                  <a:lnTo>
                    <a:pt x="28"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14" name="Freeform 713"/>
            <p:cNvSpPr>
              <a:spLocks/>
            </p:cNvSpPr>
            <p:nvPr/>
          </p:nvSpPr>
          <p:spPr bwMode="auto">
            <a:xfrm>
              <a:off x="4660265" y="2569845"/>
              <a:ext cx="5715" cy="5080"/>
            </a:xfrm>
            <a:custGeom>
              <a:avLst/>
              <a:gdLst>
                <a:gd name="T0" fmla="*/ 5 w 28"/>
                <a:gd name="T1" fmla="*/ 25 h 25"/>
                <a:gd name="T2" fmla="*/ 28 w 28"/>
                <a:gd name="T3" fmla="*/ 0 h 25"/>
                <a:gd name="T4" fmla="*/ 0 w 28"/>
                <a:gd name="T5" fmla="*/ 14 h 25"/>
                <a:gd name="T6" fmla="*/ 5 w 28"/>
                <a:gd name="T7" fmla="*/ 25 h 25"/>
              </a:gdLst>
              <a:ahLst/>
              <a:cxnLst>
                <a:cxn ang="0">
                  <a:pos x="T0" y="T1"/>
                </a:cxn>
                <a:cxn ang="0">
                  <a:pos x="T2" y="T3"/>
                </a:cxn>
                <a:cxn ang="0">
                  <a:pos x="T4" y="T5"/>
                </a:cxn>
                <a:cxn ang="0">
                  <a:pos x="T6" y="T7"/>
                </a:cxn>
              </a:cxnLst>
              <a:rect l="0" t="0" r="r" b="b"/>
              <a:pathLst>
                <a:path w="28" h="25">
                  <a:moveTo>
                    <a:pt x="5" y="25"/>
                  </a:moveTo>
                  <a:lnTo>
                    <a:pt x="28" y="0"/>
                  </a:lnTo>
                  <a:lnTo>
                    <a:pt x="0" y="14"/>
                  </a:lnTo>
                  <a:lnTo>
                    <a:pt x="5"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15" name="Freeform 714"/>
            <p:cNvSpPr>
              <a:spLocks/>
            </p:cNvSpPr>
            <p:nvPr/>
          </p:nvSpPr>
          <p:spPr bwMode="auto">
            <a:xfrm>
              <a:off x="4660265" y="2569845"/>
              <a:ext cx="6985" cy="5080"/>
            </a:xfrm>
            <a:custGeom>
              <a:avLst/>
              <a:gdLst>
                <a:gd name="T0" fmla="*/ 33 w 33"/>
                <a:gd name="T1" fmla="*/ 13 h 25"/>
                <a:gd name="T2" fmla="*/ 5 w 33"/>
                <a:gd name="T3" fmla="*/ 25 h 25"/>
                <a:gd name="T4" fmla="*/ 0 w 33"/>
                <a:gd name="T5" fmla="*/ 14 h 25"/>
                <a:gd name="T6" fmla="*/ 28 w 33"/>
                <a:gd name="T7" fmla="*/ 0 h 25"/>
                <a:gd name="T8" fmla="*/ 33 w 33"/>
                <a:gd name="T9" fmla="*/ 13 h 25"/>
              </a:gdLst>
              <a:ahLst/>
              <a:cxnLst>
                <a:cxn ang="0">
                  <a:pos x="T0" y="T1"/>
                </a:cxn>
                <a:cxn ang="0">
                  <a:pos x="T2" y="T3"/>
                </a:cxn>
                <a:cxn ang="0">
                  <a:pos x="T4" y="T5"/>
                </a:cxn>
                <a:cxn ang="0">
                  <a:pos x="T6" y="T7"/>
                </a:cxn>
                <a:cxn ang="0">
                  <a:pos x="T8" y="T9"/>
                </a:cxn>
              </a:cxnLst>
              <a:rect l="0" t="0" r="r" b="b"/>
              <a:pathLst>
                <a:path w="33" h="25">
                  <a:moveTo>
                    <a:pt x="33" y="13"/>
                  </a:moveTo>
                  <a:lnTo>
                    <a:pt x="5" y="25"/>
                  </a:lnTo>
                  <a:lnTo>
                    <a:pt x="0" y="14"/>
                  </a:lnTo>
                  <a:lnTo>
                    <a:pt x="28" y="0"/>
                  </a:lnTo>
                  <a:lnTo>
                    <a:pt x="33"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16" name="Freeform 715"/>
            <p:cNvSpPr>
              <a:spLocks/>
            </p:cNvSpPr>
            <p:nvPr/>
          </p:nvSpPr>
          <p:spPr bwMode="auto">
            <a:xfrm>
              <a:off x="4660265" y="2567305"/>
              <a:ext cx="5715" cy="5715"/>
            </a:xfrm>
            <a:custGeom>
              <a:avLst/>
              <a:gdLst>
                <a:gd name="T0" fmla="*/ 28 w 28"/>
                <a:gd name="T1" fmla="*/ 11 h 25"/>
                <a:gd name="T2" fmla="*/ 0 w 28"/>
                <a:gd name="T3" fmla="*/ 25 h 25"/>
                <a:gd name="T4" fmla="*/ 22 w 28"/>
                <a:gd name="T5" fmla="*/ 0 h 25"/>
                <a:gd name="T6" fmla="*/ 28 w 28"/>
                <a:gd name="T7" fmla="*/ 11 h 25"/>
              </a:gdLst>
              <a:ahLst/>
              <a:cxnLst>
                <a:cxn ang="0">
                  <a:pos x="T0" y="T1"/>
                </a:cxn>
                <a:cxn ang="0">
                  <a:pos x="T2" y="T3"/>
                </a:cxn>
                <a:cxn ang="0">
                  <a:pos x="T4" y="T5"/>
                </a:cxn>
                <a:cxn ang="0">
                  <a:pos x="T6" y="T7"/>
                </a:cxn>
              </a:cxnLst>
              <a:rect l="0" t="0" r="r" b="b"/>
              <a:pathLst>
                <a:path w="28" h="25">
                  <a:moveTo>
                    <a:pt x="28" y="11"/>
                  </a:moveTo>
                  <a:lnTo>
                    <a:pt x="0" y="25"/>
                  </a:lnTo>
                  <a:lnTo>
                    <a:pt x="22" y="0"/>
                  </a:lnTo>
                  <a:lnTo>
                    <a:pt x="28"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17" name="Freeform 716"/>
            <p:cNvSpPr>
              <a:spLocks/>
            </p:cNvSpPr>
            <p:nvPr/>
          </p:nvSpPr>
          <p:spPr bwMode="auto">
            <a:xfrm>
              <a:off x="4658360" y="2567305"/>
              <a:ext cx="6350" cy="5715"/>
            </a:xfrm>
            <a:custGeom>
              <a:avLst/>
              <a:gdLst>
                <a:gd name="T0" fmla="*/ 7 w 29"/>
                <a:gd name="T1" fmla="*/ 25 h 25"/>
                <a:gd name="T2" fmla="*/ 29 w 29"/>
                <a:gd name="T3" fmla="*/ 0 h 25"/>
                <a:gd name="T4" fmla="*/ 0 w 29"/>
                <a:gd name="T5" fmla="*/ 14 h 25"/>
                <a:gd name="T6" fmla="*/ 7 w 29"/>
                <a:gd name="T7" fmla="*/ 25 h 25"/>
              </a:gdLst>
              <a:ahLst/>
              <a:cxnLst>
                <a:cxn ang="0">
                  <a:pos x="T0" y="T1"/>
                </a:cxn>
                <a:cxn ang="0">
                  <a:pos x="T2" y="T3"/>
                </a:cxn>
                <a:cxn ang="0">
                  <a:pos x="T4" y="T5"/>
                </a:cxn>
                <a:cxn ang="0">
                  <a:pos x="T6" y="T7"/>
                </a:cxn>
              </a:cxnLst>
              <a:rect l="0" t="0" r="r" b="b"/>
              <a:pathLst>
                <a:path w="29" h="25">
                  <a:moveTo>
                    <a:pt x="7" y="25"/>
                  </a:moveTo>
                  <a:lnTo>
                    <a:pt x="29" y="0"/>
                  </a:lnTo>
                  <a:lnTo>
                    <a:pt x="0" y="14"/>
                  </a:lnTo>
                  <a:lnTo>
                    <a:pt x="7"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18" name="Freeform 717"/>
            <p:cNvSpPr>
              <a:spLocks/>
            </p:cNvSpPr>
            <p:nvPr/>
          </p:nvSpPr>
          <p:spPr bwMode="auto">
            <a:xfrm>
              <a:off x="4658360" y="2567305"/>
              <a:ext cx="7620" cy="5715"/>
            </a:xfrm>
            <a:custGeom>
              <a:avLst/>
              <a:gdLst>
                <a:gd name="T0" fmla="*/ 35 w 35"/>
                <a:gd name="T1" fmla="*/ 11 h 25"/>
                <a:gd name="T2" fmla="*/ 7 w 35"/>
                <a:gd name="T3" fmla="*/ 25 h 25"/>
                <a:gd name="T4" fmla="*/ 0 w 35"/>
                <a:gd name="T5" fmla="*/ 14 h 25"/>
                <a:gd name="T6" fmla="*/ 29 w 35"/>
                <a:gd name="T7" fmla="*/ 0 h 25"/>
                <a:gd name="T8" fmla="*/ 35 w 35"/>
                <a:gd name="T9" fmla="*/ 11 h 25"/>
              </a:gdLst>
              <a:ahLst/>
              <a:cxnLst>
                <a:cxn ang="0">
                  <a:pos x="T0" y="T1"/>
                </a:cxn>
                <a:cxn ang="0">
                  <a:pos x="T2" y="T3"/>
                </a:cxn>
                <a:cxn ang="0">
                  <a:pos x="T4" y="T5"/>
                </a:cxn>
                <a:cxn ang="0">
                  <a:pos x="T6" y="T7"/>
                </a:cxn>
                <a:cxn ang="0">
                  <a:pos x="T8" y="T9"/>
                </a:cxn>
              </a:cxnLst>
              <a:rect l="0" t="0" r="r" b="b"/>
              <a:pathLst>
                <a:path w="35" h="25">
                  <a:moveTo>
                    <a:pt x="35" y="11"/>
                  </a:moveTo>
                  <a:lnTo>
                    <a:pt x="7" y="25"/>
                  </a:lnTo>
                  <a:lnTo>
                    <a:pt x="0" y="14"/>
                  </a:lnTo>
                  <a:lnTo>
                    <a:pt x="29" y="0"/>
                  </a:lnTo>
                  <a:lnTo>
                    <a:pt x="35" y="1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19" name="Freeform 718"/>
            <p:cNvSpPr>
              <a:spLocks/>
            </p:cNvSpPr>
            <p:nvPr/>
          </p:nvSpPr>
          <p:spPr bwMode="auto">
            <a:xfrm>
              <a:off x="4658360" y="2564765"/>
              <a:ext cx="6350" cy="5715"/>
            </a:xfrm>
            <a:custGeom>
              <a:avLst/>
              <a:gdLst>
                <a:gd name="T0" fmla="*/ 29 w 29"/>
                <a:gd name="T1" fmla="*/ 13 h 27"/>
                <a:gd name="T2" fmla="*/ 0 w 29"/>
                <a:gd name="T3" fmla="*/ 27 h 27"/>
                <a:gd name="T4" fmla="*/ 22 w 29"/>
                <a:gd name="T5" fmla="*/ 0 h 27"/>
                <a:gd name="T6" fmla="*/ 29 w 29"/>
                <a:gd name="T7" fmla="*/ 13 h 27"/>
              </a:gdLst>
              <a:ahLst/>
              <a:cxnLst>
                <a:cxn ang="0">
                  <a:pos x="T0" y="T1"/>
                </a:cxn>
                <a:cxn ang="0">
                  <a:pos x="T2" y="T3"/>
                </a:cxn>
                <a:cxn ang="0">
                  <a:pos x="T4" y="T5"/>
                </a:cxn>
                <a:cxn ang="0">
                  <a:pos x="T6" y="T7"/>
                </a:cxn>
              </a:cxnLst>
              <a:rect l="0" t="0" r="r" b="b"/>
              <a:pathLst>
                <a:path w="29" h="27">
                  <a:moveTo>
                    <a:pt x="29" y="13"/>
                  </a:moveTo>
                  <a:lnTo>
                    <a:pt x="0" y="27"/>
                  </a:lnTo>
                  <a:lnTo>
                    <a:pt x="22" y="0"/>
                  </a:lnTo>
                  <a:lnTo>
                    <a:pt x="29"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20" name="Freeform 719"/>
            <p:cNvSpPr>
              <a:spLocks/>
            </p:cNvSpPr>
            <p:nvPr/>
          </p:nvSpPr>
          <p:spPr bwMode="auto">
            <a:xfrm>
              <a:off x="4657090" y="2564765"/>
              <a:ext cx="6350" cy="5715"/>
            </a:xfrm>
            <a:custGeom>
              <a:avLst/>
              <a:gdLst>
                <a:gd name="T0" fmla="*/ 6 w 28"/>
                <a:gd name="T1" fmla="*/ 27 h 27"/>
                <a:gd name="T2" fmla="*/ 28 w 28"/>
                <a:gd name="T3" fmla="*/ 0 h 27"/>
                <a:gd name="T4" fmla="*/ 0 w 28"/>
                <a:gd name="T5" fmla="*/ 16 h 27"/>
                <a:gd name="T6" fmla="*/ 6 w 28"/>
                <a:gd name="T7" fmla="*/ 27 h 27"/>
              </a:gdLst>
              <a:ahLst/>
              <a:cxnLst>
                <a:cxn ang="0">
                  <a:pos x="T0" y="T1"/>
                </a:cxn>
                <a:cxn ang="0">
                  <a:pos x="T2" y="T3"/>
                </a:cxn>
                <a:cxn ang="0">
                  <a:pos x="T4" y="T5"/>
                </a:cxn>
                <a:cxn ang="0">
                  <a:pos x="T6" y="T7"/>
                </a:cxn>
              </a:cxnLst>
              <a:rect l="0" t="0" r="r" b="b"/>
              <a:pathLst>
                <a:path w="28" h="27">
                  <a:moveTo>
                    <a:pt x="6" y="27"/>
                  </a:moveTo>
                  <a:lnTo>
                    <a:pt x="28" y="0"/>
                  </a:lnTo>
                  <a:lnTo>
                    <a:pt x="0" y="16"/>
                  </a:lnTo>
                  <a:lnTo>
                    <a:pt x="6"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21" name="Freeform 720"/>
            <p:cNvSpPr>
              <a:spLocks/>
            </p:cNvSpPr>
            <p:nvPr/>
          </p:nvSpPr>
          <p:spPr bwMode="auto">
            <a:xfrm>
              <a:off x="4657090" y="2564765"/>
              <a:ext cx="7620" cy="5715"/>
            </a:xfrm>
            <a:custGeom>
              <a:avLst/>
              <a:gdLst>
                <a:gd name="T0" fmla="*/ 35 w 35"/>
                <a:gd name="T1" fmla="*/ 13 h 27"/>
                <a:gd name="T2" fmla="*/ 6 w 35"/>
                <a:gd name="T3" fmla="*/ 27 h 27"/>
                <a:gd name="T4" fmla="*/ 0 w 35"/>
                <a:gd name="T5" fmla="*/ 16 h 27"/>
                <a:gd name="T6" fmla="*/ 28 w 35"/>
                <a:gd name="T7" fmla="*/ 0 h 27"/>
                <a:gd name="T8" fmla="*/ 35 w 35"/>
                <a:gd name="T9" fmla="*/ 13 h 27"/>
              </a:gdLst>
              <a:ahLst/>
              <a:cxnLst>
                <a:cxn ang="0">
                  <a:pos x="T0" y="T1"/>
                </a:cxn>
                <a:cxn ang="0">
                  <a:pos x="T2" y="T3"/>
                </a:cxn>
                <a:cxn ang="0">
                  <a:pos x="T4" y="T5"/>
                </a:cxn>
                <a:cxn ang="0">
                  <a:pos x="T6" y="T7"/>
                </a:cxn>
                <a:cxn ang="0">
                  <a:pos x="T8" y="T9"/>
                </a:cxn>
              </a:cxnLst>
              <a:rect l="0" t="0" r="r" b="b"/>
              <a:pathLst>
                <a:path w="35" h="27">
                  <a:moveTo>
                    <a:pt x="35" y="13"/>
                  </a:moveTo>
                  <a:lnTo>
                    <a:pt x="6" y="27"/>
                  </a:lnTo>
                  <a:lnTo>
                    <a:pt x="0" y="16"/>
                  </a:lnTo>
                  <a:lnTo>
                    <a:pt x="28" y="0"/>
                  </a:lnTo>
                  <a:lnTo>
                    <a:pt x="35"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22" name="Freeform 721"/>
            <p:cNvSpPr>
              <a:spLocks/>
            </p:cNvSpPr>
            <p:nvPr/>
          </p:nvSpPr>
          <p:spPr bwMode="auto">
            <a:xfrm>
              <a:off x="4657090" y="2562225"/>
              <a:ext cx="6350" cy="5715"/>
            </a:xfrm>
            <a:custGeom>
              <a:avLst/>
              <a:gdLst>
                <a:gd name="T0" fmla="*/ 28 w 28"/>
                <a:gd name="T1" fmla="*/ 12 h 28"/>
                <a:gd name="T2" fmla="*/ 0 w 28"/>
                <a:gd name="T3" fmla="*/ 28 h 28"/>
                <a:gd name="T4" fmla="*/ 21 w 28"/>
                <a:gd name="T5" fmla="*/ 0 h 28"/>
                <a:gd name="T6" fmla="*/ 28 w 28"/>
                <a:gd name="T7" fmla="*/ 12 h 28"/>
              </a:gdLst>
              <a:ahLst/>
              <a:cxnLst>
                <a:cxn ang="0">
                  <a:pos x="T0" y="T1"/>
                </a:cxn>
                <a:cxn ang="0">
                  <a:pos x="T2" y="T3"/>
                </a:cxn>
                <a:cxn ang="0">
                  <a:pos x="T4" y="T5"/>
                </a:cxn>
                <a:cxn ang="0">
                  <a:pos x="T6" y="T7"/>
                </a:cxn>
              </a:cxnLst>
              <a:rect l="0" t="0" r="r" b="b"/>
              <a:pathLst>
                <a:path w="28" h="28">
                  <a:moveTo>
                    <a:pt x="28" y="12"/>
                  </a:moveTo>
                  <a:lnTo>
                    <a:pt x="0" y="28"/>
                  </a:lnTo>
                  <a:lnTo>
                    <a:pt x="21" y="0"/>
                  </a:lnTo>
                  <a:lnTo>
                    <a:pt x="28"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23" name="Freeform 722"/>
            <p:cNvSpPr>
              <a:spLocks/>
            </p:cNvSpPr>
            <p:nvPr/>
          </p:nvSpPr>
          <p:spPr bwMode="auto">
            <a:xfrm>
              <a:off x="4655820" y="2562225"/>
              <a:ext cx="5715" cy="5715"/>
            </a:xfrm>
            <a:custGeom>
              <a:avLst/>
              <a:gdLst>
                <a:gd name="T0" fmla="*/ 6 w 27"/>
                <a:gd name="T1" fmla="*/ 28 h 28"/>
                <a:gd name="T2" fmla="*/ 27 w 27"/>
                <a:gd name="T3" fmla="*/ 0 h 28"/>
                <a:gd name="T4" fmla="*/ 0 w 27"/>
                <a:gd name="T5" fmla="*/ 18 h 28"/>
                <a:gd name="T6" fmla="*/ 6 w 27"/>
                <a:gd name="T7" fmla="*/ 28 h 28"/>
              </a:gdLst>
              <a:ahLst/>
              <a:cxnLst>
                <a:cxn ang="0">
                  <a:pos x="T0" y="T1"/>
                </a:cxn>
                <a:cxn ang="0">
                  <a:pos x="T2" y="T3"/>
                </a:cxn>
                <a:cxn ang="0">
                  <a:pos x="T4" y="T5"/>
                </a:cxn>
                <a:cxn ang="0">
                  <a:pos x="T6" y="T7"/>
                </a:cxn>
              </a:cxnLst>
              <a:rect l="0" t="0" r="r" b="b"/>
              <a:pathLst>
                <a:path w="27" h="28">
                  <a:moveTo>
                    <a:pt x="6" y="28"/>
                  </a:moveTo>
                  <a:lnTo>
                    <a:pt x="27" y="0"/>
                  </a:lnTo>
                  <a:lnTo>
                    <a:pt x="0" y="18"/>
                  </a:lnTo>
                  <a:lnTo>
                    <a:pt x="6"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24" name="Freeform 723"/>
            <p:cNvSpPr>
              <a:spLocks/>
            </p:cNvSpPr>
            <p:nvPr/>
          </p:nvSpPr>
          <p:spPr bwMode="auto">
            <a:xfrm>
              <a:off x="4655820" y="2562225"/>
              <a:ext cx="7620" cy="5715"/>
            </a:xfrm>
            <a:custGeom>
              <a:avLst/>
              <a:gdLst>
                <a:gd name="T0" fmla="*/ 34 w 34"/>
                <a:gd name="T1" fmla="*/ 12 h 28"/>
                <a:gd name="T2" fmla="*/ 6 w 34"/>
                <a:gd name="T3" fmla="*/ 28 h 28"/>
                <a:gd name="T4" fmla="*/ 0 w 34"/>
                <a:gd name="T5" fmla="*/ 18 h 28"/>
                <a:gd name="T6" fmla="*/ 27 w 34"/>
                <a:gd name="T7" fmla="*/ 0 h 28"/>
                <a:gd name="T8" fmla="*/ 34 w 34"/>
                <a:gd name="T9" fmla="*/ 12 h 28"/>
              </a:gdLst>
              <a:ahLst/>
              <a:cxnLst>
                <a:cxn ang="0">
                  <a:pos x="T0" y="T1"/>
                </a:cxn>
                <a:cxn ang="0">
                  <a:pos x="T2" y="T3"/>
                </a:cxn>
                <a:cxn ang="0">
                  <a:pos x="T4" y="T5"/>
                </a:cxn>
                <a:cxn ang="0">
                  <a:pos x="T6" y="T7"/>
                </a:cxn>
                <a:cxn ang="0">
                  <a:pos x="T8" y="T9"/>
                </a:cxn>
              </a:cxnLst>
              <a:rect l="0" t="0" r="r" b="b"/>
              <a:pathLst>
                <a:path w="34" h="28">
                  <a:moveTo>
                    <a:pt x="34" y="12"/>
                  </a:moveTo>
                  <a:lnTo>
                    <a:pt x="6" y="28"/>
                  </a:lnTo>
                  <a:lnTo>
                    <a:pt x="0" y="18"/>
                  </a:lnTo>
                  <a:lnTo>
                    <a:pt x="27" y="0"/>
                  </a:lnTo>
                  <a:lnTo>
                    <a:pt x="34" y="1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25" name="Freeform 724"/>
            <p:cNvSpPr>
              <a:spLocks/>
            </p:cNvSpPr>
            <p:nvPr/>
          </p:nvSpPr>
          <p:spPr bwMode="auto">
            <a:xfrm>
              <a:off x="4655820" y="2559685"/>
              <a:ext cx="5715" cy="6350"/>
            </a:xfrm>
            <a:custGeom>
              <a:avLst/>
              <a:gdLst>
                <a:gd name="T0" fmla="*/ 27 w 27"/>
                <a:gd name="T1" fmla="*/ 11 h 29"/>
                <a:gd name="T2" fmla="*/ 0 w 27"/>
                <a:gd name="T3" fmla="*/ 29 h 29"/>
                <a:gd name="T4" fmla="*/ 20 w 27"/>
                <a:gd name="T5" fmla="*/ 0 h 29"/>
                <a:gd name="T6" fmla="*/ 27 w 27"/>
                <a:gd name="T7" fmla="*/ 11 h 29"/>
              </a:gdLst>
              <a:ahLst/>
              <a:cxnLst>
                <a:cxn ang="0">
                  <a:pos x="T0" y="T1"/>
                </a:cxn>
                <a:cxn ang="0">
                  <a:pos x="T2" y="T3"/>
                </a:cxn>
                <a:cxn ang="0">
                  <a:pos x="T4" y="T5"/>
                </a:cxn>
                <a:cxn ang="0">
                  <a:pos x="T6" y="T7"/>
                </a:cxn>
              </a:cxnLst>
              <a:rect l="0" t="0" r="r" b="b"/>
              <a:pathLst>
                <a:path w="27" h="29">
                  <a:moveTo>
                    <a:pt x="27" y="11"/>
                  </a:moveTo>
                  <a:lnTo>
                    <a:pt x="0" y="29"/>
                  </a:lnTo>
                  <a:lnTo>
                    <a:pt x="20" y="0"/>
                  </a:lnTo>
                  <a:lnTo>
                    <a:pt x="27"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26" name="Freeform 725"/>
            <p:cNvSpPr>
              <a:spLocks/>
            </p:cNvSpPr>
            <p:nvPr/>
          </p:nvSpPr>
          <p:spPr bwMode="auto">
            <a:xfrm>
              <a:off x="4654550" y="2559685"/>
              <a:ext cx="5715" cy="6350"/>
            </a:xfrm>
            <a:custGeom>
              <a:avLst/>
              <a:gdLst>
                <a:gd name="T0" fmla="*/ 7 w 27"/>
                <a:gd name="T1" fmla="*/ 29 h 29"/>
                <a:gd name="T2" fmla="*/ 27 w 27"/>
                <a:gd name="T3" fmla="*/ 0 h 29"/>
                <a:gd name="T4" fmla="*/ 0 w 27"/>
                <a:gd name="T5" fmla="*/ 18 h 29"/>
                <a:gd name="T6" fmla="*/ 7 w 27"/>
                <a:gd name="T7" fmla="*/ 29 h 29"/>
              </a:gdLst>
              <a:ahLst/>
              <a:cxnLst>
                <a:cxn ang="0">
                  <a:pos x="T0" y="T1"/>
                </a:cxn>
                <a:cxn ang="0">
                  <a:pos x="T2" y="T3"/>
                </a:cxn>
                <a:cxn ang="0">
                  <a:pos x="T4" y="T5"/>
                </a:cxn>
                <a:cxn ang="0">
                  <a:pos x="T6" y="T7"/>
                </a:cxn>
              </a:cxnLst>
              <a:rect l="0" t="0" r="r" b="b"/>
              <a:pathLst>
                <a:path w="27" h="29">
                  <a:moveTo>
                    <a:pt x="7" y="29"/>
                  </a:moveTo>
                  <a:lnTo>
                    <a:pt x="27" y="0"/>
                  </a:lnTo>
                  <a:lnTo>
                    <a:pt x="0" y="18"/>
                  </a:lnTo>
                  <a:lnTo>
                    <a:pt x="7"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27" name="Freeform 726"/>
            <p:cNvSpPr>
              <a:spLocks/>
            </p:cNvSpPr>
            <p:nvPr/>
          </p:nvSpPr>
          <p:spPr bwMode="auto">
            <a:xfrm>
              <a:off x="4654550" y="2559685"/>
              <a:ext cx="6985" cy="6350"/>
            </a:xfrm>
            <a:custGeom>
              <a:avLst/>
              <a:gdLst>
                <a:gd name="T0" fmla="*/ 34 w 34"/>
                <a:gd name="T1" fmla="*/ 11 h 29"/>
                <a:gd name="T2" fmla="*/ 7 w 34"/>
                <a:gd name="T3" fmla="*/ 29 h 29"/>
                <a:gd name="T4" fmla="*/ 0 w 34"/>
                <a:gd name="T5" fmla="*/ 18 h 29"/>
                <a:gd name="T6" fmla="*/ 27 w 34"/>
                <a:gd name="T7" fmla="*/ 0 h 29"/>
                <a:gd name="T8" fmla="*/ 34 w 34"/>
                <a:gd name="T9" fmla="*/ 11 h 29"/>
              </a:gdLst>
              <a:ahLst/>
              <a:cxnLst>
                <a:cxn ang="0">
                  <a:pos x="T0" y="T1"/>
                </a:cxn>
                <a:cxn ang="0">
                  <a:pos x="T2" y="T3"/>
                </a:cxn>
                <a:cxn ang="0">
                  <a:pos x="T4" y="T5"/>
                </a:cxn>
                <a:cxn ang="0">
                  <a:pos x="T6" y="T7"/>
                </a:cxn>
                <a:cxn ang="0">
                  <a:pos x="T8" y="T9"/>
                </a:cxn>
              </a:cxnLst>
              <a:rect l="0" t="0" r="r" b="b"/>
              <a:pathLst>
                <a:path w="34" h="29">
                  <a:moveTo>
                    <a:pt x="34" y="11"/>
                  </a:moveTo>
                  <a:lnTo>
                    <a:pt x="7" y="29"/>
                  </a:lnTo>
                  <a:lnTo>
                    <a:pt x="0" y="18"/>
                  </a:lnTo>
                  <a:lnTo>
                    <a:pt x="27" y="0"/>
                  </a:lnTo>
                  <a:lnTo>
                    <a:pt x="34" y="1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28" name="Freeform 727"/>
            <p:cNvSpPr>
              <a:spLocks/>
            </p:cNvSpPr>
            <p:nvPr/>
          </p:nvSpPr>
          <p:spPr bwMode="auto">
            <a:xfrm>
              <a:off x="4654550" y="2557780"/>
              <a:ext cx="5715" cy="5715"/>
            </a:xfrm>
            <a:custGeom>
              <a:avLst/>
              <a:gdLst>
                <a:gd name="T0" fmla="*/ 27 w 27"/>
                <a:gd name="T1" fmla="*/ 10 h 28"/>
                <a:gd name="T2" fmla="*/ 0 w 27"/>
                <a:gd name="T3" fmla="*/ 28 h 28"/>
                <a:gd name="T4" fmla="*/ 18 w 27"/>
                <a:gd name="T5" fmla="*/ 0 h 28"/>
                <a:gd name="T6" fmla="*/ 27 w 27"/>
                <a:gd name="T7" fmla="*/ 10 h 28"/>
              </a:gdLst>
              <a:ahLst/>
              <a:cxnLst>
                <a:cxn ang="0">
                  <a:pos x="T0" y="T1"/>
                </a:cxn>
                <a:cxn ang="0">
                  <a:pos x="T2" y="T3"/>
                </a:cxn>
                <a:cxn ang="0">
                  <a:pos x="T4" y="T5"/>
                </a:cxn>
                <a:cxn ang="0">
                  <a:pos x="T6" y="T7"/>
                </a:cxn>
              </a:cxnLst>
              <a:rect l="0" t="0" r="r" b="b"/>
              <a:pathLst>
                <a:path w="27" h="28">
                  <a:moveTo>
                    <a:pt x="27" y="10"/>
                  </a:moveTo>
                  <a:lnTo>
                    <a:pt x="0" y="28"/>
                  </a:lnTo>
                  <a:lnTo>
                    <a:pt x="18" y="0"/>
                  </a:lnTo>
                  <a:lnTo>
                    <a:pt x="27"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29" name="Freeform 728"/>
            <p:cNvSpPr>
              <a:spLocks/>
            </p:cNvSpPr>
            <p:nvPr/>
          </p:nvSpPr>
          <p:spPr bwMode="auto">
            <a:xfrm>
              <a:off x="4653280" y="2557780"/>
              <a:ext cx="5080" cy="5715"/>
            </a:xfrm>
            <a:custGeom>
              <a:avLst/>
              <a:gdLst>
                <a:gd name="T0" fmla="*/ 7 w 25"/>
                <a:gd name="T1" fmla="*/ 28 h 28"/>
                <a:gd name="T2" fmla="*/ 25 w 25"/>
                <a:gd name="T3" fmla="*/ 0 h 28"/>
                <a:gd name="T4" fmla="*/ 0 w 25"/>
                <a:gd name="T5" fmla="*/ 18 h 28"/>
                <a:gd name="T6" fmla="*/ 7 w 25"/>
                <a:gd name="T7" fmla="*/ 28 h 28"/>
              </a:gdLst>
              <a:ahLst/>
              <a:cxnLst>
                <a:cxn ang="0">
                  <a:pos x="T0" y="T1"/>
                </a:cxn>
                <a:cxn ang="0">
                  <a:pos x="T2" y="T3"/>
                </a:cxn>
                <a:cxn ang="0">
                  <a:pos x="T4" y="T5"/>
                </a:cxn>
                <a:cxn ang="0">
                  <a:pos x="T6" y="T7"/>
                </a:cxn>
              </a:cxnLst>
              <a:rect l="0" t="0" r="r" b="b"/>
              <a:pathLst>
                <a:path w="25" h="28">
                  <a:moveTo>
                    <a:pt x="7" y="28"/>
                  </a:moveTo>
                  <a:lnTo>
                    <a:pt x="25" y="0"/>
                  </a:lnTo>
                  <a:lnTo>
                    <a:pt x="0" y="18"/>
                  </a:lnTo>
                  <a:lnTo>
                    <a:pt x="7"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30" name="Freeform 729"/>
            <p:cNvSpPr>
              <a:spLocks/>
            </p:cNvSpPr>
            <p:nvPr/>
          </p:nvSpPr>
          <p:spPr bwMode="auto">
            <a:xfrm>
              <a:off x="4653280" y="2557780"/>
              <a:ext cx="6985" cy="5715"/>
            </a:xfrm>
            <a:custGeom>
              <a:avLst/>
              <a:gdLst>
                <a:gd name="T0" fmla="*/ 34 w 34"/>
                <a:gd name="T1" fmla="*/ 10 h 28"/>
                <a:gd name="T2" fmla="*/ 7 w 34"/>
                <a:gd name="T3" fmla="*/ 28 h 28"/>
                <a:gd name="T4" fmla="*/ 0 w 34"/>
                <a:gd name="T5" fmla="*/ 18 h 28"/>
                <a:gd name="T6" fmla="*/ 25 w 34"/>
                <a:gd name="T7" fmla="*/ 0 h 28"/>
                <a:gd name="T8" fmla="*/ 34 w 34"/>
                <a:gd name="T9" fmla="*/ 10 h 28"/>
              </a:gdLst>
              <a:ahLst/>
              <a:cxnLst>
                <a:cxn ang="0">
                  <a:pos x="T0" y="T1"/>
                </a:cxn>
                <a:cxn ang="0">
                  <a:pos x="T2" y="T3"/>
                </a:cxn>
                <a:cxn ang="0">
                  <a:pos x="T4" y="T5"/>
                </a:cxn>
                <a:cxn ang="0">
                  <a:pos x="T6" y="T7"/>
                </a:cxn>
                <a:cxn ang="0">
                  <a:pos x="T8" y="T9"/>
                </a:cxn>
              </a:cxnLst>
              <a:rect l="0" t="0" r="r" b="b"/>
              <a:pathLst>
                <a:path w="34" h="28">
                  <a:moveTo>
                    <a:pt x="34" y="10"/>
                  </a:moveTo>
                  <a:lnTo>
                    <a:pt x="7" y="28"/>
                  </a:lnTo>
                  <a:lnTo>
                    <a:pt x="0" y="18"/>
                  </a:lnTo>
                  <a:lnTo>
                    <a:pt x="25" y="0"/>
                  </a:lnTo>
                  <a:lnTo>
                    <a:pt x="34" y="1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31" name="Freeform 730"/>
            <p:cNvSpPr>
              <a:spLocks/>
            </p:cNvSpPr>
            <p:nvPr/>
          </p:nvSpPr>
          <p:spPr bwMode="auto">
            <a:xfrm>
              <a:off x="4653280" y="2555240"/>
              <a:ext cx="5080" cy="6350"/>
            </a:xfrm>
            <a:custGeom>
              <a:avLst/>
              <a:gdLst>
                <a:gd name="T0" fmla="*/ 25 w 25"/>
                <a:gd name="T1" fmla="*/ 11 h 29"/>
                <a:gd name="T2" fmla="*/ 0 w 25"/>
                <a:gd name="T3" fmla="*/ 29 h 29"/>
                <a:gd name="T4" fmla="*/ 16 w 25"/>
                <a:gd name="T5" fmla="*/ 0 h 29"/>
                <a:gd name="T6" fmla="*/ 25 w 25"/>
                <a:gd name="T7" fmla="*/ 11 h 29"/>
              </a:gdLst>
              <a:ahLst/>
              <a:cxnLst>
                <a:cxn ang="0">
                  <a:pos x="T0" y="T1"/>
                </a:cxn>
                <a:cxn ang="0">
                  <a:pos x="T2" y="T3"/>
                </a:cxn>
                <a:cxn ang="0">
                  <a:pos x="T4" y="T5"/>
                </a:cxn>
                <a:cxn ang="0">
                  <a:pos x="T6" y="T7"/>
                </a:cxn>
              </a:cxnLst>
              <a:rect l="0" t="0" r="r" b="b"/>
              <a:pathLst>
                <a:path w="25" h="29">
                  <a:moveTo>
                    <a:pt x="25" y="11"/>
                  </a:moveTo>
                  <a:lnTo>
                    <a:pt x="0" y="29"/>
                  </a:lnTo>
                  <a:lnTo>
                    <a:pt x="16" y="0"/>
                  </a:lnTo>
                  <a:lnTo>
                    <a:pt x="25"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32" name="Freeform 731"/>
            <p:cNvSpPr>
              <a:spLocks/>
            </p:cNvSpPr>
            <p:nvPr/>
          </p:nvSpPr>
          <p:spPr bwMode="auto">
            <a:xfrm>
              <a:off x="4651375" y="2555240"/>
              <a:ext cx="5080" cy="6350"/>
            </a:xfrm>
            <a:custGeom>
              <a:avLst/>
              <a:gdLst>
                <a:gd name="T0" fmla="*/ 7 w 23"/>
                <a:gd name="T1" fmla="*/ 29 h 29"/>
                <a:gd name="T2" fmla="*/ 23 w 23"/>
                <a:gd name="T3" fmla="*/ 0 h 29"/>
                <a:gd name="T4" fmla="*/ 0 w 23"/>
                <a:gd name="T5" fmla="*/ 20 h 29"/>
                <a:gd name="T6" fmla="*/ 7 w 23"/>
                <a:gd name="T7" fmla="*/ 29 h 29"/>
              </a:gdLst>
              <a:ahLst/>
              <a:cxnLst>
                <a:cxn ang="0">
                  <a:pos x="T0" y="T1"/>
                </a:cxn>
                <a:cxn ang="0">
                  <a:pos x="T2" y="T3"/>
                </a:cxn>
                <a:cxn ang="0">
                  <a:pos x="T4" y="T5"/>
                </a:cxn>
                <a:cxn ang="0">
                  <a:pos x="T6" y="T7"/>
                </a:cxn>
              </a:cxnLst>
              <a:rect l="0" t="0" r="r" b="b"/>
              <a:pathLst>
                <a:path w="23" h="29">
                  <a:moveTo>
                    <a:pt x="7" y="29"/>
                  </a:moveTo>
                  <a:lnTo>
                    <a:pt x="23" y="0"/>
                  </a:lnTo>
                  <a:lnTo>
                    <a:pt x="0" y="20"/>
                  </a:lnTo>
                  <a:lnTo>
                    <a:pt x="7"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33" name="Freeform 732"/>
            <p:cNvSpPr>
              <a:spLocks/>
            </p:cNvSpPr>
            <p:nvPr/>
          </p:nvSpPr>
          <p:spPr bwMode="auto">
            <a:xfrm>
              <a:off x="4651375" y="2555240"/>
              <a:ext cx="6985" cy="6350"/>
            </a:xfrm>
            <a:custGeom>
              <a:avLst/>
              <a:gdLst>
                <a:gd name="T0" fmla="*/ 32 w 32"/>
                <a:gd name="T1" fmla="*/ 11 h 29"/>
                <a:gd name="T2" fmla="*/ 7 w 32"/>
                <a:gd name="T3" fmla="*/ 29 h 29"/>
                <a:gd name="T4" fmla="*/ 0 w 32"/>
                <a:gd name="T5" fmla="*/ 20 h 29"/>
                <a:gd name="T6" fmla="*/ 23 w 32"/>
                <a:gd name="T7" fmla="*/ 0 h 29"/>
                <a:gd name="T8" fmla="*/ 32 w 32"/>
                <a:gd name="T9" fmla="*/ 11 h 29"/>
              </a:gdLst>
              <a:ahLst/>
              <a:cxnLst>
                <a:cxn ang="0">
                  <a:pos x="T0" y="T1"/>
                </a:cxn>
                <a:cxn ang="0">
                  <a:pos x="T2" y="T3"/>
                </a:cxn>
                <a:cxn ang="0">
                  <a:pos x="T4" y="T5"/>
                </a:cxn>
                <a:cxn ang="0">
                  <a:pos x="T6" y="T7"/>
                </a:cxn>
                <a:cxn ang="0">
                  <a:pos x="T8" y="T9"/>
                </a:cxn>
              </a:cxnLst>
              <a:rect l="0" t="0" r="r" b="b"/>
              <a:pathLst>
                <a:path w="32" h="29">
                  <a:moveTo>
                    <a:pt x="32" y="11"/>
                  </a:moveTo>
                  <a:lnTo>
                    <a:pt x="7" y="29"/>
                  </a:lnTo>
                  <a:lnTo>
                    <a:pt x="0" y="20"/>
                  </a:lnTo>
                  <a:lnTo>
                    <a:pt x="23" y="0"/>
                  </a:lnTo>
                  <a:lnTo>
                    <a:pt x="32" y="1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34" name="Freeform 733"/>
            <p:cNvSpPr>
              <a:spLocks/>
            </p:cNvSpPr>
            <p:nvPr/>
          </p:nvSpPr>
          <p:spPr bwMode="auto">
            <a:xfrm>
              <a:off x="4651375" y="2553335"/>
              <a:ext cx="5080" cy="6350"/>
            </a:xfrm>
            <a:custGeom>
              <a:avLst/>
              <a:gdLst>
                <a:gd name="T0" fmla="*/ 23 w 23"/>
                <a:gd name="T1" fmla="*/ 10 h 30"/>
                <a:gd name="T2" fmla="*/ 0 w 23"/>
                <a:gd name="T3" fmla="*/ 30 h 30"/>
                <a:gd name="T4" fmla="*/ 15 w 23"/>
                <a:gd name="T5" fmla="*/ 0 h 30"/>
                <a:gd name="T6" fmla="*/ 23 w 23"/>
                <a:gd name="T7" fmla="*/ 10 h 30"/>
              </a:gdLst>
              <a:ahLst/>
              <a:cxnLst>
                <a:cxn ang="0">
                  <a:pos x="T0" y="T1"/>
                </a:cxn>
                <a:cxn ang="0">
                  <a:pos x="T2" y="T3"/>
                </a:cxn>
                <a:cxn ang="0">
                  <a:pos x="T4" y="T5"/>
                </a:cxn>
                <a:cxn ang="0">
                  <a:pos x="T6" y="T7"/>
                </a:cxn>
              </a:cxnLst>
              <a:rect l="0" t="0" r="r" b="b"/>
              <a:pathLst>
                <a:path w="23" h="30">
                  <a:moveTo>
                    <a:pt x="23" y="10"/>
                  </a:moveTo>
                  <a:lnTo>
                    <a:pt x="0" y="30"/>
                  </a:lnTo>
                  <a:lnTo>
                    <a:pt x="15" y="0"/>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35" name="Freeform 734"/>
            <p:cNvSpPr>
              <a:spLocks/>
            </p:cNvSpPr>
            <p:nvPr/>
          </p:nvSpPr>
          <p:spPr bwMode="auto">
            <a:xfrm>
              <a:off x="4650105" y="2553335"/>
              <a:ext cx="4445" cy="6350"/>
            </a:xfrm>
            <a:custGeom>
              <a:avLst/>
              <a:gdLst>
                <a:gd name="T0" fmla="*/ 8 w 23"/>
                <a:gd name="T1" fmla="*/ 30 h 30"/>
                <a:gd name="T2" fmla="*/ 23 w 23"/>
                <a:gd name="T3" fmla="*/ 0 h 30"/>
                <a:gd name="T4" fmla="*/ 0 w 23"/>
                <a:gd name="T5" fmla="*/ 21 h 30"/>
                <a:gd name="T6" fmla="*/ 8 w 23"/>
                <a:gd name="T7" fmla="*/ 30 h 30"/>
              </a:gdLst>
              <a:ahLst/>
              <a:cxnLst>
                <a:cxn ang="0">
                  <a:pos x="T0" y="T1"/>
                </a:cxn>
                <a:cxn ang="0">
                  <a:pos x="T2" y="T3"/>
                </a:cxn>
                <a:cxn ang="0">
                  <a:pos x="T4" y="T5"/>
                </a:cxn>
                <a:cxn ang="0">
                  <a:pos x="T6" y="T7"/>
                </a:cxn>
              </a:cxnLst>
              <a:rect l="0" t="0" r="r" b="b"/>
              <a:pathLst>
                <a:path w="23" h="30">
                  <a:moveTo>
                    <a:pt x="8" y="30"/>
                  </a:moveTo>
                  <a:lnTo>
                    <a:pt x="23" y="0"/>
                  </a:lnTo>
                  <a:lnTo>
                    <a:pt x="0" y="21"/>
                  </a:lnTo>
                  <a:lnTo>
                    <a:pt x="8"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36" name="Freeform 735"/>
            <p:cNvSpPr>
              <a:spLocks/>
            </p:cNvSpPr>
            <p:nvPr/>
          </p:nvSpPr>
          <p:spPr bwMode="auto">
            <a:xfrm>
              <a:off x="4650105" y="2553335"/>
              <a:ext cx="6350" cy="6350"/>
            </a:xfrm>
            <a:custGeom>
              <a:avLst/>
              <a:gdLst>
                <a:gd name="T0" fmla="*/ 31 w 31"/>
                <a:gd name="T1" fmla="*/ 10 h 30"/>
                <a:gd name="T2" fmla="*/ 8 w 31"/>
                <a:gd name="T3" fmla="*/ 30 h 30"/>
                <a:gd name="T4" fmla="*/ 0 w 31"/>
                <a:gd name="T5" fmla="*/ 21 h 30"/>
                <a:gd name="T6" fmla="*/ 23 w 31"/>
                <a:gd name="T7" fmla="*/ 0 h 30"/>
                <a:gd name="T8" fmla="*/ 31 w 31"/>
                <a:gd name="T9" fmla="*/ 10 h 30"/>
              </a:gdLst>
              <a:ahLst/>
              <a:cxnLst>
                <a:cxn ang="0">
                  <a:pos x="T0" y="T1"/>
                </a:cxn>
                <a:cxn ang="0">
                  <a:pos x="T2" y="T3"/>
                </a:cxn>
                <a:cxn ang="0">
                  <a:pos x="T4" y="T5"/>
                </a:cxn>
                <a:cxn ang="0">
                  <a:pos x="T6" y="T7"/>
                </a:cxn>
                <a:cxn ang="0">
                  <a:pos x="T8" y="T9"/>
                </a:cxn>
              </a:cxnLst>
              <a:rect l="0" t="0" r="r" b="b"/>
              <a:pathLst>
                <a:path w="31" h="30">
                  <a:moveTo>
                    <a:pt x="31" y="10"/>
                  </a:moveTo>
                  <a:lnTo>
                    <a:pt x="8" y="30"/>
                  </a:lnTo>
                  <a:lnTo>
                    <a:pt x="0" y="21"/>
                  </a:lnTo>
                  <a:lnTo>
                    <a:pt x="23" y="0"/>
                  </a:lnTo>
                  <a:lnTo>
                    <a:pt x="31" y="1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37" name="Freeform 736"/>
            <p:cNvSpPr>
              <a:spLocks/>
            </p:cNvSpPr>
            <p:nvPr/>
          </p:nvSpPr>
          <p:spPr bwMode="auto">
            <a:xfrm>
              <a:off x="4650105" y="2550795"/>
              <a:ext cx="4445" cy="6985"/>
            </a:xfrm>
            <a:custGeom>
              <a:avLst/>
              <a:gdLst>
                <a:gd name="T0" fmla="*/ 23 w 23"/>
                <a:gd name="T1" fmla="*/ 11 h 32"/>
                <a:gd name="T2" fmla="*/ 0 w 23"/>
                <a:gd name="T3" fmla="*/ 32 h 32"/>
                <a:gd name="T4" fmla="*/ 14 w 23"/>
                <a:gd name="T5" fmla="*/ 0 h 32"/>
                <a:gd name="T6" fmla="*/ 23 w 23"/>
                <a:gd name="T7" fmla="*/ 11 h 32"/>
              </a:gdLst>
              <a:ahLst/>
              <a:cxnLst>
                <a:cxn ang="0">
                  <a:pos x="T0" y="T1"/>
                </a:cxn>
                <a:cxn ang="0">
                  <a:pos x="T2" y="T3"/>
                </a:cxn>
                <a:cxn ang="0">
                  <a:pos x="T4" y="T5"/>
                </a:cxn>
                <a:cxn ang="0">
                  <a:pos x="T6" y="T7"/>
                </a:cxn>
              </a:cxnLst>
              <a:rect l="0" t="0" r="r" b="b"/>
              <a:pathLst>
                <a:path w="23" h="32">
                  <a:moveTo>
                    <a:pt x="23" y="11"/>
                  </a:moveTo>
                  <a:lnTo>
                    <a:pt x="0" y="32"/>
                  </a:lnTo>
                  <a:lnTo>
                    <a:pt x="14" y="0"/>
                  </a:lnTo>
                  <a:lnTo>
                    <a:pt x="23"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38" name="Freeform 737"/>
            <p:cNvSpPr>
              <a:spLocks/>
            </p:cNvSpPr>
            <p:nvPr/>
          </p:nvSpPr>
          <p:spPr bwMode="auto">
            <a:xfrm>
              <a:off x="4648200" y="2550795"/>
              <a:ext cx="4445" cy="6985"/>
            </a:xfrm>
            <a:custGeom>
              <a:avLst/>
              <a:gdLst>
                <a:gd name="T0" fmla="*/ 8 w 22"/>
                <a:gd name="T1" fmla="*/ 32 h 32"/>
                <a:gd name="T2" fmla="*/ 22 w 22"/>
                <a:gd name="T3" fmla="*/ 0 h 32"/>
                <a:gd name="T4" fmla="*/ 0 w 22"/>
                <a:gd name="T5" fmla="*/ 23 h 32"/>
                <a:gd name="T6" fmla="*/ 8 w 22"/>
                <a:gd name="T7" fmla="*/ 32 h 32"/>
              </a:gdLst>
              <a:ahLst/>
              <a:cxnLst>
                <a:cxn ang="0">
                  <a:pos x="T0" y="T1"/>
                </a:cxn>
                <a:cxn ang="0">
                  <a:pos x="T2" y="T3"/>
                </a:cxn>
                <a:cxn ang="0">
                  <a:pos x="T4" y="T5"/>
                </a:cxn>
                <a:cxn ang="0">
                  <a:pos x="T6" y="T7"/>
                </a:cxn>
              </a:cxnLst>
              <a:rect l="0" t="0" r="r" b="b"/>
              <a:pathLst>
                <a:path w="22" h="32">
                  <a:moveTo>
                    <a:pt x="8" y="32"/>
                  </a:moveTo>
                  <a:lnTo>
                    <a:pt x="22" y="0"/>
                  </a:lnTo>
                  <a:lnTo>
                    <a:pt x="0" y="23"/>
                  </a:lnTo>
                  <a:lnTo>
                    <a:pt x="8"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39" name="Freeform 738"/>
            <p:cNvSpPr>
              <a:spLocks/>
            </p:cNvSpPr>
            <p:nvPr/>
          </p:nvSpPr>
          <p:spPr bwMode="auto">
            <a:xfrm>
              <a:off x="4648200" y="2550795"/>
              <a:ext cx="6350" cy="6985"/>
            </a:xfrm>
            <a:custGeom>
              <a:avLst/>
              <a:gdLst>
                <a:gd name="T0" fmla="*/ 31 w 31"/>
                <a:gd name="T1" fmla="*/ 11 h 32"/>
                <a:gd name="T2" fmla="*/ 8 w 31"/>
                <a:gd name="T3" fmla="*/ 32 h 32"/>
                <a:gd name="T4" fmla="*/ 0 w 31"/>
                <a:gd name="T5" fmla="*/ 23 h 32"/>
                <a:gd name="T6" fmla="*/ 22 w 31"/>
                <a:gd name="T7" fmla="*/ 0 h 32"/>
                <a:gd name="T8" fmla="*/ 31 w 31"/>
                <a:gd name="T9" fmla="*/ 11 h 32"/>
              </a:gdLst>
              <a:ahLst/>
              <a:cxnLst>
                <a:cxn ang="0">
                  <a:pos x="T0" y="T1"/>
                </a:cxn>
                <a:cxn ang="0">
                  <a:pos x="T2" y="T3"/>
                </a:cxn>
                <a:cxn ang="0">
                  <a:pos x="T4" y="T5"/>
                </a:cxn>
                <a:cxn ang="0">
                  <a:pos x="T6" y="T7"/>
                </a:cxn>
                <a:cxn ang="0">
                  <a:pos x="T8" y="T9"/>
                </a:cxn>
              </a:cxnLst>
              <a:rect l="0" t="0" r="r" b="b"/>
              <a:pathLst>
                <a:path w="31" h="32">
                  <a:moveTo>
                    <a:pt x="31" y="11"/>
                  </a:moveTo>
                  <a:lnTo>
                    <a:pt x="8" y="32"/>
                  </a:lnTo>
                  <a:lnTo>
                    <a:pt x="0" y="23"/>
                  </a:lnTo>
                  <a:lnTo>
                    <a:pt x="22" y="0"/>
                  </a:lnTo>
                  <a:lnTo>
                    <a:pt x="31" y="1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40" name="Freeform 739"/>
            <p:cNvSpPr>
              <a:spLocks/>
            </p:cNvSpPr>
            <p:nvPr/>
          </p:nvSpPr>
          <p:spPr bwMode="auto">
            <a:xfrm>
              <a:off x="4648200" y="2548890"/>
              <a:ext cx="4445" cy="6985"/>
            </a:xfrm>
            <a:custGeom>
              <a:avLst/>
              <a:gdLst>
                <a:gd name="T0" fmla="*/ 22 w 22"/>
                <a:gd name="T1" fmla="*/ 9 h 32"/>
                <a:gd name="T2" fmla="*/ 0 w 22"/>
                <a:gd name="T3" fmla="*/ 32 h 32"/>
                <a:gd name="T4" fmla="*/ 12 w 22"/>
                <a:gd name="T5" fmla="*/ 0 h 32"/>
                <a:gd name="T6" fmla="*/ 22 w 22"/>
                <a:gd name="T7" fmla="*/ 9 h 32"/>
              </a:gdLst>
              <a:ahLst/>
              <a:cxnLst>
                <a:cxn ang="0">
                  <a:pos x="T0" y="T1"/>
                </a:cxn>
                <a:cxn ang="0">
                  <a:pos x="T2" y="T3"/>
                </a:cxn>
                <a:cxn ang="0">
                  <a:pos x="T4" y="T5"/>
                </a:cxn>
                <a:cxn ang="0">
                  <a:pos x="T6" y="T7"/>
                </a:cxn>
              </a:cxnLst>
              <a:rect l="0" t="0" r="r" b="b"/>
              <a:pathLst>
                <a:path w="22" h="32">
                  <a:moveTo>
                    <a:pt x="22" y="9"/>
                  </a:moveTo>
                  <a:lnTo>
                    <a:pt x="0" y="32"/>
                  </a:lnTo>
                  <a:lnTo>
                    <a:pt x="12" y="0"/>
                  </a:lnTo>
                  <a:lnTo>
                    <a:pt x="2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41" name="Freeform 740"/>
            <p:cNvSpPr>
              <a:spLocks/>
            </p:cNvSpPr>
            <p:nvPr/>
          </p:nvSpPr>
          <p:spPr bwMode="auto">
            <a:xfrm>
              <a:off x="4646295" y="2548890"/>
              <a:ext cx="4445" cy="6985"/>
            </a:xfrm>
            <a:custGeom>
              <a:avLst/>
              <a:gdLst>
                <a:gd name="T0" fmla="*/ 10 w 22"/>
                <a:gd name="T1" fmla="*/ 32 h 32"/>
                <a:gd name="T2" fmla="*/ 22 w 22"/>
                <a:gd name="T3" fmla="*/ 0 h 32"/>
                <a:gd name="T4" fmla="*/ 0 w 22"/>
                <a:gd name="T5" fmla="*/ 23 h 32"/>
                <a:gd name="T6" fmla="*/ 10 w 22"/>
                <a:gd name="T7" fmla="*/ 32 h 32"/>
              </a:gdLst>
              <a:ahLst/>
              <a:cxnLst>
                <a:cxn ang="0">
                  <a:pos x="T0" y="T1"/>
                </a:cxn>
                <a:cxn ang="0">
                  <a:pos x="T2" y="T3"/>
                </a:cxn>
                <a:cxn ang="0">
                  <a:pos x="T4" y="T5"/>
                </a:cxn>
                <a:cxn ang="0">
                  <a:pos x="T6" y="T7"/>
                </a:cxn>
              </a:cxnLst>
              <a:rect l="0" t="0" r="r" b="b"/>
              <a:pathLst>
                <a:path w="22" h="32">
                  <a:moveTo>
                    <a:pt x="10" y="32"/>
                  </a:moveTo>
                  <a:lnTo>
                    <a:pt x="22" y="0"/>
                  </a:lnTo>
                  <a:lnTo>
                    <a:pt x="0" y="23"/>
                  </a:lnTo>
                  <a:lnTo>
                    <a:pt x="1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42" name="Freeform 741"/>
            <p:cNvSpPr>
              <a:spLocks/>
            </p:cNvSpPr>
            <p:nvPr/>
          </p:nvSpPr>
          <p:spPr bwMode="auto">
            <a:xfrm>
              <a:off x="4646295" y="2548890"/>
              <a:ext cx="6350" cy="6985"/>
            </a:xfrm>
            <a:custGeom>
              <a:avLst/>
              <a:gdLst>
                <a:gd name="T0" fmla="*/ 32 w 32"/>
                <a:gd name="T1" fmla="*/ 9 h 32"/>
                <a:gd name="T2" fmla="*/ 10 w 32"/>
                <a:gd name="T3" fmla="*/ 32 h 32"/>
                <a:gd name="T4" fmla="*/ 0 w 32"/>
                <a:gd name="T5" fmla="*/ 23 h 32"/>
                <a:gd name="T6" fmla="*/ 22 w 32"/>
                <a:gd name="T7" fmla="*/ 0 h 32"/>
                <a:gd name="T8" fmla="*/ 32 w 32"/>
                <a:gd name="T9" fmla="*/ 9 h 32"/>
              </a:gdLst>
              <a:ahLst/>
              <a:cxnLst>
                <a:cxn ang="0">
                  <a:pos x="T0" y="T1"/>
                </a:cxn>
                <a:cxn ang="0">
                  <a:pos x="T2" y="T3"/>
                </a:cxn>
                <a:cxn ang="0">
                  <a:pos x="T4" y="T5"/>
                </a:cxn>
                <a:cxn ang="0">
                  <a:pos x="T6" y="T7"/>
                </a:cxn>
                <a:cxn ang="0">
                  <a:pos x="T8" y="T9"/>
                </a:cxn>
              </a:cxnLst>
              <a:rect l="0" t="0" r="r" b="b"/>
              <a:pathLst>
                <a:path w="32" h="32">
                  <a:moveTo>
                    <a:pt x="32" y="9"/>
                  </a:moveTo>
                  <a:lnTo>
                    <a:pt x="10" y="32"/>
                  </a:lnTo>
                  <a:lnTo>
                    <a:pt x="0" y="23"/>
                  </a:lnTo>
                  <a:lnTo>
                    <a:pt x="22" y="0"/>
                  </a:lnTo>
                  <a:lnTo>
                    <a:pt x="32" y="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43" name="Freeform 742"/>
            <p:cNvSpPr>
              <a:spLocks/>
            </p:cNvSpPr>
            <p:nvPr/>
          </p:nvSpPr>
          <p:spPr bwMode="auto">
            <a:xfrm>
              <a:off x="4646295" y="2546985"/>
              <a:ext cx="4445" cy="6985"/>
            </a:xfrm>
            <a:custGeom>
              <a:avLst/>
              <a:gdLst>
                <a:gd name="T0" fmla="*/ 22 w 22"/>
                <a:gd name="T1" fmla="*/ 9 h 32"/>
                <a:gd name="T2" fmla="*/ 0 w 22"/>
                <a:gd name="T3" fmla="*/ 32 h 32"/>
                <a:gd name="T4" fmla="*/ 12 w 22"/>
                <a:gd name="T5" fmla="*/ 0 h 32"/>
                <a:gd name="T6" fmla="*/ 22 w 22"/>
                <a:gd name="T7" fmla="*/ 9 h 32"/>
              </a:gdLst>
              <a:ahLst/>
              <a:cxnLst>
                <a:cxn ang="0">
                  <a:pos x="T0" y="T1"/>
                </a:cxn>
                <a:cxn ang="0">
                  <a:pos x="T2" y="T3"/>
                </a:cxn>
                <a:cxn ang="0">
                  <a:pos x="T4" y="T5"/>
                </a:cxn>
                <a:cxn ang="0">
                  <a:pos x="T6" y="T7"/>
                </a:cxn>
              </a:cxnLst>
              <a:rect l="0" t="0" r="r" b="b"/>
              <a:pathLst>
                <a:path w="22" h="32">
                  <a:moveTo>
                    <a:pt x="22" y="9"/>
                  </a:moveTo>
                  <a:lnTo>
                    <a:pt x="0" y="32"/>
                  </a:lnTo>
                  <a:lnTo>
                    <a:pt x="12" y="0"/>
                  </a:lnTo>
                  <a:lnTo>
                    <a:pt x="2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44" name="Freeform 743"/>
            <p:cNvSpPr>
              <a:spLocks/>
            </p:cNvSpPr>
            <p:nvPr/>
          </p:nvSpPr>
          <p:spPr bwMode="auto">
            <a:xfrm>
              <a:off x="4644390" y="2546985"/>
              <a:ext cx="4445" cy="6985"/>
            </a:xfrm>
            <a:custGeom>
              <a:avLst/>
              <a:gdLst>
                <a:gd name="T0" fmla="*/ 9 w 21"/>
                <a:gd name="T1" fmla="*/ 32 h 32"/>
                <a:gd name="T2" fmla="*/ 21 w 21"/>
                <a:gd name="T3" fmla="*/ 0 h 32"/>
                <a:gd name="T4" fmla="*/ 0 w 21"/>
                <a:gd name="T5" fmla="*/ 23 h 32"/>
                <a:gd name="T6" fmla="*/ 9 w 21"/>
                <a:gd name="T7" fmla="*/ 32 h 32"/>
              </a:gdLst>
              <a:ahLst/>
              <a:cxnLst>
                <a:cxn ang="0">
                  <a:pos x="T0" y="T1"/>
                </a:cxn>
                <a:cxn ang="0">
                  <a:pos x="T2" y="T3"/>
                </a:cxn>
                <a:cxn ang="0">
                  <a:pos x="T4" y="T5"/>
                </a:cxn>
                <a:cxn ang="0">
                  <a:pos x="T6" y="T7"/>
                </a:cxn>
              </a:cxnLst>
              <a:rect l="0" t="0" r="r" b="b"/>
              <a:pathLst>
                <a:path w="21" h="32">
                  <a:moveTo>
                    <a:pt x="9" y="32"/>
                  </a:moveTo>
                  <a:lnTo>
                    <a:pt x="21" y="0"/>
                  </a:lnTo>
                  <a:lnTo>
                    <a:pt x="0" y="23"/>
                  </a:lnTo>
                  <a:lnTo>
                    <a:pt x="9"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45" name="Freeform 744"/>
            <p:cNvSpPr>
              <a:spLocks/>
            </p:cNvSpPr>
            <p:nvPr/>
          </p:nvSpPr>
          <p:spPr bwMode="auto">
            <a:xfrm>
              <a:off x="4644390" y="2546985"/>
              <a:ext cx="6350" cy="6985"/>
            </a:xfrm>
            <a:custGeom>
              <a:avLst/>
              <a:gdLst>
                <a:gd name="T0" fmla="*/ 31 w 31"/>
                <a:gd name="T1" fmla="*/ 9 h 32"/>
                <a:gd name="T2" fmla="*/ 9 w 31"/>
                <a:gd name="T3" fmla="*/ 32 h 32"/>
                <a:gd name="T4" fmla="*/ 0 w 31"/>
                <a:gd name="T5" fmla="*/ 23 h 32"/>
                <a:gd name="T6" fmla="*/ 21 w 31"/>
                <a:gd name="T7" fmla="*/ 0 h 32"/>
                <a:gd name="T8" fmla="*/ 31 w 31"/>
                <a:gd name="T9" fmla="*/ 9 h 32"/>
              </a:gdLst>
              <a:ahLst/>
              <a:cxnLst>
                <a:cxn ang="0">
                  <a:pos x="T0" y="T1"/>
                </a:cxn>
                <a:cxn ang="0">
                  <a:pos x="T2" y="T3"/>
                </a:cxn>
                <a:cxn ang="0">
                  <a:pos x="T4" y="T5"/>
                </a:cxn>
                <a:cxn ang="0">
                  <a:pos x="T6" y="T7"/>
                </a:cxn>
                <a:cxn ang="0">
                  <a:pos x="T8" y="T9"/>
                </a:cxn>
              </a:cxnLst>
              <a:rect l="0" t="0" r="r" b="b"/>
              <a:pathLst>
                <a:path w="31" h="32">
                  <a:moveTo>
                    <a:pt x="31" y="9"/>
                  </a:moveTo>
                  <a:lnTo>
                    <a:pt x="9" y="32"/>
                  </a:lnTo>
                  <a:lnTo>
                    <a:pt x="0" y="23"/>
                  </a:lnTo>
                  <a:lnTo>
                    <a:pt x="21" y="0"/>
                  </a:lnTo>
                  <a:lnTo>
                    <a:pt x="31" y="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46" name="Freeform 745"/>
            <p:cNvSpPr>
              <a:spLocks/>
            </p:cNvSpPr>
            <p:nvPr/>
          </p:nvSpPr>
          <p:spPr bwMode="auto">
            <a:xfrm>
              <a:off x="4644390" y="2545715"/>
              <a:ext cx="4445" cy="6350"/>
            </a:xfrm>
            <a:custGeom>
              <a:avLst/>
              <a:gdLst>
                <a:gd name="T0" fmla="*/ 21 w 21"/>
                <a:gd name="T1" fmla="*/ 8 h 31"/>
                <a:gd name="T2" fmla="*/ 0 w 21"/>
                <a:gd name="T3" fmla="*/ 31 h 31"/>
                <a:gd name="T4" fmla="*/ 10 w 21"/>
                <a:gd name="T5" fmla="*/ 0 h 31"/>
                <a:gd name="T6" fmla="*/ 21 w 21"/>
                <a:gd name="T7" fmla="*/ 8 h 31"/>
              </a:gdLst>
              <a:ahLst/>
              <a:cxnLst>
                <a:cxn ang="0">
                  <a:pos x="T0" y="T1"/>
                </a:cxn>
                <a:cxn ang="0">
                  <a:pos x="T2" y="T3"/>
                </a:cxn>
                <a:cxn ang="0">
                  <a:pos x="T4" y="T5"/>
                </a:cxn>
                <a:cxn ang="0">
                  <a:pos x="T6" y="T7"/>
                </a:cxn>
              </a:cxnLst>
              <a:rect l="0" t="0" r="r" b="b"/>
              <a:pathLst>
                <a:path w="21" h="31">
                  <a:moveTo>
                    <a:pt x="21" y="8"/>
                  </a:moveTo>
                  <a:lnTo>
                    <a:pt x="0" y="31"/>
                  </a:lnTo>
                  <a:lnTo>
                    <a:pt x="10" y="0"/>
                  </a:lnTo>
                  <a:lnTo>
                    <a:pt x="21"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47" name="Freeform 746"/>
            <p:cNvSpPr>
              <a:spLocks/>
            </p:cNvSpPr>
            <p:nvPr/>
          </p:nvSpPr>
          <p:spPr bwMode="auto">
            <a:xfrm>
              <a:off x="4642485" y="2545715"/>
              <a:ext cx="3810" cy="6350"/>
            </a:xfrm>
            <a:custGeom>
              <a:avLst/>
              <a:gdLst>
                <a:gd name="T0" fmla="*/ 9 w 19"/>
                <a:gd name="T1" fmla="*/ 31 h 31"/>
                <a:gd name="T2" fmla="*/ 19 w 19"/>
                <a:gd name="T3" fmla="*/ 0 h 31"/>
                <a:gd name="T4" fmla="*/ 0 w 19"/>
                <a:gd name="T5" fmla="*/ 24 h 31"/>
                <a:gd name="T6" fmla="*/ 9 w 19"/>
                <a:gd name="T7" fmla="*/ 31 h 31"/>
              </a:gdLst>
              <a:ahLst/>
              <a:cxnLst>
                <a:cxn ang="0">
                  <a:pos x="T0" y="T1"/>
                </a:cxn>
                <a:cxn ang="0">
                  <a:pos x="T2" y="T3"/>
                </a:cxn>
                <a:cxn ang="0">
                  <a:pos x="T4" y="T5"/>
                </a:cxn>
                <a:cxn ang="0">
                  <a:pos x="T6" y="T7"/>
                </a:cxn>
              </a:cxnLst>
              <a:rect l="0" t="0" r="r" b="b"/>
              <a:pathLst>
                <a:path w="19" h="31">
                  <a:moveTo>
                    <a:pt x="9" y="31"/>
                  </a:moveTo>
                  <a:lnTo>
                    <a:pt x="19" y="0"/>
                  </a:lnTo>
                  <a:lnTo>
                    <a:pt x="0" y="24"/>
                  </a:lnTo>
                  <a:lnTo>
                    <a:pt x="9"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48" name="Freeform 747"/>
            <p:cNvSpPr>
              <a:spLocks/>
            </p:cNvSpPr>
            <p:nvPr/>
          </p:nvSpPr>
          <p:spPr bwMode="auto">
            <a:xfrm>
              <a:off x="4642485" y="2545715"/>
              <a:ext cx="6350" cy="6350"/>
            </a:xfrm>
            <a:custGeom>
              <a:avLst/>
              <a:gdLst>
                <a:gd name="T0" fmla="*/ 30 w 30"/>
                <a:gd name="T1" fmla="*/ 8 h 31"/>
                <a:gd name="T2" fmla="*/ 9 w 30"/>
                <a:gd name="T3" fmla="*/ 31 h 31"/>
                <a:gd name="T4" fmla="*/ 0 w 30"/>
                <a:gd name="T5" fmla="*/ 24 h 31"/>
                <a:gd name="T6" fmla="*/ 19 w 30"/>
                <a:gd name="T7" fmla="*/ 0 h 31"/>
                <a:gd name="T8" fmla="*/ 30 w 30"/>
                <a:gd name="T9" fmla="*/ 8 h 31"/>
              </a:gdLst>
              <a:ahLst/>
              <a:cxnLst>
                <a:cxn ang="0">
                  <a:pos x="T0" y="T1"/>
                </a:cxn>
                <a:cxn ang="0">
                  <a:pos x="T2" y="T3"/>
                </a:cxn>
                <a:cxn ang="0">
                  <a:pos x="T4" y="T5"/>
                </a:cxn>
                <a:cxn ang="0">
                  <a:pos x="T6" y="T7"/>
                </a:cxn>
                <a:cxn ang="0">
                  <a:pos x="T8" y="T9"/>
                </a:cxn>
              </a:cxnLst>
              <a:rect l="0" t="0" r="r" b="b"/>
              <a:pathLst>
                <a:path w="30" h="31">
                  <a:moveTo>
                    <a:pt x="30" y="8"/>
                  </a:moveTo>
                  <a:lnTo>
                    <a:pt x="9" y="31"/>
                  </a:lnTo>
                  <a:lnTo>
                    <a:pt x="0" y="24"/>
                  </a:lnTo>
                  <a:lnTo>
                    <a:pt x="19" y="0"/>
                  </a:lnTo>
                  <a:lnTo>
                    <a:pt x="30" y="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49" name="Freeform 748"/>
            <p:cNvSpPr>
              <a:spLocks/>
            </p:cNvSpPr>
            <p:nvPr/>
          </p:nvSpPr>
          <p:spPr bwMode="auto">
            <a:xfrm>
              <a:off x="4642485" y="2543810"/>
              <a:ext cx="3810" cy="6985"/>
            </a:xfrm>
            <a:custGeom>
              <a:avLst/>
              <a:gdLst>
                <a:gd name="T0" fmla="*/ 19 w 19"/>
                <a:gd name="T1" fmla="*/ 8 h 32"/>
                <a:gd name="T2" fmla="*/ 0 w 19"/>
                <a:gd name="T3" fmla="*/ 32 h 32"/>
                <a:gd name="T4" fmla="*/ 8 w 19"/>
                <a:gd name="T5" fmla="*/ 0 h 32"/>
                <a:gd name="T6" fmla="*/ 19 w 19"/>
                <a:gd name="T7" fmla="*/ 8 h 32"/>
              </a:gdLst>
              <a:ahLst/>
              <a:cxnLst>
                <a:cxn ang="0">
                  <a:pos x="T0" y="T1"/>
                </a:cxn>
                <a:cxn ang="0">
                  <a:pos x="T2" y="T3"/>
                </a:cxn>
                <a:cxn ang="0">
                  <a:pos x="T4" y="T5"/>
                </a:cxn>
                <a:cxn ang="0">
                  <a:pos x="T6" y="T7"/>
                </a:cxn>
              </a:cxnLst>
              <a:rect l="0" t="0" r="r" b="b"/>
              <a:pathLst>
                <a:path w="19" h="32">
                  <a:moveTo>
                    <a:pt x="19" y="8"/>
                  </a:moveTo>
                  <a:lnTo>
                    <a:pt x="0" y="32"/>
                  </a:lnTo>
                  <a:lnTo>
                    <a:pt x="8" y="0"/>
                  </a:lnTo>
                  <a:lnTo>
                    <a:pt x="1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50" name="Freeform 749"/>
            <p:cNvSpPr>
              <a:spLocks/>
            </p:cNvSpPr>
            <p:nvPr/>
          </p:nvSpPr>
          <p:spPr bwMode="auto">
            <a:xfrm>
              <a:off x="4639945" y="2543810"/>
              <a:ext cx="3810" cy="6985"/>
            </a:xfrm>
            <a:custGeom>
              <a:avLst/>
              <a:gdLst>
                <a:gd name="T0" fmla="*/ 10 w 18"/>
                <a:gd name="T1" fmla="*/ 32 h 32"/>
                <a:gd name="T2" fmla="*/ 18 w 18"/>
                <a:gd name="T3" fmla="*/ 0 h 32"/>
                <a:gd name="T4" fmla="*/ 0 w 18"/>
                <a:gd name="T5" fmla="*/ 24 h 32"/>
                <a:gd name="T6" fmla="*/ 10 w 18"/>
                <a:gd name="T7" fmla="*/ 32 h 32"/>
              </a:gdLst>
              <a:ahLst/>
              <a:cxnLst>
                <a:cxn ang="0">
                  <a:pos x="T0" y="T1"/>
                </a:cxn>
                <a:cxn ang="0">
                  <a:pos x="T2" y="T3"/>
                </a:cxn>
                <a:cxn ang="0">
                  <a:pos x="T4" y="T5"/>
                </a:cxn>
                <a:cxn ang="0">
                  <a:pos x="T6" y="T7"/>
                </a:cxn>
              </a:cxnLst>
              <a:rect l="0" t="0" r="r" b="b"/>
              <a:pathLst>
                <a:path w="18" h="32">
                  <a:moveTo>
                    <a:pt x="10" y="32"/>
                  </a:moveTo>
                  <a:lnTo>
                    <a:pt x="18" y="0"/>
                  </a:lnTo>
                  <a:lnTo>
                    <a:pt x="0" y="24"/>
                  </a:lnTo>
                  <a:lnTo>
                    <a:pt x="1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51" name="Freeform 750"/>
            <p:cNvSpPr>
              <a:spLocks/>
            </p:cNvSpPr>
            <p:nvPr/>
          </p:nvSpPr>
          <p:spPr bwMode="auto">
            <a:xfrm>
              <a:off x="4639945" y="2543810"/>
              <a:ext cx="6350" cy="6985"/>
            </a:xfrm>
            <a:custGeom>
              <a:avLst/>
              <a:gdLst>
                <a:gd name="T0" fmla="*/ 29 w 29"/>
                <a:gd name="T1" fmla="*/ 8 h 32"/>
                <a:gd name="T2" fmla="*/ 10 w 29"/>
                <a:gd name="T3" fmla="*/ 32 h 32"/>
                <a:gd name="T4" fmla="*/ 0 w 29"/>
                <a:gd name="T5" fmla="*/ 24 h 32"/>
                <a:gd name="T6" fmla="*/ 18 w 29"/>
                <a:gd name="T7" fmla="*/ 0 h 32"/>
                <a:gd name="T8" fmla="*/ 29 w 29"/>
                <a:gd name="T9" fmla="*/ 8 h 32"/>
              </a:gdLst>
              <a:ahLst/>
              <a:cxnLst>
                <a:cxn ang="0">
                  <a:pos x="T0" y="T1"/>
                </a:cxn>
                <a:cxn ang="0">
                  <a:pos x="T2" y="T3"/>
                </a:cxn>
                <a:cxn ang="0">
                  <a:pos x="T4" y="T5"/>
                </a:cxn>
                <a:cxn ang="0">
                  <a:pos x="T6" y="T7"/>
                </a:cxn>
                <a:cxn ang="0">
                  <a:pos x="T8" y="T9"/>
                </a:cxn>
              </a:cxnLst>
              <a:rect l="0" t="0" r="r" b="b"/>
              <a:pathLst>
                <a:path w="29" h="32">
                  <a:moveTo>
                    <a:pt x="29" y="8"/>
                  </a:moveTo>
                  <a:lnTo>
                    <a:pt x="10" y="32"/>
                  </a:lnTo>
                  <a:lnTo>
                    <a:pt x="0" y="24"/>
                  </a:lnTo>
                  <a:lnTo>
                    <a:pt x="18" y="0"/>
                  </a:lnTo>
                  <a:lnTo>
                    <a:pt x="29" y="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52" name="Freeform 751"/>
            <p:cNvSpPr>
              <a:spLocks/>
            </p:cNvSpPr>
            <p:nvPr/>
          </p:nvSpPr>
          <p:spPr bwMode="auto">
            <a:xfrm>
              <a:off x="4639945" y="2541905"/>
              <a:ext cx="3810" cy="6985"/>
            </a:xfrm>
            <a:custGeom>
              <a:avLst/>
              <a:gdLst>
                <a:gd name="T0" fmla="*/ 18 w 18"/>
                <a:gd name="T1" fmla="*/ 8 h 32"/>
                <a:gd name="T2" fmla="*/ 0 w 18"/>
                <a:gd name="T3" fmla="*/ 32 h 32"/>
                <a:gd name="T4" fmla="*/ 7 w 18"/>
                <a:gd name="T5" fmla="*/ 0 h 32"/>
                <a:gd name="T6" fmla="*/ 18 w 18"/>
                <a:gd name="T7" fmla="*/ 8 h 32"/>
              </a:gdLst>
              <a:ahLst/>
              <a:cxnLst>
                <a:cxn ang="0">
                  <a:pos x="T0" y="T1"/>
                </a:cxn>
                <a:cxn ang="0">
                  <a:pos x="T2" y="T3"/>
                </a:cxn>
                <a:cxn ang="0">
                  <a:pos x="T4" y="T5"/>
                </a:cxn>
                <a:cxn ang="0">
                  <a:pos x="T6" y="T7"/>
                </a:cxn>
              </a:cxnLst>
              <a:rect l="0" t="0" r="r" b="b"/>
              <a:pathLst>
                <a:path w="18" h="32">
                  <a:moveTo>
                    <a:pt x="18" y="8"/>
                  </a:moveTo>
                  <a:lnTo>
                    <a:pt x="0" y="32"/>
                  </a:lnTo>
                  <a:lnTo>
                    <a:pt x="7" y="0"/>
                  </a:lnTo>
                  <a:lnTo>
                    <a:pt x="1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53" name="Freeform 752"/>
            <p:cNvSpPr>
              <a:spLocks/>
            </p:cNvSpPr>
            <p:nvPr/>
          </p:nvSpPr>
          <p:spPr bwMode="auto">
            <a:xfrm>
              <a:off x="4638040" y="2541905"/>
              <a:ext cx="3810" cy="6985"/>
            </a:xfrm>
            <a:custGeom>
              <a:avLst/>
              <a:gdLst>
                <a:gd name="T0" fmla="*/ 10 w 17"/>
                <a:gd name="T1" fmla="*/ 32 h 32"/>
                <a:gd name="T2" fmla="*/ 17 w 17"/>
                <a:gd name="T3" fmla="*/ 0 h 32"/>
                <a:gd name="T4" fmla="*/ 0 w 17"/>
                <a:gd name="T5" fmla="*/ 26 h 32"/>
                <a:gd name="T6" fmla="*/ 10 w 17"/>
                <a:gd name="T7" fmla="*/ 32 h 32"/>
              </a:gdLst>
              <a:ahLst/>
              <a:cxnLst>
                <a:cxn ang="0">
                  <a:pos x="T0" y="T1"/>
                </a:cxn>
                <a:cxn ang="0">
                  <a:pos x="T2" y="T3"/>
                </a:cxn>
                <a:cxn ang="0">
                  <a:pos x="T4" y="T5"/>
                </a:cxn>
                <a:cxn ang="0">
                  <a:pos x="T6" y="T7"/>
                </a:cxn>
              </a:cxnLst>
              <a:rect l="0" t="0" r="r" b="b"/>
              <a:pathLst>
                <a:path w="17" h="32">
                  <a:moveTo>
                    <a:pt x="10" y="32"/>
                  </a:moveTo>
                  <a:lnTo>
                    <a:pt x="17" y="0"/>
                  </a:lnTo>
                  <a:lnTo>
                    <a:pt x="0" y="26"/>
                  </a:lnTo>
                  <a:lnTo>
                    <a:pt x="1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54" name="Freeform 753"/>
            <p:cNvSpPr>
              <a:spLocks/>
            </p:cNvSpPr>
            <p:nvPr/>
          </p:nvSpPr>
          <p:spPr bwMode="auto">
            <a:xfrm>
              <a:off x="4638040" y="2541905"/>
              <a:ext cx="5715" cy="6985"/>
            </a:xfrm>
            <a:custGeom>
              <a:avLst/>
              <a:gdLst>
                <a:gd name="T0" fmla="*/ 28 w 28"/>
                <a:gd name="T1" fmla="*/ 8 h 32"/>
                <a:gd name="T2" fmla="*/ 10 w 28"/>
                <a:gd name="T3" fmla="*/ 32 h 32"/>
                <a:gd name="T4" fmla="*/ 0 w 28"/>
                <a:gd name="T5" fmla="*/ 26 h 32"/>
                <a:gd name="T6" fmla="*/ 17 w 28"/>
                <a:gd name="T7" fmla="*/ 0 h 32"/>
                <a:gd name="T8" fmla="*/ 28 w 28"/>
                <a:gd name="T9" fmla="*/ 8 h 32"/>
              </a:gdLst>
              <a:ahLst/>
              <a:cxnLst>
                <a:cxn ang="0">
                  <a:pos x="T0" y="T1"/>
                </a:cxn>
                <a:cxn ang="0">
                  <a:pos x="T2" y="T3"/>
                </a:cxn>
                <a:cxn ang="0">
                  <a:pos x="T4" y="T5"/>
                </a:cxn>
                <a:cxn ang="0">
                  <a:pos x="T6" y="T7"/>
                </a:cxn>
                <a:cxn ang="0">
                  <a:pos x="T8" y="T9"/>
                </a:cxn>
              </a:cxnLst>
              <a:rect l="0" t="0" r="r" b="b"/>
              <a:pathLst>
                <a:path w="28" h="32">
                  <a:moveTo>
                    <a:pt x="28" y="8"/>
                  </a:moveTo>
                  <a:lnTo>
                    <a:pt x="10" y="32"/>
                  </a:lnTo>
                  <a:lnTo>
                    <a:pt x="0" y="26"/>
                  </a:lnTo>
                  <a:lnTo>
                    <a:pt x="17" y="0"/>
                  </a:lnTo>
                  <a:lnTo>
                    <a:pt x="28" y="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55" name="Freeform 754"/>
            <p:cNvSpPr>
              <a:spLocks/>
            </p:cNvSpPr>
            <p:nvPr/>
          </p:nvSpPr>
          <p:spPr bwMode="auto">
            <a:xfrm>
              <a:off x="4638040" y="2540635"/>
              <a:ext cx="3810" cy="6985"/>
            </a:xfrm>
            <a:custGeom>
              <a:avLst/>
              <a:gdLst>
                <a:gd name="T0" fmla="*/ 17 w 17"/>
                <a:gd name="T1" fmla="*/ 7 h 33"/>
                <a:gd name="T2" fmla="*/ 0 w 17"/>
                <a:gd name="T3" fmla="*/ 33 h 33"/>
                <a:gd name="T4" fmla="*/ 6 w 17"/>
                <a:gd name="T5" fmla="*/ 0 h 33"/>
                <a:gd name="T6" fmla="*/ 17 w 17"/>
                <a:gd name="T7" fmla="*/ 7 h 33"/>
              </a:gdLst>
              <a:ahLst/>
              <a:cxnLst>
                <a:cxn ang="0">
                  <a:pos x="T0" y="T1"/>
                </a:cxn>
                <a:cxn ang="0">
                  <a:pos x="T2" y="T3"/>
                </a:cxn>
                <a:cxn ang="0">
                  <a:pos x="T4" y="T5"/>
                </a:cxn>
                <a:cxn ang="0">
                  <a:pos x="T6" y="T7"/>
                </a:cxn>
              </a:cxnLst>
              <a:rect l="0" t="0" r="r" b="b"/>
              <a:pathLst>
                <a:path w="17" h="33">
                  <a:moveTo>
                    <a:pt x="17" y="7"/>
                  </a:moveTo>
                  <a:lnTo>
                    <a:pt x="0" y="33"/>
                  </a:lnTo>
                  <a:lnTo>
                    <a:pt x="6" y="0"/>
                  </a:lnTo>
                  <a:lnTo>
                    <a:pt x="1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56" name="Freeform 755"/>
            <p:cNvSpPr>
              <a:spLocks/>
            </p:cNvSpPr>
            <p:nvPr/>
          </p:nvSpPr>
          <p:spPr bwMode="auto">
            <a:xfrm>
              <a:off x="4636135" y="2540635"/>
              <a:ext cx="3175" cy="6985"/>
            </a:xfrm>
            <a:custGeom>
              <a:avLst/>
              <a:gdLst>
                <a:gd name="T0" fmla="*/ 10 w 16"/>
                <a:gd name="T1" fmla="*/ 33 h 33"/>
                <a:gd name="T2" fmla="*/ 16 w 16"/>
                <a:gd name="T3" fmla="*/ 0 h 33"/>
                <a:gd name="T4" fmla="*/ 0 w 16"/>
                <a:gd name="T5" fmla="*/ 26 h 33"/>
                <a:gd name="T6" fmla="*/ 10 w 16"/>
                <a:gd name="T7" fmla="*/ 33 h 33"/>
              </a:gdLst>
              <a:ahLst/>
              <a:cxnLst>
                <a:cxn ang="0">
                  <a:pos x="T0" y="T1"/>
                </a:cxn>
                <a:cxn ang="0">
                  <a:pos x="T2" y="T3"/>
                </a:cxn>
                <a:cxn ang="0">
                  <a:pos x="T4" y="T5"/>
                </a:cxn>
                <a:cxn ang="0">
                  <a:pos x="T6" y="T7"/>
                </a:cxn>
              </a:cxnLst>
              <a:rect l="0" t="0" r="r" b="b"/>
              <a:pathLst>
                <a:path w="16" h="33">
                  <a:moveTo>
                    <a:pt x="10" y="33"/>
                  </a:moveTo>
                  <a:lnTo>
                    <a:pt x="16" y="0"/>
                  </a:lnTo>
                  <a:lnTo>
                    <a:pt x="0" y="26"/>
                  </a:lnTo>
                  <a:lnTo>
                    <a:pt x="10"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57" name="Freeform 756"/>
            <p:cNvSpPr>
              <a:spLocks/>
            </p:cNvSpPr>
            <p:nvPr/>
          </p:nvSpPr>
          <p:spPr bwMode="auto">
            <a:xfrm>
              <a:off x="4636135" y="2540635"/>
              <a:ext cx="5715" cy="6985"/>
            </a:xfrm>
            <a:custGeom>
              <a:avLst/>
              <a:gdLst>
                <a:gd name="T0" fmla="*/ 27 w 27"/>
                <a:gd name="T1" fmla="*/ 7 h 33"/>
                <a:gd name="T2" fmla="*/ 10 w 27"/>
                <a:gd name="T3" fmla="*/ 33 h 33"/>
                <a:gd name="T4" fmla="*/ 0 w 27"/>
                <a:gd name="T5" fmla="*/ 26 h 33"/>
                <a:gd name="T6" fmla="*/ 16 w 27"/>
                <a:gd name="T7" fmla="*/ 0 h 33"/>
                <a:gd name="T8" fmla="*/ 27 w 27"/>
                <a:gd name="T9" fmla="*/ 7 h 33"/>
              </a:gdLst>
              <a:ahLst/>
              <a:cxnLst>
                <a:cxn ang="0">
                  <a:pos x="T0" y="T1"/>
                </a:cxn>
                <a:cxn ang="0">
                  <a:pos x="T2" y="T3"/>
                </a:cxn>
                <a:cxn ang="0">
                  <a:pos x="T4" y="T5"/>
                </a:cxn>
                <a:cxn ang="0">
                  <a:pos x="T6" y="T7"/>
                </a:cxn>
                <a:cxn ang="0">
                  <a:pos x="T8" y="T9"/>
                </a:cxn>
              </a:cxnLst>
              <a:rect l="0" t="0" r="r" b="b"/>
              <a:pathLst>
                <a:path w="27" h="33">
                  <a:moveTo>
                    <a:pt x="27" y="7"/>
                  </a:moveTo>
                  <a:lnTo>
                    <a:pt x="10" y="33"/>
                  </a:lnTo>
                  <a:lnTo>
                    <a:pt x="0" y="26"/>
                  </a:lnTo>
                  <a:lnTo>
                    <a:pt x="16" y="0"/>
                  </a:lnTo>
                  <a:lnTo>
                    <a:pt x="27" y="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58" name="Freeform 757"/>
            <p:cNvSpPr>
              <a:spLocks/>
            </p:cNvSpPr>
            <p:nvPr/>
          </p:nvSpPr>
          <p:spPr bwMode="auto">
            <a:xfrm>
              <a:off x="4636135" y="2538730"/>
              <a:ext cx="3175" cy="7620"/>
            </a:xfrm>
            <a:custGeom>
              <a:avLst/>
              <a:gdLst>
                <a:gd name="T0" fmla="*/ 16 w 16"/>
                <a:gd name="T1" fmla="*/ 8 h 34"/>
                <a:gd name="T2" fmla="*/ 0 w 16"/>
                <a:gd name="T3" fmla="*/ 34 h 34"/>
                <a:gd name="T4" fmla="*/ 4 w 16"/>
                <a:gd name="T5" fmla="*/ 0 h 34"/>
                <a:gd name="T6" fmla="*/ 16 w 16"/>
                <a:gd name="T7" fmla="*/ 8 h 34"/>
              </a:gdLst>
              <a:ahLst/>
              <a:cxnLst>
                <a:cxn ang="0">
                  <a:pos x="T0" y="T1"/>
                </a:cxn>
                <a:cxn ang="0">
                  <a:pos x="T2" y="T3"/>
                </a:cxn>
                <a:cxn ang="0">
                  <a:pos x="T4" y="T5"/>
                </a:cxn>
                <a:cxn ang="0">
                  <a:pos x="T6" y="T7"/>
                </a:cxn>
              </a:cxnLst>
              <a:rect l="0" t="0" r="r" b="b"/>
              <a:pathLst>
                <a:path w="16" h="34">
                  <a:moveTo>
                    <a:pt x="16" y="8"/>
                  </a:moveTo>
                  <a:lnTo>
                    <a:pt x="0" y="34"/>
                  </a:lnTo>
                  <a:lnTo>
                    <a:pt x="4" y="0"/>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59" name="Freeform 758"/>
            <p:cNvSpPr>
              <a:spLocks/>
            </p:cNvSpPr>
            <p:nvPr/>
          </p:nvSpPr>
          <p:spPr bwMode="auto">
            <a:xfrm>
              <a:off x="4633595" y="2538730"/>
              <a:ext cx="3175" cy="7620"/>
            </a:xfrm>
            <a:custGeom>
              <a:avLst/>
              <a:gdLst>
                <a:gd name="T0" fmla="*/ 11 w 15"/>
                <a:gd name="T1" fmla="*/ 34 h 34"/>
                <a:gd name="T2" fmla="*/ 15 w 15"/>
                <a:gd name="T3" fmla="*/ 0 h 34"/>
                <a:gd name="T4" fmla="*/ 0 w 15"/>
                <a:gd name="T5" fmla="*/ 28 h 34"/>
                <a:gd name="T6" fmla="*/ 11 w 15"/>
                <a:gd name="T7" fmla="*/ 34 h 34"/>
              </a:gdLst>
              <a:ahLst/>
              <a:cxnLst>
                <a:cxn ang="0">
                  <a:pos x="T0" y="T1"/>
                </a:cxn>
                <a:cxn ang="0">
                  <a:pos x="T2" y="T3"/>
                </a:cxn>
                <a:cxn ang="0">
                  <a:pos x="T4" y="T5"/>
                </a:cxn>
                <a:cxn ang="0">
                  <a:pos x="T6" y="T7"/>
                </a:cxn>
              </a:cxnLst>
              <a:rect l="0" t="0" r="r" b="b"/>
              <a:pathLst>
                <a:path w="15" h="34">
                  <a:moveTo>
                    <a:pt x="11" y="34"/>
                  </a:moveTo>
                  <a:lnTo>
                    <a:pt x="15" y="0"/>
                  </a:lnTo>
                  <a:lnTo>
                    <a:pt x="0" y="28"/>
                  </a:lnTo>
                  <a:lnTo>
                    <a:pt x="11"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60" name="Freeform 759"/>
            <p:cNvSpPr>
              <a:spLocks/>
            </p:cNvSpPr>
            <p:nvPr/>
          </p:nvSpPr>
          <p:spPr bwMode="auto">
            <a:xfrm>
              <a:off x="4633595" y="2538730"/>
              <a:ext cx="5715" cy="7620"/>
            </a:xfrm>
            <a:custGeom>
              <a:avLst/>
              <a:gdLst>
                <a:gd name="T0" fmla="*/ 27 w 27"/>
                <a:gd name="T1" fmla="*/ 8 h 34"/>
                <a:gd name="T2" fmla="*/ 11 w 27"/>
                <a:gd name="T3" fmla="*/ 34 h 34"/>
                <a:gd name="T4" fmla="*/ 0 w 27"/>
                <a:gd name="T5" fmla="*/ 28 h 34"/>
                <a:gd name="T6" fmla="*/ 15 w 27"/>
                <a:gd name="T7" fmla="*/ 0 h 34"/>
                <a:gd name="T8" fmla="*/ 27 w 27"/>
                <a:gd name="T9" fmla="*/ 8 h 34"/>
              </a:gdLst>
              <a:ahLst/>
              <a:cxnLst>
                <a:cxn ang="0">
                  <a:pos x="T0" y="T1"/>
                </a:cxn>
                <a:cxn ang="0">
                  <a:pos x="T2" y="T3"/>
                </a:cxn>
                <a:cxn ang="0">
                  <a:pos x="T4" y="T5"/>
                </a:cxn>
                <a:cxn ang="0">
                  <a:pos x="T6" y="T7"/>
                </a:cxn>
                <a:cxn ang="0">
                  <a:pos x="T8" y="T9"/>
                </a:cxn>
              </a:cxnLst>
              <a:rect l="0" t="0" r="r" b="b"/>
              <a:pathLst>
                <a:path w="27" h="34">
                  <a:moveTo>
                    <a:pt x="27" y="8"/>
                  </a:moveTo>
                  <a:lnTo>
                    <a:pt x="11" y="34"/>
                  </a:lnTo>
                  <a:lnTo>
                    <a:pt x="0" y="28"/>
                  </a:lnTo>
                  <a:lnTo>
                    <a:pt x="15" y="0"/>
                  </a:lnTo>
                  <a:lnTo>
                    <a:pt x="27" y="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61" name="Freeform 760"/>
            <p:cNvSpPr>
              <a:spLocks/>
            </p:cNvSpPr>
            <p:nvPr/>
          </p:nvSpPr>
          <p:spPr bwMode="auto">
            <a:xfrm>
              <a:off x="4633595" y="2537460"/>
              <a:ext cx="3175" cy="7620"/>
            </a:xfrm>
            <a:custGeom>
              <a:avLst/>
              <a:gdLst>
                <a:gd name="T0" fmla="*/ 15 w 15"/>
                <a:gd name="T1" fmla="*/ 6 h 34"/>
                <a:gd name="T2" fmla="*/ 0 w 15"/>
                <a:gd name="T3" fmla="*/ 34 h 34"/>
                <a:gd name="T4" fmla="*/ 3 w 15"/>
                <a:gd name="T5" fmla="*/ 0 h 34"/>
                <a:gd name="T6" fmla="*/ 15 w 15"/>
                <a:gd name="T7" fmla="*/ 6 h 34"/>
              </a:gdLst>
              <a:ahLst/>
              <a:cxnLst>
                <a:cxn ang="0">
                  <a:pos x="T0" y="T1"/>
                </a:cxn>
                <a:cxn ang="0">
                  <a:pos x="T2" y="T3"/>
                </a:cxn>
                <a:cxn ang="0">
                  <a:pos x="T4" y="T5"/>
                </a:cxn>
                <a:cxn ang="0">
                  <a:pos x="T6" y="T7"/>
                </a:cxn>
              </a:cxnLst>
              <a:rect l="0" t="0" r="r" b="b"/>
              <a:pathLst>
                <a:path w="15" h="34">
                  <a:moveTo>
                    <a:pt x="15" y="6"/>
                  </a:moveTo>
                  <a:lnTo>
                    <a:pt x="0" y="34"/>
                  </a:lnTo>
                  <a:lnTo>
                    <a:pt x="3" y="0"/>
                  </a:lnTo>
                  <a:lnTo>
                    <a:pt x="1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62" name="Freeform 761"/>
            <p:cNvSpPr>
              <a:spLocks/>
            </p:cNvSpPr>
            <p:nvPr/>
          </p:nvSpPr>
          <p:spPr bwMode="auto">
            <a:xfrm>
              <a:off x="4631055" y="2537460"/>
              <a:ext cx="3175" cy="7620"/>
            </a:xfrm>
            <a:custGeom>
              <a:avLst/>
              <a:gdLst>
                <a:gd name="T0" fmla="*/ 11 w 14"/>
                <a:gd name="T1" fmla="*/ 34 h 34"/>
                <a:gd name="T2" fmla="*/ 14 w 14"/>
                <a:gd name="T3" fmla="*/ 0 h 34"/>
                <a:gd name="T4" fmla="*/ 0 w 14"/>
                <a:gd name="T5" fmla="*/ 28 h 34"/>
                <a:gd name="T6" fmla="*/ 11 w 14"/>
                <a:gd name="T7" fmla="*/ 34 h 34"/>
              </a:gdLst>
              <a:ahLst/>
              <a:cxnLst>
                <a:cxn ang="0">
                  <a:pos x="T0" y="T1"/>
                </a:cxn>
                <a:cxn ang="0">
                  <a:pos x="T2" y="T3"/>
                </a:cxn>
                <a:cxn ang="0">
                  <a:pos x="T4" y="T5"/>
                </a:cxn>
                <a:cxn ang="0">
                  <a:pos x="T6" y="T7"/>
                </a:cxn>
              </a:cxnLst>
              <a:rect l="0" t="0" r="r" b="b"/>
              <a:pathLst>
                <a:path w="14" h="34">
                  <a:moveTo>
                    <a:pt x="11" y="34"/>
                  </a:moveTo>
                  <a:lnTo>
                    <a:pt x="14" y="0"/>
                  </a:lnTo>
                  <a:lnTo>
                    <a:pt x="0" y="28"/>
                  </a:lnTo>
                  <a:lnTo>
                    <a:pt x="11"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63" name="Freeform 762"/>
            <p:cNvSpPr>
              <a:spLocks/>
            </p:cNvSpPr>
            <p:nvPr/>
          </p:nvSpPr>
          <p:spPr bwMode="auto">
            <a:xfrm>
              <a:off x="4631055" y="2537460"/>
              <a:ext cx="5715" cy="7620"/>
            </a:xfrm>
            <a:custGeom>
              <a:avLst/>
              <a:gdLst>
                <a:gd name="T0" fmla="*/ 26 w 26"/>
                <a:gd name="T1" fmla="*/ 6 h 34"/>
                <a:gd name="T2" fmla="*/ 11 w 26"/>
                <a:gd name="T3" fmla="*/ 34 h 34"/>
                <a:gd name="T4" fmla="*/ 0 w 26"/>
                <a:gd name="T5" fmla="*/ 28 h 34"/>
                <a:gd name="T6" fmla="*/ 14 w 26"/>
                <a:gd name="T7" fmla="*/ 0 h 34"/>
                <a:gd name="T8" fmla="*/ 26 w 26"/>
                <a:gd name="T9" fmla="*/ 6 h 34"/>
              </a:gdLst>
              <a:ahLst/>
              <a:cxnLst>
                <a:cxn ang="0">
                  <a:pos x="T0" y="T1"/>
                </a:cxn>
                <a:cxn ang="0">
                  <a:pos x="T2" y="T3"/>
                </a:cxn>
                <a:cxn ang="0">
                  <a:pos x="T4" y="T5"/>
                </a:cxn>
                <a:cxn ang="0">
                  <a:pos x="T6" y="T7"/>
                </a:cxn>
                <a:cxn ang="0">
                  <a:pos x="T8" y="T9"/>
                </a:cxn>
              </a:cxnLst>
              <a:rect l="0" t="0" r="r" b="b"/>
              <a:pathLst>
                <a:path w="26" h="34">
                  <a:moveTo>
                    <a:pt x="26" y="6"/>
                  </a:moveTo>
                  <a:lnTo>
                    <a:pt x="11" y="34"/>
                  </a:lnTo>
                  <a:lnTo>
                    <a:pt x="0" y="28"/>
                  </a:lnTo>
                  <a:lnTo>
                    <a:pt x="14" y="0"/>
                  </a:lnTo>
                  <a:lnTo>
                    <a:pt x="26"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64" name="Freeform 763"/>
            <p:cNvSpPr>
              <a:spLocks/>
            </p:cNvSpPr>
            <p:nvPr/>
          </p:nvSpPr>
          <p:spPr bwMode="auto">
            <a:xfrm>
              <a:off x="4631055" y="2536190"/>
              <a:ext cx="3175" cy="7620"/>
            </a:xfrm>
            <a:custGeom>
              <a:avLst/>
              <a:gdLst>
                <a:gd name="T0" fmla="*/ 14 w 14"/>
                <a:gd name="T1" fmla="*/ 6 h 34"/>
                <a:gd name="T2" fmla="*/ 0 w 14"/>
                <a:gd name="T3" fmla="*/ 34 h 34"/>
                <a:gd name="T4" fmla="*/ 2 w 14"/>
                <a:gd name="T5" fmla="*/ 0 h 34"/>
                <a:gd name="T6" fmla="*/ 14 w 14"/>
                <a:gd name="T7" fmla="*/ 6 h 34"/>
              </a:gdLst>
              <a:ahLst/>
              <a:cxnLst>
                <a:cxn ang="0">
                  <a:pos x="T0" y="T1"/>
                </a:cxn>
                <a:cxn ang="0">
                  <a:pos x="T2" y="T3"/>
                </a:cxn>
                <a:cxn ang="0">
                  <a:pos x="T4" y="T5"/>
                </a:cxn>
                <a:cxn ang="0">
                  <a:pos x="T6" y="T7"/>
                </a:cxn>
              </a:cxnLst>
              <a:rect l="0" t="0" r="r" b="b"/>
              <a:pathLst>
                <a:path w="14" h="34">
                  <a:moveTo>
                    <a:pt x="14" y="6"/>
                  </a:moveTo>
                  <a:lnTo>
                    <a:pt x="0" y="34"/>
                  </a:lnTo>
                  <a:lnTo>
                    <a:pt x="2" y="0"/>
                  </a:lnTo>
                  <a:lnTo>
                    <a:pt x="1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65" name="Freeform 764"/>
            <p:cNvSpPr>
              <a:spLocks/>
            </p:cNvSpPr>
            <p:nvPr/>
          </p:nvSpPr>
          <p:spPr bwMode="auto">
            <a:xfrm>
              <a:off x="4629150" y="2536190"/>
              <a:ext cx="2540" cy="7620"/>
            </a:xfrm>
            <a:custGeom>
              <a:avLst/>
              <a:gdLst>
                <a:gd name="T0" fmla="*/ 11 w 13"/>
                <a:gd name="T1" fmla="*/ 34 h 34"/>
                <a:gd name="T2" fmla="*/ 13 w 13"/>
                <a:gd name="T3" fmla="*/ 0 h 34"/>
                <a:gd name="T4" fmla="*/ 0 w 13"/>
                <a:gd name="T5" fmla="*/ 29 h 34"/>
                <a:gd name="T6" fmla="*/ 11 w 13"/>
                <a:gd name="T7" fmla="*/ 34 h 34"/>
              </a:gdLst>
              <a:ahLst/>
              <a:cxnLst>
                <a:cxn ang="0">
                  <a:pos x="T0" y="T1"/>
                </a:cxn>
                <a:cxn ang="0">
                  <a:pos x="T2" y="T3"/>
                </a:cxn>
                <a:cxn ang="0">
                  <a:pos x="T4" y="T5"/>
                </a:cxn>
                <a:cxn ang="0">
                  <a:pos x="T6" y="T7"/>
                </a:cxn>
              </a:cxnLst>
              <a:rect l="0" t="0" r="r" b="b"/>
              <a:pathLst>
                <a:path w="13" h="34">
                  <a:moveTo>
                    <a:pt x="11" y="34"/>
                  </a:moveTo>
                  <a:lnTo>
                    <a:pt x="13" y="0"/>
                  </a:lnTo>
                  <a:lnTo>
                    <a:pt x="0" y="29"/>
                  </a:lnTo>
                  <a:lnTo>
                    <a:pt x="11"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66" name="Freeform 765"/>
            <p:cNvSpPr>
              <a:spLocks/>
            </p:cNvSpPr>
            <p:nvPr/>
          </p:nvSpPr>
          <p:spPr bwMode="auto">
            <a:xfrm>
              <a:off x="4629150" y="2536190"/>
              <a:ext cx="5080" cy="7620"/>
            </a:xfrm>
            <a:custGeom>
              <a:avLst/>
              <a:gdLst>
                <a:gd name="T0" fmla="*/ 25 w 25"/>
                <a:gd name="T1" fmla="*/ 6 h 34"/>
                <a:gd name="T2" fmla="*/ 11 w 25"/>
                <a:gd name="T3" fmla="*/ 34 h 34"/>
                <a:gd name="T4" fmla="*/ 0 w 25"/>
                <a:gd name="T5" fmla="*/ 29 h 34"/>
                <a:gd name="T6" fmla="*/ 13 w 25"/>
                <a:gd name="T7" fmla="*/ 0 h 34"/>
                <a:gd name="T8" fmla="*/ 25 w 25"/>
                <a:gd name="T9" fmla="*/ 6 h 34"/>
              </a:gdLst>
              <a:ahLst/>
              <a:cxnLst>
                <a:cxn ang="0">
                  <a:pos x="T0" y="T1"/>
                </a:cxn>
                <a:cxn ang="0">
                  <a:pos x="T2" y="T3"/>
                </a:cxn>
                <a:cxn ang="0">
                  <a:pos x="T4" y="T5"/>
                </a:cxn>
                <a:cxn ang="0">
                  <a:pos x="T6" y="T7"/>
                </a:cxn>
                <a:cxn ang="0">
                  <a:pos x="T8" y="T9"/>
                </a:cxn>
              </a:cxnLst>
              <a:rect l="0" t="0" r="r" b="b"/>
              <a:pathLst>
                <a:path w="25" h="34">
                  <a:moveTo>
                    <a:pt x="25" y="6"/>
                  </a:moveTo>
                  <a:lnTo>
                    <a:pt x="11" y="34"/>
                  </a:lnTo>
                  <a:lnTo>
                    <a:pt x="0" y="29"/>
                  </a:lnTo>
                  <a:lnTo>
                    <a:pt x="13" y="0"/>
                  </a:lnTo>
                  <a:lnTo>
                    <a:pt x="25"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67" name="Freeform 766"/>
            <p:cNvSpPr>
              <a:spLocks/>
            </p:cNvSpPr>
            <p:nvPr/>
          </p:nvSpPr>
          <p:spPr bwMode="auto">
            <a:xfrm>
              <a:off x="4629150" y="2535555"/>
              <a:ext cx="2540" cy="6985"/>
            </a:xfrm>
            <a:custGeom>
              <a:avLst/>
              <a:gdLst>
                <a:gd name="T0" fmla="*/ 13 w 13"/>
                <a:gd name="T1" fmla="*/ 5 h 34"/>
                <a:gd name="T2" fmla="*/ 0 w 13"/>
                <a:gd name="T3" fmla="*/ 34 h 34"/>
                <a:gd name="T4" fmla="*/ 0 w 13"/>
                <a:gd name="T5" fmla="*/ 0 h 34"/>
                <a:gd name="T6" fmla="*/ 13 w 13"/>
                <a:gd name="T7" fmla="*/ 5 h 34"/>
              </a:gdLst>
              <a:ahLst/>
              <a:cxnLst>
                <a:cxn ang="0">
                  <a:pos x="T0" y="T1"/>
                </a:cxn>
                <a:cxn ang="0">
                  <a:pos x="T2" y="T3"/>
                </a:cxn>
                <a:cxn ang="0">
                  <a:pos x="T4" y="T5"/>
                </a:cxn>
                <a:cxn ang="0">
                  <a:pos x="T6" y="T7"/>
                </a:cxn>
              </a:cxnLst>
              <a:rect l="0" t="0" r="r" b="b"/>
              <a:pathLst>
                <a:path w="13" h="34">
                  <a:moveTo>
                    <a:pt x="13" y="5"/>
                  </a:moveTo>
                  <a:lnTo>
                    <a:pt x="0" y="34"/>
                  </a:lnTo>
                  <a:lnTo>
                    <a:pt x="0" y="0"/>
                  </a:lnTo>
                  <a:lnTo>
                    <a:pt x="13"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68" name="Freeform 767"/>
            <p:cNvSpPr>
              <a:spLocks/>
            </p:cNvSpPr>
            <p:nvPr/>
          </p:nvSpPr>
          <p:spPr bwMode="auto">
            <a:xfrm>
              <a:off x="4626610" y="2535555"/>
              <a:ext cx="2540" cy="6985"/>
            </a:xfrm>
            <a:custGeom>
              <a:avLst/>
              <a:gdLst>
                <a:gd name="T0" fmla="*/ 11 w 11"/>
                <a:gd name="T1" fmla="*/ 34 h 34"/>
                <a:gd name="T2" fmla="*/ 11 w 11"/>
                <a:gd name="T3" fmla="*/ 0 h 34"/>
                <a:gd name="T4" fmla="*/ 0 w 11"/>
                <a:gd name="T5" fmla="*/ 29 h 34"/>
                <a:gd name="T6" fmla="*/ 11 w 11"/>
                <a:gd name="T7" fmla="*/ 34 h 34"/>
              </a:gdLst>
              <a:ahLst/>
              <a:cxnLst>
                <a:cxn ang="0">
                  <a:pos x="T0" y="T1"/>
                </a:cxn>
                <a:cxn ang="0">
                  <a:pos x="T2" y="T3"/>
                </a:cxn>
                <a:cxn ang="0">
                  <a:pos x="T4" y="T5"/>
                </a:cxn>
                <a:cxn ang="0">
                  <a:pos x="T6" y="T7"/>
                </a:cxn>
              </a:cxnLst>
              <a:rect l="0" t="0" r="r" b="b"/>
              <a:pathLst>
                <a:path w="11" h="34">
                  <a:moveTo>
                    <a:pt x="11" y="34"/>
                  </a:moveTo>
                  <a:lnTo>
                    <a:pt x="11" y="0"/>
                  </a:lnTo>
                  <a:lnTo>
                    <a:pt x="0" y="29"/>
                  </a:lnTo>
                  <a:lnTo>
                    <a:pt x="11"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69" name="Freeform 768"/>
            <p:cNvSpPr>
              <a:spLocks/>
            </p:cNvSpPr>
            <p:nvPr/>
          </p:nvSpPr>
          <p:spPr bwMode="auto">
            <a:xfrm>
              <a:off x="4626610" y="2535555"/>
              <a:ext cx="5080" cy="6985"/>
            </a:xfrm>
            <a:custGeom>
              <a:avLst/>
              <a:gdLst>
                <a:gd name="T0" fmla="*/ 24 w 24"/>
                <a:gd name="T1" fmla="*/ 5 h 34"/>
                <a:gd name="T2" fmla="*/ 11 w 24"/>
                <a:gd name="T3" fmla="*/ 34 h 34"/>
                <a:gd name="T4" fmla="*/ 0 w 24"/>
                <a:gd name="T5" fmla="*/ 29 h 34"/>
                <a:gd name="T6" fmla="*/ 11 w 24"/>
                <a:gd name="T7" fmla="*/ 0 h 34"/>
                <a:gd name="T8" fmla="*/ 24 w 24"/>
                <a:gd name="T9" fmla="*/ 5 h 34"/>
              </a:gdLst>
              <a:ahLst/>
              <a:cxnLst>
                <a:cxn ang="0">
                  <a:pos x="T0" y="T1"/>
                </a:cxn>
                <a:cxn ang="0">
                  <a:pos x="T2" y="T3"/>
                </a:cxn>
                <a:cxn ang="0">
                  <a:pos x="T4" y="T5"/>
                </a:cxn>
                <a:cxn ang="0">
                  <a:pos x="T6" y="T7"/>
                </a:cxn>
                <a:cxn ang="0">
                  <a:pos x="T8" y="T9"/>
                </a:cxn>
              </a:cxnLst>
              <a:rect l="0" t="0" r="r" b="b"/>
              <a:pathLst>
                <a:path w="24" h="34">
                  <a:moveTo>
                    <a:pt x="24" y="5"/>
                  </a:moveTo>
                  <a:lnTo>
                    <a:pt x="11" y="34"/>
                  </a:lnTo>
                  <a:lnTo>
                    <a:pt x="0" y="29"/>
                  </a:lnTo>
                  <a:lnTo>
                    <a:pt x="11" y="0"/>
                  </a:lnTo>
                  <a:lnTo>
                    <a:pt x="24"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70" name="Freeform 769"/>
            <p:cNvSpPr>
              <a:spLocks/>
            </p:cNvSpPr>
            <p:nvPr/>
          </p:nvSpPr>
          <p:spPr bwMode="auto">
            <a:xfrm>
              <a:off x="4626610" y="2534285"/>
              <a:ext cx="2540" cy="6985"/>
            </a:xfrm>
            <a:custGeom>
              <a:avLst/>
              <a:gdLst>
                <a:gd name="T0" fmla="*/ 12 w 12"/>
                <a:gd name="T1" fmla="*/ 5 h 34"/>
                <a:gd name="T2" fmla="*/ 1 w 12"/>
                <a:gd name="T3" fmla="*/ 34 h 34"/>
                <a:gd name="T4" fmla="*/ 0 w 12"/>
                <a:gd name="T5" fmla="*/ 0 h 34"/>
                <a:gd name="T6" fmla="*/ 12 w 12"/>
                <a:gd name="T7" fmla="*/ 5 h 34"/>
              </a:gdLst>
              <a:ahLst/>
              <a:cxnLst>
                <a:cxn ang="0">
                  <a:pos x="T0" y="T1"/>
                </a:cxn>
                <a:cxn ang="0">
                  <a:pos x="T2" y="T3"/>
                </a:cxn>
                <a:cxn ang="0">
                  <a:pos x="T4" y="T5"/>
                </a:cxn>
                <a:cxn ang="0">
                  <a:pos x="T6" y="T7"/>
                </a:cxn>
              </a:cxnLst>
              <a:rect l="0" t="0" r="r" b="b"/>
              <a:pathLst>
                <a:path w="12" h="34">
                  <a:moveTo>
                    <a:pt x="12" y="5"/>
                  </a:moveTo>
                  <a:lnTo>
                    <a:pt x="1" y="34"/>
                  </a:lnTo>
                  <a:lnTo>
                    <a:pt x="0" y="0"/>
                  </a:lnTo>
                  <a:lnTo>
                    <a:pt x="12"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71" name="Freeform 770"/>
            <p:cNvSpPr>
              <a:spLocks/>
            </p:cNvSpPr>
            <p:nvPr/>
          </p:nvSpPr>
          <p:spPr bwMode="auto">
            <a:xfrm>
              <a:off x="4624070" y="2534285"/>
              <a:ext cx="2540" cy="6985"/>
            </a:xfrm>
            <a:custGeom>
              <a:avLst/>
              <a:gdLst>
                <a:gd name="T0" fmla="*/ 11 w 11"/>
                <a:gd name="T1" fmla="*/ 34 h 34"/>
                <a:gd name="T2" fmla="*/ 10 w 11"/>
                <a:gd name="T3" fmla="*/ 0 h 34"/>
                <a:gd name="T4" fmla="*/ 0 w 11"/>
                <a:gd name="T5" fmla="*/ 30 h 34"/>
                <a:gd name="T6" fmla="*/ 11 w 11"/>
                <a:gd name="T7" fmla="*/ 34 h 34"/>
              </a:gdLst>
              <a:ahLst/>
              <a:cxnLst>
                <a:cxn ang="0">
                  <a:pos x="T0" y="T1"/>
                </a:cxn>
                <a:cxn ang="0">
                  <a:pos x="T2" y="T3"/>
                </a:cxn>
                <a:cxn ang="0">
                  <a:pos x="T4" y="T5"/>
                </a:cxn>
                <a:cxn ang="0">
                  <a:pos x="T6" y="T7"/>
                </a:cxn>
              </a:cxnLst>
              <a:rect l="0" t="0" r="r" b="b"/>
              <a:pathLst>
                <a:path w="11" h="34">
                  <a:moveTo>
                    <a:pt x="11" y="34"/>
                  </a:moveTo>
                  <a:lnTo>
                    <a:pt x="10" y="0"/>
                  </a:lnTo>
                  <a:lnTo>
                    <a:pt x="0" y="30"/>
                  </a:lnTo>
                  <a:lnTo>
                    <a:pt x="11"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72" name="Freeform 771"/>
            <p:cNvSpPr>
              <a:spLocks/>
            </p:cNvSpPr>
            <p:nvPr/>
          </p:nvSpPr>
          <p:spPr bwMode="auto">
            <a:xfrm>
              <a:off x="4624070" y="2534285"/>
              <a:ext cx="5080" cy="6985"/>
            </a:xfrm>
            <a:custGeom>
              <a:avLst/>
              <a:gdLst>
                <a:gd name="T0" fmla="*/ 22 w 22"/>
                <a:gd name="T1" fmla="*/ 5 h 34"/>
                <a:gd name="T2" fmla="*/ 11 w 22"/>
                <a:gd name="T3" fmla="*/ 34 h 34"/>
                <a:gd name="T4" fmla="*/ 0 w 22"/>
                <a:gd name="T5" fmla="*/ 30 h 34"/>
                <a:gd name="T6" fmla="*/ 10 w 22"/>
                <a:gd name="T7" fmla="*/ 0 h 34"/>
                <a:gd name="T8" fmla="*/ 22 w 22"/>
                <a:gd name="T9" fmla="*/ 5 h 34"/>
              </a:gdLst>
              <a:ahLst/>
              <a:cxnLst>
                <a:cxn ang="0">
                  <a:pos x="T0" y="T1"/>
                </a:cxn>
                <a:cxn ang="0">
                  <a:pos x="T2" y="T3"/>
                </a:cxn>
                <a:cxn ang="0">
                  <a:pos x="T4" y="T5"/>
                </a:cxn>
                <a:cxn ang="0">
                  <a:pos x="T6" y="T7"/>
                </a:cxn>
                <a:cxn ang="0">
                  <a:pos x="T8" y="T9"/>
                </a:cxn>
              </a:cxnLst>
              <a:rect l="0" t="0" r="r" b="b"/>
              <a:pathLst>
                <a:path w="22" h="34">
                  <a:moveTo>
                    <a:pt x="22" y="5"/>
                  </a:moveTo>
                  <a:lnTo>
                    <a:pt x="11" y="34"/>
                  </a:lnTo>
                  <a:lnTo>
                    <a:pt x="0" y="30"/>
                  </a:lnTo>
                  <a:lnTo>
                    <a:pt x="10" y="0"/>
                  </a:lnTo>
                  <a:lnTo>
                    <a:pt x="22"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73" name="Freeform 772"/>
            <p:cNvSpPr>
              <a:spLocks/>
            </p:cNvSpPr>
            <p:nvPr/>
          </p:nvSpPr>
          <p:spPr bwMode="auto">
            <a:xfrm>
              <a:off x="4623435" y="2533650"/>
              <a:ext cx="3175" cy="6985"/>
            </a:xfrm>
            <a:custGeom>
              <a:avLst/>
              <a:gdLst>
                <a:gd name="T0" fmla="*/ 13 w 13"/>
                <a:gd name="T1" fmla="*/ 4 h 34"/>
                <a:gd name="T2" fmla="*/ 3 w 13"/>
                <a:gd name="T3" fmla="*/ 34 h 34"/>
                <a:gd name="T4" fmla="*/ 0 w 13"/>
                <a:gd name="T5" fmla="*/ 0 h 34"/>
                <a:gd name="T6" fmla="*/ 13 w 13"/>
                <a:gd name="T7" fmla="*/ 4 h 34"/>
              </a:gdLst>
              <a:ahLst/>
              <a:cxnLst>
                <a:cxn ang="0">
                  <a:pos x="T0" y="T1"/>
                </a:cxn>
                <a:cxn ang="0">
                  <a:pos x="T2" y="T3"/>
                </a:cxn>
                <a:cxn ang="0">
                  <a:pos x="T4" y="T5"/>
                </a:cxn>
                <a:cxn ang="0">
                  <a:pos x="T6" y="T7"/>
                </a:cxn>
              </a:cxnLst>
              <a:rect l="0" t="0" r="r" b="b"/>
              <a:pathLst>
                <a:path w="13" h="34">
                  <a:moveTo>
                    <a:pt x="13" y="4"/>
                  </a:moveTo>
                  <a:lnTo>
                    <a:pt x="3" y="34"/>
                  </a:lnTo>
                  <a:lnTo>
                    <a:pt x="0" y="0"/>
                  </a:lnTo>
                  <a:lnTo>
                    <a:pt x="13"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74" name="Freeform 773"/>
            <p:cNvSpPr>
              <a:spLocks/>
            </p:cNvSpPr>
            <p:nvPr/>
          </p:nvSpPr>
          <p:spPr bwMode="auto">
            <a:xfrm>
              <a:off x="4621530" y="2533650"/>
              <a:ext cx="2540" cy="6985"/>
            </a:xfrm>
            <a:custGeom>
              <a:avLst/>
              <a:gdLst>
                <a:gd name="T0" fmla="*/ 13 w 13"/>
                <a:gd name="T1" fmla="*/ 34 h 34"/>
                <a:gd name="T2" fmla="*/ 10 w 13"/>
                <a:gd name="T3" fmla="*/ 0 h 34"/>
                <a:gd name="T4" fmla="*/ 0 w 13"/>
                <a:gd name="T5" fmla="*/ 29 h 34"/>
                <a:gd name="T6" fmla="*/ 13 w 13"/>
                <a:gd name="T7" fmla="*/ 34 h 34"/>
              </a:gdLst>
              <a:ahLst/>
              <a:cxnLst>
                <a:cxn ang="0">
                  <a:pos x="T0" y="T1"/>
                </a:cxn>
                <a:cxn ang="0">
                  <a:pos x="T2" y="T3"/>
                </a:cxn>
                <a:cxn ang="0">
                  <a:pos x="T4" y="T5"/>
                </a:cxn>
                <a:cxn ang="0">
                  <a:pos x="T6" y="T7"/>
                </a:cxn>
              </a:cxnLst>
              <a:rect l="0" t="0" r="r" b="b"/>
              <a:pathLst>
                <a:path w="13" h="34">
                  <a:moveTo>
                    <a:pt x="13" y="34"/>
                  </a:moveTo>
                  <a:lnTo>
                    <a:pt x="10" y="0"/>
                  </a:lnTo>
                  <a:lnTo>
                    <a:pt x="0" y="29"/>
                  </a:lnTo>
                  <a:lnTo>
                    <a:pt x="13"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75" name="Freeform 774"/>
            <p:cNvSpPr>
              <a:spLocks/>
            </p:cNvSpPr>
            <p:nvPr/>
          </p:nvSpPr>
          <p:spPr bwMode="auto">
            <a:xfrm>
              <a:off x="4621530" y="2533650"/>
              <a:ext cx="5080" cy="6985"/>
            </a:xfrm>
            <a:custGeom>
              <a:avLst/>
              <a:gdLst>
                <a:gd name="T0" fmla="*/ 23 w 23"/>
                <a:gd name="T1" fmla="*/ 4 h 34"/>
                <a:gd name="T2" fmla="*/ 13 w 23"/>
                <a:gd name="T3" fmla="*/ 34 h 34"/>
                <a:gd name="T4" fmla="*/ 0 w 23"/>
                <a:gd name="T5" fmla="*/ 29 h 34"/>
                <a:gd name="T6" fmla="*/ 10 w 23"/>
                <a:gd name="T7" fmla="*/ 0 h 34"/>
                <a:gd name="T8" fmla="*/ 23 w 23"/>
                <a:gd name="T9" fmla="*/ 4 h 34"/>
              </a:gdLst>
              <a:ahLst/>
              <a:cxnLst>
                <a:cxn ang="0">
                  <a:pos x="T0" y="T1"/>
                </a:cxn>
                <a:cxn ang="0">
                  <a:pos x="T2" y="T3"/>
                </a:cxn>
                <a:cxn ang="0">
                  <a:pos x="T4" y="T5"/>
                </a:cxn>
                <a:cxn ang="0">
                  <a:pos x="T6" y="T7"/>
                </a:cxn>
                <a:cxn ang="0">
                  <a:pos x="T8" y="T9"/>
                </a:cxn>
              </a:cxnLst>
              <a:rect l="0" t="0" r="r" b="b"/>
              <a:pathLst>
                <a:path w="23" h="34">
                  <a:moveTo>
                    <a:pt x="23" y="4"/>
                  </a:moveTo>
                  <a:lnTo>
                    <a:pt x="13" y="34"/>
                  </a:lnTo>
                  <a:lnTo>
                    <a:pt x="0" y="29"/>
                  </a:lnTo>
                  <a:lnTo>
                    <a:pt x="10" y="0"/>
                  </a:lnTo>
                  <a:lnTo>
                    <a:pt x="23"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76" name="Freeform 775"/>
            <p:cNvSpPr>
              <a:spLocks/>
            </p:cNvSpPr>
            <p:nvPr/>
          </p:nvSpPr>
          <p:spPr bwMode="auto">
            <a:xfrm>
              <a:off x="4620895" y="2532380"/>
              <a:ext cx="2540" cy="6985"/>
            </a:xfrm>
            <a:custGeom>
              <a:avLst/>
              <a:gdLst>
                <a:gd name="T0" fmla="*/ 14 w 14"/>
                <a:gd name="T1" fmla="*/ 4 h 33"/>
                <a:gd name="T2" fmla="*/ 4 w 14"/>
                <a:gd name="T3" fmla="*/ 33 h 33"/>
                <a:gd name="T4" fmla="*/ 0 w 14"/>
                <a:gd name="T5" fmla="*/ 0 h 33"/>
                <a:gd name="T6" fmla="*/ 14 w 14"/>
                <a:gd name="T7" fmla="*/ 4 h 33"/>
              </a:gdLst>
              <a:ahLst/>
              <a:cxnLst>
                <a:cxn ang="0">
                  <a:pos x="T0" y="T1"/>
                </a:cxn>
                <a:cxn ang="0">
                  <a:pos x="T2" y="T3"/>
                </a:cxn>
                <a:cxn ang="0">
                  <a:pos x="T4" y="T5"/>
                </a:cxn>
                <a:cxn ang="0">
                  <a:pos x="T6" y="T7"/>
                </a:cxn>
              </a:cxnLst>
              <a:rect l="0" t="0" r="r" b="b"/>
              <a:pathLst>
                <a:path w="14" h="33">
                  <a:moveTo>
                    <a:pt x="14" y="4"/>
                  </a:moveTo>
                  <a:lnTo>
                    <a:pt x="4" y="33"/>
                  </a:lnTo>
                  <a:lnTo>
                    <a:pt x="0" y="0"/>
                  </a:lnTo>
                  <a:lnTo>
                    <a:pt x="1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77" name="Freeform 776"/>
            <p:cNvSpPr>
              <a:spLocks/>
            </p:cNvSpPr>
            <p:nvPr/>
          </p:nvSpPr>
          <p:spPr bwMode="auto">
            <a:xfrm>
              <a:off x="4618990" y="2532380"/>
              <a:ext cx="2540" cy="6985"/>
            </a:xfrm>
            <a:custGeom>
              <a:avLst/>
              <a:gdLst>
                <a:gd name="T0" fmla="*/ 11 w 11"/>
                <a:gd name="T1" fmla="*/ 33 h 33"/>
                <a:gd name="T2" fmla="*/ 7 w 11"/>
                <a:gd name="T3" fmla="*/ 0 h 33"/>
                <a:gd name="T4" fmla="*/ 0 w 11"/>
                <a:gd name="T5" fmla="*/ 30 h 33"/>
                <a:gd name="T6" fmla="*/ 11 w 11"/>
                <a:gd name="T7" fmla="*/ 33 h 33"/>
              </a:gdLst>
              <a:ahLst/>
              <a:cxnLst>
                <a:cxn ang="0">
                  <a:pos x="T0" y="T1"/>
                </a:cxn>
                <a:cxn ang="0">
                  <a:pos x="T2" y="T3"/>
                </a:cxn>
                <a:cxn ang="0">
                  <a:pos x="T4" y="T5"/>
                </a:cxn>
                <a:cxn ang="0">
                  <a:pos x="T6" y="T7"/>
                </a:cxn>
              </a:cxnLst>
              <a:rect l="0" t="0" r="r" b="b"/>
              <a:pathLst>
                <a:path w="11" h="33">
                  <a:moveTo>
                    <a:pt x="11" y="33"/>
                  </a:moveTo>
                  <a:lnTo>
                    <a:pt x="7" y="0"/>
                  </a:lnTo>
                  <a:lnTo>
                    <a:pt x="0" y="30"/>
                  </a:lnTo>
                  <a:lnTo>
                    <a:pt x="11"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78" name="Freeform 777"/>
            <p:cNvSpPr>
              <a:spLocks/>
            </p:cNvSpPr>
            <p:nvPr/>
          </p:nvSpPr>
          <p:spPr bwMode="auto">
            <a:xfrm>
              <a:off x="4618990" y="2532380"/>
              <a:ext cx="4445" cy="6985"/>
            </a:xfrm>
            <a:custGeom>
              <a:avLst/>
              <a:gdLst>
                <a:gd name="T0" fmla="*/ 21 w 21"/>
                <a:gd name="T1" fmla="*/ 4 h 33"/>
                <a:gd name="T2" fmla="*/ 11 w 21"/>
                <a:gd name="T3" fmla="*/ 33 h 33"/>
                <a:gd name="T4" fmla="*/ 0 w 21"/>
                <a:gd name="T5" fmla="*/ 30 h 33"/>
                <a:gd name="T6" fmla="*/ 7 w 21"/>
                <a:gd name="T7" fmla="*/ 0 h 33"/>
                <a:gd name="T8" fmla="*/ 21 w 21"/>
                <a:gd name="T9" fmla="*/ 4 h 33"/>
              </a:gdLst>
              <a:ahLst/>
              <a:cxnLst>
                <a:cxn ang="0">
                  <a:pos x="T0" y="T1"/>
                </a:cxn>
                <a:cxn ang="0">
                  <a:pos x="T2" y="T3"/>
                </a:cxn>
                <a:cxn ang="0">
                  <a:pos x="T4" y="T5"/>
                </a:cxn>
                <a:cxn ang="0">
                  <a:pos x="T6" y="T7"/>
                </a:cxn>
                <a:cxn ang="0">
                  <a:pos x="T8" y="T9"/>
                </a:cxn>
              </a:cxnLst>
              <a:rect l="0" t="0" r="r" b="b"/>
              <a:pathLst>
                <a:path w="21" h="33">
                  <a:moveTo>
                    <a:pt x="21" y="4"/>
                  </a:moveTo>
                  <a:lnTo>
                    <a:pt x="11" y="33"/>
                  </a:lnTo>
                  <a:lnTo>
                    <a:pt x="0" y="30"/>
                  </a:lnTo>
                  <a:lnTo>
                    <a:pt x="7" y="0"/>
                  </a:lnTo>
                  <a:lnTo>
                    <a:pt x="21"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79" name="Freeform 778"/>
            <p:cNvSpPr>
              <a:spLocks/>
            </p:cNvSpPr>
            <p:nvPr/>
          </p:nvSpPr>
          <p:spPr bwMode="auto">
            <a:xfrm>
              <a:off x="4617720" y="2531745"/>
              <a:ext cx="3175" cy="6985"/>
            </a:xfrm>
            <a:custGeom>
              <a:avLst/>
              <a:gdLst>
                <a:gd name="T0" fmla="*/ 13 w 13"/>
                <a:gd name="T1" fmla="*/ 3 h 33"/>
                <a:gd name="T2" fmla="*/ 6 w 13"/>
                <a:gd name="T3" fmla="*/ 33 h 33"/>
                <a:gd name="T4" fmla="*/ 0 w 13"/>
                <a:gd name="T5" fmla="*/ 0 h 33"/>
                <a:gd name="T6" fmla="*/ 13 w 13"/>
                <a:gd name="T7" fmla="*/ 3 h 33"/>
              </a:gdLst>
              <a:ahLst/>
              <a:cxnLst>
                <a:cxn ang="0">
                  <a:pos x="T0" y="T1"/>
                </a:cxn>
                <a:cxn ang="0">
                  <a:pos x="T2" y="T3"/>
                </a:cxn>
                <a:cxn ang="0">
                  <a:pos x="T4" y="T5"/>
                </a:cxn>
                <a:cxn ang="0">
                  <a:pos x="T6" y="T7"/>
                </a:cxn>
              </a:cxnLst>
              <a:rect l="0" t="0" r="r" b="b"/>
              <a:pathLst>
                <a:path w="13" h="33">
                  <a:moveTo>
                    <a:pt x="13" y="3"/>
                  </a:moveTo>
                  <a:lnTo>
                    <a:pt x="6" y="33"/>
                  </a:lnTo>
                  <a:lnTo>
                    <a:pt x="0" y="0"/>
                  </a:lnTo>
                  <a:lnTo>
                    <a:pt x="1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80" name="Freeform 779"/>
            <p:cNvSpPr>
              <a:spLocks/>
            </p:cNvSpPr>
            <p:nvPr/>
          </p:nvSpPr>
          <p:spPr bwMode="auto">
            <a:xfrm>
              <a:off x="4616450" y="2531745"/>
              <a:ext cx="2540" cy="6985"/>
            </a:xfrm>
            <a:custGeom>
              <a:avLst/>
              <a:gdLst>
                <a:gd name="T0" fmla="*/ 12 w 12"/>
                <a:gd name="T1" fmla="*/ 33 h 33"/>
                <a:gd name="T2" fmla="*/ 6 w 12"/>
                <a:gd name="T3" fmla="*/ 0 h 33"/>
                <a:gd name="T4" fmla="*/ 0 w 12"/>
                <a:gd name="T5" fmla="*/ 30 h 33"/>
                <a:gd name="T6" fmla="*/ 12 w 12"/>
                <a:gd name="T7" fmla="*/ 33 h 33"/>
              </a:gdLst>
              <a:ahLst/>
              <a:cxnLst>
                <a:cxn ang="0">
                  <a:pos x="T0" y="T1"/>
                </a:cxn>
                <a:cxn ang="0">
                  <a:pos x="T2" y="T3"/>
                </a:cxn>
                <a:cxn ang="0">
                  <a:pos x="T4" y="T5"/>
                </a:cxn>
                <a:cxn ang="0">
                  <a:pos x="T6" y="T7"/>
                </a:cxn>
              </a:cxnLst>
              <a:rect l="0" t="0" r="r" b="b"/>
              <a:pathLst>
                <a:path w="12" h="33">
                  <a:moveTo>
                    <a:pt x="12" y="33"/>
                  </a:moveTo>
                  <a:lnTo>
                    <a:pt x="6" y="0"/>
                  </a:lnTo>
                  <a:lnTo>
                    <a:pt x="0" y="30"/>
                  </a:lnTo>
                  <a:lnTo>
                    <a:pt x="12"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81" name="Freeform 780"/>
            <p:cNvSpPr>
              <a:spLocks/>
            </p:cNvSpPr>
            <p:nvPr/>
          </p:nvSpPr>
          <p:spPr bwMode="auto">
            <a:xfrm>
              <a:off x="4616450" y="2531745"/>
              <a:ext cx="4445" cy="6985"/>
            </a:xfrm>
            <a:custGeom>
              <a:avLst/>
              <a:gdLst>
                <a:gd name="T0" fmla="*/ 19 w 19"/>
                <a:gd name="T1" fmla="*/ 3 h 33"/>
                <a:gd name="T2" fmla="*/ 12 w 19"/>
                <a:gd name="T3" fmla="*/ 33 h 33"/>
                <a:gd name="T4" fmla="*/ 0 w 19"/>
                <a:gd name="T5" fmla="*/ 30 h 33"/>
                <a:gd name="T6" fmla="*/ 6 w 19"/>
                <a:gd name="T7" fmla="*/ 0 h 33"/>
                <a:gd name="T8" fmla="*/ 19 w 19"/>
                <a:gd name="T9" fmla="*/ 3 h 33"/>
              </a:gdLst>
              <a:ahLst/>
              <a:cxnLst>
                <a:cxn ang="0">
                  <a:pos x="T0" y="T1"/>
                </a:cxn>
                <a:cxn ang="0">
                  <a:pos x="T2" y="T3"/>
                </a:cxn>
                <a:cxn ang="0">
                  <a:pos x="T4" y="T5"/>
                </a:cxn>
                <a:cxn ang="0">
                  <a:pos x="T6" y="T7"/>
                </a:cxn>
                <a:cxn ang="0">
                  <a:pos x="T8" y="T9"/>
                </a:cxn>
              </a:cxnLst>
              <a:rect l="0" t="0" r="r" b="b"/>
              <a:pathLst>
                <a:path w="19" h="33">
                  <a:moveTo>
                    <a:pt x="19" y="3"/>
                  </a:moveTo>
                  <a:lnTo>
                    <a:pt x="12" y="33"/>
                  </a:lnTo>
                  <a:lnTo>
                    <a:pt x="0" y="30"/>
                  </a:lnTo>
                  <a:lnTo>
                    <a:pt x="6" y="0"/>
                  </a:lnTo>
                  <a:lnTo>
                    <a:pt x="19" y="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82" name="Freeform 781"/>
            <p:cNvSpPr>
              <a:spLocks/>
            </p:cNvSpPr>
            <p:nvPr/>
          </p:nvSpPr>
          <p:spPr bwMode="auto">
            <a:xfrm>
              <a:off x="4615180" y="2531745"/>
              <a:ext cx="2540" cy="6350"/>
            </a:xfrm>
            <a:custGeom>
              <a:avLst/>
              <a:gdLst>
                <a:gd name="T0" fmla="*/ 13 w 13"/>
                <a:gd name="T1" fmla="*/ 2 h 32"/>
                <a:gd name="T2" fmla="*/ 7 w 13"/>
                <a:gd name="T3" fmla="*/ 32 h 32"/>
                <a:gd name="T4" fmla="*/ 0 w 13"/>
                <a:gd name="T5" fmla="*/ 0 h 32"/>
                <a:gd name="T6" fmla="*/ 13 w 13"/>
                <a:gd name="T7" fmla="*/ 2 h 32"/>
              </a:gdLst>
              <a:ahLst/>
              <a:cxnLst>
                <a:cxn ang="0">
                  <a:pos x="T0" y="T1"/>
                </a:cxn>
                <a:cxn ang="0">
                  <a:pos x="T2" y="T3"/>
                </a:cxn>
                <a:cxn ang="0">
                  <a:pos x="T4" y="T5"/>
                </a:cxn>
                <a:cxn ang="0">
                  <a:pos x="T6" y="T7"/>
                </a:cxn>
              </a:cxnLst>
              <a:rect l="0" t="0" r="r" b="b"/>
              <a:pathLst>
                <a:path w="13" h="32">
                  <a:moveTo>
                    <a:pt x="13" y="2"/>
                  </a:moveTo>
                  <a:lnTo>
                    <a:pt x="7" y="32"/>
                  </a:lnTo>
                  <a:lnTo>
                    <a:pt x="0" y="0"/>
                  </a:lnTo>
                  <a:lnTo>
                    <a:pt x="1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83" name="Freeform 782"/>
            <p:cNvSpPr>
              <a:spLocks/>
            </p:cNvSpPr>
            <p:nvPr/>
          </p:nvSpPr>
          <p:spPr bwMode="auto">
            <a:xfrm>
              <a:off x="4613910" y="2531745"/>
              <a:ext cx="2540" cy="6350"/>
            </a:xfrm>
            <a:custGeom>
              <a:avLst/>
              <a:gdLst>
                <a:gd name="T0" fmla="*/ 12 w 12"/>
                <a:gd name="T1" fmla="*/ 32 h 32"/>
                <a:gd name="T2" fmla="*/ 5 w 12"/>
                <a:gd name="T3" fmla="*/ 0 h 32"/>
                <a:gd name="T4" fmla="*/ 0 w 12"/>
                <a:gd name="T5" fmla="*/ 30 h 32"/>
                <a:gd name="T6" fmla="*/ 12 w 12"/>
                <a:gd name="T7" fmla="*/ 32 h 32"/>
              </a:gdLst>
              <a:ahLst/>
              <a:cxnLst>
                <a:cxn ang="0">
                  <a:pos x="T0" y="T1"/>
                </a:cxn>
                <a:cxn ang="0">
                  <a:pos x="T2" y="T3"/>
                </a:cxn>
                <a:cxn ang="0">
                  <a:pos x="T4" y="T5"/>
                </a:cxn>
                <a:cxn ang="0">
                  <a:pos x="T6" y="T7"/>
                </a:cxn>
              </a:cxnLst>
              <a:rect l="0" t="0" r="r" b="b"/>
              <a:pathLst>
                <a:path w="12" h="32">
                  <a:moveTo>
                    <a:pt x="12" y="32"/>
                  </a:moveTo>
                  <a:lnTo>
                    <a:pt x="5" y="0"/>
                  </a:lnTo>
                  <a:lnTo>
                    <a:pt x="0" y="30"/>
                  </a:lnTo>
                  <a:lnTo>
                    <a:pt x="12"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84" name="Freeform 783"/>
            <p:cNvSpPr>
              <a:spLocks/>
            </p:cNvSpPr>
            <p:nvPr/>
          </p:nvSpPr>
          <p:spPr bwMode="auto">
            <a:xfrm>
              <a:off x="4613910" y="2531745"/>
              <a:ext cx="3810" cy="6350"/>
            </a:xfrm>
            <a:custGeom>
              <a:avLst/>
              <a:gdLst>
                <a:gd name="T0" fmla="*/ 18 w 18"/>
                <a:gd name="T1" fmla="*/ 2 h 32"/>
                <a:gd name="T2" fmla="*/ 12 w 18"/>
                <a:gd name="T3" fmla="*/ 32 h 32"/>
                <a:gd name="T4" fmla="*/ 0 w 18"/>
                <a:gd name="T5" fmla="*/ 30 h 32"/>
                <a:gd name="T6" fmla="*/ 5 w 18"/>
                <a:gd name="T7" fmla="*/ 0 h 32"/>
                <a:gd name="T8" fmla="*/ 18 w 18"/>
                <a:gd name="T9" fmla="*/ 2 h 32"/>
              </a:gdLst>
              <a:ahLst/>
              <a:cxnLst>
                <a:cxn ang="0">
                  <a:pos x="T0" y="T1"/>
                </a:cxn>
                <a:cxn ang="0">
                  <a:pos x="T2" y="T3"/>
                </a:cxn>
                <a:cxn ang="0">
                  <a:pos x="T4" y="T5"/>
                </a:cxn>
                <a:cxn ang="0">
                  <a:pos x="T6" y="T7"/>
                </a:cxn>
                <a:cxn ang="0">
                  <a:pos x="T8" y="T9"/>
                </a:cxn>
              </a:cxnLst>
              <a:rect l="0" t="0" r="r" b="b"/>
              <a:pathLst>
                <a:path w="18" h="32">
                  <a:moveTo>
                    <a:pt x="18" y="2"/>
                  </a:moveTo>
                  <a:lnTo>
                    <a:pt x="12" y="32"/>
                  </a:lnTo>
                  <a:lnTo>
                    <a:pt x="0" y="30"/>
                  </a:lnTo>
                  <a:lnTo>
                    <a:pt x="5" y="0"/>
                  </a:lnTo>
                  <a:lnTo>
                    <a:pt x="18"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85" name="Freeform 784"/>
            <p:cNvSpPr>
              <a:spLocks/>
            </p:cNvSpPr>
            <p:nvPr/>
          </p:nvSpPr>
          <p:spPr bwMode="auto">
            <a:xfrm>
              <a:off x="4612640" y="2531110"/>
              <a:ext cx="2540" cy="6985"/>
            </a:xfrm>
            <a:custGeom>
              <a:avLst/>
              <a:gdLst>
                <a:gd name="T0" fmla="*/ 13 w 13"/>
                <a:gd name="T1" fmla="*/ 2 h 32"/>
                <a:gd name="T2" fmla="*/ 8 w 13"/>
                <a:gd name="T3" fmla="*/ 32 h 32"/>
                <a:gd name="T4" fmla="*/ 0 w 13"/>
                <a:gd name="T5" fmla="*/ 0 h 32"/>
                <a:gd name="T6" fmla="*/ 13 w 13"/>
                <a:gd name="T7" fmla="*/ 2 h 32"/>
              </a:gdLst>
              <a:ahLst/>
              <a:cxnLst>
                <a:cxn ang="0">
                  <a:pos x="T0" y="T1"/>
                </a:cxn>
                <a:cxn ang="0">
                  <a:pos x="T2" y="T3"/>
                </a:cxn>
                <a:cxn ang="0">
                  <a:pos x="T4" y="T5"/>
                </a:cxn>
                <a:cxn ang="0">
                  <a:pos x="T6" y="T7"/>
                </a:cxn>
              </a:cxnLst>
              <a:rect l="0" t="0" r="r" b="b"/>
              <a:pathLst>
                <a:path w="13" h="32">
                  <a:moveTo>
                    <a:pt x="13" y="2"/>
                  </a:moveTo>
                  <a:lnTo>
                    <a:pt x="8" y="32"/>
                  </a:lnTo>
                  <a:lnTo>
                    <a:pt x="0" y="0"/>
                  </a:lnTo>
                  <a:lnTo>
                    <a:pt x="1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86" name="Freeform 785"/>
            <p:cNvSpPr>
              <a:spLocks/>
            </p:cNvSpPr>
            <p:nvPr/>
          </p:nvSpPr>
          <p:spPr bwMode="auto">
            <a:xfrm>
              <a:off x="4611370" y="2531110"/>
              <a:ext cx="2540" cy="6985"/>
            </a:xfrm>
            <a:custGeom>
              <a:avLst/>
              <a:gdLst>
                <a:gd name="T0" fmla="*/ 12 w 12"/>
                <a:gd name="T1" fmla="*/ 32 h 32"/>
                <a:gd name="T2" fmla="*/ 4 w 12"/>
                <a:gd name="T3" fmla="*/ 0 h 32"/>
                <a:gd name="T4" fmla="*/ 0 w 12"/>
                <a:gd name="T5" fmla="*/ 30 h 32"/>
                <a:gd name="T6" fmla="*/ 12 w 12"/>
                <a:gd name="T7" fmla="*/ 32 h 32"/>
              </a:gdLst>
              <a:ahLst/>
              <a:cxnLst>
                <a:cxn ang="0">
                  <a:pos x="T0" y="T1"/>
                </a:cxn>
                <a:cxn ang="0">
                  <a:pos x="T2" y="T3"/>
                </a:cxn>
                <a:cxn ang="0">
                  <a:pos x="T4" y="T5"/>
                </a:cxn>
                <a:cxn ang="0">
                  <a:pos x="T6" y="T7"/>
                </a:cxn>
              </a:cxnLst>
              <a:rect l="0" t="0" r="r" b="b"/>
              <a:pathLst>
                <a:path w="12" h="32">
                  <a:moveTo>
                    <a:pt x="12" y="32"/>
                  </a:moveTo>
                  <a:lnTo>
                    <a:pt x="4" y="0"/>
                  </a:lnTo>
                  <a:lnTo>
                    <a:pt x="0" y="30"/>
                  </a:lnTo>
                  <a:lnTo>
                    <a:pt x="12"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87" name="Freeform 786"/>
            <p:cNvSpPr>
              <a:spLocks/>
            </p:cNvSpPr>
            <p:nvPr/>
          </p:nvSpPr>
          <p:spPr bwMode="auto">
            <a:xfrm>
              <a:off x="4611370" y="2531110"/>
              <a:ext cx="3810" cy="6985"/>
            </a:xfrm>
            <a:custGeom>
              <a:avLst/>
              <a:gdLst>
                <a:gd name="T0" fmla="*/ 17 w 17"/>
                <a:gd name="T1" fmla="*/ 2 h 32"/>
                <a:gd name="T2" fmla="*/ 12 w 17"/>
                <a:gd name="T3" fmla="*/ 32 h 32"/>
                <a:gd name="T4" fmla="*/ 0 w 17"/>
                <a:gd name="T5" fmla="*/ 30 h 32"/>
                <a:gd name="T6" fmla="*/ 4 w 17"/>
                <a:gd name="T7" fmla="*/ 0 h 32"/>
                <a:gd name="T8" fmla="*/ 17 w 17"/>
                <a:gd name="T9" fmla="*/ 2 h 32"/>
              </a:gdLst>
              <a:ahLst/>
              <a:cxnLst>
                <a:cxn ang="0">
                  <a:pos x="T0" y="T1"/>
                </a:cxn>
                <a:cxn ang="0">
                  <a:pos x="T2" y="T3"/>
                </a:cxn>
                <a:cxn ang="0">
                  <a:pos x="T4" y="T5"/>
                </a:cxn>
                <a:cxn ang="0">
                  <a:pos x="T6" y="T7"/>
                </a:cxn>
                <a:cxn ang="0">
                  <a:pos x="T8" y="T9"/>
                </a:cxn>
              </a:cxnLst>
              <a:rect l="0" t="0" r="r" b="b"/>
              <a:pathLst>
                <a:path w="17" h="32">
                  <a:moveTo>
                    <a:pt x="17" y="2"/>
                  </a:moveTo>
                  <a:lnTo>
                    <a:pt x="12" y="32"/>
                  </a:lnTo>
                  <a:lnTo>
                    <a:pt x="0" y="30"/>
                  </a:lnTo>
                  <a:lnTo>
                    <a:pt x="4" y="0"/>
                  </a:lnTo>
                  <a:lnTo>
                    <a:pt x="17"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88" name="Freeform 787"/>
            <p:cNvSpPr>
              <a:spLocks/>
            </p:cNvSpPr>
            <p:nvPr/>
          </p:nvSpPr>
          <p:spPr bwMode="auto">
            <a:xfrm>
              <a:off x="4609465" y="2530475"/>
              <a:ext cx="3175" cy="6985"/>
            </a:xfrm>
            <a:custGeom>
              <a:avLst/>
              <a:gdLst>
                <a:gd name="T0" fmla="*/ 14 w 14"/>
                <a:gd name="T1" fmla="*/ 2 h 32"/>
                <a:gd name="T2" fmla="*/ 10 w 14"/>
                <a:gd name="T3" fmla="*/ 32 h 32"/>
                <a:gd name="T4" fmla="*/ 0 w 14"/>
                <a:gd name="T5" fmla="*/ 0 h 32"/>
                <a:gd name="T6" fmla="*/ 14 w 14"/>
                <a:gd name="T7" fmla="*/ 2 h 32"/>
              </a:gdLst>
              <a:ahLst/>
              <a:cxnLst>
                <a:cxn ang="0">
                  <a:pos x="T0" y="T1"/>
                </a:cxn>
                <a:cxn ang="0">
                  <a:pos x="T2" y="T3"/>
                </a:cxn>
                <a:cxn ang="0">
                  <a:pos x="T4" y="T5"/>
                </a:cxn>
                <a:cxn ang="0">
                  <a:pos x="T6" y="T7"/>
                </a:cxn>
              </a:cxnLst>
              <a:rect l="0" t="0" r="r" b="b"/>
              <a:pathLst>
                <a:path w="14" h="32">
                  <a:moveTo>
                    <a:pt x="14" y="2"/>
                  </a:moveTo>
                  <a:lnTo>
                    <a:pt x="10" y="32"/>
                  </a:lnTo>
                  <a:lnTo>
                    <a:pt x="0" y="0"/>
                  </a:lnTo>
                  <a:lnTo>
                    <a:pt x="14"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89" name="Freeform 788"/>
            <p:cNvSpPr>
              <a:spLocks/>
            </p:cNvSpPr>
            <p:nvPr/>
          </p:nvSpPr>
          <p:spPr bwMode="auto">
            <a:xfrm>
              <a:off x="4608830" y="2530475"/>
              <a:ext cx="2540" cy="6985"/>
            </a:xfrm>
            <a:custGeom>
              <a:avLst/>
              <a:gdLst>
                <a:gd name="T0" fmla="*/ 13 w 13"/>
                <a:gd name="T1" fmla="*/ 32 h 32"/>
                <a:gd name="T2" fmla="*/ 3 w 13"/>
                <a:gd name="T3" fmla="*/ 0 h 32"/>
                <a:gd name="T4" fmla="*/ 0 w 13"/>
                <a:gd name="T5" fmla="*/ 31 h 32"/>
                <a:gd name="T6" fmla="*/ 13 w 13"/>
                <a:gd name="T7" fmla="*/ 32 h 32"/>
              </a:gdLst>
              <a:ahLst/>
              <a:cxnLst>
                <a:cxn ang="0">
                  <a:pos x="T0" y="T1"/>
                </a:cxn>
                <a:cxn ang="0">
                  <a:pos x="T2" y="T3"/>
                </a:cxn>
                <a:cxn ang="0">
                  <a:pos x="T4" y="T5"/>
                </a:cxn>
                <a:cxn ang="0">
                  <a:pos x="T6" y="T7"/>
                </a:cxn>
              </a:cxnLst>
              <a:rect l="0" t="0" r="r" b="b"/>
              <a:pathLst>
                <a:path w="13" h="32">
                  <a:moveTo>
                    <a:pt x="13" y="32"/>
                  </a:moveTo>
                  <a:lnTo>
                    <a:pt x="3" y="0"/>
                  </a:lnTo>
                  <a:lnTo>
                    <a:pt x="0" y="31"/>
                  </a:lnTo>
                  <a:lnTo>
                    <a:pt x="13"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90" name="Freeform 789"/>
            <p:cNvSpPr>
              <a:spLocks/>
            </p:cNvSpPr>
            <p:nvPr/>
          </p:nvSpPr>
          <p:spPr bwMode="auto">
            <a:xfrm>
              <a:off x="4608830" y="2530475"/>
              <a:ext cx="3810" cy="6985"/>
            </a:xfrm>
            <a:custGeom>
              <a:avLst/>
              <a:gdLst>
                <a:gd name="T0" fmla="*/ 17 w 17"/>
                <a:gd name="T1" fmla="*/ 2 h 32"/>
                <a:gd name="T2" fmla="*/ 13 w 17"/>
                <a:gd name="T3" fmla="*/ 32 h 32"/>
                <a:gd name="T4" fmla="*/ 0 w 17"/>
                <a:gd name="T5" fmla="*/ 31 h 32"/>
                <a:gd name="T6" fmla="*/ 3 w 17"/>
                <a:gd name="T7" fmla="*/ 0 h 32"/>
                <a:gd name="T8" fmla="*/ 17 w 17"/>
                <a:gd name="T9" fmla="*/ 2 h 32"/>
              </a:gdLst>
              <a:ahLst/>
              <a:cxnLst>
                <a:cxn ang="0">
                  <a:pos x="T0" y="T1"/>
                </a:cxn>
                <a:cxn ang="0">
                  <a:pos x="T2" y="T3"/>
                </a:cxn>
                <a:cxn ang="0">
                  <a:pos x="T4" y="T5"/>
                </a:cxn>
                <a:cxn ang="0">
                  <a:pos x="T6" y="T7"/>
                </a:cxn>
                <a:cxn ang="0">
                  <a:pos x="T8" y="T9"/>
                </a:cxn>
              </a:cxnLst>
              <a:rect l="0" t="0" r="r" b="b"/>
              <a:pathLst>
                <a:path w="17" h="32">
                  <a:moveTo>
                    <a:pt x="17" y="2"/>
                  </a:moveTo>
                  <a:lnTo>
                    <a:pt x="13" y="32"/>
                  </a:lnTo>
                  <a:lnTo>
                    <a:pt x="0" y="31"/>
                  </a:lnTo>
                  <a:lnTo>
                    <a:pt x="3" y="0"/>
                  </a:lnTo>
                  <a:lnTo>
                    <a:pt x="17"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91" name="Freeform 790"/>
            <p:cNvSpPr>
              <a:spLocks/>
            </p:cNvSpPr>
            <p:nvPr/>
          </p:nvSpPr>
          <p:spPr bwMode="auto">
            <a:xfrm>
              <a:off x="4606925" y="2530475"/>
              <a:ext cx="2540" cy="6985"/>
            </a:xfrm>
            <a:custGeom>
              <a:avLst/>
              <a:gdLst>
                <a:gd name="T0" fmla="*/ 13 w 13"/>
                <a:gd name="T1" fmla="*/ 1 h 32"/>
                <a:gd name="T2" fmla="*/ 10 w 13"/>
                <a:gd name="T3" fmla="*/ 32 h 32"/>
                <a:gd name="T4" fmla="*/ 0 w 13"/>
                <a:gd name="T5" fmla="*/ 0 h 32"/>
                <a:gd name="T6" fmla="*/ 13 w 13"/>
                <a:gd name="T7" fmla="*/ 1 h 32"/>
              </a:gdLst>
              <a:ahLst/>
              <a:cxnLst>
                <a:cxn ang="0">
                  <a:pos x="T0" y="T1"/>
                </a:cxn>
                <a:cxn ang="0">
                  <a:pos x="T2" y="T3"/>
                </a:cxn>
                <a:cxn ang="0">
                  <a:pos x="T4" y="T5"/>
                </a:cxn>
                <a:cxn ang="0">
                  <a:pos x="T6" y="T7"/>
                </a:cxn>
              </a:cxnLst>
              <a:rect l="0" t="0" r="r" b="b"/>
              <a:pathLst>
                <a:path w="13" h="32">
                  <a:moveTo>
                    <a:pt x="13" y="1"/>
                  </a:moveTo>
                  <a:lnTo>
                    <a:pt x="10" y="32"/>
                  </a:lnTo>
                  <a:lnTo>
                    <a:pt x="0" y="0"/>
                  </a:lnTo>
                  <a:lnTo>
                    <a:pt x="13"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92" name="Freeform 791"/>
            <p:cNvSpPr>
              <a:spLocks/>
            </p:cNvSpPr>
            <p:nvPr/>
          </p:nvSpPr>
          <p:spPr bwMode="auto">
            <a:xfrm>
              <a:off x="4606290" y="2530475"/>
              <a:ext cx="2540" cy="6985"/>
            </a:xfrm>
            <a:custGeom>
              <a:avLst/>
              <a:gdLst>
                <a:gd name="T0" fmla="*/ 12 w 12"/>
                <a:gd name="T1" fmla="*/ 32 h 32"/>
                <a:gd name="T2" fmla="*/ 2 w 12"/>
                <a:gd name="T3" fmla="*/ 0 h 32"/>
                <a:gd name="T4" fmla="*/ 0 w 12"/>
                <a:gd name="T5" fmla="*/ 31 h 32"/>
                <a:gd name="T6" fmla="*/ 12 w 12"/>
                <a:gd name="T7" fmla="*/ 32 h 32"/>
              </a:gdLst>
              <a:ahLst/>
              <a:cxnLst>
                <a:cxn ang="0">
                  <a:pos x="T0" y="T1"/>
                </a:cxn>
                <a:cxn ang="0">
                  <a:pos x="T2" y="T3"/>
                </a:cxn>
                <a:cxn ang="0">
                  <a:pos x="T4" y="T5"/>
                </a:cxn>
                <a:cxn ang="0">
                  <a:pos x="T6" y="T7"/>
                </a:cxn>
              </a:cxnLst>
              <a:rect l="0" t="0" r="r" b="b"/>
              <a:pathLst>
                <a:path w="12" h="32">
                  <a:moveTo>
                    <a:pt x="12" y="32"/>
                  </a:moveTo>
                  <a:lnTo>
                    <a:pt x="2" y="0"/>
                  </a:lnTo>
                  <a:lnTo>
                    <a:pt x="0" y="31"/>
                  </a:lnTo>
                  <a:lnTo>
                    <a:pt x="12"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93" name="Freeform 792"/>
            <p:cNvSpPr>
              <a:spLocks/>
            </p:cNvSpPr>
            <p:nvPr/>
          </p:nvSpPr>
          <p:spPr bwMode="auto">
            <a:xfrm>
              <a:off x="4606290" y="2530475"/>
              <a:ext cx="3175" cy="6985"/>
            </a:xfrm>
            <a:custGeom>
              <a:avLst/>
              <a:gdLst>
                <a:gd name="T0" fmla="*/ 15 w 15"/>
                <a:gd name="T1" fmla="*/ 1 h 32"/>
                <a:gd name="T2" fmla="*/ 12 w 15"/>
                <a:gd name="T3" fmla="*/ 32 h 32"/>
                <a:gd name="T4" fmla="*/ 0 w 15"/>
                <a:gd name="T5" fmla="*/ 31 h 32"/>
                <a:gd name="T6" fmla="*/ 2 w 15"/>
                <a:gd name="T7" fmla="*/ 0 h 32"/>
                <a:gd name="T8" fmla="*/ 15 w 15"/>
                <a:gd name="T9" fmla="*/ 1 h 32"/>
              </a:gdLst>
              <a:ahLst/>
              <a:cxnLst>
                <a:cxn ang="0">
                  <a:pos x="T0" y="T1"/>
                </a:cxn>
                <a:cxn ang="0">
                  <a:pos x="T2" y="T3"/>
                </a:cxn>
                <a:cxn ang="0">
                  <a:pos x="T4" y="T5"/>
                </a:cxn>
                <a:cxn ang="0">
                  <a:pos x="T6" y="T7"/>
                </a:cxn>
                <a:cxn ang="0">
                  <a:pos x="T8" y="T9"/>
                </a:cxn>
              </a:cxnLst>
              <a:rect l="0" t="0" r="r" b="b"/>
              <a:pathLst>
                <a:path w="15" h="32">
                  <a:moveTo>
                    <a:pt x="15" y="1"/>
                  </a:moveTo>
                  <a:lnTo>
                    <a:pt x="12" y="32"/>
                  </a:lnTo>
                  <a:lnTo>
                    <a:pt x="0" y="31"/>
                  </a:lnTo>
                  <a:lnTo>
                    <a:pt x="2" y="0"/>
                  </a:lnTo>
                  <a:lnTo>
                    <a:pt x="15"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94" name="Freeform 793"/>
            <p:cNvSpPr>
              <a:spLocks/>
            </p:cNvSpPr>
            <p:nvPr/>
          </p:nvSpPr>
          <p:spPr bwMode="auto">
            <a:xfrm>
              <a:off x="4603750" y="2530475"/>
              <a:ext cx="3175" cy="6350"/>
            </a:xfrm>
            <a:custGeom>
              <a:avLst/>
              <a:gdLst>
                <a:gd name="T0" fmla="*/ 14 w 14"/>
                <a:gd name="T1" fmla="*/ 0 h 31"/>
                <a:gd name="T2" fmla="*/ 12 w 14"/>
                <a:gd name="T3" fmla="*/ 31 h 31"/>
                <a:gd name="T4" fmla="*/ 0 w 14"/>
                <a:gd name="T5" fmla="*/ 0 h 31"/>
                <a:gd name="T6" fmla="*/ 14 w 14"/>
                <a:gd name="T7" fmla="*/ 0 h 31"/>
              </a:gdLst>
              <a:ahLst/>
              <a:cxnLst>
                <a:cxn ang="0">
                  <a:pos x="T0" y="T1"/>
                </a:cxn>
                <a:cxn ang="0">
                  <a:pos x="T2" y="T3"/>
                </a:cxn>
                <a:cxn ang="0">
                  <a:pos x="T4" y="T5"/>
                </a:cxn>
                <a:cxn ang="0">
                  <a:pos x="T6" y="T7"/>
                </a:cxn>
              </a:cxnLst>
              <a:rect l="0" t="0" r="r" b="b"/>
              <a:pathLst>
                <a:path w="14" h="31">
                  <a:moveTo>
                    <a:pt x="14" y="0"/>
                  </a:moveTo>
                  <a:lnTo>
                    <a:pt x="12" y="31"/>
                  </a:lnTo>
                  <a:lnTo>
                    <a:pt x="0" y="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95" name="Freeform 794"/>
            <p:cNvSpPr>
              <a:spLocks/>
            </p:cNvSpPr>
            <p:nvPr/>
          </p:nvSpPr>
          <p:spPr bwMode="auto">
            <a:xfrm>
              <a:off x="4603750" y="2530475"/>
              <a:ext cx="2540" cy="6350"/>
            </a:xfrm>
            <a:custGeom>
              <a:avLst/>
              <a:gdLst>
                <a:gd name="T0" fmla="*/ 12 w 12"/>
                <a:gd name="T1" fmla="*/ 31 h 31"/>
                <a:gd name="T2" fmla="*/ 0 w 12"/>
                <a:gd name="T3" fmla="*/ 0 h 31"/>
                <a:gd name="T4" fmla="*/ 0 w 12"/>
                <a:gd name="T5" fmla="*/ 31 h 31"/>
                <a:gd name="T6" fmla="*/ 12 w 12"/>
                <a:gd name="T7" fmla="*/ 31 h 31"/>
              </a:gdLst>
              <a:ahLst/>
              <a:cxnLst>
                <a:cxn ang="0">
                  <a:pos x="T0" y="T1"/>
                </a:cxn>
                <a:cxn ang="0">
                  <a:pos x="T2" y="T3"/>
                </a:cxn>
                <a:cxn ang="0">
                  <a:pos x="T4" y="T5"/>
                </a:cxn>
                <a:cxn ang="0">
                  <a:pos x="T6" y="T7"/>
                </a:cxn>
              </a:cxnLst>
              <a:rect l="0" t="0" r="r" b="b"/>
              <a:pathLst>
                <a:path w="12" h="31">
                  <a:moveTo>
                    <a:pt x="12" y="31"/>
                  </a:moveTo>
                  <a:lnTo>
                    <a:pt x="0" y="0"/>
                  </a:lnTo>
                  <a:lnTo>
                    <a:pt x="0" y="31"/>
                  </a:lnTo>
                  <a:lnTo>
                    <a:pt x="12"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96" name="Freeform 795"/>
            <p:cNvSpPr>
              <a:spLocks/>
            </p:cNvSpPr>
            <p:nvPr/>
          </p:nvSpPr>
          <p:spPr bwMode="auto">
            <a:xfrm>
              <a:off x="4603750" y="2530475"/>
              <a:ext cx="3175" cy="6350"/>
            </a:xfrm>
            <a:custGeom>
              <a:avLst/>
              <a:gdLst>
                <a:gd name="T0" fmla="*/ 14 w 14"/>
                <a:gd name="T1" fmla="*/ 0 h 31"/>
                <a:gd name="T2" fmla="*/ 12 w 14"/>
                <a:gd name="T3" fmla="*/ 31 h 31"/>
                <a:gd name="T4" fmla="*/ 0 w 14"/>
                <a:gd name="T5" fmla="*/ 31 h 31"/>
                <a:gd name="T6" fmla="*/ 0 w 14"/>
                <a:gd name="T7" fmla="*/ 0 h 31"/>
                <a:gd name="T8" fmla="*/ 14 w 14"/>
                <a:gd name="T9" fmla="*/ 0 h 31"/>
              </a:gdLst>
              <a:ahLst/>
              <a:cxnLst>
                <a:cxn ang="0">
                  <a:pos x="T0" y="T1"/>
                </a:cxn>
                <a:cxn ang="0">
                  <a:pos x="T2" y="T3"/>
                </a:cxn>
                <a:cxn ang="0">
                  <a:pos x="T4" y="T5"/>
                </a:cxn>
                <a:cxn ang="0">
                  <a:pos x="T6" y="T7"/>
                </a:cxn>
                <a:cxn ang="0">
                  <a:pos x="T8" y="T9"/>
                </a:cxn>
              </a:cxnLst>
              <a:rect l="0" t="0" r="r" b="b"/>
              <a:pathLst>
                <a:path w="14" h="31">
                  <a:moveTo>
                    <a:pt x="14" y="0"/>
                  </a:moveTo>
                  <a:lnTo>
                    <a:pt x="12" y="31"/>
                  </a:lnTo>
                  <a:lnTo>
                    <a:pt x="0" y="31"/>
                  </a:lnTo>
                  <a:lnTo>
                    <a:pt x="0" y="0"/>
                  </a:lnTo>
                  <a:lnTo>
                    <a:pt x="1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797" name="Freeform 796"/>
            <p:cNvSpPr>
              <a:spLocks/>
            </p:cNvSpPr>
            <p:nvPr/>
          </p:nvSpPr>
          <p:spPr bwMode="auto">
            <a:xfrm>
              <a:off x="4601210" y="2530475"/>
              <a:ext cx="2540" cy="6350"/>
            </a:xfrm>
            <a:custGeom>
              <a:avLst/>
              <a:gdLst>
                <a:gd name="T0" fmla="*/ 13 w 13"/>
                <a:gd name="T1" fmla="*/ 0 h 31"/>
                <a:gd name="T2" fmla="*/ 13 w 13"/>
                <a:gd name="T3" fmla="*/ 31 h 31"/>
                <a:gd name="T4" fmla="*/ 0 w 13"/>
                <a:gd name="T5" fmla="*/ 0 h 31"/>
                <a:gd name="T6" fmla="*/ 13 w 13"/>
                <a:gd name="T7" fmla="*/ 0 h 31"/>
              </a:gdLst>
              <a:ahLst/>
              <a:cxnLst>
                <a:cxn ang="0">
                  <a:pos x="T0" y="T1"/>
                </a:cxn>
                <a:cxn ang="0">
                  <a:pos x="T2" y="T3"/>
                </a:cxn>
                <a:cxn ang="0">
                  <a:pos x="T4" y="T5"/>
                </a:cxn>
                <a:cxn ang="0">
                  <a:pos x="T6" y="T7"/>
                </a:cxn>
              </a:cxnLst>
              <a:rect l="0" t="0" r="r" b="b"/>
              <a:pathLst>
                <a:path w="13" h="31">
                  <a:moveTo>
                    <a:pt x="13" y="0"/>
                  </a:moveTo>
                  <a:lnTo>
                    <a:pt x="13" y="31"/>
                  </a:lnTo>
                  <a:lnTo>
                    <a:pt x="0" y="0"/>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98" name="Freeform 797"/>
            <p:cNvSpPr>
              <a:spLocks/>
            </p:cNvSpPr>
            <p:nvPr/>
          </p:nvSpPr>
          <p:spPr bwMode="auto">
            <a:xfrm>
              <a:off x="4601210" y="2530475"/>
              <a:ext cx="2540" cy="6350"/>
            </a:xfrm>
            <a:custGeom>
              <a:avLst/>
              <a:gdLst>
                <a:gd name="T0" fmla="*/ 13 w 13"/>
                <a:gd name="T1" fmla="*/ 31 h 31"/>
                <a:gd name="T2" fmla="*/ 0 w 13"/>
                <a:gd name="T3" fmla="*/ 0 h 31"/>
                <a:gd name="T4" fmla="*/ 1 w 13"/>
                <a:gd name="T5" fmla="*/ 31 h 31"/>
                <a:gd name="T6" fmla="*/ 13 w 13"/>
                <a:gd name="T7" fmla="*/ 31 h 31"/>
              </a:gdLst>
              <a:ahLst/>
              <a:cxnLst>
                <a:cxn ang="0">
                  <a:pos x="T0" y="T1"/>
                </a:cxn>
                <a:cxn ang="0">
                  <a:pos x="T2" y="T3"/>
                </a:cxn>
                <a:cxn ang="0">
                  <a:pos x="T4" y="T5"/>
                </a:cxn>
                <a:cxn ang="0">
                  <a:pos x="T6" y="T7"/>
                </a:cxn>
              </a:cxnLst>
              <a:rect l="0" t="0" r="r" b="b"/>
              <a:pathLst>
                <a:path w="13" h="31">
                  <a:moveTo>
                    <a:pt x="13" y="31"/>
                  </a:moveTo>
                  <a:lnTo>
                    <a:pt x="0" y="0"/>
                  </a:lnTo>
                  <a:lnTo>
                    <a:pt x="1" y="31"/>
                  </a:lnTo>
                  <a:lnTo>
                    <a:pt x="13"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799" name="Freeform 798"/>
            <p:cNvSpPr>
              <a:spLocks/>
            </p:cNvSpPr>
            <p:nvPr/>
          </p:nvSpPr>
          <p:spPr bwMode="auto">
            <a:xfrm>
              <a:off x="4601210" y="2530475"/>
              <a:ext cx="2540" cy="6350"/>
            </a:xfrm>
            <a:custGeom>
              <a:avLst/>
              <a:gdLst>
                <a:gd name="T0" fmla="*/ 13 w 13"/>
                <a:gd name="T1" fmla="*/ 0 h 31"/>
                <a:gd name="T2" fmla="*/ 13 w 13"/>
                <a:gd name="T3" fmla="*/ 31 h 31"/>
                <a:gd name="T4" fmla="*/ 1 w 13"/>
                <a:gd name="T5" fmla="*/ 31 h 31"/>
                <a:gd name="T6" fmla="*/ 0 w 13"/>
                <a:gd name="T7" fmla="*/ 0 h 31"/>
                <a:gd name="T8" fmla="*/ 13 w 13"/>
                <a:gd name="T9" fmla="*/ 0 h 31"/>
              </a:gdLst>
              <a:ahLst/>
              <a:cxnLst>
                <a:cxn ang="0">
                  <a:pos x="T0" y="T1"/>
                </a:cxn>
                <a:cxn ang="0">
                  <a:pos x="T2" y="T3"/>
                </a:cxn>
                <a:cxn ang="0">
                  <a:pos x="T4" y="T5"/>
                </a:cxn>
                <a:cxn ang="0">
                  <a:pos x="T6" y="T7"/>
                </a:cxn>
                <a:cxn ang="0">
                  <a:pos x="T8" y="T9"/>
                </a:cxn>
              </a:cxnLst>
              <a:rect l="0" t="0" r="r" b="b"/>
              <a:pathLst>
                <a:path w="13" h="31">
                  <a:moveTo>
                    <a:pt x="13" y="0"/>
                  </a:moveTo>
                  <a:lnTo>
                    <a:pt x="13" y="31"/>
                  </a:lnTo>
                  <a:lnTo>
                    <a:pt x="1" y="31"/>
                  </a:lnTo>
                  <a:lnTo>
                    <a:pt x="0"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00" name="Freeform 799"/>
            <p:cNvSpPr>
              <a:spLocks/>
            </p:cNvSpPr>
            <p:nvPr/>
          </p:nvSpPr>
          <p:spPr bwMode="auto">
            <a:xfrm>
              <a:off x="4598035" y="2530475"/>
              <a:ext cx="3175" cy="6350"/>
            </a:xfrm>
            <a:custGeom>
              <a:avLst/>
              <a:gdLst>
                <a:gd name="T0" fmla="*/ 13 w 14"/>
                <a:gd name="T1" fmla="*/ 0 h 31"/>
                <a:gd name="T2" fmla="*/ 14 w 14"/>
                <a:gd name="T3" fmla="*/ 31 h 31"/>
                <a:gd name="T4" fmla="*/ 0 w 14"/>
                <a:gd name="T5" fmla="*/ 1 h 31"/>
                <a:gd name="T6" fmla="*/ 13 w 14"/>
                <a:gd name="T7" fmla="*/ 0 h 31"/>
              </a:gdLst>
              <a:ahLst/>
              <a:cxnLst>
                <a:cxn ang="0">
                  <a:pos x="T0" y="T1"/>
                </a:cxn>
                <a:cxn ang="0">
                  <a:pos x="T2" y="T3"/>
                </a:cxn>
                <a:cxn ang="0">
                  <a:pos x="T4" y="T5"/>
                </a:cxn>
                <a:cxn ang="0">
                  <a:pos x="T6" y="T7"/>
                </a:cxn>
              </a:cxnLst>
              <a:rect l="0" t="0" r="r" b="b"/>
              <a:pathLst>
                <a:path w="14" h="31">
                  <a:moveTo>
                    <a:pt x="13" y="0"/>
                  </a:moveTo>
                  <a:lnTo>
                    <a:pt x="14" y="31"/>
                  </a:lnTo>
                  <a:lnTo>
                    <a:pt x="0" y="1"/>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01" name="Freeform 800"/>
            <p:cNvSpPr>
              <a:spLocks/>
            </p:cNvSpPr>
            <p:nvPr/>
          </p:nvSpPr>
          <p:spPr bwMode="auto">
            <a:xfrm>
              <a:off x="4598035" y="2530475"/>
              <a:ext cx="3175" cy="6350"/>
            </a:xfrm>
            <a:custGeom>
              <a:avLst/>
              <a:gdLst>
                <a:gd name="T0" fmla="*/ 14 w 14"/>
                <a:gd name="T1" fmla="*/ 30 h 30"/>
                <a:gd name="T2" fmla="*/ 0 w 14"/>
                <a:gd name="T3" fmla="*/ 0 h 30"/>
                <a:gd name="T4" fmla="*/ 2 w 14"/>
                <a:gd name="T5" fmla="*/ 30 h 30"/>
                <a:gd name="T6" fmla="*/ 14 w 14"/>
                <a:gd name="T7" fmla="*/ 30 h 30"/>
              </a:gdLst>
              <a:ahLst/>
              <a:cxnLst>
                <a:cxn ang="0">
                  <a:pos x="T0" y="T1"/>
                </a:cxn>
                <a:cxn ang="0">
                  <a:pos x="T2" y="T3"/>
                </a:cxn>
                <a:cxn ang="0">
                  <a:pos x="T4" y="T5"/>
                </a:cxn>
                <a:cxn ang="0">
                  <a:pos x="T6" y="T7"/>
                </a:cxn>
              </a:cxnLst>
              <a:rect l="0" t="0" r="r" b="b"/>
              <a:pathLst>
                <a:path w="14" h="30">
                  <a:moveTo>
                    <a:pt x="14" y="30"/>
                  </a:moveTo>
                  <a:lnTo>
                    <a:pt x="0" y="0"/>
                  </a:lnTo>
                  <a:lnTo>
                    <a:pt x="2" y="30"/>
                  </a:lnTo>
                  <a:lnTo>
                    <a:pt x="14"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02" name="Freeform 801"/>
            <p:cNvSpPr>
              <a:spLocks/>
            </p:cNvSpPr>
            <p:nvPr/>
          </p:nvSpPr>
          <p:spPr bwMode="auto">
            <a:xfrm>
              <a:off x="4598035" y="2530475"/>
              <a:ext cx="3175" cy="6350"/>
            </a:xfrm>
            <a:custGeom>
              <a:avLst/>
              <a:gdLst>
                <a:gd name="T0" fmla="*/ 13 w 14"/>
                <a:gd name="T1" fmla="*/ 0 h 31"/>
                <a:gd name="T2" fmla="*/ 14 w 14"/>
                <a:gd name="T3" fmla="*/ 31 h 31"/>
                <a:gd name="T4" fmla="*/ 2 w 14"/>
                <a:gd name="T5" fmla="*/ 31 h 31"/>
                <a:gd name="T6" fmla="*/ 0 w 14"/>
                <a:gd name="T7" fmla="*/ 1 h 31"/>
                <a:gd name="T8" fmla="*/ 13 w 14"/>
                <a:gd name="T9" fmla="*/ 0 h 31"/>
              </a:gdLst>
              <a:ahLst/>
              <a:cxnLst>
                <a:cxn ang="0">
                  <a:pos x="T0" y="T1"/>
                </a:cxn>
                <a:cxn ang="0">
                  <a:pos x="T2" y="T3"/>
                </a:cxn>
                <a:cxn ang="0">
                  <a:pos x="T4" y="T5"/>
                </a:cxn>
                <a:cxn ang="0">
                  <a:pos x="T6" y="T7"/>
                </a:cxn>
                <a:cxn ang="0">
                  <a:pos x="T8" y="T9"/>
                </a:cxn>
              </a:cxnLst>
              <a:rect l="0" t="0" r="r" b="b"/>
              <a:pathLst>
                <a:path w="14" h="31">
                  <a:moveTo>
                    <a:pt x="13" y="0"/>
                  </a:moveTo>
                  <a:lnTo>
                    <a:pt x="14" y="31"/>
                  </a:lnTo>
                  <a:lnTo>
                    <a:pt x="2" y="31"/>
                  </a:lnTo>
                  <a:lnTo>
                    <a:pt x="0" y="1"/>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03" name="Freeform 802"/>
            <p:cNvSpPr>
              <a:spLocks/>
            </p:cNvSpPr>
            <p:nvPr/>
          </p:nvSpPr>
          <p:spPr bwMode="auto">
            <a:xfrm>
              <a:off x="4594860" y="2530475"/>
              <a:ext cx="3810" cy="6350"/>
            </a:xfrm>
            <a:custGeom>
              <a:avLst/>
              <a:gdLst>
                <a:gd name="T0" fmla="*/ 15 w 17"/>
                <a:gd name="T1" fmla="*/ 0 h 30"/>
                <a:gd name="T2" fmla="*/ 17 w 17"/>
                <a:gd name="T3" fmla="*/ 30 h 30"/>
                <a:gd name="T4" fmla="*/ 0 w 17"/>
                <a:gd name="T5" fmla="*/ 1 h 30"/>
                <a:gd name="T6" fmla="*/ 15 w 17"/>
                <a:gd name="T7" fmla="*/ 0 h 30"/>
              </a:gdLst>
              <a:ahLst/>
              <a:cxnLst>
                <a:cxn ang="0">
                  <a:pos x="T0" y="T1"/>
                </a:cxn>
                <a:cxn ang="0">
                  <a:pos x="T2" y="T3"/>
                </a:cxn>
                <a:cxn ang="0">
                  <a:pos x="T4" y="T5"/>
                </a:cxn>
                <a:cxn ang="0">
                  <a:pos x="T6" y="T7"/>
                </a:cxn>
              </a:cxnLst>
              <a:rect l="0" t="0" r="r" b="b"/>
              <a:pathLst>
                <a:path w="17" h="30">
                  <a:moveTo>
                    <a:pt x="15" y="0"/>
                  </a:moveTo>
                  <a:lnTo>
                    <a:pt x="17" y="30"/>
                  </a:lnTo>
                  <a:lnTo>
                    <a:pt x="0" y="1"/>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04" name="Freeform 803"/>
            <p:cNvSpPr>
              <a:spLocks/>
            </p:cNvSpPr>
            <p:nvPr/>
          </p:nvSpPr>
          <p:spPr bwMode="auto">
            <a:xfrm>
              <a:off x="4594860" y="2531110"/>
              <a:ext cx="3810" cy="6350"/>
            </a:xfrm>
            <a:custGeom>
              <a:avLst/>
              <a:gdLst>
                <a:gd name="T0" fmla="*/ 17 w 17"/>
                <a:gd name="T1" fmla="*/ 29 h 30"/>
                <a:gd name="T2" fmla="*/ 0 w 17"/>
                <a:gd name="T3" fmla="*/ 0 h 30"/>
                <a:gd name="T4" fmla="*/ 4 w 17"/>
                <a:gd name="T5" fmla="*/ 30 h 30"/>
                <a:gd name="T6" fmla="*/ 17 w 17"/>
                <a:gd name="T7" fmla="*/ 29 h 30"/>
              </a:gdLst>
              <a:ahLst/>
              <a:cxnLst>
                <a:cxn ang="0">
                  <a:pos x="T0" y="T1"/>
                </a:cxn>
                <a:cxn ang="0">
                  <a:pos x="T2" y="T3"/>
                </a:cxn>
                <a:cxn ang="0">
                  <a:pos x="T4" y="T5"/>
                </a:cxn>
                <a:cxn ang="0">
                  <a:pos x="T6" y="T7"/>
                </a:cxn>
              </a:cxnLst>
              <a:rect l="0" t="0" r="r" b="b"/>
              <a:pathLst>
                <a:path w="17" h="30">
                  <a:moveTo>
                    <a:pt x="17" y="29"/>
                  </a:moveTo>
                  <a:lnTo>
                    <a:pt x="0" y="0"/>
                  </a:lnTo>
                  <a:lnTo>
                    <a:pt x="4" y="30"/>
                  </a:lnTo>
                  <a:lnTo>
                    <a:pt x="17"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05" name="Freeform 804"/>
            <p:cNvSpPr>
              <a:spLocks/>
            </p:cNvSpPr>
            <p:nvPr/>
          </p:nvSpPr>
          <p:spPr bwMode="auto">
            <a:xfrm>
              <a:off x="4594860" y="2530475"/>
              <a:ext cx="3810" cy="6985"/>
            </a:xfrm>
            <a:custGeom>
              <a:avLst/>
              <a:gdLst>
                <a:gd name="T0" fmla="*/ 15 w 17"/>
                <a:gd name="T1" fmla="*/ 0 h 31"/>
                <a:gd name="T2" fmla="*/ 17 w 17"/>
                <a:gd name="T3" fmla="*/ 30 h 31"/>
                <a:gd name="T4" fmla="*/ 4 w 17"/>
                <a:gd name="T5" fmla="*/ 31 h 31"/>
                <a:gd name="T6" fmla="*/ 0 w 17"/>
                <a:gd name="T7" fmla="*/ 1 h 31"/>
                <a:gd name="T8" fmla="*/ 15 w 17"/>
                <a:gd name="T9" fmla="*/ 0 h 31"/>
              </a:gdLst>
              <a:ahLst/>
              <a:cxnLst>
                <a:cxn ang="0">
                  <a:pos x="T0" y="T1"/>
                </a:cxn>
                <a:cxn ang="0">
                  <a:pos x="T2" y="T3"/>
                </a:cxn>
                <a:cxn ang="0">
                  <a:pos x="T4" y="T5"/>
                </a:cxn>
                <a:cxn ang="0">
                  <a:pos x="T6" y="T7"/>
                </a:cxn>
                <a:cxn ang="0">
                  <a:pos x="T8" y="T9"/>
                </a:cxn>
              </a:cxnLst>
              <a:rect l="0" t="0" r="r" b="b"/>
              <a:pathLst>
                <a:path w="17" h="31">
                  <a:moveTo>
                    <a:pt x="15" y="0"/>
                  </a:moveTo>
                  <a:lnTo>
                    <a:pt x="17" y="30"/>
                  </a:lnTo>
                  <a:lnTo>
                    <a:pt x="4" y="31"/>
                  </a:lnTo>
                  <a:lnTo>
                    <a:pt x="0" y="1"/>
                  </a:lnTo>
                  <a:lnTo>
                    <a:pt x="1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06" name="Freeform 805"/>
            <p:cNvSpPr>
              <a:spLocks/>
            </p:cNvSpPr>
            <p:nvPr/>
          </p:nvSpPr>
          <p:spPr bwMode="auto">
            <a:xfrm>
              <a:off x="4592320" y="2531110"/>
              <a:ext cx="3810" cy="6350"/>
            </a:xfrm>
            <a:custGeom>
              <a:avLst/>
              <a:gdLst>
                <a:gd name="T0" fmla="*/ 13 w 17"/>
                <a:gd name="T1" fmla="*/ 0 h 30"/>
                <a:gd name="T2" fmla="*/ 17 w 17"/>
                <a:gd name="T3" fmla="*/ 30 h 30"/>
                <a:gd name="T4" fmla="*/ 0 w 17"/>
                <a:gd name="T5" fmla="*/ 2 h 30"/>
                <a:gd name="T6" fmla="*/ 13 w 17"/>
                <a:gd name="T7" fmla="*/ 0 h 30"/>
              </a:gdLst>
              <a:ahLst/>
              <a:cxnLst>
                <a:cxn ang="0">
                  <a:pos x="T0" y="T1"/>
                </a:cxn>
                <a:cxn ang="0">
                  <a:pos x="T2" y="T3"/>
                </a:cxn>
                <a:cxn ang="0">
                  <a:pos x="T4" y="T5"/>
                </a:cxn>
                <a:cxn ang="0">
                  <a:pos x="T6" y="T7"/>
                </a:cxn>
              </a:cxnLst>
              <a:rect l="0" t="0" r="r" b="b"/>
              <a:pathLst>
                <a:path w="17" h="30">
                  <a:moveTo>
                    <a:pt x="13" y="0"/>
                  </a:moveTo>
                  <a:lnTo>
                    <a:pt x="17" y="30"/>
                  </a:lnTo>
                  <a:lnTo>
                    <a:pt x="0" y="2"/>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07" name="Freeform 806"/>
            <p:cNvSpPr>
              <a:spLocks/>
            </p:cNvSpPr>
            <p:nvPr/>
          </p:nvSpPr>
          <p:spPr bwMode="auto">
            <a:xfrm>
              <a:off x="4592320" y="2531110"/>
              <a:ext cx="3810" cy="6350"/>
            </a:xfrm>
            <a:custGeom>
              <a:avLst/>
              <a:gdLst>
                <a:gd name="T0" fmla="*/ 17 w 17"/>
                <a:gd name="T1" fmla="*/ 28 h 30"/>
                <a:gd name="T2" fmla="*/ 0 w 17"/>
                <a:gd name="T3" fmla="*/ 0 h 30"/>
                <a:gd name="T4" fmla="*/ 5 w 17"/>
                <a:gd name="T5" fmla="*/ 30 h 30"/>
                <a:gd name="T6" fmla="*/ 17 w 17"/>
                <a:gd name="T7" fmla="*/ 28 h 30"/>
              </a:gdLst>
              <a:ahLst/>
              <a:cxnLst>
                <a:cxn ang="0">
                  <a:pos x="T0" y="T1"/>
                </a:cxn>
                <a:cxn ang="0">
                  <a:pos x="T2" y="T3"/>
                </a:cxn>
                <a:cxn ang="0">
                  <a:pos x="T4" y="T5"/>
                </a:cxn>
                <a:cxn ang="0">
                  <a:pos x="T6" y="T7"/>
                </a:cxn>
              </a:cxnLst>
              <a:rect l="0" t="0" r="r" b="b"/>
              <a:pathLst>
                <a:path w="17" h="30">
                  <a:moveTo>
                    <a:pt x="17" y="28"/>
                  </a:moveTo>
                  <a:lnTo>
                    <a:pt x="0" y="0"/>
                  </a:lnTo>
                  <a:lnTo>
                    <a:pt x="5" y="30"/>
                  </a:lnTo>
                  <a:lnTo>
                    <a:pt x="17"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08" name="Freeform 807"/>
            <p:cNvSpPr>
              <a:spLocks/>
            </p:cNvSpPr>
            <p:nvPr/>
          </p:nvSpPr>
          <p:spPr bwMode="auto">
            <a:xfrm>
              <a:off x="4592320" y="2531110"/>
              <a:ext cx="3810" cy="6350"/>
            </a:xfrm>
            <a:custGeom>
              <a:avLst/>
              <a:gdLst>
                <a:gd name="T0" fmla="*/ 13 w 17"/>
                <a:gd name="T1" fmla="*/ 0 h 32"/>
                <a:gd name="T2" fmla="*/ 17 w 17"/>
                <a:gd name="T3" fmla="*/ 30 h 32"/>
                <a:gd name="T4" fmla="*/ 5 w 17"/>
                <a:gd name="T5" fmla="*/ 32 h 32"/>
                <a:gd name="T6" fmla="*/ 0 w 17"/>
                <a:gd name="T7" fmla="*/ 2 h 32"/>
                <a:gd name="T8" fmla="*/ 13 w 17"/>
                <a:gd name="T9" fmla="*/ 0 h 32"/>
              </a:gdLst>
              <a:ahLst/>
              <a:cxnLst>
                <a:cxn ang="0">
                  <a:pos x="T0" y="T1"/>
                </a:cxn>
                <a:cxn ang="0">
                  <a:pos x="T2" y="T3"/>
                </a:cxn>
                <a:cxn ang="0">
                  <a:pos x="T4" y="T5"/>
                </a:cxn>
                <a:cxn ang="0">
                  <a:pos x="T6" y="T7"/>
                </a:cxn>
                <a:cxn ang="0">
                  <a:pos x="T8" y="T9"/>
                </a:cxn>
              </a:cxnLst>
              <a:rect l="0" t="0" r="r" b="b"/>
              <a:pathLst>
                <a:path w="17" h="32">
                  <a:moveTo>
                    <a:pt x="13" y="0"/>
                  </a:moveTo>
                  <a:lnTo>
                    <a:pt x="17" y="30"/>
                  </a:lnTo>
                  <a:lnTo>
                    <a:pt x="5" y="32"/>
                  </a:lnTo>
                  <a:lnTo>
                    <a:pt x="0" y="2"/>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09" name="Freeform 808"/>
            <p:cNvSpPr>
              <a:spLocks/>
            </p:cNvSpPr>
            <p:nvPr/>
          </p:nvSpPr>
          <p:spPr bwMode="auto">
            <a:xfrm>
              <a:off x="4589780" y="2531110"/>
              <a:ext cx="3810" cy="6350"/>
            </a:xfrm>
            <a:custGeom>
              <a:avLst/>
              <a:gdLst>
                <a:gd name="T0" fmla="*/ 13 w 18"/>
                <a:gd name="T1" fmla="*/ 0 h 30"/>
                <a:gd name="T2" fmla="*/ 18 w 18"/>
                <a:gd name="T3" fmla="*/ 30 h 30"/>
                <a:gd name="T4" fmla="*/ 0 w 18"/>
                <a:gd name="T5" fmla="*/ 2 h 30"/>
                <a:gd name="T6" fmla="*/ 13 w 18"/>
                <a:gd name="T7" fmla="*/ 0 h 30"/>
              </a:gdLst>
              <a:ahLst/>
              <a:cxnLst>
                <a:cxn ang="0">
                  <a:pos x="T0" y="T1"/>
                </a:cxn>
                <a:cxn ang="0">
                  <a:pos x="T2" y="T3"/>
                </a:cxn>
                <a:cxn ang="0">
                  <a:pos x="T4" y="T5"/>
                </a:cxn>
                <a:cxn ang="0">
                  <a:pos x="T6" y="T7"/>
                </a:cxn>
              </a:cxnLst>
              <a:rect l="0" t="0" r="r" b="b"/>
              <a:pathLst>
                <a:path w="18" h="30">
                  <a:moveTo>
                    <a:pt x="13" y="0"/>
                  </a:moveTo>
                  <a:lnTo>
                    <a:pt x="18" y="30"/>
                  </a:lnTo>
                  <a:lnTo>
                    <a:pt x="0" y="2"/>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10" name="Freeform 809"/>
            <p:cNvSpPr>
              <a:spLocks/>
            </p:cNvSpPr>
            <p:nvPr/>
          </p:nvSpPr>
          <p:spPr bwMode="auto">
            <a:xfrm>
              <a:off x="4589780" y="2531745"/>
              <a:ext cx="3810" cy="6350"/>
            </a:xfrm>
            <a:custGeom>
              <a:avLst/>
              <a:gdLst>
                <a:gd name="T0" fmla="*/ 18 w 18"/>
                <a:gd name="T1" fmla="*/ 28 h 30"/>
                <a:gd name="T2" fmla="*/ 0 w 18"/>
                <a:gd name="T3" fmla="*/ 0 h 30"/>
                <a:gd name="T4" fmla="*/ 6 w 18"/>
                <a:gd name="T5" fmla="*/ 30 h 30"/>
                <a:gd name="T6" fmla="*/ 18 w 18"/>
                <a:gd name="T7" fmla="*/ 28 h 30"/>
              </a:gdLst>
              <a:ahLst/>
              <a:cxnLst>
                <a:cxn ang="0">
                  <a:pos x="T0" y="T1"/>
                </a:cxn>
                <a:cxn ang="0">
                  <a:pos x="T2" y="T3"/>
                </a:cxn>
                <a:cxn ang="0">
                  <a:pos x="T4" y="T5"/>
                </a:cxn>
                <a:cxn ang="0">
                  <a:pos x="T6" y="T7"/>
                </a:cxn>
              </a:cxnLst>
              <a:rect l="0" t="0" r="r" b="b"/>
              <a:pathLst>
                <a:path w="18" h="30">
                  <a:moveTo>
                    <a:pt x="18" y="28"/>
                  </a:moveTo>
                  <a:lnTo>
                    <a:pt x="0" y="0"/>
                  </a:lnTo>
                  <a:lnTo>
                    <a:pt x="6" y="30"/>
                  </a:lnTo>
                  <a:lnTo>
                    <a:pt x="18"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11" name="Freeform 810"/>
            <p:cNvSpPr>
              <a:spLocks/>
            </p:cNvSpPr>
            <p:nvPr/>
          </p:nvSpPr>
          <p:spPr bwMode="auto">
            <a:xfrm>
              <a:off x="4589780" y="2531110"/>
              <a:ext cx="3810" cy="6985"/>
            </a:xfrm>
            <a:custGeom>
              <a:avLst/>
              <a:gdLst>
                <a:gd name="T0" fmla="*/ 13 w 18"/>
                <a:gd name="T1" fmla="*/ 0 h 32"/>
                <a:gd name="T2" fmla="*/ 18 w 18"/>
                <a:gd name="T3" fmla="*/ 30 h 32"/>
                <a:gd name="T4" fmla="*/ 6 w 18"/>
                <a:gd name="T5" fmla="*/ 32 h 32"/>
                <a:gd name="T6" fmla="*/ 0 w 18"/>
                <a:gd name="T7" fmla="*/ 2 h 32"/>
                <a:gd name="T8" fmla="*/ 13 w 18"/>
                <a:gd name="T9" fmla="*/ 0 h 32"/>
              </a:gdLst>
              <a:ahLst/>
              <a:cxnLst>
                <a:cxn ang="0">
                  <a:pos x="T0" y="T1"/>
                </a:cxn>
                <a:cxn ang="0">
                  <a:pos x="T2" y="T3"/>
                </a:cxn>
                <a:cxn ang="0">
                  <a:pos x="T4" y="T5"/>
                </a:cxn>
                <a:cxn ang="0">
                  <a:pos x="T6" y="T7"/>
                </a:cxn>
                <a:cxn ang="0">
                  <a:pos x="T8" y="T9"/>
                </a:cxn>
              </a:cxnLst>
              <a:rect l="0" t="0" r="r" b="b"/>
              <a:pathLst>
                <a:path w="18" h="32">
                  <a:moveTo>
                    <a:pt x="13" y="0"/>
                  </a:moveTo>
                  <a:lnTo>
                    <a:pt x="18" y="30"/>
                  </a:lnTo>
                  <a:lnTo>
                    <a:pt x="6" y="32"/>
                  </a:lnTo>
                  <a:lnTo>
                    <a:pt x="0" y="2"/>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12" name="Freeform 811"/>
            <p:cNvSpPr>
              <a:spLocks/>
            </p:cNvSpPr>
            <p:nvPr/>
          </p:nvSpPr>
          <p:spPr bwMode="auto">
            <a:xfrm>
              <a:off x="4586605" y="2531745"/>
              <a:ext cx="4445" cy="6350"/>
            </a:xfrm>
            <a:custGeom>
              <a:avLst/>
              <a:gdLst>
                <a:gd name="T0" fmla="*/ 13 w 19"/>
                <a:gd name="T1" fmla="*/ 0 h 30"/>
                <a:gd name="T2" fmla="*/ 19 w 19"/>
                <a:gd name="T3" fmla="*/ 30 h 30"/>
                <a:gd name="T4" fmla="*/ 0 w 19"/>
                <a:gd name="T5" fmla="*/ 3 h 30"/>
                <a:gd name="T6" fmla="*/ 13 w 19"/>
                <a:gd name="T7" fmla="*/ 0 h 30"/>
              </a:gdLst>
              <a:ahLst/>
              <a:cxnLst>
                <a:cxn ang="0">
                  <a:pos x="T0" y="T1"/>
                </a:cxn>
                <a:cxn ang="0">
                  <a:pos x="T2" y="T3"/>
                </a:cxn>
                <a:cxn ang="0">
                  <a:pos x="T4" y="T5"/>
                </a:cxn>
                <a:cxn ang="0">
                  <a:pos x="T6" y="T7"/>
                </a:cxn>
              </a:cxnLst>
              <a:rect l="0" t="0" r="r" b="b"/>
              <a:pathLst>
                <a:path w="19" h="30">
                  <a:moveTo>
                    <a:pt x="13" y="0"/>
                  </a:moveTo>
                  <a:lnTo>
                    <a:pt x="19" y="30"/>
                  </a:lnTo>
                  <a:lnTo>
                    <a:pt x="0" y="3"/>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13" name="Freeform 812"/>
            <p:cNvSpPr>
              <a:spLocks/>
            </p:cNvSpPr>
            <p:nvPr/>
          </p:nvSpPr>
          <p:spPr bwMode="auto">
            <a:xfrm>
              <a:off x="4586605" y="2532380"/>
              <a:ext cx="4445" cy="6350"/>
            </a:xfrm>
            <a:custGeom>
              <a:avLst/>
              <a:gdLst>
                <a:gd name="T0" fmla="*/ 19 w 19"/>
                <a:gd name="T1" fmla="*/ 27 h 30"/>
                <a:gd name="T2" fmla="*/ 0 w 19"/>
                <a:gd name="T3" fmla="*/ 0 h 30"/>
                <a:gd name="T4" fmla="*/ 7 w 19"/>
                <a:gd name="T5" fmla="*/ 30 h 30"/>
                <a:gd name="T6" fmla="*/ 19 w 19"/>
                <a:gd name="T7" fmla="*/ 27 h 30"/>
              </a:gdLst>
              <a:ahLst/>
              <a:cxnLst>
                <a:cxn ang="0">
                  <a:pos x="T0" y="T1"/>
                </a:cxn>
                <a:cxn ang="0">
                  <a:pos x="T2" y="T3"/>
                </a:cxn>
                <a:cxn ang="0">
                  <a:pos x="T4" y="T5"/>
                </a:cxn>
                <a:cxn ang="0">
                  <a:pos x="T6" y="T7"/>
                </a:cxn>
              </a:cxnLst>
              <a:rect l="0" t="0" r="r" b="b"/>
              <a:pathLst>
                <a:path w="19" h="30">
                  <a:moveTo>
                    <a:pt x="19" y="27"/>
                  </a:moveTo>
                  <a:lnTo>
                    <a:pt x="0" y="0"/>
                  </a:lnTo>
                  <a:lnTo>
                    <a:pt x="7" y="30"/>
                  </a:lnTo>
                  <a:lnTo>
                    <a:pt x="19"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14" name="Freeform 813"/>
            <p:cNvSpPr>
              <a:spLocks/>
            </p:cNvSpPr>
            <p:nvPr/>
          </p:nvSpPr>
          <p:spPr bwMode="auto">
            <a:xfrm>
              <a:off x="4586605" y="2531745"/>
              <a:ext cx="4445" cy="6985"/>
            </a:xfrm>
            <a:custGeom>
              <a:avLst/>
              <a:gdLst>
                <a:gd name="T0" fmla="*/ 13 w 19"/>
                <a:gd name="T1" fmla="*/ 0 h 33"/>
                <a:gd name="T2" fmla="*/ 19 w 19"/>
                <a:gd name="T3" fmla="*/ 30 h 33"/>
                <a:gd name="T4" fmla="*/ 7 w 19"/>
                <a:gd name="T5" fmla="*/ 33 h 33"/>
                <a:gd name="T6" fmla="*/ 0 w 19"/>
                <a:gd name="T7" fmla="*/ 3 h 33"/>
                <a:gd name="T8" fmla="*/ 13 w 19"/>
                <a:gd name="T9" fmla="*/ 0 h 33"/>
              </a:gdLst>
              <a:ahLst/>
              <a:cxnLst>
                <a:cxn ang="0">
                  <a:pos x="T0" y="T1"/>
                </a:cxn>
                <a:cxn ang="0">
                  <a:pos x="T2" y="T3"/>
                </a:cxn>
                <a:cxn ang="0">
                  <a:pos x="T4" y="T5"/>
                </a:cxn>
                <a:cxn ang="0">
                  <a:pos x="T6" y="T7"/>
                </a:cxn>
                <a:cxn ang="0">
                  <a:pos x="T8" y="T9"/>
                </a:cxn>
              </a:cxnLst>
              <a:rect l="0" t="0" r="r" b="b"/>
              <a:pathLst>
                <a:path w="19" h="33">
                  <a:moveTo>
                    <a:pt x="13" y="0"/>
                  </a:moveTo>
                  <a:lnTo>
                    <a:pt x="19" y="30"/>
                  </a:lnTo>
                  <a:lnTo>
                    <a:pt x="7" y="33"/>
                  </a:lnTo>
                  <a:lnTo>
                    <a:pt x="0" y="3"/>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15" name="Freeform 814"/>
            <p:cNvSpPr>
              <a:spLocks/>
            </p:cNvSpPr>
            <p:nvPr/>
          </p:nvSpPr>
          <p:spPr bwMode="auto">
            <a:xfrm>
              <a:off x="4584065" y="2532380"/>
              <a:ext cx="4445" cy="6350"/>
            </a:xfrm>
            <a:custGeom>
              <a:avLst/>
              <a:gdLst>
                <a:gd name="T0" fmla="*/ 14 w 21"/>
                <a:gd name="T1" fmla="*/ 0 h 30"/>
                <a:gd name="T2" fmla="*/ 21 w 21"/>
                <a:gd name="T3" fmla="*/ 30 h 30"/>
                <a:gd name="T4" fmla="*/ 0 w 21"/>
                <a:gd name="T5" fmla="*/ 3 h 30"/>
                <a:gd name="T6" fmla="*/ 14 w 21"/>
                <a:gd name="T7" fmla="*/ 0 h 30"/>
              </a:gdLst>
              <a:ahLst/>
              <a:cxnLst>
                <a:cxn ang="0">
                  <a:pos x="T0" y="T1"/>
                </a:cxn>
                <a:cxn ang="0">
                  <a:pos x="T2" y="T3"/>
                </a:cxn>
                <a:cxn ang="0">
                  <a:pos x="T4" y="T5"/>
                </a:cxn>
                <a:cxn ang="0">
                  <a:pos x="T6" y="T7"/>
                </a:cxn>
              </a:cxnLst>
              <a:rect l="0" t="0" r="r" b="b"/>
              <a:pathLst>
                <a:path w="21" h="30">
                  <a:moveTo>
                    <a:pt x="14" y="0"/>
                  </a:moveTo>
                  <a:lnTo>
                    <a:pt x="21" y="30"/>
                  </a:lnTo>
                  <a:lnTo>
                    <a:pt x="0" y="3"/>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16" name="Freeform 815"/>
            <p:cNvSpPr>
              <a:spLocks/>
            </p:cNvSpPr>
            <p:nvPr/>
          </p:nvSpPr>
          <p:spPr bwMode="auto">
            <a:xfrm>
              <a:off x="4584065" y="2533015"/>
              <a:ext cx="4445" cy="6350"/>
            </a:xfrm>
            <a:custGeom>
              <a:avLst/>
              <a:gdLst>
                <a:gd name="T0" fmla="*/ 21 w 21"/>
                <a:gd name="T1" fmla="*/ 27 h 30"/>
                <a:gd name="T2" fmla="*/ 0 w 21"/>
                <a:gd name="T3" fmla="*/ 0 h 30"/>
                <a:gd name="T4" fmla="*/ 10 w 21"/>
                <a:gd name="T5" fmla="*/ 30 h 30"/>
                <a:gd name="T6" fmla="*/ 21 w 21"/>
                <a:gd name="T7" fmla="*/ 27 h 30"/>
              </a:gdLst>
              <a:ahLst/>
              <a:cxnLst>
                <a:cxn ang="0">
                  <a:pos x="T0" y="T1"/>
                </a:cxn>
                <a:cxn ang="0">
                  <a:pos x="T2" y="T3"/>
                </a:cxn>
                <a:cxn ang="0">
                  <a:pos x="T4" y="T5"/>
                </a:cxn>
                <a:cxn ang="0">
                  <a:pos x="T6" y="T7"/>
                </a:cxn>
              </a:cxnLst>
              <a:rect l="0" t="0" r="r" b="b"/>
              <a:pathLst>
                <a:path w="21" h="30">
                  <a:moveTo>
                    <a:pt x="21" y="27"/>
                  </a:moveTo>
                  <a:lnTo>
                    <a:pt x="0" y="0"/>
                  </a:lnTo>
                  <a:lnTo>
                    <a:pt x="10" y="30"/>
                  </a:lnTo>
                  <a:lnTo>
                    <a:pt x="21"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17" name="Freeform 816"/>
            <p:cNvSpPr>
              <a:spLocks/>
            </p:cNvSpPr>
            <p:nvPr/>
          </p:nvSpPr>
          <p:spPr bwMode="auto">
            <a:xfrm>
              <a:off x="4584065" y="2532380"/>
              <a:ext cx="4445" cy="6985"/>
            </a:xfrm>
            <a:custGeom>
              <a:avLst/>
              <a:gdLst>
                <a:gd name="T0" fmla="*/ 14 w 21"/>
                <a:gd name="T1" fmla="*/ 0 h 33"/>
                <a:gd name="T2" fmla="*/ 21 w 21"/>
                <a:gd name="T3" fmla="*/ 30 h 33"/>
                <a:gd name="T4" fmla="*/ 10 w 21"/>
                <a:gd name="T5" fmla="*/ 33 h 33"/>
                <a:gd name="T6" fmla="*/ 0 w 21"/>
                <a:gd name="T7" fmla="*/ 3 h 33"/>
                <a:gd name="T8" fmla="*/ 14 w 21"/>
                <a:gd name="T9" fmla="*/ 0 h 33"/>
              </a:gdLst>
              <a:ahLst/>
              <a:cxnLst>
                <a:cxn ang="0">
                  <a:pos x="T0" y="T1"/>
                </a:cxn>
                <a:cxn ang="0">
                  <a:pos x="T2" y="T3"/>
                </a:cxn>
                <a:cxn ang="0">
                  <a:pos x="T4" y="T5"/>
                </a:cxn>
                <a:cxn ang="0">
                  <a:pos x="T6" y="T7"/>
                </a:cxn>
                <a:cxn ang="0">
                  <a:pos x="T8" y="T9"/>
                </a:cxn>
              </a:cxnLst>
              <a:rect l="0" t="0" r="r" b="b"/>
              <a:pathLst>
                <a:path w="21" h="33">
                  <a:moveTo>
                    <a:pt x="14" y="0"/>
                  </a:moveTo>
                  <a:lnTo>
                    <a:pt x="21" y="30"/>
                  </a:lnTo>
                  <a:lnTo>
                    <a:pt x="10" y="33"/>
                  </a:lnTo>
                  <a:lnTo>
                    <a:pt x="0" y="3"/>
                  </a:lnTo>
                  <a:lnTo>
                    <a:pt x="1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18" name="Freeform 817"/>
            <p:cNvSpPr>
              <a:spLocks/>
            </p:cNvSpPr>
            <p:nvPr/>
          </p:nvSpPr>
          <p:spPr bwMode="auto">
            <a:xfrm>
              <a:off x="4580890" y="2533015"/>
              <a:ext cx="5080" cy="6350"/>
            </a:xfrm>
            <a:custGeom>
              <a:avLst/>
              <a:gdLst>
                <a:gd name="T0" fmla="*/ 13 w 23"/>
                <a:gd name="T1" fmla="*/ 0 h 30"/>
                <a:gd name="T2" fmla="*/ 23 w 23"/>
                <a:gd name="T3" fmla="*/ 30 h 30"/>
                <a:gd name="T4" fmla="*/ 0 w 23"/>
                <a:gd name="T5" fmla="*/ 4 h 30"/>
                <a:gd name="T6" fmla="*/ 13 w 23"/>
                <a:gd name="T7" fmla="*/ 0 h 30"/>
              </a:gdLst>
              <a:ahLst/>
              <a:cxnLst>
                <a:cxn ang="0">
                  <a:pos x="T0" y="T1"/>
                </a:cxn>
                <a:cxn ang="0">
                  <a:pos x="T2" y="T3"/>
                </a:cxn>
                <a:cxn ang="0">
                  <a:pos x="T4" y="T5"/>
                </a:cxn>
                <a:cxn ang="0">
                  <a:pos x="T6" y="T7"/>
                </a:cxn>
              </a:cxnLst>
              <a:rect l="0" t="0" r="r" b="b"/>
              <a:pathLst>
                <a:path w="23" h="30">
                  <a:moveTo>
                    <a:pt x="13" y="0"/>
                  </a:moveTo>
                  <a:lnTo>
                    <a:pt x="23" y="30"/>
                  </a:lnTo>
                  <a:lnTo>
                    <a:pt x="0" y="4"/>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19" name="Freeform 818"/>
            <p:cNvSpPr>
              <a:spLocks/>
            </p:cNvSpPr>
            <p:nvPr/>
          </p:nvSpPr>
          <p:spPr bwMode="auto">
            <a:xfrm>
              <a:off x="4580890" y="2533650"/>
              <a:ext cx="5080" cy="6350"/>
            </a:xfrm>
            <a:custGeom>
              <a:avLst/>
              <a:gdLst>
                <a:gd name="T0" fmla="*/ 23 w 23"/>
                <a:gd name="T1" fmla="*/ 26 h 30"/>
                <a:gd name="T2" fmla="*/ 0 w 23"/>
                <a:gd name="T3" fmla="*/ 0 h 30"/>
                <a:gd name="T4" fmla="*/ 10 w 23"/>
                <a:gd name="T5" fmla="*/ 30 h 30"/>
                <a:gd name="T6" fmla="*/ 23 w 23"/>
                <a:gd name="T7" fmla="*/ 26 h 30"/>
              </a:gdLst>
              <a:ahLst/>
              <a:cxnLst>
                <a:cxn ang="0">
                  <a:pos x="T0" y="T1"/>
                </a:cxn>
                <a:cxn ang="0">
                  <a:pos x="T2" y="T3"/>
                </a:cxn>
                <a:cxn ang="0">
                  <a:pos x="T4" y="T5"/>
                </a:cxn>
                <a:cxn ang="0">
                  <a:pos x="T6" y="T7"/>
                </a:cxn>
              </a:cxnLst>
              <a:rect l="0" t="0" r="r" b="b"/>
              <a:pathLst>
                <a:path w="23" h="30">
                  <a:moveTo>
                    <a:pt x="23" y="26"/>
                  </a:moveTo>
                  <a:lnTo>
                    <a:pt x="0" y="0"/>
                  </a:lnTo>
                  <a:lnTo>
                    <a:pt x="10" y="30"/>
                  </a:lnTo>
                  <a:lnTo>
                    <a:pt x="23"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20" name="Freeform 819"/>
            <p:cNvSpPr>
              <a:spLocks/>
            </p:cNvSpPr>
            <p:nvPr/>
          </p:nvSpPr>
          <p:spPr bwMode="auto">
            <a:xfrm>
              <a:off x="4580890" y="2533015"/>
              <a:ext cx="5080" cy="6985"/>
            </a:xfrm>
            <a:custGeom>
              <a:avLst/>
              <a:gdLst>
                <a:gd name="T0" fmla="*/ 13 w 23"/>
                <a:gd name="T1" fmla="*/ 0 h 34"/>
                <a:gd name="T2" fmla="*/ 23 w 23"/>
                <a:gd name="T3" fmla="*/ 30 h 34"/>
                <a:gd name="T4" fmla="*/ 10 w 23"/>
                <a:gd name="T5" fmla="*/ 34 h 34"/>
                <a:gd name="T6" fmla="*/ 0 w 23"/>
                <a:gd name="T7" fmla="*/ 4 h 34"/>
                <a:gd name="T8" fmla="*/ 13 w 23"/>
                <a:gd name="T9" fmla="*/ 0 h 34"/>
              </a:gdLst>
              <a:ahLst/>
              <a:cxnLst>
                <a:cxn ang="0">
                  <a:pos x="T0" y="T1"/>
                </a:cxn>
                <a:cxn ang="0">
                  <a:pos x="T2" y="T3"/>
                </a:cxn>
                <a:cxn ang="0">
                  <a:pos x="T4" y="T5"/>
                </a:cxn>
                <a:cxn ang="0">
                  <a:pos x="T6" y="T7"/>
                </a:cxn>
                <a:cxn ang="0">
                  <a:pos x="T8" y="T9"/>
                </a:cxn>
              </a:cxnLst>
              <a:rect l="0" t="0" r="r" b="b"/>
              <a:pathLst>
                <a:path w="23" h="34">
                  <a:moveTo>
                    <a:pt x="13" y="0"/>
                  </a:moveTo>
                  <a:lnTo>
                    <a:pt x="23" y="30"/>
                  </a:lnTo>
                  <a:lnTo>
                    <a:pt x="10" y="34"/>
                  </a:lnTo>
                  <a:lnTo>
                    <a:pt x="0" y="4"/>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21" name="Freeform 820"/>
            <p:cNvSpPr>
              <a:spLocks/>
            </p:cNvSpPr>
            <p:nvPr/>
          </p:nvSpPr>
          <p:spPr bwMode="auto">
            <a:xfrm>
              <a:off x="4578350" y="2533650"/>
              <a:ext cx="5080" cy="6350"/>
            </a:xfrm>
            <a:custGeom>
              <a:avLst/>
              <a:gdLst>
                <a:gd name="T0" fmla="*/ 12 w 22"/>
                <a:gd name="T1" fmla="*/ 0 h 30"/>
                <a:gd name="T2" fmla="*/ 22 w 22"/>
                <a:gd name="T3" fmla="*/ 30 h 30"/>
                <a:gd name="T4" fmla="*/ 0 w 22"/>
                <a:gd name="T5" fmla="*/ 5 h 30"/>
                <a:gd name="T6" fmla="*/ 12 w 22"/>
                <a:gd name="T7" fmla="*/ 0 h 30"/>
              </a:gdLst>
              <a:ahLst/>
              <a:cxnLst>
                <a:cxn ang="0">
                  <a:pos x="T0" y="T1"/>
                </a:cxn>
                <a:cxn ang="0">
                  <a:pos x="T2" y="T3"/>
                </a:cxn>
                <a:cxn ang="0">
                  <a:pos x="T4" y="T5"/>
                </a:cxn>
                <a:cxn ang="0">
                  <a:pos x="T6" y="T7"/>
                </a:cxn>
              </a:cxnLst>
              <a:rect l="0" t="0" r="r" b="b"/>
              <a:pathLst>
                <a:path w="22" h="30">
                  <a:moveTo>
                    <a:pt x="12" y="0"/>
                  </a:moveTo>
                  <a:lnTo>
                    <a:pt x="22" y="30"/>
                  </a:lnTo>
                  <a:lnTo>
                    <a:pt x="0" y="5"/>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22" name="Freeform 821"/>
            <p:cNvSpPr>
              <a:spLocks/>
            </p:cNvSpPr>
            <p:nvPr/>
          </p:nvSpPr>
          <p:spPr bwMode="auto">
            <a:xfrm>
              <a:off x="4578350" y="2534920"/>
              <a:ext cx="5080" cy="6350"/>
            </a:xfrm>
            <a:custGeom>
              <a:avLst/>
              <a:gdLst>
                <a:gd name="T0" fmla="*/ 22 w 22"/>
                <a:gd name="T1" fmla="*/ 25 h 30"/>
                <a:gd name="T2" fmla="*/ 0 w 22"/>
                <a:gd name="T3" fmla="*/ 0 h 30"/>
                <a:gd name="T4" fmla="*/ 11 w 22"/>
                <a:gd name="T5" fmla="*/ 30 h 30"/>
                <a:gd name="T6" fmla="*/ 22 w 22"/>
                <a:gd name="T7" fmla="*/ 25 h 30"/>
              </a:gdLst>
              <a:ahLst/>
              <a:cxnLst>
                <a:cxn ang="0">
                  <a:pos x="T0" y="T1"/>
                </a:cxn>
                <a:cxn ang="0">
                  <a:pos x="T2" y="T3"/>
                </a:cxn>
                <a:cxn ang="0">
                  <a:pos x="T4" y="T5"/>
                </a:cxn>
                <a:cxn ang="0">
                  <a:pos x="T6" y="T7"/>
                </a:cxn>
              </a:cxnLst>
              <a:rect l="0" t="0" r="r" b="b"/>
              <a:pathLst>
                <a:path w="22" h="30">
                  <a:moveTo>
                    <a:pt x="22" y="25"/>
                  </a:moveTo>
                  <a:lnTo>
                    <a:pt x="0" y="0"/>
                  </a:lnTo>
                  <a:lnTo>
                    <a:pt x="11" y="30"/>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23" name="Freeform 822"/>
            <p:cNvSpPr>
              <a:spLocks/>
            </p:cNvSpPr>
            <p:nvPr/>
          </p:nvSpPr>
          <p:spPr bwMode="auto">
            <a:xfrm>
              <a:off x="4578350" y="2533650"/>
              <a:ext cx="5080" cy="7620"/>
            </a:xfrm>
            <a:custGeom>
              <a:avLst/>
              <a:gdLst>
                <a:gd name="T0" fmla="*/ 12 w 22"/>
                <a:gd name="T1" fmla="*/ 0 h 35"/>
                <a:gd name="T2" fmla="*/ 22 w 22"/>
                <a:gd name="T3" fmla="*/ 30 h 35"/>
                <a:gd name="T4" fmla="*/ 11 w 22"/>
                <a:gd name="T5" fmla="*/ 35 h 35"/>
                <a:gd name="T6" fmla="*/ 0 w 22"/>
                <a:gd name="T7" fmla="*/ 5 h 35"/>
                <a:gd name="T8" fmla="*/ 12 w 22"/>
                <a:gd name="T9" fmla="*/ 0 h 35"/>
              </a:gdLst>
              <a:ahLst/>
              <a:cxnLst>
                <a:cxn ang="0">
                  <a:pos x="T0" y="T1"/>
                </a:cxn>
                <a:cxn ang="0">
                  <a:pos x="T2" y="T3"/>
                </a:cxn>
                <a:cxn ang="0">
                  <a:pos x="T4" y="T5"/>
                </a:cxn>
                <a:cxn ang="0">
                  <a:pos x="T6" y="T7"/>
                </a:cxn>
                <a:cxn ang="0">
                  <a:pos x="T8" y="T9"/>
                </a:cxn>
              </a:cxnLst>
              <a:rect l="0" t="0" r="r" b="b"/>
              <a:pathLst>
                <a:path w="22" h="35">
                  <a:moveTo>
                    <a:pt x="12" y="0"/>
                  </a:moveTo>
                  <a:lnTo>
                    <a:pt x="22" y="30"/>
                  </a:lnTo>
                  <a:lnTo>
                    <a:pt x="11" y="35"/>
                  </a:lnTo>
                  <a:lnTo>
                    <a:pt x="0" y="5"/>
                  </a:lnTo>
                  <a:lnTo>
                    <a:pt x="1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24" name="Freeform 823"/>
            <p:cNvSpPr>
              <a:spLocks/>
            </p:cNvSpPr>
            <p:nvPr/>
          </p:nvSpPr>
          <p:spPr bwMode="auto">
            <a:xfrm>
              <a:off x="4575810" y="2534920"/>
              <a:ext cx="5080" cy="6350"/>
            </a:xfrm>
            <a:custGeom>
              <a:avLst/>
              <a:gdLst>
                <a:gd name="T0" fmla="*/ 13 w 24"/>
                <a:gd name="T1" fmla="*/ 0 h 30"/>
                <a:gd name="T2" fmla="*/ 24 w 24"/>
                <a:gd name="T3" fmla="*/ 30 h 30"/>
                <a:gd name="T4" fmla="*/ 0 w 24"/>
                <a:gd name="T5" fmla="*/ 5 h 30"/>
                <a:gd name="T6" fmla="*/ 13 w 24"/>
                <a:gd name="T7" fmla="*/ 0 h 30"/>
              </a:gdLst>
              <a:ahLst/>
              <a:cxnLst>
                <a:cxn ang="0">
                  <a:pos x="T0" y="T1"/>
                </a:cxn>
                <a:cxn ang="0">
                  <a:pos x="T2" y="T3"/>
                </a:cxn>
                <a:cxn ang="0">
                  <a:pos x="T4" y="T5"/>
                </a:cxn>
                <a:cxn ang="0">
                  <a:pos x="T6" y="T7"/>
                </a:cxn>
              </a:cxnLst>
              <a:rect l="0" t="0" r="r" b="b"/>
              <a:pathLst>
                <a:path w="24" h="30">
                  <a:moveTo>
                    <a:pt x="13" y="0"/>
                  </a:moveTo>
                  <a:lnTo>
                    <a:pt x="24" y="30"/>
                  </a:lnTo>
                  <a:lnTo>
                    <a:pt x="0" y="5"/>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25" name="Freeform 824"/>
            <p:cNvSpPr>
              <a:spLocks/>
            </p:cNvSpPr>
            <p:nvPr/>
          </p:nvSpPr>
          <p:spPr bwMode="auto">
            <a:xfrm>
              <a:off x="4575810" y="2536190"/>
              <a:ext cx="5080" cy="5715"/>
            </a:xfrm>
            <a:custGeom>
              <a:avLst/>
              <a:gdLst>
                <a:gd name="T0" fmla="*/ 24 w 24"/>
                <a:gd name="T1" fmla="*/ 25 h 29"/>
                <a:gd name="T2" fmla="*/ 0 w 24"/>
                <a:gd name="T3" fmla="*/ 0 h 29"/>
                <a:gd name="T4" fmla="*/ 12 w 24"/>
                <a:gd name="T5" fmla="*/ 29 h 29"/>
                <a:gd name="T6" fmla="*/ 24 w 24"/>
                <a:gd name="T7" fmla="*/ 25 h 29"/>
              </a:gdLst>
              <a:ahLst/>
              <a:cxnLst>
                <a:cxn ang="0">
                  <a:pos x="T0" y="T1"/>
                </a:cxn>
                <a:cxn ang="0">
                  <a:pos x="T2" y="T3"/>
                </a:cxn>
                <a:cxn ang="0">
                  <a:pos x="T4" y="T5"/>
                </a:cxn>
                <a:cxn ang="0">
                  <a:pos x="T6" y="T7"/>
                </a:cxn>
              </a:cxnLst>
              <a:rect l="0" t="0" r="r" b="b"/>
              <a:pathLst>
                <a:path w="24" h="29">
                  <a:moveTo>
                    <a:pt x="24" y="25"/>
                  </a:moveTo>
                  <a:lnTo>
                    <a:pt x="0" y="0"/>
                  </a:lnTo>
                  <a:lnTo>
                    <a:pt x="12" y="29"/>
                  </a:lnTo>
                  <a:lnTo>
                    <a:pt x="24"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26" name="Freeform 825"/>
            <p:cNvSpPr>
              <a:spLocks/>
            </p:cNvSpPr>
            <p:nvPr/>
          </p:nvSpPr>
          <p:spPr bwMode="auto">
            <a:xfrm>
              <a:off x="4575810" y="2534920"/>
              <a:ext cx="5080" cy="6985"/>
            </a:xfrm>
            <a:custGeom>
              <a:avLst/>
              <a:gdLst>
                <a:gd name="T0" fmla="*/ 13 w 24"/>
                <a:gd name="T1" fmla="*/ 0 h 34"/>
                <a:gd name="T2" fmla="*/ 24 w 24"/>
                <a:gd name="T3" fmla="*/ 30 h 34"/>
                <a:gd name="T4" fmla="*/ 12 w 24"/>
                <a:gd name="T5" fmla="*/ 34 h 34"/>
                <a:gd name="T6" fmla="*/ 0 w 24"/>
                <a:gd name="T7" fmla="*/ 5 h 34"/>
                <a:gd name="T8" fmla="*/ 13 w 24"/>
                <a:gd name="T9" fmla="*/ 0 h 34"/>
              </a:gdLst>
              <a:ahLst/>
              <a:cxnLst>
                <a:cxn ang="0">
                  <a:pos x="T0" y="T1"/>
                </a:cxn>
                <a:cxn ang="0">
                  <a:pos x="T2" y="T3"/>
                </a:cxn>
                <a:cxn ang="0">
                  <a:pos x="T4" y="T5"/>
                </a:cxn>
                <a:cxn ang="0">
                  <a:pos x="T6" y="T7"/>
                </a:cxn>
                <a:cxn ang="0">
                  <a:pos x="T8" y="T9"/>
                </a:cxn>
              </a:cxnLst>
              <a:rect l="0" t="0" r="r" b="b"/>
              <a:pathLst>
                <a:path w="24" h="34">
                  <a:moveTo>
                    <a:pt x="13" y="0"/>
                  </a:moveTo>
                  <a:lnTo>
                    <a:pt x="24" y="30"/>
                  </a:lnTo>
                  <a:lnTo>
                    <a:pt x="12" y="34"/>
                  </a:lnTo>
                  <a:lnTo>
                    <a:pt x="0" y="5"/>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27" name="Freeform 826"/>
            <p:cNvSpPr>
              <a:spLocks/>
            </p:cNvSpPr>
            <p:nvPr/>
          </p:nvSpPr>
          <p:spPr bwMode="auto">
            <a:xfrm>
              <a:off x="4573270" y="2536190"/>
              <a:ext cx="5080" cy="5715"/>
            </a:xfrm>
            <a:custGeom>
              <a:avLst/>
              <a:gdLst>
                <a:gd name="T0" fmla="*/ 13 w 25"/>
                <a:gd name="T1" fmla="*/ 0 h 29"/>
                <a:gd name="T2" fmla="*/ 25 w 25"/>
                <a:gd name="T3" fmla="*/ 29 h 29"/>
                <a:gd name="T4" fmla="*/ 0 w 25"/>
                <a:gd name="T5" fmla="*/ 5 h 29"/>
                <a:gd name="T6" fmla="*/ 13 w 25"/>
                <a:gd name="T7" fmla="*/ 0 h 29"/>
              </a:gdLst>
              <a:ahLst/>
              <a:cxnLst>
                <a:cxn ang="0">
                  <a:pos x="T0" y="T1"/>
                </a:cxn>
                <a:cxn ang="0">
                  <a:pos x="T2" y="T3"/>
                </a:cxn>
                <a:cxn ang="0">
                  <a:pos x="T4" y="T5"/>
                </a:cxn>
                <a:cxn ang="0">
                  <a:pos x="T6" y="T7"/>
                </a:cxn>
              </a:cxnLst>
              <a:rect l="0" t="0" r="r" b="b"/>
              <a:pathLst>
                <a:path w="25" h="29">
                  <a:moveTo>
                    <a:pt x="13" y="0"/>
                  </a:moveTo>
                  <a:lnTo>
                    <a:pt x="25" y="29"/>
                  </a:lnTo>
                  <a:lnTo>
                    <a:pt x="0" y="5"/>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28" name="Freeform 827"/>
            <p:cNvSpPr>
              <a:spLocks/>
            </p:cNvSpPr>
            <p:nvPr/>
          </p:nvSpPr>
          <p:spPr bwMode="auto">
            <a:xfrm>
              <a:off x="4573270" y="2536825"/>
              <a:ext cx="5080" cy="6350"/>
            </a:xfrm>
            <a:custGeom>
              <a:avLst/>
              <a:gdLst>
                <a:gd name="T0" fmla="*/ 25 w 25"/>
                <a:gd name="T1" fmla="*/ 24 h 29"/>
                <a:gd name="T2" fmla="*/ 0 w 25"/>
                <a:gd name="T3" fmla="*/ 0 h 29"/>
                <a:gd name="T4" fmla="*/ 14 w 25"/>
                <a:gd name="T5" fmla="*/ 29 h 29"/>
                <a:gd name="T6" fmla="*/ 25 w 25"/>
                <a:gd name="T7" fmla="*/ 24 h 29"/>
              </a:gdLst>
              <a:ahLst/>
              <a:cxnLst>
                <a:cxn ang="0">
                  <a:pos x="T0" y="T1"/>
                </a:cxn>
                <a:cxn ang="0">
                  <a:pos x="T2" y="T3"/>
                </a:cxn>
                <a:cxn ang="0">
                  <a:pos x="T4" y="T5"/>
                </a:cxn>
                <a:cxn ang="0">
                  <a:pos x="T6" y="T7"/>
                </a:cxn>
              </a:cxnLst>
              <a:rect l="0" t="0" r="r" b="b"/>
              <a:pathLst>
                <a:path w="25" h="29">
                  <a:moveTo>
                    <a:pt x="25" y="24"/>
                  </a:moveTo>
                  <a:lnTo>
                    <a:pt x="0" y="0"/>
                  </a:lnTo>
                  <a:lnTo>
                    <a:pt x="14" y="29"/>
                  </a:lnTo>
                  <a:lnTo>
                    <a:pt x="25"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29" name="Freeform 828"/>
            <p:cNvSpPr>
              <a:spLocks/>
            </p:cNvSpPr>
            <p:nvPr/>
          </p:nvSpPr>
          <p:spPr bwMode="auto">
            <a:xfrm>
              <a:off x="4573270" y="2536190"/>
              <a:ext cx="5080" cy="6985"/>
            </a:xfrm>
            <a:custGeom>
              <a:avLst/>
              <a:gdLst>
                <a:gd name="T0" fmla="*/ 13 w 25"/>
                <a:gd name="T1" fmla="*/ 0 h 34"/>
                <a:gd name="T2" fmla="*/ 25 w 25"/>
                <a:gd name="T3" fmla="*/ 29 h 34"/>
                <a:gd name="T4" fmla="*/ 14 w 25"/>
                <a:gd name="T5" fmla="*/ 34 h 34"/>
                <a:gd name="T6" fmla="*/ 0 w 25"/>
                <a:gd name="T7" fmla="*/ 5 h 34"/>
                <a:gd name="T8" fmla="*/ 13 w 25"/>
                <a:gd name="T9" fmla="*/ 0 h 34"/>
              </a:gdLst>
              <a:ahLst/>
              <a:cxnLst>
                <a:cxn ang="0">
                  <a:pos x="T0" y="T1"/>
                </a:cxn>
                <a:cxn ang="0">
                  <a:pos x="T2" y="T3"/>
                </a:cxn>
                <a:cxn ang="0">
                  <a:pos x="T4" y="T5"/>
                </a:cxn>
                <a:cxn ang="0">
                  <a:pos x="T6" y="T7"/>
                </a:cxn>
                <a:cxn ang="0">
                  <a:pos x="T8" y="T9"/>
                </a:cxn>
              </a:cxnLst>
              <a:rect l="0" t="0" r="r" b="b"/>
              <a:pathLst>
                <a:path w="25" h="34">
                  <a:moveTo>
                    <a:pt x="13" y="0"/>
                  </a:moveTo>
                  <a:lnTo>
                    <a:pt x="25" y="29"/>
                  </a:lnTo>
                  <a:lnTo>
                    <a:pt x="14" y="34"/>
                  </a:lnTo>
                  <a:lnTo>
                    <a:pt x="0" y="5"/>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30" name="Freeform 829"/>
            <p:cNvSpPr>
              <a:spLocks/>
            </p:cNvSpPr>
            <p:nvPr/>
          </p:nvSpPr>
          <p:spPr bwMode="auto">
            <a:xfrm>
              <a:off x="4570730" y="2536825"/>
              <a:ext cx="5080" cy="6350"/>
            </a:xfrm>
            <a:custGeom>
              <a:avLst/>
              <a:gdLst>
                <a:gd name="T0" fmla="*/ 12 w 26"/>
                <a:gd name="T1" fmla="*/ 0 h 29"/>
                <a:gd name="T2" fmla="*/ 26 w 26"/>
                <a:gd name="T3" fmla="*/ 29 h 29"/>
                <a:gd name="T4" fmla="*/ 0 w 26"/>
                <a:gd name="T5" fmla="*/ 6 h 29"/>
                <a:gd name="T6" fmla="*/ 12 w 26"/>
                <a:gd name="T7" fmla="*/ 0 h 29"/>
              </a:gdLst>
              <a:ahLst/>
              <a:cxnLst>
                <a:cxn ang="0">
                  <a:pos x="T0" y="T1"/>
                </a:cxn>
                <a:cxn ang="0">
                  <a:pos x="T2" y="T3"/>
                </a:cxn>
                <a:cxn ang="0">
                  <a:pos x="T4" y="T5"/>
                </a:cxn>
                <a:cxn ang="0">
                  <a:pos x="T6" y="T7"/>
                </a:cxn>
              </a:cxnLst>
              <a:rect l="0" t="0" r="r" b="b"/>
              <a:pathLst>
                <a:path w="26" h="29">
                  <a:moveTo>
                    <a:pt x="12" y="0"/>
                  </a:moveTo>
                  <a:lnTo>
                    <a:pt x="26" y="29"/>
                  </a:lnTo>
                  <a:lnTo>
                    <a:pt x="0" y="6"/>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31" name="Freeform 830"/>
            <p:cNvSpPr>
              <a:spLocks/>
            </p:cNvSpPr>
            <p:nvPr/>
          </p:nvSpPr>
          <p:spPr bwMode="auto">
            <a:xfrm>
              <a:off x="4570730" y="2538095"/>
              <a:ext cx="5080" cy="6350"/>
            </a:xfrm>
            <a:custGeom>
              <a:avLst/>
              <a:gdLst>
                <a:gd name="T0" fmla="*/ 26 w 26"/>
                <a:gd name="T1" fmla="*/ 23 h 28"/>
                <a:gd name="T2" fmla="*/ 0 w 26"/>
                <a:gd name="T3" fmla="*/ 0 h 28"/>
                <a:gd name="T4" fmla="*/ 16 w 26"/>
                <a:gd name="T5" fmla="*/ 28 h 28"/>
                <a:gd name="T6" fmla="*/ 26 w 26"/>
                <a:gd name="T7" fmla="*/ 23 h 28"/>
              </a:gdLst>
              <a:ahLst/>
              <a:cxnLst>
                <a:cxn ang="0">
                  <a:pos x="T0" y="T1"/>
                </a:cxn>
                <a:cxn ang="0">
                  <a:pos x="T2" y="T3"/>
                </a:cxn>
                <a:cxn ang="0">
                  <a:pos x="T4" y="T5"/>
                </a:cxn>
                <a:cxn ang="0">
                  <a:pos x="T6" y="T7"/>
                </a:cxn>
              </a:cxnLst>
              <a:rect l="0" t="0" r="r" b="b"/>
              <a:pathLst>
                <a:path w="26" h="28">
                  <a:moveTo>
                    <a:pt x="26" y="23"/>
                  </a:moveTo>
                  <a:lnTo>
                    <a:pt x="0" y="0"/>
                  </a:lnTo>
                  <a:lnTo>
                    <a:pt x="16" y="28"/>
                  </a:lnTo>
                  <a:lnTo>
                    <a:pt x="26"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32" name="Freeform 831"/>
            <p:cNvSpPr>
              <a:spLocks/>
            </p:cNvSpPr>
            <p:nvPr/>
          </p:nvSpPr>
          <p:spPr bwMode="auto">
            <a:xfrm>
              <a:off x="4570730" y="2536825"/>
              <a:ext cx="5080" cy="7620"/>
            </a:xfrm>
            <a:custGeom>
              <a:avLst/>
              <a:gdLst>
                <a:gd name="T0" fmla="*/ 12 w 26"/>
                <a:gd name="T1" fmla="*/ 0 h 34"/>
                <a:gd name="T2" fmla="*/ 26 w 26"/>
                <a:gd name="T3" fmla="*/ 29 h 34"/>
                <a:gd name="T4" fmla="*/ 16 w 26"/>
                <a:gd name="T5" fmla="*/ 34 h 34"/>
                <a:gd name="T6" fmla="*/ 0 w 26"/>
                <a:gd name="T7" fmla="*/ 6 h 34"/>
                <a:gd name="T8" fmla="*/ 12 w 26"/>
                <a:gd name="T9" fmla="*/ 0 h 34"/>
              </a:gdLst>
              <a:ahLst/>
              <a:cxnLst>
                <a:cxn ang="0">
                  <a:pos x="T0" y="T1"/>
                </a:cxn>
                <a:cxn ang="0">
                  <a:pos x="T2" y="T3"/>
                </a:cxn>
                <a:cxn ang="0">
                  <a:pos x="T4" y="T5"/>
                </a:cxn>
                <a:cxn ang="0">
                  <a:pos x="T6" y="T7"/>
                </a:cxn>
                <a:cxn ang="0">
                  <a:pos x="T8" y="T9"/>
                </a:cxn>
              </a:cxnLst>
              <a:rect l="0" t="0" r="r" b="b"/>
              <a:pathLst>
                <a:path w="26" h="34">
                  <a:moveTo>
                    <a:pt x="12" y="0"/>
                  </a:moveTo>
                  <a:lnTo>
                    <a:pt x="26" y="29"/>
                  </a:lnTo>
                  <a:lnTo>
                    <a:pt x="16" y="34"/>
                  </a:lnTo>
                  <a:lnTo>
                    <a:pt x="0" y="6"/>
                  </a:lnTo>
                  <a:lnTo>
                    <a:pt x="1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33" name="Freeform 832"/>
            <p:cNvSpPr>
              <a:spLocks/>
            </p:cNvSpPr>
            <p:nvPr/>
          </p:nvSpPr>
          <p:spPr bwMode="auto">
            <a:xfrm>
              <a:off x="4568190" y="2538095"/>
              <a:ext cx="5715" cy="6350"/>
            </a:xfrm>
            <a:custGeom>
              <a:avLst/>
              <a:gdLst>
                <a:gd name="T0" fmla="*/ 11 w 27"/>
                <a:gd name="T1" fmla="*/ 0 h 28"/>
                <a:gd name="T2" fmla="*/ 27 w 27"/>
                <a:gd name="T3" fmla="*/ 28 h 28"/>
                <a:gd name="T4" fmla="*/ 0 w 27"/>
                <a:gd name="T5" fmla="*/ 7 h 28"/>
                <a:gd name="T6" fmla="*/ 11 w 27"/>
                <a:gd name="T7" fmla="*/ 0 h 28"/>
              </a:gdLst>
              <a:ahLst/>
              <a:cxnLst>
                <a:cxn ang="0">
                  <a:pos x="T0" y="T1"/>
                </a:cxn>
                <a:cxn ang="0">
                  <a:pos x="T2" y="T3"/>
                </a:cxn>
                <a:cxn ang="0">
                  <a:pos x="T4" y="T5"/>
                </a:cxn>
                <a:cxn ang="0">
                  <a:pos x="T6" y="T7"/>
                </a:cxn>
              </a:cxnLst>
              <a:rect l="0" t="0" r="r" b="b"/>
              <a:pathLst>
                <a:path w="27" h="28">
                  <a:moveTo>
                    <a:pt x="11" y="0"/>
                  </a:moveTo>
                  <a:lnTo>
                    <a:pt x="27" y="28"/>
                  </a:lnTo>
                  <a:lnTo>
                    <a:pt x="0" y="7"/>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34" name="Freeform 833"/>
            <p:cNvSpPr>
              <a:spLocks/>
            </p:cNvSpPr>
            <p:nvPr/>
          </p:nvSpPr>
          <p:spPr bwMode="auto">
            <a:xfrm>
              <a:off x="4568190" y="2540000"/>
              <a:ext cx="5715" cy="5715"/>
            </a:xfrm>
            <a:custGeom>
              <a:avLst/>
              <a:gdLst>
                <a:gd name="T0" fmla="*/ 27 w 27"/>
                <a:gd name="T1" fmla="*/ 21 h 27"/>
                <a:gd name="T2" fmla="*/ 0 w 27"/>
                <a:gd name="T3" fmla="*/ 0 h 27"/>
                <a:gd name="T4" fmla="*/ 15 w 27"/>
                <a:gd name="T5" fmla="*/ 27 h 27"/>
                <a:gd name="T6" fmla="*/ 27 w 27"/>
                <a:gd name="T7" fmla="*/ 21 h 27"/>
              </a:gdLst>
              <a:ahLst/>
              <a:cxnLst>
                <a:cxn ang="0">
                  <a:pos x="T0" y="T1"/>
                </a:cxn>
                <a:cxn ang="0">
                  <a:pos x="T2" y="T3"/>
                </a:cxn>
                <a:cxn ang="0">
                  <a:pos x="T4" y="T5"/>
                </a:cxn>
                <a:cxn ang="0">
                  <a:pos x="T6" y="T7"/>
                </a:cxn>
              </a:cxnLst>
              <a:rect l="0" t="0" r="r" b="b"/>
              <a:pathLst>
                <a:path w="27" h="27">
                  <a:moveTo>
                    <a:pt x="27" y="21"/>
                  </a:moveTo>
                  <a:lnTo>
                    <a:pt x="0" y="0"/>
                  </a:lnTo>
                  <a:lnTo>
                    <a:pt x="15" y="27"/>
                  </a:lnTo>
                  <a:lnTo>
                    <a:pt x="27"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35" name="Freeform 834"/>
            <p:cNvSpPr>
              <a:spLocks/>
            </p:cNvSpPr>
            <p:nvPr/>
          </p:nvSpPr>
          <p:spPr bwMode="auto">
            <a:xfrm>
              <a:off x="4568190" y="2538095"/>
              <a:ext cx="5715" cy="7620"/>
            </a:xfrm>
            <a:custGeom>
              <a:avLst/>
              <a:gdLst>
                <a:gd name="T0" fmla="*/ 11 w 27"/>
                <a:gd name="T1" fmla="*/ 0 h 34"/>
                <a:gd name="T2" fmla="*/ 27 w 27"/>
                <a:gd name="T3" fmla="*/ 28 h 34"/>
                <a:gd name="T4" fmla="*/ 15 w 27"/>
                <a:gd name="T5" fmla="*/ 34 h 34"/>
                <a:gd name="T6" fmla="*/ 0 w 27"/>
                <a:gd name="T7" fmla="*/ 7 h 34"/>
                <a:gd name="T8" fmla="*/ 11 w 27"/>
                <a:gd name="T9" fmla="*/ 0 h 34"/>
              </a:gdLst>
              <a:ahLst/>
              <a:cxnLst>
                <a:cxn ang="0">
                  <a:pos x="T0" y="T1"/>
                </a:cxn>
                <a:cxn ang="0">
                  <a:pos x="T2" y="T3"/>
                </a:cxn>
                <a:cxn ang="0">
                  <a:pos x="T4" y="T5"/>
                </a:cxn>
                <a:cxn ang="0">
                  <a:pos x="T6" y="T7"/>
                </a:cxn>
                <a:cxn ang="0">
                  <a:pos x="T8" y="T9"/>
                </a:cxn>
              </a:cxnLst>
              <a:rect l="0" t="0" r="r" b="b"/>
              <a:pathLst>
                <a:path w="27" h="34">
                  <a:moveTo>
                    <a:pt x="11" y="0"/>
                  </a:moveTo>
                  <a:lnTo>
                    <a:pt x="27" y="28"/>
                  </a:lnTo>
                  <a:lnTo>
                    <a:pt x="15" y="34"/>
                  </a:lnTo>
                  <a:lnTo>
                    <a:pt x="0" y="7"/>
                  </a:lnTo>
                  <a:lnTo>
                    <a:pt x="1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36" name="Freeform 835"/>
            <p:cNvSpPr>
              <a:spLocks/>
            </p:cNvSpPr>
            <p:nvPr/>
          </p:nvSpPr>
          <p:spPr bwMode="auto">
            <a:xfrm>
              <a:off x="4565650" y="2540000"/>
              <a:ext cx="5715" cy="5715"/>
            </a:xfrm>
            <a:custGeom>
              <a:avLst/>
              <a:gdLst>
                <a:gd name="T0" fmla="*/ 12 w 27"/>
                <a:gd name="T1" fmla="*/ 0 h 27"/>
                <a:gd name="T2" fmla="*/ 27 w 27"/>
                <a:gd name="T3" fmla="*/ 27 h 27"/>
                <a:gd name="T4" fmla="*/ 0 w 27"/>
                <a:gd name="T5" fmla="*/ 8 h 27"/>
                <a:gd name="T6" fmla="*/ 12 w 27"/>
                <a:gd name="T7" fmla="*/ 0 h 27"/>
              </a:gdLst>
              <a:ahLst/>
              <a:cxnLst>
                <a:cxn ang="0">
                  <a:pos x="T0" y="T1"/>
                </a:cxn>
                <a:cxn ang="0">
                  <a:pos x="T2" y="T3"/>
                </a:cxn>
                <a:cxn ang="0">
                  <a:pos x="T4" y="T5"/>
                </a:cxn>
                <a:cxn ang="0">
                  <a:pos x="T6" y="T7"/>
                </a:cxn>
              </a:cxnLst>
              <a:rect l="0" t="0" r="r" b="b"/>
              <a:pathLst>
                <a:path w="27" h="27">
                  <a:moveTo>
                    <a:pt x="12" y="0"/>
                  </a:moveTo>
                  <a:lnTo>
                    <a:pt x="27" y="27"/>
                  </a:lnTo>
                  <a:lnTo>
                    <a:pt x="0" y="8"/>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37" name="Freeform 836"/>
            <p:cNvSpPr>
              <a:spLocks/>
            </p:cNvSpPr>
            <p:nvPr/>
          </p:nvSpPr>
          <p:spPr bwMode="auto">
            <a:xfrm>
              <a:off x="4565650" y="2541270"/>
              <a:ext cx="5715" cy="5715"/>
            </a:xfrm>
            <a:custGeom>
              <a:avLst/>
              <a:gdLst>
                <a:gd name="T0" fmla="*/ 27 w 27"/>
                <a:gd name="T1" fmla="*/ 19 h 26"/>
                <a:gd name="T2" fmla="*/ 0 w 27"/>
                <a:gd name="T3" fmla="*/ 0 h 26"/>
                <a:gd name="T4" fmla="*/ 17 w 27"/>
                <a:gd name="T5" fmla="*/ 26 h 26"/>
                <a:gd name="T6" fmla="*/ 27 w 27"/>
                <a:gd name="T7" fmla="*/ 19 h 26"/>
              </a:gdLst>
              <a:ahLst/>
              <a:cxnLst>
                <a:cxn ang="0">
                  <a:pos x="T0" y="T1"/>
                </a:cxn>
                <a:cxn ang="0">
                  <a:pos x="T2" y="T3"/>
                </a:cxn>
                <a:cxn ang="0">
                  <a:pos x="T4" y="T5"/>
                </a:cxn>
                <a:cxn ang="0">
                  <a:pos x="T6" y="T7"/>
                </a:cxn>
              </a:cxnLst>
              <a:rect l="0" t="0" r="r" b="b"/>
              <a:pathLst>
                <a:path w="27" h="26">
                  <a:moveTo>
                    <a:pt x="27" y="19"/>
                  </a:moveTo>
                  <a:lnTo>
                    <a:pt x="0" y="0"/>
                  </a:lnTo>
                  <a:lnTo>
                    <a:pt x="17" y="26"/>
                  </a:lnTo>
                  <a:lnTo>
                    <a:pt x="2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38" name="Freeform 837"/>
            <p:cNvSpPr>
              <a:spLocks/>
            </p:cNvSpPr>
            <p:nvPr/>
          </p:nvSpPr>
          <p:spPr bwMode="auto">
            <a:xfrm>
              <a:off x="4565650" y="2540000"/>
              <a:ext cx="5715" cy="6985"/>
            </a:xfrm>
            <a:custGeom>
              <a:avLst/>
              <a:gdLst>
                <a:gd name="T0" fmla="*/ 12 w 27"/>
                <a:gd name="T1" fmla="*/ 0 h 34"/>
                <a:gd name="T2" fmla="*/ 27 w 27"/>
                <a:gd name="T3" fmla="*/ 27 h 34"/>
                <a:gd name="T4" fmla="*/ 17 w 27"/>
                <a:gd name="T5" fmla="*/ 34 h 34"/>
                <a:gd name="T6" fmla="*/ 0 w 27"/>
                <a:gd name="T7" fmla="*/ 8 h 34"/>
                <a:gd name="T8" fmla="*/ 12 w 27"/>
                <a:gd name="T9" fmla="*/ 0 h 34"/>
              </a:gdLst>
              <a:ahLst/>
              <a:cxnLst>
                <a:cxn ang="0">
                  <a:pos x="T0" y="T1"/>
                </a:cxn>
                <a:cxn ang="0">
                  <a:pos x="T2" y="T3"/>
                </a:cxn>
                <a:cxn ang="0">
                  <a:pos x="T4" y="T5"/>
                </a:cxn>
                <a:cxn ang="0">
                  <a:pos x="T6" y="T7"/>
                </a:cxn>
                <a:cxn ang="0">
                  <a:pos x="T8" y="T9"/>
                </a:cxn>
              </a:cxnLst>
              <a:rect l="0" t="0" r="r" b="b"/>
              <a:pathLst>
                <a:path w="27" h="34">
                  <a:moveTo>
                    <a:pt x="12" y="0"/>
                  </a:moveTo>
                  <a:lnTo>
                    <a:pt x="27" y="27"/>
                  </a:lnTo>
                  <a:lnTo>
                    <a:pt x="17" y="34"/>
                  </a:lnTo>
                  <a:lnTo>
                    <a:pt x="0" y="8"/>
                  </a:lnTo>
                  <a:lnTo>
                    <a:pt x="1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39" name="Freeform 838"/>
            <p:cNvSpPr>
              <a:spLocks/>
            </p:cNvSpPr>
            <p:nvPr/>
          </p:nvSpPr>
          <p:spPr bwMode="auto">
            <a:xfrm>
              <a:off x="4563110" y="2541270"/>
              <a:ext cx="6350" cy="5715"/>
            </a:xfrm>
            <a:custGeom>
              <a:avLst/>
              <a:gdLst>
                <a:gd name="T0" fmla="*/ 11 w 28"/>
                <a:gd name="T1" fmla="*/ 0 h 26"/>
                <a:gd name="T2" fmla="*/ 28 w 28"/>
                <a:gd name="T3" fmla="*/ 26 h 26"/>
                <a:gd name="T4" fmla="*/ 0 w 28"/>
                <a:gd name="T5" fmla="*/ 7 h 26"/>
                <a:gd name="T6" fmla="*/ 11 w 28"/>
                <a:gd name="T7" fmla="*/ 0 h 26"/>
              </a:gdLst>
              <a:ahLst/>
              <a:cxnLst>
                <a:cxn ang="0">
                  <a:pos x="T0" y="T1"/>
                </a:cxn>
                <a:cxn ang="0">
                  <a:pos x="T2" y="T3"/>
                </a:cxn>
                <a:cxn ang="0">
                  <a:pos x="T4" y="T5"/>
                </a:cxn>
                <a:cxn ang="0">
                  <a:pos x="T6" y="T7"/>
                </a:cxn>
              </a:cxnLst>
              <a:rect l="0" t="0" r="r" b="b"/>
              <a:pathLst>
                <a:path w="28" h="26">
                  <a:moveTo>
                    <a:pt x="11" y="0"/>
                  </a:moveTo>
                  <a:lnTo>
                    <a:pt x="28" y="26"/>
                  </a:lnTo>
                  <a:lnTo>
                    <a:pt x="0" y="7"/>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40" name="Freeform 839"/>
            <p:cNvSpPr>
              <a:spLocks/>
            </p:cNvSpPr>
            <p:nvPr/>
          </p:nvSpPr>
          <p:spPr bwMode="auto">
            <a:xfrm>
              <a:off x="4563110" y="2543175"/>
              <a:ext cx="6350" cy="5080"/>
            </a:xfrm>
            <a:custGeom>
              <a:avLst/>
              <a:gdLst>
                <a:gd name="T0" fmla="*/ 28 w 28"/>
                <a:gd name="T1" fmla="*/ 19 h 25"/>
                <a:gd name="T2" fmla="*/ 0 w 28"/>
                <a:gd name="T3" fmla="*/ 0 h 25"/>
                <a:gd name="T4" fmla="*/ 18 w 28"/>
                <a:gd name="T5" fmla="*/ 25 h 25"/>
                <a:gd name="T6" fmla="*/ 28 w 28"/>
                <a:gd name="T7" fmla="*/ 19 h 25"/>
              </a:gdLst>
              <a:ahLst/>
              <a:cxnLst>
                <a:cxn ang="0">
                  <a:pos x="T0" y="T1"/>
                </a:cxn>
                <a:cxn ang="0">
                  <a:pos x="T2" y="T3"/>
                </a:cxn>
                <a:cxn ang="0">
                  <a:pos x="T4" y="T5"/>
                </a:cxn>
                <a:cxn ang="0">
                  <a:pos x="T6" y="T7"/>
                </a:cxn>
              </a:cxnLst>
              <a:rect l="0" t="0" r="r" b="b"/>
              <a:pathLst>
                <a:path w="28" h="25">
                  <a:moveTo>
                    <a:pt x="28" y="19"/>
                  </a:moveTo>
                  <a:lnTo>
                    <a:pt x="0" y="0"/>
                  </a:lnTo>
                  <a:lnTo>
                    <a:pt x="18" y="25"/>
                  </a:lnTo>
                  <a:lnTo>
                    <a:pt x="2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41" name="Freeform 840"/>
            <p:cNvSpPr>
              <a:spLocks/>
            </p:cNvSpPr>
            <p:nvPr/>
          </p:nvSpPr>
          <p:spPr bwMode="auto">
            <a:xfrm>
              <a:off x="4563110" y="2541270"/>
              <a:ext cx="6350" cy="6985"/>
            </a:xfrm>
            <a:custGeom>
              <a:avLst/>
              <a:gdLst>
                <a:gd name="T0" fmla="*/ 11 w 28"/>
                <a:gd name="T1" fmla="*/ 0 h 32"/>
                <a:gd name="T2" fmla="*/ 28 w 28"/>
                <a:gd name="T3" fmla="*/ 26 h 32"/>
                <a:gd name="T4" fmla="*/ 18 w 28"/>
                <a:gd name="T5" fmla="*/ 32 h 32"/>
                <a:gd name="T6" fmla="*/ 0 w 28"/>
                <a:gd name="T7" fmla="*/ 7 h 32"/>
                <a:gd name="T8" fmla="*/ 11 w 28"/>
                <a:gd name="T9" fmla="*/ 0 h 32"/>
              </a:gdLst>
              <a:ahLst/>
              <a:cxnLst>
                <a:cxn ang="0">
                  <a:pos x="T0" y="T1"/>
                </a:cxn>
                <a:cxn ang="0">
                  <a:pos x="T2" y="T3"/>
                </a:cxn>
                <a:cxn ang="0">
                  <a:pos x="T4" y="T5"/>
                </a:cxn>
                <a:cxn ang="0">
                  <a:pos x="T6" y="T7"/>
                </a:cxn>
                <a:cxn ang="0">
                  <a:pos x="T8" y="T9"/>
                </a:cxn>
              </a:cxnLst>
              <a:rect l="0" t="0" r="r" b="b"/>
              <a:pathLst>
                <a:path w="28" h="32">
                  <a:moveTo>
                    <a:pt x="11" y="0"/>
                  </a:moveTo>
                  <a:lnTo>
                    <a:pt x="28" y="26"/>
                  </a:lnTo>
                  <a:lnTo>
                    <a:pt x="18" y="32"/>
                  </a:lnTo>
                  <a:lnTo>
                    <a:pt x="0" y="7"/>
                  </a:lnTo>
                  <a:lnTo>
                    <a:pt x="1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42" name="Freeform 841"/>
            <p:cNvSpPr>
              <a:spLocks/>
            </p:cNvSpPr>
            <p:nvPr/>
          </p:nvSpPr>
          <p:spPr bwMode="auto">
            <a:xfrm>
              <a:off x="4560570" y="2543175"/>
              <a:ext cx="6350" cy="5080"/>
            </a:xfrm>
            <a:custGeom>
              <a:avLst/>
              <a:gdLst>
                <a:gd name="T0" fmla="*/ 12 w 30"/>
                <a:gd name="T1" fmla="*/ 0 h 25"/>
                <a:gd name="T2" fmla="*/ 30 w 30"/>
                <a:gd name="T3" fmla="*/ 25 h 25"/>
                <a:gd name="T4" fmla="*/ 0 w 30"/>
                <a:gd name="T5" fmla="*/ 8 h 25"/>
                <a:gd name="T6" fmla="*/ 12 w 30"/>
                <a:gd name="T7" fmla="*/ 0 h 25"/>
              </a:gdLst>
              <a:ahLst/>
              <a:cxnLst>
                <a:cxn ang="0">
                  <a:pos x="T0" y="T1"/>
                </a:cxn>
                <a:cxn ang="0">
                  <a:pos x="T2" y="T3"/>
                </a:cxn>
                <a:cxn ang="0">
                  <a:pos x="T4" y="T5"/>
                </a:cxn>
                <a:cxn ang="0">
                  <a:pos x="T6" y="T7"/>
                </a:cxn>
              </a:cxnLst>
              <a:rect l="0" t="0" r="r" b="b"/>
              <a:pathLst>
                <a:path w="30" h="25">
                  <a:moveTo>
                    <a:pt x="12" y="0"/>
                  </a:moveTo>
                  <a:lnTo>
                    <a:pt x="30" y="25"/>
                  </a:lnTo>
                  <a:lnTo>
                    <a:pt x="0" y="8"/>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43" name="Freeform 842"/>
            <p:cNvSpPr>
              <a:spLocks/>
            </p:cNvSpPr>
            <p:nvPr/>
          </p:nvSpPr>
          <p:spPr bwMode="auto">
            <a:xfrm>
              <a:off x="4560570" y="2544445"/>
              <a:ext cx="6350" cy="5715"/>
            </a:xfrm>
            <a:custGeom>
              <a:avLst/>
              <a:gdLst>
                <a:gd name="T0" fmla="*/ 30 w 30"/>
                <a:gd name="T1" fmla="*/ 17 h 25"/>
                <a:gd name="T2" fmla="*/ 0 w 30"/>
                <a:gd name="T3" fmla="*/ 0 h 25"/>
                <a:gd name="T4" fmla="*/ 20 w 30"/>
                <a:gd name="T5" fmla="*/ 25 h 25"/>
                <a:gd name="T6" fmla="*/ 30 w 30"/>
                <a:gd name="T7" fmla="*/ 17 h 25"/>
              </a:gdLst>
              <a:ahLst/>
              <a:cxnLst>
                <a:cxn ang="0">
                  <a:pos x="T0" y="T1"/>
                </a:cxn>
                <a:cxn ang="0">
                  <a:pos x="T2" y="T3"/>
                </a:cxn>
                <a:cxn ang="0">
                  <a:pos x="T4" y="T5"/>
                </a:cxn>
                <a:cxn ang="0">
                  <a:pos x="T6" y="T7"/>
                </a:cxn>
              </a:cxnLst>
              <a:rect l="0" t="0" r="r" b="b"/>
              <a:pathLst>
                <a:path w="30" h="25">
                  <a:moveTo>
                    <a:pt x="30" y="17"/>
                  </a:moveTo>
                  <a:lnTo>
                    <a:pt x="0" y="0"/>
                  </a:lnTo>
                  <a:lnTo>
                    <a:pt x="20" y="25"/>
                  </a:lnTo>
                  <a:lnTo>
                    <a:pt x="3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44" name="Freeform 843"/>
            <p:cNvSpPr>
              <a:spLocks/>
            </p:cNvSpPr>
            <p:nvPr/>
          </p:nvSpPr>
          <p:spPr bwMode="auto">
            <a:xfrm>
              <a:off x="4560570" y="2543175"/>
              <a:ext cx="6350" cy="6985"/>
            </a:xfrm>
            <a:custGeom>
              <a:avLst/>
              <a:gdLst>
                <a:gd name="T0" fmla="*/ 12 w 30"/>
                <a:gd name="T1" fmla="*/ 0 h 33"/>
                <a:gd name="T2" fmla="*/ 30 w 30"/>
                <a:gd name="T3" fmla="*/ 25 h 33"/>
                <a:gd name="T4" fmla="*/ 20 w 30"/>
                <a:gd name="T5" fmla="*/ 33 h 33"/>
                <a:gd name="T6" fmla="*/ 0 w 30"/>
                <a:gd name="T7" fmla="*/ 8 h 33"/>
                <a:gd name="T8" fmla="*/ 12 w 30"/>
                <a:gd name="T9" fmla="*/ 0 h 33"/>
              </a:gdLst>
              <a:ahLst/>
              <a:cxnLst>
                <a:cxn ang="0">
                  <a:pos x="T0" y="T1"/>
                </a:cxn>
                <a:cxn ang="0">
                  <a:pos x="T2" y="T3"/>
                </a:cxn>
                <a:cxn ang="0">
                  <a:pos x="T4" y="T5"/>
                </a:cxn>
                <a:cxn ang="0">
                  <a:pos x="T6" y="T7"/>
                </a:cxn>
                <a:cxn ang="0">
                  <a:pos x="T8" y="T9"/>
                </a:cxn>
              </a:cxnLst>
              <a:rect l="0" t="0" r="r" b="b"/>
              <a:pathLst>
                <a:path w="30" h="33">
                  <a:moveTo>
                    <a:pt x="12" y="0"/>
                  </a:moveTo>
                  <a:lnTo>
                    <a:pt x="30" y="25"/>
                  </a:lnTo>
                  <a:lnTo>
                    <a:pt x="20" y="33"/>
                  </a:lnTo>
                  <a:lnTo>
                    <a:pt x="0" y="8"/>
                  </a:lnTo>
                  <a:lnTo>
                    <a:pt x="1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45" name="Freeform 844"/>
            <p:cNvSpPr>
              <a:spLocks/>
            </p:cNvSpPr>
            <p:nvPr/>
          </p:nvSpPr>
          <p:spPr bwMode="auto">
            <a:xfrm>
              <a:off x="4558665" y="2544445"/>
              <a:ext cx="6350" cy="5715"/>
            </a:xfrm>
            <a:custGeom>
              <a:avLst/>
              <a:gdLst>
                <a:gd name="T0" fmla="*/ 10 w 30"/>
                <a:gd name="T1" fmla="*/ 0 h 25"/>
                <a:gd name="T2" fmla="*/ 30 w 30"/>
                <a:gd name="T3" fmla="*/ 25 h 25"/>
                <a:gd name="T4" fmla="*/ 0 w 30"/>
                <a:gd name="T5" fmla="*/ 8 h 25"/>
                <a:gd name="T6" fmla="*/ 10 w 30"/>
                <a:gd name="T7" fmla="*/ 0 h 25"/>
              </a:gdLst>
              <a:ahLst/>
              <a:cxnLst>
                <a:cxn ang="0">
                  <a:pos x="T0" y="T1"/>
                </a:cxn>
                <a:cxn ang="0">
                  <a:pos x="T2" y="T3"/>
                </a:cxn>
                <a:cxn ang="0">
                  <a:pos x="T4" y="T5"/>
                </a:cxn>
                <a:cxn ang="0">
                  <a:pos x="T6" y="T7"/>
                </a:cxn>
              </a:cxnLst>
              <a:rect l="0" t="0" r="r" b="b"/>
              <a:pathLst>
                <a:path w="30" h="25">
                  <a:moveTo>
                    <a:pt x="10" y="0"/>
                  </a:moveTo>
                  <a:lnTo>
                    <a:pt x="30" y="25"/>
                  </a:lnTo>
                  <a:lnTo>
                    <a:pt x="0" y="8"/>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46" name="Freeform 845"/>
            <p:cNvSpPr>
              <a:spLocks/>
            </p:cNvSpPr>
            <p:nvPr/>
          </p:nvSpPr>
          <p:spPr bwMode="auto">
            <a:xfrm>
              <a:off x="4558665" y="2546350"/>
              <a:ext cx="6350" cy="5080"/>
            </a:xfrm>
            <a:custGeom>
              <a:avLst/>
              <a:gdLst>
                <a:gd name="T0" fmla="*/ 30 w 30"/>
                <a:gd name="T1" fmla="*/ 17 h 24"/>
                <a:gd name="T2" fmla="*/ 0 w 30"/>
                <a:gd name="T3" fmla="*/ 0 h 24"/>
                <a:gd name="T4" fmla="*/ 21 w 30"/>
                <a:gd name="T5" fmla="*/ 24 h 24"/>
                <a:gd name="T6" fmla="*/ 30 w 30"/>
                <a:gd name="T7" fmla="*/ 17 h 24"/>
              </a:gdLst>
              <a:ahLst/>
              <a:cxnLst>
                <a:cxn ang="0">
                  <a:pos x="T0" y="T1"/>
                </a:cxn>
                <a:cxn ang="0">
                  <a:pos x="T2" y="T3"/>
                </a:cxn>
                <a:cxn ang="0">
                  <a:pos x="T4" y="T5"/>
                </a:cxn>
                <a:cxn ang="0">
                  <a:pos x="T6" y="T7"/>
                </a:cxn>
              </a:cxnLst>
              <a:rect l="0" t="0" r="r" b="b"/>
              <a:pathLst>
                <a:path w="30" h="24">
                  <a:moveTo>
                    <a:pt x="30" y="17"/>
                  </a:moveTo>
                  <a:lnTo>
                    <a:pt x="0" y="0"/>
                  </a:lnTo>
                  <a:lnTo>
                    <a:pt x="21" y="24"/>
                  </a:lnTo>
                  <a:lnTo>
                    <a:pt x="3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47" name="Freeform 846"/>
            <p:cNvSpPr>
              <a:spLocks/>
            </p:cNvSpPr>
            <p:nvPr/>
          </p:nvSpPr>
          <p:spPr bwMode="auto">
            <a:xfrm>
              <a:off x="4558665" y="2544445"/>
              <a:ext cx="6350" cy="6985"/>
            </a:xfrm>
            <a:custGeom>
              <a:avLst/>
              <a:gdLst>
                <a:gd name="T0" fmla="*/ 10 w 30"/>
                <a:gd name="T1" fmla="*/ 0 h 32"/>
                <a:gd name="T2" fmla="*/ 30 w 30"/>
                <a:gd name="T3" fmla="*/ 25 h 32"/>
                <a:gd name="T4" fmla="*/ 21 w 30"/>
                <a:gd name="T5" fmla="*/ 32 h 32"/>
                <a:gd name="T6" fmla="*/ 0 w 30"/>
                <a:gd name="T7" fmla="*/ 8 h 32"/>
                <a:gd name="T8" fmla="*/ 10 w 30"/>
                <a:gd name="T9" fmla="*/ 0 h 32"/>
              </a:gdLst>
              <a:ahLst/>
              <a:cxnLst>
                <a:cxn ang="0">
                  <a:pos x="T0" y="T1"/>
                </a:cxn>
                <a:cxn ang="0">
                  <a:pos x="T2" y="T3"/>
                </a:cxn>
                <a:cxn ang="0">
                  <a:pos x="T4" y="T5"/>
                </a:cxn>
                <a:cxn ang="0">
                  <a:pos x="T6" y="T7"/>
                </a:cxn>
                <a:cxn ang="0">
                  <a:pos x="T8" y="T9"/>
                </a:cxn>
              </a:cxnLst>
              <a:rect l="0" t="0" r="r" b="b"/>
              <a:pathLst>
                <a:path w="30" h="32">
                  <a:moveTo>
                    <a:pt x="10" y="0"/>
                  </a:moveTo>
                  <a:lnTo>
                    <a:pt x="30" y="25"/>
                  </a:lnTo>
                  <a:lnTo>
                    <a:pt x="21" y="32"/>
                  </a:lnTo>
                  <a:lnTo>
                    <a:pt x="0" y="8"/>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48" name="Freeform 847"/>
            <p:cNvSpPr>
              <a:spLocks/>
            </p:cNvSpPr>
            <p:nvPr/>
          </p:nvSpPr>
          <p:spPr bwMode="auto">
            <a:xfrm>
              <a:off x="4556760" y="2546350"/>
              <a:ext cx="6350" cy="5080"/>
            </a:xfrm>
            <a:custGeom>
              <a:avLst/>
              <a:gdLst>
                <a:gd name="T0" fmla="*/ 10 w 31"/>
                <a:gd name="T1" fmla="*/ 0 h 24"/>
                <a:gd name="T2" fmla="*/ 31 w 31"/>
                <a:gd name="T3" fmla="*/ 24 h 24"/>
                <a:gd name="T4" fmla="*/ 0 w 31"/>
                <a:gd name="T5" fmla="*/ 9 h 24"/>
                <a:gd name="T6" fmla="*/ 10 w 31"/>
                <a:gd name="T7" fmla="*/ 0 h 24"/>
              </a:gdLst>
              <a:ahLst/>
              <a:cxnLst>
                <a:cxn ang="0">
                  <a:pos x="T0" y="T1"/>
                </a:cxn>
                <a:cxn ang="0">
                  <a:pos x="T2" y="T3"/>
                </a:cxn>
                <a:cxn ang="0">
                  <a:pos x="T4" y="T5"/>
                </a:cxn>
                <a:cxn ang="0">
                  <a:pos x="T6" y="T7"/>
                </a:cxn>
              </a:cxnLst>
              <a:rect l="0" t="0" r="r" b="b"/>
              <a:pathLst>
                <a:path w="31" h="24">
                  <a:moveTo>
                    <a:pt x="10" y="0"/>
                  </a:moveTo>
                  <a:lnTo>
                    <a:pt x="31" y="24"/>
                  </a:lnTo>
                  <a:lnTo>
                    <a:pt x="0" y="9"/>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49" name="Freeform 848"/>
            <p:cNvSpPr>
              <a:spLocks/>
            </p:cNvSpPr>
            <p:nvPr/>
          </p:nvSpPr>
          <p:spPr bwMode="auto">
            <a:xfrm>
              <a:off x="4556760" y="2548255"/>
              <a:ext cx="6350" cy="5080"/>
            </a:xfrm>
            <a:custGeom>
              <a:avLst/>
              <a:gdLst>
                <a:gd name="T0" fmla="*/ 31 w 31"/>
                <a:gd name="T1" fmla="*/ 15 h 24"/>
                <a:gd name="T2" fmla="*/ 0 w 31"/>
                <a:gd name="T3" fmla="*/ 0 h 24"/>
                <a:gd name="T4" fmla="*/ 22 w 31"/>
                <a:gd name="T5" fmla="*/ 24 h 24"/>
                <a:gd name="T6" fmla="*/ 31 w 31"/>
                <a:gd name="T7" fmla="*/ 15 h 24"/>
              </a:gdLst>
              <a:ahLst/>
              <a:cxnLst>
                <a:cxn ang="0">
                  <a:pos x="T0" y="T1"/>
                </a:cxn>
                <a:cxn ang="0">
                  <a:pos x="T2" y="T3"/>
                </a:cxn>
                <a:cxn ang="0">
                  <a:pos x="T4" y="T5"/>
                </a:cxn>
                <a:cxn ang="0">
                  <a:pos x="T6" y="T7"/>
                </a:cxn>
              </a:cxnLst>
              <a:rect l="0" t="0" r="r" b="b"/>
              <a:pathLst>
                <a:path w="31" h="24">
                  <a:moveTo>
                    <a:pt x="31" y="15"/>
                  </a:moveTo>
                  <a:lnTo>
                    <a:pt x="0" y="0"/>
                  </a:lnTo>
                  <a:lnTo>
                    <a:pt x="22" y="24"/>
                  </a:lnTo>
                  <a:lnTo>
                    <a:pt x="31"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50" name="Freeform 849"/>
            <p:cNvSpPr>
              <a:spLocks/>
            </p:cNvSpPr>
            <p:nvPr/>
          </p:nvSpPr>
          <p:spPr bwMode="auto">
            <a:xfrm>
              <a:off x="4556760" y="2546350"/>
              <a:ext cx="6350" cy="6985"/>
            </a:xfrm>
            <a:custGeom>
              <a:avLst/>
              <a:gdLst>
                <a:gd name="T0" fmla="*/ 10 w 31"/>
                <a:gd name="T1" fmla="*/ 0 h 33"/>
                <a:gd name="T2" fmla="*/ 31 w 31"/>
                <a:gd name="T3" fmla="*/ 24 h 33"/>
                <a:gd name="T4" fmla="*/ 22 w 31"/>
                <a:gd name="T5" fmla="*/ 33 h 33"/>
                <a:gd name="T6" fmla="*/ 0 w 31"/>
                <a:gd name="T7" fmla="*/ 9 h 33"/>
                <a:gd name="T8" fmla="*/ 10 w 31"/>
                <a:gd name="T9" fmla="*/ 0 h 33"/>
              </a:gdLst>
              <a:ahLst/>
              <a:cxnLst>
                <a:cxn ang="0">
                  <a:pos x="T0" y="T1"/>
                </a:cxn>
                <a:cxn ang="0">
                  <a:pos x="T2" y="T3"/>
                </a:cxn>
                <a:cxn ang="0">
                  <a:pos x="T4" y="T5"/>
                </a:cxn>
                <a:cxn ang="0">
                  <a:pos x="T6" y="T7"/>
                </a:cxn>
                <a:cxn ang="0">
                  <a:pos x="T8" y="T9"/>
                </a:cxn>
              </a:cxnLst>
              <a:rect l="0" t="0" r="r" b="b"/>
              <a:pathLst>
                <a:path w="31" h="33">
                  <a:moveTo>
                    <a:pt x="10" y="0"/>
                  </a:moveTo>
                  <a:lnTo>
                    <a:pt x="31" y="24"/>
                  </a:lnTo>
                  <a:lnTo>
                    <a:pt x="22" y="33"/>
                  </a:lnTo>
                  <a:lnTo>
                    <a:pt x="0" y="9"/>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51" name="Freeform 850"/>
            <p:cNvSpPr>
              <a:spLocks/>
            </p:cNvSpPr>
            <p:nvPr/>
          </p:nvSpPr>
          <p:spPr bwMode="auto">
            <a:xfrm>
              <a:off x="4554220" y="2548255"/>
              <a:ext cx="6985" cy="5080"/>
            </a:xfrm>
            <a:custGeom>
              <a:avLst/>
              <a:gdLst>
                <a:gd name="T0" fmla="*/ 10 w 32"/>
                <a:gd name="T1" fmla="*/ 0 h 24"/>
                <a:gd name="T2" fmla="*/ 32 w 32"/>
                <a:gd name="T3" fmla="*/ 24 h 24"/>
                <a:gd name="T4" fmla="*/ 0 w 32"/>
                <a:gd name="T5" fmla="*/ 9 h 24"/>
                <a:gd name="T6" fmla="*/ 10 w 32"/>
                <a:gd name="T7" fmla="*/ 0 h 24"/>
              </a:gdLst>
              <a:ahLst/>
              <a:cxnLst>
                <a:cxn ang="0">
                  <a:pos x="T0" y="T1"/>
                </a:cxn>
                <a:cxn ang="0">
                  <a:pos x="T2" y="T3"/>
                </a:cxn>
                <a:cxn ang="0">
                  <a:pos x="T4" y="T5"/>
                </a:cxn>
                <a:cxn ang="0">
                  <a:pos x="T6" y="T7"/>
                </a:cxn>
              </a:cxnLst>
              <a:rect l="0" t="0" r="r" b="b"/>
              <a:pathLst>
                <a:path w="32" h="24">
                  <a:moveTo>
                    <a:pt x="10" y="0"/>
                  </a:moveTo>
                  <a:lnTo>
                    <a:pt x="32" y="24"/>
                  </a:lnTo>
                  <a:lnTo>
                    <a:pt x="0" y="9"/>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52" name="Freeform 851"/>
            <p:cNvSpPr>
              <a:spLocks/>
            </p:cNvSpPr>
            <p:nvPr/>
          </p:nvSpPr>
          <p:spPr bwMode="auto">
            <a:xfrm>
              <a:off x="4554220" y="2550160"/>
              <a:ext cx="6985" cy="5080"/>
            </a:xfrm>
            <a:custGeom>
              <a:avLst/>
              <a:gdLst>
                <a:gd name="T0" fmla="*/ 32 w 32"/>
                <a:gd name="T1" fmla="*/ 15 h 23"/>
                <a:gd name="T2" fmla="*/ 0 w 32"/>
                <a:gd name="T3" fmla="*/ 0 h 23"/>
                <a:gd name="T4" fmla="*/ 22 w 32"/>
                <a:gd name="T5" fmla="*/ 23 h 23"/>
                <a:gd name="T6" fmla="*/ 32 w 32"/>
                <a:gd name="T7" fmla="*/ 15 h 23"/>
              </a:gdLst>
              <a:ahLst/>
              <a:cxnLst>
                <a:cxn ang="0">
                  <a:pos x="T0" y="T1"/>
                </a:cxn>
                <a:cxn ang="0">
                  <a:pos x="T2" y="T3"/>
                </a:cxn>
                <a:cxn ang="0">
                  <a:pos x="T4" y="T5"/>
                </a:cxn>
                <a:cxn ang="0">
                  <a:pos x="T6" y="T7"/>
                </a:cxn>
              </a:cxnLst>
              <a:rect l="0" t="0" r="r" b="b"/>
              <a:pathLst>
                <a:path w="32" h="23">
                  <a:moveTo>
                    <a:pt x="32" y="15"/>
                  </a:moveTo>
                  <a:lnTo>
                    <a:pt x="0" y="0"/>
                  </a:lnTo>
                  <a:lnTo>
                    <a:pt x="22" y="23"/>
                  </a:lnTo>
                  <a:lnTo>
                    <a:pt x="32"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53" name="Freeform 852"/>
            <p:cNvSpPr>
              <a:spLocks/>
            </p:cNvSpPr>
            <p:nvPr/>
          </p:nvSpPr>
          <p:spPr bwMode="auto">
            <a:xfrm>
              <a:off x="4554220" y="2548255"/>
              <a:ext cx="6985" cy="6985"/>
            </a:xfrm>
            <a:custGeom>
              <a:avLst/>
              <a:gdLst>
                <a:gd name="T0" fmla="*/ 10 w 32"/>
                <a:gd name="T1" fmla="*/ 0 h 32"/>
                <a:gd name="T2" fmla="*/ 32 w 32"/>
                <a:gd name="T3" fmla="*/ 24 h 32"/>
                <a:gd name="T4" fmla="*/ 22 w 32"/>
                <a:gd name="T5" fmla="*/ 32 h 32"/>
                <a:gd name="T6" fmla="*/ 0 w 32"/>
                <a:gd name="T7" fmla="*/ 9 h 32"/>
                <a:gd name="T8" fmla="*/ 10 w 32"/>
                <a:gd name="T9" fmla="*/ 0 h 32"/>
              </a:gdLst>
              <a:ahLst/>
              <a:cxnLst>
                <a:cxn ang="0">
                  <a:pos x="T0" y="T1"/>
                </a:cxn>
                <a:cxn ang="0">
                  <a:pos x="T2" y="T3"/>
                </a:cxn>
                <a:cxn ang="0">
                  <a:pos x="T4" y="T5"/>
                </a:cxn>
                <a:cxn ang="0">
                  <a:pos x="T6" y="T7"/>
                </a:cxn>
                <a:cxn ang="0">
                  <a:pos x="T8" y="T9"/>
                </a:cxn>
              </a:cxnLst>
              <a:rect l="0" t="0" r="r" b="b"/>
              <a:pathLst>
                <a:path w="32" h="32">
                  <a:moveTo>
                    <a:pt x="10" y="0"/>
                  </a:moveTo>
                  <a:lnTo>
                    <a:pt x="32" y="24"/>
                  </a:lnTo>
                  <a:lnTo>
                    <a:pt x="22" y="32"/>
                  </a:lnTo>
                  <a:lnTo>
                    <a:pt x="0" y="9"/>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54" name="Freeform 853"/>
            <p:cNvSpPr>
              <a:spLocks/>
            </p:cNvSpPr>
            <p:nvPr/>
          </p:nvSpPr>
          <p:spPr bwMode="auto">
            <a:xfrm>
              <a:off x="4552315" y="2550160"/>
              <a:ext cx="6985" cy="5080"/>
            </a:xfrm>
            <a:custGeom>
              <a:avLst/>
              <a:gdLst>
                <a:gd name="T0" fmla="*/ 9 w 31"/>
                <a:gd name="T1" fmla="*/ 0 h 23"/>
                <a:gd name="T2" fmla="*/ 31 w 31"/>
                <a:gd name="T3" fmla="*/ 23 h 23"/>
                <a:gd name="T4" fmla="*/ 0 w 31"/>
                <a:gd name="T5" fmla="*/ 10 h 23"/>
                <a:gd name="T6" fmla="*/ 9 w 31"/>
                <a:gd name="T7" fmla="*/ 0 h 23"/>
              </a:gdLst>
              <a:ahLst/>
              <a:cxnLst>
                <a:cxn ang="0">
                  <a:pos x="T0" y="T1"/>
                </a:cxn>
                <a:cxn ang="0">
                  <a:pos x="T2" y="T3"/>
                </a:cxn>
                <a:cxn ang="0">
                  <a:pos x="T4" y="T5"/>
                </a:cxn>
                <a:cxn ang="0">
                  <a:pos x="T6" y="T7"/>
                </a:cxn>
              </a:cxnLst>
              <a:rect l="0" t="0" r="r" b="b"/>
              <a:pathLst>
                <a:path w="31" h="23">
                  <a:moveTo>
                    <a:pt x="9" y="0"/>
                  </a:moveTo>
                  <a:lnTo>
                    <a:pt x="31" y="23"/>
                  </a:lnTo>
                  <a:lnTo>
                    <a:pt x="0" y="10"/>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55" name="Freeform 854"/>
            <p:cNvSpPr>
              <a:spLocks/>
            </p:cNvSpPr>
            <p:nvPr/>
          </p:nvSpPr>
          <p:spPr bwMode="auto">
            <a:xfrm>
              <a:off x="4552315" y="2552065"/>
              <a:ext cx="6985" cy="5080"/>
            </a:xfrm>
            <a:custGeom>
              <a:avLst/>
              <a:gdLst>
                <a:gd name="T0" fmla="*/ 31 w 31"/>
                <a:gd name="T1" fmla="*/ 13 h 22"/>
                <a:gd name="T2" fmla="*/ 0 w 31"/>
                <a:gd name="T3" fmla="*/ 0 h 22"/>
                <a:gd name="T4" fmla="*/ 22 w 31"/>
                <a:gd name="T5" fmla="*/ 22 h 22"/>
                <a:gd name="T6" fmla="*/ 31 w 31"/>
                <a:gd name="T7" fmla="*/ 13 h 22"/>
              </a:gdLst>
              <a:ahLst/>
              <a:cxnLst>
                <a:cxn ang="0">
                  <a:pos x="T0" y="T1"/>
                </a:cxn>
                <a:cxn ang="0">
                  <a:pos x="T2" y="T3"/>
                </a:cxn>
                <a:cxn ang="0">
                  <a:pos x="T4" y="T5"/>
                </a:cxn>
                <a:cxn ang="0">
                  <a:pos x="T6" y="T7"/>
                </a:cxn>
              </a:cxnLst>
              <a:rect l="0" t="0" r="r" b="b"/>
              <a:pathLst>
                <a:path w="31" h="22">
                  <a:moveTo>
                    <a:pt x="31" y="13"/>
                  </a:moveTo>
                  <a:lnTo>
                    <a:pt x="0" y="0"/>
                  </a:lnTo>
                  <a:lnTo>
                    <a:pt x="22" y="22"/>
                  </a:lnTo>
                  <a:lnTo>
                    <a:pt x="31"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56" name="Freeform 855"/>
            <p:cNvSpPr>
              <a:spLocks/>
            </p:cNvSpPr>
            <p:nvPr/>
          </p:nvSpPr>
          <p:spPr bwMode="auto">
            <a:xfrm>
              <a:off x="4552315" y="2550160"/>
              <a:ext cx="6985" cy="6985"/>
            </a:xfrm>
            <a:custGeom>
              <a:avLst/>
              <a:gdLst>
                <a:gd name="T0" fmla="*/ 9 w 31"/>
                <a:gd name="T1" fmla="*/ 0 h 32"/>
                <a:gd name="T2" fmla="*/ 31 w 31"/>
                <a:gd name="T3" fmla="*/ 23 h 32"/>
                <a:gd name="T4" fmla="*/ 22 w 31"/>
                <a:gd name="T5" fmla="*/ 32 h 32"/>
                <a:gd name="T6" fmla="*/ 0 w 31"/>
                <a:gd name="T7" fmla="*/ 10 h 32"/>
                <a:gd name="T8" fmla="*/ 9 w 31"/>
                <a:gd name="T9" fmla="*/ 0 h 32"/>
              </a:gdLst>
              <a:ahLst/>
              <a:cxnLst>
                <a:cxn ang="0">
                  <a:pos x="T0" y="T1"/>
                </a:cxn>
                <a:cxn ang="0">
                  <a:pos x="T2" y="T3"/>
                </a:cxn>
                <a:cxn ang="0">
                  <a:pos x="T4" y="T5"/>
                </a:cxn>
                <a:cxn ang="0">
                  <a:pos x="T6" y="T7"/>
                </a:cxn>
                <a:cxn ang="0">
                  <a:pos x="T8" y="T9"/>
                </a:cxn>
              </a:cxnLst>
              <a:rect l="0" t="0" r="r" b="b"/>
              <a:pathLst>
                <a:path w="31" h="32">
                  <a:moveTo>
                    <a:pt x="9" y="0"/>
                  </a:moveTo>
                  <a:lnTo>
                    <a:pt x="31" y="23"/>
                  </a:lnTo>
                  <a:lnTo>
                    <a:pt x="22" y="32"/>
                  </a:lnTo>
                  <a:lnTo>
                    <a:pt x="0" y="10"/>
                  </a:lnTo>
                  <a:lnTo>
                    <a:pt x="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57" name="Freeform 856"/>
            <p:cNvSpPr>
              <a:spLocks/>
            </p:cNvSpPr>
            <p:nvPr/>
          </p:nvSpPr>
          <p:spPr bwMode="auto">
            <a:xfrm>
              <a:off x="4550410" y="2552065"/>
              <a:ext cx="6985" cy="5080"/>
            </a:xfrm>
            <a:custGeom>
              <a:avLst/>
              <a:gdLst>
                <a:gd name="T0" fmla="*/ 9 w 31"/>
                <a:gd name="T1" fmla="*/ 0 h 22"/>
                <a:gd name="T2" fmla="*/ 31 w 31"/>
                <a:gd name="T3" fmla="*/ 22 h 22"/>
                <a:gd name="T4" fmla="*/ 0 w 31"/>
                <a:gd name="T5" fmla="*/ 11 h 22"/>
                <a:gd name="T6" fmla="*/ 9 w 31"/>
                <a:gd name="T7" fmla="*/ 0 h 22"/>
              </a:gdLst>
              <a:ahLst/>
              <a:cxnLst>
                <a:cxn ang="0">
                  <a:pos x="T0" y="T1"/>
                </a:cxn>
                <a:cxn ang="0">
                  <a:pos x="T2" y="T3"/>
                </a:cxn>
                <a:cxn ang="0">
                  <a:pos x="T4" y="T5"/>
                </a:cxn>
                <a:cxn ang="0">
                  <a:pos x="T6" y="T7"/>
                </a:cxn>
              </a:cxnLst>
              <a:rect l="0" t="0" r="r" b="b"/>
              <a:pathLst>
                <a:path w="31" h="22">
                  <a:moveTo>
                    <a:pt x="9" y="0"/>
                  </a:moveTo>
                  <a:lnTo>
                    <a:pt x="31" y="22"/>
                  </a:lnTo>
                  <a:lnTo>
                    <a:pt x="0" y="11"/>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58" name="Freeform 857"/>
            <p:cNvSpPr>
              <a:spLocks/>
            </p:cNvSpPr>
            <p:nvPr/>
          </p:nvSpPr>
          <p:spPr bwMode="auto">
            <a:xfrm>
              <a:off x="4550410" y="2554605"/>
              <a:ext cx="6985" cy="4445"/>
            </a:xfrm>
            <a:custGeom>
              <a:avLst/>
              <a:gdLst>
                <a:gd name="T0" fmla="*/ 31 w 31"/>
                <a:gd name="T1" fmla="*/ 11 h 20"/>
                <a:gd name="T2" fmla="*/ 0 w 31"/>
                <a:gd name="T3" fmla="*/ 0 h 20"/>
                <a:gd name="T4" fmla="*/ 23 w 31"/>
                <a:gd name="T5" fmla="*/ 20 h 20"/>
                <a:gd name="T6" fmla="*/ 31 w 31"/>
                <a:gd name="T7" fmla="*/ 11 h 20"/>
              </a:gdLst>
              <a:ahLst/>
              <a:cxnLst>
                <a:cxn ang="0">
                  <a:pos x="T0" y="T1"/>
                </a:cxn>
                <a:cxn ang="0">
                  <a:pos x="T2" y="T3"/>
                </a:cxn>
                <a:cxn ang="0">
                  <a:pos x="T4" y="T5"/>
                </a:cxn>
                <a:cxn ang="0">
                  <a:pos x="T6" y="T7"/>
                </a:cxn>
              </a:cxnLst>
              <a:rect l="0" t="0" r="r" b="b"/>
              <a:pathLst>
                <a:path w="31" h="20">
                  <a:moveTo>
                    <a:pt x="31" y="11"/>
                  </a:moveTo>
                  <a:lnTo>
                    <a:pt x="0" y="0"/>
                  </a:lnTo>
                  <a:lnTo>
                    <a:pt x="23" y="20"/>
                  </a:lnTo>
                  <a:lnTo>
                    <a:pt x="31"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59" name="Freeform 858"/>
            <p:cNvSpPr>
              <a:spLocks/>
            </p:cNvSpPr>
            <p:nvPr/>
          </p:nvSpPr>
          <p:spPr bwMode="auto">
            <a:xfrm>
              <a:off x="4550410" y="2552065"/>
              <a:ext cx="6985" cy="6985"/>
            </a:xfrm>
            <a:custGeom>
              <a:avLst/>
              <a:gdLst>
                <a:gd name="T0" fmla="*/ 9 w 31"/>
                <a:gd name="T1" fmla="*/ 0 h 31"/>
                <a:gd name="T2" fmla="*/ 31 w 31"/>
                <a:gd name="T3" fmla="*/ 22 h 31"/>
                <a:gd name="T4" fmla="*/ 23 w 31"/>
                <a:gd name="T5" fmla="*/ 31 h 31"/>
                <a:gd name="T6" fmla="*/ 0 w 31"/>
                <a:gd name="T7" fmla="*/ 11 h 31"/>
                <a:gd name="T8" fmla="*/ 9 w 31"/>
                <a:gd name="T9" fmla="*/ 0 h 31"/>
              </a:gdLst>
              <a:ahLst/>
              <a:cxnLst>
                <a:cxn ang="0">
                  <a:pos x="T0" y="T1"/>
                </a:cxn>
                <a:cxn ang="0">
                  <a:pos x="T2" y="T3"/>
                </a:cxn>
                <a:cxn ang="0">
                  <a:pos x="T4" y="T5"/>
                </a:cxn>
                <a:cxn ang="0">
                  <a:pos x="T6" y="T7"/>
                </a:cxn>
                <a:cxn ang="0">
                  <a:pos x="T8" y="T9"/>
                </a:cxn>
              </a:cxnLst>
              <a:rect l="0" t="0" r="r" b="b"/>
              <a:pathLst>
                <a:path w="31" h="31">
                  <a:moveTo>
                    <a:pt x="9" y="0"/>
                  </a:moveTo>
                  <a:lnTo>
                    <a:pt x="31" y="22"/>
                  </a:lnTo>
                  <a:lnTo>
                    <a:pt x="23" y="31"/>
                  </a:lnTo>
                  <a:lnTo>
                    <a:pt x="0" y="11"/>
                  </a:lnTo>
                  <a:lnTo>
                    <a:pt x="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60" name="Freeform 859"/>
            <p:cNvSpPr>
              <a:spLocks/>
            </p:cNvSpPr>
            <p:nvPr/>
          </p:nvSpPr>
          <p:spPr bwMode="auto">
            <a:xfrm>
              <a:off x="4548505" y="2554605"/>
              <a:ext cx="6985" cy="4445"/>
            </a:xfrm>
            <a:custGeom>
              <a:avLst/>
              <a:gdLst>
                <a:gd name="T0" fmla="*/ 10 w 33"/>
                <a:gd name="T1" fmla="*/ 0 h 20"/>
                <a:gd name="T2" fmla="*/ 33 w 33"/>
                <a:gd name="T3" fmla="*/ 20 h 20"/>
                <a:gd name="T4" fmla="*/ 0 w 33"/>
                <a:gd name="T5" fmla="*/ 10 h 20"/>
                <a:gd name="T6" fmla="*/ 10 w 33"/>
                <a:gd name="T7" fmla="*/ 0 h 20"/>
              </a:gdLst>
              <a:ahLst/>
              <a:cxnLst>
                <a:cxn ang="0">
                  <a:pos x="T0" y="T1"/>
                </a:cxn>
                <a:cxn ang="0">
                  <a:pos x="T2" y="T3"/>
                </a:cxn>
                <a:cxn ang="0">
                  <a:pos x="T4" y="T5"/>
                </a:cxn>
                <a:cxn ang="0">
                  <a:pos x="T6" y="T7"/>
                </a:cxn>
              </a:cxnLst>
              <a:rect l="0" t="0" r="r" b="b"/>
              <a:pathLst>
                <a:path w="33" h="20">
                  <a:moveTo>
                    <a:pt x="10" y="0"/>
                  </a:moveTo>
                  <a:lnTo>
                    <a:pt x="33" y="20"/>
                  </a:lnTo>
                  <a:lnTo>
                    <a:pt x="0" y="10"/>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61" name="Freeform 860"/>
            <p:cNvSpPr>
              <a:spLocks/>
            </p:cNvSpPr>
            <p:nvPr/>
          </p:nvSpPr>
          <p:spPr bwMode="auto">
            <a:xfrm>
              <a:off x="4548505" y="2556510"/>
              <a:ext cx="6985" cy="4445"/>
            </a:xfrm>
            <a:custGeom>
              <a:avLst/>
              <a:gdLst>
                <a:gd name="T0" fmla="*/ 33 w 33"/>
                <a:gd name="T1" fmla="*/ 10 h 19"/>
                <a:gd name="T2" fmla="*/ 0 w 33"/>
                <a:gd name="T3" fmla="*/ 0 h 19"/>
                <a:gd name="T4" fmla="*/ 26 w 33"/>
                <a:gd name="T5" fmla="*/ 19 h 19"/>
                <a:gd name="T6" fmla="*/ 33 w 33"/>
                <a:gd name="T7" fmla="*/ 10 h 19"/>
              </a:gdLst>
              <a:ahLst/>
              <a:cxnLst>
                <a:cxn ang="0">
                  <a:pos x="T0" y="T1"/>
                </a:cxn>
                <a:cxn ang="0">
                  <a:pos x="T2" y="T3"/>
                </a:cxn>
                <a:cxn ang="0">
                  <a:pos x="T4" y="T5"/>
                </a:cxn>
                <a:cxn ang="0">
                  <a:pos x="T6" y="T7"/>
                </a:cxn>
              </a:cxnLst>
              <a:rect l="0" t="0" r="r" b="b"/>
              <a:pathLst>
                <a:path w="33" h="19">
                  <a:moveTo>
                    <a:pt x="33" y="10"/>
                  </a:moveTo>
                  <a:lnTo>
                    <a:pt x="0" y="0"/>
                  </a:lnTo>
                  <a:lnTo>
                    <a:pt x="26" y="19"/>
                  </a:lnTo>
                  <a:lnTo>
                    <a:pt x="3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62" name="Freeform 861"/>
            <p:cNvSpPr>
              <a:spLocks/>
            </p:cNvSpPr>
            <p:nvPr/>
          </p:nvSpPr>
          <p:spPr bwMode="auto">
            <a:xfrm>
              <a:off x="4548505" y="2554605"/>
              <a:ext cx="6985" cy="6350"/>
            </a:xfrm>
            <a:custGeom>
              <a:avLst/>
              <a:gdLst>
                <a:gd name="T0" fmla="*/ 10 w 33"/>
                <a:gd name="T1" fmla="*/ 0 h 29"/>
                <a:gd name="T2" fmla="*/ 33 w 33"/>
                <a:gd name="T3" fmla="*/ 20 h 29"/>
                <a:gd name="T4" fmla="*/ 26 w 33"/>
                <a:gd name="T5" fmla="*/ 29 h 29"/>
                <a:gd name="T6" fmla="*/ 0 w 33"/>
                <a:gd name="T7" fmla="*/ 10 h 29"/>
                <a:gd name="T8" fmla="*/ 10 w 33"/>
                <a:gd name="T9" fmla="*/ 0 h 29"/>
              </a:gdLst>
              <a:ahLst/>
              <a:cxnLst>
                <a:cxn ang="0">
                  <a:pos x="T0" y="T1"/>
                </a:cxn>
                <a:cxn ang="0">
                  <a:pos x="T2" y="T3"/>
                </a:cxn>
                <a:cxn ang="0">
                  <a:pos x="T4" y="T5"/>
                </a:cxn>
                <a:cxn ang="0">
                  <a:pos x="T6" y="T7"/>
                </a:cxn>
                <a:cxn ang="0">
                  <a:pos x="T8" y="T9"/>
                </a:cxn>
              </a:cxnLst>
              <a:rect l="0" t="0" r="r" b="b"/>
              <a:pathLst>
                <a:path w="33" h="29">
                  <a:moveTo>
                    <a:pt x="10" y="0"/>
                  </a:moveTo>
                  <a:lnTo>
                    <a:pt x="33" y="20"/>
                  </a:lnTo>
                  <a:lnTo>
                    <a:pt x="26" y="29"/>
                  </a:lnTo>
                  <a:lnTo>
                    <a:pt x="0" y="10"/>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63" name="Freeform 862"/>
            <p:cNvSpPr>
              <a:spLocks/>
            </p:cNvSpPr>
            <p:nvPr/>
          </p:nvSpPr>
          <p:spPr bwMode="auto">
            <a:xfrm>
              <a:off x="4546600" y="2556510"/>
              <a:ext cx="7620" cy="4445"/>
            </a:xfrm>
            <a:custGeom>
              <a:avLst/>
              <a:gdLst>
                <a:gd name="T0" fmla="*/ 8 w 34"/>
                <a:gd name="T1" fmla="*/ 0 h 19"/>
                <a:gd name="T2" fmla="*/ 34 w 34"/>
                <a:gd name="T3" fmla="*/ 19 h 19"/>
                <a:gd name="T4" fmla="*/ 0 w 34"/>
                <a:gd name="T5" fmla="*/ 11 h 19"/>
                <a:gd name="T6" fmla="*/ 8 w 34"/>
                <a:gd name="T7" fmla="*/ 0 h 19"/>
              </a:gdLst>
              <a:ahLst/>
              <a:cxnLst>
                <a:cxn ang="0">
                  <a:pos x="T0" y="T1"/>
                </a:cxn>
                <a:cxn ang="0">
                  <a:pos x="T2" y="T3"/>
                </a:cxn>
                <a:cxn ang="0">
                  <a:pos x="T4" y="T5"/>
                </a:cxn>
                <a:cxn ang="0">
                  <a:pos x="T6" y="T7"/>
                </a:cxn>
              </a:cxnLst>
              <a:rect l="0" t="0" r="r" b="b"/>
              <a:pathLst>
                <a:path w="34" h="19">
                  <a:moveTo>
                    <a:pt x="8" y="0"/>
                  </a:moveTo>
                  <a:lnTo>
                    <a:pt x="34" y="19"/>
                  </a:lnTo>
                  <a:lnTo>
                    <a:pt x="0" y="11"/>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64" name="Freeform 863"/>
            <p:cNvSpPr>
              <a:spLocks/>
            </p:cNvSpPr>
            <p:nvPr/>
          </p:nvSpPr>
          <p:spPr bwMode="auto">
            <a:xfrm>
              <a:off x="4546600" y="2559050"/>
              <a:ext cx="7620" cy="3810"/>
            </a:xfrm>
            <a:custGeom>
              <a:avLst/>
              <a:gdLst>
                <a:gd name="T0" fmla="*/ 34 w 34"/>
                <a:gd name="T1" fmla="*/ 8 h 18"/>
                <a:gd name="T2" fmla="*/ 0 w 34"/>
                <a:gd name="T3" fmla="*/ 0 h 18"/>
                <a:gd name="T4" fmla="*/ 26 w 34"/>
                <a:gd name="T5" fmla="*/ 18 h 18"/>
                <a:gd name="T6" fmla="*/ 34 w 34"/>
                <a:gd name="T7" fmla="*/ 8 h 18"/>
              </a:gdLst>
              <a:ahLst/>
              <a:cxnLst>
                <a:cxn ang="0">
                  <a:pos x="T0" y="T1"/>
                </a:cxn>
                <a:cxn ang="0">
                  <a:pos x="T2" y="T3"/>
                </a:cxn>
                <a:cxn ang="0">
                  <a:pos x="T4" y="T5"/>
                </a:cxn>
                <a:cxn ang="0">
                  <a:pos x="T6" y="T7"/>
                </a:cxn>
              </a:cxnLst>
              <a:rect l="0" t="0" r="r" b="b"/>
              <a:pathLst>
                <a:path w="34" h="18">
                  <a:moveTo>
                    <a:pt x="34" y="8"/>
                  </a:moveTo>
                  <a:lnTo>
                    <a:pt x="0" y="0"/>
                  </a:lnTo>
                  <a:lnTo>
                    <a:pt x="26" y="18"/>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65" name="Freeform 864"/>
            <p:cNvSpPr>
              <a:spLocks/>
            </p:cNvSpPr>
            <p:nvPr/>
          </p:nvSpPr>
          <p:spPr bwMode="auto">
            <a:xfrm>
              <a:off x="4546600" y="2556510"/>
              <a:ext cx="7620" cy="6350"/>
            </a:xfrm>
            <a:custGeom>
              <a:avLst/>
              <a:gdLst>
                <a:gd name="T0" fmla="*/ 8 w 34"/>
                <a:gd name="T1" fmla="*/ 0 h 29"/>
                <a:gd name="T2" fmla="*/ 34 w 34"/>
                <a:gd name="T3" fmla="*/ 19 h 29"/>
                <a:gd name="T4" fmla="*/ 26 w 34"/>
                <a:gd name="T5" fmla="*/ 29 h 29"/>
                <a:gd name="T6" fmla="*/ 0 w 34"/>
                <a:gd name="T7" fmla="*/ 11 h 29"/>
                <a:gd name="T8" fmla="*/ 8 w 34"/>
                <a:gd name="T9" fmla="*/ 0 h 29"/>
              </a:gdLst>
              <a:ahLst/>
              <a:cxnLst>
                <a:cxn ang="0">
                  <a:pos x="T0" y="T1"/>
                </a:cxn>
                <a:cxn ang="0">
                  <a:pos x="T2" y="T3"/>
                </a:cxn>
                <a:cxn ang="0">
                  <a:pos x="T4" y="T5"/>
                </a:cxn>
                <a:cxn ang="0">
                  <a:pos x="T6" y="T7"/>
                </a:cxn>
                <a:cxn ang="0">
                  <a:pos x="T8" y="T9"/>
                </a:cxn>
              </a:cxnLst>
              <a:rect l="0" t="0" r="r" b="b"/>
              <a:pathLst>
                <a:path w="34" h="29">
                  <a:moveTo>
                    <a:pt x="8" y="0"/>
                  </a:moveTo>
                  <a:lnTo>
                    <a:pt x="34" y="19"/>
                  </a:lnTo>
                  <a:lnTo>
                    <a:pt x="26" y="29"/>
                  </a:lnTo>
                  <a:lnTo>
                    <a:pt x="0" y="11"/>
                  </a:lnTo>
                  <a:lnTo>
                    <a:pt x="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66" name="Freeform 865"/>
            <p:cNvSpPr>
              <a:spLocks/>
            </p:cNvSpPr>
            <p:nvPr/>
          </p:nvSpPr>
          <p:spPr bwMode="auto">
            <a:xfrm>
              <a:off x="4545330" y="2559050"/>
              <a:ext cx="6985" cy="3810"/>
            </a:xfrm>
            <a:custGeom>
              <a:avLst/>
              <a:gdLst>
                <a:gd name="T0" fmla="*/ 7 w 33"/>
                <a:gd name="T1" fmla="*/ 0 h 18"/>
                <a:gd name="T2" fmla="*/ 33 w 33"/>
                <a:gd name="T3" fmla="*/ 18 h 18"/>
                <a:gd name="T4" fmla="*/ 0 w 33"/>
                <a:gd name="T5" fmla="*/ 11 h 18"/>
                <a:gd name="T6" fmla="*/ 7 w 33"/>
                <a:gd name="T7" fmla="*/ 0 h 18"/>
              </a:gdLst>
              <a:ahLst/>
              <a:cxnLst>
                <a:cxn ang="0">
                  <a:pos x="T0" y="T1"/>
                </a:cxn>
                <a:cxn ang="0">
                  <a:pos x="T2" y="T3"/>
                </a:cxn>
                <a:cxn ang="0">
                  <a:pos x="T4" y="T5"/>
                </a:cxn>
                <a:cxn ang="0">
                  <a:pos x="T6" y="T7"/>
                </a:cxn>
              </a:cxnLst>
              <a:rect l="0" t="0" r="r" b="b"/>
              <a:pathLst>
                <a:path w="33" h="18">
                  <a:moveTo>
                    <a:pt x="7" y="0"/>
                  </a:moveTo>
                  <a:lnTo>
                    <a:pt x="33" y="18"/>
                  </a:lnTo>
                  <a:lnTo>
                    <a:pt x="0" y="11"/>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67" name="Freeform 866"/>
            <p:cNvSpPr>
              <a:spLocks/>
            </p:cNvSpPr>
            <p:nvPr/>
          </p:nvSpPr>
          <p:spPr bwMode="auto">
            <a:xfrm>
              <a:off x="4545330" y="2561590"/>
              <a:ext cx="6985" cy="3810"/>
            </a:xfrm>
            <a:custGeom>
              <a:avLst/>
              <a:gdLst>
                <a:gd name="T0" fmla="*/ 33 w 33"/>
                <a:gd name="T1" fmla="*/ 7 h 18"/>
                <a:gd name="T2" fmla="*/ 0 w 33"/>
                <a:gd name="T3" fmla="*/ 0 h 18"/>
                <a:gd name="T4" fmla="*/ 26 w 33"/>
                <a:gd name="T5" fmla="*/ 18 h 18"/>
                <a:gd name="T6" fmla="*/ 33 w 33"/>
                <a:gd name="T7" fmla="*/ 7 h 18"/>
              </a:gdLst>
              <a:ahLst/>
              <a:cxnLst>
                <a:cxn ang="0">
                  <a:pos x="T0" y="T1"/>
                </a:cxn>
                <a:cxn ang="0">
                  <a:pos x="T2" y="T3"/>
                </a:cxn>
                <a:cxn ang="0">
                  <a:pos x="T4" y="T5"/>
                </a:cxn>
                <a:cxn ang="0">
                  <a:pos x="T6" y="T7"/>
                </a:cxn>
              </a:cxnLst>
              <a:rect l="0" t="0" r="r" b="b"/>
              <a:pathLst>
                <a:path w="33" h="18">
                  <a:moveTo>
                    <a:pt x="33" y="7"/>
                  </a:moveTo>
                  <a:lnTo>
                    <a:pt x="0" y="0"/>
                  </a:lnTo>
                  <a:lnTo>
                    <a:pt x="26" y="18"/>
                  </a:lnTo>
                  <a:lnTo>
                    <a:pt x="33"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68" name="Freeform 867"/>
            <p:cNvSpPr>
              <a:spLocks/>
            </p:cNvSpPr>
            <p:nvPr/>
          </p:nvSpPr>
          <p:spPr bwMode="auto">
            <a:xfrm>
              <a:off x="4545330" y="2559050"/>
              <a:ext cx="6985" cy="6350"/>
            </a:xfrm>
            <a:custGeom>
              <a:avLst/>
              <a:gdLst>
                <a:gd name="T0" fmla="*/ 7 w 33"/>
                <a:gd name="T1" fmla="*/ 0 h 29"/>
                <a:gd name="T2" fmla="*/ 33 w 33"/>
                <a:gd name="T3" fmla="*/ 18 h 29"/>
                <a:gd name="T4" fmla="*/ 26 w 33"/>
                <a:gd name="T5" fmla="*/ 29 h 29"/>
                <a:gd name="T6" fmla="*/ 0 w 33"/>
                <a:gd name="T7" fmla="*/ 11 h 29"/>
                <a:gd name="T8" fmla="*/ 7 w 33"/>
                <a:gd name="T9" fmla="*/ 0 h 29"/>
              </a:gdLst>
              <a:ahLst/>
              <a:cxnLst>
                <a:cxn ang="0">
                  <a:pos x="T0" y="T1"/>
                </a:cxn>
                <a:cxn ang="0">
                  <a:pos x="T2" y="T3"/>
                </a:cxn>
                <a:cxn ang="0">
                  <a:pos x="T4" y="T5"/>
                </a:cxn>
                <a:cxn ang="0">
                  <a:pos x="T6" y="T7"/>
                </a:cxn>
                <a:cxn ang="0">
                  <a:pos x="T8" y="T9"/>
                </a:cxn>
              </a:cxnLst>
              <a:rect l="0" t="0" r="r" b="b"/>
              <a:pathLst>
                <a:path w="33" h="29">
                  <a:moveTo>
                    <a:pt x="7" y="0"/>
                  </a:moveTo>
                  <a:lnTo>
                    <a:pt x="33" y="18"/>
                  </a:lnTo>
                  <a:lnTo>
                    <a:pt x="26" y="29"/>
                  </a:lnTo>
                  <a:lnTo>
                    <a:pt x="0" y="11"/>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69" name="Freeform 868"/>
            <p:cNvSpPr>
              <a:spLocks/>
            </p:cNvSpPr>
            <p:nvPr/>
          </p:nvSpPr>
          <p:spPr bwMode="auto">
            <a:xfrm>
              <a:off x="4544060" y="2561590"/>
              <a:ext cx="6985" cy="3810"/>
            </a:xfrm>
            <a:custGeom>
              <a:avLst/>
              <a:gdLst>
                <a:gd name="T0" fmla="*/ 7 w 33"/>
                <a:gd name="T1" fmla="*/ 0 h 18"/>
                <a:gd name="T2" fmla="*/ 33 w 33"/>
                <a:gd name="T3" fmla="*/ 18 h 18"/>
                <a:gd name="T4" fmla="*/ 0 w 33"/>
                <a:gd name="T5" fmla="*/ 11 h 18"/>
                <a:gd name="T6" fmla="*/ 7 w 33"/>
                <a:gd name="T7" fmla="*/ 0 h 18"/>
              </a:gdLst>
              <a:ahLst/>
              <a:cxnLst>
                <a:cxn ang="0">
                  <a:pos x="T0" y="T1"/>
                </a:cxn>
                <a:cxn ang="0">
                  <a:pos x="T2" y="T3"/>
                </a:cxn>
                <a:cxn ang="0">
                  <a:pos x="T4" y="T5"/>
                </a:cxn>
                <a:cxn ang="0">
                  <a:pos x="T6" y="T7"/>
                </a:cxn>
              </a:cxnLst>
              <a:rect l="0" t="0" r="r" b="b"/>
              <a:pathLst>
                <a:path w="33" h="18">
                  <a:moveTo>
                    <a:pt x="7" y="0"/>
                  </a:moveTo>
                  <a:lnTo>
                    <a:pt x="33" y="18"/>
                  </a:lnTo>
                  <a:lnTo>
                    <a:pt x="0" y="11"/>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70" name="Freeform 869"/>
            <p:cNvSpPr>
              <a:spLocks/>
            </p:cNvSpPr>
            <p:nvPr/>
          </p:nvSpPr>
          <p:spPr bwMode="auto">
            <a:xfrm>
              <a:off x="4544060" y="2563495"/>
              <a:ext cx="6985" cy="3810"/>
            </a:xfrm>
            <a:custGeom>
              <a:avLst/>
              <a:gdLst>
                <a:gd name="T0" fmla="*/ 33 w 33"/>
                <a:gd name="T1" fmla="*/ 7 h 17"/>
                <a:gd name="T2" fmla="*/ 0 w 33"/>
                <a:gd name="T3" fmla="*/ 0 h 17"/>
                <a:gd name="T4" fmla="*/ 27 w 33"/>
                <a:gd name="T5" fmla="*/ 17 h 17"/>
                <a:gd name="T6" fmla="*/ 33 w 33"/>
                <a:gd name="T7" fmla="*/ 7 h 17"/>
              </a:gdLst>
              <a:ahLst/>
              <a:cxnLst>
                <a:cxn ang="0">
                  <a:pos x="T0" y="T1"/>
                </a:cxn>
                <a:cxn ang="0">
                  <a:pos x="T2" y="T3"/>
                </a:cxn>
                <a:cxn ang="0">
                  <a:pos x="T4" y="T5"/>
                </a:cxn>
                <a:cxn ang="0">
                  <a:pos x="T6" y="T7"/>
                </a:cxn>
              </a:cxnLst>
              <a:rect l="0" t="0" r="r" b="b"/>
              <a:pathLst>
                <a:path w="33" h="17">
                  <a:moveTo>
                    <a:pt x="33" y="7"/>
                  </a:moveTo>
                  <a:lnTo>
                    <a:pt x="0" y="0"/>
                  </a:lnTo>
                  <a:lnTo>
                    <a:pt x="27" y="17"/>
                  </a:lnTo>
                  <a:lnTo>
                    <a:pt x="33"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71" name="Freeform 870"/>
            <p:cNvSpPr>
              <a:spLocks/>
            </p:cNvSpPr>
            <p:nvPr/>
          </p:nvSpPr>
          <p:spPr bwMode="auto">
            <a:xfrm>
              <a:off x="4544060" y="2561590"/>
              <a:ext cx="6985" cy="5715"/>
            </a:xfrm>
            <a:custGeom>
              <a:avLst/>
              <a:gdLst>
                <a:gd name="T0" fmla="*/ 7 w 33"/>
                <a:gd name="T1" fmla="*/ 0 h 28"/>
                <a:gd name="T2" fmla="*/ 33 w 33"/>
                <a:gd name="T3" fmla="*/ 18 h 28"/>
                <a:gd name="T4" fmla="*/ 27 w 33"/>
                <a:gd name="T5" fmla="*/ 28 h 28"/>
                <a:gd name="T6" fmla="*/ 0 w 33"/>
                <a:gd name="T7" fmla="*/ 11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8"/>
                  </a:lnTo>
                  <a:lnTo>
                    <a:pt x="27" y="28"/>
                  </a:lnTo>
                  <a:lnTo>
                    <a:pt x="0" y="11"/>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72" name="Freeform 871"/>
            <p:cNvSpPr>
              <a:spLocks/>
            </p:cNvSpPr>
            <p:nvPr/>
          </p:nvSpPr>
          <p:spPr bwMode="auto">
            <a:xfrm>
              <a:off x="4542155" y="2563495"/>
              <a:ext cx="7620" cy="3810"/>
            </a:xfrm>
            <a:custGeom>
              <a:avLst/>
              <a:gdLst>
                <a:gd name="T0" fmla="*/ 7 w 34"/>
                <a:gd name="T1" fmla="*/ 0 h 17"/>
                <a:gd name="T2" fmla="*/ 34 w 34"/>
                <a:gd name="T3" fmla="*/ 17 h 17"/>
                <a:gd name="T4" fmla="*/ 0 w 34"/>
                <a:gd name="T5" fmla="*/ 12 h 17"/>
                <a:gd name="T6" fmla="*/ 7 w 34"/>
                <a:gd name="T7" fmla="*/ 0 h 17"/>
              </a:gdLst>
              <a:ahLst/>
              <a:cxnLst>
                <a:cxn ang="0">
                  <a:pos x="T0" y="T1"/>
                </a:cxn>
                <a:cxn ang="0">
                  <a:pos x="T2" y="T3"/>
                </a:cxn>
                <a:cxn ang="0">
                  <a:pos x="T4" y="T5"/>
                </a:cxn>
                <a:cxn ang="0">
                  <a:pos x="T6" y="T7"/>
                </a:cxn>
              </a:cxnLst>
              <a:rect l="0" t="0" r="r" b="b"/>
              <a:pathLst>
                <a:path w="34" h="17">
                  <a:moveTo>
                    <a:pt x="7" y="0"/>
                  </a:moveTo>
                  <a:lnTo>
                    <a:pt x="34" y="17"/>
                  </a:lnTo>
                  <a:lnTo>
                    <a:pt x="0" y="12"/>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73" name="Freeform 872"/>
            <p:cNvSpPr>
              <a:spLocks/>
            </p:cNvSpPr>
            <p:nvPr/>
          </p:nvSpPr>
          <p:spPr bwMode="auto">
            <a:xfrm>
              <a:off x="4542155" y="2566035"/>
              <a:ext cx="7620" cy="3175"/>
            </a:xfrm>
            <a:custGeom>
              <a:avLst/>
              <a:gdLst>
                <a:gd name="T0" fmla="*/ 34 w 34"/>
                <a:gd name="T1" fmla="*/ 5 h 15"/>
                <a:gd name="T2" fmla="*/ 0 w 34"/>
                <a:gd name="T3" fmla="*/ 0 h 15"/>
                <a:gd name="T4" fmla="*/ 27 w 34"/>
                <a:gd name="T5" fmla="*/ 15 h 15"/>
                <a:gd name="T6" fmla="*/ 34 w 34"/>
                <a:gd name="T7" fmla="*/ 5 h 15"/>
              </a:gdLst>
              <a:ahLst/>
              <a:cxnLst>
                <a:cxn ang="0">
                  <a:pos x="T0" y="T1"/>
                </a:cxn>
                <a:cxn ang="0">
                  <a:pos x="T2" y="T3"/>
                </a:cxn>
                <a:cxn ang="0">
                  <a:pos x="T4" y="T5"/>
                </a:cxn>
                <a:cxn ang="0">
                  <a:pos x="T6" y="T7"/>
                </a:cxn>
              </a:cxnLst>
              <a:rect l="0" t="0" r="r" b="b"/>
              <a:pathLst>
                <a:path w="34" h="15">
                  <a:moveTo>
                    <a:pt x="34" y="5"/>
                  </a:moveTo>
                  <a:lnTo>
                    <a:pt x="0" y="0"/>
                  </a:lnTo>
                  <a:lnTo>
                    <a:pt x="27" y="15"/>
                  </a:lnTo>
                  <a:lnTo>
                    <a:pt x="3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74" name="Freeform 873"/>
            <p:cNvSpPr>
              <a:spLocks/>
            </p:cNvSpPr>
            <p:nvPr/>
          </p:nvSpPr>
          <p:spPr bwMode="auto">
            <a:xfrm>
              <a:off x="4542155" y="2563495"/>
              <a:ext cx="7620" cy="5715"/>
            </a:xfrm>
            <a:custGeom>
              <a:avLst/>
              <a:gdLst>
                <a:gd name="T0" fmla="*/ 7 w 34"/>
                <a:gd name="T1" fmla="*/ 0 h 27"/>
                <a:gd name="T2" fmla="*/ 34 w 34"/>
                <a:gd name="T3" fmla="*/ 17 h 27"/>
                <a:gd name="T4" fmla="*/ 27 w 34"/>
                <a:gd name="T5" fmla="*/ 27 h 27"/>
                <a:gd name="T6" fmla="*/ 0 w 34"/>
                <a:gd name="T7" fmla="*/ 12 h 27"/>
                <a:gd name="T8" fmla="*/ 7 w 34"/>
                <a:gd name="T9" fmla="*/ 0 h 27"/>
              </a:gdLst>
              <a:ahLst/>
              <a:cxnLst>
                <a:cxn ang="0">
                  <a:pos x="T0" y="T1"/>
                </a:cxn>
                <a:cxn ang="0">
                  <a:pos x="T2" y="T3"/>
                </a:cxn>
                <a:cxn ang="0">
                  <a:pos x="T4" y="T5"/>
                </a:cxn>
                <a:cxn ang="0">
                  <a:pos x="T6" y="T7"/>
                </a:cxn>
                <a:cxn ang="0">
                  <a:pos x="T8" y="T9"/>
                </a:cxn>
              </a:cxnLst>
              <a:rect l="0" t="0" r="r" b="b"/>
              <a:pathLst>
                <a:path w="34" h="27">
                  <a:moveTo>
                    <a:pt x="7" y="0"/>
                  </a:moveTo>
                  <a:lnTo>
                    <a:pt x="34" y="17"/>
                  </a:lnTo>
                  <a:lnTo>
                    <a:pt x="27" y="27"/>
                  </a:lnTo>
                  <a:lnTo>
                    <a:pt x="0" y="12"/>
                  </a:lnTo>
                  <a:lnTo>
                    <a:pt x="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75" name="Freeform 874"/>
            <p:cNvSpPr>
              <a:spLocks/>
            </p:cNvSpPr>
            <p:nvPr/>
          </p:nvSpPr>
          <p:spPr bwMode="auto">
            <a:xfrm>
              <a:off x="4540885" y="2566035"/>
              <a:ext cx="6985" cy="3175"/>
            </a:xfrm>
            <a:custGeom>
              <a:avLst/>
              <a:gdLst>
                <a:gd name="T0" fmla="*/ 6 w 33"/>
                <a:gd name="T1" fmla="*/ 0 h 15"/>
                <a:gd name="T2" fmla="*/ 33 w 33"/>
                <a:gd name="T3" fmla="*/ 15 h 15"/>
                <a:gd name="T4" fmla="*/ 0 w 33"/>
                <a:gd name="T5" fmla="*/ 12 h 15"/>
                <a:gd name="T6" fmla="*/ 6 w 33"/>
                <a:gd name="T7" fmla="*/ 0 h 15"/>
              </a:gdLst>
              <a:ahLst/>
              <a:cxnLst>
                <a:cxn ang="0">
                  <a:pos x="T0" y="T1"/>
                </a:cxn>
                <a:cxn ang="0">
                  <a:pos x="T2" y="T3"/>
                </a:cxn>
                <a:cxn ang="0">
                  <a:pos x="T4" y="T5"/>
                </a:cxn>
                <a:cxn ang="0">
                  <a:pos x="T6" y="T7"/>
                </a:cxn>
              </a:cxnLst>
              <a:rect l="0" t="0" r="r" b="b"/>
              <a:pathLst>
                <a:path w="33" h="15">
                  <a:moveTo>
                    <a:pt x="6" y="0"/>
                  </a:moveTo>
                  <a:lnTo>
                    <a:pt x="33" y="15"/>
                  </a:lnTo>
                  <a:lnTo>
                    <a:pt x="0" y="12"/>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76" name="Freeform 875"/>
            <p:cNvSpPr>
              <a:spLocks/>
            </p:cNvSpPr>
            <p:nvPr/>
          </p:nvSpPr>
          <p:spPr bwMode="auto">
            <a:xfrm>
              <a:off x="4540885" y="2568575"/>
              <a:ext cx="6985" cy="3175"/>
            </a:xfrm>
            <a:custGeom>
              <a:avLst/>
              <a:gdLst>
                <a:gd name="T0" fmla="*/ 33 w 33"/>
                <a:gd name="T1" fmla="*/ 3 h 14"/>
                <a:gd name="T2" fmla="*/ 0 w 33"/>
                <a:gd name="T3" fmla="*/ 0 h 14"/>
                <a:gd name="T4" fmla="*/ 27 w 33"/>
                <a:gd name="T5" fmla="*/ 14 h 14"/>
                <a:gd name="T6" fmla="*/ 33 w 33"/>
                <a:gd name="T7" fmla="*/ 3 h 14"/>
              </a:gdLst>
              <a:ahLst/>
              <a:cxnLst>
                <a:cxn ang="0">
                  <a:pos x="T0" y="T1"/>
                </a:cxn>
                <a:cxn ang="0">
                  <a:pos x="T2" y="T3"/>
                </a:cxn>
                <a:cxn ang="0">
                  <a:pos x="T4" y="T5"/>
                </a:cxn>
                <a:cxn ang="0">
                  <a:pos x="T6" y="T7"/>
                </a:cxn>
              </a:cxnLst>
              <a:rect l="0" t="0" r="r" b="b"/>
              <a:pathLst>
                <a:path w="33" h="14">
                  <a:moveTo>
                    <a:pt x="33" y="3"/>
                  </a:moveTo>
                  <a:lnTo>
                    <a:pt x="0" y="0"/>
                  </a:lnTo>
                  <a:lnTo>
                    <a:pt x="27" y="14"/>
                  </a:lnTo>
                  <a:lnTo>
                    <a:pt x="3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77" name="Freeform 876"/>
            <p:cNvSpPr>
              <a:spLocks/>
            </p:cNvSpPr>
            <p:nvPr/>
          </p:nvSpPr>
          <p:spPr bwMode="auto">
            <a:xfrm>
              <a:off x="4540885" y="2566035"/>
              <a:ext cx="6985" cy="5715"/>
            </a:xfrm>
            <a:custGeom>
              <a:avLst/>
              <a:gdLst>
                <a:gd name="T0" fmla="*/ 6 w 33"/>
                <a:gd name="T1" fmla="*/ 0 h 26"/>
                <a:gd name="T2" fmla="*/ 33 w 33"/>
                <a:gd name="T3" fmla="*/ 15 h 26"/>
                <a:gd name="T4" fmla="*/ 27 w 33"/>
                <a:gd name="T5" fmla="*/ 26 h 26"/>
                <a:gd name="T6" fmla="*/ 0 w 33"/>
                <a:gd name="T7" fmla="*/ 12 h 26"/>
                <a:gd name="T8" fmla="*/ 6 w 33"/>
                <a:gd name="T9" fmla="*/ 0 h 26"/>
              </a:gdLst>
              <a:ahLst/>
              <a:cxnLst>
                <a:cxn ang="0">
                  <a:pos x="T0" y="T1"/>
                </a:cxn>
                <a:cxn ang="0">
                  <a:pos x="T2" y="T3"/>
                </a:cxn>
                <a:cxn ang="0">
                  <a:pos x="T4" y="T5"/>
                </a:cxn>
                <a:cxn ang="0">
                  <a:pos x="T6" y="T7"/>
                </a:cxn>
                <a:cxn ang="0">
                  <a:pos x="T8" y="T9"/>
                </a:cxn>
              </a:cxnLst>
              <a:rect l="0" t="0" r="r" b="b"/>
              <a:pathLst>
                <a:path w="33" h="26">
                  <a:moveTo>
                    <a:pt x="6" y="0"/>
                  </a:moveTo>
                  <a:lnTo>
                    <a:pt x="33" y="15"/>
                  </a:lnTo>
                  <a:lnTo>
                    <a:pt x="27" y="26"/>
                  </a:lnTo>
                  <a:lnTo>
                    <a:pt x="0" y="12"/>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78" name="Freeform 877"/>
            <p:cNvSpPr>
              <a:spLocks/>
            </p:cNvSpPr>
            <p:nvPr/>
          </p:nvSpPr>
          <p:spPr bwMode="auto">
            <a:xfrm>
              <a:off x="4539615" y="2568575"/>
              <a:ext cx="6985" cy="3175"/>
            </a:xfrm>
            <a:custGeom>
              <a:avLst/>
              <a:gdLst>
                <a:gd name="T0" fmla="*/ 6 w 33"/>
                <a:gd name="T1" fmla="*/ 0 h 14"/>
                <a:gd name="T2" fmla="*/ 33 w 33"/>
                <a:gd name="T3" fmla="*/ 14 h 14"/>
                <a:gd name="T4" fmla="*/ 0 w 33"/>
                <a:gd name="T5" fmla="*/ 12 h 14"/>
                <a:gd name="T6" fmla="*/ 6 w 33"/>
                <a:gd name="T7" fmla="*/ 0 h 14"/>
              </a:gdLst>
              <a:ahLst/>
              <a:cxnLst>
                <a:cxn ang="0">
                  <a:pos x="T0" y="T1"/>
                </a:cxn>
                <a:cxn ang="0">
                  <a:pos x="T2" y="T3"/>
                </a:cxn>
                <a:cxn ang="0">
                  <a:pos x="T4" y="T5"/>
                </a:cxn>
                <a:cxn ang="0">
                  <a:pos x="T6" y="T7"/>
                </a:cxn>
              </a:cxnLst>
              <a:rect l="0" t="0" r="r" b="b"/>
              <a:pathLst>
                <a:path w="33" h="14">
                  <a:moveTo>
                    <a:pt x="6" y="0"/>
                  </a:moveTo>
                  <a:lnTo>
                    <a:pt x="33" y="14"/>
                  </a:lnTo>
                  <a:lnTo>
                    <a:pt x="0" y="12"/>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79" name="Freeform 878"/>
            <p:cNvSpPr>
              <a:spLocks/>
            </p:cNvSpPr>
            <p:nvPr/>
          </p:nvSpPr>
          <p:spPr bwMode="auto">
            <a:xfrm>
              <a:off x="4539615" y="2571115"/>
              <a:ext cx="6985" cy="3175"/>
            </a:xfrm>
            <a:custGeom>
              <a:avLst/>
              <a:gdLst>
                <a:gd name="T0" fmla="*/ 33 w 33"/>
                <a:gd name="T1" fmla="*/ 2 h 13"/>
                <a:gd name="T2" fmla="*/ 0 w 33"/>
                <a:gd name="T3" fmla="*/ 0 h 13"/>
                <a:gd name="T4" fmla="*/ 28 w 33"/>
                <a:gd name="T5" fmla="*/ 13 h 13"/>
                <a:gd name="T6" fmla="*/ 33 w 33"/>
                <a:gd name="T7" fmla="*/ 2 h 13"/>
              </a:gdLst>
              <a:ahLst/>
              <a:cxnLst>
                <a:cxn ang="0">
                  <a:pos x="T0" y="T1"/>
                </a:cxn>
                <a:cxn ang="0">
                  <a:pos x="T2" y="T3"/>
                </a:cxn>
                <a:cxn ang="0">
                  <a:pos x="T4" y="T5"/>
                </a:cxn>
                <a:cxn ang="0">
                  <a:pos x="T6" y="T7"/>
                </a:cxn>
              </a:cxnLst>
              <a:rect l="0" t="0" r="r" b="b"/>
              <a:pathLst>
                <a:path w="33" h="13">
                  <a:moveTo>
                    <a:pt x="33" y="2"/>
                  </a:moveTo>
                  <a:lnTo>
                    <a:pt x="0" y="0"/>
                  </a:lnTo>
                  <a:lnTo>
                    <a:pt x="28" y="13"/>
                  </a:lnTo>
                  <a:lnTo>
                    <a:pt x="3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80" name="Freeform 879"/>
            <p:cNvSpPr>
              <a:spLocks/>
            </p:cNvSpPr>
            <p:nvPr/>
          </p:nvSpPr>
          <p:spPr bwMode="auto">
            <a:xfrm>
              <a:off x="4539615" y="2568575"/>
              <a:ext cx="6985" cy="5715"/>
            </a:xfrm>
            <a:custGeom>
              <a:avLst/>
              <a:gdLst>
                <a:gd name="T0" fmla="*/ 6 w 33"/>
                <a:gd name="T1" fmla="*/ 0 h 25"/>
                <a:gd name="T2" fmla="*/ 33 w 33"/>
                <a:gd name="T3" fmla="*/ 14 h 25"/>
                <a:gd name="T4" fmla="*/ 28 w 33"/>
                <a:gd name="T5" fmla="*/ 25 h 25"/>
                <a:gd name="T6" fmla="*/ 0 w 33"/>
                <a:gd name="T7" fmla="*/ 12 h 25"/>
                <a:gd name="T8" fmla="*/ 6 w 33"/>
                <a:gd name="T9" fmla="*/ 0 h 25"/>
              </a:gdLst>
              <a:ahLst/>
              <a:cxnLst>
                <a:cxn ang="0">
                  <a:pos x="T0" y="T1"/>
                </a:cxn>
                <a:cxn ang="0">
                  <a:pos x="T2" y="T3"/>
                </a:cxn>
                <a:cxn ang="0">
                  <a:pos x="T4" y="T5"/>
                </a:cxn>
                <a:cxn ang="0">
                  <a:pos x="T6" y="T7"/>
                </a:cxn>
                <a:cxn ang="0">
                  <a:pos x="T8" y="T9"/>
                </a:cxn>
              </a:cxnLst>
              <a:rect l="0" t="0" r="r" b="b"/>
              <a:pathLst>
                <a:path w="33" h="25">
                  <a:moveTo>
                    <a:pt x="6" y="0"/>
                  </a:moveTo>
                  <a:lnTo>
                    <a:pt x="33" y="14"/>
                  </a:lnTo>
                  <a:lnTo>
                    <a:pt x="28" y="25"/>
                  </a:lnTo>
                  <a:lnTo>
                    <a:pt x="0" y="12"/>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81" name="Freeform 880"/>
            <p:cNvSpPr>
              <a:spLocks/>
            </p:cNvSpPr>
            <p:nvPr/>
          </p:nvSpPr>
          <p:spPr bwMode="auto">
            <a:xfrm>
              <a:off x="4538980" y="2571115"/>
              <a:ext cx="6985" cy="3175"/>
            </a:xfrm>
            <a:custGeom>
              <a:avLst/>
              <a:gdLst>
                <a:gd name="T0" fmla="*/ 5 w 33"/>
                <a:gd name="T1" fmla="*/ 0 h 13"/>
                <a:gd name="T2" fmla="*/ 33 w 33"/>
                <a:gd name="T3" fmla="*/ 13 h 13"/>
                <a:gd name="T4" fmla="*/ 0 w 33"/>
                <a:gd name="T5" fmla="*/ 13 h 13"/>
                <a:gd name="T6" fmla="*/ 5 w 33"/>
                <a:gd name="T7" fmla="*/ 0 h 13"/>
              </a:gdLst>
              <a:ahLst/>
              <a:cxnLst>
                <a:cxn ang="0">
                  <a:pos x="T0" y="T1"/>
                </a:cxn>
                <a:cxn ang="0">
                  <a:pos x="T2" y="T3"/>
                </a:cxn>
                <a:cxn ang="0">
                  <a:pos x="T4" y="T5"/>
                </a:cxn>
                <a:cxn ang="0">
                  <a:pos x="T6" y="T7"/>
                </a:cxn>
              </a:cxnLst>
              <a:rect l="0" t="0" r="r" b="b"/>
              <a:pathLst>
                <a:path w="33" h="13">
                  <a:moveTo>
                    <a:pt x="5" y="0"/>
                  </a:moveTo>
                  <a:lnTo>
                    <a:pt x="33" y="13"/>
                  </a:lnTo>
                  <a:lnTo>
                    <a:pt x="0" y="13"/>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82" name="Freeform 881"/>
            <p:cNvSpPr>
              <a:spLocks/>
            </p:cNvSpPr>
            <p:nvPr/>
          </p:nvSpPr>
          <p:spPr bwMode="auto">
            <a:xfrm>
              <a:off x="4538980" y="2574290"/>
              <a:ext cx="6985" cy="1905"/>
            </a:xfrm>
            <a:custGeom>
              <a:avLst/>
              <a:gdLst>
                <a:gd name="T0" fmla="*/ 33 w 33"/>
                <a:gd name="T1" fmla="*/ 0 h 11"/>
                <a:gd name="T2" fmla="*/ 0 w 33"/>
                <a:gd name="T3" fmla="*/ 0 h 11"/>
                <a:gd name="T4" fmla="*/ 28 w 33"/>
                <a:gd name="T5" fmla="*/ 11 h 11"/>
                <a:gd name="T6" fmla="*/ 33 w 33"/>
                <a:gd name="T7" fmla="*/ 0 h 11"/>
              </a:gdLst>
              <a:ahLst/>
              <a:cxnLst>
                <a:cxn ang="0">
                  <a:pos x="T0" y="T1"/>
                </a:cxn>
                <a:cxn ang="0">
                  <a:pos x="T2" y="T3"/>
                </a:cxn>
                <a:cxn ang="0">
                  <a:pos x="T4" y="T5"/>
                </a:cxn>
                <a:cxn ang="0">
                  <a:pos x="T6" y="T7"/>
                </a:cxn>
              </a:cxnLst>
              <a:rect l="0" t="0" r="r" b="b"/>
              <a:pathLst>
                <a:path w="33" h="11">
                  <a:moveTo>
                    <a:pt x="33" y="0"/>
                  </a:moveTo>
                  <a:lnTo>
                    <a:pt x="0" y="0"/>
                  </a:lnTo>
                  <a:lnTo>
                    <a:pt x="28" y="1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83" name="Freeform 882"/>
            <p:cNvSpPr>
              <a:spLocks/>
            </p:cNvSpPr>
            <p:nvPr/>
          </p:nvSpPr>
          <p:spPr bwMode="auto">
            <a:xfrm>
              <a:off x="4538980" y="2571115"/>
              <a:ext cx="6985" cy="5080"/>
            </a:xfrm>
            <a:custGeom>
              <a:avLst/>
              <a:gdLst>
                <a:gd name="T0" fmla="*/ 5 w 33"/>
                <a:gd name="T1" fmla="*/ 0 h 24"/>
                <a:gd name="T2" fmla="*/ 33 w 33"/>
                <a:gd name="T3" fmla="*/ 13 h 24"/>
                <a:gd name="T4" fmla="*/ 28 w 33"/>
                <a:gd name="T5" fmla="*/ 24 h 24"/>
                <a:gd name="T6" fmla="*/ 0 w 33"/>
                <a:gd name="T7" fmla="*/ 13 h 24"/>
                <a:gd name="T8" fmla="*/ 5 w 33"/>
                <a:gd name="T9" fmla="*/ 0 h 24"/>
              </a:gdLst>
              <a:ahLst/>
              <a:cxnLst>
                <a:cxn ang="0">
                  <a:pos x="T0" y="T1"/>
                </a:cxn>
                <a:cxn ang="0">
                  <a:pos x="T2" y="T3"/>
                </a:cxn>
                <a:cxn ang="0">
                  <a:pos x="T4" y="T5"/>
                </a:cxn>
                <a:cxn ang="0">
                  <a:pos x="T6" y="T7"/>
                </a:cxn>
                <a:cxn ang="0">
                  <a:pos x="T8" y="T9"/>
                </a:cxn>
              </a:cxnLst>
              <a:rect l="0" t="0" r="r" b="b"/>
              <a:pathLst>
                <a:path w="33" h="24">
                  <a:moveTo>
                    <a:pt x="5" y="0"/>
                  </a:moveTo>
                  <a:lnTo>
                    <a:pt x="33" y="13"/>
                  </a:lnTo>
                  <a:lnTo>
                    <a:pt x="28" y="24"/>
                  </a:lnTo>
                  <a:lnTo>
                    <a:pt x="0" y="13"/>
                  </a:lnTo>
                  <a:lnTo>
                    <a:pt x="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84" name="Freeform 883"/>
            <p:cNvSpPr>
              <a:spLocks/>
            </p:cNvSpPr>
            <p:nvPr/>
          </p:nvSpPr>
          <p:spPr bwMode="auto">
            <a:xfrm>
              <a:off x="4537710" y="2574290"/>
              <a:ext cx="6985" cy="2540"/>
            </a:xfrm>
            <a:custGeom>
              <a:avLst/>
              <a:gdLst>
                <a:gd name="T0" fmla="*/ 5 w 33"/>
                <a:gd name="T1" fmla="*/ 0 h 12"/>
                <a:gd name="T2" fmla="*/ 33 w 33"/>
                <a:gd name="T3" fmla="*/ 11 h 12"/>
                <a:gd name="T4" fmla="*/ 0 w 33"/>
                <a:gd name="T5" fmla="*/ 12 h 12"/>
                <a:gd name="T6" fmla="*/ 5 w 33"/>
                <a:gd name="T7" fmla="*/ 0 h 12"/>
              </a:gdLst>
              <a:ahLst/>
              <a:cxnLst>
                <a:cxn ang="0">
                  <a:pos x="T0" y="T1"/>
                </a:cxn>
                <a:cxn ang="0">
                  <a:pos x="T2" y="T3"/>
                </a:cxn>
                <a:cxn ang="0">
                  <a:pos x="T4" y="T5"/>
                </a:cxn>
                <a:cxn ang="0">
                  <a:pos x="T6" y="T7"/>
                </a:cxn>
              </a:cxnLst>
              <a:rect l="0" t="0" r="r" b="b"/>
              <a:pathLst>
                <a:path w="33" h="12">
                  <a:moveTo>
                    <a:pt x="5" y="0"/>
                  </a:moveTo>
                  <a:lnTo>
                    <a:pt x="33" y="11"/>
                  </a:lnTo>
                  <a:lnTo>
                    <a:pt x="0" y="1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85" name="Freeform 884"/>
            <p:cNvSpPr>
              <a:spLocks/>
            </p:cNvSpPr>
            <p:nvPr/>
          </p:nvSpPr>
          <p:spPr bwMode="auto">
            <a:xfrm>
              <a:off x="4537710" y="2576195"/>
              <a:ext cx="6985" cy="2540"/>
            </a:xfrm>
            <a:custGeom>
              <a:avLst/>
              <a:gdLst>
                <a:gd name="T0" fmla="*/ 33 w 33"/>
                <a:gd name="T1" fmla="*/ 0 h 12"/>
                <a:gd name="T2" fmla="*/ 0 w 33"/>
                <a:gd name="T3" fmla="*/ 1 h 12"/>
                <a:gd name="T4" fmla="*/ 29 w 33"/>
                <a:gd name="T5" fmla="*/ 12 h 12"/>
                <a:gd name="T6" fmla="*/ 33 w 33"/>
                <a:gd name="T7" fmla="*/ 0 h 12"/>
              </a:gdLst>
              <a:ahLst/>
              <a:cxnLst>
                <a:cxn ang="0">
                  <a:pos x="T0" y="T1"/>
                </a:cxn>
                <a:cxn ang="0">
                  <a:pos x="T2" y="T3"/>
                </a:cxn>
                <a:cxn ang="0">
                  <a:pos x="T4" y="T5"/>
                </a:cxn>
                <a:cxn ang="0">
                  <a:pos x="T6" y="T7"/>
                </a:cxn>
              </a:cxnLst>
              <a:rect l="0" t="0" r="r" b="b"/>
              <a:pathLst>
                <a:path w="33" h="12">
                  <a:moveTo>
                    <a:pt x="33" y="0"/>
                  </a:moveTo>
                  <a:lnTo>
                    <a:pt x="0" y="1"/>
                  </a:lnTo>
                  <a:lnTo>
                    <a:pt x="29" y="12"/>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86" name="Freeform 885"/>
            <p:cNvSpPr>
              <a:spLocks/>
            </p:cNvSpPr>
            <p:nvPr/>
          </p:nvSpPr>
          <p:spPr bwMode="auto">
            <a:xfrm>
              <a:off x="4537710" y="2574290"/>
              <a:ext cx="6985" cy="4445"/>
            </a:xfrm>
            <a:custGeom>
              <a:avLst/>
              <a:gdLst>
                <a:gd name="T0" fmla="*/ 5 w 33"/>
                <a:gd name="T1" fmla="*/ 0 h 23"/>
                <a:gd name="T2" fmla="*/ 33 w 33"/>
                <a:gd name="T3" fmla="*/ 11 h 23"/>
                <a:gd name="T4" fmla="*/ 29 w 33"/>
                <a:gd name="T5" fmla="*/ 23 h 23"/>
                <a:gd name="T6" fmla="*/ 0 w 33"/>
                <a:gd name="T7" fmla="*/ 12 h 23"/>
                <a:gd name="T8" fmla="*/ 5 w 33"/>
                <a:gd name="T9" fmla="*/ 0 h 23"/>
              </a:gdLst>
              <a:ahLst/>
              <a:cxnLst>
                <a:cxn ang="0">
                  <a:pos x="T0" y="T1"/>
                </a:cxn>
                <a:cxn ang="0">
                  <a:pos x="T2" y="T3"/>
                </a:cxn>
                <a:cxn ang="0">
                  <a:pos x="T4" y="T5"/>
                </a:cxn>
                <a:cxn ang="0">
                  <a:pos x="T6" y="T7"/>
                </a:cxn>
                <a:cxn ang="0">
                  <a:pos x="T8" y="T9"/>
                </a:cxn>
              </a:cxnLst>
              <a:rect l="0" t="0" r="r" b="b"/>
              <a:pathLst>
                <a:path w="33" h="23">
                  <a:moveTo>
                    <a:pt x="5" y="0"/>
                  </a:moveTo>
                  <a:lnTo>
                    <a:pt x="33" y="11"/>
                  </a:lnTo>
                  <a:lnTo>
                    <a:pt x="29" y="23"/>
                  </a:lnTo>
                  <a:lnTo>
                    <a:pt x="0" y="12"/>
                  </a:lnTo>
                  <a:lnTo>
                    <a:pt x="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87" name="Freeform 886"/>
            <p:cNvSpPr>
              <a:spLocks/>
            </p:cNvSpPr>
            <p:nvPr/>
          </p:nvSpPr>
          <p:spPr bwMode="auto">
            <a:xfrm>
              <a:off x="4537075" y="2576830"/>
              <a:ext cx="6985" cy="2540"/>
            </a:xfrm>
            <a:custGeom>
              <a:avLst/>
              <a:gdLst>
                <a:gd name="T0" fmla="*/ 4 w 33"/>
                <a:gd name="T1" fmla="*/ 0 h 14"/>
                <a:gd name="T2" fmla="*/ 33 w 33"/>
                <a:gd name="T3" fmla="*/ 11 h 14"/>
                <a:gd name="T4" fmla="*/ 0 w 33"/>
                <a:gd name="T5" fmla="*/ 14 h 14"/>
                <a:gd name="T6" fmla="*/ 4 w 33"/>
                <a:gd name="T7" fmla="*/ 0 h 14"/>
              </a:gdLst>
              <a:ahLst/>
              <a:cxnLst>
                <a:cxn ang="0">
                  <a:pos x="T0" y="T1"/>
                </a:cxn>
                <a:cxn ang="0">
                  <a:pos x="T2" y="T3"/>
                </a:cxn>
                <a:cxn ang="0">
                  <a:pos x="T4" y="T5"/>
                </a:cxn>
                <a:cxn ang="0">
                  <a:pos x="T6" y="T7"/>
                </a:cxn>
              </a:cxnLst>
              <a:rect l="0" t="0" r="r" b="b"/>
              <a:pathLst>
                <a:path w="33" h="14">
                  <a:moveTo>
                    <a:pt x="4" y="0"/>
                  </a:moveTo>
                  <a:lnTo>
                    <a:pt x="33" y="11"/>
                  </a:lnTo>
                  <a:lnTo>
                    <a:pt x="0" y="14"/>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88" name="Freeform 887"/>
            <p:cNvSpPr>
              <a:spLocks/>
            </p:cNvSpPr>
            <p:nvPr/>
          </p:nvSpPr>
          <p:spPr bwMode="auto">
            <a:xfrm>
              <a:off x="4537075" y="2578735"/>
              <a:ext cx="6985" cy="2540"/>
            </a:xfrm>
            <a:custGeom>
              <a:avLst/>
              <a:gdLst>
                <a:gd name="T0" fmla="*/ 33 w 33"/>
                <a:gd name="T1" fmla="*/ 0 h 12"/>
                <a:gd name="T2" fmla="*/ 0 w 33"/>
                <a:gd name="T3" fmla="*/ 3 h 12"/>
                <a:gd name="T4" fmla="*/ 29 w 33"/>
                <a:gd name="T5" fmla="*/ 12 h 12"/>
                <a:gd name="T6" fmla="*/ 33 w 33"/>
                <a:gd name="T7" fmla="*/ 0 h 12"/>
              </a:gdLst>
              <a:ahLst/>
              <a:cxnLst>
                <a:cxn ang="0">
                  <a:pos x="T0" y="T1"/>
                </a:cxn>
                <a:cxn ang="0">
                  <a:pos x="T2" y="T3"/>
                </a:cxn>
                <a:cxn ang="0">
                  <a:pos x="T4" y="T5"/>
                </a:cxn>
                <a:cxn ang="0">
                  <a:pos x="T6" y="T7"/>
                </a:cxn>
              </a:cxnLst>
              <a:rect l="0" t="0" r="r" b="b"/>
              <a:pathLst>
                <a:path w="33" h="12">
                  <a:moveTo>
                    <a:pt x="33" y="0"/>
                  </a:moveTo>
                  <a:lnTo>
                    <a:pt x="0" y="3"/>
                  </a:lnTo>
                  <a:lnTo>
                    <a:pt x="29" y="12"/>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89" name="Freeform 888"/>
            <p:cNvSpPr>
              <a:spLocks/>
            </p:cNvSpPr>
            <p:nvPr/>
          </p:nvSpPr>
          <p:spPr bwMode="auto">
            <a:xfrm>
              <a:off x="4537075" y="2576830"/>
              <a:ext cx="6985" cy="4445"/>
            </a:xfrm>
            <a:custGeom>
              <a:avLst/>
              <a:gdLst>
                <a:gd name="T0" fmla="*/ 4 w 33"/>
                <a:gd name="T1" fmla="*/ 0 h 23"/>
                <a:gd name="T2" fmla="*/ 33 w 33"/>
                <a:gd name="T3" fmla="*/ 11 h 23"/>
                <a:gd name="T4" fmla="*/ 29 w 33"/>
                <a:gd name="T5" fmla="*/ 23 h 23"/>
                <a:gd name="T6" fmla="*/ 0 w 33"/>
                <a:gd name="T7" fmla="*/ 14 h 23"/>
                <a:gd name="T8" fmla="*/ 4 w 33"/>
                <a:gd name="T9" fmla="*/ 0 h 23"/>
              </a:gdLst>
              <a:ahLst/>
              <a:cxnLst>
                <a:cxn ang="0">
                  <a:pos x="T0" y="T1"/>
                </a:cxn>
                <a:cxn ang="0">
                  <a:pos x="T2" y="T3"/>
                </a:cxn>
                <a:cxn ang="0">
                  <a:pos x="T4" y="T5"/>
                </a:cxn>
                <a:cxn ang="0">
                  <a:pos x="T6" y="T7"/>
                </a:cxn>
                <a:cxn ang="0">
                  <a:pos x="T8" y="T9"/>
                </a:cxn>
              </a:cxnLst>
              <a:rect l="0" t="0" r="r" b="b"/>
              <a:pathLst>
                <a:path w="33" h="23">
                  <a:moveTo>
                    <a:pt x="4" y="0"/>
                  </a:moveTo>
                  <a:lnTo>
                    <a:pt x="33" y="11"/>
                  </a:lnTo>
                  <a:lnTo>
                    <a:pt x="29" y="23"/>
                  </a:lnTo>
                  <a:lnTo>
                    <a:pt x="0" y="14"/>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90" name="Freeform 889"/>
            <p:cNvSpPr>
              <a:spLocks/>
            </p:cNvSpPr>
            <p:nvPr/>
          </p:nvSpPr>
          <p:spPr bwMode="auto">
            <a:xfrm>
              <a:off x="4535805" y="2579370"/>
              <a:ext cx="6985" cy="3175"/>
            </a:xfrm>
            <a:custGeom>
              <a:avLst/>
              <a:gdLst>
                <a:gd name="T0" fmla="*/ 5 w 34"/>
                <a:gd name="T1" fmla="*/ 0 h 13"/>
                <a:gd name="T2" fmla="*/ 34 w 34"/>
                <a:gd name="T3" fmla="*/ 9 h 13"/>
                <a:gd name="T4" fmla="*/ 0 w 34"/>
                <a:gd name="T5" fmla="*/ 13 h 13"/>
                <a:gd name="T6" fmla="*/ 5 w 34"/>
                <a:gd name="T7" fmla="*/ 0 h 13"/>
              </a:gdLst>
              <a:ahLst/>
              <a:cxnLst>
                <a:cxn ang="0">
                  <a:pos x="T0" y="T1"/>
                </a:cxn>
                <a:cxn ang="0">
                  <a:pos x="T2" y="T3"/>
                </a:cxn>
                <a:cxn ang="0">
                  <a:pos x="T4" y="T5"/>
                </a:cxn>
                <a:cxn ang="0">
                  <a:pos x="T6" y="T7"/>
                </a:cxn>
              </a:cxnLst>
              <a:rect l="0" t="0" r="r" b="b"/>
              <a:pathLst>
                <a:path w="34" h="13">
                  <a:moveTo>
                    <a:pt x="5" y="0"/>
                  </a:moveTo>
                  <a:lnTo>
                    <a:pt x="34" y="9"/>
                  </a:lnTo>
                  <a:lnTo>
                    <a:pt x="0" y="13"/>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91" name="Freeform 890"/>
            <p:cNvSpPr>
              <a:spLocks/>
            </p:cNvSpPr>
            <p:nvPr/>
          </p:nvSpPr>
          <p:spPr bwMode="auto">
            <a:xfrm>
              <a:off x="4535805" y="2581275"/>
              <a:ext cx="6985" cy="2540"/>
            </a:xfrm>
            <a:custGeom>
              <a:avLst/>
              <a:gdLst>
                <a:gd name="T0" fmla="*/ 34 w 34"/>
                <a:gd name="T1" fmla="*/ 0 h 11"/>
                <a:gd name="T2" fmla="*/ 0 w 34"/>
                <a:gd name="T3" fmla="*/ 4 h 11"/>
                <a:gd name="T4" fmla="*/ 31 w 34"/>
                <a:gd name="T5" fmla="*/ 11 h 11"/>
                <a:gd name="T6" fmla="*/ 34 w 34"/>
                <a:gd name="T7" fmla="*/ 0 h 11"/>
              </a:gdLst>
              <a:ahLst/>
              <a:cxnLst>
                <a:cxn ang="0">
                  <a:pos x="T0" y="T1"/>
                </a:cxn>
                <a:cxn ang="0">
                  <a:pos x="T2" y="T3"/>
                </a:cxn>
                <a:cxn ang="0">
                  <a:pos x="T4" y="T5"/>
                </a:cxn>
                <a:cxn ang="0">
                  <a:pos x="T6" y="T7"/>
                </a:cxn>
              </a:cxnLst>
              <a:rect l="0" t="0" r="r" b="b"/>
              <a:pathLst>
                <a:path w="34" h="11">
                  <a:moveTo>
                    <a:pt x="34" y="0"/>
                  </a:moveTo>
                  <a:lnTo>
                    <a:pt x="0" y="4"/>
                  </a:lnTo>
                  <a:lnTo>
                    <a:pt x="31" y="11"/>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92" name="Freeform 891"/>
            <p:cNvSpPr>
              <a:spLocks/>
            </p:cNvSpPr>
            <p:nvPr/>
          </p:nvSpPr>
          <p:spPr bwMode="auto">
            <a:xfrm>
              <a:off x="4535805" y="2579370"/>
              <a:ext cx="6985" cy="4445"/>
            </a:xfrm>
            <a:custGeom>
              <a:avLst/>
              <a:gdLst>
                <a:gd name="T0" fmla="*/ 5 w 34"/>
                <a:gd name="T1" fmla="*/ 0 h 20"/>
                <a:gd name="T2" fmla="*/ 34 w 34"/>
                <a:gd name="T3" fmla="*/ 9 h 20"/>
                <a:gd name="T4" fmla="*/ 31 w 34"/>
                <a:gd name="T5" fmla="*/ 20 h 20"/>
                <a:gd name="T6" fmla="*/ 0 w 34"/>
                <a:gd name="T7" fmla="*/ 13 h 20"/>
                <a:gd name="T8" fmla="*/ 5 w 34"/>
                <a:gd name="T9" fmla="*/ 0 h 20"/>
              </a:gdLst>
              <a:ahLst/>
              <a:cxnLst>
                <a:cxn ang="0">
                  <a:pos x="T0" y="T1"/>
                </a:cxn>
                <a:cxn ang="0">
                  <a:pos x="T2" y="T3"/>
                </a:cxn>
                <a:cxn ang="0">
                  <a:pos x="T4" y="T5"/>
                </a:cxn>
                <a:cxn ang="0">
                  <a:pos x="T6" y="T7"/>
                </a:cxn>
                <a:cxn ang="0">
                  <a:pos x="T8" y="T9"/>
                </a:cxn>
              </a:cxnLst>
              <a:rect l="0" t="0" r="r" b="b"/>
              <a:pathLst>
                <a:path w="34" h="20">
                  <a:moveTo>
                    <a:pt x="5" y="0"/>
                  </a:moveTo>
                  <a:lnTo>
                    <a:pt x="34" y="9"/>
                  </a:lnTo>
                  <a:lnTo>
                    <a:pt x="31" y="20"/>
                  </a:lnTo>
                  <a:lnTo>
                    <a:pt x="0" y="13"/>
                  </a:lnTo>
                  <a:lnTo>
                    <a:pt x="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93" name="Freeform 892"/>
            <p:cNvSpPr>
              <a:spLocks/>
            </p:cNvSpPr>
            <p:nvPr/>
          </p:nvSpPr>
          <p:spPr bwMode="auto">
            <a:xfrm>
              <a:off x="4535170" y="2582545"/>
              <a:ext cx="6985" cy="2540"/>
            </a:xfrm>
            <a:custGeom>
              <a:avLst/>
              <a:gdLst>
                <a:gd name="T0" fmla="*/ 3 w 34"/>
                <a:gd name="T1" fmla="*/ 0 h 13"/>
                <a:gd name="T2" fmla="*/ 34 w 34"/>
                <a:gd name="T3" fmla="*/ 7 h 13"/>
                <a:gd name="T4" fmla="*/ 0 w 34"/>
                <a:gd name="T5" fmla="*/ 13 h 13"/>
                <a:gd name="T6" fmla="*/ 3 w 34"/>
                <a:gd name="T7" fmla="*/ 0 h 13"/>
              </a:gdLst>
              <a:ahLst/>
              <a:cxnLst>
                <a:cxn ang="0">
                  <a:pos x="T0" y="T1"/>
                </a:cxn>
                <a:cxn ang="0">
                  <a:pos x="T2" y="T3"/>
                </a:cxn>
                <a:cxn ang="0">
                  <a:pos x="T4" y="T5"/>
                </a:cxn>
                <a:cxn ang="0">
                  <a:pos x="T6" y="T7"/>
                </a:cxn>
              </a:cxnLst>
              <a:rect l="0" t="0" r="r" b="b"/>
              <a:pathLst>
                <a:path w="34" h="13">
                  <a:moveTo>
                    <a:pt x="3" y="0"/>
                  </a:moveTo>
                  <a:lnTo>
                    <a:pt x="34" y="7"/>
                  </a:lnTo>
                  <a:lnTo>
                    <a:pt x="0" y="1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94" name="Freeform 893"/>
            <p:cNvSpPr>
              <a:spLocks/>
            </p:cNvSpPr>
            <p:nvPr/>
          </p:nvSpPr>
          <p:spPr bwMode="auto">
            <a:xfrm>
              <a:off x="4535170" y="2583815"/>
              <a:ext cx="6985" cy="2540"/>
            </a:xfrm>
            <a:custGeom>
              <a:avLst/>
              <a:gdLst>
                <a:gd name="T0" fmla="*/ 34 w 34"/>
                <a:gd name="T1" fmla="*/ 0 h 12"/>
                <a:gd name="T2" fmla="*/ 0 w 34"/>
                <a:gd name="T3" fmla="*/ 6 h 12"/>
                <a:gd name="T4" fmla="*/ 31 w 34"/>
                <a:gd name="T5" fmla="*/ 12 h 12"/>
                <a:gd name="T6" fmla="*/ 34 w 34"/>
                <a:gd name="T7" fmla="*/ 0 h 12"/>
              </a:gdLst>
              <a:ahLst/>
              <a:cxnLst>
                <a:cxn ang="0">
                  <a:pos x="T0" y="T1"/>
                </a:cxn>
                <a:cxn ang="0">
                  <a:pos x="T2" y="T3"/>
                </a:cxn>
                <a:cxn ang="0">
                  <a:pos x="T4" y="T5"/>
                </a:cxn>
                <a:cxn ang="0">
                  <a:pos x="T6" y="T7"/>
                </a:cxn>
              </a:cxnLst>
              <a:rect l="0" t="0" r="r" b="b"/>
              <a:pathLst>
                <a:path w="34" h="12">
                  <a:moveTo>
                    <a:pt x="34" y="0"/>
                  </a:moveTo>
                  <a:lnTo>
                    <a:pt x="0" y="6"/>
                  </a:lnTo>
                  <a:lnTo>
                    <a:pt x="31" y="12"/>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95" name="Freeform 894"/>
            <p:cNvSpPr>
              <a:spLocks/>
            </p:cNvSpPr>
            <p:nvPr/>
          </p:nvSpPr>
          <p:spPr bwMode="auto">
            <a:xfrm>
              <a:off x="4535170" y="2582545"/>
              <a:ext cx="6985" cy="3810"/>
            </a:xfrm>
            <a:custGeom>
              <a:avLst/>
              <a:gdLst>
                <a:gd name="T0" fmla="*/ 3 w 34"/>
                <a:gd name="T1" fmla="*/ 0 h 19"/>
                <a:gd name="T2" fmla="*/ 34 w 34"/>
                <a:gd name="T3" fmla="*/ 7 h 19"/>
                <a:gd name="T4" fmla="*/ 31 w 34"/>
                <a:gd name="T5" fmla="*/ 19 h 19"/>
                <a:gd name="T6" fmla="*/ 0 w 34"/>
                <a:gd name="T7" fmla="*/ 13 h 19"/>
                <a:gd name="T8" fmla="*/ 3 w 34"/>
                <a:gd name="T9" fmla="*/ 0 h 19"/>
              </a:gdLst>
              <a:ahLst/>
              <a:cxnLst>
                <a:cxn ang="0">
                  <a:pos x="T0" y="T1"/>
                </a:cxn>
                <a:cxn ang="0">
                  <a:pos x="T2" y="T3"/>
                </a:cxn>
                <a:cxn ang="0">
                  <a:pos x="T4" y="T5"/>
                </a:cxn>
                <a:cxn ang="0">
                  <a:pos x="T6" y="T7"/>
                </a:cxn>
                <a:cxn ang="0">
                  <a:pos x="T8" y="T9"/>
                </a:cxn>
              </a:cxnLst>
              <a:rect l="0" t="0" r="r" b="b"/>
              <a:pathLst>
                <a:path w="34" h="19">
                  <a:moveTo>
                    <a:pt x="3" y="0"/>
                  </a:moveTo>
                  <a:lnTo>
                    <a:pt x="34" y="7"/>
                  </a:lnTo>
                  <a:lnTo>
                    <a:pt x="31" y="19"/>
                  </a:lnTo>
                  <a:lnTo>
                    <a:pt x="0" y="13"/>
                  </a:lnTo>
                  <a:lnTo>
                    <a:pt x="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96" name="Freeform 895"/>
            <p:cNvSpPr>
              <a:spLocks/>
            </p:cNvSpPr>
            <p:nvPr/>
          </p:nvSpPr>
          <p:spPr bwMode="auto">
            <a:xfrm>
              <a:off x="4534535" y="2585085"/>
              <a:ext cx="6985" cy="2540"/>
            </a:xfrm>
            <a:custGeom>
              <a:avLst/>
              <a:gdLst>
                <a:gd name="T0" fmla="*/ 2 w 33"/>
                <a:gd name="T1" fmla="*/ 0 h 13"/>
                <a:gd name="T2" fmla="*/ 33 w 33"/>
                <a:gd name="T3" fmla="*/ 6 h 13"/>
                <a:gd name="T4" fmla="*/ 0 w 33"/>
                <a:gd name="T5" fmla="*/ 13 h 13"/>
                <a:gd name="T6" fmla="*/ 2 w 33"/>
                <a:gd name="T7" fmla="*/ 0 h 13"/>
              </a:gdLst>
              <a:ahLst/>
              <a:cxnLst>
                <a:cxn ang="0">
                  <a:pos x="T0" y="T1"/>
                </a:cxn>
                <a:cxn ang="0">
                  <a:pos x="T2" y="T3"/>
                </a:cxn>
                <a:cxn ang="0">
                  <a:pos x="T4" y="T5"/>
                </a:cxn>
                <a:cxn ang="0">
                  <a:pos x="T6" y="T7"/>
                </a:cxn>
              </a:cxnLst>
              <a:rect l="0" t="0" r="r" b="b"/>
              <a:pathLst>
                <a:path w="33" h="13">
                  <a:moveTo>
                    <a:pt x="2" y="0"/>
                  </a:moveTo>
                  <a:lnTo>
                    <a:pt x="33" y="6"/>
                  </a:lnTo>
                  <a:lnTo>
                    <a:pt x="0" y="13"/>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97" name="Freeform 896"/>
            <p:cNvSpPr>
              <a:spLocks/>
            </p:cNvSpPr>
            <p:nvPr/>
          </p:nvSpPr>
          <p:spPr bwMode="auto">
            <a:xfrm>
              <a:off x="4534535" y="2586355"/>
              <a:ext cx="6985" cy="2540"/>
            </a:xfrm>
            <a:custGeom>
              <a:avLst/>
              <a:gdLst>
                <a:gd name="T0" fmla="*/ 33 w 33"/>
                <a:gd name="T1" fmla="*/ 0 h 12"/>
                <a:gd name="T2" fmla="*/ 0 w 33"/>
                <a:gd name="T3" fmla="*/ 7 h 12"/>
                <a:gd name="T4" fmla="*/ 31 w 33"/>
                <a:gd name="T5" fmla="*/ 12 h 12"/>
                <a:gd name="T6" fmla="*/ 33 w 33"/>
                <a:gd name="T7" fmla="*/ 0 h 12"/>
              </a:gdLst>
              <a:ahLst/>
              <a:cxnLst>
                <a:cxn ang="0">
                  <a:pos x="T0" y="T1"/>
                </a:cxn>
                <a:cxn ang="0">
                  <a:pos x="T2" y="T3"/>
                </a:cxn>
                <a:cxn ang="0">
                  <a:pos x="T4" y="T5"/>
                </a:cxn>
                <a:cxn ang="0">
                  <a:pos x="T6" y="T7"/>
                </a:cxn>
              </a:cxnLst>
              <a:rect l="0" t="0" r="r" b="b"/>
              <a:pathLst>
                <a:path w="33" h="12">
                  <a:moveTo>
                    <a:pt x="33" y="0"/>
                  </a:moveTo>
                  <a:lnTo>
                    <a:pt x="0" y="7"/>
                  </a:lnTo>
                  <a:lnTo>
                    <a:pt x="31" y="12"/>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98" name="Freeform 897"/>
            <p:cNvSpPr>
              <a:spLocks/>
            </p:cNvSpPr>
            <p:nvPr/>
          </p:nvSpPr>
          <p:spPr bwMode="auto">
            <a:xfrm>
              <a:off x="4534535" y="2585085"/>
              <a:ext cx="6985" cy="3810"/>
            </a:xfrm>
            <a:custGeom>
              <a:avLst/>
              <a:gdLst>
                <a:gd name="T0" fmla="*/ 2 w 33"/>
                <a:gd name="T1" fmla="*/ 0 h 18"/>
                <a:gd name="T2" fmla="*/ 33 w 33"/>
                <a:gd name="T3" fmla="*/ 6 h 18"/>
                <a:gd name="T4" fmla="*/ 31 w 33"/>
                <a:gd name="T5" fmla="*/ 18 h 18"/>
                <a:gd name="T6" fmla="*/ 0 w 33"/>
                <a:gd name="T7" fmla="*/ 13 h 18"/>
                <a:gd name="T8" fmla="*/ 2 w 33"/>
                <a:gd name="T9" fmla="*/ 0 h 18"/>
              </a:gdLst>
              <a:ahLst/>
              <a:cxnLst>
                <a:cxn ang="0">
                  <a:pos x="T0" y="T1"/>
                </a:cxn>
                <a:cxn ang="0">
                  <a:pos x="T2" y="T3"/>
                </a:cxn>
                <a:cxn ang="0">
                  <a:pos x="T4" y="T5"/>
                </a:cxn>
                <a:cxn ang="0">
                  <a:pos x="T6" y="T7"/>
                </a:cxn>
                <a:cxn ang="0">
                  <a:pos x="T8" y="T9"/>
                </a:cxn>
              </a:cxnLst>
              <a:rect l="0" t="0" r="r" b="b"/>
              <a:pathLst>
                <a:path w="33" h="18">
                  <a:moveTo>
                    <a:pt x="2" y="0"/>
                  </a:moveTo>
                  <a:lnTo>
                    <a:pt x="33" y="6"/>
                  </a:lnTo>
                  <a:lnTo>
                    <a:pt x="31" y="18"/>
                  </a:lnTo>
                  <a:lnTo>
                    <a:pt x="0" y="13"/>
                  </a:lnTo>
                  <a:lnTo>
                    <a:pt x="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99" name="Freeform 898"/>
            <p:cNvSpPr>
              <a:spLocks/>
            </p:cNvSpPr>
            <p:nvPr/>
          </p:nvSpPr>
          <p:spPr bwMode="auto">
            <a:xfrm>
              <a:off x="4534535" y="2587625"/>
              <a:ext cx="6985" cy="3175"/>
            </a:xfrm>
            <a:custGeom>
              <a:avLst/>
              <a:gdLst>
                <a:gd name="T0" fmla="*/ 2 w 33"/>
                <a:gd name="T1" fmla="*/ 0 h 14"/>
                <a:gd name="T2" fmla="*/ 33 w 33"/>
                <a:gd name="T3" fmla="*/ 5 h 14"/>
                <a:gd name="T4" fmla="*/ 0 w 33"/>
                <a:gd name="T5" fmla="*/ 14 h 14"/>
                <a:gd name="T6" fmla="*/ 2 w 33"/>
                <a:gd name="T7" fmla="*/ 0 h 14"/>
              </a:gdLst>
              <a:ahLst/>
              <a:cxnLst>
                <a:cxn ang="0">
                  <a:pos x="T0" y="T1"/>
                </a:cxn>
                <a:cxn ang="0">
                  <a:pos x="T2" y="T3"/>
                </a:cxn>
                <a:cxn ang="0">
                  <a:pos x="T4" y="T5"/>
                </a:cxn>
                <a:cxn ang="0">
                  <a:pos x="T6" y="T7"/>
                </a:cxn>
              </a:cxnLst>
              <a:rect l="0" t="0" r="r" b="b"/>
              <a:pathLst>
                <a:path w="33" h="14">
                  <a:moveTo>
                    <a:pt x="2" y="0"/>
                  </a:moveTo>
                  <a:lnTo>
                    <a:pt x="33" y="5"/>
                  </a:lnTo>
                  <a:lnTo>
                    <a:pt x="0" y="14"/>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00" name="Freeform 899"/>
            <p:cNvSpPr>
              <a:spLocks/>
            </p:cNvSpPr>
            <p:nvPr/>
          </p:nvSpPr>
          <p:spPr bwMode="auto">
            <a:xfrm>
              <a:off x="4534535" y="2588895"/>
              <a:ext cx="6985" cy="2540"/>
            </a:xfrm>
            <a:custGeom>
              <a:avLst/>
              <a:gdLst>
                <a:gd name="T0" fmla="*/ 33 w 33"/>
                <a:gd name="T1" fmla="*/ 0 h 13"/>
                <a:gd name="T2" fmla="*/ 0 w 33"/>
                <a:gd name="T3" fmla="*/ 9 h 13"/>
                <a:gd name="T4" fmla="*/ 31 w 33"/>
                <a:gd name="T5" fmla="*/ 13 h 13"/>
                <a:gd name="T6" fmla="*/ 33 w 33"/>
                <a:gd name="T7" fmla="*/ 0 h 13"/>
              </a:gdLst>
              <a:ahLst/>
              <a:cxnLst>
                <a:cxn ang="0">
                  <a:pos x="T0" y="T1"/>
                </a:cxn>
                <a:cxn ang="0">
                  <a:pos x="T2" y="T3"/>
                </a:cxn>
                <a:cxn ang="0">
                  <a:pos x="T4" y="T5"/>
                </a:cxn>
                <a:cxn ang="0">
                  <a:pos x="T6" y="T7"/>
                </a:cxn>
              </a:cxnLst>
              <a:rect l="0" t="0" r="r" b="b"/>
              <a:pathLst>
                <a:path w="33" h="13">
                  <a:moveTo>
                    <a:pt x="33" y="0"/>
                  </a:moveTo>
                  <a:lnTo>
                    <a:pt x="0" y="9"/>
                  </a:lnTo>
                  <a:lnTo>
                    <a:pt x="31" y="13"/>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01" name="Freeform 900"/>
            <p:cNvSpPr>
              <a:spLocks/>
            </p:cNvSpPr>
            <p:nvPr/>
          </p:nvSpPr>
          <p:spPr bwMode="auto">
            <a:xfrm>
              <a:off x="4534535" y="2587625"/>
              <a:ext cx="6985" cy="3810"/>
            </a:xfrm>
            <a:custGeom>
              <a:avLst/>
              <a:gdLst>
                <a:gd name="T0" fmla="*/ 2 w 33"/>
                <a:gd name="T1" fmla="*/ 0 h 18"/>
                <a:gd name="T2" fmla="*/ 33 w 33"/>
                <a:gd name="T3" fmla="*/ 5 h 18"/>
                <a:gd name="T4" fmla="*/ 31 w 33"/>
                <a:gd name="T5" fmla="*/ 18 h 18"/>
                <a:gd name="T6" fmla="*/ 0 w 33"/>
                <a:gd name="T7" fmla="*/ 14 h 18"/>
                <a:gd name="T8" fmla="*/ 2 w 33"/>
                <a:gd name="T9" fmla="*/ 0 h 18"/>
              </a:gdLst>
              <a:ahLst/>
              <a:cxnLst>
                <a:cxn ang="0">
                  <a:pos x="T0" y="T1"/>
                </a:cxn>
                <a:cxn ang="0">
                  <a:pos x="T2" y="T3"/>
                </a:cxn>
                <a:cxn ang="0">
                  <a:pos x="T4" y="T5"/>
                </a:cxn>
                <a:cxn ang="0">
                  <a:pos x="T6" y="T7"/>
                </a:cxn>
                <a:cxn ang="0">
                  <a:pos x="T8" y="T9"/>
                </a:cxn>
              </a:cxnLst>
              <a:rect l="0" t="0" r="r" b="b"/>
              <a:pathLst>
                <a:path w="33" h="18">
                  <a:moveTo>
                    <a:pt x="2" y="0"/>
                  </a:moveTo>
                  <a:lnTo>
                    <a:pt x="33" y="5"/>
                  </a:lnTo>
                  <a:lnTo>
                    <a:pt x="31" y="18"/>
                  </a:lnTo>
                  <a:lnTo>
                    <a:pt x="0" y="14"/>
                  </a:lnTo>
                  <a:lnTo>
                    <a:pt x="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02" name="Freeform 901"/>
            <p:cNvSpPr>
              <a:spLocks/>
            </p:cNvSpPr>
            <p:nvPr/>
          </p:nvSpPr>
          <p:spPr bwMode="auto">
            <a:xfrm>
              <a:off x="4533900" y="2590800"/>
              <a:ext cx="6985" cy="2540"/>
            </a:xfrm>
            <a:custGeom>
              <a:avLst/>
              <a:gdLst>
                <a:gd name="T0" fmla="*/ 2 w 33"/>
                <a:gd name="T1" fmla="*/ 0 h 13"/>
                <a:gd name="T2" fmla="*/ 33 w 33"/>
                <a:gd name="T3" fmla="*/ 4 h 13"/>
                <a:gd name="T4" fmla="*/ 0 w 33"/>
                <a:gd name="T5" fmla="*/ 13 h 13"/>
                <a:gd name="T6" fmla="*/ 2 w 33"/>
                <a:gd name="T7" fmla="*/ 0 h 13"/>
              </a:gdLst>
              <a:ahLst/>
              <a:cxnLst>
                <a:cxn ang="0">
                  <a:pos x="T0" y="T1"/>
                </a:cxn>
                <a:cxn ang="0">
                  <a:pos x="T2" y="T3"/>
                </a:cxn>
                <a:cxn ang="0">
                  <a:pos x="T4" y="T5"/>
                </a:cxn>
                <a:cxn ang="0">
                  <a:pos x="T6" y="T7"/>
                </a:cxn>
              </a:cxnLst>
              <a:rect l="0" t="0" r="r" b="b"/>
              <a:pathLst>
                <a:path w="33" h="13">
                  <a:moveTo>
                    <a:pt x="2" y="0"/>
                  </a:moveTo>
                  <a:lnTo>
                    <a:pt x="33" y="4"/>
                  </a:lnTo>
                  <a:lnTo>
                    <a:pt x="0" y="13"/>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03" name="Freeform 902"/>
            <p:cNvSpPr>
              <a:spLocks/>
            </p:cNvSpPr>
            <p:nvPr/>
          </p:nvSpPr>
          <p:spPr bwMode="auto">
            <a:xfrm>
              <a:off x="4533900" y="2591435"/>
              <a:ext cx="6985" cy="2540"/>
            </a:xfrm>
            <a:custGeom>
              <a:avLst/>
              <a:gdLst>
                <a:gd name="T0" fmla="*/ 33 w 33"/>
                <a:gd name="T1" fmla="*/ 0 h 12"/>
                <a:gd name="T2" fmla="*/ 0 w 33"/>
                <a:gd name="T3" fmla="*/ 9 h 12"/>
                <a:gd name="T4" fmla="*/ 32 w 33"/>
                <a:gd name="T5" fmla="*/ 12 h 12"/>
                <a:gd name="T6" fmla="*/ 33 w 33"/>
                <a:gd name="T7" fmla="*/ 0 h 12"/>
              </a:gdLst>
              <a:ahLst/>
              <a:cxnLst>
                <a:cxn ang="0">
                  <a:pos x="T0" y="T1"/>
                </a:cxn>
                <a:cxn ang="0">
                  <a:pos x="T2" y="T3"/>
                </a:cxn>
                <a:cxn ang="0">
                  <a:pos x="T4" y="T5"/>
                </a:cxn>
                <a:cxn ang="0">
                  <a:pos x="T6" y="T7"/>
                </a:cxn>
              </a:cxnLst>
              <a:rect l="0" t="0" r="r" b="b"/>
              <a:pathLst>
                <a:path w="33" h="12">
                  <a:moveTo>
                    <a:pt x="33" y="0"/>
                  </a:moveTo>
                  <a:lnTo>
                    <a:pt x="0" y="9"/>
                  </a:lnTo>
                  <a:lnTo>
                    <a:pt x="32" y="12"/>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04" name="Freeform 903"/>
            <p:cNvSpPr>
              <a:spLocks/>
            </p:cNvSpPr>
            <p:nvPr/>
          </p:nvSpPr>
          <p:spPr bwMode="auto">
            <a:xfrm>
              <a:off x="4533900" y="2590800"/>
              <a:ext cx="6985" cy="3175"/>
            </a:xfrm>
            <a:custGeom>
              <a:avLst/>
              <a:gdLst>
                <a:gd name="T0" fmla="*/ 2 w 33"/>
                <a:gd name="T1" fmla="*/ 0 h 16"/>
                <a:gd name="T2" fmla="*/ 33 w 33"/>
                <a:gd name="T3" fmla="*/ 4 h 16"/>
                <a:gd name="T4" fmla="*/ 32 w 33"/>
                <a:gd name="T5" fmla="*/ 16 h 16"/>
                <a:gd name="T6" fmla="*/ 0 w 33"/>
                <a:gd name="T7" fmla="*/ 13 h 16"/>
                <a:gd name="T8" fmla="*/ 2 w 33"/>
                <a:gd name="T9" fmla="*/ 0 h 16"/>
              </a:gdLst>
              <a:ahLst/>
              <a:cxnLst>
                <a:cxn ang="0">
                  <a:pos x="T0" y="T1"/>
                </a:cxn>
                <a:cxn ang="0">
                  <a:pos x="T2" y="T3"/>
                </a:cxn>
                <a:cxn ang="0">
                  <a:pos x="T4" y="T5"/>
                </a:cxn>
                <a:cxn ang="0">
                  <a:pos x="T6" y="T7"/>
                </a:cxn>
                <a:cxn ang="0">
                  <a:pos x="T8" y="T9"/>
                </a:cxn>
              </a:cxnLst>
              <a:rect l="0" t="0" r="r" b="b"/>
              <a:pathLst>
                <a:path w="33" h="16">
                  <a:moveTo>
                    <a:pt x="2" y="0"/>
                  </a:moveTo>
                  <a:lnTo>
                    <a:pt x="33" y="4"/>
                  </a:lnTo>
                  <a:lnTo>
                    <a:pt x="32" y="16"/>
                  </a:lnTo>
                  <a:lnTo>
                    <a:pt x="0" y="13"/>
                  </a:lnTo>
                  <a:lnTo>
                    <a:pt x="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05" name="Freeform 904"/>
            <p:cNvSpPr>
              <a:spLocks/>
            </p:cNvSpPr>
            <p:nvPr/>
          </p:nvSpPr>
          <p:spPr bwMode="auto">
            <a:xfrm>
              <a:off x="4533900" y="2593340"/>
              <a:ext cx="6985" cy="3175"/>
            </a:xfrm>
            <a:custGeom>
              <a:avLst/>
              <a:gdLst>
                <a:gd name="T0" fmla="*/ 1 w 33"/>
                <a:gd name="T1" fmla="*/ 0 h 13"/>
                <a:gd name="T2" fmla="*/ 33 w 33"/>
                <a:gd name="T3" fmla="*/ 3 h 13"/>
                <a:gd name="T4" fmla="*/ 0 w 33"/>
                <a:gd name="T5" fmla="*/ 13 h 13"/>
                <a:gd name="T6" fmla="*/ 1 w 33"/>
                <a:gd name="T7" fmla="*/ 0 h 13"/>
              </a:gdLst>
              <a:ahLst/>
              <a:cxnLst>
                <a:cxn ang="0">
                  <a:pos x="T0" y="T1"/>
                </a:cxn>
                <a:cxn ang="0">
                  <a:pos x="T2" y="T3"/>
                </a:cxn>
                <a:cxn ang="0">
                  <a:pos x="T4" y="T5"/>
                </a:cxn>
                <a:cxn ang="0">
                  <a:pos x="T6" y="T7"/>
                </a:cxn>
              </a:cxnLst>
              <a:rect l="0" t="0" r="r" b="b"/>
              <a:pathLst>
                <a:path w="33" h="13">
                  <a:moveTo>
                    <a:pt x="1" y="0"/>
                  </a:moveTo>
                  <a:lnTo>
                    <a:pt x="33" y="3"/>
                  </a:lnTo>
                  <a:lnTo>
                    <a:pt x="0" y="13"/>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06" name="Freeform 905"/>
            <p:cNvSpPr>
              <a:spLocks/>
            </p:cNvSpPr>
            <p:nvPr/>
          </p:nvSpPr>
          <p:spPr bwMode="auto">
            <a:xfrm>
              <a:off x="4533900" y="2593975"/>
              <a:ext cx="6985" cy="2540"/>
            </a:xfrm>
            <a:custGeom>
              <a:avLst/>
              <a:gdLst>
                <a:gd name="T0" fmla="*/ 33 w 33"/>
                <a:gd name="T1" fmla="*/ 0 h 12"/>
                <a:gd name="T2" fmla="*/ 0 w 33"/>
                <a:gd name="T3" fmla="*/ 10 h 12"/>
                <a:gd name="T4" fmla="*/ 32 w 33"/>
                <a:gd name="T5" fmla="*/ 12 h 12"/>
                <a:gd name="T6" fmla="*/ 33 w 33"/>
                <a:gd name="T7" fmla="*/ 0 h 12"/>
              </a:gdLst>
              <a:ahLst/>
              <a:cxnLst>
                <a:cxn ang="0">
                  <a:pos x="T0" y="T1"/>
                </a:cxn>
                <a:cxn ang="0">
                  <a:pos x="T2" y="T3"/>
                </a:cxn>
                <a:cxn ang="0">
                  <a:pos x="T4" y="T5"/>
                </a:cxn>
                <a:cxn ang="0">
                  <a:pos x="T6" y="T7"/>
                </a:cxn>
              </a:cxnLst>
              <a:rect l="0" t="0" r="r" b="b"/>
              <a:pathLst>
                <a:path w="33" h="12">
                  <a:moveTo>
                    <a:pt x="33" y="0"/>
                  </a:moveTo>
                  <a:lnTo>
                    <a:pt x="0" y="10"/>
                  </a:lnTo>
                  <a:lnTo>
                    <a:pt x="32" y="12"/>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07" name="Freeform 906"/>
            <p:cNvSpPr>
              <a:spLocks/>
            </p:cNvSpPr>
            <p:nvPr/>
          </p:nvSpPr>
          <p:spPr bwMode="auto">
            <a:xfrm>
              <a:off x="4533900" y="2593340"/>
              <a:ext cx="6985" cy="3175"/>
            </a:xfrm>
            <a:custGeom>
              <a:avLst/>
              <a:gdLst>
                <a:gd name="T0" fmla="*/ 1 w 33"/>
                <a:gd name="T1" fmla="*/ 0 h 15"/>
                <a:gd name="T2" fmla="*/ 33 w 33"/>
                <a:gd name="T3" fmla="*/ 3 h 15"/>
                <a:gd name="T4" fmla="*/ 32 w 33"/>
                <a:gd name="T5" fmla="*/ 15 h 15"/>
                <a:gd name="T6" fmla="*/ 0 w 33"/>
                <a:gd name="T7" fmla="*/ 13 h 15"/>
                <a:gd name="T8" fmla="*/ 1 w 33"/>
                <a:gd name="T9" fmla="*/ 0 h 15"/>
              </a:gdLst>
              <a:ahLst/>
              <a:cxnLst>
                <a:cxn ang="0">
                  <a:pos x="T0" y="T1"/>
                </a:cxn>
                <a:cxn ang="0">
                  <a:pos x="T2" y="T3"/>
                </a:cxn>
                <a:cxn ang="0">
                  <a:pos x="T4" y="T5"/>
                </a:cxn>
                <a:cxn ang="0">
                  <a:pos x="T6" y="T7"/>
                </a:cxn>
                <a:cxn ang="0">
                  <a:pos x="T8" y="T9"/>
                </a:cxn>
              </a:cxnLst>
              <a:rect l="0" t="0" r="r" b="b"/>
              <a:pathLst>
                <a:path w="33" h="15">
                  <a:moveTo>
                    <a:pt x="1" y="0"/>
                  </a:moveTo>
                  <a:lnTo>
                    <a:pt x="33" y="3"/>
                  </a:lnTo>
                  <a:lnTo>
                    <a:pt x="32" y="15"/>
                  </a:lnTo>
                  <a:lnTo>
                    <a:pt x="0" y="13"/>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08" name="Freeform 907"/>
            <p:cNvSpPr>
              <a:spLocks/>
            </p:cNvSpPr>
            <p:nvPr/>
          </p:nvSpPr>
          <p:spPr bwMode="auto">
            <a:xfrm>
              <a:off x="4533900" y="2596515"/>
              <a:ext cx="6350" cy="2540"/>
            </a:xfrm>
            <a:custGeom>
              <a:avLst/>
              <a:gdLst>
                <a:gd name="T0" fmla="*/ 0 w 32"/>
                <a:gd name="T1" fmla="*/ 0 h 14"/>
                <a:gd name="T2" fmla="*/ 32 w 32"/>
                <a:gd name="T3" fmla="*/ 2 h 14"/>
                <a:gd name="T4" fmla="*/ 0 w 32"/>
                <a:gd name="T5" fmla="*/ 14 h 14"/>
                <a:gd name="T6" fmla="*/ 0 w 32"/>
                <a:gd name="T7" fmla="*/ 0 h 14"/>
              </a:gdLst>
              <a:ahLst/>
              <a:cxnLst>
                <a:cxn ang="0">
                  <a:pos x="T0" y="T1"/>
                </a:cxn>
                <a:cxn ang="0">
                  <a:pos x="T2" y="T3"/>
                </a:cxn>
                <a:cxn ang="0">
                  <a:pos x="T4" y="T5"/>
                </a:cxn>
                <a:cxn ang="0">
                  <a:pos x="T6" y="T7"/>
                </a:cxn>
              </a:cxnLst>
              <a:rect l="0" t="0" r="r" b="b"/>
              <a:pathLst>
                <a:path w="32" h="14">
                  <a:moveTo>
                    <a:pt x="0" y="0"/>
                  </a:moveTo>
                  <a:lnTo>
                    <a:pt x="32" y="2"/>
                  </a:lnTo>
                  <a:lnTo>
                    <a:pt x="0" y="1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09" name="Freeform 908"/>
            <p:cNvSpPr>
              <a:spLocks/>
            </p:cNvSpPr>
            <p:nvPr/>
          </p:nvSpPr>
          <p:spPr bwMode="auto">
            <a:xfrm>
              <a:off x="4533900" y="2596515"/>
              <a:ext cx="6350" cy="2540"/>
            </a:xfrm>
            <a:custGeom>
              <a:avLst/>
              <a:gdLst>
                <a:gd name="T0" fmla="*/ 32 w 32"/>
                <a:gd name="T1" fmla="*/ 0 h 12"/>
                <a:gd name="T2" fmla="*/ 0 w 32"/>
                <a:gd name="T3" fmla="*/ 12 h 12"/>
                <a:gd name="T4" fmla="*/ 31 w 32"/>
                <a:gd name="T5" fmla="*/ 12 h 12"/>
                <a:gd name="T6" fmla="*/ 32 w 32"/>
                <a:gd name="T7" fmla="*/ 0 h 12"/>
              </a:gdLst>
              <a:ahLst/>
              <a:cxnLst>
                <a:cxn ang="0">
                  <a:pos x="T0" y="T1"/>
                </a:cxn>
                <a:cxn ang="0">
                  <a:pos x="T2" y="T3"/>
                </a:cxn>
                <a:cxn ang="0">
                  <a:pos x="T4" y="T5"/>
                </a:cxn>
                <a:cxn ang="0">
                  <a:pos x="T6" y="T7"/>
                </a:cxn>
              </a:cxnLst>
              <a:rect l="0" t="0" r="r" b="b"/>
              <a:pathLst>
                <a:path w="32" h="12">
                  <a:moveTo>
                    <a:pt x="32" y="0"/>
                  </a:moveTo>
                  <a:lnTo>
                    <a:pt x="0" y="12"/>
                  </a:lnTo>
                  <a:lnTo>
                    <a:pt x="31" y="12"/>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10" name="Freeform 909"/>
            <p:cNvSpPr>
              <a:spLocks/>
            </p:cNvSpPr>
            <p:nvPr/>
          </p:nvSpPr>
          <p:spPr bwMode="auto">
            <a:xfrm>
              <a:off x="4533900" y="2596515"/>
              <a:ext cx="6350" cy="2540"/>
            </a:xfrm>
            <a:custGeom>
              <a:avLst/>
              <a:gdLst>
                <a:gd name="T0" fmla="*/ 0 w 32"/>
                <a:gd name="T1" fmla="*/ 0 h 14"/>
                <a:gd name="T2" fmla="*/ 32 w 32"/>
                <a:gd name="T3" fmla="*/ 2 h 14"/>
                <a:gd name="T4" fmla="*/ 31 w 32"/>
                <a:gd name="T5" fmla="*/ 14 h 14"/>
                <a:gd name="T6" fmla="*/ 0 w 32"/>
                <a:gd name="T7" fmla="*/ 14 h 14"/>
                <a:gd name="T8" fmla="*/ 0 w 32"/>
                <a:gd name="T9" fmla="*/ 0 h 14"/>
              </a:gdLst>
              <a:ahLst/>
              <a:cxnLst>
                <a:cxn ang="0">
                  <a:pos x="T0" y="T1"/>
                </a:cxn>
                <a:cxn ang="0">
                  <a:pos x="T2" y="T3"/>
                </a:cxn>
                <a:cxn ang="0">
                  <a:pos x="T4" y="T5"/>
                </a:cxn>
                <a:cxn ang="0">
                  <a:pos x="T6" y="T7"/>
                </a:cxn>
                <a:cxn ang="0">
                  <a:pos x="T8" y="T9"/>
                </a:cxn>
              </a:cxnLst>
              <a:rect l="0" t="0" r="r" b="b"/>
              <a:pathLst>
                <a:path w="32" h="14">
                  <a:moveTo>
                    <a:pt x="0" y="0"/>
                  </a:moveTo>
                  <a:lnTo>
                    <a:pt x="32" y="2"/>
                  </a:lnTo>
                  <a:lnTo>
                    <a:pt x="31" y="14"/>
                  </a:lnTo>
                  <a:lnTo>
                    <a:pt x="0" y="1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11" name="Freeform 910"/>
            <p:cNvSpPr>
              <a:spLocks/>
            </p:cNvSpPr>
            <p:nvPr/>
          </p:nvSpPr>
          <p:spPr bwMode="auto">
            <a:xfrm>
              <a:off x="4533900" y="2599055"/>
              <a:ext cx="6350" cy="3175"/>
            </a:xfrm>
            <a:custGeom>
              <a:avLst/>
              <a:gdLst>
                <a:gd name="T0" fmla="*/ 0 w 31"/>
                <a:gd name="T1" fmla="*/ 0 h 14"/>
                <a:gd name="T2" fmla="*/ 31 w 31"/>
                <a:gd name="T3" fmla="*/ 0 h 14"/>
                <a:gd name="T4" fmla="*/ 0 w 31"/>
                <a:gd name="T5" fmla="*/ 14 h 14"/>
                <a:gd name="T6" fmla="*/ 0 w 31"/>
                <a:gd name="T7" fmla="*/ 0 h 14"/>
              </a:gdLst>
              <a:ahLst/>
              <a:cxnLst>
                <a:cxn ang="0">
                  <a:pos x="T0" y="T1"/>
                </a:cxn>
                <a:cxn ang="0">
                  <a:pos x="T2" y="T3"/>
                </a:cxn>
                <a:cxn ang="0">
                  <a:pos x="T4" y="T5"/>
                </a:cxn>
                <a:cxn ang="0">
                  <a:pos x="T6" y="T7"/>
                </a:cxn>
              </a:cxnLst>
              <a:rect l="0" t="0" r="r" b="b"/>
              <a:pathLst>
                <a:path w="31" h="14">
                  <a:moveTo>
                    <a:pt x="0" y="0"/>
                  </a:moveTo>
                  <a:lnTo>
                    <a:pt x="31" y="0"/>
                  </a:lnTo>
                  <a:lnTo>
                    <a:pt x="0" y="1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12" name="Freeform 911"/>
            <p:cNvSpPr>
              <a:spLocks/>
            </p:cNvSpPr>
            <p:nvPr/>
          </p:nvSpPr>
          <p:spPr bwMode="auto">
            <a:xfrm>
              <a:off x="4533900" y="2599055"/>
              <a:ext cx="6350" cy="3175"/>
            </a:xfrm>
            <a:custGeom>
              <a:avLst/>
              <a:gdLst>
                <a:gd name="T0" fmla="*/ 31 w 32"/>
                <a:gd name="T1" fmla="*/ 0 h 14"/>
                <a:gd name="T2" fmla="*/ 0 w 32"/>
                <a:gd name="T3" fmla="*/ 14 h 14"/>
                <a:gd name="T4" fmla="*/ 32 w 32"/>
                <a:gd name="T5" fmla="*/ 13 h 14"/>
                <a:gd name="T6" fmla="*/ 31 w 32"/>
                <a:gd name="T7" fmla="*/ 0 h 14"/>
              </a:gdLst>
              <a:ahLst/>
              <a:cxnLst>
                <a:cxn ang="0">
                  <a:pos x="T0" y="T1"/>
                </a:cxn>
                <a:cxn ang="0">
                  <a:pos x="T2" y="T3"/>
                </a:cxn>
                <a:cxn ang="0">
                  <a:pos x="T4" y="T5"/>
                </a:cxn>
                <a:cxn ang="0">
                  <a:pos x="T6" y="T7"/>
                </a:cxn>
              </a:cxnLst>
              <a:rect l="0" t="0" r="r" b="b"/>
              <a:pathLst>
                <a:path w="32" h="14">
                  <a:moveTo>
                    <a:pt x="31" y="0"/>
                  </a:moveTo>
                  <a:lnTo>
                    <a:pt x="0" y="14"/>
                  </a:lnTo>
                  <a:lnTo>
                    <a:pt x="32" y="13"/>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13" name="Freeform 912"/>
            <p:cNvSpPr>
              <a:spLocks/>
            </p:cNvSpPr>
            <p:nvPr/>
          </p:nvSpPr>
          <p:spPr bwMode="auto">
            <a:xfrm>
              <a:off x="4533900" y="2599055"/>
              <a:ext cx="6350" cy="3175"/>
            </a:xfrm>
            <a:custGeom>
              <a:avLst/>
              <a:gdLst>
                <a:gd name="T0" fmla="*/ 0 w 32"/>
                <a:gd name="T1" fmla="*/ 0 h 14"/>
                <a:gd name="T2" fmla="*/ 31 w 32"/>
                <a:gd name="T3" fmla="*/ 0 h 14"/>
                <a:gd name="T4" fmla="*/ 32 w 32"/>
                <a:gd name="T5" fmla="*/ 13 h 14"/>
                <a:gd name="T6" fmla="*/ 0 w 32"/>
                <a:gd name="T7" fmla="*/ 14 h 14"/>
                <a:gd name="T8" fmla="*/ 0 w 32"/>
                <a:gd name="T9" fmla="*/ 0 h 14"/>
              </a:gdLst>
              <a:ahLst/>
              <a:cxnLst>
                <a:cxn ang="0">
                  <a:pos x="T0" y="T1"/>
                </a:cxn>
                <a:cxn ang="0">
                  <a:pos x="T2" y="T3"/>
                </a:cxn>
                <a:cxn ang="0">
                  <a:pos x="T4" y="T5"/>
                </a:cxn>
                <a:cxn ang="0">
                  <a:pos x="T6" y="T7"/>
                </a:cxn>
                <a:cxn ang="0">
                  <a:pos x="T8" y="T9"/>
                </a:cxn>
              </a:cxnLst>
              <a:rect l="0" t="0" r="r" b="b"/>
              <a:pathLst>
                <a:path w="32" h="14">
                  <a:moveTo>
                    <a:pt x="0" y="0"/>
                  </a:moveTo>
                  <a:lnTo>
                    <a:pt x="31" y="0"/>
                  </a:lnTo>
                  <a:lnTo>
                    <a:pt x="32" y="13"/>
                  </a:lnTo>
                  <a:lnTo>
                    <a:pt x="0" y="14"/>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14" name="Freeform 913"/>
            <p:cNvSpPr>
              <a:spLocks/>
            </p:cNvSpPr>
            <p:nvPr/>
          </p:nvSpPr>
          <p:spPr bwMode="auto">
            <a:xfrm>
              <a:off x="4533900" y="2602230"/>
              <a:ext cx="6350" cy="2540"/>
            </a:xfrm>
            <a:custGeom>
              <a:avLst/>
              <a:gdLst>
                <a:gd name="T0" fmla="*/ 0 w 32"/>
                <a:gd name="T1" fmla="*/ 1 h 14"/>
                <a:gd name="T2" fmla="*/ 32 w 32"/>
                <a:gd name="T3" fmla="*/ 0 h 14"/>
                <a:gd name="T4" fmla="*/ 1 w 32"/>
                <a:gd name="T5" fmla="*/ 14 h 14"/>
                <a:gd name="T6" fmla="*/ 0 w 32"/>
                <a:gd name="T7" fmla="*/ 1 h 14"/>
              </a:gdLst>
              <a:ahLst/>
              <a:cxnLst>
                <a:cxn ang="0">
                  <a:pos x="T0" y="T1"/>
                </a:cxn>
                <a:cxn ang="0">
                  <a:pos x="T2" y="T3"/>
                </a:cxn>
                <a:cxn ang="0">
                  <a:pos x="T4" y="T5"/>
                </a:cxn>
                <a:cxn ang="0">
                  <a:pos x="T6" y="T7"/>
                </a:cxn>
              </a:cxnLst>
              <a:rect l="0" t="0" r="r" b="b"/>
              <a:pathLst>
                <a:path w="32" h="14">
                  <a:moveTo>
                    <a:pt x="0" y="1"/>
                  </a:moveTo>
                  <a:lnTo>
                    <a:pt x="32" y="0"/>
                  </a:lnTo>
                  <a:lnTo>
                    <a:pt x="1" y="14"/>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15" name="Freeform 914"/>
            <p:cNvSpPr>
              <a:spLocks/>
            </p:cNvSpPr>
            <p:nvPr/>
          </p:nvSpPr>
          <p:spPr bwMode="auto">
            <a:xfrm>
              <a:off x="4533900" y="2602230"/>
              <a:ext cx="6350" cy="2540"/>
            </a:xfrm>
            <a:custGeom>
              <a:avLst/>
              <a:gdLst>
                <a:gd name="T0" fmla="*/ 31 w 31"/>
                <a:gd name="T1" fmla="*/ 0 h 14"/>
                <a:gd name="T2" fmla="*/ 0 w 31"/>
                <a:gd name="T3" fmla="*/ 14 h 14"/>
                <a:gd name="T4" fmla="*/ 31 w 31"/>
                <a:gd name="T5" fmla="*/ 12 h 14"/>
                <a:gd name="T6" fmla="*/ 31 w 31"/>
                <a:gd name="T7" fmla="*/ 0 h 14"/>
              </a:gdLst>
              <a:ahLst/>
              <a:cxnLst>
                <a:cxn ang="0">
                  <a:pos x="T0" y="T1"/>
                </a:cxn>
                <a:cxn ang="0">
                  <a:pos x="T2" y="T3"/>
                </a:cxn>
                <a:cxn ang="0">
                  <a:pos x="T4" y="T5"/>
                </a:cxn>
                <a:cxn ang="0">
                  <a:pos x="T6" y="T7"/>
                </a:cxn>
              </a:cxnLst>
              <a:rect l="0" t="0" r="r" b="b"/>
              <a:pathLst>
                <a:path w="31" h="14">
                  <a:moveTo>
                    <a:pt x="31" y="0"/>
                  </a:moveTo>
                  <a:lnTo>
                    <a:pt x="0" y="14"/>
                  </a:lnTo>
                  <a:lnTo>
                    <a:pt x="31" y="12"/>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16" name="Freeform 915"/>
            <p:cNvSpPr>
              <a:spLocks/>
            </p:cNvSpPr>
            <p:nvPr/>
          </p:nvSpPr>
          <p:spPr bwMode="auto">
            <a:xfrm>
              <a:off x="4533900" y="2602230"/>
              <a:ext cx="6350" cy="2540"/>
            </a:xfrm>
            <a:custGeom>
              <a:avLst/>
              <a:gdLst>
                <a:gd name="T0" fmla="*/ 0 w 32"/>
                <a:gd name="T1" fmla="*/ 1 h 14"/>
                <a:gd name="T2" fmla="*/ 32 w 32"/>
                <a:gd name="T3" fmla="*/ 0 h 14"/>
                <a:gd name="T4" fmla="*/ 32 w 32"/>
                <a:gd name="T5" fmla="*/ 12 h 14"/>
                <a:gd name="T6" fmla="*/ 1 w 32"/>
                <a:gd name="T7" fmla="*/ 14 h 14"/>
                <a:gd name="T8" fmla="*/ 0 w 32"/>
                <a:gd name="T9" fmla="*/ 1 h 14"/>
              </a:gdLst>
              <a:ahLst/>
              <a:cxnLst>
                <a:cxn ang="0">
                  <a:pos x="T0" y="T1"/>
                </a:cxn>
                <a:cxn ang="0">
                  <a:pos x="T2" y="T3"/>
                </a:cxn>
                <a:cxn ang="0">
                  <a:pos x="T4" y="T5"/>
                </a:cxn>
                <a:cxn ang="0">
                  <a:pos x="T6" y="T7"/>
                </a:cxn>
                <a:cxn ang="0">
                  <a:pos x="T8" y="T9"/>
                </a:cxn>
              </a:cxnLst>
              <a:rect l="0" t="0" r="r" b="b"/>
              <a:pathLst>
                <a:path w="32" h="14">
                  <a:moveTo>
                    <a:pt x="0" y="1"/>
                  </a:moveTo>
                  <a:lnTo>
                    <a:pt x="32" y="0"/>
                  </a:lnTo>
                  <a:lnTo>
                    <a:pt x="32" y="12"/>
                  </a:lnTo>
                  <a:lnTo>
                    <a:pt x="1" y="14"/>
                  </a:lnTo>
                  <a:lnTo>
                    <a:pt x="0"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17" name="Freeform 916"/>
            <p:cNvSpPr>
              <a:spLocks/>
            </p:cNvSpPr>
            <p:nvPr/>
          </p:nvSpPr>
          <p:spPr bwMode="auto">
            <a:xfrm>
              <a:off x="4533900" y="2604770"/>
              <a:ext cx="6350" cy="3175"/>
            </a:xfrm>
            <a:custGeom>
              <a:avLst/>
              <a:gdLst>
                <a:gd name="T0" fmla="*/ 0 w 31"/>
                <a:gd name="T1" fmla="*/ 2 h 16"/>
                <a:gd name="T2" fmla="*/ 31 w 31"/>
                <a:gd name="T3" fmla="*/ 0 h 16"/>
                <a:gd name="T4" fmla="*/ 1 w 31"/>
                <a:gd name="T5" fmla="*/ 16 h 16"/>
                <a:gd name="T6" fmla="*/ 0 w 31"/>
                <a:gd name="T7" fmla="*/ 2 h 16"/>
              </a:gdLst>
              <a:ahLst/>
              <a:cxnLst>
                <a:cxn ang="0">
                  <a:pos x="T0" y="T1"/>
                </a:cxn>
                <a:cxn ang="0">
                  <a:pos x="T2" y="T3"/>
                </a:cxn>
                <a:cxn ang="0">
                  <a:pos x="T4" y="T5"/>
                </a:cxn>
                <a:cxn ang="0">
                  <a:pos x="T6" y="T7"/>
                </a:cxn>
              </a:cxnLst>
              <a:rect l="0" t="0" r="r" b="b"/>
              <a:pathLst>
                <a:path w="31" h="16">
                  <a:moveTo>
                    <a:pt x="0" y="2"/>
                  </a:moveTo>
                  <a:lnTo>
                    <a:pt x="31" y="0"/>
                  </a:lnTo>
                  <a:lnTo>
                    <a:pt x="1" y="16"/>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18" name="Freeform 917"/>
            <p:cNvSpPr>
              <a:spLocks/>
            </p:cNvSpPr>
            <p:nvPr/>
          </p:nvSpPr>
          <p:spPr bwMode="auto">
            <a:xfrm>
              <a:off x="4533900" y="2604770"/>
              <a:ext cx="6985" cy="3175"/>
            </a:xfrm>
            <a:custGeom>
              <a:avLst/>
              <a:gdLst>
                <a:gd name="T0" fmla="*/ 30 w 31"/>
                <a:gd name="T1" fmla="*/ 0 h 16"/>
                <a:gd name="T2" fmla="*/ 0 w 31"/>
                <a:gd name="T3" fmla="*/ 16 h 16"/>
                <a:gd name="T4" fmla="*/ 31 w 31"/>
                <a:gd name="T5" fmla="*/ 12 h 16"/>
                <a:gd name="T6" fmla="*/ 30 w 31"/>
                <a:gd name="T7" fmla="*/ 0 h 16"/>
              </a:gdLst>
              <a:ahLst/>
              <a:cxnLst>
                <a:cxn ang="0">
                  <a:pos x="T0" y="T1"/>
                </a:cxn>
                <a:cxn ang="0">
                  <a:pos x="T2" y="T3"/>
                </a:cxn>
                <a:cxn ang="0">
                  <a:pos x="T4" y="T5"/>
                </a:cxn>
                <a:cxn ang="0">
                  <a:pos x="T6" y="T7"/>
                </a:cxn>
              </a:cxnLst>
              <a:rect l="0" t="0" r="r" b="b"/>
              <a:pathLst>
                <a:path w="31" h="16">
                  <a:moveTo>
                    <a:pt x="30" y="0"/>
                  </a:moveTo>
                  <a:lnTo>
                    <a:pt x="0" y="16"/>
                  </a:lnTo>
                  <a:lnTo>
                    <a:pt x="31" y="12"/>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19" name="Freeform 918"/>
            <p:cNvSpPr>
              <a:spLocks/>
            </p:cNvSpPr>
            <p:nvPr/>
          </p:nvSpPr>
          <p:spPr bwMode="auto">
            <a:xfrm>
              <a:off x="4533900" y="2604770"/>
              <a:ext cx="6985" cy="3175"/>
            </a:xfrm>
            <a:custGeom>
              <a:avLst/>
              <a:gdLst>
                <a:gd name="T0" fmla="*/ 0 w 32"/>
                <a:gd name="T1" fmla="*/ 2 h 16"/>
                <a:gd name="T2" fmla="*/ 31 w 32"/>
                <a:gd name="T3" fmla="*/ 0 h 16"/>
                <a:gd name="T4" fmla="*/ 32 w 32"/>
                <a:gd name="T5" fmla="*/ 12 h 16"/>
                <a:gd name="T6" fmla="*/ 1 w 32"/>
                <a:gd name="T7" fmla="*/ 16 h 16"/>
                <a:gd name="T8" fmla="*/ 0 w 32"/>
                <a:gd name="T9" fmla="*/ 2 h 16"/>
              </a:gdLst>
              <a:ahLst/>
              <a:cxnLst>
                <a:cxn ang="0">
                  <a:pos x="T0" y="T1"/>
                </a:cxn>
                <a:cxn ang="0">
                  <a:pos x="T2" y="T3"/>
                </a:cxn>
                <a:cxn ang="0">
                  <a:pos x="T4" y="T5"/>
                </a:cxn>
                <a:cxn ang="0">
                  <a:pos x="T6" y="T7"/>
                </a:cxn>
                <a:cxn ang="0">
                  <a:pos x="T8" y="T9"/>
                </a:cxn>
              </a:cxnLst>
              <a:rect l="0" t="0" r="r" b="b"/>
              <a:pathLst>
                <a:path w="32" h="16">
                  <a:moveTo>
                    <a:pt x="0" y="2"/>
                  </a:moveTo>
                  <a:lnTo>
                    <a:pt x="31" y="0"/>
                  </a:lnTo>
                  <a:lnTo>
                    <a:pt x="32" y="12"/>
                  </a:lnTo>
                  <a:lnTo>
                    <a:pt x="1" y="16"/>
                  </a:lnTo>
                  <a:lnTo>
                    <a:pt x="0" y="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20" name="Freeform 919"/>
            <p:cNvSpPr>
              <a:spLocks/>
            </p:cNvSpPr>
            <p:nvPr/>
          </p:nvSpPr>
          <p:spPr bwMode="auto">
            <a:xfrm>
              <a:off x="4533900" y="2607310"/>
              <a:ext cx="6985" cy="3175"/>
            </a:xfrm>
            <a:custGeom>
              <a:avLst/>
              <a:gdLst>
                <a:gd name="T0" fmla="*/ 0 w 31"/>
                <a:gd name="T1" fmla="*/ 4 h 17"/>
                <a:gd name="T2" fmla="*/ 31 w 31"/>
                <a:gd name="T3" fmla="*/ 0 h 17"/>
                <a:gd name="T4" fmla="*/ 2 w 31"/>
                <a:gd name="T5" fmla="*/ 17 h 17"/>
                <a:gd name="T6" fmla="*/ 0 w 31"/>
                <a:gd name="T7" fmla="*/ 4 h 17"/>
              </a:gdLst>
              <a:ahLst/>
              <a:cxnLst>
                <a:cxn ang="0">
                  <a:pos x="T0" y="T1"/>
                </a:cxn>
                <a:cxn ang="0">
                  <a:pos x="T2" y="T3"/>
                </a:cxn>
                <a:cxn ang="0">
                  <a:pos x="T4" y="T5"/>
                </a:cxn>
                <a:cxn ang="0">
                  <a:pos x="T6" y="T7"/>
                </a:cxn>
              </a:cxnLst>
              <a:rect l="0" t="0" r="r" b="b"/>
              <a:pathLst>
                <a:path w="31" h="17">
                  <a:moveTo>
                    <a:pt x="0" y="4"/>
                  </a:moveTo>
                  <a:lnTo>
                    <a:pt x="31" y="0"/>
                  </a:lnTo>
                  <a:lnTo>
                    <a:pt x="2" y="17"/>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21" name="Freeform 920"/>
            <p:cNvSpPr>
              <a:spLocks/>
            </p:cNvSpPr>
            <p:nvPr/>
          </p:nvSpPr>
          <p:spPr bwMode="auto">
            <a:xfrm>
              <a:off x="4534535" y="2607310"/>
              <a:ext cx="6350" cy="3175"/>
            </a:xfrm>
            <a:custGeom>
              <a:avLst/>
              <a:gdLst>
                <a:gd name="T0" fmla="*/ 29 w 31"/>
                <a:gd name="T1" fmla="*/ 0 h 17"/>
                <a:gd name="T2" fmla="*/ 0 w 31"/>
                <a:gd name="T3" fmla="*/ 17 h 17"/>
                <a:gd name="T4" fmla="*/ 31 w 31"/>
                <a:gd name="T5" fmla="*/ 12 h 17"/>
                <a:gd name="T6" fmla="*/ 29 w 31"/>
                <a:gd name="T7" fmla="*/ 0 h 17"/>
              </a:gdLst>
              <a:ahLst/>
              <a:cxnLst>
                <a:cxn ang="0">
                  <a:pos x="T0" y="T1"/>
                </a:cxn>
                <a:cxn ang="0">
                  <a:pos x="T2" y="T3"/>
                </a:cxn>
                <a:cxn ang="0">
                  <a:pos x="T4" y="T5"/>
                </a:cxn>
                <a:cxn ang="0">
                  <a:pos x="T6" y="T7"/>
                </a:cxn>
              </a:cxnLst>
              <a:rect l="0" t="0" r="r" b="b"/>
              <a:pathLst>
                <a:path w="31" h="17">
                  <a:moveTo>
                    <a:pt x="29" y="0"/>
                  </a:moveTo>
                  <a:lnTo>
                    <a:pt x="0" y="17"/>
                  </a:lnTo>
                  <a:lnTo>
                    <a:pt x="31" y="12"/>
                  </a:lnTo>
                  <a:lnTo>
                    <a:pt x="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22" name="Freeform 921"/>
            <p:cNvSpPr>
              <a:spLocks/>
            </p:cNvSpPr>
            <p:nvPr/>
          </p:nvSpPr>
          <p:spPr bwMode="auto">
            <a:xfrm>
              <a:off x="4533900" y="2607310"/>
              <a:ext cx="6985" cy="3175"/>
            </a:xfrm>
            <a:custGeom>
              <a:avLst/>
              <a:gdLst>
                <a:gd name="T0" fmla="*/ 0 w 33"/>
                <a:gd name="T1" fmla="*/ 4 h 17"/>
                <a:gd name="T2" fmla="*/ 31 w 33"/>
                <a:gd name="T3" fmla="*/ 0 h 17"/>
                <a:gd name="T4" fmla="*/ 33 w 33"/>
                <a:gd name="T5" fmla="*/ 12 h 17"/>
                <a:gd name="T6" fmla="*/ 2 w 33"/>
                <a:gd name="T7" fmla="*/ 17 h 17"/>
                <a:gd name="T8" fmla="*/ 0 w 33"/>
                <a:gd name="T9" fmla="*/ 4 h 17"/>
              </a:gdLst>
              <a:ahLst/>
              <a:cxnLst>
                <a:cxn ang="0">
                  <a:pos x="T0" y="T1"/>
                </a:cxn>
                <a:cxn ang="0">
                  <a:pos x="T2" y="T3"/>
                </a:cxn>
                <a:cxn ang="0">
                  <a:pos x="T4" y="T5"/>
                </a:cxn>
                <a:cxn ang="0">
                  <a:pos x="T6" y="T7"/>
                </a:cxn>
                <a:cxn ang="0">
                  <a:pos x="T8" y="T9"/>
                </a:cxn>
              </a:cxnLst>
              <a:rect l="0" t="0" r="r" b="b"/>
              <a:pathLst>
                <a:path w="33" h="17">
                  <a:moveTo>
                    <a:pt x="0" y="4"/>
                  </a:moveTo>
                  <a:lnTo>
                    <a:pt x="31" y="0"/>
                  </a:lnTo>
                  <a:lnTo>
                    <a:pt x="33" y="12"/>
                  </a:lnTo>
                  <a:lnTo>
                    <a:pt x="2" y="17"/>
                  </a:lnTo>
                  <a:lnTo>
                    <a:pt x="0"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23" name="Freeform 922"/>
            <p:cNvSpPr>
              <a:spLocks/>
            </p:cNvSpPr>
            <p:nvPr/>
          </p:nvSpPr>
          <p:spPr bwMode="auto">
            <a:xfrm>
              <a:off x="4534535" y="2609850"/>
              <a:ext cx="6350" cy="3810"/>
            </a:xfrm>
            <a:custGeom>
              <a:avLst/>
              <a:gdLst>
                <a:gd name="T0" fmla="*/ 0 w 31"/>
                <a:gd name="T1" fmla="*/ 5 h 18"/>
                <a:gd name="T2" fmla="*/ 31 w 31"/>
                <a:gd name="T3" fmla="*/ 0 h 18"/>
                <a:gd name="T4" fmla="*/ 2 w 31"/>
                <a:gd name="T5" fmla="*/ 18 h 18"/>
                <a:gd name="T6" fmla="*/ 0 w 31"/>
                <a:gd name="T7" fmla="*/ 5 h 18"/>
              </a:gdLst>
              <a:ahLst/>
              <a:cxnLst>
                <a:cxn ang="0">
                  <a:pos x="T0" y="T1"/>
                </a:cxn>
                <a:cxn ang="0">
                  <a:pos x="T2" y="T3"/>
                </a:cxn>
                <a:cxn ang="0">
                  <a:pos x="T4" y="T5"/>
                </a:cxn>
                <a:cxn ang="0">
                  <a:pos x="T6" y="T7"/>
                </a:cxn>
              </a:cxnLst>
              <a:rect l="0" t="0" r="r" b="b"/>
              <a:pathLst>
                <a:path w="31" h="18">
                  <a:moveTo>
                    <a:pt x="0" y="5"/>
                  </a:moveTo>
                  <a:lnTo>
                    <a:pt x="31" y="0"/>
                  </a:lnTo>
                  <a:lnTo>
                    <a:pt x="2" y="18"/>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24" name="Freeform 923"/>
            <p:cNvSpPr>
              <a:spLocks/>
            </p:cNvSpPr>
            <p:nvPr/>
          </p:nvSpPr>
          <p:spPr bwMode="auto">
            <a:xfrm>
              <a:off x="4535170" y="2609850"/>
              <a:ext cx="6350" cy="3810"/>
            </a:xfrm>
            <a:custGeom>
              <a:avLst/>
              <a:gdLst>
                <a:gd name="T0" fmla="*/ 29 w 31"/>
                <a:gd name="T1" fmla="*/ 0 h 18"/>
                <a:gd name="T2" fmla="*/ 0 w 31"/>
                <a:gd name="T3" fmla="*/ 18 h 18"/>
                <a:gd name="T4" fmla="*/ 31 w 31"/>
                <a:gd name="T5" fmla="*/ 12 h 18"/>
                <a:gd name="T6" fmla="*/ 29 w 31"/>
                <a:gd name="T7" fmla="*/ 0 h 18"/>
              </a:gdLst>
              <a:ahLst/>
              <a:cxnLst>
                <a:cxn ang="0">
                  <a:pos x="T0" y="T1"/>
                </a:cxn>
                <a:cxn ang="0">
                  <a:pos x="T2" y="T3"/>
                </a:cxn>
                <a:cxn ang="0">
                  <a:pos x="T4" y="T5"/>
                </a:cxn>
                <a:cxn ang="0">
                  <a:pos x="T6" y="T7"/>
                </a:cxn>
              </a:cxnLst>
              <a:rect l="0" t="0" r="r" b="b"/>
              <a:pathLst>
                <a:path w="31" h="18">
                  <a:moveTo>
                    <a:pt x="29" y="0"/>
                  </a:moveTo>
                  <a:lnTo>
                    <a:pt x="0" y="18"/>
                  </a:lnTo>
                  <a:lnTo>
                    <a:pt x="31" y="12"/>
                  </a:lnTo>
                  <a:lnTo>
                    <a:pt x="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25" name="Freeform 924"/>
            <p:cNvSpPr>
              <a:spLocks/>
            </p:cNvSpPr>
            <p:nvPr/>
          </p:nvSpPr>
          <p:spPr bwMode="auto">
            <a:xfrm>
              <a:off x="4534535" y="2609850"/>
              <a:ext cx="6985" cy="3810"/>
            </a:xfrm>
            <a:custGeom>
              <a:avLst/>
              <a:gdLst>
                <a:gd name="T0" fmla="*/ 0 w 33"/>
                <a:gd name="T1" fmla="*/ 5 h 18"/>
                <a:gd name="T2" fmla="*/ 31 w 33"/>
                <a:gd name="T3" fmla="*/ 0 h 18"/>
                <a:gd name="T4" fmla="*/ 33 w 33"/>
                <a:gd name="T5" fmla="*/ 12 h 18"/>
                <a:gd name="T6" fmla="*/ 2 w 33"/>
                <a:gd name="T7" fmla="*/ 18 h 18"/>
                <a:gd name="T8" fmla="*/ 0 w 33"/>
                <a:gd name="T9" fmla="*/ 5 h 18"/>
              </a:gdLst>
              <a:ahLst/>
              <a:cxnLst>
                <a:cxn ang="0">
                  <a:pos x="T0" y="T1"/>
                </a:cxn>
                <a:cxn ang="0">
                  <a:pos x="T2" y="T3"/>
                </a:cxn>
                <a:cxn ang="0">
                  <a:pos x="T4" y="T5"/>
                </a:cxn>
                <a:cxn ang="0">
                  <a:pos x="T6" y="T7"/>
                </a:cxn>
                <a:cxn ang="0">
                  <a:pos x="T8" y="T9"/>
                </a:cxn>
              </a:cxnLst>
              <a:rect l="0" t="0" r="r" b="b"/>
              <a:pathLst>
                <a:path w="33" h="18">
                  <a:moveTo>
                    <a:pt x="0" y="5"/>
                  </a:moveTo>
                  <a:lnTo>
                    <a:pt x="31" y="0"/>
                  </a:lnTo>
                  <a:lnTo>
                    <a:pt x="33" y="12"/>
                  </a:lnTo>
                  <a:lnTo>
                    <a:pt x="2" y="18"/>
                  </a:lnTo>
                  <a:lnTo>
                    <a:pt x="0" y="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26" name="Freeform 925"/>
            <p:cNvSpPr>
              <a:spLocks/>
            </p:cNvSpPr>
            <p:nvPr/>
          </p:nvSpPr>
          <p:spPr bwMode="auto">
            <a:xfrm>
              <a:off x="4535170" y="2612390"/>
              <a:ext cx="6350" cy="3810"/>
            </a:xfrm>
            <a:custGeom>
              <a:avLst/>
              <a:gdLst>
                <a:gd name="T0" fmla="*/ 0 w 31"/>
                <a:gd name="T1" fmla="*/ 6 h 20"/>
                <a:gd name="T2" fmla="*/ 31 w 31"/>
                <a:gd name="T3" fmla="*/ 0 h 20"/>
                <a:gd name="T4" fmla="*/ 3 w 31"/>
                <a:gd name="T5" fmla="*/ 20 h 20"/>
                <a:gd name="T6" fmla="*/ 0 w 31"/>
                <a:gd name="T7" fmla="*/ 6 h 20"/>
              </a:gdLst>
              <a:ahLst/>
              <a:cxnLst>
                <a:cxn ang="0">
                  <a:pos x="T0" y="T1"/>
                </a:cxn>
                <a:cxn ang="0">
                  <a:pos x="T2" y="T3"/>
                </a:cxn>
                <a:cxn ang="0">
                  <a:pos x="T4" y="T5"/>
                </a:cxn>
                <a:cxn ang="0">
                  <a:pos x="T6" y="T7"/>
                </a:cxn>
              </a:cxnLst>
              <a:rect l="0" t="0" r="r" b="b"/>
              <a:pathLst>
                <a:path w="31" h="20">
                  <a:moveTo>
                    <a:pt x="0" y="6"/>
                  </a:moveTo>
                  <a:lnTo>
                    <a:pt x="31" y="0"/>
                  </a:lnTo>
                  <a:lnTo>
                    <a:pt x="3" y="2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27" name="Freeform 926"/>
            <p:cNvSpPr>
              <a:spLocks/>
            </p:cNvSpPr>
            <p:nvPr/>
          </p:nvSpPr>
          <p:spPr bwMode="auto">
            <a:xfrm>
              <a:off x="4535805" y="2612390"/>
              <a:ext cx="6350" cy="3810"/>
            </a:xfrm>
            <a:custGeom>
              <a:avLst/>
              <a:gdLst>
                <a:gd name="T0" fmla="*/ 28 w 31"/>
                <a:gd name="T1" fmla="*/ 0 h 20"/>
                <a:gd name="T2" fmla="*/ 0 w 31"/>
                <a:gd name="T3" fmla="*/ 20 h 20"/>
                <a:gd name="T4" fmla="*/ 31 w 31"/>
                <a:gd name="T5" fmla="*/ 13 h 20"/>
                <a:gd name="T6" fmla="*/ 28 w 31"/>
                <a:gd name="T7" fmla="*/ 0 h 20"/>
              </a:gdLst>
              <a:ahLst/>
              <a:cxnLst>
                <a:cxn ang="0">
                  <a:pos x="T0" y="T1"/>
                </a:cxn>
                <a:cxn ang="0">
                  <a:pos x="T2" y="T3"/>
                </a:cxn>
                <a:cxn ang="0">
                  <a:pos x="T4" y="T5"/>
                </a:cxn>
                <a:cxn ang="0">
                  <a:pos x="T6" y="T7"/>
                </a:cxn>
              </a:cxnLst>
              <a:rect l="0" t="0" r="r" b="b"/>
              <a:pathLst>
                <a:path w="31" h="20">
                  <a:moveTo>
                    <a:pt x="28" y="0"/>
                  </a:moveTo>
                  <a:lnTo>
                    <a:pt x="0" y="20"/>
                  </a:lnTo>
                  <a:lnTo>
                    <a:pt x="31" y="13"/>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28" name="Freeform 927"/>
            <p:cNvSpPr>
              <a:spLocks/>
            </p:cNvSpPr>
            <p:nvPr/>
          </p:nvSpPr>
          <p:spPr bwMode="auto">
            <a:xfrm>
              <a:off x="4535170" y="2612390"/>
              <a:ext cx="6985" cy="3810"/>
            </a:xfrm>
            <a:custGeom>
              <a:avLst/>
              <a:gdLst>
                <a:gd name="T0" fmla="*/ 0 w 34"/>
                <a:gd name="T1" fmla="*/ 6 h 20"/>
                <a:gd name="T2" fmla="*/ 31 w 34"/>
                <a:gd name="T3" fmla="*/ 0 h 20"/>
                <a:gd name="T4" fmla="*/ 34 w 34"/>
                <a:gd name="T5" fmla="*/ 13 h 20"/>
                <a:gd name="T6" fmla="*/ 3 w 34"/>
                <a:gd name="T7" fmla="*/ 20 h 20"/>
                <a:gd name="T8" fmla="*/ 0 w 34"/>
                <a:gd name="T9" fmla="*/ 6 h 20"/>
              </a:gdLst>
              <a:ahLst/>
              <a:cxnLst>
                <a:cxn ang="0">
                  <a:pos x="T0" y="T1"/>
                </a:cxn>
                <a:cxn ang="0">
                  <a:pos x="T2" y="T3"/>
                </a:cxn>
                <a:cxn ang="0">
                  <a:pos x="T4" y="T5"/>
                </a:cxn>
                <a:cxn ang="0">
                  <a:pos x="T6" y="T7"/>
                </a:cxn>
                <a:cxn ang="0">
                  <a:pos x="T8" y="T9"/>
                </a:cxn>
              </a:cxnLst>
              <a:rect l="0" t="0" r="r" b="b"/>
              <a:pathLst>
                <a:path w="34" h="20">
                  <a:moveTo>
                    <a:pt x="0" y="6"/>
                  </a:moveTo>
                  <a:lnTo>
                    <a:pt x="31" y="0"/>
                  </a:lnTo>
                  <a:lnTo>
                    <a:pt x="34" y="13"/>
                  </a:lnTo>
                  <a:lnTo>
                    <a:pt x="3" y="20"/>
                  </a:lnTo>
                  <a:lnTo>
                    <a:pt x="0"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29" name="Freeform 928"/>
            <p:cNvSpPr>
              <a:spLocks/>
            </p:cNvSpPr>
            <p:nvPr/>
          </p:nvSpPr>
          <p:spPr bwMode="auto">
            <a:xfrm>
              <a:off x="4535805" y="2614930"/>
              <a:ext cx="6350" cy="4445"/>
            </a:xfrm>
            <a:custGeom>
              <a:avLst/>
              <a:gdLst>
                <a:gd name="T0" fmla="*/ 0 w 31"/>
                <a:gd name="T1" fmla="*/ 7 h 20"/>
                <a:gd name="T2" fmla="*/ 31 w 31"/>
                <a:gd name="T3" fmla="*/ 0 h 20"/>
                <a:gd name="T4" fmla="*/ 3 w 31"/>
                <a:gd name="T5" fmla="*/ 20 h 20"/>
                <a:gd name="T6" fmla="*/ 0 w 31"/>
                <a:gd name="T7" fmla="*/ 7 h 20"/>
              </a:gdLst>
              <a:ahLst/>
              <a:cxnLst>
                <a:cxn ang="0">
                  <a:pos x="T0" y="T1"/>
                </a:cxn>
                <a:cxn ang="0">
                  <a:pos x="T2" y="T3"/>
                </a:cxn>
                <a:cxn ang="0">
                  <a:pos x="T4" y="T5"/>
                </a:cxn>
                <a:cxn ang="0">
                  <a:pos x="T6" y="T7"/>
                </a:cxn>
              </a:cxnLst>
              <a:rect l="0" t="0" r="r" b="b"/>
              <a:pathLst>
                <a:path w="31" h="20">
                  <a:moveTo>
                    <a:pt x="0" y="7"/>
                  </a:moveTo>
                  <a:lnTo>
                    <a:pt x="31" y="0"/>
                  </a:lnTo>
                  <a:lnTo>
                    <a:pt x="3" y="2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30" name="Freeform 929"/>
            <p:cNvSpPr>
              <a:spLocks/>
            </p:cNvSpPr>
            <p:nvPr/>
          </p:nvSpPr>
          <p:spPr bwMode="auto">
            <a:xfrm>
              <a:off x="4536440" y="2614930"/>
              <a:ext cx="6350" cy="4445"/>
            </a:xfrm>
            <a:custGeom>
              <a:avLst/>
              <a:gdLst>
                <a:gd name="T0" fmla="*/ 28 w 31"/>
                <a:gd name="T1" fmla="*/ 0 h 20"/>
                <a:gd name="T2" fmla="*/ 0 w 31"/>
                <a:gd name="T3" fmla="*/ 20 h 20"/>
                <a:gd name="T4" fmla="*/ 31 w 31"/>
                <a:gd name="T5" fmla="*/ 12 h 20"/>
                <a:gd name="T6" fmla="*/ 28 w 31"/>
                <a:gd name="T7" fmla="*/ 0 h 20"/>
              </a:gdLst>
              <a:ahLst/>
              <a:cxnLst>
                <a:cxn ang="0">
                  <a:pos x="T0" y="T1"/>
                </a:cxn>
                <a:cxn ang="0">
                  <a:pos x="T2" y="T3"/>
                </a:cxn>
                <a:cxn ang="0">
                  <a:pos x="T4" y="T5"/>
                </a:cxn>
                <a:cxn ang="0">
                  <a:pos x="T6" y="T7"/>
                </a:cxn>
              </a:cxnLst>
              <a:rect l="0" t="0" r="r" b="b"/>
              <a:pathLst>
                <a:path w="31" h="20">
                  <a:moveTo>
                    <a:pt x="28" y="0"/>
                  </a:moveTo>
                  <a:lnTo>
                    <a:pt x="0" y="20"/>
                  </a:lnTo>
                  <a:lnTo>
                    <a:pt x="31" y="12"/>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31" name="Freeform 930"/>
            <p:cNvSpPr>
              <a:spLocks/>
            </p:cNvSpPr>
            <p:nvPr/>
          </p:nvSpPr>
          <p:spPr bwMode="auto">
            <a:xfrm>
              <a:off x="4535805" y="2614930"/>
              <a:ext cx="6985" cy="4445"/>
            </a:xfrm>
            <a:custGeom>
              <a:avLst/>
              <a:gdLst>
                <a:gd name="T0" fmla="*/ 0 w 34"/>
                <a:gd name="T1" fmla="*/ 7 h 20"/>
                <a:gd name="T2" fmla="*/ 31 w 34"/>
                <a:gd name="T3" fmla="*/ 0 h 20"/>
                <a:gd name="T4" fmla="*/ 34 w 34"/>
                <a:gd name="T5" fmla="*/ 12 h 20"/>
                <a:gd name="T6" fmla="*/ 3 w 34"/>
                <a:gd name="T7" fmla="*/ 20 h 20"/>
                <a:gd name="T8" fmla="*/ 0 w 34"/>
                <a:gd name="T9" fmla="*/ 7 h 20"/>
              </a:gdLst>
              <a:ahLst/>
              <a:cxnLst>
                <a:cxn ang="0">
                  <a:pos x="T0" y="T1"/>
                </a:cxn>
                <a:cxn ang="0">
                  <a:pos x="T2" y="T3"/>
                </a:cxn>
                <a:cxn ang="0">
                  <a:pos x="T4" y="T5"/>
                </a:cxn>
                <a:cxn ang="0">
                  <a:pos x="T6" y="T7"/>
                </a:cxn>
                <a:cxn ang="0">
                  <a:pos x="T8" y="T9"/>
                </a:cxn>
              </a:cxnLst>
              <a:rect l="0" t="0" r="r" b="b"/>
              <a:pathLst>
                <a:path w="34" h="20">
                  <a:moveTo>
                    <a:pt x="0" y="7"/>
                  </a:moveTo>
                  <a:lnTo>
                    <a:pt x="31" y="0"/>
                  </a:lnTo>
                  <a:lnTo>
                    <a:pt x="34" y="12"/>
                  </a:lnTo>
                  <a:lnTo>
                    <a:pt x="3" y="20"/>
                  </a:lnTo>
                  <a:lnTo>
                    <a:pt x="0" y="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32" name="Freeform 931"/>
            <p:cNvSpPr>
              <a:spLocks/>
            </p:cNvSpPr>
            <p:nvPr/>
          </p:nvSpPr>
          <p:spPr bwMode="auto">
            <a:xfrm>
              <a:off x="4536440" y="2617470"/>
              <a:ext cx="6350" cy="4445"/>
            </a:xfrm>
            <a:custGeom>
              <a:avLst/>
              <a:gdLst>
                <a:gd name="T0" fmla="*/ 0 w 31"/>
                <a:gd name="T1" fmla="*/ 8 h 21"/>
                <a:gd name="T2" fmla="*/ 31 w 31"/>
                <a:gd name="T3" fmla="*/ 0 h 21"/>
                <a:gd name="T4" fmla="*/ 5 w 31"/>
                <a:gd name="T5" fmla="*/ 21 h 21"/>
                <a:gd name="T6" fmla="*/ 0 w 31"/>
                <a:gd name="T7" fmla="*/ 8 h 21"/>
              </a:gdLst>
              <a:ahLst/>
              <a:cxnLst>
                <a:cxn ang="0">
                  <a:pos x="T0" y="T1"/>
                </a:cxn>
                <a:cxn ang="0">
                  <a:pos x="T2" y="T3"/>
                </a:cxn>
                <a:cxn ang="0">
                  <a:pos x="T4" y="T5"/>
                </a:cxn>
                <a:cxn ang="0">
                  <a:pos x="T6" y="T7"/>
                </a:cxn>
              </a:cxnLst>
              <a:rect l="0" t="0" r="r" b="b"/>
              <a:pathLst>
                <a:path w="31" h="21">
                  <a:moveTo>
                    <a:pt x="0" y="8"/>
                  </a:moveTo>
                  <a:lnTo>
                    <a:pt x="31" y="0"/>
                  </a:lnTo>
                  <a:lnTo>
                    <a:pt x="5" y="21"/>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33" name="Freeform 932"/>
            <p:cNvSpPr>
              <a:spLocks/>
            </p:cNvSpPr>
            <p:nvPr/>
          </p:nvSpPr>
          <p:spPr bwMode="auto">
            <a:xfrm>
              <a:off x="4537075" y="2617470"/>
              <a:ext cx="6350" cy="4445"/>
            </a:xfrm>
            <a:custGeom>
              <a:avLst/>
              <a:gdLst>
                <a:gd name="T0" fmla="*/ 26 w 29"/>
                <a:gd name="T1" fmla="*/ 0 h 21"/>
                <a:gd name="T2" fmla="*/ 0 w 29"/>
                <a:gd name="T3" fmla="*/ 21 h 21"/>
                <a:gd name="T4" fmla="*/ 29 w 29"/>
                <a:gd name="T5" fmla="*/ 11 h 21"/>
                <a:gd name="T6" fmla="*/ 26 w 29"/>
                <a:gd name="T7" fmla="*/ 0 h 21"/>
              </a:gdLst>
              <a:ahLst/>
              <a:cxnLst>
                <a:cxn ang="0">
                  <a:pos x="T0" y="T1"/>
                </a:cxn>
                <a:cxn ang="0">
                  <a:pos x="T2" y="T3"/>
                </a:cxn>
                <a:cxn ang="0">
                  <a:pos x="T4" y="T5"/>
                </a:cxn>
                <a:cxn ang="0">
                  <a:pos x="T6" y="T7"/>
                </a:cxn>
              </a:cxnLst>
              <a:rect l="0" t="0" r="r" b="b"/>
              <a:pathLst>
                <a:path w="29" h="21">
                  <a:moveTo>
                    <a:pt x="26" y="0"/>
                  </a:moveTo>
                  <a:lnTo>
                    <a:pt x="0" y="21"/>
                  </a:lnTo>
                  <a:lnTo>
                    <a:pt x="29" y="11"/>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34" name="Freeform 933"/>
            <p:cNvSpPr>
              <a:spLocks/>
            </p:cNvSpPr>
            <p:nvPr/>
          </p:nvSpPr>
          <p:spPr bwMode="auto">
            <a:xfrm>
              <a:off x="4536440" y="2617470"/>
              <a:ext cx="6985" cy="4445"/>
            </a:xfrm>
            <a:custGeom>
              <a:avLst/>
              <a:gdLst>
                <a:gd name="T0" fmla="*/ 0 w 34"/>
                <a:gd name="T1" fmla="*/ 8 h 21"/>
                <a:gd name="T2" fmla="*/ 31 w 34"/>
                <a:gd name="T3" fmla="*/ 0 h 21"/>
                <a:gd name="T4" fmla="*/ 34 w 34"/>
                <a:gd name="T5" fmla="*/ 11 h 21"/>
                <a:gd name="T6" fmla="*/ 5 w 34"/>
                <a:gd name="T7" fmla="*/ 21 h 21"/>
                <a:gd name="T8" fmla="*/ 0 w 34"/>
                <a:gd name="T9" fmla="*/ 8 h 21"/>
              </a:gdLst>
              <a:ahLst/>
              <a:cxnLst>
                <a:cxn ang="0">
                  <a:pos x="T0" y="T1"/>
                </a:cxn>
                <a:cxn ang="0">
                  <a:pos x="T2" y="T3"/>
                </a:cxn>
                <a:cxn ang="0">
                  <a:pos x="T4" y="T5"/>
                </a:cxn>
                <a:cxn ang="0">
                  <a:pos x="T6" y="T7"/>
                </a:cxn>
                <a:cxn ang="0">
                  <a:pos x="T8" y="T9"/>
                </a:cxn>
              </a:cxnLst>
              <a:rect l="0" t="0" r="r" b="b"/>
              <a:pathLst>
                <a:path w="34" h="21">
                  <a:moveTo>
                    <a:pt x="0" y="8"/>
                  </a:moveTo>
                  <a:lnTo>
                    <a:pt x="31" y="0"/>
                  </a:lnTo>
                  <a:lnTo>
                    <a:pt x="34" y="11"/>
                  </a:lnTo>
                  <a:lnTo>
                    <a:pt x="5" y="21"/>
                  </a:lnTo>
                  <a:lnTo>
                    <a:pt x="0" y="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35" name="Freeform 934"/>
            <p:cNvSpPr>
              <a:spLocks/>
            </p:cNvSpPr>
            <p:nvPr/>
          </p:nvSpPr>
          <p:spPr bwMode="auto">
            <a:xfrm>
              <a:off x="4537075" y="2620010"/>
              <a:ext cx="6350" cy="4445"/>
            </a:xfrm>
            <a:custGeom>
              <a:avLst/>
              <a:gdLst>
                <a:gd name="T0" fmla="*/ 0 w 29"/>
                <a:gd name="T1" fmla="*/ 10 h 22"/>
                <a:gd name="T2" fmla="*/ 29 w 29"/>
                <a:gd name="T3" fmla="*/ 0 h 22"/>
                <a:gd name="T4" fmla="*/ 5 w 29"/>
                <a:gd name="T5" fmla="*/ 22 h 22"/>
                <a:gd name="T6" fmla="*/ 0 w 29"/>
                <a:gd name="T7" fmla="*/ 10 h 22"/>
              </a:gdLst>
              <a:ahLst/>
              <a:cxnLst>
                <a:cxn ang="0">
                  <a:pos x="T0" y="T1"/>
                </a:cxn>
                <a:cxn ang="0">
                  <a:pos x="T2" y="T3"/>
                </a:cxn>
                <a:cxn ang="0">
                  <a:pos x="T4" y="T5"/>
                </a:cxn>
                <a:cxn ang="0">
                  <a:pos x="T6" y="T7"/>
                </a:cxn>
              </a:cxnLst>
              <a:rect l="0" t="0" r="r" b="b"/>
              <a:pathLst>
                <a:path w="29" h="22">
                  <a:moveTo>
                    <a:pt x="0" y="10"/>
                  </a:moveTo>
                  <a:lnTo>
                    <a:pt x="29" y="0"/>
                  </a:lnTo>
                  <a:lnTo>
                    <a:pt x="5" y="22"/>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36" name="Freeform 935"/>
            <p:cNvSpPr>
              <a:spLocks/>
            </p:cNvSpPr>
            <p:nvPr/>
          </p:nvSpPr>
          <p:spPr bwMode="auto">
            <a:xfrm>
              <a:off x="4538345" y="2620010"/>
              <a:ext cx="5715" cy="4445"/>
            </a:xfrm>
            <a:custGeom>
              <a:avLst/>
              <a:gdLst>
                <a:gd name="T0" fmla="*/ 24 w 28"/>
                <a:gd name="T1" fmla="*/ 0 h 22"/>
                <a:gd name="T2" fmla="*/ 0 w 28"/>
                <a:gd name="T3" fmla="*/ 22 h 22"/>
                <a:gd name="T4" fmla="*/ 28 w 28"/>
                <a:gd name="T5" fmla="*/ 11 h 22"/>
                <a:gd name="T6" fmla="*/ 24 w 28"/>
                <a:gd name="T7" fmla="*/ 0 h 22"/>
              </a:gdLst>
              <a:ahLst/>
              <a:cxnLst>
                <a:cxn ang="0">
                  <a:pos x="T0" y="T1"/>
                </a:cxn>
                <a:cxn ang="0">
                  <a:pos x="T2" y="T3"/>
                </a:cxn>
                <a:cxn ang="0">
                  <a:pos x="T4" y="T5"/>
                </a:cxn>
                <a:cxn ang="0">
                  <a:pos x="T6" y="T7"/>
                </a:cxn>
              </a:cxnLst>
              <a:rect l="0" t="0" r="r" b="b"/>
              <a:pathLst>
                <a:path w="28" h="22">
                  <a:moveTo>
                    <a:pt x="24" y="0"/>
                  </a:moveTo>
                  <a:lnTo>
                    <a:pt x="0" y="22"/>
                  </a:lnTo>
                  <a:lnTo>
                    <a:pt x="28" y="1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37" name="Freeform 936"/>
            <p:cNvSpPr>
              <a:spLocks/>
            </p:cNvSpPr>
            <p:nvPr/>
          </p:nvSpPr>
          <p:spPr bwMode="auto">
            <a:xfrm>
              <a:off x="4537075" y="2620010"/>
              <a:ext cx="6985" cy="4445"/>
            </a:xfrm>
            <a:custGeom>
              <a:avLst/>
              <a:gdLst>
                <a:gd name="T0" fmla="*/ 0 w 33"/>
                <a:gd name="T1" fmla="*/ 10 h 22"/>
                <a:gd name="T2" fmla="*/ 29 w 33"/>
                <a:gd name="T3" fmla="*/ 0 h 22"/>
                <a:gd name="T4" fmla="*/ 33 w 33"/>
                <a:gd name="T5" fmla="*/ 11 h 22"/>
                <a:gd name="T6" fmla="*/ 5 w 33"/>
                <a:gd name="T7" fmla="*/ 22 h 22"/>
                <a:gd name="T8" fmla="*/ 0 w 33"/>
                <a:gd name="T9" fmla="*/ 10 h 22"/>
              </a:gdLst>
              <a:ahLst/>
              <a:cxnLst>
                <a:cxn ang="0">
                  <a:pos x="T0" y="T1"/>
                </a:cxn>
                <a:cxn ang="0">
                  <a:pos x="T2" y="T3"/>
                </a:cxn>
                <a:cxn ang="0">
                  <a:pos x="T4" y="T5"/>
                </a:cxn>
                <a:cxn ang="0">
                  <a:pos x="T6" y="T7"/>
                </a:cxn>
                <a:cxn ang="0">
                  <a:pos x="T8" y="T9"/>
                </a:cxn>
              </a:cxnLst>
              <a:rect l="0" t="0" r="r" b="b"/>
              <a:pathLst>
                <a:path w="33" h="22">
                  <a:moveTo>
                    <a:pt x="0" y="10"/>
                  </a:moveTo>
                  <a:lnTo>
                    <a:pt x="29" y="0"/>
                  </a:lnTo>
                  <a:lnTo>
                    <a:pt x="33" y="11"/>
                  </a:lnTo>
                  <a:lnTo>
                    <a:pt x="5" y="22"/>
                  </a:lnTo>
                  <a:lnTo>
                    <a:pt x="0" y="1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38" name="Freeform 937"/>
            <p:cNvSpPr>
              <a:spLocks/>
            </p:cNvSpPr>
            <p:nvPr/>
          </p:nvSpPr>
          <p:spPr bwMode="auto">
            <a:xfrm>
              <a:off x="4538345" y="2621915"/>
              <a:ext cx="5715" cy="5715"/>
            </a:xfrm>
            <a:custGeom>
              <a:avLst/>
              <a:gdLst>
                <a:gd name="T0" fmla="*/ 0 w 28"/>
                <a:gd name="T1" fmla="*/ 11 h 25"/>
                <a:gd name="T2" fmla="*/ 28 w 28"/>
                <a:gd name="T3" fmla="*/ 0 h 25"/>
                <a:gd name="T4" fmla="*/ 5 w 28"/>
                <a:gd name="T5" fmla="*/ 25 h 25"/>
                <a:gd name="T6" fmla="*/ 0 w 28"/>
                <a:gd name="T7" fmla="*/ 11 h 25"/>
              </a:gdLst>
              <a:ahLst/>
              <a:cxnLst>
                <a:cxn ang="0">
                  <a:pos x="T0" y="T1"/>
                </a:cxn>
                <a:cxn ang="0">
                  <a:pos x="T2" y="T3"/>
                </a:cxn>
                <a:cxn ang="0">
                  <a:pos x="T4" y="T5"/>
                </a:cxn>
                <a:cxn ang="0">
                  <a:pos x="T6" y="T7"/>
                </a:cxn>
              </a:cxnLst>
              <a:rect l="0" t="0" r="r" b="b"/>
              <a:pathLst>
                <a:path w="28" h="25">
                  <a:moveTo>
                    <a:pt x="0" y="11"/>
                  </a:moveTo>
                  <a:lnTo>
                    <a:pt x="28" y="0"/>
                  </a:lnTo>
                  <a:lnTo>
                    <a:pt x="5" y="25"/>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39" name="Freeform 938"/>
            <p:cNvSpPr>
              <a:spLocks/>
            </p:cNvSpPr>
            <p:nvPr/>
          </p:nvSpPr>
          <p:spPr bwMode="auto">
            <a:xfrm>
              <a:off x="4539615" y="2621915"/>
              <a:ext cx="5715" cy="5715"/>
            </a:xfrm>
            <a:custGeom>
              <a:avLst/>
              <a:gdLst>
                <a:gd name="T0" fmla="*/ 23 w 28"/>
                <a:gd name="T1" fmla="*/ 0 h 25"/>
                <a:gd name="T2" fmla="*/ 0 w 28"/>
                <a:gd name="T3" fmla="*/ 25 h 25"/>
                <a:gd name="T4" fmla="*/ 28 w 28"/>
                <a:gd name="T5" fmla="*/ 12 h 25"/>
                <a:gd name="T6" fmla="*/ 23 w 28"/>
                <a:gd name="T7" fmla="*/ 0 h 25"/>
              </a:gdLst>
              <a:ahLst/>
              <a:cxnLst>
                <a:cxn ang="0">
                  <a:pos x="T0" y="T1"/>
                </a:cxn>
                <a:cxn ang="0">
                  <a:pos x="T2" y="T3"/>
                </a:cxn>
                <a:cxn ang="0">
                  <a:pos x="T4" y="T5"/>
                </a:cxn>
                <a:cxn ang="0">
                  <a:pos x="T6" y="T7"/>
                </a:cxn>
              </a:cxnLst>
              <a:rect l="0" t="0" r="r" b="b"/>
              <a:pathLst>
                <a:path w="28" h="25">
                  <a:moveTo>
                    <a:pt x="23" y="0"/>
                  </a:moveTo>
                  <a:lnTo>
                    <a:pt x="0" y="25"/>
                  </a:lnTo>
                  <a:lnTo>
                    <a:pt x="28" y="12"/>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40" name="Freeform 939"/>
            <p:cNvSpPr>
              <a:spLocks/>
            </p:cNvSpPr>
            <p:nvPr/>
          </p:nvSpPr>
          <p:spPr bwMode="auto">
            <a:xfrm>
              <a:off x="4538345" y="2621915"/>
              <a:ext cx="6985" cy="5715"/>
            </a:xfrm>
            <a:custGeom>
              <a:avLst/>
              <a:gdLst>
                <a:gd name="T0" fmla="*/ 0 w 33"/>
                <a:gd name="T1" fmla="*/ 11 h 25"/>
                <a:gd name="T2" fmla="*/ 28 w 33"/>
                <a:gd name="T3" fmla="*/ 0 h 25"/>
                <a:gd name="T4" fmla="*/ 33 w 33"/>
                <a:gd name="T5" fmla="*/ 12 h 25"/>
                <a:gd name="T6" fmla="*/ 5 w 33"/>
                <a:gd name="T7" fmla="*/ 25 h 25"/>
                <a:gd name="T8" fmla="*/ 0 w 33"/>
                <a:gd name="T9" fmla="*/ 11 h 25"/>
              </a:gdLst>
              <a:ahLst/>
              <a:cxnLst>
                <a:cxn ang="0">
                  <a:pos x="T0" y="T1"/>
                </a:cxn>
                <a:cxn ang="0">
                  <a:pos x="T2" y="T3"/>
                </a:cxn>
                <a:cxn ang="0">
                  <a:pos x="T4" y="T5"/>
                </a:cxn>
                <a:cxn ang="0">
                  <a:pos x="T6" y="T7"/>
                </a:cxn>
                <a:cxn ang="0">
                  <a:pos x="T8" y="T9"/>
                </a:cxn>
              </a:cxnLst>
              <a:rect l="0" t="0" r="r" b="b"/>
              <a:pathLst>
                <a:path w="33" h="25">
                  <a:moveTo>
                    <a:pt x="0" y="11"/>
                  </a:moveTo>
                  <a:lnTo>
                    <a:pt x="28" y="0"/>
                  </a:lnTo>
                  <a:lnTo>
                    <a:pt x="33" y="12"/>
                  </a:lnTo>
                  <a:lnTo>
                    <a:pt x="5" y="25"/>
                  </a:lnTo>
                  <a:lnTo>
                    <a:pt x="0" y="1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41" name="Freeform 940"/>
            <p:cNvSpPr>
              <a:spLocks/>
            </p:cNvSpPr>
            <p:nvPr/>
          </p:nvSpPr>
          <p:spPr bwMode="auto">
            <a:xfrm>
              <a:off x="4539615" y="2624455"/>
              <a:ext cx="5715" cy="5715"/>
            </a:xfrm>
            <a:custGeom>
              <a:avLst/>
              <a:gdLst>
                <a:gd name="T0" fmla="*/ 0 w 28"/>
                <a:gd name="T1" fmla="*/ 13 h 25"/>
                <a:gd name="T2" fmla="*/ 28 w 28"/>
                <a:gd name="T3" fmla="*/ 0 h 25"/>
                <a:gd name="T4" fmla="*/ 5 w 28"/>
                <a:gd name="T5" fmla="*/ 25 h 25"/>
                <a:gd name="T6" fmla="*/ 0 w 28"/>
                <a:gd name="T7" fmla="*/ 13 h 25"/>
              </a:gdLst>
              <a:ahLst/>
              <a:cxnLst>
                <a:cxn ang="0">
                  <a:pos x="T0" y="T1"/>
                </a:cxn>
                <a:cxn ang="0">
                  <a:pos x="T2" y="T3"/>
                </a:cxn>
                <a:cxn ang="0">
                  <a:pos x="T4" y="T5"/>
                </a:cxn>
                <a:cxn ang="0">
                  <a:pos x="T6" y="T7"/>
                </a:cxn>
              </a:cxnLst>
              <a:rect l="0" t="0" r="r" b="b"/>
              <a:pathLst>
                <a:path w="28" h="25">
                  <a:moveTo>
                    <a:pt x="0" y="13"/>
                  </a:moveTo>
                  <a:lnTo>
                    <a:pt x="28" y="0"/>
                  </a:lnTo>
                  <a:lnTo>
                    <a:pt x="5" y="25"/>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42" name="Freeform 941"/>
            <p:cNvSpPr>
              <a:spLocks/>
            </p:cNvSpPr>
            <p:nvPr/>
          </p:nvSpPr>
          <p:spPr bwMode="auto">
            <a:xfrm>
              <a:off x="4540250" y="2624455"/>
              <a:ext cx="6350" cy="5715"/>
            </a:xfrm>
            <a:custGeom>
              <a:avLst/>
              <a:gdLst>
                <a:gd name="T0" fmla="*/ 23 w 28"/>
                <a:gd name="T1" fmla="*/ 0 h 25"/>
                <a:gd name="T2" fmla="*/ 0 w 28"/>
                <a:gd name="T3" fmla="*/ 25 h 25"/>
                <a:gd name="T4" fmla="*/ 28 w 28"/>
                <a:gd name="T5" fmla="*/ 12 h 25"/>
                <a:gd name="T6" fmla="*/ 23 w 28"/>
                <a:gd name="T7" fmla="*/ 0 h 25"/>
              </a:gdLst>
              <a:ahLst/>
              <a:cxnLst>
                <a:cxn ang="0">
                  <a:pos x="T0" y="T1"/>
                </a:cxn>
                <a:cxn ang="0">
                  <a:pos x="T2" y="T3"/>
                </a:cxn>
                <a:cxn ang="0">
                  <a:pos x="T4" y="T5"/>
                </a:cxn>
                <a:cxn ang="0">
                  <a:pos x="T6" y="T7"/>
                </a:cxn>
              </a:cxnLst>
              <a:rect l="0" t="0" r="r" b="b"/>
              <a:pathLst>
                <a:path w="28" h="25">
                  <a:moveTo>
                    <a:pt x="23" y="0"/>
                  </a:moveTo>
                  <a:lnTo>
                    <a:pt x="0" y="25"/>
                  </a:lnTo>
                  <a:lnTo>
                    <a:pt x="28" y="12"/>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43" name="Freeform 942"/>
            <p:cNvSpPr>
              <a:spLocks/>
            </p:cNvSpPr>
            <p:nvPr/>
          </p:nvSpPr>
          <p:spPr bwMode="auto">
            <a:xfrm>
              <a:off x="4539615" y="2624455"/>
              <a:ext cx="6985" cy="5715"/>
            </a:xfrm>
            <a:custGeom>
              <a:avLst/>
              <a:gdLst>
                <a:gd name="T0" fmla="*/ 0 w 33"/>
                <a:gd name="T1" fmla="*/ 13 h 25"/>
                <a:gd name="T2" fmla="*/ 28 w 33"/>
                <a:gd name="T3" fmla="*/ 0 h 25"/>
                <a:gd name="T4" fmla="*/ 33 w 33"/>
                <a:gd name="T5" fmla="*/ 12 h 25"/>
                <a:gd name="T6" fmla="*/ 5 w 33"/>
                <a:gd name="T7" fmla="*/ 25 h 25"/>
                <a:gd name="T8" fmla="*/ 0 w 33"/>
                <a:gd name="T9" fmla="*/ 13 h 25"/>
              </a:gdLst>
              <a:ahLst/>
              <a:cxnLst>
                <a:cxn ang="0">
                  <a:pos x="T0" y="T1"/>
                </a:cxn>
                <a:cxn ang="0">
                  <a:pos x="T2" y="T3"/>
                </a:cxn>
                <a:cxn ang="0">
                  <a:pos x="T4" y="T5"/>
                </a:cxn>
                <a:cxn ang="0">
                  <a:pos x="T6" y="T7"/>
                </a:cxn>
                <a:cxn ang="0">
                  <a:pos x="T8" y="T9"/>
                </a:cxn>
              </a:cxnLst>
              <a:rect l="0" t="0" r="r" b="b"/>
              <a:pathLst>
                <a:path w="33" h="25">
                  <a:moveTo>
                    <a:pt x="0" y="13"/>
                  </a:moveTo>
                  <a:lnTo>
                    <a:pt x="28" y="0"/>
                  </a:lnTo>
                  <a:lnTo>
                    <a:pt x="33" y="12"/>
                  </a:lnTo>
                  <a:lnTo>
                    <a:pt x="5" y="25"/>
                  </a:lnTo>
                  <a:lnTo>
                    <a:pt x="0"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44" name="Freeform 943"/>
            <p:cNvSpPr>
              <a:spLocks/>
            </p:cNvSpPr>
            <p:nvPr/>
          </p:nvSpPr>
          <p:spPr bwMode="auto">
            <a:xfrm>
              <a:off x="4540250" y="2626995"/>
              <a:ext cx="6350" cy="5715"/>
            </a:xfrm>
            <a:custGeom>
              <a:avLst/>
              <a:gdLst>
                <a:gd name="T0" fmla="*/ 0 w 28"/>
                <a:gd name="T1" fmla="*/ 13 h 25"/>
                <a:gd name="T2" fmla="*/ 28 w 28"/>
                <a:gd name="T3" fmla="*/ 0 h 25"/>
                <a:gd name="T4" fmla="*/ 6 w 28"/>
                <a:gd name="T5" fmla="*/ 25 h 25"/>
                <a:gd name="T6" fmla="*/ 0 w 28"/>
                <a:gd name="T7" fmla="*/ 13 h 25"/>
              </a:gdLst>
              <a:ahLst/>
              <a:cxnLst>
                <a:cxn ang="0">
                  <a:pos x="T0" y="T1"/>
                </a:cxn>
                <a:cxn ang="0">
                  <a:pos x="T2" y="T3"/>
                </a:cxn>
                <a:cxn ang="0">
                  <a:pos x="T4" y="T5"/>
                </a:cxn>
                <a:cxn ang="0">
                  <a:pos x="T6" y="T7"/>
                </a:cxn>
              </a:cxnLst>
              <a:rect l="0" t="0" r="r" b="b"/>
              <a:pathLst>
                <a:path w="28" h="25">
                  <a:moveTo>
                    <a:pt x="0" y="13"/>
                  </a:moveTo>
                  <a:lnTo>
                    <a:pt x="28" y="0"/>
                  </a:lnTo>
                  <a:lnTo>
                    <a:pt x="6" y="25"/>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45" name="Freeform 944"/>
            <p:cNvSpPr>
              <a:spLocks/>
            </p:cNvSpPr>
            <p:nvPr/>
          </p:nvSpPr>
          <p:spPr bwMode="auto">
            <a:xfrm>
              <a:off x="4541520" y="2626995"/>
              <a:ext cx="5715" cy="5715"/>
            </a:xfrm>
            <a:custGeom>
              <a:avLst/>
              <a:gdLst>
                <a:gd name="T0" fmla="*/ 22 w 27"/>
                <a:gd name="T1" fmla="*/ 0 h 25"/>
                <a:gd name="T2" fmla="*/ 0 w 27"/>
                <a:gd name="T3" fmla="*/ 25 h 25"/>
                <a:gd name="T4" fmla="*/ 27 w 27"/>
                <a:gd name="T5" fmla="*/ 10 h 25"/>
                <a:gd name="T6" fmla="*/ 22 w 27"/>
                <a:gd name="T7" fmla="*/ 0 h 25"/>
              </a:gdLst>
              <a:ahLst/>
              <a:cxnLst>
                <a:cxn ang="0">
                  <a:pos x="T0" y="T1"/>
                </a:cxn>
                <a:cxn ang="0">
                  <a:pos x="T2" y="T3"/>
                </a:cxn>
                <a:cxn ang="0">
                  <a:pos x="T4" y="T5"/>
                </a:cxn>
                <a:cxn ang="0">
                  <a:pos x="T6" y="T7"/>
                </a:cxn>
              </a:cxnLst>
              <a:rect l="0" t="0" r="r" b="b"/>
              <a:pathLst>
                <a:path w="27" h="25">
                  <a:moveTo>
                    <a:pt x="22" y="0"/>
                  </a:moveTo>
                  <a:lnTo>
                    <a:pt x="0" y="25"/>
                  </a:lnTo>
                  <a:lnTo>
                    <a:pt x="27" y="1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46" name="Freeform 945"/>
            <p:cNvSpPr>
              <a:spLocks/>
            </p:cNvSpPr>
            <p:nvPr/>
          </p:nvSpPr>
          <p:spPr bwMode="auto">
            <a:xfrm>
              <a:off x="4540250" y="2626995"/>
              <a:ext cx="6985" cy="5715"/>
            </a:xfrm>
            <a:custGeom>
              <a:avLst/>
              <a:gdLst>
                <a:gd name="T0" fmla="*/ 0 w 33"/>
                <a:gd name="T1" fmla="*/ 13 h 25"/>
                <a:gd name="T2" fmla="*/ 28 w 33"/>
                <a:gd name="T3" fmla="*/ 0 h 25"/>
                <a:gd name="T4" fmla="*/ 33 w 33"/>
                <a:gd name="T5" fmla="*/ 10 h 25"/>
                <a:gd name="T6" fmla="*/ 6 w 33"/>
                <a:gd name="T7" fmla="*/ 25 h 25"/>
                <a:gd name="T8" fmla="*/ 0 w 33"/>
                <a:gd name="T9" fmla="*/ 13 h 25"/>
              </a:gdLst>
              <a:ahLst/>
              <a:cxnLst>
                <a:cxn ang="0">
                  <a:pos x="T0" y="T1"/>
                </a:cxn>
                <a:cxn ang="0">
                  <a:pos x="T2" y="T3"/>
                </a:cxn>
                <a:cxn ang="0">
                  <a:pos x="T4" y="T5"/>
                </a:cxn>
                <a:cxn ang="0">
                  <a:pos x="T6" y="T7"/>
                </a:cxn>
                <a:cxn ang="0">
                  <a:pos x="T8" y="T9"/>
                </a:cxn>
              </a:cxnLst>
              <a:rect l="0" t="0" r="r" b="b"/>
              <a:pathLst>
                <a:path w="33" h="25">
                  <a:moveTo>
                    <a:pt x="0" y="13"/>
                  </a:moveTo>
                  <a:lnTo>
                    <a:pt x="28" y="0"/>
                  </a:lnTo>
                  <a:lnTo>
                    <a:pt x="33" y="10"/>
                  </a:lnTo>
                  <a:lnTo>
                    <a:pt x="6" y="25"/>
                  </a:lnTo>
                  <a:lnTo>
                    <a:pt x="0" y="1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47" name="Freeform 946"/>
            <p:cNvSpPr>
              <a:spLocks/>
            </p:cNvSpPr>
            <p:nvPr/>
          </p:nvSpPr>
          <p:spPr bwMode="auto">
            <a:xfrm>
              <a:off x="4541520" y="2629535"/>
              <a:ext cx="5715" cy="5715"/>
            </a:xfrm>
            <a:custGeom>
              <a:avLst/>
              <a:gdLst>
                <a:gd name="T0" fmla="*/ 0 w 27"/>
                <a:gd name="T1" fmla="*/ 15 h 27"/>
                <a:gd name="T2" fmla="*/ 27 w 27"/>
                <a:gd name="T3" fmla="*/ 0 h 27"/>
                <a:gd name="T4" fmla="*/ 7 w 27"/>
                <a:gd name="T5" fmla="*/ 27 h 27"/>
                <a:gd name="T6" fmla="*/ 0 w 27"/>
                <a:gd name="T7" fmla="*/ 15 h 27"/>
              </a:gdLst>
              <a:ahLst/>
              <a:cxnLst>
                <a:cxn ang="0">
                  <a:pos x="T0" y="T1"/>
                </a:cxn>
                <a:cxn ang="0">
                  <a:pos x="T2" y="T3"/>
                </a:cxn>
                <a:cxn ang="0">
                  <a:pos x="T4" y="T5"/>
                </a:cxn>
                <a:cxn ang="0">
                  <a:pos x="T6" y="T7"/>
                </a:cxn>
              </a:cxnLst>
              <a:rect l="0" t="0" r="r" b="b"/>
              <a:pathLst>
                <a:path w="27" h="27">
                  <a:moveTo>
                    <a:pt x="0" y="15"/>
                  </a:moveTo>
                  <a:lnTo>
                    <a:pt x="27" y="0"/>
                  </a:lnTo>
                  <a:lnTo>
                    <a:pt x="7" y="27"/>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48" name="Freeform 947"/>
            <p:cNvSpPr>
              <a:spLocks/>
            </p:cNvSpPr>
            <p:nvPr/>
          </p:nvSpPr>
          <p:spPr bwMode="auto">
            <a:xfrm>
              <a:off x="4543425" y="2629535"/>
              <a:ext cx="5715" cy="5715"/>
            </a:xfrm>
            <a:custGeom>
              <a:avLst/>
              <a:gdLst>
                <a:gd name="T0" fmla="*/ 20 w 27"/>
                <a:gd name="T1" fmla="*/ 0 h 27"/>
                <a:gd name="T2" fmla="*/ 0 w 27"/>
                <a:gd name="T3" fmla="*/ 27 h 27"/>
                <a:gd name="T4" fmla="*/ 27 w 27"/>
                <a:gd name="T5" fmla="*/ 11 h 27"/>
                <a:gd name="T6" fmla="*/ 20 w 27"/>
                <a:gd name="T7" fmla="*/ 0 h 27"/>
              </a:gdLst>
              <a:ahLst/>
              <a:cxnLst>
                <a:cxn ang="0">
                  <a:pos x="T0" y="T1"/>
                </a:cxn>
                <a:cxn ang="0">
                  <a:pos x="T2" y="T3"/>
                </a:cxn>
                <a:cxn ang="0">
                  <a:pos x="T4" y="T5"/>
                </a:cxn>
                <a:cxn ang="0">
                  <a:pos x="T6" y="T7"/>
                </a:cxn>
              </a:cxnLst>
              <a:rect l="0" t="0" r="r" b="b"/>
              <a:pathLst>
                <a:path w="27" h="27">
                  <a:moveTo>
                    <a:pt x="20" y="0"/>
                  </a:moveTo>
                  <a:lnTo>
                    <a:pt x="0" y="27"/>
                  </a:lnTo>
                  <a:lnTo>
                    <a:pt x="27" y="11"/>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49" name="Freeform 948"/>
            <p:cNvSpPr>
              <a:spLocks/>
            </p:cNvSpPr>
            <p:nvPr/>
          </p:nvSpPr>
          <p:spPr bwMode="auto">
            <a:xfrm>
              <a:off x="4541520" y="2629535"/>
              <a:ext cx="7620" cy="5715"/>
            </a:xfrm>
            <a:custGeom>
              <a:avLst/>
              <a:gdLst>
                <a:gd name="T0" fmla="*/ 0 w 34"/>
                <a:gd name="T1" fmla="*/ 15 h 27"/>
                <a:gd name="T2" fmla="*/ 27 w 34"/>
                <a:gd name="T3" fmla="*/ 0 h 27"/>
                <a:gd name="T4" fmla="*/ 34 w 34"/>
                <a:gd name="T5" fmla="*/ 11 h 27"/>
                <a:gd name="T6" fmla="*/ 7 w 34"/>
                <a:gd name="T7" fmla="*/ 27 h 27"/>
                <a:gd name="T8" fmla="*/ 0 w 34"/>
                <a:gd name="T9" fmla="*/ 15 h 27"/>
              </a:gdLst>
              <a:ahLst/>
              <a:cxnLst>
                <a:cxn ang="0">
                  <a:pos x="T0" y="T1"/>
                </a:cxn>
                <a:cxn ang="0">
                  <a:pos x="T2" y="T3"/>
                </a:cxn>
                <a:cxn ang="0">
                  <a:pos x="T4" y="T5"/>
                </a:cxn>
                <a:cxn ang="0">
                  <a:pos x="T6" y="T7"/>
                </a:cxn>
                <a:cxn ang="0">
                  <a:pos x="T8" y="T9"/>
                </a:cxn>
              </a:cxnLst>
              <a:rect l="0" t="0" r="r" b="b"/>
              <a:pathLst>
                <a:path w="34" h="27">
                  <a:moveTo>
                    <a:pt x="0" y="15"/>
                  </a:moveTo>
                  <a:lnTo>
                    <a:pt x="27" y="0"/>
                  </a:lnTo>
                  <a:lnTo>
                    <a:pt x="34" y="11"/>
                  </a:lnTo>
                  <a:lnTo>
                    <a:pt x="7" y="27"/>
                  </a:lnTo>
                  <a:lnTo>
                    <a:pt x="0" y="1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50" name="Freeform 949"/>
            <p:cNvSpPr>
              <a:spLocks/>
            </p:cNvSpPr>
            <p:nvPr/>
          </p:nvSpPr>
          <p:spPr bwMode="auto">
            <a:xfrm>
              <a:off x="4543425" y="2631440"/>
              <a:ext cx="5715" cy="5715"/>
            </a:xfrm>
            <a:custGeom>
              <a:avLst/>
              <a:gdLst>
                <a:gd name="T0" fmla="*/ 0 w 27"/>
                <a:gd name="T1" fmla="*/ 16 h 27"/>
                <a:gd name="T2" fmla="*/ 27 w 27"/>
                <a:gd name="T3" fmla="*/ 0 h 27"/>
                <a:gd name="T4" fmla="*/ 7 w 27"/>
                <a:gd name="T5" fmla="*/ 27 h 27"/>
                <a:gd name="T6" fmla="*/ 0 w 27"/>
                <a:gd name="T7" fmla="*/ 16 h 27"/>
              </a:gdLst>
              <a:ahLst/>
              <a:cxnLst>
                <a:cxn ang="0">
                  <a:pos x="T0" y="T1"/>
                </a:cxn>
                <a:cxn ang="0">
                  <a:pos x="T2" y="T3"/>
                </a:cxn>
                <a:cxn ang="0">
                  <a:pos x="T4" y="T5"/>
                </a:cxn>
                <a:cxn ang="0">
                  <a:pos x="T6" y="T7"/>
                </a:cxn>
              </a:cxnLst>
              <a:rect l="0" t="0" r="r" b="b"/>
              <a:pathLst>
                <a:path w="27" h="27">
                  <a:moveTo>
                    <a:pt x="0" y="16"/>
                  </a:moveTo>
                  <a:lnTo>
                    <a:pt x="27" y="0"/>
                  </a:lnTo>
                  <a:lnTo>
                    <a:pt x="7" y="27"/>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51" name="Freeform 950"/>
            <p:cNvSpPr>
              <a:spLocks/>
            </p:cNvSpPr>
            <p:nvPr/>
          </p:nvSpPr>
          <p:spPr bwMode="auto">
            <a:xfrm>
              <a:off x="4544695" y="2631440"/>
              <a:ext cx="5715" cy="5715"/>
            </a:xfrm>
            <a:custGeom>
              <a:avLst/>
              <a:gdLst>
                <a:gd name="T0" fmla="*/ 20 w 27"/>
                <a:gd name="T1" fmla="*/ 0 h 27"/>
                <a:gd name="T2" fmla="*/ 0 w 27"/>
                <a:gd name="T3" fmla="*/ 27 h 27"/>
                <a:gd name="T4" fmla="*/ 27 w 27"/>
                <a:gd name="T5" fmla="*/ 10 h 27"/>
                <a:gd name="T6" fmla="*/ 20 w 27"/>
                <a:gd name="T7" fmla="*/ 0 h 27"/>
              </a:gdLst>
              <a:ahLst/>
              <a:cxnLst>
                <a:cxn ang="0">
                  <a:pos x="T0" y="T1"/>
                </a:cxn>
                <a:cxn ang="0">
                  <a:pos x="T2" y="T3"/>
                </a:cxn>
                <a:cxn ang="0">
                  <a:pos x="T4" y="T5"/>
                </a:cxn>
                <a:cxn ang="0">
                  <a:pos x="T6" y="T7"/>
                </a:cxn>
              </a:cxnLst>
              <a:rect l="0" t="0" r="r" b="b"/>
              <a:pathLst>
                <a:path w="27" h="27">
                  <a:moveTo>
                    <a:pt x="20" y="0"/>
                  </a:moveTo>
                  <a:lnTo>
                    <a:pt x="0" y="27"/>
                  </a:lnTo>
                  <a:lnTo>
                    <a:pt x="27" y="10"/>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52" name="Freeform 951"/>
            <p:cNvSpPr>
              <a:spLocks/>
            </p:cNvSpPr>
            <p:nvPr/>
          </p:nvSpPr>
          <p:spPr bwMode="auto">
            <a:xfrm>
              <a:off x="4543425" y="2631440"/>
              <a:ext cx="6985" cy="5715"/>
            </a:xfrm>
            <a:custGeom>
              <a:avLst/>
              <a:gdLst>
                <a:gd name="T0" fmla="*/ 0 w 34"/>
                <a:gd name="T1" fmla="*/ 16 h 27"/>
                <a:gd name="T2" fmla="*/ 27 w 34"/>
                <a:gd name="T3" fmla="*/ 0 h 27"/>
                <a:gd name="T4" fmla="*/ 34 w 34"/>
                <a:gd name="T5" fmla="*/ 10 h 27"/>
                <a:gd name="T6" fmla="*/ 7 w 34"/>
                <a:gd name="T7" fmla="*/ 27 h 27"/>
                <a:gd name="T8" fmla="*/ 0 w 34"/>
                <a:gd name="T9" fmla="*/ 16 h 27"/>
              </a:gdLst>
              <a:ahLst/>
              <a:cxnLst>
                <a:cxn ang="0">
                  <a:pos x="T0" y="T1"/>
                </a:cxn>
                <a:cxn ang="0">
                  <a:pos x="T2" y="T3"/>
                </a:cxn>
                <a:cxn ang="0">
                  <a:pos x="T4" y="T5"/>
                </a:cxn>
                <a:cxn ang="0">
                  <a:pos x="T6" y="T7"/>
                </a:cxn>
                <a:cxn ang="0">
                  <a:pos x="T8" y="T9"/>
                </a:cxn>
              </a:cxnLst>
              <a:rect l="0" t="0" r="r" b="b"/>
              <a:pathLst>
                <a:path w="34" h="27">
                  <a:moveTo>
                    <a:pt x="0" y="16"/>
                  </a:moveTo>
                  <a:lnTo>
                    <a:pt x="27" y="0"/>
                  </a:lnTo>
                  <a:lnTo>
                    <a:pt x="34" y="10"/>
                  </a:lnTo>
                  <a:lnTo>
                    <a:pt x="7" y="27"/>
                  </a:lnTo>
                  <a:lnTo>
                    <a:pt x="0"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53" name="Freeform 952"/>
            <p:cNvSpPr>
              <a:spLocks/>
            </p:cNvSpPr>
            <p:nvPr/>
          </p:nvSpPr>
          <p:spPr bwMode="auto">
            <a:xfrm>
              <a:off x="4544695" y="2633980"/>
              <a:ext cx="5715" cy="5715"/>
            </a:xfrm>
            <a:custGeom>
              <a:avLst/>
              <a:gdLst>
                <a:gd name="T0" fmla="*/ 0 w 27"/>
                <a:gd name="T1" fmla="*/ 17 h 29"/>
                <a:gd name="T2" fmla="*/ 27 w 27"/>
                <a:gd name="T3" fmla="*/ 0 h 29"/>
                <a:gd name="T4" fmla="*/ 7 w 27"/>
                <a:gd name="T5" fmla="*/ 29 h 29"/>
                <a:gd name="T6" fmla="*/ 0 w 27"/>
                <a:gd name="T7" fmla="*/ 17 h 29"/>
              </a:gdLst>
              <a:ahLst/>
              <a:cxnLst>
                <a:cxn ang="0">
                  <a:pos x="T0" y="T1"/>
                </a:cxn>
                <a:cxn ang="0">
                  <a:pos x="T2" y="T3"/>
                </a:cxn>
                <a:cxn ang="0">
                  <a:pos x="T4" y="T5"/>
                </a:cxn>
                <a:cxn ang="0">
                  <a:pos x="T6" y="T7"/>
                </a:cxn>
              </a:cxnLst>
              <a:rect l="0" t="0" r="r" b="b"/>
              <a:pathLst>
                <a:path w="27" h="29">
                  <a:moveTo>
                    <a:pt x="0" y="17"/>
                  </a:moveTo>
                  <a:lnTo>
                    <a:pt x="27" y="0"/>
                  </a:lnTo>
                  <a:lnTo>
                    <a:pt x="7" y="29"/>
                  </a:lnTo>
                  <a:lnTo>
                    <a:pt x="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54" name="Freeform 953"/>
            <p:cNvSpPr>
              <a:spLocks/>
            </p:cNvSpPr>
            <p:nvPr/>
          </p:nvSpPr>
          <p:spPr bwMode="auto">
            <a:xfrm>
              <a:off x="4545965" y="2633980"/>
              <a:ext cx="5715" cy="5715"/>
            </a:xfrm>
            <a:custGeom>
              <a:avLst/>
              <a:gdLst>
                <a:gd name="T0" fmla="*/ 20 w 26"/>
                <a:gd name="T1" fmla="*/ 0 h 29"/>
                <a:gd name="T2" fmla="*/ 0 w 26"/>
                <a:gd name="T3" fmla="*/ 29 h 29"/>
                <a:gd name="T4" fmla="*/ 26 w 26"/>
                <a:gd name="T5" fmla="*/ 10 h 29"/>
                <a:gd name="T6" fmla="*/ 20 w 26"/>
                <a:gd name="T7" fmla="*/ 0 h 29"/>
              </a:gdLst>
              <a:ahLst/>
              <a:cxnLst>
                <a:cxn ang="0">
                  <a:pos x="T0" y="T1"/>
                </a:cxn>
                <a:cxn ang="0">
                  <a:pos x="T2" y="T3"/>
                </a:cxn>
                <a:cxn ang="0">
                  <a:pos x="T4" y="T5"/>
                </a:cxn>
                <a:cxn ang="0">
                  <a:pos x="T6" y="T7"/>
                </a:cxn>
              </a:cxnLst>
              <a:rect l="0" t="0" r="r" b="b"/>
              <a:pathLst>
                <a:path w="26" h="29">
                  <a:moveTo>
                    <a:pt x="20" y="0"/>
                  </a:moveTo>
                  <a:lnTo>
                    <a:pt x="0" y="29"/>
                  </a:lnTo>
                  <a:lnTo>
                    <a:pt x="26" y="10"/>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55" name="Freeform 954"/>
            <p:cNvSpPr>
              <a:spLocks/>
            </p:cNvSpPr>
            <p:nvPr/>
          </p:nvSpPr>
          <p:spPr bwMode="auto">
            <a:xfrm>
              <a:off x="4544695" y="2633980"/>
              <a:ext cx="6985" cy="5715"/>
            </a:xfrm>
            <a:custGeom>
              <a:avLst/>
              <a:gdLst>
                <a:gd name="T0" fmla="*/ 0 w 33"/>
                <a:gd name="T1" fmla="*/ 17 h 29"/>
                <a:gd name="T2" fmla="*/ 27 w 33"/>
                <a:gd name="T3" fmla="*/ 0 h 29"/>
                <a:gd name="T4" fmla="*/ 33 w 33"/>
                <a:gd name="T5" fmla="*/ 10 h 29"/>
                <a:gd name="T6" fmla="*/ 7 w 33"/>
                <a:gd name="T7" fmla="*/ 29 h 29"/>
                <a:gd name="T8" fmla="*/ 0 w 33"/>
                <a:gd name="T9" fmla="*/ 17 h 29"/>
              </a:gdLst>
              <a:ahLst/>
              <a:cxnLst>
                <a:cxn ang="0">
                  <a:pos x="T0" y="T1"/>
                </a:cxn>
                <a:cxn ang="0">
                  <a:pos x="T2" y="T3"/>
                </a:cxn>
                <a:cxn ang="0">
                  <a:pos x="T4" y="T5"/>
                </a:cxn>
                <a:cxn ang="0">
                  <a:pos x="T6" y="T7"/>
                </a:cxn>
                <a:cxn ang="0">
                  <a:pos x="T8" y="T9"/>
                </a:cxn>
              </a:cxnLst>
              <a:rect l="0" t="0" r="r" b="b"/>
              <a:pathLst>
                <a:path w="33" h="29">
                  <a:moveTo>
                    <a:pt x="0" y="17"/>
                  </a:moveTo>
                  <a:lnTo>
                    <a:pt x="27" y="0"/>
                  </a:lnTo>
                  <a:lnTo>
                    <a:pt x="33" y="10"/>
                  </a:lnTo>
                  <a:lnTo>
                    <a:pt x="7" y="29"/>
                  </a:lnTo>
                  <a:lnTo>
                    <a:pt x="0" y="1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56" name="Freeform 955"/>
            <p:cNvSpPr>
              <a:spLocks/>
            </p:cNvSpPr>
            <p:nvPr/>
          </p:nvSpPr>
          <p:spPr bwMode="auto">
            <a:xfrm>
              <a:off x="4545965" y="2635885"/>
              <a:ext cx="5715" cy="6350"/>
            </a:xfrm>
            <a:custGeom>
              <a:avLst/>
              <a:gdLst>
                <a:gd name="T0" fmla="*/ 0 w 26"/>
                <a:gd name="T1" fmla="*/ 19 h 30"/>
                <a:gd name="T2" fmla="*/ 26 w 26"/>
                <a:gd name="T3" fmla="*/ 0 h 30"/>
                <a:gd name="T4" fmla="*/ 8 w 26"/>
                <a:gd name="T5" fmla="*/ 30 h 30"/>
                <a:gd name="T6" fmla="*/ 0 w 26"/>
                <a:gd name="T7" fmla="*/ 19 h 30"/>
              </a:gdLst>
              <a:ahLst/>
              <a:cxnLst>
                <a:cxn ang="0">
                  <a:pos x="T0" y="T1"/>
                </a:cxn>
                <a:cxn ang="0">
                  <a:pos x="T2" y="T3"/>
                </a:cxn>
                <a:cxn ang="0">
                  <a:pos x="T4" y="T5"/>
                </a:cxn>
                <a:cxn ang="0">
                  <a:pos x="T6" y="T7"/>
                </a:cxn>
              </a:cxnLst>
              <a:rect l="0" t="0" r="r" b="b"/>
              <a:pathLst>
                <a:path w="26" h="30">
                  <a:moveTo>
                    <a:pt x="0" y="19"/>
                  </a:moveTo>
                  <a:lnTo>
                    <a:pt x="26" y="0"/>
                  </a:lnTo>
                  <a:lnTo>
                    <a:pt x="8" y="30"/>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57" name="Freeform 956"/>
            <p:cNvSpPr>
              <a:spLocks/>
            </p:cNvSpPr>
            <p:nvPr/>
          </p:nvSpPr>
          <p:spPr bwMode="auto">
            <a:xfrm>
              <a:off x="4547870" y="2635885"/>
              <a:ext cx="5080" cy="6350"/>
            </a:xfrm>
            <a:custGeom>
              <a:avLst/>
              <a:gdLst>
                <a:gd name="T0" fmla="*/ 18 w 25"/>
                <a:gd name="T1" fmla="*/ 0 h 30"/>
                <a:gd name="T2" fmla="*/ 0 w 25"/>
                <a:gd name="T3" fmla="*/ 30 h 30"/>
                <a:gd name="T4" fmla="*/ 25 w 25"/>
                <a:gd name="T5" fmla="*/ 10 h 30"/>
                <a:gd name="T6" fmla="*/ 18 w 25"/>
                <a:gd name="T7" fmla="*/ 0 h 30"/>
              </a:gdLst>
              <a:ahLst/>
              <a:cxnLst>
                <a:cxn ang="0">
                  <a:pos x="T0" y="T1"/>
                </a:cxn>
                <a:cxn ang="0">
                  <a:pos x="T2" y="T3"/>
                </a:cxn>
                <a:cxn ang="0">
                  <a:pos x="T4" y="T5"/>
                </a:cxn>
                <a:cxn ang="0">
                  <a:pos x="T6" y="T7"/>
                </a:cxn>
              </a:cxnLst>
              <a:rect l="0" t="0" r="r" b="b"/>
              <a:pathLst>
                <a:path w="25" h="30">
                  <a:moveTo>
                    <a:pt x="18" y="0"/>
                  </a:moveTo>
                  <a:lnTo>
                    <a:pt x="0" y="30"/>
                  </a:lnTo>
                  <a:lnTo>
                    <a:pt x="25" y="10"/>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58" name="Freeform 957"/>
            <p:cNvSpPr>
              <a:spLocks/>
            </p:cNvSpPr>
            <p:nvPr/>
          </p:nvSpPr>
          <p:spPr bwMode="auto">
            <a:xfrm>
              <a:off x="4545965" y="2635885"/>
              <a:ext cx="6985" cy="6350"/>
            </a:xfrm>
            <a:custGeom>
              <a:avLst/>
              <a:gdLst>
                <a:gd name="T0" fmla="*/ 0 w 33"/>
                <a:gd name="T1" fmla="*/ 19 h 30"/>
                <a:gd name="T2" fmla="*/ 26 w 33"/>
                <a:gd name="T3" fmla="*/ 0 h 30"/>
                <a:gd name="T4" fmla="*/ 33 w 33"/>
                <a:gd name="T5" fmla="*/ 10 h 30"/>
                <a:gd name="T6" fmla="*/ 8 w 33"/>
                <a:gd name="T7" fmla="*/ 30 h 30"/>
                <a:gd name="T8" fmla="*/ 0 w 33"/>
                <a:gd name="T9" fmla="*/ 19 h 30"/>
              </a:gdLst>
              <a:ahLst/>
              <a:cxnLst>
                <a:cxn ang="0">
                  <a:pos x="T0" y="T1"/>
                </a:cxn>
                <a:cxn ang="0">
                  <a:pos x="T2" y="T3"/>
                </a:cxn>
                <a:cxn ang="0">
                  <a:pos x="T4" y="T5"/>
                </a:cxn>
                <a:cxn ang="0">
                  <a:pos x="T6" y="T7"/>
                </a:cxn>
                <a:cxn ang="0">
                  <a:pos x="T8" y="T9"/>
                </a:cxn>
              </a:cxnLst>
              <a:rect l="0" t="0" r="r" b="b"/>
              <a:pathLst>
                <a:path w="33" h="30">
                  <a:moveTo>
                    <a:pt x="0" y="19"/>
                  </a:moveTo>
                  <a:lnTo>
                    <a:pt x="26" y="0"/>
                  </a:lnTo>
                  <a:lnTo>
                    <a:pt x="33" y="10"/>
                  </a:lnTo>
                  <a:lnTo>
                    <a:pt x="8" y="30"/>
                  </a:lnTo>
                  <a:lnTo>
                    <a:pt x="0" y="1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59" name="Freeform 958"/>
            <p:cNvSpPr>
              <a:spLocks/>
            </p:cNvSpPr>
            <p:nvPr/>
          </p:nvSpPr>
          <p:spPr bwMode="auto">
            <a:xfrm>
              <a:off x="4547870" y="2637790"/>
              <a:ext cx="5080" cy="6350"/>
            </a:xfrm>
            <a:custGeom>
              <a:avLst/>
              <a:gdLst>
                <a:gd name="T0" fmla="*/ 0 w 25"/>
                <a:gd name="T1" fmla="*/ 20 h 30"/>
                <a:gd name="T2" fmla="*/ 25 w 25"/>
                <a:gd name="T3" fmla="*/ 0 h 30"/>
                <a:gd name="T4" fmla="*/ 9 w 25"/>
                <a:gd name="T5" fmla="*/ 30 h 30"/>
                <a:gd name="T6" fmla="*/ 0 w 25"/>
                <a:gd name="T7" fmla="*/ 20 h 30"/>
              </a:gdLst>
              <a:ahLst/>
              <a:cxnLst>
                <a:cxn ang="0">
                  <a:pos x="T0" y="T1"/>
                </a:cxn>
                <a:cxn ang="0">
                  <a:pos x="T2" y="T3"/>
                </a:cxn>
                <a:cxn ang="0">
                  <a:pos x="T4" y="T5"/>
                </a:cxn>
                <a:cxn ang="0">
                  <a:pos x="T6" y="T7"/>
                </a:cxn>
              </a:cxnLst>
              <a:rect l="0" t="0" r="r" b="b"/>
              <a:pathLst>
                <a:path w="25" h="30">
                  <a:moveTo>
                    <a:pt x="0" y="20"/>
                  </a:moveTo>
                  <a:lnTo>
                    <a:pt x="25" y="0"/>
                  </a:lnTo>
                  <a:lnTo>
                    <a:pt x="9" y="30"/>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60" name="Freeform 959"/>
            <p:cNvSpPr>
              <a:spLocks/>
            </p:cNvSpPr>
            <p:nvPr/>
          </p:nvSpPr>
          <p:spPr bwMode="auto">
            <a:xfrm>
              <a:off x="4549775" y="2637790"/>
              <a:ext cx="5080" cy="6350"/>
            </a:xfrm>
            <a:custGeom>
              <a:avLst/>
              <a:gdLst>
                <a:gd name="T0" fmla="*/ 16 w 24"/>
                <a:gd name="T1" fmla="*/ 0 h 30"/>
                <a:gd name="T2" fmla="*/ 0 w 24"/>
                <a:gd name="T3" fmla="*/ 30 h 30"/>
                <a:gd name="T4" fmla="*/ 24 w 24"/>
                <a:gd name="T5" fmla="*/ 11 h 30"/>
                <a:gd name="T6" fmla="*/ 16 w 24"/>
                <a:gd name="T7" fmla="*/ 0 h 30"/>
              </a:gdLst>
              <a:ahLst/>
              <a:cxnLst>
                <a:cxn ang="0">
                  <a:pos x="T0" y="T1"/>
                </a:cxn>
                <a:cxn ang="0">
                  <a:pos x="T2" y="T3"/>
                </a:cxn>
                <a:cxn ang="0">
                  <a:pos x="T4" y="T5"/>
                </a:cxn>
                <a:cxn ang="0">
                  <a:pos x="T6" y="T7"/>
                </a:cxn>
              </a:cxnLst>
              <a:rect l="0" t="0" r="r" b="b"/>
              <a:pathLst>
                <a:path w="24" h="30">
                  <a:moveTo>
                    <a:pt x="16" y="0"/>
                  </a:moveTo>
                  <a:lnTo>
                    <a:pt x="0" y="30"/>
                  </a:lnTo>
                  <a:lnTo>
                    <a:pt x="24" y="11"/>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61" name="Freeform 960"/>
            <p:cNvSpPr>
              <a:spLocks/>
            </p:cNvSpPr>
            <p:nvPr/>
          </p:nvSpPr>
          <p:spPr bwMode="auto">
            <a:xfrm>
              <a:off x="4547870" y="2637790"/>
              <a:ext cx="6985" cy="6350"/>
            </a:xfrm>
            <a:custGeom>
              <a:avLst/>
              <a:gdLst>
                <a:gd name="T0" fmla="*/ 0 w 33"/>
                <a:gd name="T1" fmla="*/ 20 h 30"/>
                <a:gd name="T2" fmla="*/ 25 w 33"/>
                <a:gd name="T3" fmla="*/ 0 h 30"/>
                <a:gd name="T4" fmla="*/ 33 w 33"/>
                <a:gd name="T5" fmla="*/ 11 h 30"/>
                <a:gd name="T6" fmla="*/ 9 w 33"/>
                <a:gd name="T7" fmla="*/ 30 h 30"/>
                <a:gd name="T8" fmla="*/ 0 w 33"/>
                <a:gd name="T9" fmla="*/ 20 h 30"/>
              </a:gdLst>
              <a:ahLst/>
              <a:cxnLst>
                <a:cxn ang="0">
                  <a:pos x="T0" y="T1"/>
                </a:cxn>
                <a:cxn ang="0">
                  <a:pos x="T2" y="T3"/>
                </a:cxn>
                <a:cxn ang="0">
                  <a:pos x="T4" y="T5"/>
                </a:cxn>
                <a:cxn ang="0">
                  <a:pos x="T6" y="T7"/>
                </a:cxn>
                <a:cxn ang="0">
                  <a:pos x="T8" y="T9"/>
                </a:cxn>
              </a:cxnLst>
              <a:rect l="0" t="0" r="r" b="b"/>
              <a:pathLst>
                <a:path w="33" h="30">
                  <a:moveTo>
                    <a:pt x="0" y="20"/>
                  </a:moveTo>
                  <a:lnTo>
                    <a:pt x="25" y="0"/>
                  </a:lnTo>
                  <a:lnTo>
                    <a:pt x="33" y="11"/>
                  </a:lnTo>
                  <a:lnTo>
                    <a:pt x="9" y="30"/>
                  </a:lnTo>
                  <a:lnTo>
                    <a:pt x="0"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62" name="Freeform 961"/>
            <p:cNvSpPr>
              <a:spLocks/>
            </p:cNvSpPr>
            <p:nvPr/>
          </p:nvSpPr>
          <p:spPr bwMode="auto">
            <a:xfrm>
              <a:off x="4549775" y="2640330"/>
              <a:ext cx="5080" cy="6350"/>
            </a:xfrm>
            <a:custGeom>
              <a:avLst/>
              <a:gdLst>
                <a:gd name="T0" fmla="*/ 0 w 24"/>
                <a:gd name="T1" fmla="*/ 19 h 29"/>
                <a:gd name="T2" fmla="*/ 24 w 24"/>
                <a:gd name="T3" fmla="*/ 0 h 29"/>
                <a:gd name="T4" fmla="*/ 9 w 24"/>
                <a:gd name="T5" fmla="*/ 29 h 29"/>
                <a:gd name="T6" fmla="*/ 0 w 24"/>
                <a:gd name="T7" fmla="*/ 19 h 29"/>
              </a:gdLst>
              <a:ahLst/>
              <a:cxnLst>
                <a:cxn ang="0">
                  <a:pos x="T0" y="T1"/>
                </a:cxn>
                <a:cxn ang="0">
                  <a:pos x="T2" y="T3"/>
                </a:cxn>
                <a:cxn ang="0">
                  <a:pos x="T4" y="T5"/>
                </a:cxn>
                <a:cxn ang="0">
                  <a:pos x="T6" y="T7"/>
                </a:cxn>
              </a:cxnLst>
              <a:rect l="0" t="0" r="r" b="b"/>
              <a:pathLst>
                <a:path w="24" h="29">
                  <a:moveTo>
                    <a:pt x="0" y="19"/>
                  </a:moveTo>
                  <a:lnTo>
                    <a:pt x="24" y="0"/>
                  </a:lnTo>
                  <a:lnTo>
                    <a:pt x="9" y="29"/>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63" name="Freeform 962"/>
            <p:cNvSpPr>
              <a:spLocks/>
            </p:cNvSpPr>
            <p:nvPr/>
          </p:nvSpPr>
          <p:spPr bwMode="auto">
            <a:xfrm>
              <a:off x="4551680" y="2640330"/>
              <a:ext cx="5080" cy="6350"/>
            </a:xfrm>
            <a:custGeom>
              <a:avLst/>
              <a:gdLst>
                <a:gd name="T0" fmla="*/ 15 w 23"/>
                <a:gd name="T1" fmla="*/ 0 h 29"/>
                <a:gd name="T2" fmla="*/ 0 w 23"/>
                <a:gd name="T3" fmla="*/ 29 h 29"/>
                <a:gd name="T4" fmla="*/ 23 w 23"/>
                <a:gd name="T5" fmla="*/ 9 h 29"/>
                <a:gd name="T6" fmla="*/ 15 w 23"/>
                <a:gd name="T7" fmla="*/ 0 h 29"/>
              </a:gdLst>
              <a:ahLst/>
              <a:cxnLst>
                <a:cxn ang="0">
                  <a:pos x="T0" y="T1"/>
                </a:cxn>
                <a:cxn ang="0">
                  <a:pos x="T2" y="T3"/>
                </a:cxn>
                <a:cxn ang="0">
                  <a:pos x="T4" y="T5"/>
                </a:cxn>
                <a:cxn ang="0">
                  <a:pos x="T6" y="T7"/>
                </a:cxn>
              </a:cxnLst>
              <a:rect l="0" t="0" r="r" b="b"/>
              <a:pathLst>
                <a:path w="23" h="29">
                  <a:moveTo>
                    <a:pt x="15" y="0"/>
                  </a:moveTo>
                  <a:lnTo>
                    <a:pt x="0" y="29"/>
                  </a:lnTo>
                  <a:lnTo>
                    <a:pt x="23" y="9"/>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64" name="Freeform 963"/>
            <p:cNvSpPr>
              <a:spLocks/>
            </p:cNvSpPr>
            <p:nvPr/>
          </p:nvSpPr>
          <p:spPr bwMode="auto">
            <a:xfrm>
              <a:off x="4549775" y="2640330"/>
              <a:ext cx="6985" cy="6350"/>
            </a:xfrm>
            <a:custGeom>
              <a:avLst/>
              <a:gdLst>
                <a:gd name="T0" fmla="*/ 0 w 32"/>
                <a:gd name="T1" fmla="*/ 19 h 29"/>
                <a:gd name="T2" fmla="*/ 24 w 32"/>
                <a:gd name="T3" fmla="*/ 0 h 29"/>
                <a:gd name="T4" fmla="*/ 32 w 32"/>
                <a:gd name="T5" fmla="*/ 9 h 29"/>
                <a:gd name="T6" fmla="*/ 9 w 32"/>
                <a:gd name="T7" fmla="*/ 29 h 29"/>
                <a:gd name="T8" fmla="*/ 0 w 32"/>
                <a:gd name="T9" fmla="*/ 19 h 29"/>
              </a:gdLst>
              <a:ahLst/>
              <a:cxnLst>
                <a:cxn ang="0">
                  <a:pos x="T0" y="T1"/>
                </a:cxn>
                <a:cxn ang="0">
                  <a:pos x="T2" y="T3"/>
                </a:cxn>
                <a:cxn ang="0">
                  <a:pos x="T4" y="T5"/>
                </a:cxn>
                <a:cxn ang="0">
                  <a:pos x="T6" y="T7"/>
                </a:cxn>
                <a:cxn ang="0">
                  <a:pos x="T8" y="T9"/>
                </a:cxn>
              </a:cxnLst>
              <a:rect l="0" t="0" r="r" b="b"/>
              <a:pathLst>
                <a:path w="32" h="29">
                  <a:moveTo>
                    <a:pt x="0" y="19"/>
                  </a:moveTo>
                  <a:lnTo>
                    <a:pt x="24" y="0"/>
                  </a:lnTo>
                  <a:lnTo>
                    <a:pt x="32" y="9"/>
                  </a:lnTo>
                  <a:lnTo>
                    <a:pt x="9" y="29"/>
                  </a:lnTo>
                  <a:lnTo>
                    <a:pt x="0" y="1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65" name="Freeform 964"/>
            <p:cNvSpPr>
              <a:spLocks/>
            </p:cNvSpPr>
            <p:nvPr/>
          </p:nvSpPr>
          <p:spPr bwMode="auto">
            <a:xfrm>
              <a:off x="4551680" y="2642235"/>
              <a:ext cx="5080" cy="6350"/>
            </a:xfrm>
            <a:custGeom>
              <a:avLst/>
              <a:gdLst>
                <a:gd name="T0" fmla="*/ 0 w 23"/>
                <a:gd name="T1" fmla="*/ 20 h 30"/>
                <a:gd name="T2" fmla="*/ 23 w 23"/>
                <a:gd name="T3" fmla="*/ 0 h 30"/>
                <a:gd name="T4" fmla="*/ 9 w 23"/>
                <a:gd name="T5" fmla="*/ 30 h 30"/>
                <a:gd name="T6" fmla="*/ 0 w 23"/>
                <a:gd name="T7" fmla="*/ 20 h 30"/>
              </a:gdLst>
              <a:ahLst/>
              <a:cxnLst>
                <a:cxn ang="0">
                  <a:pos x="T0" y="T1"/>
                </a:cxn>
                <a:cxn ang="0">
                  <a:pos x="T2" y="T3"/>
                </a:cxn>
                <a:cxn ang="0">
                  <a:pos x="T4" y="T5"/>
                </a:cxn>
                <a:cxn ang="0">
                  <a:pos x="T6" y="T7"/>
                </a:cxn>
              </a:cxnLst>
              <a:rect l="0" t="0" r="r" b="b"/>
              <a:pathLst>
                <a:path w="23" h="30">
                  <a:moveTo>
                    <a:pt x="0" y="20"/>
                  </a:moveTo>
                  <a:lnTo>
                    <a:pt x="23" y="0"/>
                  </a:lnTo>
                  <a:lnTo>
                    <a:pt x="9" y="30"/>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66" name="Freeform 965"/>
            <p:cNvSpPr>
              <a:spLocks/>
            </p:cNvSpPr>
            <p:nvPr/>
          </p:nvSpPr>
          <p:spPr bwMode="auto">
            <a:xfrm>
              <a:off x="4553585" y="2642235"/>
              <a:ext cx="4445" cy="6350"/>
            </a:xfrm>
            <a:custGeom>
              <a:avLst/>
              <a:gdLst>
                <a:gd name="T0" fmla="*/ 14 w 22"/>
                <a:gd name="T1" fmla="*/ 0 h 30"/>
                <a:gd name="T2" fmla="*/ 0 w 22"/>
                <a:gd name="T3" fmla="*/ 30 h 30"/>
                <a:gd name="T4" fmla="*/ 22 w 22"/>
                <a:gd name="T5" fmla="*/ 8 h 30"/>
                <a:gd name="T6" fmla="*/ 14 w 22"/>
                <a:gd name="T7" fmla="*/ 0 h 30"/>
              </a:gdLst>
              <a:ahLst/>
              <a:cxnLst>
                <a:cxn ang="0">
                  <a:pos x="T0" y="T1"/>
                </a:cxn>
                <a:cxn ang="0">
                  <a:pos x="T2" y="T3"/>
                </a:cxn>
                <a:cxn ang="0">
                  <a:pos x="T4" y="T5"/>
                </a:cxn>
                <a:cxn ang="0">
                  <a:pos x="T6" y="T7"/>
                </a:cxn>
              </a:cxnLst>
              <a:rect l="0" t="0" r="r" b="b"/>
              <a:pathLst>
                <a:path w="22" h="30">
                  <a:moveTo>
                    <a:pt x="14" y="0"/>
                  </a:moveTo>
                  <a:lnTo>
                    <a:pt x="0" y="30"/>
                  </a:lnTo>
                  <a:lnTo>
                    <a:pt x="22" y="8"/>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67" name="Freeform 966"/>
            <p:cNvSpPr>
              <a:spLocks/>
            </p:cNvSpPr>
            <p:nvPr/>
          </p:nvSpPr>
          <p:spPr bwMode="auto">
            <a:xfrm>
              <a:off x="4551680" y="2642235"/>
              <a:ext cx="6350" cy="6350"/>
            </a:xfrm>
            <a:custGeom>
              <a:avLst/>
              <a:gdLst>
                <a:gd name="T0" fmla="*/ 0 w 31"/>
                <a:gd name="T1" fmla="*/ 20 h 30"/>
                <a:gd name="T2" fmla="*/ 23 w 31"/>
                <a:gd name="T3" fmla="*/ 0 h 30"/>
                <a:gd name="T4" fmla="*/ 31 w 31"/>
                <a:gd name="T5" fmla="*/ 8 h 30"/>
                <a:gd name="T6" fmla="*/ 9 w 31"/>
                <a:gd name="T7" fmla="*/ 30 h 30"/>
                <a:gd name="T8" fmla="*/ 0 w 31"/>
                <a:gd name="T9" fmla="*/ 20 h 30"/>
              </a:gdLst>
              <a:ahLst/>
              <a:cxnLst>
                <a:cxn ang="0">
                  <a:pos x="T0" y="T1"/>
                </a:cxn>
                <a:cxn ang="0">
                  <a:pos x="T2" y="T3"/>
                </a:cxn>
                <a:cxn ang="0">
                  <a:pos x="T4" y="T5"/>
                </a:cxn>
                <a:cxn ang="0">
                  <a:pos x="T6" y="T7"/>
                </a:cxn>
                <a:cxn ang="0">
                  <a:pos x="T8" y="T9"/>
                </a:cxn>
              </a:cxnLst>
              <a:rect l="0" t="0" r="r" b="b"/>
              <a:pathLst>
                <a:path w="31" h="30">
                  <a:moveTo>
                    <a:pt x="0" y="20"/>
                  </a:moveTo>
                  <a:lnTo>
                    <a:pt x="23" y="0"/>
                  </a:lnTo>
                  <a:lnTo>
                    <a:pt x="31" y="8"/>
                  </a:lnTo>
                  <a:lnTo>
                    <a:pt x="9" y="30"/>
                  </a:lnTo>
                  <a:lnTo>
                    <a:pt x="0" y="2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68" name="Freeform 967"/>
            <p:cNvSpPr>
              <a:spLocks/>
            </p:cNvSpPr>
            <p:nvPr/>
          </p:nvSpPr>
          <p:spPr bwMode="auto">
            <a:xfrm>
              <a:off x="4553585" y="2644140"/>
              <a:ext cx="4445" cy="6350"/>
            </a:xfrm>
            <a:custGeom>
              <a:avLst/>
              <a:gdLst>
                <a:gd name="T0" fmla="*/ 0 w 22"/>
                <a:gd name="T1" fmla="*/ 22 h 31"/>
                <a:gd name="T2" fmla="*/ 22 w 22"/>
                <a:gd name="T3" fmla="*/ 0 h 31"/>
                <a:gd name="T4" fmla="*/ 10 w 22"/>
                <a:gd name="T5" fmla="*/ 31 h 31"/>
                <a:gd name="T6" fmla="*/ 0 w 22"/>
                <a:gd name="T7" fmla="*/ 22 h 31"/>
              </a:gdLst>
              <a:ahLst/>
              <a:cxnLst>
                <a:cxn ang="0">
                  <a:pos x="T0" y="T1"/>
                </a:cxn>
                <a:cxn ang="0">
                  <a:pos x="T2" y="T3"/>
                </a:cxn>
                <a:cxn ang="0">
                  <a:pos x="T4" y="T5"/>
                </a:cxn>
                <a:cxn ang="0">
                  <a:pos x="T6" y="T7"/>
                </a:cxn>
              </a:cxnLst>
              <a:rect l="0" t="0" r="r" b="b"/>
              <a:pathLst>
                <a:path w="22" h="31">
                  <a:moveTo>
                    <a:pt x="0" y="22"/>
                  </a:moveTo>
                  <a:lnTo>
                    <a:pt x="22" y="0"/>
                  </a:lnTo>
                  <a:lnTo>
                    <a:pt x="10" y="31"/>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69" name="Freeform 968"/>
            <p:cNvSpPr>
              <a:spLocks/>
            </p:cNvSpPr>
            <p:nvPr/>
          </p:nvSpPr>
          <p:spPr bwMode="auto">
            <a:xfrm>
              <a:off x="4555490" y="2644140"/>
              <a:ext cx="4445" cy="6350"/>
            </a:xfrm>
            <a:custGeom>
              <a:avLst/>
              <a:gdLst>
                <a:gd name="T0" fmla="*/ 12 w 21"/>
                <a:gd name="T1" fmla="*/ 0 h 31"/>
                <a:gd name="T2" fmla="*/ 0 w 21"/>
                <a:gd name="T3" fmla="*/ 31 h 31"/>
                <a:gd name="T4" fmla="*/ 21 w 21"/>
                <a:gd name="T5" fmla="*/ 9 h 31"/>
                <a:gd name="T6" fmla="*/ 12 w 21"/>
                <a:gd name="T7" fmla="*/ 0 h 31"/>
              </a:gdLst>
              <a:ahLst/>
              <a:cxnLst>
                <a:cxn ang="0">
                  <a:pos x="T0" y="T1"/>
                </a:cxn>
                <a:cxn ang="0">
                  <a:pos x="T2" y="T3"/>
                </a:cxn>
                <a:cxn ang="0">
                  <a:pos x="T4" y="T5"/>
                </a:cxn>
                <a:cxn ang="0">
                  <a:pos x="T6" y="T7"/>
                </a:cxn>
              </a:cxnLst>
              <a:rect l="0" t="0" r="r" b="b"/>
              <a:pathLst>
                <a:path w="21" h="31">
                  <a:moveTo>
                    <a:pt x="12" y="0"/>
                  </a:moveTo>
                  <a:lnTo>
                    <a:pt x="0" y="31"/>
                  </a:lnTo>
                  <a:lnTo>
                    <a:pt x="21" y="9"/>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0" name="Freeform 969"/>
            <p:cNvSpPr>
              <a:spLocks/>
            </p:cNvSpPr>
            <p:nvPr/>
          </p:nvSpPr>
          <p:spPr bwMode="auto">
            <a:xfrm>
              <a:off x="4553585" y="2644140"/>
              <a:ext cx="6350" cy="6350"/>
            </a:xfrm>
            <a:custGeom>
              <a:avLst/>
              <a:gdLst>
                <a:gd name="T0" fmla="*/ 0 w 31"/>
                <a:gd name="T1" fmla="*/ 22 h 31"/>
                <a:gd name="T2" fmla="*/ 22 w 31"/>
                <a:gd name="T3" fmla="*/ 0 h 31"/>
                <a:gd name="T4" fmla="*/ 31 w 31"/>
                <a:gd name="T5" fmla="*/ 9 h 31"/>
                <a:gd name="T6" fmla="*/ 10 w 31"/>
                <a:gd name="T7" fmla="*/ 31 h 31"/>
                <a:gd name="T8" fmla="*/ 0 w 31"/>
                <a:gd name="T9" fmla="*/ 22 h 31"/>
              </a:gdLst>
              <a:ahLst/>
              <a:cxnLst>
                <a:cxn ang="0">
                  <a:pos x="T0" y="T1"/>
                </a:cxn>
                <a:cxn ang="0">
                  <a:pos x="T2" y="T3"/>
                </a:cxn>
                <a:cxn ang="0">
                  <a:pos x="T4" y="T5"/>
                </a:cxn>
                <a:cxn ang="0">
                  <a:pos x="T6" y="T7"/>
                </a:cxn>
                <a:cxn ang="0">
                  <a:pos x="T8" y="T9"/>
                </a:cxn>
              </a:cxnLst>
              <a:rect l="0" t="0" r="r" b="b"/>
              <a:pathLst>
                <a:path w="31" h="31">
                  <a:moveTo>
                    <a:pt x="0" y="22"/>
                  </a:moveTo>
                  <a:lnTo>
                    <a:pt x="22" y="0"/>
                  </a:lnTo>
                  <a:lnTo>
                    <a:pt x="31" y="9"/>
                  </a:lnTo>
                  <a:lnTo>
                    <a:pt x="10" y="31"/>
                  </a:lnTo>
                  <a:lnTo>
                    <a:pt x="0" y="2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71" name="Freeform 970"/>
            <p:cNvSpPr>
              <a:spLocks/>
            </p:cNvSpPr>
            <p:nvPr/>
          </p:nvSpPr>
          <p:spPr bwMode="auto">
            <a:xfrm>
              <a:off x="4555490" y="2646045"/>
              <a:ext cx="4445" cy="6350"/>
            </a:xfrm>
            <a:custGeom>
              <a:avLst/>
              <a:gdLst>
                <a:gd name="T0" fmla="*/ 0 w 21"/>
                <a:gd name="T1" fmla="*/ 22 h 32"/>
                <a:gd name="T2" fmla="*/ 21 w 21"/>
                <a:gd name="T3" fmla="*/ 0 h 32"/>
                <a:gd name="T4" fmla="*/ 10 w 21"/>
                <a:gd name="T5" fmla="*/ 32 h 32"/>
                <a:gd name="T6" fmla="*/ 0 w 21"/>
                <a:gd name="T7" fmla="*/ 22 h 32"/>
              </a:gdLst>
              <a:ahLst/>
              <a:cxnLst>
                <a:cxn ang="0">
                  <a:pos x="T0" y="T1"/>
                </a:cxn>
                <a:cxn ang="0">
                  <a:pos x="T2" y="T3"/>
                </a:cxn>
                <a:cxn ang="0">
                  <a:pos x="T4" y="T5"/>
                </a:cxn>
                <a:cxn ang="0">
                  <a:pos x="T6" y="T7"/>
                </a:cxn>
              </a:cxnLst>
              <a:rect l="0" t="0" r="r" b="b"/>
              <a:pathLst>
                <a:path w="21" h="32">
                  <a:moveTo>
                    <a:pt x="0" y="22"/>
                  </a:moveTo>
                  <a:lnTo>
                    <a:pt x="21" y="0"/>
                  </a:lnTo>
                  <a:lnTo>
                    <a:pt x="10" y="32"/>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2" name="Freeform 971"/>
            <p:cNvSpPr>
              <a:spLocks/>
            </p:cNvSpPr>
            <p:nvPr/>
          </p:nvSpPr>
          <p:spPr bwMode="auto">
            <a:xfrm>
              <a:off x="4558030" y="2646045"/>
              <a:ext cx="4445" cy="6350"/>
            </a:xfrm>
            <a:custGeom>
              <a:avLst/>
              <a:gdLst>
                <a:gd name="T0" fmla="*/ 11 w 21"/>
                <a:gd name="T1" fmla="*/ 0 h 32"/>
                <a:gd name="T2" fmla="*/ 0 w 21"/>
                <a:gd name="T3" fmla="*/ 32 h 32"/>
                <a:gd name="T4" fmla="*/ 21 w 21"/>
                <a:gd name="T5" fmla="*/ 8 h 32"/>
                <a:gd name="T6" fmla="*/ 11 w 21"/>
                <a:gd name="T7" fmla="*/ 0 h 32"/>
              </a:gdLst>
              <a:ahLst/>
              <a:cxnLst>
                <a:cxn ang="0">
                  <a:pos x="T0" y="T1"/>
                </a:cxn>
                <a:cxn ang="0">
                  <a:pos x="T2" y="T3"/>
                </a:cxn>
                <a:cxn ang="0">
                  <a:pos x="T4" y="T5"/>
                </a:cxn>
                <a:cxn ang="0">
                  <a:pos x="T6" y="T7"/>
                </a:cxn>
              </a:cxnLst>
              <a:rect l="0" t="0" r="r" b="b"/>
              <a:pathLst>
                <a:path w="21" h="32">
                  <a:moveTo>
                    <a:pt x="11" y="0"/>
                  </a:moveTo>
                  <a:lnTo>
                    <a:pt x="0" y="32"/>
                  </a:lnTo>
                  <a:lnTo>
                    <a:pt x="21" y="8"/>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3" name="Freeform 972"/>
            <p:cNvSpPr>
              <a:spLocks/>
            </p:cNvSpPr>
            <p:nvPr/>
          </p:nvSpPr>
          <p:spPr bwMode="auto">
            <a:xfrm>
              <a:off x="4555490" y="2646045"/>
              <a:ext cx="6985" cy="6350"/>
            </a:xfrm>
            <a:custGeom>
              <a:avLst/>
              <a:gdLst>
                <a:gd name="T0" fmla="*/ 0 w 31"/>
                <a:gd name="T1" fmla="*/ 22 h 32"/>
                <a:gd name="T2" fmla="*/ 21 w 31"/>
                <a:gd name="T3" fmla="*/ 0 h 32"/>
                <a:gd name="T4" fmla="*/ 31 w 31"/>
                <a:gd name="T5" fmla="*/ 8 h 32"/>
                <a:gd name="T6" fmla="*/ 10 w 31"/>
                <a:gd name="T7" fmla="*/ 32 h 32"/>
                <a:gd name="T8" fmla="*/ 0 w 31"/>
                <a:gd name="T9" fmla="*/ 22 h 32"/>
              </a:gdLst>
              <a:ahLst/>
              <a:cxnLst>
                <a:cxn ang="0">
                  <a:pos x="T0" y="T1"/>
                </a:cxn>
                <a:cxn ang="0">
                  <a:pos x="T2" y="T3"/>
                </a:cxn>
                <a:cxn ang="0">
                  <a:pos x="T4" y="T5"/>
                </a:cxn>
                <a:cxn ang="0">
                  <a:pos x="T6" y="T7"/>
                </a:cxn>
                <a:cxn ang="0">
                  <a:pos x="T8" y="T9"/>
                </a:cxn>
              </a:cxnLst>
              <a:rect l="0" t="0" r="r" b="b"/>
              <a:pathLst>
                <a:path w="31" h="32">
                  <a:moveTo>
                    <a:pt x="0" y="22"/>
                  </a:moveTo>
                  <a:lnTo>
                    <a:pt x="21" y="0"/>
                  </a:lnTo>
                  <a:lnTo>
                    <a:pt x="31" y="8"/>
                  </a:lnTo>
                  <a:lnTo>
                    <a:pt x="10" y="32"/>
                  </a:lnTo>
                  <a:lnTo>
                    <a:pt x="0" y="2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74" name="Freeform 973"/>
            <p:cNvSpPr>
              <a:spLocks/>
            </p:cNvSpPr>
            <p:nvPr/>
          </p:nvSpPr>
          <p:spPr bwMode="auto">
            <a:xfrm>
              <a:off x="4558030" y="2647315"/>
              <a:ext cx="4445" cy="6985"/>
            </a:xfrm>
            <a:custGeom>
              <a:avLst/>
              <a:gdLst>
                <a:gd name="T0" fmla="*/ 0 w 21"/>
                <a:gd name="T1" fmla="*/ 24 h 33"/>
                <a:gd name="T2" fmla="*/ 21 w 21"/>
                <a:gd name="T3" fmla="*/ 0 h 33"/>
                <a:gd name="T4" fmla="*/ 10 w 21"/>
                <a:gd name="T5" fmla="*/ 33 h 33"/>
                <a:gd name="T6" fmla="*/ 0 w 21"/>
                <a:gd name="T7" fmla="*/ 24 h 33"/>
              </a:gdLst>
              <a:ahLst/>
              <a:cxnLst>
                <a:cxn ang="0">
                  <a:pos x="T0" y="T1"/>
                </a:cxn>
                <a:cxn ang="0">
                  <a:pos x="T2" y="T3"/>
                </a:cxn>
                <a:cxn ang="0">
                  <a:pos x="T4" y="T5"/>
                </a:cxn>
                <a:cxn ang="0">
                  <a:pos x="T6" y="T7"/>
                </a:cxn>
              </a:cxnLst>
              <a:rect l="0" t="0" r="r" b="b"/>
              <a:pathLst>
                <a:path w="21" h="33">
                  <a:moveTo>
                    <a:pt x="0" y="24"/>
                  </a:moveTo>
                  <a:lnTo>
                    <a:pt x="21" y="0"/>
                  </a:lnTo>
                  <a:lnTo>
                    <a:pt x="10" y="33"/>
                  </a:lnTo>
                  <a:lnTo>
                    <a:pt x="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5" name="Freeform 974"/>
            <p:cNvSpPr>
              <a:spLocks/>
            </p:cNvSpPr>
            <p:nvPr/>
          </p:nvSpPr>
          <p:spPr bwMode="auto">
            <a:xfrm>
              <a:off x="4559935" y="2647315"/>
              <a:ext cx="4445" cy="6985"/>
            </a:xfrm>
            <a:custGeom>
              <a:avLst/>
              <a:gdLst>
                <a:gd name="T0" fmla="*/ 11 w 20"/>
                <a:gd name="T1" fmla="*/ 0 h 33"/>
                <a:gd name="T2" fmla="*/ 0 w 20"/>
                <a:gd name="T3" fmla="*/ 33 h 33"/>
                <a:gd name="T4" fmla="*/ 20 w 20"/>
                <a:gd name="T5" fmla="*/ 8 h 33"/>
                <a:gd name="T6" fmla="*/ 11 w 20"/>
                <a:gd name="T7" fmla="*/ 0 h 33"/>
              </a:gdLst>
              <a:ahLst/>
              <a:cxnLst>
                <a:cxn ang="0">
                  <a:pos x="T0" y="T1"/>
                </a:cxn>
                <a:cxn ang="0">
                  <a:pos x="T2" y="T3"/>
                </a:cxn>
                <a:cxn ang="0">
                  <a:pos x="T4" y="T5"/>
                </a:cxn>
                <a:cxn ang="0">
                  <a:pos x="T6" y="T7"/>
                </a:cxn>
              </a:cxnLst>
              <a:rect l="0" t="0" r="r" b="b"/>
              <a:pathLst>
                <a:path w="20" h="33">
                  <a:moveTo>
                    <a:pt x="11" y="0"/>
                  </a:moveTo>
                  <a:lnTo>
                    <a:pt x="0" y="33"/>
                  </a:lnTo>
                  <a:lnTo>
                    <a:pt x="20" y="8"/>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6" name="Freeform 975"/>
            <p:cNvSpPr>
              <a:spLocks/>
            </p:cNvSpPr>
            <p:nvPr/>
          </p:nvSpPr>
          <p:spPr bwMode="auto">
            <a:xfrm>
              <a:off x="4558030" y="2647315"/>
              <a:ext cx="6350" cy="6985"/>
            </a:xfrm>
            <a:custGeom>
              <a:avLst/>
              <a:gdLst>
                <a:gd name="T0" fmla="*/ 0 w 30"/>
                <a:gd name="T1" fmla="*/ 24 h 33"/>
                <a:gd name="T2" fmla="*/ 21 w 30"/>
                <a:gd name="T3" fmla="*/ 0 h 33"/>
                <a:gd name="T4" fmla="*/ 30 w 30"/>
                <a:gd name="T5" fmla="*/ 8 h 33"/>
                <a:gd name="T6" fmla="*/ 10 w 30"/>
                <a:gd name="T7" fmla="*/ 33 h 33"/>
                <a:gd name="T8" fmla="*/ 0 w 30"/>
                <a:gd name="T9" fmla="*/ 24 h 33"/>
              </a:gdLst>
              <a:ahLst/>
              <a:cxnLst>
                <a:cxn ang="0">
                  <a:pos x="T0" y="T1"/>
                </a:cxn>
                <a:cxn ang="0">
                  <a:pos x="T2" y="T3"/>
                </a:cxn>
                <a:cxn ang="0">
                  <a:pos x="T4" y="T5"/>
                </a:cxn>
                <a:cxn ang="0">
                  <a:pos x="T6" y="T7"/>
                </a:cxn>
                <a:cxn ang="0">
                  <a:pos x="T8" y="T9"/>
                </a:cxn>
              </a:cxnLst>
              <a:rect l="0" t="0" r="r" b="b"/>
              <a:pathLst>
                <a:path w="30" h="33">
                  <a:moveTo>
                    <a:pt x="0" y="24"/>
                  </a:moveTo>
                  <a:lnTo>
                    <a:pt x="21" y="0"/>
                  </a:lnTo>
                  <a:lnTo>
                    <a:pt x="30" y="8"/>
                  </a:lnTo>
                  <a:lnTo>
                    <a:pt x="10" y="33"/>
                  </a:lnTo>
                  <a:lnTo>
                    <a:pt x="0" y="2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77" name="Freeform 976"/>
            <p:cNvSpPr>
              <a:spLocks/>
            </p:cNvSpPr>
            <p:nvPr/>
          </p:nvSpPr>
          <p:spPr bwMode="auto">
            <a:xfrm>
              <a:off x="4559935" y="2649220"/>
              <a:ext cx="4445" cy="6985"/>
            </a:xfrm>
            <a:custGeom>
              <a:avLst/>
              <a:gdLst>
                <a:gd name="T0" fmla="*/ 0 w 20"/>
                <a:gd name="T1" fmla="*/ 25 h 33"/>
                <a:gd name="T2" fmla="*/ 20 w 20"/>
                <a:gd name="T3" fmla="*/ 0 h 33"/>
                <a:gd name="T4" fmla="*/ 12 w 20"/>
                <a:gd name="T5" fmla="*/ 33 h 33"/>
                <a:gd name="T6" fmla="*/ 0 w 20"/>
                <a:gd name="T7" fmla="*/ 25 h 33"/>
              </a:gdLst>
              <a:ahLst/>
              <a:cxnLst>
                <a:cxn ang="0">
                  <a:pos x="T0" y="T1"/>
                </a:cxn>
                <a:cxn ang="0">
                  <a:pos x="T2" y="T3"/>
                </a:cxn>
                <a:cxn ang="0">
                  <a:pos x="T4" y="T5"/>
                </a:cxn>
                <a:cxn ang="0">
                  <a:pos x="T6" y="T7"/>
                </a:cxn>
              </a:cxnLst>
              <a:rect l="0" t="0" r="r" b="b"/>
              <a:pathLst>
                <a:path w="20" h="33">
                  <a:moveTo>
                    <a:pt x="0" y="25"/>
                  </a:moveTo>
                  <a:lnTo>
                    <a:pt x="20" y="0"/>
                  </a:lnTo>
                  <a:lnTo>
                    <a:pt x="12" y="33"/>
                  </a:lnTo>
                  <a:lnTo>
                    <a:pt x="0"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8" name="Freeform 977"/>
            <p:cNvSpPr>
              <a:spLocks/>
            </p:cNvSpPr>
            <p:nvPr/>
          </p:nvSpPr>
          <p:spPr bwMode="auto">
            <a:xfrm>
              <a:off x="4562475" y="2649220"/>
              <a:ext cx="3810" cy="6985"/>
            </a:xfrm>
            <a:custGeom>
              <a:avLst/>
              <a:gdLst>
                <a:gd name="T0" fmla="*/ 8 w 18"/>
                <a:gd name="T1" fmla="*/ 0 h 33"/>
                <a:gd name="T2" fmla="*/ 0 w 18"/>
                <a:gd name="T3" fmla="*/ 33 h 33"/>
                <a:gd name="T4" fmla="*/ 18 w 18"/>
                <a:gd name="T5" fmla="*/ 7 h 33"/>
                <a:gd name="T6" fmla="*/ 8 w 18"/>
                <a:gd name="T7" fmla="*/ 0 h 33"/>
              </a:gdLst>
              <a:ahLst/>
              <a:cxnLst>
                <a:cxn ang="0">
                  <a:pos x="T0" y="T1"/>
                </a:cxn>
                <a:cxn ang="0">
                  <a:pos x="T2" y="T3"/>
                </a:cxn>
                <a:cxn ang="0">
                  <a:pos x="T4" y="T5"/>
                </a:cxn>
                <a:cxn ang="0">
                  <a:pos x="T6" y="T7"/>
                </a:cxn>
              </a:cxnLst>
              <a:rect l="0" t="0" r="r" b="b"/>
              <a:pathLst>
                <a:path w="18" h="33">
                  <a:moveTo>
                    <a:pt x="8" y="0"/>
                  </a:moveTo>
                  <a:lnTo>
                    <a:pt x="0" y="33"/>
                  </a:lnTo>
                  <a:lnTo>
                    <a:pt x="18" y="7"/>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9" name="Freeform 978"/>
            <p:cNvSpPr>
              <a:spLocks/>
            </p:cNvSpPr>
            <p:nvPr/>
          </p:nvSpPr>
          <p:spPr bwMode="auto">
            <a:xfrm>
              <a:off x="4559935" y="2649220"/>
              <a:ext cx="6350" cy="6985"/>
            </a:xfrm>
            <a:custGeom>
              <a:avLst/>
              <a:gdLst>
                <a:gd name="T0" fmla="*/ 0 w 30"/>
                <a:gd name="T1" fmla="*/ 25 h 33"/>
                <a:gd name="T2" fmla="*/ 20 w 30"/>
                <a:gd name="T3" fmla="*/ 0 h 33"/>
                <a:gd name="T4" fmla="*/ 30 w 30"/>
                <a:gd name="T5" fmla="*/ 7 h 33"/>
                <a:gd name="T6" fmla="*/ 12 w 30"/>
                <a:gd name="T7" fmla="*/ 33 h 33"/>
                <a:gd name="T8" fmla="*/ 0 w 30"/>
                <a:gd name="T9" fmla="*/ 25 h 33"/>
              </a:gdLst>
              <a:ahLst/>
              <a:cxnLst>
                <a:cxn ang="0">
                  <a:pos x="T0" y="T1"/>
                </a:cxn>
                <a:cxn ang="0">
                  <a:pos x="T2" y="T3"/>
                </a:cxn>
                <a:cxn ang="0">
                  <a:pos x="T4" y="T5"/>
                </a:cxn>
                <a:cxn ang="0">
                  <a:pos x="T6" y="T7"/>
                </a:cxn>
                <a:cxn ang="0">
                  <a:pos x="T8" y="T9"/>
                </a:cxn>
              </a:cxnLst>
              <a:rect l="0" t="0" r="r" b="b"/>
              <a:pathLst>
                <a:path w="30" h="33">
                  <a:moveTo>
                    <a:pt x="0" y="25"/>
                  </a:moveTo>
                  <a:lnTo>
                    <a:pt x="20" y="0"/>
                  </a:lnTo>
                  <a:lnTo>
                    <a:pt x="30" y="7"/>
                  </a:lnTo>
                  <a:lnTo>
                    <a:pt x="12" y="33"/>
                  </a:lnTo>
                  <a:lnTo>
                    <a:pt x="0" y="2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80" name="Freeform 979"/>
            <p:cNvSpPr>
              <a:spLocks/>
            </p:cNvSpPr>
            <p:nvPr/>
          </p:nvSpPr>
          <p:spPr bwMode="auto">
            <a:xfrm>
              <a:off x="4562475" y="2650490"/>
              <a:ext cx="3810" cy="6985"/>
            </a:xfrm>
            <a:custGeom>
              <a:avLst/>
              <a:gdLst>
                <a:gd name="T0" fmla="*/ 0 w 18"/>
                <a:gd name="T1" fmla="*/ 26 h 33"/>
                <a:gd name="T2" fmla="*/ 18 w 18"/>
                <a:gd name="T3" fmla="*/ 0 h 33"/>
                <a:gd name="T4" fmla="*/ 10 w 18"/>
                <a:gd name="T5" fmla="*/ 33 h 33"/>
                <a:gd name="T6" fmla="*/ 0 w 18"/>
                <a:gd name="T7" fmla="*/ 26 h 33"/>
              </a:gdLst>
              <a:ahLst/>
              <a:cxnLst>
                <a:cxn ang="0">
                  <a:pos x="T0" y="T1"/>
                </a:cxn>
                <a:cxn ang="0">
                  <a:pos x="T2" y="T3"/>
                </a:cxn>
                <a:cxn ang="0">
                  <a:pos x="T4" y="T5"/>
                </a:cxn>
                <a:cxn ang="0">
                  <a:pos x="T6" y="T7"/>
                </a:cxn>
              </a:cxnLst>
              <a:rect l="0" t="0" r="r" b="b"/>
              <a:pathLst>
                <a:path w="18" h="33">
                  <a:moveTo>
                    <a:pt x="0" y="26"/>
                  </a:moveTo>
                  <a:lnTo>
                    <a:pt x="18" y="0"/>
                  </a:lnTo>
                  <a:lnTo>
                    <a:pt x="10" y="33"/>
                  </a:lnTo>
                  <a:lnTo>
                    <a:pt x="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81" name="Freeform 980"/>
            <p:cNvSpPr>
              <a:spLocks/>
            </p:cNvSpPr>
            <p:nvPr/>
          </p:nvSpPr>
          <p:spPr bwMode="auto">
            <a:xfrm>
              <a:off x="4564380" y="2650490"/>
              <a:ext cx="3810" cy="6985"/>
            </a:xfrm>
            <a:custGeom>
              <a:avLst/>
              <a:gdLst>
                <a:gd name="T0" fmla="*/ 8 w 18"/>
                <a:gd name="T1" fmla="*/ 0 h 33"/>
                <a:gd name="T2" fmla="*/ 0 w 18"/>
                <a:gd name="T3" fmla="*/ 33 h 33"/>
                <a:gd name="T4" fmla="*/ 18 w 18"/>
                <a:gd name="T5" fmla="*/ 8 h 33"/>
                <a:gd name="T6" fmla="*/ 8 w 18"/>
                <a:gd name="T7" fmla="*/ 0 h 33"/>
              </a:gdLst>
              <a:ahLst/>
              <a:cxnLst>
                <a:cxn ang="0">
                  <a:pos x="T0" y="T1"/>
                </a:cxn>
                <a:cxn ang="0">
                  <a:pos x="T2" y="T3"/>
                </a:cxn>
                <a:cxn ang="0">
                  <a:pos x="T4" y="T5"/>
                </a:cxn>
                <a:cxn ang="0">
                  <a:pos x="T6" y="T7"/>
                </a:cxn>
              </a:cxnLst>
              <a:rect l="0" t="0" r="r" b="b"/>
              <a:pathLst>
                <a:path w="18" h="33">
                  <a:moveTo>
                    <a:pt x="8" y="0"/>
                  </a:moveTo>
                  <a:lnTo>
                    <a:pt x="0" y="33"/>
                  </a:lnTo>
                  <a:lnTo>
                    <a:pt x="18" y="8"/>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82" name="Freeform 981"/>
            <p:cNvSpPr>
              <a:spLocks/>
            </p:cNvSpPr>
            <p:nvPr/>
          </p:nvSpPr>
          <p:spPr bwMode="auto">
            <a:xfrm>
              <a:off x="4562475" y="2650490"/>
              <a:ext cx="5715" cy="6985"/>
            </a:xfrm>
            <a:custGeom>
              <a:avLst/>
              <a:gdLst>
                <a:gd name="T0" fmla="*/ 0 w 28"/>
                <a:gd name="T1" fmla="*/ 26 h 33"/>
                <a:gd name="T2" fmla="*/ 18 w 28"/>
                <a:gd name="T3" fmla="*/ 0 h 33"/>
                <a:gd name="T4" fmla="*/ 28 w 28"/>
                <a:gd name="T5" fmla="*/ 8 h 33"/>
                <a:gd name="T6" fmla="*/ 10 w 28"/>
                <a:gd name="T7" fmla="*/ 33 h 33"/>
                <a:gd name="T8" fmla="*/ 0 w 28"/>
                <a:gd name="T9" fmla="*/ 26 h 33"/>
              </a:gdLst>
              <a:ahLst/>
              <a:cxnLst>
                <a:cxn ang="0">
                  <a:pos x="T0" y="T1"/>
                </a:cxn>
                <a:cxn ang="0">
                  <a:pos x="T2" y="T3"/>
                </a:cxn>
                <a:cxn ang="0">
                  <a:pos x="T4" y="T5"/>
                </a:cxn>
                <a:cxn ang="0">
                  <a:pos x="T6" y="T7"/>
                </a:cxn>
                <a:cxn ang="0">
                  <a:pos x="T8" y="T9"/>
                </a:cxn>
              </a:cxnLst>
              <a:rect l="0" t="0" r="r" b="b"/>
              <a:pathLst>
                <a:path w="28" h="33">
                  <a:moveTo>
                    <a:pt x="0" y="26"/>
                  </a:moveTo>
                  <a:lnTo>
                    <a:pt x="18" y="0"/>
                  </a:lnTo>
                  <a:lnTo>
                    <a:pt x="28" y="8"/>
                  </a:lnTo>
                  <a:lnTo>
                    <a:pt x="10" y="33"/>
                  </a:lnTo>
                  <a:lnTo>
                    <a:pt x="0" y="2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83" name="Freeform 982"/>
            <p:cNvSpPr>
              <a:spLocks/>
            </p:cNvSpPr>
            <p:nvPr/>
          </p:nvSpPr>
          <p:spPr bwMode="auto">
            <a:xfrm>
              <a:off x="4564380" y="2652395"/>
              <a:ext cx="3810" cy="6985"/>
            </a:xfrm>
            <a:custGeom>
              <a:avLst/>
              <a:gdLst>
                <a:gd name="T0" fmla="*/ 0 w 18"/>
                <a:gd name="T1" fmla="*/ 25 h 33"/>
                <a:gd name="T2" fmla="*/ 18 w 18"/>
                <a:gd name="T3" fmla="*/ 0 h 33"/>
                <a:gd name="T4" fmla="*/ 12 w 18"/>
                <a:gd name="T5" fmla="*/ 33 h 33"/>
                <a:gd name="T6" fmla="*/ 0 w 18"/>
                <a:gd name="T7" fmla="*/ 25 h 33"/>
              </a:gdLst>
              <a:ahLst/>
              <a:cxnLst>
                <a:cxn ang="0">
                  <a:pos x="T0" y="T1"/>
                </a:cxn>
                <a:cxn ang="0">
                  <a:pos x="T2" y="T3"/>
                </a:cxn>
                <a:cxn ang="0">
                  <a:pos x="T4" y="T5"/>
                </a:cxn>
                <a:cxn ang="0">
                  <a:pos x="T6" y="T7"/>
                </a:cxn>
              </a:cxnLst>
              <a:rect l="0" t="0" r="r" b="b"/>
              <a:pathLst>
                <a:path w="18" h="33">
                  <a:moveTo>
                    <a:pt x="0" y="25"/>
                  </a:moveTo>
                  <a:lnTo>
                    <a:pt x="18" y="0"/>
                  </a:lnTo>
                  <a:lnTo>
                    <a:pt x="12" y="33"/>
                  </a:lnTo>
                  <a:lnTo>
                    <a:pt x="0"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84" name="Freeform 983"/>
            <p:cNvSpPr>
              <a:spLocks/>
            </p:cNvSpPr>
            <p:nvPr/>
          </p:nvSpPr>
          <p:spPr bwMode="auto">
            <a:xfrm>
              <a:off x="4566920" y="2652395"/>
              <a:ext cx="3810" cy="6985"/>
            </a:xfrm>
            <a:custGeom>
              <a:avLst/>
              <a:gdLst>
                <a:gd name="T0" fmla="*/ 6 w 16"/>
                <a:gd name="T1" fmla="*/ 0 h 33"/>
                <a:gd name="T2" fmla="*/ 0 w 16"/>
                <a:gd name="T3" fmla="*/ 33 h 33"/>
                <a:gd name="T4" fmla="*/ 16 w 16"/>
                <a:gd name="T5" fmla="*/ 6 h 33"/>
                <a:gd name="T6" fmla="*/ 6 w 16"/>
                <a:gd name="T7" fmla="*/ 0 h 33"/>
              </a:gdLst>
              <a:ahLst/>
              <a:cxnLst>
                <a:cxn ang="0">
                  <a:pos x="T0" y="T1"/>
                </a:cxn>
                <a:cxn ang="0">
                  <a:pos x="T2" y="T3"/>
                </a:cxn>
                <a:cxn ang="0">
                  <a:pos x="T4" y="T5"/>
                </a:cxn>
                <a:cxn ang="0">
                  <a:pos x="T6" y="T7"/>
                </a:cxn>
              </a:cxnLst>
              <a:rect l="0" t="0" r="r" b="b"/>
              <a:pathLst>
                <a:path w="16" h="33">
                  <a:moveTo>
                    <a:pt x="6" y="0"/>
                  </a:moveTo>
                  <a:lnTo>
                    <a:pt x="0" y="33"/>
                  </a:lnTo>
                  <a:lnTo>
                    <a:pt x="16" y="6"/>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85" name="Freeform 984"/>
            <p:cNvSpPr>
              <a:spLocks/>
            </p:cNvSpPr>
            <p:nvPr/>
          </p:nvSpPr>
          <p:spPr bwMode="auto">
            <a:xfrm>
              <a:off x="4564380" y="2652395"/>
              <a:ext cx="6350" cy="6985"/>
            </a:xfrm>
            <a:custGeom>
              <a:avLst/>
              <a:gdLst>
                <a:gd name="T0" fmla="*/ 0 w 28"/>
                <a:gd name="T1" fmla="*/ 25 h 33"/>
                <a:gd name="T2" fmla="*/ 18 w 28"/>
                <a:gd name="T3" fmla="*/ 0 h 33"/>
                <a:gd name="T4" fmla="*/ 28 w 28"/>
                <a:gd name="T5" fmla="*/ 6 h 33"/>
                <a:gd name="T6" fmla="*/ 12 w 28"/>
                <a:gd name="T7" fmla="*/ 33 h 33"/>
                <a:gd name="T8" fmla="*/ 0 w 28"/>
                <a:gd name="T9" fmla="*/ 25 h 33"/>
              </a:gdLst>
              <a:ahLst/>
              <a:cxnLst>
                <a:cxn ang="0">
                  <a:pos x="T0" y="T1"/>
                </a:cxn>
                <a:cxn ang="0">
                  <a:pos x="T2" y="T3"/>
                </a:cxn>
                <a:cxn ang="0">
                  <a:pos x="T4" y="T5"/>
                </a:cxn>
                <a:cxn ang="0">
                  <a:pos x="T6" y="T7"/>
                </a:cxn>
                <a:cxn ang="0">
                  <a:pos x="T8" y="T9"/>
                </a:cxn>
              </a:cxnLst>
              <a:rect l="0" t="0" r="r" b="b"/>
              <a:pathLst>
                <a:path w="28" h="33">
                  <a:moveTo>
                    <a:pt x="0" y="25"/>
                  </a:moveTo>
                  <a:lnTo>
                    <a:pt x="18" y="0"/>
                  </a:lnTo>
                  <a:lnTo>
                    <a:pt x="28" y="6"/>
                  </a:lnTo>
                  <a:lnTo>
                    <a:pt x="12" y="33"/>
                  </a:lnTo>
                  <a:lnTo>
                    <a:pt x="0" y="2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86" name="Freeform 985"/>
            <p:cNvSpPr>
              <a:spLocks/>
            </p:cNvSpPr>
            <p:nvPr/>
          </p:nvSpPr>
          <p:spPr bwMode="auto">
            <a:xfrm>
              <a:off x="4566920" y="2653665"/>
              <a:ext cx="3810" cy="6985"/>
            </a:xfrm>
            <a:custGeom>
              <a:avLst/>
              <a:gdLst>
                <a:gd name="T0" fmla="*/ 0 w 16"/>
                <a:gd name="T1" fmla="*/ 27 h 33"/>
                <a:gd name="T2" fmla="*/ 16 w 16"/>
                <a:gd name="T3" fmla="*/ 0 h 33"/>
                <a:gd name="T4" fmla="*/ 11 w 16"/>
                <a:gd name="T5" fmla="*/ 33 h 33"/>
                <a:gd name="T6" fmla="*/ 0 w 16"/>
                <a:gd name="T7" fmla="*/ 27 h 33"/>
              </a:gdLst>
              <a:ahLst/>
              <a:cxnLst>
                <a:cxn ang="0">
                  <a:pos x="T0" y="T1"/>
                </a:cxn>
                <a:cxn ang="0">
                  <a:pos x="T2" y="T3"/>
                </a:cxn>
                <a:cxn ang="0">
                  <a:pos x="T4" y="T5"/>
                </a:cxn>
                <a:cxn ang="0">
                  <a:pos x="T6" y="T7"/>
                </a:cxn>
              </a:cxnLst>
              <a:rect l="0" t="0" r="r" b="b"/>
              <a:pathLst>
                <a:path w="16" h="33">
                  <a:moveTo>
                    <a:pt x="0" y="27"/>
                  </a:moveTo>
                  <a:lnTo>
                    <a:pt x="16" y="0"/>
                  </a:lnTo>
                  <a:lnTo>
                    <a:pt x="11" y="33"/>
                  </a:lnTo>
                  <a:lnTo>
                    <a:pt x="0"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87" name="Freeform 986"/>
            <p:cNvSpPr>
              <a:spLocks/>
            </p:cNvSpPr>
            <p:nvPr/>
          </p:nvSpPr>
          <p:spPr bwMode="auto">
            <a:xfrm>
              <a:off x="4569460" y="2653665"/>
              <a:ext cx="3175" cy="6985"/>
            </a:xfrm>
            <a:custGeom>
              <a:avLst/>
              <a:gdLst>
                <a:gd name="T0" fmla="*/ 5 w 15"/>
                <a:gd name="T1" fmla="*/ 0 h 33"/>
                <a:gd name="T2" fmla="*/ 0 w 15"/>
                <a:gd name="T3" fmla="*/ 33 h 33"/>
                <a:gd name="T4" fmla="*/ 15 w 15"/>
                <a:gd name="T5" fmla="*/ 6 h 33"/>
                <a:gd name="T6" fmla="*/ 5 w 15"/>
                <a:gd name="T7" fmla="*/ 0 h 33"/>
              </a:gdLst>
              <a:ahLst/>
              <a:cxnLst>
                <a:cxn ang="0">
                  <a:pos x="T0" y="T1"/>
                </a:cxn>
                <a:cxn ang="0">
                  <a:pos x="T2" y="T3"/>
                </a:cxn>
                <a:cxn ang="0">
                  <a:pos x="T4" y="T5"/>
                </a:cxn>
                <a:cxn ang="0">
                  <a:pos x="T6" y="T7"/>
                </a:cxn>
              </a:cxnLst>
              <a:rect l="0" t="0" r="r" b="b"/>
              <a:pathLst>
                <a:path w="15" h="33">
                  <a:moveTo>
                    <a:pt x="5" y="0"/>
                  </a:moveTo>
                  <a:lnTo>
                    <a:pt x="0" y="33"/>
                  </a:lnTo>
                  <a:lnTo>
                    <a:pt x="15" y="6"/>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88" name="Freeform 987"/>
            <p:cNvSpPr>
              <a:spLocks/>
            </p:cNvSpPr>
            <p:nvPr/>
          </p:nvSpPr>
          <p:spPr bwMode="auto">
            <a:xfrm>
              <a:off x="4566920" y="2653665"/>
              <a:ext cx="5715" cy="6985"/>
            </a:xfrm>
            <a:custGeom>
              <a:avLst/>
              <a:gdLst>
                <a:gd name="T0" fmla="*/ 0 w 26"/>
                <a:gd name="T1" fmla="*/ 27 h 33"/>
                <a:gd name="T2" fmla="*/ 16 w 26"/>
                <a:gd name="T3" fmla="*/ 0 h 33"/>
                <a:gd name="T4" fmla="*/ 26 w 26"/>
                <a:gd name="T5" fmla="*/ 6 h 33"/>
                <a:gd name="T6" fmla="*/ 11 w 26"/>
                <a:gd name="T7" fmla="*/ 33 h 33"/>
                <a:gd name="T8" fmla="*/ 0 w 26"/>
                <a:gd name="T9" fmla="*/ 27 h 33"/>
              </a:gdLst>
              <a:ahLst/>
              <a:cxnLst>
                <a:cxn ang="0">
                  <a:pos x="T0" y="T1"/>
                </a:cxn>
                <a:cxn ang="0">
                  <a:pos x="T2" y="T3"/>
                </a:cxn>
                <a:cxn ang="0">
                  <a:pos x="T4" y="T5"/>
                </a:cxn>
                <a:cxn ang="0">
                  <a:pos x="T6" y="T7"/>
                </a:cxn>
                <a:cxn ang="0">
                  <a:pos x="T8" y="T9"/>
                </a:cxn>
              </a:cxnLst>
              <a:rect l="0" t="0" r="r" b="b"/>
              <a:pathLst>
                <a:path w="26" h="33">
                  <a:moveTo>
                    <a:pt x="0" y="27"/>
                  </a:moveTo>
                  <a:lnTo>
                    <a:pt x="16" y="0"/>
                  </a:lnTo>
                  <a:lnTo>
                    <a:pt x="26" y="6"/>
                  </a:lnTo>
                  <a:lnTo>
                    <a:pt x="11" y="33"/>
                  </a:lnTo>
                  <a:lnTo>
                    <a:pt x="0" y="2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89" name="Freeform 988"/>
            <p:cNvSpPr>
              <a:spLocks/>
            </p:cNvSpPr>
            <p:nvPr/>
          </p:nvSpPr>
          <p:spPr bwMode="auto">
            <a:xfrm>
              <a:off x="4569460" y="2654935"/>
              <a:ext cx="3175" cy="6985"/>
            </a:xfrm>
            <a:custGeom>
              <a:avLst/>
              <a:gdLst>
                <a:gd name="T0" fmla="*/ 0 w 15"/>
                <a:gd name="T1" fmla="*/ 27 h 34"/>
                <a:gd name="T2" fmla="*/ 15 w 15"/>
                <a:gd name="T3" fmla="*/ 0 h 34"/>
                <a:gd name="T4" fmla="*/ 12 w 15"/>
                <a:gd name="T5" fmla="*/ 34 h 34"/>
                <a:gd name="T6" fmla="*/ 0 w 15"/>
                <a:gd name="T7" fmla="*/ 27 h 34"/>
              </a:gdLst>
              <a:ahLst/>
              <a:cxnLst>
                <a:cxn ang="0">
                  <a:pos x="T0" y="T1"/>
                </a:cxn>
                <a:cxn ang="0">
                  <a:pos x="T2" y="T3"/>
                </a:cxn>
                <a:cxn ang="0">
                  <a:pos x="T4" y="T5"/>
                </a:cxn>
                <a:cxn ang="0">
                  <a:pos x="T6" y="T7"/>
                </a:cxn>
              </a:cxnLst>
              <a:rect l="0" t="0" r="r" b="b"/>
              <a:pathLst>
                <a:path w="15" h="34">
                  <a:moveTo>
                    <a:pt x="0" y="27"/>
                  </a:moveTo>
                  <a:lnTo>
                    <a:pt x="15" y="0"/>
                  </a:lnTo>
                  <a:lnTo>
                    <a:pt x="12" y="34"/>
                  </a:lnTo>
                  <a:lnTo>
                    <a:pt x="0"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90" name="Freeform 989"/>
            <p:cNvSpPr>
              <a:spLocks/>
            </p:cNvSpPr>
            <p:nvPr/>
          </p:nvSpPr>
          <p:spPr bwMode="auto">
            <a:xfrm>
              <a:off x="4572000" y="2654935"/>
              <a:ext cx="3175" cy="6985"/>
            </a:xfrm>
            <a:custGeom>
              <a:avLst/>
              <a:gdLst>
                <a:gd name="T0" fmla="*/ 3 w 15"/>
                <a:gd name="T1" fmla="*/ 0 h 34"/>
                <a:gd name="T2" fmla="*/ 0 w 15"/>
                <a:gd name="T3" fmla="*/ 34 h 34"/>
                <a:gd name="T4" fmla="*/ 15 w 15"/>
                <a:gd name="T5" fmla="*/ 6 h 34"/>
                <a:gd name="T6" fmla="*/ 3 w 15"/>
                <a:gd name="T7" fmla="*/ 0 h 34"/>
              </a:gdLst>
              <a:ahLst/>
              <a:cxnLst>
                <a:cxn ang="0">
                  <a:pos x="T0" y="T1"/>
                </a:cxn>
                <a:cxn ang="0">
                  <a:pos x="T2" y="T3"/>
                </a:cxn>
                <a:cxn ang="0">
                  <a:pos x="T4" y="T5"/>
                </a:cxn>
                <a:cxn ang="0">
                  <a:pos x="T6" y="T7"/>
                </a:cxn>
              </a:cxnLst>
              <a:rect l="0" t="0" r="r" b="b"/>
              <a:pathLst>
                <a:path w="15" h="34">
                  <a:moveTo>
                    <a:pt x="3" y="0"/>
                  </a:moveTo>
                  <a:lnTo>
                    <a:pt x="0" y="34"/>
                  </a:lnTo>
                  <a:lnTo>
                    <a:pt x="15" y="6"/>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91" name="Freeform 990"/>
            <p:cNvSpPr>
              <a:spLocks/>
            </p:cNvSpPr>
            <p:nvPr/>
          </p:nvSpPr>
          <p:spPr bwMode="auto">
            <a:xfrm>
              <a:off x="4569460" y="2654935"/>
              <a:ext cx="5715" cy="6985"/>
            </a:xfrm>
            <a:custGeom>
              <a:avLst/>
              <a:gdLst>
                <a:gd name="T0" fmla="*/ 0 w 27"/>
                <a:gd name="T1" fmla="*/ 27 h 34"/>
                <a:gd name="T2" fmla="*/ 15 w 27"/>
                <a:gd name="T3" fmla="*/ 0 h 34"/>
                <a:gd name="T4" fmla="*/ 27 w 27"/>
                <a:gd name="T5" fmla="*/ 6 h 34"/>
                <a:gd name="T6" fmla="*/ 12 w 27"/>
                <a:gd name="T7" fmla="*/ 34 h 34"/>
                <a:gd name="T8" fmla="*/ 0 w 27"/>
                <a:gd name="T9" fmla="*/ 27 h 34"/>
              </a:gdLst>
              <a:ahLst/>
              <a:cxnLst>
                <a:cxn ang="0">
                  <a:pos x="T0" y="T1"/>
                </a:cxn>
                <a:cxn ang="0">
                  <a:pos x="T2" y="T3"/>
                </a:cxn>
                <a:cxn ang="0">
                  <a:pos x="T4" y="T5"/>
                </a:cxn>
                <a:cxn ang="0">
                  <a:pos x="T6" y="T7"/>
                </a:cxn>
                <a:cxn ang="0">
                  <a:pos x="T8" y="T9"/>
                </a:cxn>
              </a:cxnLst>
              <a:rect l="0" t="0" r="r" b="b"/>
              <a:pathLst>
                <a:path w="27" h="34">
                  <a:moveTo>
                    <a:pt x="0" y="27"/>
                  </a:moveTo>
                  <a:lnTo>
                    <a:pt x="15" y="0"/>
                  </a:lnTo>
                  <a:lnTo>
                    <a:pt x="27" y="6"/>
                  </a:lnTo>
                  <a:lnTo>
                    <a:pt x="12" y="34"/>
                  </a:lnTo>
                  <a:lnTo>
                    <a:pt x="0" y="2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92" name="Freeform 991"/>
            <p:cNvSpPr>
              <a:spLocks/>
            </p:cNvSpPr>
            <p:nvPr/>
          </p:nvSpPr>
          <p:spPr bwMode="auto">
            <a:xfrm>
              <a:off x="4572000" y="2656205"/>
              <a:ext cx="3175" cy="6985"/>
            </a:xfrm>
            <a:custGeom>
              <a:avLst/>
              <a:gdLst>
                <a:gd name="T0" fmla="*/ 0 w 15"/>
                <a:gd name="T1" fmla="*/ 28 h 34"/>
                <a:gd name="T2" fmla="*/ 15 w 15"/>
                <a:gd name="T3" fmla="*/ 0 h 34"/>
                <a:gd name="T4" fmla="*/ 13 w 15"/>
                <a:gd name="T5" fmla="*/ 34 h 34"/>
                <a:gd name="T6" fmla="*/ 0 w 15"/>
                <a:gd name="T7" fmla="*/ 28 h 34"/>
              </a:gdLst>
              <a:ahLst/>
              <a:cxnLst>
                <a:cxn ang="0">
                  <a:pos x="T0" y="T1"/>
                </a:cxn>
                <a:cxn ang="0">
                  <a:pos x="T2" y="T3"/>
                </a:cxn>
                <a:cxn ang="0">
                  <a:pos x="T4" y="T5"/>
                </a:cxn>
                <a:cxn ang="0">
                  <a:pos x="T6" y="T7"/>
                </a:cxn>
              </a:cxnLst>
              <a:rect l="0" t="0" r="r" b="b"/>
              <a:pathLst>
                <a:path w="15" h="34">
                  <a:moveTo>
                    <a:pt x="0" y="28"/>
                  </a:moveTo>
                  <a:lnTo>
                    <a:pt x="15" y="0"/>
                  </a:lnTo>
                  <a:lnTo>
                    <a:pt x="13" y="34"/>
                  </a:lnTo>
                  <a:lnTo>
                    <a:pt x="0"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93" name="Freeform 992"/>
            <p:cNvSpPr>
              <a:spLocks/>
            </p:cNvSpPr>
            <p:nvPr/>
          </p:nvSpPr>
          <p:spPr bwMode="auto">
            <a:xfrm>
              <a:off x="4574540" y="2656205"/>
              <a:ext cx="3175" cy="6985"/>
            </a:xfrm>
            <a:custGeom>
              <a:avLst/>
              <a:gdLst>
                <a:gd name="T0" fmla="*/ 2 w 13"/>
                <a:gd name="T1" fmla="*/ 0 h 34"/>
                <a:gd name="T2" fmla="*/ 0 w 13"/>
                <a:gd name="T3" fmla="*/ 34 h 34"/>
                <a:gd name="T4" fmla="*/ 13 w 13"/>
                <a:gd name="T5" fmla="*/ 5 h 34"/>
                <a:gd name="T6" fmla="*/ 2 w 13"/>
                <a:gd name="T7" fmla="*/ 0 h 34"/>
              </a:gdLst>
              <a:ahLst/>
              <a:cxnLst>
                <a:cxn ang="0">
                  <a:pos x="T0" y="T1"/>
                </a:cxn>
                <a:cxn ang="0">
                  <a:pos x="T2" y="T3"/>
                </a:cxn>
                <a:cxn ang="0">
                  <a:pos x="T4" y="T5"/>
                </a:cxn>
                <a:cxn ang="0">
                  <a:pos x="T6" y="T7"/>
                </a:cxn>
              </a:cxnLst>
              <a:rect l="0" t="0" r="r" b="b"/>
              <a:pathLst>
                <a:path w="13" h="34">
                  <a:moveTo>
                    <a:pt x="2" y="0"/>
                  </a:moveTo>
                  <a:lnTo>
                    <a:pt x="0" y="34"/>
                  </a:lnTo>
                  <a:lnTo>
                    <a:pt x="13" y="5"/>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94" name="Freeform 993"/>
            <p:cNvSpPr>
              <a:spLocks/>
            </p:cNvSpPr>
            <p:nvPr/>
          </p:nvSpPr>
          <p:spPr bwMode="auto">
            <a:xfrm>
              <a:off x="4572000" y="2656205"/>
              <a:ext cx="5715" cy="6985"/>
            </a:xfrm>
            <a:custGeom>
              <a:avLst/>
              <a:gdLst>
                <a:gd name="T0" fmla="*/ 0 w 26"/>
                <a:gd name="T1" fmla="*/ 28 h 34"/>
                <a:gd name="T2" fmla="*/ 15 w 26"/>
                <a:gd name="T3" fmla="*/ 0 h 34"/>
                <a:gd name="T4" fmla="*/ 26 w 26"/>
                <a:gd name="T5" fmla="*/ 5 h 34"/>
                <a:gd name="T6" fmla="*/ 13 w 26"/>
                <a:gd name="T7" fmla="*/ 34 h 34"/>
                <a:gd name="T8" fmla="*/ 0 w 26"/>
                <a:gd name="T9" fmla="*/ 28 h 34"/>
              </a:gdLst>
              <a:ahLst/>
              <a:cxnLst>
                <a:cxn ang="0">
                  <a:pos x="T0" y="T1"/>
                </a:cxn>
                <a:cxn ang="0">
                  <a:pos x="T2" y="T3"/>
                </a:cxn>
                <a:cxn ang="0">
                  <a:pos x="T4" y="T5"/>
                </a:cxn>
                <a:cxn ang="0">
                  <a:pos x="T6" y="T7"/>
                </a:cxn>
                <a:cxn ang="0">
                  <a:pos x="T8" y="T9"/>
                </a:cxn>
              </a:cxnLst>
              <a:rect l="0" t="0" r="r" b="b"/>
              <a:pathLst>
                <a:path w="26" h="34">
                  <a:moveTo>
                    <a:pt x="0" y="28"/>
                  </a:moveTo>
                  <a:lnTo>
                    <a:pt x="15" y="0"/>
                  </a:lnTo>
                  <a:lnTo>
                    <a:pt x="26" y="5"/>
                  </a:lnTo>
                  <a:lnTo>
                    <a:pt x="13" y="34"/>
                  </a:lnTo>
                  <a:lnTo>
                    <a:pt x="0"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95" name="Freeform 994"/>
            <p:cNvSpPr>
              <a:spLocks/>
            </p:cNvSpPr>
            <p:nvPr/>
          </p:nvSpPr>
          <p:spPr bwMode="auto">
            <a:xfrm>
              <a:off x="4574540" y="2657475"/>
              <a:ext cx="3175" cy="6985"/>
            </a:xfrm>
            <a:custGeom>
              <a:avLst/>
              <a:gdLst>
                <a:gd name="T0" fmla="*/ 0 w 13"/>
                <a:gd name="T1" fmla="*/ 29 h 34"/>
                <a:gd name="T2" fmla="*/ 13 w 13"/>
                <a:gd name="T3" fmla="*/ 0 h 34"/>
                <a:gd name="T4" fmla="*/ 12 w 13"/>
                <a:gd name="T5" fmla="*/ 34 h 34"/>
                <a:gd name="T6" fmla="*/ 0 w 13"/>
                <a:gd name="T7" fmla="*/ 29 h 34"/>
              </a:gdLst>
              <a:ahLst/>
              <a:cxnLst>
                <a:cxn ang="0">
                  <a:pos x="T0" y="T1"/>
                </a:cxn>
                <a:cxn ang="0">
                  <a:pos x="T2" y="T3"/>
                </a:cxn>
                <a:cxn ang="0">
                  <a:pos x="T4" y="T5"/>
                </a:cxn>
                <a:cxn ang="0">
                  <a:pos x="T6" y="T7"/>
                </a:cxn>
              </a:cxnLst>
              <a:rect l="0" t="0" r="r" b="b"/>
              <a:pathLst>
                <a:path w="13" h="34">
                  <a:moveTo>
                    <a:pt x="0" y="29"/>
                  </a:moveTo>
                  <a:lnTo>
                    <a:pt x="13" y="0"/>
                  </a:lnTo>
                  <a:lnTo>
                    <a:pt x="12" y="34"/>
                  </a:lnTo>
                  <a:lnTo>
                    <a:pt x="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96" name="Freeform 995"/>
            <p:cNvSpPr>
              <a:spLocks/>
            </p:cNvSpPr>
            <p:nvPr/>
          </p:nvSpPr>
          <p:spPr bwMode="auto">
            <a:xfrm>
              <a:off x="4577080" y="2657475"/>
              <a:ext cx="2540" cy="6985"/>
            </a:xfrm>
            <a:custGeom>
              <a:avLst/>
              <a:gdLst>
                <a:gd name="T0" fmla="*/ 1 w 12"/>
                <a:gd name="T1" fmla="*/ 0 h 34"/>
                <a:gd name="T2" fmla="*/ 0 w 12"/>
                <a:gd name="T3" fmla="*/ 34 h 34"/>
                <a:gd name="T4" fmla="*/ 12 w 12"/>
                <a:gd name="T5" fmla="*/ 5 h 34"/>
                <a:gd name="T6" fmla="*/ 1 w 12"/>
                <a:gd name="T7" fmla="*/ 0 h 34"/>
              </a:gdLst>
              <a:ahLst/>
              <a:cxnLst>
                <a:cxn ang="0">
                  <a:pos x="T0" y="T1"/>
                </a:cxn>
                <a:cxn ang="0">
                  <a:pos x="T2" y="T3"/>
                </a:cxn>
                <a:cxn ang="0">
                  <a:pos x="T4" y="T5"/>
                </a:cxn>
                <a:cxn ang="0">
                  <a:pos x="T6" y="T7"/>
                </a:cxn>
              </a:cxnLst>
              <a:rect l="0" t="0" r="r" b="b"/>
              <a:pathLst>
                <a:path w="12" h="34">
                  <a:moveTo>
                    <a:pt x="1" y="0"/>
                  </a:moveTo>
                  <a:lnTo>
                    <a:pt x="0" y="34"/>
                  </a:lnTo>
                  <a:lnTo>
                    <a:pt x="12" y="5"/>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97" name="Freeform 996"/>
            <p:cNvSpPr>
              <a:spLocks/>
            </p:cNvSpPr>
            <p:nvPr/>
          </p:nvSpPr>
          <p:spPr bwMode="auto">
            <a:xfrm>
              <a:off x="4574540" y="2657475"/>
              <a:ext cx="5080" cy="6985"/>
            </a:xfrm>
            <a:custGeom>
              <a:avLst/>
              <a:gdLst>
                <a:gd name="T0" fmla="*/ 0 w 24"/>
                <a:gd name="T1" fmla="*/ 29 h 34"/>
                <a:gd name="T2" fmla="*/ 13 w 24"/>
                <a:gd name="T3" fmla="*/ 0 h 34"/>
                <a:gd name="T4" fmla="*/ 24 w 24"/>
                <a:gd name="T5" fmla="*/ 5 h 34"/>
                <a:gd name="T6" fmla="*/ 12 w 24"/>
                <a:gd name="T7" fmla="*/ 34 h 34"/>
                <a:gd name="T8" fmla="*/ 0 w 24"/>
                <a:gd name="T9" fmla="*/ 29 h 34"/>
              </a:gdLst>
              <a:ahLst/>
              <a:cxnLst>
                <a:cxn ang="0">
                  <a:pos x="T0" y="T1"/>
                </a:cxn>
                <a:cxn ang="0">
                  <a:pos x="T2" y="T3"/>
                </a:cxn>
                <a:cxn ang="0">
                  <a:pos x="T4" y="T5"/>
                </a:cxn>
                <a:cxn ang="0">
                  <a:pos x="T6" y="T7"/>
                </a:cxn>
                <a:cxn ang="0">
                  <a:pos x="T8" y="T9"/>
                </a:cxn>
              </a:cxnLst>
              <a:rect l="0" t="0" r="r" b="b"/>
              <a:pathLst>
                <a:path w="24" h="34">
                  <a:moveTo>
                    <a:pt x="0" y="29"/>
                  </a:moveTo>
                  <a:lnTo>
                    <a:pt x="13" y="0"/>
                  </a:lnTo>
                  <a:lnTo>
                    <a:pt x="24" y="5"/>
                  </a:lnTo>
                  <a:lnTo>
                    <a:pt x="12" y="34"/>
                  </a:lnTo>
                  <a:lnTo>
                    <a:pt x="0"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98" name="Freeform 997"/>
            <p:cNvSpPr>
              <a:spLocks/>
            </p:cNvSpPr>
            <p:nvPr/>
          </p:nvSpPr>
          <p:spPr bwMode="auto">
            <a:xfrm>
              <a:off x="4577080" y="2658110"/>
              <a:ext cx="3175" cy="7620"/>
            </a:xfrm>
            <a:custGeom>
              <a:avLst/>
              <a:gdLst>
                <a:gd name="T0" fmla="*/ 0 w 13"/>
                <a:gd name="T1" fmla="*/ 29 h 34"/>
                <a:gd name="T2" fmla="*/ 12 w 13"/>
                <a:gd name="T3" fmla="*/ 0 h 34"/>
                <a:gd name="T4" fmla="*/ 13 w 13"/>
                <a:gd name="T5" fmla="*/ 34 h 34"/>
                <a:gd name="T6" fmla="*/ 0 w 13"/>
                <a:gd name="T7" fmla="*/ 29 h 34"/>
              </a:gdLst>
              <a:ahLst/>
              <a:cxnLst>
                <a:cxn ang="0">
                  <a:pos x="T0" y="T1"/>
                </a:cxn>
                <a:cxn ang="0">
                  <a:pos x="T2" y="T3"/>
                </a:cxn>
                <a:cxn ang="0">
                  <a:pos x="T4" y="T5"/>
                </a:cxn>
                <a:cxn ang="0">
                  <a:pos x="T6" y="T7"/>
                </a:cxn>
              </a:cxnLst>
              <a:rect l="0" t="0" r="r" b="b"/>
              <a:pathLst>
                <a:path w="13" h="34">
                  <a:moveTo>
                    <a:pt x="0" y="29"/>
                  </a:moveTo>
                  <a:lnTo>
                    <a:pt x="12" y="0"/>
                  </a:lnTo>
                  <a:lnTo>
                    <a:pt x="13" y="34"/>
                  </a:lnTo>
                  <a:lnTo>
                    <a:pt x="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99" name="Freeform 998"/>
            <p:cNvSpPr>
              <a:spLocks/>
            </p:cNvSpPr>
            <p:nvPr/>
          </p:nvSpPr>
          <p:spPr bwMode="auto">
            <a:xfrm>
              <a:off x="4579620" y="2658110"/>
              <a:ext cx="2540" cy="7620"/>
            </a:xfrm>
            <a:custGeom>
              <a:avLst/>
              <a:gdLst>
                <a:gd name="T0" fmla="*/ 0 w 11"/>
                <a:gd name="T1" fmla="*/ 0 h 34"/>
                <a:gd name="T2" fmla="*/ 1 w 11"/>
                <a:gd name="T3" fmla="*/ 34 h 34"/>
                <a:gd name="T4" fmla="*/ 11 w 11"/>
                <a:gd name="T5" fmla="*/ 4 h 34"/>
                <a:gd name="T6" fmla="*/ 0 w 11"/>
                <a:gd name="T7" fmla="*/ 0 h 34"/>
              </a:gdLst>
              <a:ahLst/>
              <a:cxnLst>
                <a:cxn ang="0">
                  <a:pos x="T0" y="T1"/>
                </a:cxn>
                <a:cxn ang="0">
                  <a:pos x="T2" y="T3"/>
                </a:cxn>
                <a:cxn ang="0">
                  <a:pos x="T4" y="T5"/>
                </a:cxn>
                <a:cxn ang="0">
                  <a:pos x="T6" y="T7"/>
                </a:cxn>
              </a:cxnLst>
              <a:rect l="0" t="0" r="r" b="b"/>
              <a:pathLst>
                <a:path w="11" h="34">
                  <a:moveTo>
                    <a:pt x="0" y="0"/>
                  </a:moveTo>
                  <a:lnTo>
                    <a:pt x="1" y="34"/>
                  </a:lnTo>
                  <a:lnTo>
                    <a:pt x="11"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00" name="Freeform 999"/>
            <p:cNvSpPr>
              <a:spLocks/>
            </p:cNvSpPr>
            <p:nvPr/>
          </p:nvSpPr>
          <p:spPr bwMode="auto">
            <a:xfrm>
              <a:off x="4577080" y="2658110"/>
              <a:ext cx="5080" cy="7620"/>
            </a:xfrm>
            <a:custGeom>
              <a:avLst/>
              <a:gdLst>
                <a:gd name="T0" fmla="*/ 0 w 23"/>
                <a:gd name="T1" fmla="*/ 29 h 34"/>
                <a:gd name="T2" fmla="*/ 12 w 23"/>
                <a:gd name="T3" fmla="*/ 0 h 34"/>
                <a:gd name="T4" fmla="*/ 23 w 23"/>
                <a:gd name="T5" fmla="*/ 4 h 34"/>
                <a:gd name="T6" fmla="*/ 13 w 23"/>
                <a:gd name="T7" fmla="*/ 34 h 34"/>
                <a:gd name="T8" fmla="*/ 0 w 23"/>
                <a:gd name="T9" fmla="*/ 29 h 34"/>
              </a:gdLst>
              <a:ahLst/>
              <a:cxnLst>
                <a:cxn ang="0">
                  <a:pos x="T0" y="T1"/>
                </a:cxn>
                <a:cxn ang="0">
                  <a:pos x="T2" y="T3"/>
                </a:cxn>
                <a:cxn ang="0">
                  <a:pos x="T4" y="T5"/>
                </a:cxn>
                <a:cxn ang="0">
                  <a:pos x="T6" y="T7"/>
                </a:cxn>
                <a:cxn ang="0">
                  <a:pos x="T8" y="T9"/>
                </a:cxn>
              </a:cxnLst>
              <a:rect l="0" t="0" r="r" b="b"/>
              <a:pathLst>
                <a:path w="23" h="34">
                  <a:moveTo>
                    <a:pt x="0" y="29"/>
                  </a:moveTo>
                  <a:lnTo>
                    <a:pt x="12" y="0"/>
                  </a:lnTo>
                  <a:lnTo>
                    <a:pt x="23" y="4"/>
                  </a:lnTo>
                  <a:lnTo>
                    <a:pt x="13" y="34"/>
                  </a:lnTo>
                  <a:lnTo>
                    <a:pt x="0"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01" name="Freeform 1000"/>
            <p:cNvSpPr>
              <a:spLocks/>
            </p:cNvSpPr>
            <p:nvPr/>
          </p:nvSpPr>
          <p:spPr bwMode="auto">
            <a:xfrm>
              <a:off x="4580255" y="2659380"/>
              <a:ext cx="2540" cy="6985"/>
            </a:xfrm>
            <a:custGeom>
              <a:avLst/>
              <a:gdLst>
                <a:gd name="T0" fmla="*/ 0 w 13"/>
                <a:gd name="T1" fmla="*/ 30 h 34"/>
                <a:gd name="T2" fmla="*/ 10 w 13"/>
                <a:gd name="T3" fmla="*/ 0 h 34"/>
                <a:gd name="T4" fmla="*/ 13 w 13"/>
                <a:gd name="T5" fmla="*/ 34 h 34"/>
                <a:gd name="T6" fmla="*/ 0 w 13"/>
                <a:gd name="T7" fmla="*/ 30 h 34"/>
              </a:gdLst>
              <a:ahLst/>
              <a:cxnLst>
                <a:cxn ang="0">
                  <a:pos x="T0" y="T1"/>
                </a:cxn>
                <a:cxn ang="0">
                  <a:pos x="T2" y="T3"/>
                </a:cxn>
                <a:cxn ang="0">
                  <a:pos x="T4" y="T5"/>
                </a:cxn>
                <a:cxn ang="0">
                  <a:pos x="T6" y="T7"/>
                </a:cxn>
              </a:cxnLst>
              <a:rect l="0" t="0" r="r" b="b"/>
              <a:pathLst>
                <a:path w="13" h="34">
                  <a:moveTo>
                    <a:pt x="0" y="30"/>
                  </a:moveTo>
                  <a:lnTo>
                    <a:pt x="10" y="0"/>
                  </a:lnTo>
                  <a:lnTo>
                    <a:pt x="13" y="34"/>
                  </a:lnTo>
                  <a:lnTo>
                    <a:pt x="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02" name="Freeform 1001"/>
            <p:cNvSpPr>
              <a:spLocks/>
            </p:cNvSpPr>
            <p:nvPr/>
          </p:nvSpPr>
          <p:spPr bwMode="auto">
            <a:xfrm>
              <a:off x="4582160" y="2659380"/>
              <a:ext cx="2540" cy="6985"/>
            </a:xfrm>
            <a:custGeom>
              <a:avLst/>
              <a:gdLst>
                <a:gd name="T0" fmla="*/ 0 w 12"/>
                <a:gd name="T1" fmla="*/ 0 h 34"/>
                <a:gd name="T2" fmla="*/ 3 w 12"/>
                <a:gd name="T3" fmla="*/ 34 h 34"/>
                <a:gd name="T4" fmla="*/ 12 w 12"/>
                <a:gd name="T5" fmla="*/ 4 h 34"/>
                <a:gd name="T6" fmla="*/ 0 w 12"/>
                <a:gd name="T7" fmla="*/ 0 h 34"/>
              </a:gdLst>
              <a:ahLst/>
              <a:cxnLst>
                <a:cxn ang="0">
                  <a:pos x="T0" y="T1"/>
                </a:cxn>
                <a:cxn ang="0">
                  <a:pos x="T2" y="T3"/>
                </a:cxn>
                <a:cxn ang="0">
                  <a:pos x="T4" y="T5"/>
                </a:cxn>
                <a:cxn ang="0">
                  <a:pos x="T6" y="T7"/>
                </a:cxn>
              </a:cxnLst>
              <a:rect l="0" t="0" r="r" b="b"/>
              <a:pathLst>
                <a:path w="12" h="34">
                  <a:moveTo>
                    <a:pt x="0" y="0"/>
                  </a:moveTo>
                  <a:lnTo>
                    <a:pt x="3" y="34"/>
                  </a:lnTo>
                  <a:lnTo>
                    <a:pt x="12"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03" name="Freeform 1002"/>
            <p:cNvSpPr>
              <a:spLocks/>
            </p:cNvSpPr>
            <p:nvPr/>
          </p:nvSpPr>
          <p:spPr bwMode="auto">
            <a:xfrm>
              <a:off x="4580255" y="2659380"/>
              <a:ext cx="4445" cy="6985"/>
            </a:xfrm>
            <a:custGeom>
              <a:avLst/>
              <a:gdLst>
                <a:gd name="T0" fmla="*/ 0 w 22"/>
                <a:gd name="T1" fmla="*/ 30 h 34"/>
                <a:gd name="T2" fmla="*/ 10 w 22"/>
                <a:gd name="T3" fmla="*/ 0 h 34"/>
                <a:gd name="T4" fmla="*/ 22 w 22"/>
                <a:gd name="T5" fmla="*/ 4 h 34"/>
                <a:gd name="T6" fmla="*/ 13 w 22"/>
                <a:gd name="T7" fmla="*/ 34 h 34"/>
                <a:gd name="T8" fmla="*/ 0 w 22"/>
                <a:gd name="T9" fmla="*/ 30 h 34"/>
              </a:gdLst>
              <a:ahLst/>
              <a:cxnLst>
                <a:cxn ang="0">
                  <a:pos x="T0" y="T1"/>
                </a:cxn>
                <a:cxn ang="0">
                  <a:pos x="T2" y="T3"/>
                </a:cxn>
                <a:cxn ang="0">
                  <a:pos x="T4" y="T5"/>
                </a:cxn>
                <a:cxn ang="0">
                  <a:pos x="T6" y="T7"/>
                </a:cxn>
                <a:cxn ang="0">
                  <a:pos x="T8" y="T9"/>
                </a:cxn>
              </a:cxnLst>
              <a:rect l="0" t="0" r="r" b="b"/>
              <a:pathLst>
                <a:path w="22" h="34">
                  <a:moveTo>
                    <a:pt x="0" y="30"/>
                  </a:moveTo>
                  <a:lnTo>
                    <a:pt x="10" y="0"/>
                  </a:lnTo>
                  <a:lnTo>
                    <a:pt x="22" y="4"/>
                  </a:lnTo>
                  <a:lnTo>
                    <a:pt x="13" y="34"/>
                  </a:lnTo>
                  <a:lnTo>
                    <a:pt x="0" y="3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04" name="Freeform 1003"/>
            <p:cNvSpPr>
              <a:spLocks/>
            </p:cNvSpPr>
            <p:nvPr/>
          </p:nvSpPr>
          <p:spPr bwMode="auto">
            <a:xfrm>
              <a:off x="4582795" y="2660015"/>
              <a:ext cx="2540" cy="6985"/>
            </a:xfrm>
            <a:custGeom>
              <a:avLst/>
              <a:gdLst>
                <a:gd name="T0" fmla="*/ 0 w 12"/>
                <a:gd name="T1" fmla="*/ 30 h 34"/>
                <a:gd name="T2" fmla="*/ 9 w 12"/>
                <a:gd name="T3" fmla="*/ 0 h 34"/>
                <a:gd name="T4" fmla="*/ 12 w 12"/>
                <a:gd name="T5" fmla="*/ 34 h 34"/>
                <a:gd name="T6" fmla="*/ 0 w 12"/>
                <a:gd name="T7" fmla="*/ 30 h 34"/>
              </a:gdLst>
              <a:ahLst/>
              <a:cxnLst>
                <a:cxn ang="0">
                  <a:pos x="T0" y="T1"/>
                </a:cxn>
                <a:cxn ang="0">
                  <a:pos x="T2" y="T3"/>
                </a:cxn>
                <a:cxn ang="0">
                  <a:pos x="T4" y="T5"/>
                </a:cxn>
                <a:cxn ang="0">
                  <a:pos x="T6" y="T7"/>
                </a:cxn>
              </a:cxnLst>
              <a:rect l="0" t="0" r="r" b="b"/>
              <a:pathLst>
                <a:path w="12" h="34">
                  <a:moveTo>
                    <a:pt x="0" y="30"/>
                  </a:moveTo>
                  <a:lnTo>
                    <a:pt x="9" y="0"/>
                  </a:lnTo>
                  <a:lnTo>
                    <a:pt x="12" y="34"/>
                  </a:lnTo>
                  <a:lnTo>
                    <a:pt x="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05" name="Freeform 1004"/>
            <p:cNvSpPr>
              <a:spLocks/>
            </p:cNvSpPr>
            <p:nvPr/>
          </p:nvSpPr>
          <p:spPr bwMode="auto">
            <a:xfrm>
              <a:off x="4584700" y="2660015"/>
              <a:ext cx="2540" cy="6985"/>
            </a:xfrm>
            <a:custGeom>
              <a:avLst/>
              <a:gdLst>
                <a:gd name="T0" fmla="*/ 0 w 12"/>
                <a:gd name="T1" fmla="*/ 0 h 34"/>
                <a:gd name="T2" fmla="*/ 3 w 12"/>
                <a:gd name="T3" fmla="*/ 34 h 34"/>
                <a:gd name="T4" fmla="*/ 12 w 12"/>
                <a:gd name="T5" fmla="*/ 3 h 34"/>
                <a:gd name="T6" fmla="*/ 0 w 12"/>
                <a:gd name="T7" fmla="*/ 0 h 34"/>
              </a:gdLst>
              <a:ahLst/>
              <a:cxnLst>
                <a:cxn ang="0">
                  <a:pos x="T0" y="T1"/>
                </a:cxn>
                <a:cxn ang="0">
                  <a:pos x="T2" y="T3"/>
                </a:cxn>
                <a:cxn ang="0">
                  <a:pos x="T4" y="T5"/>
                </a:cxn>
                <a:cxn ang="0">
                  <a:pos x="T6" y="T7"/>
                </a:cxn>
              </a:cxnLst>
              <a:rect l="0" t="0" r="r" b="b"/>
              <a:pathLst>
                <a:path w="12" h="34">
                  <a:moveTo>
                    <a:pt x="0" y="0"/>
                  </a:moveTo>
                  <a:lnTo>
                    <a:pt x="3" y="34"/>
                  </a:lnTo>
                  <a:lnTo>
                    <a:pt x="12"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06" name="Freeform 1005"/>
            <p:cNvSpPr>
              <a:spLocks/>
            </p:cNvSpPr>
            <p:nvPr/>
          </p:nvSpPr>
          <p:spPr bwMode="auto">
            <a:xfrm>
              <a:off x="4582795" y="2660015"/>
              <a:ext cx="4445" cy="6985"/>
            </a:xfrm>
            <a:custGeom>
              <a:avLst/>
              <a:gdLst>
                <a:gd name="T0" fmla="*/ 0 w 21"/>
                <a:gd name="T1" fmla="*/ 30 h 34"/>
                <a:gd name="T2" fmla="*/ 9 w 21"/>
                <a:gd name="T3" fmla="*/ 0 h 34"/>
                <a:gd name="T4" fmla="*/ 21 w 21"/>
                <a:gd name="T5" fmla="*/ 3 h 34"/>
                <a:gd name="T6" fmla="*/ 12 w 21"/>
                <a:gd name="T7" fmla="*/ 34 h 34"/>
                <a:gd name="T8" fmla="*/ 0 w 21"/>
                <a:gd name="T9" fmla="*/ 30 h 34"/>
              </a:gdLst>
              <a:ahLst/>
              <a:cxnLst>
                <a:cxn ang="0">
                  <a:pos x="T0" y="T1"/>
                </a:cxn>
                <a:cxn ang="0">
                  <a:pos x="T2" y="T3"/>
                </a:cxn>
                <a:cxn ang="0">
                  <a:pos x="T4" y="T5"/>
                </a:cxn>
                <a:cxn ang="0">
                  <a:pos x="T6" y="T7"/>
                </a:cxn>
                <a:cxn ang="0">
                  <a:pos x="T8" y="T9"/>
                </a:cxn>
              </a:cxnLst>
              <a:rect l="0" t="0" r="r" b="b"/>
              <a:pathLst>
                <a:path w="21" h="34">
                  <a:moveTo>
                    <a:pt x="0" y="30"/>
                  </a:moveTo>
                  <a:lnTo>
                    <a:pt x="9" y="0"/>
                  </a:lnTo>
                  <a:lnTo>
                    <a:pt x="21" y="3"/>
                  </a:lnTo>
                  <a:lnTo>
                    <a:pt x="12" y="34"/>
                  </a:lnTo>
                  <a:lnTo>
                    <a:pt x="0" y="3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07" name="Freeform 1006"/>
            <p:cNvSpPr>
              <a:spLocks/>
            </p:cNvSpPr>
            <p:nvPr/>
          </p:nvSpPr>
          <p:spPr bwMode="auto">
            <a:xfrm>
              <a:off x="4585335" y="2660650"/>
              <a:ext cx="3175" cy="6985"/>
            </a:xfrm>
            <a:custGeom>
              <a:avLst/>
              <a:gdLst>
                <a:gd name="T0" fmla="*/ 0 w 14"/>
                <a:gd name="T1" fmla="*/ 31 h 34"/>
                <a:gd name="T2" fmla="*/ 9 w 14"/>
                <a:gd name="T3" fmla="*/ 0 h 34"/>
                <a:gd name="T4" fmla="*/ 14 w 14"/>
                <a:gd name="T5" fmla="*/ 34 h 34"/>
                <a:gd name="T6" fmla="*/ 0 w 14"/>
                <a:gd name="T7" fmla="*/ 31 h 34"/>
              </a:gdLst>
              <a:ahLst/>
              <a:cxnLst>
                <a:cxn ang="0">
                  <a:pos x="T0" y="T1"/>
                </a:cxn>
                <a:cxn ang="0">
                  <a:pos x="T2" y="T3"/>
                </a:cxn>
                <a:cxn ang="0">
                  <a:pos x="T4" y="T5"/>
                </a:cxn>
                <a:cxn ang="0">
                  <a:pos x="T6" y="T7"/>
                </a:cxn>
              </a:cxnLst>
              <a:rect l="0" t="0" r="r" b="b"/>
              <a:pathLst>
                <a:path w="14" h="34">
                  <a:moveTo>
                    <a:pt x="0" y="31"/>
                  </a:moveTo>
                  <a:lnTo>
                    <a:pt x="9" y="0"/>
                  </a:lnTo>
                  <a:lnTo>
                    <a:pt x="14" y="34"/>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08" name="Freeform 1007"/>
            <p:cNvSpPr>
              <a:spLocks/>
            </p:cNvSpPr>
            <p:nvPr/>
          </p:nvSpPr>
          <p:spPr bwMode="auto">
            <a:xfrm>
              <a:off x="4587240" y="2660650"/>
              <a:ext cx="2540" cy="6985"/>
            </a:xfrm>
            <a:custGeom>
              <a:avLst/>
              <a:gdLst>
                <a:gd name="T0" fmla="*/ 0 w 12"/>
                <a:gd name="T1" fmla="*/ 0 h 34"/>
                <a:gd name="T2" fmla="*/ 5 w 12"/>
                <a:gd name="T3" fmla="*/ 34 h 34"/>
                <a:gd name="T4" fmla="*/ 12 w 12"/>
                <a:gd name="T5" fmla="*/ 3 h 34"/>
                <a:gd name="T6" fmla="*/ 0 w 12"/>
                <a:gd name="T7" fmla="*/ 0 h 34"/>
              </a:gdLst>
              <a:ahLst/>
              <a:cxnLst>
                <a:cxn ang="0">
                  <a:pos x="T0" y="T1"/>
                </a:cxn>
                <a:cxn ang="0">
                  <a:pos x="T2" y="T3"/>
                </a:cxn>
                <a:cxn ang="0">
                  <a:pos x="T4" y="T5"/>
                </a:cxn>
                <a:cxn ang="0">
                  <a:pos x="T6" y="T7"/>
                </a:cxn>
              </a:cxnLst>
              <a:rect l="0" t="0" r="r" b="b"/>
              <a:pathLst>
                <a:path w="12" h="34">
                  <a:moveTo>
                    <a:pt x="0" y="0"/>
                  </a:moveTo>
                  <a:lnTo>
                    <a:pt x="5" y="34"/>
                  </a:lnTo>
                  <a:lnTo>
                    <a:pt x="12"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09" name="Freeform 1008"/>
            <p:cNvSpPr>
              <a:spLocks/>
            </p:cNvSpPr>
            <p:nvPr/>
          </p:nvSpPr>
          <p:spPr bwMode="auto">
            <a:xfrm>
              <a:off x="4585335" y="2660650"/>
              <a:ext cx="4445" cy="6985"/>
            </a:xfrm>
            <a:custGeom>
              <a:avLst/>
              <a:gdLst>
                <a:gd name="T0" fmla="*/ 0 w 21"/>
                <a:gd name="T1" fmla="*/ 31 h 34"/>
                <a:gd name="T2" fmla="*/ 9 w 21"/>
                <a:gd name="T3" fmla="*/ 0 h 34"/>
                <a:gd name="T4" fmla="*/ 21 w 21"/>
                <a:gd name="T5" fmla="*/ 3 h 34"/>
                <a:gd name="T6" fmla="*/ 14 w 21"/>
                <a:gd name="T7" fmla="*/ 34 h 34"/>
                <a:gd name="T8" fmla="*/ 0 w 21"/>
                <a:gd name="T9" fmla="*/ 31 h 34"/>
              </a:gdLst>
              <a:ahLst/>
              <a:cxnLst>
                <a:cxn ang="0">
                  <a:pos x="T0" y="T1"/>
                </a:cxn>
                <a:cxn ang="0">
                  <a:pos x="T2" y="T3"/>
                </a:cxn>
                <a:cxn ang="0">
                  <a:pos x="T4" y="T5"/>
                </a:cxn>
                <a:cxn ang="0">
                  <a:pos x="T6" y="T7"/>
                </a:cxn>
                <a:cxn ang="0">
                  <a:pos x="T8" y="T9"/>
                </a:cxn>
              </a:cxnLst>
              <a:rect l="0" t="0" r="r" b="b"/>
              <a:pathLst>
                <a:path w="21" h="34">
                  <a:moveTo>
                    <a:pt x="0" y="31"/>
                  </a:moveTo>
                  <a:lnTo>
                    <a:pt x="9" y="0"/>
                  </a:lnTo>
                  <a:lnTo>
                    <a:pt x="21" y="3"/>
                  </a:lnTo>
                  <a:lnTo>
                    <a:pt x="14" y="34"/>
                  </a:lnTo>
                  <a:lnTo>
                    <a:pt x="0" y="3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10" name="Freeform 1009"/>
            <p:cNvSpPr>
              <a:spLocks/>
            </p:cNvSpPr>
            <p:nvPr/>
          </p:nvSpPr>
          <p:spPr bwMode="auto">
            <a:xfrm>
              <a:off x="4588510" y="2661285"/>
              <a:ext cx="2540" cy="6985"/>
            </a:xfrm>
            <a:custGeom>
              <a:avLst/>
              <a:gdLst>
                <a:gd name="T0" fmla="*/ 0 w 13"/>
                <a:gd name="T1" fmla="*/ 31 h 34"/>
                <a:gd name="T2" fmla="*/ 7 w 13"/>
                <a:gd name="T3" fmla="*/ 0 h 34"/>
                <a:gd name="T4" fmla="*/ 13 w 13"/>
                <a:gd name="T5" fmla="*/ 34 h 34"/>
                <a:gd name="T6" fmla="*/ 0 w 13"/>
                <a:gd name="T7" fmla="*/ 31 h 34"/>
              </a:gdLst>
              <a:ahLst/>
              <a:cxnLst>
                <a:cxn ang="0">
                  <a:pos x="T0" y="T1"/>
                </a:cxn>
                <a:cxn ang="0">
                  <a:pos x="T2" y="T3"/>
                </a:cxn>
                <a:cxn ang="0">
                  <a:pos x="T4" y="T5"/>
                </a:cxn>
                <a:cxn ang="0">
                  <a:pos x="T6" y="T7"/>
                </a:cxn>
              </a:cxnLst>
              <a:rect l="0" t="0" r="r" b="b"/>
              <a:pathLst>
                <a:path w="13" h="34">
                  <a:moveTo>
                    <a:pt x="0" y="31"/>
                  </a:moveTo>
                  <a:lnTo>
                    <a:pt x="7" y="0"/>
                  </a:lnTo>
                  <a:lnTo>
                    <a:pt x="13" y="34"/>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11" name="Freeform 1010"/>
            <p:cNvSpPr>
              <a:spLocks/>
            </p:cNvSpPr>
            <p:nvPr/>
          </p:nvSpPr>
          <p:spPr bwMode="auto">
            <a:xfrm>
              <a:off x="4589780" y="2661285"/>
              <a:ext cx="2540" cy="6985"/>
            </a:xfrm>
            <a:custGeom>
              <a:avLst/>
              <a:gdLst>
                <a:gd name="T0" fmla="*/ 0 w 12"/>
                <a:gd name="T1" fmla="*/ 0 h 34"/>
                <a:gd name="T2" fmla="*/ 6 w 12"/>
                <a:gd name="T3" fmla="*/ 34 h 34"/>
                <a:gd name="T4" fmla="*/ 12 w 12"/>
                <a:gd name="T5" fmla="*/ 2 h 34"/>
                <a:gd name="T6" fmla="*/ 0 w 12"/>
                <a:gd name="T7" fmla="*/ 0 h 34"/>
              </a:gdLst>
              <a:ahLst/>
              <a:cxnLst>
                <a:cxn ang="0">
                  <a:pos x="T0" y="T1"/>
                </a:cxn>
                <a:cxn ang="0">
                  <a:pos x="T2" y="T3"/>
                </a:cxn>
                <a:cxn ang="0">
                  <a:pos x="T4" y="T5"/>
                </a:cxn>
                <a:cxn ang="0">
                  <a:pos x="T6" y="T7"/>
                </a:cxn>
              </a:cxnLst>
              <a:rect l="0" t="0" r="r" b="b"/>
              <a:pathLst>
                <a:path w="12" h="34">
                  <a:moveTo>
                    <a:pt x="0" y="0"/>
                  </a:moveTo>
                  <a:lnTo>
                    <a:pt x="6" y="34"/>
                  </a:lnTo>
                  <a:lnTo>
                    <a:pt x="1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12" name="Freeform 1011"/>
            <p:cNvSpPr>
              <a:spLocks/>
            </p:cNvSpPr>
            <p:nvPr/>
          </p:nvSpPr>
          <p:spPr bwMode="auto">
            <a:xfrm>
              <a:off x="4588510" y="2661285"/>
              <a:ext cx="3810" cy="6985"/>
            </a:xfrm>
            <a:custGeom>
              <a:avLst/>
              <a:gdLst>
                <a:gd name="T0" fmla="*/ 0 w 19"/>
                <a:gd name="T1" fmla="*/ 31 h 34"/>
                <a:gd name="T2" fmla="*/ 7 w 19"/>
                <a:gd name="T3" fmla="*/ 0 h 34"/>
                <a:gd name="T4" fmla="*/ 19 w 19"/>
                <a:gd name="T5" fmla="*/ 2 h 34"/>
                <a:gd name="T6" fmla="*/ 13 w 19"/>
                <a:gd name="T7" fmla="*/ 34 h 34"/>
                <a:gd name="T8" fmla="*/ 0 w 19"/>
                <a:gd name="T9" fmla="*/ 31 h 34"/>
              </a:gdLst>
              <a:ahLst/>
              <a:cxnLst>
                <a:cxn ang="0">
                  <a:pos x="T0" y="T1"/>
                </a:cxn>
                <a:cxn ang="0">
                  <a:pos x="T2" y="T3"/>
                </a:cxn>
                <a:cxn ang="0">
                  <a:pos x="T4" y="T5"/>
                </a:cxn>
                <a:cxn ang="0">
                  <a:pos x="T6" y="T7"/>
                </a:cxn>
                <a:cxn ang="0">
                  <a:pos x="T8" y="T9"/>
                </a:cxn>
              </a:cxnLst>
              <a:rect l="0" t="0" r="r" b="b"/>
              <a:pathLst>
                <a:path w="19" h="34">
                  <a:moveTo>
                    <a:pt x="0" y="31"/>
                  </a:moveTo>
                  <a:lnTo>
                    <a:pt x="7" y="0"/>
                  </a:lnTo>
                  <a:lnTo>
                    <a:pt x="19" y="2"/>
                  </a:lnTo>
                  <a:lnTo>
                    <a:pt x="13" y="34"/>
                  </a:lnTo>
                  <a:lnTo>
                    <a:pt x="0" y="3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13" name="Freeform 1012"/>
            <p:cNvSpPr>
              <a:spLocks/>
            </p:cNvSpPr>
            <p:nvPr/>
          </p:nvSpPr>
          <p:spPr bwMode="auto">
            <a:xfrm>
              <a:off x="4591050" y="2661920"/>
              <a:ext cx="3175" cy="6985"/>
            </a:xfrm>
            <a:custGeom>
              <a:avLst/>
              <a:gdLst>
                <a:gd name="T0" fmla="*/ 0 w 14"/>
                <a:gd name="T1" fmla="*/ 32 h 34"/>
                <a:gd name="T2" fmla="*/ 6 w 14"/>
                <a:gd name="T3" fmla="*/ 0 h 34"/>
                <a:gd name="T4" fmla="*/ 14 w 14"/>
                <a:gd name="T5" fmla="*/ 34 h 34"/>
                <a:gd name="T6" fmla="*/ 0 w 14"/>
                <a:gd name="T7" fmla="*/ 32 h 34"/>
              </a:gdLst>
              <a:ahLst/>
              <a:cxnLst>
                <a:cxn ang="0">
                  <a:pos x="T0" y="T1"/>
                </a:cxn>
                <a:cxn ang="0">
                  <a:pos x="T2" y="T3"/>
                </a:cxn>
                <a:cxn ang="0">
                  <a:pos x="T4" y="T5"/>
                </a:cxn>
                <a:cxn ang="0">
                  <a:pos x="T6" y="T7"/>
                </a:cxn>
              </a:cxnLst>
              <a:rect l="0" t="0" r="r" b="b"/>
              <a:pathLst>
                <a:path w="14" h="34">
                  <a:moveTo>
                    <a:pt x="0" y="32"/>
                  </a:moveTo>
                  <a:lnTo>
                    <a:pt x="6" y="0"/>
                  </a:lnTo>
                  <a:lnTo>
                    <a:pt x="14" y="34"/>
                  </a:lnTo>
                  <a:lnTo>
                    <a:pt x="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14" name="Freeform 1013"/>
            <p:cNvSpPr>
              <a:spLocks/>
            </p:cNvSpPr>
            <p:nvPr/>
          </p:nvSpPr>
          <p:spPr bwMode="auto">
            <a:xfrm>
              <a:off x="4592320" y="2661920"/>
              <a:ext cx="2540" cy="6985"/>
            </a:xfrm>
            <a:custGeom>
              <a:avLst/>
              <a:gdLst>
                <a:gd name="T0" fmla="*/ 0 w 12"/>
                <a:gd name="T1" fmla="*/ 0 h 34"/>
                <a:gd name="T2" fmla="*/ 8 w 12"/>
                <a:gd name="T3" fmla="*/ 34 h 34"/>
                <a:gd name="T4" fmla="*/ 12 w 12"/>
                <a:gd name="T5" fmla="*/ 2 h 34"/>
                <a:gd name="T6" fmla="*/ 0 w 12"/>
                <a:gd name="T7" fmla="*/ 0 h 34"/>
              </a:gdLst>
              <a:ahLst/>
              <a:cxnLst>
                <a:cxn ang="0">
                  <a:pos x="T0" y="T1"/>
                </a:cxn>
                <a:cxn ang="0">
                  <a:pos x="T2" y="T3"/>
                </a:cxn>
                <a:cxn ang="0">
                  <a:pos x="T4" y="T5"/>
                </a:cxn>
                <a:cxn ang="0">
                  <a:pos x="T6" y="T7"/>
                </a:cxn>
              </a:cxnLst>
              <a:rect l="0" t="0" r="r" b="b"/>
              <a:pathLst>
                <a:path w="12" h="34">
                  <a:moveTo>
                    <a:pt x="0" y="0"/>
                  </a:moveTo>
                  <a:lnTo>
                    <a:pt x="8" y="34"/>
                  </a:lnTo>
                  <a:lnTo>
                    <a:pt x="1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15" name="Freeform 1014"/>
            <p:cNvSpPr>
              <a:spLocks/>
            </p:cNvSpPr>
            <p:nvPr/>
          </p:nvSpPr>
          <p:spPr bwMode="auto">
            <a:xfrm>
              <a:off x="4591050" y="2661920"/>
              <a:ext cx="3810" cy="6985"/>
            </a:xfrm>
            <a:custGeom>
              <a:avLst/>
              <a:gdLst>
                <a:gd name="T0" fmla="*/ 0 w 18"/>
                <a:gd name="T1" fmla="*/ 32 h 34"/>
                <a:gd name="T2" fmla="*/ 6 w 18"/>
                <a:gd name="T3" fmla="*/ 0 h 34"/>
                <a:gd name="T4" fmla="*/ 18 w 18"/>
                <a:gd name="T5" fmla="*/ 2 h 34"/>
                <a:gd name="T6" fmla="*/ 14 w 18"/>
                <a:gd name="T7" fmla="*/ 34 h 34"/>
                <a:gd name="T8" fmla="*/ 0 w 18"/>
                <a:gd name="T9" fmla="*/ 32 h 34"/>
              </a:gdLst>
              <a:ahLst/>
              <a:cxnLst>
                <a:cxn ang="0">
                  <a:pos x="T0" y="T1"/>
                </a:cxn>
                <a:cxn ang="0">
                  <a:pos x="T2" y="T3"/>
                </a:cxn>
                <a:cxn ang="0">
                  <a:pos x="T4" y="T5"/>
                </a:cxn>
                <a:cxn ang="0">
                  <a:pos x="T6" y="T7"/>
                </a:cxn>
                <a:cxn ang="0">
                  <a:pos x="T8" y="T9"/>
                </a:cxn>
              </a:cxnLst>
              <a:rect l="0" t="0" r="r" b="b"/>
              <a:pathLst>
                <a:path w="18" h="34">
                  <a:moveTo>
                    <a:pt x="0" y="32"/>
                  </a:moveTo>
                  <a:lnTo>
                    <a:pt x="6" y="0"/>
                  </a:lnTo>
                  <a:lnTo>
                    <a:pt x="18" y="2"/>
                  </a:lnTo>
                  <a:lnTo>
                    <a:pt x="14" y="34"/>
                  </a:lnTo>
                  <a:lnTo>
                    <a:pt x="0"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16" name="Freeform 1015"/>
            <p:cNvSpPr>
              <a:spLocks/>
            </p:cNvSpPr>
            <p:nvPr/>
          </p:nvSpPr>
          <p:spPr bwMode="auto">
            <a:xfrm>
              <a:off x="4594225" y="2661920"/>
              <a:ext cx="2540" cy="6985"/>
            </a:xfrm>
            <a:custGeom>
              <a:avLst/>
              <a:gdLst>
                <a:gd name="T0" fmla="*/ 0 w 13"/>
                <a:gd name="T1" fmla="*/ 32 h 33"/>
                <a:gd name="T2" fmla="*/ 4 w 13"/>
                <a:gd name="T3" fmla="*/ 0 h 33"/>
                <a:gd name="T4" fmla="*/ 13 w 13"/>
                <a:gd name="T5" fmla="*/ 33 h 33"/>
                <a:gd name="T6" fmla="*/ 0 w 13"/>
                <a:gd name="T7" fmla="*/ 32 h 33"/>
              </a:gdLst>
              <a:ahLst/>
              <a:cxnLst>
                <a:cxn ang="0">
                  <a:pos x="T0" y="T1"/>
                </a:cxn>
                <a:cxn ang="0">
                  <a:pos x="T2" y="T3"/>
                </a:cxn>
                <a:cxn ang="0">
                  <a:pos x="T4" y="T5"/>
                </a:cxn>
                <a:cxn ang="0">
                  <a:pos x="T6" y="T7"/>
                </a:cxn>
              </a:cxnLst>
              <a:rect l="0" t="0" r="r" b="b"/>
              <a:pathLst>
                <a:path w="13" h="33">
                  <a:moveTo>
                    <a:pt x="0" y="32"/>
                  </a:moveTo>
                  <a:lnTo>
                    <a:pt x="4" y="0"/>
                  </a:lnTo>
                  <a:lnTo>
                    <a:pt x="13" y="33"/>
                  </a:lnTo>
                  <a:lnTo>
                    <a:pt x="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17" name="Freeform 1016"/>
            <p:cNvSpPr>
              <a:spLocks/>
            </p:cNvSpPr>
            <p:nvPr/>
          </p:nvSpPr>
          <p:spPr bwMode="auto">
            <a:xfrm>
              <a:off x="4594860" y="2661920"/>
              <a:ext cx="2540" cy="6985"/>
            </a:xfrm>
            <a:custGeom>
              <a:avLst/>
              <a:gdLst>
                <a:gd name="T0" fmla="*/ 0 w 12"/>
                <a:gd name="T1" fmla="*/ 0 h 33"/>
                <a:gd name="T2" fmla="*/ 9 w 12"/>
                <a:gd name="T3" fmla="*/ 33 h 33"/>
                <a:gd name="T4" fmla="*/ 12 w 12"/>
                <a:gd name="T5" fmla="*/ 2 h 33"/>
                <a:gd name="T6" fmla="*/ 0 w 12"/>
                <a:gd name="T7" fmla="*/ 0 h 33"/>
              </a:gdLst>
              <a:ahLst/>
              <a:cxnLst>
                <a:cxn ang="0">
                  <a:pos x="T0" y="T1"/>
                </a:cxn>
                <a:cxn ang="0">
                  <a:pos x="T2" y="T3"/>
                </a:cxn>
                <a:cxn ang="0">
                  <a:pos x="T4" y="T5"/>
                </a:cxn>
                <a:cxn ang="0">
                  <a:pos x="T6" y="T7"/>
                </a:cxn>
              </a:cxnLst>
              <a:rect l="0" t="0" r="r" b="b"/>
              <a:pathLst>
                <a:path w="12" h="33">
                  <a:moveTo>
                    <a:pt x="0" y="0"/>
                  </a:moveTo>
                  <a:lnTo>
                    <a:pt x="9" y="33"/>
                  </a:lnTo>
                  <a:lnTo>
                    <a:pt x="1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18" name="Freeform 1017"/>
            <p:cNvSpPr>
              <a:spLocks/>
            </p:cNvSpPr>
            <p:nvPr/>
          </p:nvSpPr>
          <p:spPr bwMode="auto">
            <a:xfrm>
              <a:off x="4594225" y="2661920"/>
              <a:ext cx="3175" cy="6985"/>
            </a:xfrm>
            <a:custGeom>
              <a:avLst/>
              <a:gdLst>
                <a:gd name="T0" fmla="*/ 0 w 16"/>
                <a:gd name="T1" fmla="*/ 32 h 33"/>
                <a:gd name="T2" fmla="*/ 4 w 16"/>
                <a:gd name="T3" fmla="*/ 0 h 33"/>
                <a:gd name="T4" fmla="*/ 16 w 16"/>
                <a:gd name="T5" fmla="*/ 2 h 33"/>
                <a:gd name="T6" fmla="*/ 13 w 16"/>
                <a:gd name="T7" fmla="*/ 33 h 33"/>
                <a:gd name="T8" fmla="*/ 0 w 16"/>
                <a:gd name="T9" fmla="*/ 32 h 33"/>
              </a:gdLst>
              <a:ahLst/>
              <a:cxnLst>
                <a:cxn ang="0">
                  <a:pos x="T0" y="T1"/>
                </a:cxn>
                <a:cxn ang="0">
                  <a:pos x="T2" y="T3"/>
                </a:cxn>
                <a:cxn ang="0">
                  <a:pos x="T4" y="T5"/>
                </a:cxn>
                <a:cxn ang="0">
                  <a:pos x="T6" y="T7"/>
                </a:cxn>
                <a:cxn ang="0">
                  <a:pos x="T8" y="T9"/>
                </a:cxn>
              </a:cxnLst>
              <a:rect l="0" t="0" r="r" b="b"/>
              <a:pathLst>
                <a:path w="16" h="33">
                  <a:moveTo>
                    <a:pt x="0" y="32"/>
                  </a:moveTo>
                  <a:lnTo>
                    <a:pt x="4" y="0"/>
                  </a:lnTo>
                  <a:lnTo>
                    <a:pt x="16" y="2"/>
                  </a:lnTo>
                  <a:lnTo>
                    <a:pt x="13" y="33"/>
                  </a:lnTo>
                  <a:lnTo>
                    <a:pt x="0"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19" name="Freeform 1018"/>
            <p:cNvSpPr>
              <a:spLocks/>
            </p:cNvSpPr>
            <p:nvPr/>
          </p:nvSpPr>
          <p:spPr bwMode="auto">
            <a:xfrm>
              <a:off x="4596765" y="2662555"/>
              <a:ext cx="3175" cy="6985"/>
            </a:xfrm>
            <a:custGeom>
              <a:avLst/>
              <a:gdLst>
                <a:gd name="T0" fmla="*/ 0 w 14"/>
                <a:gd name="T1" fmla="*/ 31 h 32"/>
                <a:gd name="T2" fmla="*/ 3 w 14"/>
                <a:gd name="T3" fmla="*/ 0 h 32"/>
                <a:gd name="T4" fmla="*/ 14 w 14"/>
                <a:gd name="T5" fmla="*/ 32 h 32"/>
                <a:gd name="T6" fmla="*/ 0 w 14"/>
                <a:gd name="T7" fmla="*/ 31 h 32"/>
              </a:gdLst>
              <a:ahLst/>
              <a:cxnLst>
                <a:cxn ang="0">
                  <a:pos x="T0" y="T1"/>
                </a:cxn>
                <a:cxn ang="0">
                  <a:pos x="T2" y="T3"/>
                </a:cxn>
                <a:cxn ang="0">
                  <a:pos x="T4" y="T5"/>
                </a:cxn>
                <a:cxn ang="0">
                  <a:pos x="T6" y="T7"/>
                </a:cxn>
              </a:cxnLst>
              <a:rect l="0" t="0" r="r" b="b"/>
              <a:pathLst>
                <a:path w="14" h="32">
                  <a:moveTo>
                    <a:pt x="0" y="31"/>
                  </a:moveTo>
                  <a:lnTo>
                    <a:pt x="3" y="0"/>
                  </a:lnTo>
                  <a:lnTo>
                    <a:pt x="14" y="32"/>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20" name="Freeform 1019"/>
            <p:cNvSpPr>
              <a:spLocks/>
            </p:cNvSpPr>
            <p:nvPr/>
          </p:nvSpPr>
          <p:spPr bwMode="auto">
            <a:xfrm>
              <a:off x="4597400" y="2662555"/>
              <a:ext cx="2540" cy="6985"/>
            </a:xfrm>
            <a:custGeom>
              <a:avLst/>
              <a:gdLst>
                <a:gd name="T0" fmla="*/ 0 w 13"/>
                <a:gd name="T1" fmla="*/ 0 h 32"/>
                <a:gd name="T2" fmla="*/ 11 w 13"/>
                <a:gd name="T3" fmla="*/ 32 h 32"/>
                <a:gd name="T4" fmla="*/ 13 w 13"/>
                <a:gd name="T5" fmla="*/ 0 h 32"/>
                <a:gd name="T6" fmla="*/ 0 w 13"/>
                <a:gd name="T7" fmla="*/ 0 h 32"/>
              </a:gdLst>
              <a:ahLst/>
              <a:cxnLst>
                <a:cxn ang="0">
                  <a:pos x="T0" y="T1"/>
                </a:cxn>
                <a:cxn ang="0">
                  <a:pos x="T2" y="T3"/>
                </a:cxn>
                <a:cxn ang="0">
                  <a:pos x="T4" y="T5"/>
                </a:cxn>
                <a:cxn ang="0">
                  <a:pos x="T6" y="T7"/>
                </a:cxn>
              </a:cxnLst>
              <a:rect l="0" t="0" r="r" b="b"/>
              <a:pathLst>
                <a:path w="13" h="32">
                  <a:moveTo>
                    <a:pt x="0" y="0"/>
                  </a:moveTo>
                  <a:lnTo>
                    <a:pt x="11" y="32"/>
                  </a:lnTo>
                  <a:lnTo>
                    <a:pt x="1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21" name="Freeform 1020"/>
            <p:cNvSpPr>
              <a:spLocks/>
            </p:cNvSpPr>
            <p:nvPr/>
          </p:nvSpPr>
          <p:spPr bwMode="auto">
            <a:xfrm>
              <a:off x="4596765" y="2662555"/>
              <a:ext cx="3175" cy="6985"/>
            </a:xfrm>
            <a:custGeom>
              <a:avLst/>
              <a:gdLst>
                <a:gd name="T0" fmla="*/ 0 w 16"/>
                <a:gd name="T1" fmla="*/ 31 h 32"/>
                <a:gd name="T2" fmla="*/ 3 w 16"/>
                <a:gd name="T3" fmla="*/ 0 h 32"/>
                <a:gd name="T4" fmla="*/ 16 w 16"/>
                <a:gd name="T5" fmla="*/ 0 h 32"/>
                <a:gd name="T6" fmla="*/ 14 w 16"/>
                <a:gd name="T7" fmla="*/ 32 h 32"/>
                <a:gd name="T8" fmla="*/ 0 w 16"/>
                <a:gd name="T9" fmla="*/ 31 h 32"/>
              </a:gdLst>
              <a:ahLst/>
              <a:cxnLst>
                <a:cxn ang="0">
                  <a:pos x="T0" y="T1"/>
                </a:cxn>
                <a:cxn ang="0">
                  <a:pos x="T2" y="T3"/>
                </a:cxn>
                <a:cxn ang="0">
                  <a:pos x="T4" y="T5"/>
                </a:cxn>
                <a:cxn ang="0">
                  <a:pos x="T6" y="T7"/>
                </a:cxn>
                <a:cxn ang="0">
                  <a:pos x="T8" y="T9"/>
                </a:cxn>
              </a:cxnLst>
              <a:rect l="0" t="0" r="r" b="b"/>
              <a:pathLst>
                <a:path w="16" h="32">
                  <a:moveTo>
                    <a:pt x="0" y="31"/>
                  </a:moveTo>
                  <a:lnTo>
                    <a:pt x="3" y="0"/>
                  </a:lnTo>
                  <a:lnTo>
                    <a:pt x="16" y="0"/>
                  </a:lnTo>
                  <a:lnTo>
                    <a:pt x="14" y="32"/>
                  </a:lnTo>
                  <a:lnTo>
                    <a:pt x="0" y="3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22" name="Freeform 1021"/>
            <p:cNvSpPr>
              <a:spLocks/>
            </p:cNvSpPr>
            <p:nvPr/>
          </p:nvSpPr>
          <p:spPr bwMode="auto">
            <a:xfrm>
              <a:off x="4599940" y="2662555"/>
              <a:ext cx="2540" cy="6985"/>
            </a:xfrm>
            <a:custGeom>
              <a:avLst/>
              <a:gdLst>
                <a:gd name="T0" fmla="*/ 0 w 13"/>
                <a:gd name="T1" fmla="*/ 32 h 33"/>
                <a:gd name="T2" fmla="*/ 2 w 13"/>
                <a:gd name="T3" fmla="*/ 0 h 33"/>
                <a:gd name="T4" fmla="*/ 13 w 13"/>
                <a:gd name="T5" fmla="*/ 33 h 33"/>
                <a:gd name="T6" fmla="*/ 0 w 13"/>
                <a:gd name="T7" fmla="*/ 32 h 33"/>
              </a:gdLst>
              <a:ahLst/>
              <a:cxnLst>
                <a:cxn ang="0">
                  <a:pos x="T0" y="T1"/>
                </a:cxn>
                <a:cxn ang="0">
                  <a:pos x="T2" y="T3"/>
                </a:cxn>
                <a:cxn ang="0">
                  <a:pos x="T4" y="T5"/>
                </a:cxn>
                <a:cxn ang="0">
                  <a:pos x="T6" y="T7"/>
                </a:cxn>
              </a:cxnLst>
              <a:rect l="0" t="0" r="r" b="b"/>
              <a:pathLst>
                <a:path w="13" h="33">
                  <a:moveTo>
                    <a:pt x="0" y="32"/>
                  </a:moveTo>
                  <a:lnTo>
                    <a:pt x="2" y="0"/>
                  </a:lnTo>
                  <a:lnTo>
                    <a:pt x="13" y="33"/>
                  </a:lnTo>
                  <a:lnTo>
                    <a:pt x="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23" name="Freeform 1022"/>
            <p:cNvSpPr>
              <a:spLocks/>
            </p:cNvSpPr>
            <p:nvPr/>
          </p:nvSpPr>
          <p:spPr bwMode="auto">
            <a:xfrm>
              <a:off x="4599940" y="2662555"/>
              <a:ext cx="2540" cy="6985"/>
            </a:xfrm>
            <a:custGeom>
              <a:avLst/>
              <a:gdLst>
                <a:gd name="T0" fmla="*/ 0 w 12"/>
                <a:gd name="T1" fmla="*/ 0 h 33"/>
                <a:gd name="T2" fmla="*/ 11 w 12"/>
                <a:gd name="T3" fmla="*/ 33 h 33"/>
                <a:gd name="T4" fmla="*/ 12 w 12"/>
                <a:gd name="T5" fmla="*/ 1 h 33"/>
                <a:gd name="T6" fmla="*/ 0 w 12"/>
                <a:gd name="T7" fmla="*/ 0 h 33"/>
              </a:gdLst>
              <a:ahLst/>
              <a:cxnLst>
                <a:cxn ang="0">
                  <a:pos x="T0" y="T1"/>
                </a:cxn>
                <a:cxn ang="0">
                  <a:pos x="T2" y="T3"/>
                </a:cxn>
                <a:cxn ang="0">
                  <a:pos x="T4" y="T5"/>
                </a:cxn>
                <a:cxn ang="0">
                  <a:pos x="T6" y="T7"/>
                </a:cxn>
              </a:cxnLst>
              <a:rect l="0" t="0" r="r" b="b"/>
              <a:pathLst>
                <a:path w="12" h="33">
                  <a:moveTo>
                    <a:pt x="0" y="0"/>
                  </a:moveTo>
                  <a:lnTo>
                    <a:pt x="11" y="33"/>
                  </a:lnTo>
                  <a:lnTo>
                    <a:pt x="12"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24" name="Freeform 1023"/>
            <p:cNvSpPr>
              <a:spLocks/>
            </p:cNvSpPr>
            <p:nvPr/>
          </p:nvSpPr>
          <p:spPr bwMode="auto">
            <a:xfrm>
              <a:off x="4599940" y="2662555"/>
              <a:ext cx="2540" cy="6985"/>
            </a:xfrm>
            <a:custGeom>
              <a:avLst/>
              <a:gdLst>
                <a:gd name="T0" fmla="*/ 0 w 14"/>
                <a:gd name="T1" fmla="*/ 32 h 33"/>
                <a:gd name="T2" fmla="*/ 2 w 14"/>
                <a:gd name="T3" fmla="*/ 0 h 33"/>
                <a:gd name="T4" fmla="*/ 14 w 14"/>
                <a:gd name="T5" fmla="*/ 1 h 33"/>
                <a:gd name="T6" fmla="*/ 13 w 14"/>
                <a:gd name="T7" fmla="*/ 33 h 33"/>
                <a:gd name="T8" fmla="*/ 0 w 14"/>
                <a:gd name="T9" fmla="*/ 32 h 33"/>
              </a:gdLst>
              <a:ahLst/>
              <a:cxnLst>
                <a:cxn ang="0">
                  <a:pos x="T0" y="T1"/>
                </a:cxn>
                <a:cxn ang="0">
                  <a:pos x="T2" y="T3"/>
                </a:cxn>
                <a:cxn ang="0">
                  <a:pos x="T4" y="T5"/>
                </a:cxn>
                <a:cxn ang="0">
                  <a:pos x="T6" y="T7"/>
                </a:cxn>
                <a:cxn ang="0">
                  <a:pos x="T8" y="T9"/>
                </a:cxn>
              </a:cxnLst>
              <a:rect l="0" t="0" r="r" b="b"/>
              <a:pathLst>
                <a:path w="14" h="33">
                  <a:moveTo>
                    <a:pt x="0" y="32"/>
                  </a:moveTo>
                  <a:lnTo>
                    <a:pt x="2" y="0"/>
                  </a:lnTo>
                  <a:lnTo>
                    <a:pt x="14" y="1"/>
                  </a:lnTo>
                  <a:lnTo>
                    <a:pt x="13" y="33"/>
                  </a:lnTo>
                  <a:lnTo>
                    <a:pt x="0"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25" name="Freeform 1024"/>
            <p:cNvSpPr>
              <a:spLocks/>
            </p:cNvSpPr>
            <p:nvPr/>
          </p:nvSpPr>
          <p:spPr bwMode="auto">
            <a:xfrm>
              <a:off x="4602480" y="2662555"/>
              <a:ext cx="3175" cy="6985"/>
            </a:xfrm>
            <a:custGeom>
              <a:avLst/>
              <a:gdLst>
                <a:gd name="T0" fmla="*/ 0 w 14"/>
                <a:gd name="T1" fmla="*/ 32 h 32"/>
                <a:gd name="T2" fmla="*/ 1 w 14"/>
                <a:gd name="T3" fmla="*/ 0 h 32"/>
                <a:gd name="T4" fmla="*/ 14 w 14"/>
                <a:gd name="T5" fmla="*/ 31 h 32"/>
                <a:gd name="T6" fmla="*/ 0 w 14"/>
                <a:gd name="T7" fmla="*/ 32 h 32"/>
              </a:gdLst>
              <a:ahLst/>
              <a:cxnLst>
                <a:cxn ang="0">
                  <a:pos x="T0" y="T1"/>
                </a:cxn>
                <a:cxn ang="0">
                  <a:pos x="T2" y="T3"/>
                </a:cxn>
                <a:cxn ang="0">
                  <a:pos x="T4" y="T5"/>
                </a:cxn>
                <a:cxn ang="0">
                  <a:pos x="T6" y="T7"/>
                </a:cxn>
              </a:cxnLst>
              <a:rect l="0" t="0" r="r" b="b"/>
              <a:pathLst>
                <a:path w="14" h="32">
                  <a:moveTo>
                    <a:pt x="0" y="32"/>
                  </a:moveTo>
                  <a:lnTo>
                    <a:pt x="1" y="0"/>
                  </a:lnTo>
                  <a:lnTo>
                    <a:pt x="14" y="31"/>
                  </a:lnTo>
                  <a:lnTo>
                    <a:pt x="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26" name="Freeform 1025"/>
            <p:cNvSpPr>
              <a:spLocks/>
            </p:cNvSpPr>
            <p:nvPr/>
          </p:nvSpPr>
          <p:spPr bwMode="auto">
            <a:xfrm>
              <a:off x="4602480" y="2662555"/>
              <a:ext cx="3175" cy="6985"/>
            </a:xfrm>
            <a:custGeom>
              <a:avLst/>
              <a:gdLst>
                <a:gd name="T0" fmla="*/ 0 w 13"/>
                <a:gd name="T1" fmla="*/ 0 h 31"/>
                <a:gd name="T2" fmla="*/ 13 w 13"/>
                <a:gd name="T3" fmla="*/ 31 h 31"/>
                <a:gd name="T4" fmla="*/ 12 w 13"/>
                <a:gd name="T5" fmla="*/ 0 h 31"/>
                <a:gd name="T6" fmla="*/ 0 w 13"/>
                <a:gd name="T7" fmla="*/ 0 h 31"/>
              </a:gdLst>
              <a:ahLst/>
              <a:cxnLst>
                <a:cxn ang="0">
                  <a:pos x="T0" y="T1"/>
                </a:cxn>
                <a:cxn ang="0">
                  <a:pos x="T2" y="T3"/>
                </a:cxn>
                <a:cxn ang="0">
                  <a:pos x="T4" y="T5"/>
                </a:cxn>
                <a:cxn ang="0">
                  <a:pos x="T6" y="T7"/>
                </a:cxn>
              </a:cxnLst>
              <a:rect l="0" t="0" r="r" b="b"/>
              <a:pathLst>
                <a:path w="13" h="31">
                  <a:moveTo>
                    <a:pt x="0" y="0"/>
                  </a:moveTo>
                  <a:lnTo>
                    <a:pt x="13" y="31"/>
                  </a:lnTo>
                  <a:lnTo>
                    <a:pt x="12"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27" name="Freeform 1026"/>
            <p:cNvSpPr>
              <a:spLocks/>
            </p:cNvSpPr>
            <p:nvPr/>
          </p:nvSpPr>
          <p:spPr bwMode="auto">
            <a:xfrm>
              <a:off x="4602480" y="2662555"/>
              <a:ext cx="3175" cy="6985"/>
            </a:xfrm>
            <a:custGeom>
              <a:avLst/>
              <a:gdLst>
                <a:gd name="T0" fmla="*/ 0 w 14"/>
                <a:gd name="T1" fmla="*/ 32 h 32"/>
                <a:gd name="T2" fmla="*/ 1 w 14"/>
                <a:gd name="T3" fmla="*/ 0 h 32"/>
                <a:gd name="T4" fmla="*/ 13 w 14"/>
                <a:gd name="T5" fmla="*/ 0 h 32"/>
                <a:gd name="T6" fmla="*/ 14 w 14"/>
                <a:gd name="T7" fmla="*/ 31 h 32"/>
                <a:gd name="T8" fmla="*/ 0 w 14"/>
                <a:gd name="T9" fmla="*/ 32 h 32"/>
              </a:gdLst>
              <a:ahLst/>
              <a:cxnLst>
                <a:cxn ang="0">
                  <a:pos x="T0" y="T1"/>
                </a:cxn>
                <a:cxn ang="0">
                  <a:pos x="T2" y="T3"/>
                </a:cxn>
                <a:cxn ang="0">
                  <a:pos x="T4" y="T5"/>
                </a:cxn>
                <a:cxn ang="0">
                  <a:pos x="T6" y="T7"/>
                </a:cxn>
                <a:cxn ang="0">
                  <a:pos x="T8" y="T9"/>
                </a:cxn>
              </a:cxnLst>
              <a:rect l="0" t="0" r="r" b="b"/>
              <a:pathLst>
                <a:path w="14" h="32">
                  <a:moveTo>
                    <a:pt x="0" y="32"/>
                  </a:moveTo>
                  <a:lnTo>
                    <a:pt x="1" y="0"/>
                  </a:lnTo>
                  <a:lnTo>
                    <a:pt x="13" y="0"/>
                  </a:lnTo>
                  <a:lnTo>
                    <a:pt x="14" y="31"/>
                  </a:lnTo>
                  <a:lnTo>
                    <a:pt x="0"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28" name="Freeform 1027"/>
            <p:cNvSpPr>
              <a:spLocks/>
            </p:cNvSpPr>
            <p:nvPr/>
          </p:nvSpPr>
          <p:spPr bwMode="auto">
            <a:xfrm>
              <a:off x="4605020" y="2662555"/>
              <a:ext cx="3175" cy="6985"/>
            </a:xfrm>
            <a:custGeom>
              <a:avLst/>
              <a:gdLst>
                <a:gd name="T0" fmla="*/ 1 w 14"/>
                <a:gd name="T1" fmla="*/ 31 h 31"/>
                <a:gd name="T2" fmla="*/ 0 w 14"/>
                <a:gd name="T3" fmla="*/ 0 h 31"/>
                <a:gd name="T4" fmla="*/ 14 w 14"/>
                <a:gd name="T5" fmla="*/ 31 h 31"/>
                <a:gd name="T6" fmla="*/ 1 w 14"/>
                <a:gd name="T7" fmla="*/ 31 h 31"/>
              </a:gdLst>
              <a:ahLst/>
              <a:cxnLst>
                <a:cxn ang="0">
                  <a:pos x="T0" y="T1"/>
                </a:cxn>
                <a:cxn ang="0">
                  <a:pos x="T2" y="T3"/>
                </a:cxn>
                <a:cxn ang="0">
                  <a:pos x="T4" y="T5"/>
                </a:cxn>
                <a:cxn ang="0">
                  <a:pos x="T6" y="T7"/>
                </a:cxn>
              </a:cxnLst>
              <a:rect l="0" t="0" r="r" b="b"/>
              <a:pathLst>
                <a:path w="14" h="31">
                  <a:moveTo>
                    <a:pt x="1" y="31"/>
                  </a:moveTo>
                  <a:lnTo>
                    <a:pt x="0" y="0"/>
                  </a:lnTo>
                  <a:lnTo>
                    <a:pt x="14" y="31"/>
                  </a:lnTo>
                  <a:lnTo>
                    <a:pt x="1"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29" name="Freeform 1028"/>
            <p:cNvSpPr>
              <a:spLocks/>
            </p:cNvSpPr>
            <p:nvPr/>
          </p:nvSpPr>
          <p:spPr bwMode="auto">
            <a:xfrm>
              <a:off x="4605020" y="2662555"/>
              <a:ext cx="3175" cy="6985"/>
            </a:xfrm>
            <a:custGeom>
              <a:avLst/>
              <a:gdLst>
                <a:gd name="T0" fmla="*/ 0 w 14"/>
                <a:gd name="T1" fmla="*/ 1 h 32"/>
                <a:gd name="T2" fmla="*/ 14 w 14"/>
                <a:gd name="T3" fmla="*/ 32 h 32"/>
                <a:gd name="T4" fmla="*/ 12 w 14"/>
                <a:gd name="T5" fmla="*/ 0 h 32"/>
                <a:gd name="T6" fmla="*/ 0 w 14"/>
                <a:gd name="T7" fmla="*/ 1 h 32"/>
              </a:gdLst>
              <a:ahLst/>
              <a:cxnLst>
                <a:cxn ang="0">
                  <a:pos x="T0" y="T1"/>
                </a:cxn>
                <a:cxn ang="0">
                  <a:pos x="T2" y="T3"/>
                </a:cxn>
                <a:cxn ang="0">
                  <a:pos x="T4" y="T5"/>
                </a:cxn>
                <a:cxn ang="0">
                  <a:pos x="T6" y="T7"/>
                </a:cxn>
              </a:cxnLst>
              <a:rect l="0" t="0" r="r" b="b"/>
              <a:pathLst>
                <a:path w="14" h="32">
                  <a:moveTo>
                    <a:pt x="0" y="1"/>
                  </a:moveTo>
                  <a:lnTo>
                    <a:pt x="14" y="32"/>
                  </a:lnTo>
                  <a:lnTo>
                    <a:pt x="12"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30" name="Freeform 1029"/>
            <p:cNvSpPr>
              <a:spLocks/>
            </p:cNvSpPr>
            <p:nvPr/>
          </p:nvSpPr>
          <p:spPr bwMode="auto">
            <a:xfrm>
              <a:off x="4605020" y="2662555"/>
              <a:ext cx="3175" cy="6985"/>
            </a:xfrm>
            <a:custGeom>
              <a:avLst/>
              <a:gdLst>
                <a:gd name="T0" fmla="*/ 1 w 14"/>
                <a:gd name="T1" fmla="*/ 32 h 32"/>
                <a:gd name="T2" fmla="*/ 0 w 14"/>
                <a:gd name="T3" fmla="*/ 1 h 32"/>
                <a:gd name="T4" fmla="*/ 12 w 14"/>
                <a:gd name="T5" fmla="*/ 0 h 32"/>
                <a:gd name="T6" fmla="*/ 14 w 14"/>
                <a:gd name="T7" fmla="*/ 32 h 32"/>
                <a:gd name="T8" fmla="*/ 1 w 14"/>
                <a:gd name="T9" fmla="*/ 32 h 32"/>
              </a:gdLst>
              <a:ahLst/>
              <a:cxnLst>
                <a:cxn ang="0">
                  <a:pos x="T0" y="T1"/>
                </a:cxn>
                <a:cxn ang="0">
                  <a:pos x="T2" y="T3"/>
                </a:cxn>
                <a:cxn ang="0">
                  <a:pos x="T4" y="T5"/>
                </a:cxn>
                <a:cxn ang="0">
                  <a:pos x="T6" y="T7"/>
                </a:cxn>
                <a:cxn ang="0">
                  <a:pos x="T8" y="T9"/>
                </a:cxn>
              </a:cxnLst>
              <a:rect l="0" t="0" r="r" b="b"/>
              <a:pathLst>
                <a:path w="14" h="32">
                  <a:moveTo>
                    <a:pt x="1" y="32"/>
                  </a:moveTo>
                  <a:lnTo>
                    <a:pt x="0" y="1"/>
                  </a:lnTo>
                  <a:lnTo>
                    <a:pt x="12" y="0"/>
                  </a:lnTo>
                  <a:lnTo>
                    <a:pt x="14" y="32"/>
                  </a:lnTo>
                  <a:lnTo>
                    <a:pt x="1"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31" name="Freeform 1030"/>
            <p:cNvSpPr>
              <a:spLocks/>
            </p:cNvSpPr>
            <p:nvPr/>
          </p:nvSpPr>
          <p:spPr bwMode="auto">
            <a:xfrm>
              <a:off x="4607560" y="2662555"/>
              <a:ext cx="3810" cy="6985"/>
            </a:xfrm>
            <a:custGeom>
              <a:avLst/>
              <a:gdLst>
                <a:gd name="T0" fmla="*/ 2 w 16"/>
                <a:gd name="T1" fmla="*/ 32 h 32"/>
                <a:gd name="T2" fmla="*/ 0 w 16"/>
                <a:gd name="T3" fmla="*/ 0 h 32"/>
                <a:gd name="T4" fmla="*/ 16 w 16"/>
                <a:gd name="T5" fmla="*/ 30 h 32"/>
                <a:gd name="T6" fmla="*/ 2 w 16"/>
                <a:gd name="T7" fmla="*/ 32 h 32"/>
              </a:gdLst>
              <a:ahLst/>
              <a:cxnLst>
                <a:cxn ang="0">
                  <a:pos x="T0" y="T1"/>
                </a:cxn>
                <a:cxn ang="0">
                  <a:pos x="T2" y="T3"/>
                </a:cxn>
                <a:cxn ang="0">
                  <a:pos x="T4" y="T5"/>
                </a:cxn>
                <a:cxn ang="0">
                  <a:pos x="T6" y="T7"/>
                </a:cxn>
              </a:cxnLst>
              <a:rect l="0" t="0" r="r" b="b"/>
              <a:pathLst>
                <a:path w="16" h="32">
                  <a:moveTo>
                    <a:pt x="2" y="32"/>
                  </a:moveTo>
                  <a:lnTo>
                    <a:pt x="0" y="0"/>
                  </a:lnTo>
                  <a:lnTo>
                    <a:pt x="16" y="30"/>
                  </a:lnTo>
                  <a:lnTo>
                    <a:pt x="2"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32" name="Freeform 1031"/>
            <p:cNvSpPr>
              <a:spLocks/>
            </p:cNvSpPr>
            <p:nvPr/>
          </p:nvSpPr>
          <p:spPr bwMode="auto">
            <a:xfrm>
              <a:off x="4607560" y="2662555"/>
              <a:ext cx="3810" cy="6350"/>
            </a:xfrm>
            <a:custGeom>
              <a:avLst/>
              <a:gdLst>
                <a:gd name="T0" fmla="*/ 0 w 16"/>
                <a:gd name="T1" fmla="*/ 1 h 31"/>
                <a:gd name="T2" fmla="*/ 16 w 16"/>
                <a:gd name="T3" fmla="*/ 31 h 31"/>
                <a:gd name="T4" fmla="*/ 13 w 16"/>
                <a:gd name="T5" fmla="*/ 0 h 31"/>
                <a:gd name="T6" fmla="*/ 0 w 16"/>
                <a:gd name="T7" fmla="*/ 1 h 31"/>
              </a:gdLst>
              <a:ahLst/>
              <a:cxnLst>
                <a:cxn ang="0">
                  <a:pos x="T0" y="T1"/>
                </a:cxn>
                <a:cxn ang="0">
                  <a:pos x="T2" y="T3"/>
                </a:cxn>
                <a:cxn ang="0">
                  <a:pos x="T4" y="T5"/>
                </a:cxn>
                <a:cxn ang="0">
                  <a:pos x="T6" y="T7"/>
                </a:cxn>
              </a:cxnLst>
              <a:rect l="0" t="0" r="r" b="b"/>
              <a:pathLst>
                <a:path w="16" h="31">
                  <a:moveTo>
                    <a:pt x="0" y="1"/>
                  </a:moveTo>
                  <a:lnTo>
                    <a:pt x="16" y="31"/>
                  </a:lnTo>
                  <a:lnTo>
                    <a:pt x="13"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33" name="Freeform 1032"/>
            <p:cNvSpPr>
              <a:spLocks/>
            </p:cNvSpPr>
            <p:nvPr/>
          </p:nvSpPr>
          <p:spPr bwMode="auto">
            <a:xfrm>
              <a:off x="4607560" y="2662555"/>
              <a:ext cx="3810" cy="6985"/>
            </a:xfrm>
            <a:custGeom>
              <a:avLst/>
              <a:gdLst>
                <a:gd name="T0" fmla="*/ 2 w 16"/>
                <a:gd name="T1" fmla="*/ 33 h 33"/>
                <a:gd name="T2" fmla="*/ 0 w 16"/>
                <a:gd name="T3" fmla="*/ 1 h 33"/>
                <a:gd name="T4" fmla="*/ 13 w 16"/>
                <a:gd name="T5" fmla="*/ 0 h 33"/>
                <a:gd name="T6" fmla="*/ 16 w 16"/>
                <a:gd name="T7" fmla="*/ 31 h 33"/>
                <a:gd name="T8" fmla="*/ 2 w 16"/>
                <a:gd name="T9" fmla="*/ 33 h 33"/>
              </a:gdLst>
              <a:ahLst/>
              <a:cxnLst>
                <a:cxn ang="0">
                  <a:pos x="T0" y="T1"/>
                </a:cxn>
                <a:cxn ang="0">
                  <a:pos x="T2" y="T3"/>
                </a:cxn>
                <a:cxn ang="0">
                  <a:pos x="T4" y="T5"/>
                </a:cxn>
                <a:cxn ang="0">
                  <a:pos x="T6" y="T7"/>
                </a:cxn>
                <a:cxn ang="0">
                  <a:pos x="T8" y="T9"/>
                </a:cxn>
              </a:cxnLst>
              <a:rect l="0" t="0" r="r" b="b"/>
              <a:pathLst>
                <a:path w="16" h="33">
                  <a:moveTo>
                    <a:pt x="2" y="33"/>
                  </a:moveTo>
                  <a:lnTo>
                    <a:pt x="0" y="1"/>
                  </a:lnTo>
                  <a:lnTo>
                    <a:pt x="13" y="0"/>
                  </a:lnTo>
                  <a:lnTo>
                    <a:pt x="16" y="31"/>
                  </a:lnTo>
                  <a:lnTo>
                    <a:pt x="2"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34" name="Freeform 1033"/>
            <p:cNvSpPr>
              <a:spLocks/>
            </p:cNvSpPr>
            <p:nvPr/>
          </p:nvSpPr>
          <p:spPr bwMode="auto">
            <a:xfrm>
              <a:off x="4610735" y="2662555"/>
              <a:ext cx="3175" cy="6350"/>
            </a:xfrm>
            <a:custGeom>
              <a:avLst/>
              <a:gdLst>
                <a:gd name="T0" fmla="*/ 3 w 17"/>
                <a:gd name="T1" fmla="*/ 31 h 31"/>
                <a:gd name="T2" fmla="*/ 0 w 17"/>
                <a:gd name="T3" fmla="*/ 0 h 31"/>
                <a:gd name="T4" fmla="*/ 17 w 17"/>
                <a:gd name="T5" fmla="*/ 30 h 31"/>
                <a:gd name="T6" fmla="*/ 3 w 17"/>
                <a:gd name="T7" fmla="*/ 31 h 31"/>
              </a:gdLst>
              <a:ahLst/>
              <a:cxnLst>
                <a:cxn ang="0">
                  <a:pos x="T0" y="T1"/>
                </a:cxn>
                <a:cxn ang="0">
                  <a:pos x="T2" y="T3"/>
                </a:cxn>
                <a:cxn ang="0">
                  <a:pos x="T4" y="T5"/>
                </a:cxn>
                <a:cxn ang="0">
                  <a:pos x="T6" y="T7"/>
                </a:cxn>
              </a:cxnLst>
              <a:rect l="0" t="0" r="r" b="b"/>
              <a:pathLst>
                <a:path w="17" h="31">
                  <a:moveTo>
                    <a:pt x="3" y="31"/>
                  </a:moveTo>
                  <a:lnTo>
                    <a:pt x="0" y="0"/>
                  </a:lnTo>
                  <a:lnTo>
                    <a:pt x="17" y="30"/>
                  </a:lnTo>
                  <a:lnTo>
                    <a:pt x="3"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35" name="Freeform 1034"/>
            <p:cNvSpPr>
              <a:spLocks/>
            </p:cNvSpPr>
            <p:nvPr/>
          </p:nvSpPr>
          <p:spPr bwMode="auto">
            <a:xfrm>
              <a:off x="4610735" y="2661920"/>
              <a:ext cx="3175" cy="6985"/>
            </a:xfrm>
            <a:custGeom>
              <a:avLst/>
              <a:gdLst>
                <a:gd name="T0" fmla="*/ 0 w 17"/>
                <a:gd name="T1" fmla="*/ 2 h 32"/>
                <a:gd name="T2" fmla="*/ 17 w 17"/>
                <a:gd name="T3" fmla="*/ 32 h 32"/>
                <a:gd name="T4" fmla="*/ 12 w 17"/>
                <a:gd name="T5" fmla="*/ 0 h 32"/>
                <a:gd name="T6" fmla="*/ 0 w 17"/>
                <a:gd name="T7" fmla="*/ 2 h 32"/>
              </a:gdLst>
              <a:ahLst/>
              <a:cxnLst>
                <a:cxn ang="0">
                  <a:pos x="T0" y="T1"/>
                </a:cxn>
                <a:cxn ang="0">
                  <a:pos x="T2" y="T3"/>
                </a:cxn>
                <a:cxn ang="0">
                  <a:pos x="T4" y="T5"/>
                </a:cxn>
                <a:cxn ang="0">
                  <a:pos x="T6" y="T7"/>
                </a:cxn>
              </a:cxnLst>
              <a:rect l="0" t="0" r="r" b="b"/>
              <a:pathLst>
                <a:path w="17" h="32">
                  <a:moveTo>
                    <a:pt x="0" y="2"/>
                  </a:moveTo>
                  <a:lnTo>
                    <a:pt x="17" y="32"/>
                  </a:lnTo>
                  <a:lnTo>
                    <a:pt x="1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36" name="Freeform 1035"/>
            <p:cNvSpPr>
              <a:spLocks/>
            </p:cNvSpPr>
            <p:nvPr/>
          </p:nvSpPr>
          <p:spPr bwMode="auto">
            <a:xfrm>
              <a:off x="4610735" y="2661920"/>
              <a:ext cx="3175" cy="6985"/>
            </a:xfrm>
            <a:custGeom>
              <a:avLst/>
              <a:gdLst>
                <a:gd name="T0" fmla="*/ 3 w 17"/>
                <a:gd name="T1" fmla="*/ 33 h 33"/>
                <a:gd name="T2" fmla="*/ 0 w 17"/>
                <a:gd name="T3" fmla="*/ 2 h 33"/>
                <a:gd name="T4" fmla="*/ 12 w 17"/>
                <a:gd name="T5" fmla="*/ 0 h 33"/>
                <a:gd name="T6" fmla="*/ 17 w 17"/>
                <a:gd name="T7" fmla="*/ 32 h 33"/>
                <a:gd name="T8" fmla="*/ 3 w 17"/>
                <a:gd name="T9" fmla="*/ 33 h 33"/>
              </a:gdLst>
              <a:ahLst/>
              <a:cxnLst>
                <a:cxn ang="0">
                  <a:pos x="T0" y="T1"/>
                </a:cxn>
                <a:cxn ang="0">
                  <a:pos x="T2" y="T3"/>
                </a:cxn>
                <a:cxn ang="0">
                  <a:pos x="T4" y="T5"/>
                </a:cxn>
                <a:cxn ang="0">
                  <a:pos x="T6" y="T7"/>
                </a:cxn>
                <a:cxn ang="0">
                  <a:pos x="T8" y="T9"/>
                </a:cxn>
              </a:cxnLst>
              <a:rect l="0" t="0" r="r" b="b"/>
              <a:pathLst>
                <a:path w="17" h="33">
                  <a:moveTo>
                    <a:pt x="3" y="33"/>
                  </a:moveTo>
                  <a:lnTo>
                    <a:pt x="0" y="2"/>
                  </a:lnTo>
                  <a:lnTo>
                    <a:pt x="12" y="0"/>
                  </a:lnTo>
                  <a:lnTo>
                    <a:pt x="17" y="32"/>
                  </a:lnTo>
                  <a:lnTo>
                    <a:pt x="3"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37" name="Freeform 1036"/>
            <p:cNvSpPr>
              <a:spLocks/>
            </p:cNvSpPr>
            <p:nvPr/>
          </p:nvSpPr>
          <p:spPr bwMode="auto">
            <a:xfrm>
              <a:off x="4613275" y="2661920"/>
              <a:ext cx="3810" cy="6985"/>
            </a:xfrm>
            <a:custGeom>
              <a:avLst/>
              <a:gdLst>
                <a:gd name="T0" fmla="*/ 5 w 18"/>
                <a:gd name="T1" fmla="*/ 32 h 32"/>
                <a:gd name="T2" fmla="*/ 0 w 18"/>
                <a:gd name="T3" fmla="*/ 0 h 32"/>
                <a:gd name="T4" fmla="*/ 18 w 18"/>
                <a:gd name="T5" fmla="*/ 29 h 32"/>
                <a:gd name="T6" fmla="*/ 5 w 18"/>
                <a:gd name="T7" fmla="*/ 32 h 32"/>
              </a:gdLst>
              <a:ahLst/>
              <a:cxnLst>
                <a:cxn ang="0">
                  <a:pos x="T0" y="T1"/>
                </a:cxn>
                <a:cxn ang="0">
                  <a:pos x="T2" y="T3"/>
                </a:cxn>
                <a:cxn ang="0">
                  <a:pos x="T4" y="T5"/>
                </a:cxn>
                <a:cxn ang="0">
                  <a:pos x="T6" y="T7"/>
                </a:cxn>
              </a:cxnLst>
              <a:rect l="0" t="0" r="r" b="b"/>
              <a:pathLst>
                <a:path w="18" h="32">
                  <a:moveTo>
                    <a:pt x="5" y="32"/>
                  </a:moveTo>
                  <a:lnTo>
                    <a:pt x="0" y="0"/>
                  </a:lnTo>
                  <a:lnTo>
                    <a:pt x="18" y="29"/>
                  </a:lnTo>
                  <a:lnTo>
                    <a:pt x="5"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38" name="Freeform 1037"/>
            <p:cNvSpPr>
              <a:spLocks/>
            </p:cNvSpPr>
            <p:nvPr/>
          </p:nvSpPr>
          <p:spPr bwMode="auto">
            <a:xfrm>
              <a:off x="4613275" y="2661285"/>
              <a:ext cx="3810" cy="6985"/>
            </a:xfrm>
            <a:custGeom>
              <a:avLst/>
              <a:gdLst>
                <a:gd name="T0" fmla="*/ 0 w 18"/>
                <a:gd name="T1" fmla="*/ 2 h 31"/>
                <a:gd name="T2" fmla="*/ 18 w 18"/>
                <a:gd name="T3" fmla="*/ 31 h 31"/>
                <a:gd name="T4" fmla="*/ 12 w 18"/>
                <a:gd name="T5" fmla="*/ 0 h 31"/>
                <a:gd name="T6" fmla="*/ 0 w 18"/>
                <a:gd name="T7" fmla="*/ 2 h 31"/>
              </a:gdLst>
              <a:ahLst/>
              <a:cxnLst>
                <a:cxn ang="0">
                  <a:pos x="T0" y="T1"/>
                </a:cxn>
                <a:cxn ang="0">
                  <a:pos x="T2" y="T3"/>
                </a:cxn>
                <a:cxn ang="0">
                  <a:pos x="T4" y="T5"/>
                </a:cxn>
                <a:cxn ang="0">
                  <a:pos x="T6" y="T7"/>
                </a:cxn>
              </a:cxnLst>
              <a:rect l="0" t="0" r="r" b="b"/>
              <a:pathLst>
                <a:path w="18" h="31">
                  <a:moveTo>
                    <a:pt x="0" y="2"/>
                  </a:moveTo>
                  <a:lnTo>
                    <a:pt x="18" y="31"/>
                  </a:lnTo>
                  <a:lnTo>
                    <a:pt x="1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39" name="Freeform 1038"/>
            <p:cNvSpPr>
              <a:spLocks/>
            </p:cNvSpPr>
            <p:nvPr/>
          </p:nvSpPr>
          <p:spPr bwMode="auto">
            <a:xfrm>
              <a:off x="4613275" y="2661285"/>
              <a:ext cx="3810" cy="7620"/>
            </a:xfrm>
            <a:custGeom>
              <a:avLst/>
              <a:gdLst>
                <a:gd name="T0" fmla="*/ 5 w 18"/>
                <a:gd name="T1" fmla="*/ 34 h 34"/>
                <a:gd name="T2" fmla="*/ 0 w 18"/>
                <a:gd name="T3" fmla="*/ 2 h 34"/>
                <a:gd name="T4" fmla="*/ 12 w 18"/>
                <a:gd name="T5" fmla="*/ 0 h 34"/>
                <a:gd name="T6" fmla="*/ 18 w 18"/>
                <a:gd name="T7" fmla="*/ 31 h 34"/>
                <a:gd name="T8" fmla="*/ 5 w 18"/>
                <a:gd name="T9" fmla="*/ 34 h 34"/>
              </a:gdLst>
              <a:ahLst/>
              <a:cxnLst>
                <a:cxn ang="0">
                  <a:pos x="T0" y="T1"/>
                </a:cxn>
                <a:cxn ang="0">
                  <a:pos x="T2" y="T3"/>
                </a:cxn>
                <a:cxn ang="0">
                  <a:pos x="T4" y="T5"/>
                </a:cxn>
                <a:cxn ang="0">
                  <a:pos x="T6" y="T7"/>
                </a:cxn>
                <a:cxn ang="0">
                  <a:pos x="T8" y="T9"/>
                </a:cxn>
              </a:cxnLst>
              <a:rect l="0" t="0" r="r" b="b"/>
              <a:pathLst>
                <a:path w="18" h="34">
                  <a:moveTo>
                    <a:pt x="5" y="34"/>
                  </a:moveTo>
                  <a:lnTo>
                    <a:pt x="0" y="2"/>
                  </a:lnTo>
                  <a:lnTo>
                    <a:pt x="12" y="0"/>
                  </a:lnTo>
                  <a:lnTo>
                    <a:pt x="18" y="31"/>
                  </a:lnTo>
                  <a:lnTo>
                    <a:pt x="5" y="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40" name="Freeform 1039"/>
            <p:cNvSpPr>
              <a:spLocks/>
            </p:cNvSpPr>
            <p:nvPr/>
          </p:nvSpPr>
          <p:spPr bwMode="auto">
            <a:xfrm>
              <a:off x="4615815" y="2661285"/>
              <a:ext cx="3810" cy="6985"/>
            </a:xfrm>
            <a:custGeom>
              <a:avLst/>
              <a:gdLst>
                <a:gd name="T0" fmla="*/ 6 w 19"/>
                <a:gd name="T1" fmla="*/ 31 h 31"/>
                <a:gd name="T2" fmla="*/ 0 w 19"/>
                <a:gd name="T3" fmla="*/ 0 h 31"/>
                <a:gd name="T4" fmla="*/ 19 w 19"/>
                <a:gd name="T5" fmla="*/ 28 h 31"/>
                <a:gd name="T6" fmla="*/ 6 w 19"/>
                <a:gd name="T7" fmla="*/ 31 h 31"/>
              </a:gdLst>
              <a:ahLst/>
              <a:cxnLst>
                <a:cxn ang="0">
                  <a:pos x="T0" y="T1"/>
                </a:cxn>
                <a:cxn ang="0">
                  <a:pos x="T2" y="T3"/>
                </a:cxn>
                <a:cxn ang="0">
                  <a:pos x="T4" y="T5"/>
                </a:cxn>
                <a:cxn ang="0">
                  <a:pos x="T6" y="T7"/>
                </a:cxn>
              </a:cxnLst>
              <a:rect l="0" t="0" r="r" b="b"/>
              <a:pathLst>
                <a:path w="19" h="31">
                  <a:moveTo>
                    <a:pt x="6" y="31"/>
                  </a:moveTo>
                  <a:lnTo>
                    <a:pt x="0" y="0"/>
                  </a:lnTo>
                  <a:lnTo>
                    <a:pt x="19" y="28"/>
                  </a:lnTo>
                  <a:lnTo>
                    <a:pt x="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41" name="Freeform 1040"/>
            <p:cNvSpPr>
              <a:spLocks/>
            </p:cNvSpPr>
            <p:nvPr/>
          </p:nvSpPr>
          <p:spPr bwMode="auto">
            <a:xfrm>
              <a:off x="4615815" y="2661285"/>
              <a:ext cx="3810" cy="6350"/>
            </a:xfrm>
            <a:custGeom>
              <a:avLst/>
              <a:gdLst>
                <a:gd name="T0" fmla="*/ 0 w 19"/>
                <a:gd name="T1" fmla="*/ 2 h 30"/>
                <a:gd name="T2" fmla="*/ 19 w 19"/>
                <a:gd name="T3" fmla="*/ 30 h 30"/>
                <a:gd name="T4" fmla="*/ 12 w 19"/>
                <a:gd name="T5" fmla="*/ 0 h 30"/>
                <a:gd name="T6" fmla="*/ 0 w 19"/>
                <a:gd name="T7" fmla="*/ 2 h 30"/>
              </a:gdLst>
              <a:ahLst/>
              <a:cxnLst>
                <a:cxn ang="0">
                  <a:pos x="T0" y="T1"/>
                </a:cxn>
                <a:cxn ang="0">
                  <a:pos x="T2" y="T3"/>
                </a:cxn>
                <a:cxn ang="0">
                  <a:pos x="T4" y="T5"/>
                </a:cxn>
                <a:cxn ang="0">
                  <a:pos x="T6" y="T7"/>
                </a:cxn>
              </a:cxnLst>
              <a:rect l="0" t="0" r="r" b="b"/>
              <a:pathLst>
                <a:path w="19" h="30">
                  <a:moveTo>
                    <a:pt x="0" y="2"/>
                  </a:moveTo>
                  <a:lnTo>
                    <a:pt x="19" y="30"/>
                  </a:lnTo>
                  <a:lnTo>
                    <a:pt x="1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42" name="Freeform 1041"/>
            <p:cNvSpPr>
              <a:spLocks/>
            </p:cNvSpPr>
            <p:nvPr/>
          </p:nvSpPr>
          <p:spPr bwMode="auto">
            <a:xfrm>
              <a:off x="4615815" y="2661285"/>
              <a:ext cx="3810" cy="6985"/>
            </a:xfrm>
            <a:custGeom>
              <a:avLst/>
              <a:gdLst>
                <a:gd name="T0" fmla="*/ 6 w 19"/>
                <a:gd name="T1" fmla="*/ 33 h 33"/>
                <a:gd name="T2" fmla="*/ 0 w 19"/>
                <a:gd name="T3" fmla="*/ 2 h 33"/>
                <a:gd name="T4" fmla="*/ 12 w 19"/>
                <a:gd name="T5" fmla="*/ 0 h 33"/>
                <a:gd name="T6" fmla="*/ 19 w 19"/>
                <a:gd name="T7" fmla="*/ 30 h 33"/>
                <a:gd name="T8" fmla="*/ 6 w 19"/>
                <a:gd name="T9" fmla="*/ 33 h 33"/>
              </a:gdLst>
              <a:ahLst/>
              <a:cxnLst>
                <a:cxn ang="0">
                  <a:pos x="T0" y="T1"/>
                </a:cxn>
                <a:cxn ang="0">
                  <a:pos x="T2" y="T3"/>
                </a:cxn>
                <a:cxn ang="0">
                  <a:pos x="T4" y="T5"/>
                </a:cxn>
                <a:cxn ang="0">
                  <a:pos x="T6" y="T7"/>
                </a:cxn>
                <a:cxn ang="0">
                  <a:pos x="T8" y="T9"/>
                </a:cxn>
              </a:cxnLst>
              <a:rect l="0" t="0" r="r" b="b"/>
              <a:pathLst>
                <a:path w="19" h="33">
                  <a:moveTo>
                    <a:pt x="6" y="33"/>
                  </a:moveTo>
                  <a:lnTo>
                    <a:pt x="0" y="2"/>
                  </a:lnTo>
                  <a:lnTo>
                    <a:pt x="12" y="0"/>
                  </a:lnTo>
                  <a:lnTo>
                    <a:pt x="19" y="30"/>
                  </a:lnTo>
                  <a:lnTo>
                    <a:pt x="6"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43" name="Freeform 1042"/>
            <p:cNvSpPr>
              <a:spLocks/>
            </p:cNvSpPr>
            <p:nvPr/>
          </p:nvSpPr>
          <p:spPr bwMode="auto">
            <a:xfrm>
              <a:off x="4618355" y="2661285"/>
              <a:ext cx="4445" cy="6350"/>
            </a:xfrm>
            <a:custGeom>
              <a:avLst/>
              <a:gdLst>
                <a:gd name="T0" fmla="*/ 7 w 21"/>
                <a:gd name="T1" fmla="*/ 30 h 30"/>
                <a:gd name="T2" fmla="*/ 0 w 21"/>
                <a:gd name="T3" fmla="*/ 0 h 30"/>
                <a:gd name="T4" fmla="*/ 21 w 21"/>
                <a:gd name="T5" fmla="*/ 27 h 30"/>
                <a:gd name="T6" fmla="*/ 7 w 21"/>
                <a:gd name="T7" fmla="*/ 30 h 30"/>
              </a:gdLst>
              <a:ahLst/>
              <a:cxnLst>
                <a:cxn ang="0">
                  <a:pos x="T0" y="T1"/>
                </a:cxn>
                <a:cxn ang="0">
                  <a:pos x="T2" y="T3"/>
                </a:cxn>
                <a:cxn ang="0">
                  <a:pos x="T4" y="T5"/>
                </a:cxn>
                <a:cxn ang="0">
                  <a:pos x="T6" y="T7"/>
                </a:cxn>
              </a:cxnLst>
              <a:rect l="0" t="0" r="r" b="b"/>
              <a:pathLst>
                <a:path w="21" h="30">
                  <a:moveTo>
                    <a:pt x="7" y="30"/>
                  </a:moveTo>
                  <a:lnTo>
                    <a:pt x="0" y="0"/>
                  </a:lnTo>
                  <a:lnTo>
                    <a:pt x="21" y="27"/>
                  </a:lnTo>
                  <a:lnTo>
                    <a:pt x="7"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44" name="Freeform 1043"/>
            <p:cNvSpPr>
              <a:spLocks/>
            </p:cNvSpPr>
            <p:nvPr/>
          </p:nvSpPr>
          <p:spPr bwMode="auto">
            <a:xfrm>
              <a:off x="4618355" y="2660015"/>
              <a:ext cx="4445" cy="6985"/>
            </a:xfrm>
            <a:custGeom>
              <a:avLst/>
              <a:gdLst>
                <a:gd name="T0" fmla="*/ 0 w 21"/>
                <a:gd name="T1" fmla="*/ 4 h 31"/>
                <a:gd name="T2" fmla="*/ 21 w 21"/>
                <a:gd name="T3" fmla="*/ 31 h 31"/>
                <a:gd name="T4" fmla="*/ 11 w 21"/>
                <a:gd name="T5" fmla="*/ 0 h 31"/>
                <a:gd name="T6" fmla="*/ 0 w 21"/>
                <a:gd name="T7" fmla="*/ 4 h 31"/>
              </a:gdLst>
              <a:ahLst/>
              <a:cxnLst>
                <a:cxn ang="0">
                  <a:pos x="T0" y="T1"/>
                </a:cxn>
                <a:cxn ang="0">
                  <a:pos x="T2" y="T3"/>
                </a:cxn>
                <a:cxn ang="0">
                  <a:pos x="T4" y="T5"/>
                </a:cxn>
                <a:cxn ang="0">
                  <a:pos x="T6" y="T7"/>
                </a:cxn>
              </a:cxnLst>
              <a:rect l="0" t="0" r="r" b="b"/>
              <a:pathLst>
                <a:path w="21" h="31">
                  <a:moveTo>
                    <a:pt x="0" y="4"/>
                  </a:moveTo>
                  <a:lnTo>
                    <a:pt x="21" y="31"/>
                  </a:lnTo>
                  <a:lnTo>
                    <a:pt x="11"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45" name="Freeform 1044"/>
            <p:cNvSpPr>
              <a:spLocks/>
            </p:cNvSpPr>
            <p:nvPr/>
          </p:nvSpPr>
          <p:spPr bwMode="auto">
            <a:xfrm>
              <a:off x="4618355" y="2660015"/>
              <a:ext cx="4445" cy="7620"/>
            </a:xfrm>
            <a:custGeom>
              <a:avLst/>
              <a:gdLst>
                <a:gd name="T0" fmla="*/ 7 w 21"/>
                <a:gd name="T1" fmla="*/ 34 h 34"/>
                <a:gd name="T2" fmla="*/ 0 w 21"/>
                <a:gd name="T3" fmla="*/ 4 h 34"/>
                <a:gd name="T4" fmla="*/ 11 w 21"/>
                <a:gd name="T5" fmla="*/ 0 h 34"/>
                <a:gd name="T6" fmla="*/ 21 w 21"/>
                <a:gd name="T7" fmla="*/ 31 h 34"/>
                <a:gd name="T8" fmla="*/ 7 w 21"/>
                <a:gd name="T9" fmla="*/ 34 h 34"/>
              </a:gdLst>
              <a:ahLst/>
              <a:cxnLst>
                <a:cxn ang="0">
                  <a:pos x="T0" y="T1"/>
                </a:cxn>
                <a:cxn ang="0">
                  <a:pos x="T2" y="T3"/>
                </a:cxn>
                <a:cxn ang="0">
                  <a:pos x="T4" y="T5"/>
                </a:cxn>
                <a:cxn ang="0">
                  <a:pos x="T6" y="T7"/>
                </a:cxn>
                <a:cxn ang="0">
                  <a:pos x="T8" y="T9"/>
                </a:cxn>
              </a:cxnLst>
              <a:rect l="0" t="0" r="r" b="b"/>
              <a:pathLst>
                <a:path w="21" h="34">
                  <a:moveTo>
                    <a:pt x="7" y="34"/>
                  </a:moveTo>
                  <a:lnTo>
                    <a:pt x="0" y="4"/>
                  </a:lnTo>
                  <a:lnTo>
                    <a:pt x="11" y="0"/>
                  </a:lnTo>
                  <a:lnTo>
                    <a:pt x="21" y="31"/>
                  </a:lnTo>
                  <a:lnTo>
                    <a:pt x="7" y="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46" name="Freeform 1045"/>
            <p:cNvSpPr>
              <a:spLocks/>
            </p:cNvSpPr>
            <p:nvPr/>
          </p:nvSpPr>
          <p:spPr bwMode="auto">
            <a:xfrm>
              <a:off x="4620260" y="2660015"/>
              <a:ext cx="5080" cy="6985"/>
            </a:xfrm>
            <a:custGeom>
              <a:avLst/>
              <a:gdLst>
                <a:gd name="T0" fmla="*/ 10 w 22"/>
                <a:gd name="T1" fmla="*/ 31 h 31"/>
                <a:gd name="T2" fmla="*/ 0 w 22"/>
                <a:gd name="T3" fmla="*/ 0 h 31"/>
                <a:gd name="T4" fmla="*/ 22 w 22"/>
                <a:gd name="T5" fmla="*/ 27 h 31"/>
                <a:gd name="T6" fmla="*/ 10 w 22"/>
                <a:gd name="T7" fmla="*/ 31 h 31"/>
              </a:gdLst>
              <a:ahLst/>
              <a:cxnLst>
                <a:cxn ang="0">
                  <a:pos x="T0" y="T1"/>
                </a:cxn>
                <a:cxn ang="0">
                  <a:pos x="T2" y="T3"/>
                </a:cxn>
                <a:cxn ang="0">
                  <a:pos x="T4" y="T5"/>
                </a:cxn>
                <a:cxn ang="0">
                  <a:pos x="T6" y="T7"/>
                </a:cxn>
              </a:cxnLst>
              <a:rect l="0" t="0" r="r" b="b"/>
              <a:pathLst>
                <a:path w="22" h="31">
                  <a:moveTo>
                    <a:pt x="10" y="31"/>
                  </a:moveTo>
                  <a:lnTo>
                    <a:pt x="0" y="0"/>
                  </a:lnTo>
                  <a:lnTo>
                    <a:pt x="22" y="27"/>
                  </a:lnTo>
                  <a:lnTo>
                    <a:pt x="1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47" name="Freeform 1046"/>
            <p:cNvSpPr>
              <a:spLocks/>
            </p:cNvSpPr>
            <p:nvPr/>
          </p:nvSpPr>
          <p:spPr bwMode="auto">
            <a:xfrm>
              <a:off x="4620260" y="2659380"/>
              <a:ext cx="5080" cy="6350"/>
            </a:xfrm>
            <a:custGeom>
              <a:avLst/>
              <a:gdLst>
                <a:gd name="T0" fmla="*/ 0 w 22"/>
                <a:gd name="T1" fmla="*/ 3 h 30"/>
                <a:gd name="T2" fmla="*/ 22 w 22"/>
                <a:gd name="T3" fmla="*/ 30 h 30"/>
                <a:gd name="T4" fmla="*/ 13 w 22"/>
                <a:gd name="T5" fmla="*/ 0 h 30"/>
                <a:gd name="T6" fmla="*/ 0 w 22"/>
                <a:gd name="T7" fmla="*/ 3 h 30"/>
              </a:gdLst>
              <a:ahLst/>
              <a:cxnLst>
                <a:cxn ang="0">
                  <a:pos x="T0" y="T1"/>
                </a:cxn>
                <a:cxn ang="0">
                  <a:pos x="T2" y="T3"/>
                </a:cxn>
                <a:cxn ang="0">
                  <a:pos x="T4" y="T5"/>
                </a:cxn>
                <a:cxn ang="0">
                  <a:pos x="T6" y="T7"/>
                </a:cxn>
              </a:cxnLst>
              <a:rect l="0" t="0" r="r" b="b"/>
              <a:pathLst>
                <a:path w="22" h="30">
                  <a:moveTo>
                    <a:pt x="0" y="3"/>
                  </a:moveTo>
                  <a:lnTo>
                    <a:pt x="22" y="30"/>
                  </a:lnTo>
                  <a:lnTo>
                    <a:pt x="13"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48" name="Freeform 1047"/>
            <p:cNvSpPr>
              <a:spLocks/>
            </p:cNvSpPr>
            <p:nvPr/>
          </p:nvSpPr>
          <p:spPr bwMode="auto">
            <a:xfrm>
              <a:off x="4620260" y="2659380"/>
              <a:ext cx="5080" cy="7620"/>
            </a:xfrm>
            <a:custGeom>
              <a:avLst/>
              <a:gdLst>
                <a:gd name="T0" fmla="*/ 10 w 22"/>
                <a:gd name="T1" fmla="*/ 34 h 34"/>
                <a:gd name="T2" fmla="*/ 0 w 22"/>
                <a:gd name="T3" fmla="*/ 3 h 34"/>
                <a:gd name="T4" fmla="*/ 13 w 22"/>
                <a:gd name="T5" fmla="*/ 0 h 34"/>
                <a:gd name="T6" fmla="*/ 22 w 22"/>
                <a:gd name="T7" fmla="*/ 30 h 34"/>
                <a:gd name="T8" fmla="*/ 10 w 22"/>
                <a:gd name="T9" fmla="*/ 34 h 34"/>
              </a:gdLst>
              <a:ahLst/>
              <a:cxnLst>
                <a:cxn ang="0">
                  <a:pos x="T0" y="T1"/>
                </a:cxn>
                <a:cxn ang="0">
                  <a:pos x="T2" y="T3"/>
                </a:cxn>
                <a:cxn ang="0">
                  <a:pos x="T4" y="T5"/>
                </a:cxn>
                <a:cxn ang="0">
                  <a:pos x="T6" y="T7"/>
                </a:cxn>
                <a:cxn ang="0">
                  <a:pos x="T8" y="T9"/>
                </a:cxn>
              </a:cxnLst>
              <a:rect l="0" t="0" r="r" b="b"/>
              <a:pathLst>
                <a:path w="22" h="34">
                  <a:moveTo>
                    <a:pt x="10" y="34"/>
                  </a:moveTo>
                  <a:lnTo>
                    <a:pt x="0" y="3"/>
                  </a:lnTo>
                  <a:lnTo>
                    <a:pt x="13" y="0"/>
                  </a:lnTo>
                  <a:lnTo>
                    <a:pt x="22" y="30"/>
                  </a:lnTo>
                  <a:lnTo>
                    <a:pt x="10" y="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49" name="Freeform 1048"/>
            <p:cNvSpPr>
              <a:spLocks/>
            </p:cNvSpPr>
            <p:nvPr/>
          </p:nvSpPr>
          <p:spPr bwMode="auto">
            <a:xfrm>
              <a:off x="4623435" y="2659380"/>
              <a:ext cx="4445" cy="6350"/>
            </a:xfrm>
            <a:custGeom>
              <a:avLst/>
              <a:gdLst>
                <a:gd name="T0" fmla="*/ 9 w 22"/>
                <a:gd name="T1" fmla="*/ 30 h 30"/>
                <a:gd name="T2" fmla="*/ 0 w 22"/>
                <a:gd name="T3" fmla="*/ 0 h 30"/>
                <a:gd name="T4" fmla="*/ 22 w 22"/>
                <a:gd name="T5" fmla="*/ 26 h 30"/>
                <a:gd name="T6" fmla="*/ 9 w 22"/>
                <a:gd name="T7" fmla="*/ 30 h 30"/>
              </a:gdLst>
              <a:ahLst/>
              <a:cxnLst>
                <a:cxn ang="0">
                  <a:pos x="T0" y="T1"/>
                </a:cxn>
                <a:cxn ang="0">
                  <a:pos x="T2" y="T3"/>
                </a:cxn>
                <a:cxn ang="0">
                  <a:pos x="T4" y="T5"/>
                </a:cxn>
                <a:cxn ang="0">
                  <a:pos x="T6" y="T7"/>
                </a:cxn>
              </a:cxnLst>
              <a:rect l="0" t="0" r="r" b="b"/>
              <a:pathLst>
                <a:path w="22" h="30">
                  <a:moveTo>
                    <a:pt x="9" y="30"/>
                  </a:moveTo>
                  <a:lnTo>
                    <a:pt x="0" y="0"/>
                  </a:lnTo>
                  <a:lnTo>
                    <a:pt x="22" y="26"/>
                  </a:lnTo>
                  <a:lnTo>
                    <a:pt x="9"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50" name="Freeform 1049"/>
            <p:cNvSpPr>
              <a:spLocks/>
            </p:cNvSpPr>
            <p:nvPr/>
          </p:nvSpPr>
          <p:spPr bwMode="auto">
            <a:xfrm>
              <a:off x="4623435" y="2658745"/>
              <a:ext cx="4445" cy="6350"/>
            </a:xfrm>
            <a:custGeom>
              <a:avLst/>
              <a:gdLst>
                <a:gd name="T0" fmla="*/ 0 w 22"/>
                <a:gd name="T1" fmla="*/ 4 h 30"/>
                <a:gd name="T2" fmla="*/ 22 w 22"/>
                <a:gd name="T3" fmla="*/ 30 h 30"/>
                <a:gd name="T4" fmla="*/ 11 w 22"/>
                <a:gd name="T5" fmla="*/ 0 h 30"/>
                <a:gd name="T6" fmla="*/ 0 w 22"/>
                <a:gd name="T7" fmla="*/ 4 h 30"/>
              </a:gdLst>
              <a:ahLst/>
              <a:cxnLst>
                <a:cxn ang="0">
                  <a:pos x="T0" y="T1"/>
                </a:cxn>
                <a:cxn ang="0">
                  <a:pos x="T2" y="T3"/>
                </a:cxn>
                <a:cxn ang="0">
                  <a:pos x="T4" y="T5"/>
                </a:cxn>
                <a:cxn ang="0">
                  <a:pos x="T6" y="T7"/>
                </a:cxn>
              </a:cxnLst>
              <a:rect l="0" t="0" r="r" b="b"/>
              <a:pathLst>
                <a:path w="22" h="30">
                  <a:moveTo>
                    <a:pt x="0" y="4"/>
                  </a:moveTo>
                  <a:lnTo>
                    <a:pt x="22" y="30"/>
                  </a:lnTo>
                  <a:lnTo>
                    <a:pt x="11"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51" name="Freeform 1050"/>
            <p:cNvSpPr>
              <a:spLocks/>
            </p:cNvSpPr>
            <p:nvPr/>
          </p:nvSpPr>
          <p:spPr bwMode="auto">
            <a:xfrm>
              <a:off x="4623435" y="2658745"/>
              <a:ext cx="4445" cy="6985"/>
            </a:xfrm>
            <a:custGeom>
              <a:avLst/>
              <a:gdLst>
                <a:gd name="T0" fmla="*/ 9 w 22"/>
                <a:gd name="T1" fmla="*/ 34 h 34"/>
                <a:gd name="T2" fmla="*/ 0 w 22"/>
                <a:gd name="T3" fmla="*/ 4 h 34"/>
                <a:gd name="T4" fmla="*/ 11 w 22"/>
                <a:gd name="T5" fmla="*/ 0 h 34"/>
                <a:gd name="T6" fmla="*/ 22 w 22"/>
                <a:gd name="T7" fmla="*/ 30 h 34"/>
                <a:gd name="T8" fmla="*/ 9 w 22"/>
                <a:gd name="T9" fmla="*/ 34 h 34"/>
              </a:gdLst>
              <a:ahLst/>
              <a:cxnLst>
                <a:cxn ang="0">
                  <a:pos x="T0" y="T1"/>
                </a:cxn>
                <a:cxn ang="0">
                  <a:pos x="T2" y="T3"/>
                </a:cxn>
                <a:cxn ang="0">
                  <a:pos x="T4" y="T5"/>
                </a:cxn>
                <a:cxn ang="0">
                  <a:pos x="T6" y="T7"/>
                </a:cxn>
                <a:cxn ang="0">
                  <a:pos x="T8" y="T9"/>
                </a:cxn>
              </a:cxnLst>
              <a:rect l="0" t="0" r="r" b="b"/>
              <a:pathLst>
                <a:path w="22" h="34">
                  <a:moveTo>
                    <a:pt x="9" y="34"/>
                  </a:moveTo>
                  <a:lnTo>
                    <a:pt x="0" y="4"/>
                  </a:lnTo>
                  <a:lnTo>
                    <a:pt x="11" y="0"/>
                  </a:lnTo>
                  <a:lnTo>
                    <a:pt x="22" y="30"/>
                  </a:lnTo>
                  <a:lnTo>
                    <a:pt x="9" y="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52" name="Freeform 1051"/>
            <p:cNvSpPr>
              <a:spLocks/>
            </p:cNvSpPr>
            <p:nvPr/>
          </p:nvSpPr>
          <p:spPr bwMode="auto">
            <a:xfrm>
              <a:off x="4625340" y="2658745"/>
              <a:ext cx="5080" cy="6350"/>
            </a:xfrm>
            <a:custGeom>
              <a:avLst/>
              <a:gdLst>
                <a:gd name="T0" fmla="*/ 11 w 23"/>
                <a:gd name="T1" fmla="*/ 30 h 30"/>
                <a:gd name="T2" fmla="*/ 0 w 23"/>
                <a:gd name="T3" fmla="*/ 0 h 30"/>
                <a:gd name="T4" fmla="*/ 23 w 23"/>
                <a:gd name="T5" fmla="*/ 25 h 30"/>
                <a:gd name="T6" fmla="*/ 11 w 23"/>
                <a:gd name="T7" fmla="*/ 30 h 30"/>
              </a:gdLst>
              <a:ahLst/>
              <a:cxnLst>
                <a:cxn ang="0">
                  <a:pos x="T0" y="T1"/>
                </a:cxn>
                <a:cxn ang="0">
                  <a:pos x="T2" y="T3"/>
                </a:cxn>
                <a:cxn ang="0">
                  <a:pos x="T4" y="T5"/>
                </a:cxn>
                <a:cxn ang="0">
                  <a:pos x="T6" y="T7"/>
                </a:cxn>
              </a:cxnLst>
              <a:rect l="0" t="0" r="r" b="b"/>
              <a:pathLst>
                <a:path w="23" h="30">
                  <a:moveTo>
                    <a:pt x="11" y="30"/>
                  </a:moveTo>
                  <a:lnTo>
                    <a:pt x="0" y="0"/>
                  </a:lnTo>
                  <a:lnTo>
                    <a:pt x="23" y="25"/>
                  </a:lnTo>
                  <a:lnTo>
                    <a:pt x="11"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53" name="Freeform 1052"/>
            <p:cNvSpPr>
              <a:spLocks/>
            </p:cNvSpPr>
            <p:nvPr/>
          </p:nvSpPr>
          <p:spPr bwMode="auto">
            <a:xfrm>
              <a:off x="4625340" y="2657475"/>
              <a:ext cx="5080" cy="6350"/>
            </a:xfrm>
            <a:custGeom>
              <a:avLst/>
              <a:gdLst>
                <a:gd name="T0" fmla="*/ 0 w 23"/>
                <a:gd name="T1" fmla="*/ 5 h 30"/>
                <a:gd name="T2" fmla="*/ 23 w 23"/>
                <a:gd name="T3" fmla="*/ 30 h 30"/>
                <a:gd name="T4" fmla="*/ 11 w 23"/>
                <a:gd name="T5" fmla="*/ 0 h 30"/>
                <a:gd name="T6" fmla="*/ 0 w 23"/>
                <a:gd name="T7" fmla="*/ 5 h 30"/>
              </a:gdLst>
              <a:ahLst/>
              <a:cxnLst>
                <a:cxn ang="0">
                  <a:pos x="T0" y="T1"/>
                </a:cxn>
                <a:cxn ang="0">
                  <a:pos x="T2" y="T3"/>
                </a:cxn>
                <a:cxn ang="0">
                  <a:pos x="T4" y="T5"/>
                </a:cxn>
                <a:cxn ang="0">
                  <a:pos x="T6" y="T7"/>
                </a:cxn>
              </a:cxnLst>
              <a:rect l="0" t="0" r="r" b="b"/>
              <a:pathLst>
                <a:path w="23" h="30">
                  <a:moveTo>
                    <a:pt x="0" y="5"/>
                  </a:moveTo>
                  <a:lnTo>
                    <a:pt x="23" y="30"/>
                  </a:lnTo>
                  <a:lnTo>
                    <a:pt x="11"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54" name="Freeform 1053"/>
            <p:cNvSpPr>
              <a:spLocks/>
            </p:cNvSpPr>
            <p:nvPr/>
          </p:nvSpPr>
          <p:spPr bwMode="auto">
            <a:xfrm>
              <a:off x="4625340" y="2657475"/>
              <a:ext cx="5080" cy="7620"/>
            </a:xfrm>
            <a:custGeom>
              <a:avLst/>
              <a:gdLst>
                <a:gd name="T0" fmla="*/ 11 w 23"/>
                <a:gd name="T1" fmla="*/ 35 h 35"/>
                <a:gd name="T2" fmla="*/ 0 w 23"/>
                <a:gd name="T3" fmla="*/ 5 h 35"/>
                <a:gd name="T4" fmla="*/ 11 w 23"/>
                <a:gd name="T5" fmla="*/ 0 h 35"/>
                <a:gd name="T6" fmla="*/ 23 w 23"/>
                <a:gd name="T7" fmla="*/ 30 h 35"/>
                <a:gd name="T8" fmla="*/ 11 w 23"/>
                <a:gd name="T9" fmla="*/ 35 h 35"/>
              </a:gdLst>
              <a:ahLst/>
              <a:cxnLst>
                <a:cxn ang="0">
                  <a:pos x="T0" y="T1"/>
                </a:cxn>
                <a:cxn ang="0">
                  <a:pos x="T2" y="T3"/>
                </a:cxn>
                <a:cxn ang="0">
                  <a:pos x="T4" y="T5"/>
                </a:cxn>
                <a:cxn ang="0">
                  <a:pos x="T6" y="T7"/>
                </a:cxn>
                <a:cxn ang="0">
                  <a:pos x="T8" y="T9"/>
                </a:cxn>
              </a:cxnLst>
              <a:rect l="0" t="0" r="r" b="b"/>
              <a:pathLst>
                <a:path w="23" h="35">
                  <a:moveTo>
                    <a:pt x="11" y="35"/>
                  </a:moveTo>
                  <a:lnTo>
                    <a:pt x="0" y="5"/>
                  </a:lnTo>
                  <a:lnTo>
                    <a:pt x="11" y="0"/>
                  </a:lnTo>
                  <a:lnTo>
                    <a:pt x="23" y="30"/>
                  </a:lnTo>
                  <a:lnTo>
                    <a:pt x="11" y="3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55" name="Freeform 1054"/>
            <p:cNvSpPr>
              <a:spLocks/>
            </p:cNvSpPr>
            <p:nvPr/>
          </p:nvSpPr>
          <p:spPr bwMode="auto">
            <a:xfrm>
              <a:off x="4627880" y="2657475"/>
              <a:ext cx="5080" cy="6350"/>
            </a:xfrm>
            <a:custGeom>
              <a:avLst/>
              <a:gdLst>
                <a:gd name="T0" fmla="*/ 12 w 24"/>
                <a:gd name="T1" fmla="*/ 30 h 30"/>
                <a:gd name="T2" fmla="*/ 0 w 24"/>
                <a:gd name="T3" fmla="*/ 0 h 30"/>
                <a:gd name="T4" fmla="*/ 24 w 24"/>
                <a:gd name="T5" fmla="*/ 23 h 30"/>
                <a:gd name="T6" fmla="*/ 12 w 24"/>
                <a:gd name="T7" fmla="*/ 30 h 30"/>
              </a:gdLst>
              <a:ahLst/>
              <a:cxnLst>
                <a:cxn ang="0">
                  <a:pos x="T0" y="T1"/>
                </a:cxn>
                <a:cxn ang="0">
                  <a:pos x="T2" y="T3"/>
                </a:cxn>
                <a:cxn ang="0">
                  <a:pos x="T4" y="T5"/>
                </a:cxn>
                <a:cxn ang="0">
                  <a:pos x="T6" y="T7"/>
                </a:cxn>
              </a:cxnLst>
              <a:rect l="0" t="0" r="r" b="b"/>
              <a:pathLst>
                <a:path w="24" h="30">
                  <a:moveTo>
                    <a:pt x="12" y="30"/>
                  </a:moveTo>
                  <a:lnTo>
                    <a:pt x="0" y="0"/>
                  </a:lnTo>
                  <a:lnTo>
                    <a:pt x="24" y="23"/>
                  </a:lnTo>
                  <a:lnTo>
                    <a:pt x="1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56" name="Freeform 1055"/>
            <p:cNvSpPr>
              <a:spLocks/>
            </p:cNvSpPr>
            <p:nvPr/>
          </p:nvSpPr>
          <p:spPr bwMode="auto">
            <a:xfrm>
              <a:off x="4627880" y="2656840"/>
              <a:ext cx="5080" cy="5715"/>
            </a:xfrm>
            <a:custGeom>
              <a:avLst/>
              <a:gdLst>
                <a:gd name="T0" fmla="*/ 0 w 24"/>
                <a:gd name="T1" fmla="*/ 5 h 28"/>
                <a:gd name="T2" fmla="*/ 24 w 24"/>
                <a:gd name="T3" fmla="*/ 28 h 28"/>
                <a:gd name="T4" fmla="*/ 11 w 24"/>
                <a:gd name="T5" fmla="*/ 0 h 28"/>
                <a:gd name="T6" fmla="*/ 0 w 24"/>
                <a:gd name="T7" fmla="*/ 5 h 28"/>
              </a:gdLst>
              <a:ahLst/>
              <a:cxnLst>
                <a:cxn ang="0">
                  <a:pos x="T0" y="T1"/>
                </a:cxn>
                <a:cxn ang="0">
                  <a:pos x="T2" y="T3"/>
                </a:cxn>
                <a:cxn ang="0">
                  <a:pos x="T4" y="T5"/>
                </a:cxn>
                <a:cxn ang="0">
                  <a:pos x="T6" y="T7"/>
                </a:cxn>
              </a:cxnLst>
              <a:rect l="0" t="0" r="r" b="b"/>
              <a:pathLst>
                <a:path w="24" h="28">
                  <a:moveTo>
                    <a:pt x="0" y="5"/>
                  </a:moveTo>
                  <a:lnTo>
                    <a:pt x="24" y="28"/>
                  </a:lnTo>
                  <a:lnTo>
                    <a:pt x="11"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57" name="Freeform 1056"/>
            <p:cNvSpPr>
              <a:spLocks/>
            </p:cNvSpPr>
            <p:nvPr/>
          </p:nvSpPr>
          <p:spPr bwMode="auto">
            <a:xfrm>
              <a:off x="4627880" y="2656840"/>
              <a:ext cx="5080" cy="6985"/>
            </a:xfrm>
            <a:custGeom>
              <a:avLst/>
              <a:gdLst>
                <a:gd name="T0" fmla="*/ 12 w 24"/>
                <a:gd name="T1" fmla="*/ 35 h 35"/>
                <a:gd name="T2" fmla="*/ 0 w 24"/>
                <a:gd name="T3" fmla="*/ 5 h 35"/>
                <a:gd name="T4" fmla="*/ 11 w 24"/>
                <a:gd name="T5" fmla="*/ 0 h 35"/>
                <a:gd name="T6" fmla="*/ 24 w 24"/>
                <a:gd name="T7" fmla="*/ 28 h 35"/>
                <a:gd name="T8" fmla="*/ 12 w 24"/>
                <a:gd name="T9" fmla="*/ 35 h 35"/>
              </a:gdLst>
              <a:ahLst/>
              <a:cxnLst>
                <a:cxn ang="0">
                  <a:pos x="T0" y="T1"/>
                </a:cxn>
                <a:cxn ang="0">
                  <a:pos x="T2" y="T3"/>
                </a:cxn>
                <a:cxn ang="0">
                  <a:pos x="T4" y="T5"/>
                </a:cxn>
                <a:cxn ang="0">
                  <a:pos x="T6" y="T7"/>
                </a:cxn>
                <a:cxn ang="0">
                  <a:pos x="T8" y="T9"/>
                </a:cxn>
              </a:cxnLst>
              <a:rect l="0" t="0" r="r" b="b"/>
              <a:pathLst>
                <a:path w="24" h="35">
                  <a:moveTo>
                    <a:pt x="12" y="35"/>
                  </a:moveTo>
                  <a:lnTo>
                    <a:pt x="0" y="5"/>
                  </a:lnTo>
                  <a:lnTo>
                    <a:pt x="11" y="0"/>
                  </a:lnTo>
                  <a:lnTo>
                    <a:pt x="24" y="28"/>
                  </a:lnTo>
                  <a:lnTo>
                    <a:pt x="12" y="3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58" name="Freeform 1057"/>
            <p:cNvSpPr>
              <a:spLocks/>
            </p:cNvSpPr>
            <p:nvPr/>
          </p:nvSpPr>
          <p:spPr bwMode="auto">
            <a:xfrm>
              <a:off x="4630420" y="2656840"/>
              <a:ext cx="5080" cy="5715"/>
            </a:xfrm>
            <a:custGeom>
              <a:avLst/>
              <a:gdLst>
                <a:gd name="T0" fmla="*/ 13 w 26"/>
                <a:gd name="T1" fmla="*/ 28 h 28"/>
                <a:gd name="T2" fmla="*/ 0 w 26"/>
                <a:gd name="T3" fmla="*/ 0 h 28"/>
                <a:gd name="T4" fmla="*/ 26 w 26"/>
                <a:gd name="T5" fmla="*/ 22 h 28"/>
                <a:gd name="T6" fmla="*/ 13 w 26"/>
                <a:gd name="T7" fmla="*/ 28 h 28"/>
              </a:gdLst>
              <a:ahLst/>
              <a:cxnLst>
                <a:cxn ang="0">
                  <a:pos x="T0" y="T1"/>
                </a:cxn>
                <a:cxn ang="0">
                  <a:pos x="T2" y="T3"/>
                </a:cxn>
                <a:cxn ang="0">
                  <a:pos x="T4" y="T5"/>
                </a:cxn>
                <a:cxn ang="0">
                  <a:pos x="T6" y="T7"/>
                </a:cxn>
              </a:cxnLst>
              <a:rect l="0" t="0" r="r" b="b"/>
              <a:pathLst>
                <a:path w="26" h="28">
                  <a:moveTo>
                    <a:pt x="13" y="28"/>
                  </a:moveTo>
                  <a:lnTo>
                    <a:pt x="0" y="0"/>
                  </a:lnTo>
                  <a:lnTo>
                    <a:pt x="26" y="22"/>
                  </a:lnTo>
                  <a:lnTo>
                    <a:pt x="13"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59" name="Freeform 1058"/>
            <p:cNvSpPr>
              <a:spLocks/>
            </p:cNvSpPr>
            <p:nvPr/>
          </p:nvSpPr>
          <p:spPr bwMode="auto">
            <a:xfrm>
              <a:off x="4630420" y="2655570"/>
              <a:ext cx="5080" cy="5715"/>
            </a:xfrm>
            <a:custGeom>
              <a:avLst/>
              <a:gdLst>
                <a:gd name="T0" fmla="*/ 0 w 26"/>
                <a:gd name="T1" fmla="*/ 5 h 27"/>
                <a:gd name="T2" fmla="*/ 26 w 26"/>
                <a:gd name="T3" fmla="*/ 27 h 27"/>
                <a:gd name="T4" fmla="*/ 11 w 26"/>
                <a:gd name="T5" fmla="*/ 0 h 27"/>
                <a:gd name="T6" fmla="*/ 0 w 26"/>
                <a:gd name="T7" fmla="*/ 5 h 27"/>
              </a:gdLst>
              <a:ahLst/>
              <a:cxnLst>
                <a:cxn ang="0">
                  <a:pos x="T0" y="T1"/>
                </a:cxn>
                <a:cxn ang="0">
                  <a:pos x="T2" y="T3"/>
                </a:cxn>
                <a:cxn ang="0">
                  <a:pos x="T4" y="T5"/>
                </a:cxn>
                <a:cxn ang="0">
                  <a:pos x="T6" y="T7"/>
                </a:cxn>
              </a:cxnLst>
              <a:rect l="0" t="0" r="r" b="b"/>
              <a:pathLst>
                <a:path w="26" h="27">
                  <a:moveTo>
                    <a:pt x="0" y="5"/>
                  </a:moveTo>
                  <a:lnTo>
                    <a:pt x="26" y="27"/>
                  </a:lnTo>
                  <a:lnTo>
                    <a:pt x="11"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60" name="Freeform 1059"/>
            <p:cNvSpPr>
              <a:spLocks/>
            </p:cNvSpPr>
            <p:nvPr/>
          </p:nvSpPr>
          <p:spPr bwMode="auto">
            <a:xfrm>
              <a:off x="4630420" y="2655570"/>
              <a:ext cx="5080" cy="6985"/>
            </a:xfrm>
            <a:custGeom>
              <a:avLst/>
              <a:gdLst>
                <a:gd name="T0" fmla="*/ 13 w 26"/>
                <a:gd name="T1" fmla="*/ 33 h 33"/>
                <a:gd name="T2" fmla="*/ 0 w 26"/>
                <a:gd name="T3" fmla="*/ 5 h 33"/>
                <a:gd name="T4" fmla="*/ 11 w 26"/>
                <a:gd name="T5" fmla="*/ 0 h 33"/>
                <a:gd name="T6" fmla="*/ 26 w 26"/>
                <a:gd name="T7" fmla="*/ 27 h 33"/>
                <a:gd name="T8" fmla="*/ 13 w 26"/>
                <a:gd name="T9" fmla="*/ 33 h 33"/>
              </a:gdLst>
              <a:ahLst/>
              <a:cxnLst>
                <a:cxn ang="0">
                  <a:pos x="T0" y="T1"/>
                </a:cxn>
                <a:cxn ang="0">
                  <a:pos x="T2" y="T3"/>
                </a:cxn>
                <a:cxn ang="0">
                  <a:pos x="T4" y="T5"/>
                </a:cxn>
                <a:cxn ang="0">
                  <a:pos x="T6" y="T7"/>
                </a:cxn>
                <a:cxn ang="0">
                  <a:pos x="T8" y="T9"/>
                </a:cxn>
              </a:cxnLst>
              <a:rect l="0" t="0" r="r" b="b"/>
              <a:pathLst>
                <a:path w="26" h="33">
                  <a:moveTo>
                    <a:pt x="13" y="33"/>
                  </a:moveTo>
                  <a:lnTo>
                    <a:pt x="0" y="5"/>
                  </a:lnTo>
                  <a:lnTo>
                    <a:pt x="11" y="0"/>
                  </a:lnTo>
                  <a:lnTo>
                    <a:pt x="26" y="27"/>
                  </a:lnTo>
                  <a:lnTo>
                    <a:pt x="13"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61" name="Freeform 1060"/>
            <p:cNvSpPr>
              <a:spLocks/>
            </p:cNvSpPr>
            <p:nvPr/>
          </p:nvSpPr>
          <p:spPr bwMode="auto">
            <a:xfrm>
              <a:off x="4632325" y="2655570"/>
              <a:ext cx="5715" cy="5715"/>
            </a:xfrm>
            <a:custGeom>
              <a:avLst/>
              <a:gdLst>
                <a:gd name="T0" fmla="*/ 15 w 27"/>
                <a:gd name="T1" fmla="*/ 27 h 27"/>
                <a:gd name="T2" fmla="*/ 0 w 27"/>
                <a:gd name="T3" fmla="*/ 0 h 27"/>
                <a:gd name="T4" fmla="*/ 27 w 27"/>
                <a:gd name="T5" fmla="*/ 21 h 27"/>
                <a:gd name="T6" fmla="*/ 15 w 27"/>
                <a:gd name="T7" fmla="*/ 27 h 27"/>
              </a:gdLst>
              <a:ahLst/>
              <a:cxnLst>
                <a:cxn ang="0">
                  <a:pos x="T0" y="T1"/>
                </a:cxn>
                <a:cxn ang="0">
                  <a:pos x="T2" y="T3"/>
                </a:cxn>
                <a:cxn ang="0">
                  <a:pos x="T4" y="T5"/>
                </a:cxn>
                <a:cxn ang="0">
                  <a:pos x="T6" y="T7"/>
                </a:cxn>
              </a:cxnLst>
              <a:rect l="0" t="0" r="r" b="b"/>
              <a:pathLst>
                <a:path w="27" h="27">
                  <a:moveTo>
                    <a:pt x="15" y="27"/>
                  </a:moveTo>
                  <a:lnTo>
                    <a:pt x="0" y="0"/>
                  </a:lnTo>
                  <a:lnTo>
                    <a:pt x="27" y="21"/>
                  </a:lnTo>
                  <a:lnTo>
                    <a:pt x="15"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62" name="Freeform 1061"/>
            <p:cNvSpPr>
              <a:spLocks/>
            </p:cNvSpPr>
            <p:nvPr/>
          </p:nvSpPr>
          <p:spPr bwMode="auto">
            <a:xfrm>
              <a:off x="4632325" y="2654300"/>
              <a:ext cx="5715" cy="5715"/>
            </a:xfrm>
            <a:custGeom>
              <a:avLst/>
              <a:gdLst>
                <a:gd name="T0" fmla="*/ 0 w 27"/>
                <a:gd name="T1" fmla="*/ 6 h 27"/>
                <a:gd name="T2" fmla="*/ 27 w 27"/>
                <a:gd name="T3" fmla="*/ 27 h 27"/>
                <a:gd name="T4" fmla="*/ 12 w 27"/>
                <a:gd name="T5" fmla="*/ 0 h 27"/>
                <a:gd name="T6" fmla="*/ 0 w 27"/>
                <a:gd name="T7" fmla="*/ 6 h 27"/>
              </a:gdLst>
              <a:ahLst/>
              <a:cxnLst>
                <a:cxn ang="0">
                  <a:pos x="T0" y="T1"/>
                </a:cxn>
                <a:cxn ang="0">
                  <a:pos x="T2" y="T3"/>
                </a:cxn>
                <a:cxn ang="0">
                  <a:pos x="T4" y="T5"/>
                </a:cxn>
                <a:cxn ang="0">
                  <a:pos x="T6" y="T7"/>
                </a:cxn>
              </a:cxnLst>
              <a:rect l="0" t="0" r="r" b="b"/>
              <a:pathLst>
                <a:path w="27" h="27">
                  <a:moveTo>
                    <a:pt x="0" y="6"/>
                  </a:moveTo>
                  <a:lnTo>
                    <a:pt x="27" y="27"/>
                  </a:lnTo>
                  <a:lnTo>
                    <a:pt x="12"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63" name="Freeform 1062"/>
            <p:cNvSpPr>
              <a:spLocks/>
            </p:cNvSpPr>
            <p:nvPr/>
          </p:nvSpPr>
          <p:spPr bwMode="auto">
            <a:xfrm>
              <a:off x="4632325" y="2654300"/>
              <a:ext cx="5715" cy="6985"/>
            </a:xfrm>
            <a:custGeom>
              <a:avLst/>
              <a:gdLst>
                <a:gd name="T0" fmla="*/ 15 w 27"/>
                <a:gd name="T1" fmla="*/ 33 h 33"/>
                <a:gd name="T2" fmla="*/ 0 w 27"/>
                <a:gd name="T3" fmla="*/ 6 h 33"/>
                <a:gd name="T4" fmla="*/ 12 w 27"/>
                <a:gd name="T5" fmla="*/ 0 h 33"/>
                <a:gd name="T6" fmla="*/ 27 w 27"/>
                <a:gd name="T7" fmla="*/ 27 h 33"/>
                <a:gd name="T8" fmla="*/ 15 w 27"/>
                <a:gd name="T9" fmla="*/ 33 h 33"/>
              </a:gdLst>
              <a:ahLst/>
              <a:cxnLst>
                <a:cxn ang="0">
                  <a:pos x="T0" y="T1"/>
                </a:cxn>
                <a:cxn ang="0">
                  <a:pos x="T2" y="T3"/>
                </a:cxn>
                <a:cxn ang="0">
                  <a:pos x="T4" y="T5"/>
                </a:cxn>
                <a:cxn ang="0">
                  <a:pos x="T6" y="T7"/>
                </a:cxn>
                <a:cxn ang="0">
                  <a:pos x="T8" y="T9"/>
                </a:cxn>
              </a:cxnLst>
              <a:rect l="0" t="0" r="r" b="b"/>
              <a:pathLst>
                <a:path w="27" h="33">
                  <a:moveTo>
                    <a:pt x="15" y="33"/>
                  </a:moveTo>
                  <a:lnTo>
                    <a:pt x="0" y="6"/>
                  </a:lnTo>
                  <a:lnTo>
                    <a:pt x="12" y="0"/>
                  </a:lnTo>
                  <a:lnTo>
                    <a:pt x="27" y="27"/>
                  </a:lnTo>
                  <a:lnTo>
                    <a:pt x="15"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64" name="Freeform 1063"/>
            <p:cNvSpPr>
              <a:spLocks/>
            </p:cNvSpPr>
            <p:nvPr/>
          </p:nvSpPr>
          <p:spPr bwMode="auto">
            <a:xfrm>
              <a:off x="4634865" y="2654300"/>
              <a:ext cx="5715" cy="5715"/>
            </a:xfrm>
            <a:custGeom>
              <a:avLst/>
              <a:gdLst>
                <a:gd name="T0" fmla="*/ 15 w 26"/>
                <a:gd name="T1" fmla="*/ 27 h 27"/>
                <a:gd name="T2" fmla="*/ 0 w 26"/>
                <a:gd name="T3" fmla="*/ 0 h 27"/>
                <a:gd name="T4" fmla="*/ 26 w 26"/>
                <a:gd name="T5" fmla="*/ 20 h 27"/>
                <a:gd name="T6" fmla="*/ 15 w 26"/>
                <a:gd name="T7" fmla="*/ 27 h 27"/>
              </a:gdLst>
              <a:ahLst/>
              <a:cxnLst>
                <a:cxn ang="0">
                  <a:pos x="T0" y="T1"/>
                </a:cxn>
                <a:cxn ang="0">
                  <a:pos x="T2" y="T3"/>
                </a:cxn>
                <a:cxn ang="0">
                  <a:pos x="T4" y="T5"/>
                </a:cxn>
                <a:cxn ang="0">
                  <a:pos x="T6" y="T7"/>
                </a:cxn>
              </a:cxnLst>
              <a:rect l="0" t="0" r="r" b="b"/>
              <a:pathLst>
                <a:path w="26" h="27">
                  <a:moveTo>
                    <a:pt x="15" y="27"/>
                  </a:moveTo>
                  <a:lnTo>
                    <a:pt x="0" y="0"/>
                  </a:lnTo>
                  <a:lnTo>
                    <a:pt x="26" y="20"/>
                  </a:lnTo>
                  <a:lnTo>
                    <a:pt x="15"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65" name="Freeform 1064"/>
            <p:cNvSpPr>
              <a:spLocks/>
            </p:cNvSpPr>
            <p:nvPr/>
          </p:nvSpPr>
          <p:spPr bwMode="auto">
            <a:xfrm>
              <a:off x="4634865" y="2653030"/>
              <a:ext cx="5715" cy="5715"/>
            </a:xfrm>
            <a:custGeom>
              <a:avLst/>
              <a:gdLst>
                <a:gd name="T0" fmla="*/ 0 w 26"/>
                <a:gd name="T1" fmla="*/ 6 h 26"/>
                <a:gd name="T2" fmla="*/ 26 w 26"/>
                <a:gd name="T3" fmla="*/ 26 h 26"/>
                <a:gd name="T4" fmla="*/ 10 w 26"/>
                <a:gd name="T5" fmla="*/ 0 h 26"/>
                <a:gd name="T6" fmla="*/ 0 w 26"/>
                <a:gd name="T7" fmla="*/ 6 h 26"/>
              </a:gdLst>
              <a:ahLst/>
              <a:cxnLst>
                <a:cxn ang="0">
                  <a:pos x="T0" y="T1"/>
                </a:cxn>
                <a:cxn ang="0">
                  <a:pos x="T2" y="T3"/>
                </a:cxn>
                <a:cxn ang="0">
                  <a:pos x="T4" y="T5"/>
                </a:cxn>
                <a:cxn ang="0">
                  <a:pos x="T6" y="T7"/>
                </a:cxn>
              </a:cxnLst>
              <a:rect l="0" t="0" r="r" b="b"/>
              <a:pathLst>
                <a:path w="26" h="26">
                  <a:moveTo>
                    <a:pt x="0" y="6"/>
                  </a:moveTo>
                  <a:lnTo>
                    <a:pt x="26" y="26"/>
                  </a:lnTo>
                  <a:lnTo>
                    <a:pt x="10"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66" name="Freeform 1065"/>
            <p:cNvSpPr>
              <a:spLocks/>
            </p:cNvSpPr>
            <p:nvPr/>
          </p:nvSpPr>
          <p:spPr bwMode="auto">
            <a:xfrm>
              <a:off x="4634865" y="2653030"/>
              <a:ext cx="5715" cy="6985"/>
            </a:xfrm>
            <a:custGeom>
              <a:avLst/>
              <a:gdLst>
                <a:gd name="T0" fmla="*/ 15 w 26"/>
                <a:gd name="T1" fmla="*/ 33 h 33"/>
                <a:gd name="T2" fmla="*/ 0 w 26"/>
                <a:gd name="T3" fmla="*/ 6 h 33"/>
                <a:gd name="T4" fmla="*/ 10 w 26"/>
                <a:gd name="T5" fmla="*/ 0 h 33"/>
                <a:gd name="T6" fmla="*/ 26 w 26"/>
                <a:gd name="T7" fmla="*/ 26 h 33"/>
                <a:gd name="T8" fmla="*/ 15 w 26"/>
                <a:gd name="T9" fmla="*/ 33 h 33"/>
              </a:gdLst>
              <a:ahLst/>
              <a:cxnLst>
                <a:cxn ang="0">
                  <a:pos x="T0" y="T1"/>
                </a:cxn>
                <a:cxn ang="0">
                  <a:pos x="T2" y="T3"/>
                </a:cxn>
                <a:cxn ang="0">
                  <a:pos x="T4" y="T5"/>
                </a:cxn>
                <a:cxn ang="0">
                  <a:pos x="T6" y="T7"/>
                </a:cxn>
                <a:cxn ang="0">
                  <a:pos x="T8" y="T9"/>
                </a:cxn>
              </a:cxnLst>
              <a:rect l="0" t="0" r="r" b="b"/>
              <a:pathLst>
                <a:path w="26" h="33">
                  <a:moveTo>
                    <a:pt x="15" y="33"/>
                  </a:moveTo>
                  <a:lnTo>
                    <a:pt x="0" y="6"/>
                  </a:lnTo>
                  <a:lnTo>
                    <a:pt x="10" y="0"/>
                  </a:lnTo>
                  <a:lnTo>
                    <a:pt x="26" y="26"/>
                  </a:lnTo>
                  <a:lnTo>
                    <a:pt x="15"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67" name="Freeform 1066"/>
            <p:cNvSpPr>
              <a:spLocks/>
            </p:cNvSpPr>
            <p:nvPr/>
          </p:nvSpPr>
          <p:spPr bwMode="auto">
            <a:xfrm>
              <a:off x="4637405" y="2653030"/>
              <a:ext cx="5715" cy="5715"/>
            </a:xfrm>
            <a:custGeom>
              <a:avLst/>
              <a:gdLst>
                <a:gd name="T0" fmla="*/ 16 w 28"/>
                <a:gd name="T1" fmla="*/ 26 h 26"/>
                <a:gd name="T2" fmla="*/ 0 w 28"/>
                <a:gd name="T3" fmla="*/ 0 h 26"/>
                <a:gd name="T4" fmla="*/ 28 w 28"/>
                <a:gd name="T5" fmla="*/ 18 h 26"/>
                <a:gd name="T6" fmla="*/ 16 w 28"/>
                <a:gd name="T7" fmla="*/ 26 h 26"/>
              </a:gdLst>
              <a:ahLst/>
              <a:cxnLst>
                <a:cxn ang="0">
                  <a:pos x="T0" y="T1"/>
                </a:cxn>
                <a:cxn ang="0">
                  <a:pos x="T2" y="T3"/>
                </a:cxn>
                <a:cxn ang="0">
                  <a:pos x="T4" y="T5"/>
                </a:cxn>
                <a:cxn ang="0">
                  <a:pos x="T6" y="T7"/>
                </a:cxn>
              </a:cxnLst>
              <a:rect l="0" t="0" r="r" b="b"/>
              <a:pathLst>
                <a:path w="28" h="26">
                  <a:moveTo>
                    <a:pt x="16" y="26"/>
                  </a:moveTo>
                  <a:lnTo>
                    <a:pt x="0" y="0"/>
                  </a:lnTo>
                  <a:lnTo>
                    <a:pt x="28" y="18"/>
                  </a:lnTo>
                  <a:lnTo>
                    <a:pt x="16"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68" name="Freeform 1067"/>
            <p:cNvSpPr>
              <a:spLocks/>
            </p:cNvSpPr>
            <p:nvPr/>
          </p:nvSpPr>
          <p:spPr bwMode="auto">
            <a:xfrm>
              <a:off x="4637405" y="2651760"/>
              <a:ext cx="5715" cy="5080"/>
            </a:xfrm>
            <a:custGeom>
              <a:avLst/>
              <a:gdLst>
                <a:gd name="T0" fmla="*/ 0 w 28"/>
                <a:gd name="T1" fmla="*/ 7 h 25"/>
                <a:gd name="T2" fmla="*/ 28 w 28"/>
                <a:gd name="T3" fmla="*/ 25 h 25"/>
                <a:gd name="T4" fmla="*/ 10 w 28"/>
                <a:gd name="T5" fmla="*/ 0 h 25"/>
                <a:gd name="T6" fmla="*/ 0 w 28"/>
                <a:gd name="T7" fmla="*/ 7 h 25"/>
              </a:gdLst>
              <a:ahLst/>
              <a:cxnLst>
                <a:cxn ang="0">
                  <a:pos x="T0" y="T1"/>
                </a:cxn>
                <a:cxn ang="0">
                  <a:pos x="T2" y="T3"/>
                </a:cxn>
                <a:cxn ang="0">
                  <a:pos x="T4" y="T5"/>
                </a:cxn>
                <a:cxn ang="0">
                  <a:pos x="T6" y="T7"/>
                </a:cxn>
              </a:cxnLst>
              <a:rect l="0" t="0" r="r" b="b"/>
              <a:pathLst>
                <a:path w="28" h="25">
                  <a:moveTo>
                    <a:pt x="0" y="7"/>
                  </a:moveTo>
                  <a:lnTo>
                    <a:pt x="28" y="25"/>
                  </a:lnTo>
                  <a:lnTo>
                    <a:pt x="1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69" name="Freeform 1068"/>
            <p:cNvSpPr>
              <a:spLocks/>
            </p:cNvSpPr>
            <p:nvPr/>
          </p:nvSpPr>
          <p:spPr bwMode="auto">
            <a:xfrm>
              <a:off x="4637405" y="2651760"/>
              <a:ext cx="5715" cy="6985"/>
            </a:xfrm>
            <a:custGeom>
              <a:avLst/>
              <a:gdLst>
                <a:gd name="T0" fmla="*/ 16 w 28"/>
                <a:gd name="T1" fmla="*/ 33 h 33"/>
                <a:gd name="T2" fmla="*/ 0 w 28"/>
                <a:gd name="T3" fmla="*/ 7 h 33"/>
                <a:gd name="T4" fmla="*/ 10 w 28"/>
                <a:gd name="T5" fmla="*/ 0 h 33"/>
                <a:gd name="T6" fmla="*/ 28 w 28"/>
                <a:gd name="T7" fmla="*/ 25 h 33"/>
                <a:gd name="T8" fmla="*/ 16 w 28"/>
                <a:gd name="T9" fmla="*/ 33 h 33"/>
              </a:gdLst>
              <a:ahLst/>
              <a:cxnLst>
                <a:cxn ang="0">
                  <a:pos x="T0" y="T1"/>
                </a:cxn>
                <a:cxn ang="0">
                  <a:pos x="T2" y="T3"/>
                </a:cxn>
                <a:cxn ang="0">
                  <a:pos x="T4" y="T5"/>
                </a:cxn>
                <a:cxn ang="0">
                  <a:pos x="T6" y="T7"/>
                </a:cxn>
                <a:cxn ang="0">
                  <a:pos x="T8" y="T9"/>
                </a:cxn>
              </a:cxnLst>
              <a:rect l="0" t="0" r="r" b="b"/>
              <a:pathLst>
                <a:path w="28" h="33">
                  <a:moveTo>
                    <a:pt x="16" y="33"/>
                  </a:moveTo>
                  <a:lnTo>
                    <a:pt x="0" y="7"/>
                  </a:lnTo>
                  <a:lnTo>
                    <a:pt x="10" y="0"/>
                  </a:lnTo>
                  <a:lnTo>
                    <a:pt x="28" y="25"/>
                  </a:lnTo>
                  <a:lnTo>
                    <a:pt x="16"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70" name="Freeform 1069"/>
            <p:cNvSpPr>
              <a:spLocks/>
            </p:cNvSpPr>
            <p:nvPr/>
          </p:nvSpPr>
          <p:spPr bwMode="auto">
            <a:xfrm>
              <a:off x="4639310" y="2651760"/>
              <a:ext cx="5715" cy="5080"/>
            </a:xfrm>
            <a:custGeom>
              <a:avLst/>
              <a:gdLst>
                <a:gd name="T0" fmla="*/ 18 w 28"/>
                <a:gd name="T1" fmla="*/ 25 h 25"/>
                <a:gd name="T2" fmla="*/ 0 w 28"/>
                <a:gd name="T3" fmla="*/ 0 h 25"/>
                <a:gd name="T4" fmla="*/ 28 w 28"/>
                <a:gd name="T5" fmla="*/ 17 h 25"/>
                <a:gd name="T6" fmla="*/ 18 w 28"/>
                <a:gd name="T7" fmla="*/ 25 h 25"/>
              </a:gdLst>
              <a:ahLst/>
              <a:cxnLst>
                <a:cxn ang="0">
                  <a:pos x="T0" y="T1"/>
                </a:cxn>
                <a:cxn ang="0">
                  <a:pos x="T2" y="T3"/>
                </a:cxn>
                <a:cxn ang="0">
                  <a:pos x="T4" y="T5"/>
                </a:cxn>
                <a:cxn ang="0">
                  <a:pos x="T6" y="T7"/>
                </a:cxn>
              </a:cxnLst>
              <a:rect l="0" t="0" r="r" b="b"/>
              <a:pathLst>
                <a:path w="28" h="25">
                  <a:moveTo>
                    <a:pt x="18" y="25"/>
                  </a:moveTo>
                  <a:lnTo>
                    <a:pt x="0" y="0"/>
                  </a:lnTo>
                  <a:lnTo>
                    <a:pt x="28" y="17"/>
                  </a:lnTo>
                  <a:lnTo>
                    <a:pt x="18"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71" name="Freeform 1070"/>
            <p:cNvSpPr>
              <a:spLocks/>
            </p:cNvSpPr>
            <p:nvPr/>
          </p:nvSpPr>
          <p:spPr bwMode="auto">
            <a:xfrm>
              <a:off x="4639310" y="2649855"/>
              <a:ext cx="5715" cy="5080"/>
            </a:xfrm>
            <a:custGeom>
              <a:avLst/>
              <a:gdLst>
                <a:gd name="T0" fmla="*/ 0 w 28"/>
                <a:gd name="T1" fmla="*/ 8 h 25"/>
                <a:gd name="T2" fmla="*/ 28 w 28"/>
                <a:gd name="T3" fmla="*/ 25 h 25"/>
                <a:gd name="T4" fmla="*/ 10 w 28"/>
                <a:gd name="T5" fmla="*/ 0 h 25"/>
                <a:gd name="T6" fmla="*/ 0 w 28"/>
                <a:gd name="T7" fmla="*/ 8 h 25"/>
              </a:gdLst>
              <a:ahLst/>
              <a:cxnLst>
                <a:cxn ang="0">
                  <a:pos x="T0" y="T1"/>
                </a:cxn>
                <a:cxn ang="0">
                  <a:pos x="T2" y="T3"/>
                </a:cxn>
                <a:cxn ang="0">
                  <a:pos x="T4" y="T5"/>
                </a:cxn>
                <a:cxn ang="0">
                  <a:pos x="T6" y="T7"/>
                </a:cxn>
              </a:cxnLst>
              <a:rect l="0" t="0" r="r" b="b"/>
              <a:pathLst>
                <a:path w="28" h="25">
                  <a:moveTo>
                    <a:pt x="0" y="8"/>
                  </a:moveTo>
                  <a:lnTo>
                    <a:pt x="28" y="25"/>
                  </a:lnTo>
                  <a:lnTo>
                    <a:pt x="10"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72" name="Freeform 1071"/>
            <p:cNvSpPr>
              <a:spLocks/>
            </p:cNvSpPr>
            <p:nvPr/>
          </p:nvSpPr>
          <p:spPr bwMode="auto">
            <a:xfrm>
              <a:off x="4639310" y="2649855"/>
              <a:ext cx="5715" cy="6985"/>
            </a:xfrm>
            <a:custGeom>
              <a:avLst/>
              <a:gdLst>
                <a:gd name="T0" fmla="*/ 18 w 28"/>
                <a:gd name="T1" fmla="*/ 33 h 33"/>
                <a:gd name="T2" fmla="*/ 0 w 28"/>
                <a:gd name="T3" fmla="*/ 8 h 33"/>
                <a:gd name="T4" fmla="*/ 10 w 28"/>
                <a:gd name="T5" fmla="*/ 0 h 33"/>
                <a:gd name="T6" fmla="*/ 28 w 28"/>
                <a:gd name="T7" fmla="*/ 25 h 33"/>
                <a:gd name="T8" fmla="*/ 18 w 28"/>
                <a:gd name="T9" fmla="*/ 33 h 33"/>
              </a:gdLst>
              <a:ahLst/>
              <a:cxnLst>
                <a:cxn ang="0">
                  <a:pos x="T0" y="T1"/>
                </a:cxn>
                <a:cxn ang="0">
                  <a:pos x="T2" y="T3"/>
                </a:cxn>
                <a:cxn ang="0">
                  <a:pos x="T4" y="T5"/>
                </a:cxn>
                <a:cxn ang="0">
                  <a:pos x="T6" y="T7"/>
                </a:cxn>
                <a:cxn ang="0">
                  <a:pos x="T8" y="T9"/>
                </a:cxn>
              </a:cxnLst>
              <a:rect l="0" t="0" r="r" b="b"/>
              <a:pathLst>
                <a:path w="28" h="33">
                  <a:moveTo>
                    <a:pt x="18" y="33"/>
                  </a:moveTo>
                  <a:lnTo>
                    <a:pt x="0" y="8"/>
                  </a:lnTo>
                  <a:lnTo>
                    <a:pt x="10" y="0"/>
                  </a:lnTo>
                  <a:lnTo>
                    <a:pt x="28" y="25"/>
                  </a:lnTo>
                  <a:lnTo>
                    <a:pt x="18"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73" name="Freeform 1072"/>
            <p:cNvSpPr>
              <a:spLocks/>
            </p:cNvSpPr>
            <p:nvPr/>
          </p:nvSpPr>
          <p:spPr bwMode="auto">
            <a:xfrm>
              <a:off x="4641215" y="2649855"/>
              <a:ext cx="6350" cy="5080"/>
            </a:xfrm>
            <a:custGeom>
              <a:avLst/>
              <a:gdLst>
                <a:gd name="T0" fmla="*/ 18 w 30"/>
                <a:gd name="T1" fmla="*/ 25 h 25"/>
                <a:gd name="T2" fmla="*/ 0 w 30"/>
                <a:gd name="T3" fmla="*/ 0 h 25"/>
                <a:gd name="T4" fmla="*/ 30 w 30"/>
                <a:gd name="T5" fmla="*/ 17 h 25"/>
                <a:gd name="T6" fmla="*/ 18 w 30"/>
                <a:gd name="T7" fmla="*/ 25 h 25"/>
              </a:gdLst>
              <a:ahLst/>
              <a:cxnLst>
                <a:cxn ang="0">
                  <a:pos x="T0" y="T1"/>
                </a:cxn>
                <a:cxn ang="0">
                  <a:pos x="T2" y="T3"/>
                </a:cxn>
                <a:cxn ang="0">
                  <a:pos x="T4" y="T5"/>
                </a:cxn>
                <a:cxn ang="0">
                  <a:pos x="T6" y="T7"/>
                </a:cxn>
              </a:cxnLst>
              <a:rect l="0" t="0" r="r" b="b"/>
              <a:pathLst>
                <a:path w="30" h="25">
                  <a:moveTo>
                    <a:pt x="18" y="25"/>
                  </a:moveTo>
                  <a:lnTo>
                    <a:pt x="0" y="0"/>
                  </a:lnTo>
                  <a:lnTo>
                    <a:pt x="30" y="17"/>
                  </a:lnTo>
                  <a:lnTo>
                    <a:pt x="18"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74" name="Freeform 1073"/>
            <p:cNvSpPr>
              <a:spLocks/>
            </p:cNvSpPr>
            <p:nvPr/>
          </p:nvSpPr>
          <p:spPr bwMode="auto">
            <a:xfrm>
              <a:off x="4641215" y="2647950"/>
              <a:ext cx="6350" cy="5715"/>
            </a:xfrm>
            <a:custGeom>
              <a:avLst/>
              <a:gdLst>
                <a:gd name="T0" fmla="*/ 0 w 30"/>
                <a:gd name="T1" fmla="*/ 8 h 25"/>
                <a:gd name="T2" fmla="*/ 30 w 30"/>
                <a:gd name="T3" fmla="*/ 25 h 25"/>
                <a:gd name="T4" fmla="*/ 9 w 30"/>
                <a:gd name="T5" fmla="*/ 0 h 25"/>
                <a:gd name="T6" fmla="*/ 0 w 30"/>
                <a:gd name="T7" fmla="*/ 8 h 25"/>
              </a:gdLst>
              <a:ahLst/>
              <a:cxnLst>
                <a:cxn ang="0">
                  <a:pos x="T0" y="T1"/>
                </a:cxn>
                <a:cxn ang="0">
                  <a:pos x="T2" y="T3"/>
                </a:cxn>
                <a:cxn ang="0">
                  <a:pos x="T4" y="T5"/>
                </a:cxn>
                <a:cxn ang="0">
                  <a:pos x="T6" y="T7"/>
                </a:cxn>
              </a:cxnLst>
              <a:rect l="0" t="0" r="r" b="b"/>
              <a:pathLst>
                <a:path w="30" h="25">
                  <a:moveTo>
                    <a:pt x="0" y="8"/>
                  </a:moveTo>
                  <a:lnTo>
                    <a:pt x="30" y="25"/>
                  </a:lnTo>
                  <a:lnTo>
                    <a:pt x="9"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75" name="Freeform 1074"/>
            <p:cNvSpPr>
              <a:spLocks/>
            </p:cNvSpPr>
            <p:nvPr/>
          </p:nvSpPr>
          <p:spPr bwMode="auto">
            <a:xfrm>
              <a:off x="4641215" y="2647950"/>
              <a:ext cx="6350" cy="6985"/>
            </a:xfrm>
            <a:custGeom>
              <a:avLst/>
              <a:gdLst>
                <a:gd name="T0" fmla="*/ 18 w 30"/>
                <a:gd name="T1" fmla="*/ 33 h 33"/>
                <a:gd name="T2" fmla="*/ 0 w 30"/>
                <a:gd name="T3" fmla="*/ 8 h 33"/>
                <a:gd name="T4" fmla="*/ 9 w 30"/>
                <a:gd name="T5" fmla="*/ 0 h 33"/>
                <a:gd name="T6" fmla="*/ 30 w 30"/>
                <a:gd name="T7" fmla="*/ 25 h 33"/>
                <a:gd name="T8" fmla="*/ 18 w 30"/>
                <a:gd name="T9" fmla="*/ 33 h 33"/>
              </a:gdLst>
              <a:ahLst/>
              <a:cxnLst>
                <a:cxn ang="0">
                  <a:pos x="T0" y="T1"/>
                </a:cxn>
                <a:cxn ang="0">
                  <a:pos x="T2" y="T3"/>
                </a:cxn>
                <a:cxn ang="0">
                  <a:pos x="T4" y="T5"/>
                </a:cxn>
                <a:cxn ang="0">
                  <a:pos x="T6" y="T7"/>
                </a:cxn>
                <a:cxn ang="0">
                  <a:pos x="T8" y="T9"/>
                </a:cxn>
              </a:cxnLst>
              <a:rect l="0" t="0" r="r" b="b"/>
              <a:pathLst>
                <a:path w="30" h="33">
                  <a:moveTo>
                    <a:pt x="18" y="33"/>
                  </a:moveTo>
                  <a:lnTo>
                    <a:pt x="0" y="8"/>
                  </a:lnTo>
                  <a:lnTo>
                    <a:pt x="9" y="0"/>
                  </a:lnTo>
                  <a:lnTo>
                    <a:pt x="30" y="25"/>
                  </a:lnTo>
                  <a:lnTo>
                    <a:pt x="18"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76" name="Freeform 1075"/>
            <p:cNvSpPr>
              <a:spLocks/>
            </p:cNvSpPr>
            <p:nvPr/>
          </p:nvSpPr>
          <p:spPr bwMode="auto">
            <a:xfrm>
              <a:off x="4643120" y="2647950"/>
              <a:ext cx="6985" cy="5715"/>
            </a:xfrm>
            <a:custGeom>
              <a:avLst/>
              <a:gdLst>
                <a:gd name="T0" fmla="*/ 21 w 31"/>
                <a:gd name="T1" fmla="*/ 25 h 25"/>
                <a:gd name="T2" fmla="*/ 0 w 31"/>
                <a:gd name="T3" fmla="*/ 0 h 25"/>
                <a:gd name="T4" fmla="*/ 31 w 31"/>
                <a:gd name="T5" fmla="*/ 16 h 25"/>
                <a:gd name="T6" fmla="*/ 21 w 31"/>
                <a:gd name="T7" fmla="*/ 25 h 25"/>
              </a:gdLst>
              <a:ahLst/>
              <a:cxnLst>
                <a:cxn ang="0">
                  <a:pos x="T0" y="T1"/>
                </a:cxn>
                <a:cxn ang="0">
                  <a:pos x="T2" y="T3"/>
                </a:cxn>
                <a:cxn ang="0">
                  <a:pos x="T4" y="T5"/>
                </a:cxn>
                <a:cxn ang="0">
                  <a:pos x="T6" y="T7"/>
                </a:cxn>
              </a:cxnLst>
              <a:rect l="0" t="0" r="r" b="b"/>
              <a:pathLst>
                <a:path w="31" h="25">
                  <a:moveTo>
                    <a:pt x="21" y="25"/>
                  </a:moveTo>
                  <a:lnTo>
                    <a:pt x="0" y="0"/>
                  </a:lnTo>
                  <a:lnTo>
                    <a:pt x="31" y="16"/>
                  </a:lnTo>
                  <a:lnTo>
                    <a:pt x="21"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77" name="Freeform 1076"/>
            <p:cNvSpPr>
              <a:spLocks/>
            </p:cNvSpPr>
            <p:nvPr/>
          </p:nvSpPr>
          <p:spPr bwMode="auto">
            <a:xfrm>
              <a:off x="4643120" y="2646680"/>
              <a:ext cx="6985" cy="5080"/>
            </a:xfrm>
            <a:custGeom>
              <a:avLst/>
              <a:gdLst>
                <a:gd name="T0" fmla="*/ 0 w 31"/>
                <a:gd name="T1" fmla="*/ 8 h 24"/>
                <a:gd name="T2" fmla="*/ 31 w 31"/>
                <a:gd name="T3" fmla="*/ 24 h 24"/>
                <a:gd name="T4" fmla="*/ 9 w 31"/>
                <a:gd name="T5" fmla="*/ 0 h 24"/>
                <a:gd name="T6" fmla="*/ 0 w 31"/>
                <a:gd name="T7" fmla="*/ 8 h 24"/>
              </a:gdLst>
              <a:ahLst/>
              <a:cxnLst>
                <a:cxn ang="0">
                  <a:pos x="T0" y="T1"/>
                </a:cxn>
                <a:cxn ang="0">
                  <a:pos x="T2" y="T3"/>
                </a:cxn>
                <a:cxn ang="0">
                  <a:pos x="T4" y="T5"/>
                </a:cxn>
                <a:cxn ang="0">
                  <a:pos x="T6" y="T7"/>
                </a:cxn>
              </a:cxnLst>
              <a:rect l="0" t="0" r="r" b="b"/>
              <a:pathLst>
                <a:path w="31" h="24">
                  <a:moveTo>
                    <a:pt x="0" y="8"/>
                  </a:moveTo>
                  <a:lnTo>
                    <a:pt x="31" y="24"/>
                  </a:lnTo>
                  <a:lnTo>
                    <a:pt x="9"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78" name="Freeform 1077"/>
            <p:cNvSpPr>
              <a:spLocks/>
            </p:cNvSpPr>
            <p:nvPr/>
          </p:nvSpPr>
          <p:spPr bwMode="auto">
            <a:xfrm>
              <a:off x="4643120" y="2646680"/>
              <a:ext cx="6985" cy="6985"/>
            </a:xfrm>
            <a:custGeom>
              <a:avLst/>
              <a:gdLst>
                <a:gd name="T0" fmla="*/ 21 w 31"/>
                <a:gd name="T1" fmla="*/ 33 h 33"/>
                <a:gd name="T2" fmla="*/ 0 w 31"/>
                <a:gd name="T3" fmla="*/ 8 h 33"/>
                <a:gd name="T4" fmla="*/ 9 w 31"/>
                <a:gd name="T5" fmla="*/ 0 h 33"/>
                <a:gd name="T6" fmla="*/ 31 w 31"/>
                <a:gd name="T7" fmla="*/ 24 h 33"/>
                <a:gd name="T8" fmla="*/ 21 w 31"/>
                <a:gd name="T9" fmla="*/ 33 h 33"/>
              </a:gdLst>
              <a:ahLst/>
              <a:cxnLst>
                <a:cxn ang="0">
                  <a:pos x="T0" y="T1"/>
                </a:cxn>
                <a:cxn ang="0">
                  <a:pos x="T2" y="T3"/>
                </a:cxn>
                <a:cxn ang="0">
                  <a:pos x="T4" y="T5"/>
                </a:cxn>
                <a:cxn ang="0">
                  <a:pos x="T6" y="T7"/>
                </a:cxn>
                <a:cxn ang="0">
                  <a:pos x="T8" y="T9"/>
                </a:cxn>
              </a:cxnLst>
              <a:rect l="0" t="0" r="r" b="b"/>
              <a:pathLst>
                <a:path w="31" h="33">
                  <a:moveTo>
                    <a:pt x="21" y="33"/>
                  </a:moveTo>
                  <a:lnTo>
                    <a:pt x="0" y="8"/>
                  </a:lnTo>
                  <a:lnTo>
                    <a:pt x="9" y="0"/>
                  </a:lnTo>
                  <a:lnTo>
                    <a:pt x="31" y="24"/>
                  </a:lnTo>
                  <a:lnTo>
                    <a:pt x="21" y="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79" name="Freeform 1078"/>
            <p:cNvSpPr>
              <a:spLocks/>
            </p:cNvSpPr>
            <p:nvPr/>
          </p:nvSpPr>
          <p:spPr bwMode="auto">
            <a:xfrm>
              <a:off x="4645025" y="2646680"/>
              <a:ext cx="6985" cy="5080"/>
            </a:xfrm>
            <a:custGeom>
              <a:avLst/>
              <a:gdLst>
                <a:gd name="T0" fmla="*/ 22 w 31"/>
                <a:gd name="T1" fmla="*/ 24 h 24"/>
                <a:gd name="T2" fmla="*/ 0 w 31"/>
                <a:gd name="T3" fmla="*/ 0 h 24"/>
                <a:gd name="T4" fmla="*/ 31 w 31"/>
                <a:gd name="T5" fmla="*/ 14 h 24"/>
                <a:gd name="T6" fmla="*/ 22 w 31"/>
                <a:gd name="T7" fmla="*/ 24 h 24"/>
              </a:gdLst>
              <a:ahLst/>
              <a:cxnLst>
                <a:cxn ang="0">
                  <a:pos x="T0" y="T1"/>
                </a:cxn>
                <a:cxn ang="0">
                  <a:pos x="T2" y="T3"/>
                </a:cxn>
                <a:cxn ang="0">
                  <a:pos x="T4" y="T5"/>
                </a:cxn>
                <a:cxn ang="0">
                  <a:pos x="T6" y="T7"/>
                </a:cxn>
              </a:cxnLst>
              <a:rect l="0" t="0" r="r" b="b"/>
              <a:pathLst>
                <a:path w="31" h="24">
                  <a:moveTo>
                    <a:pt x="22" y="24"/>
                  </a:moveTo>
                  <a:lnTo>
                    <a:pt x="0" y="0"/>
                  </a:lnTo>
                  <a:lnTo>
                    <a:pt x="31" y="14"/>
                  </a:lnTo>
                  <a:lnTo>
                    <a:pt x="22"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80" name="Freeform 1079"/>
            <p:cNvSpPr>
              <a:spLocks/>
            </p:cNvSpPr>
            <p:nvPr/>
          </p:nvSpPr>
          <p:spPr bwMode="auto">
            <a:xfrm>
              <a:off x="4645025" y="2644775"/>
              <a:ext cx="6985" cy="4445"/>
            </a:xfrm>
            <a:custGeom>
              <a:avLst/>
              <a:gdLst>
                <a:gd name="T0" fmla="*/ 0 w 31"/>
                <a:gd name="T1" fmla="*/ 8 h 22"/>
                <a:gd name="T2" fmla="*/ 31 w 31"/>
                <a:gd name="T3" fmla="*/ 22 h 22"/>
                <a:gd name="T4" fmla="*/ 10 w 31"/>
                <a:gd name="T5" fmla="*/ 0 h 22"/>
                <a:gd name="T6" fmla="*/ 0 w 31"/>
                <a:gd name="T7" fmla="*/ 8 h 22"/>
              </a:gdLst>
              <a:ahLst/>
              <a:cxnLst>
                <a:cxn ang="0">
                  <a:pos x="T0" y="T1"/>
                </a:cxn>
                <a:cxn ang="0">
                  <a:pos x="T2" y="T3"/>
                </a:cxn>
                <a:cxn ang="0">
                  <a:pos x="T4" y="T5"/>
                </a:cxn>
                <a:cxn ang="0">
                  <a:pos x="T6" y="T7"/>
                </a:cxn>
              </a:cxnLst>
              <a:rect l="0" t="0" r="r" b="b"/>
              <a:pathLst>
                <a:path w="31" h="22">
                  <a:moveTo>
                    <a:pt x="0" y="8"/>
                  </a:moveTo>
                  <a:lnTo>
                    <a:pt x="31" y="22"/>
                  </a:lnTo>
                  <a:lnTo>
                    <a:pt x="10"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81" name="Freeform 1080"/>
            <p:cNvSpPr>
              <a:spLocks/>
            </p:cNvSpPr>
            <p:nvPr/>
          </p:nvSpPr>
          <p:spPr bwMode="auto">
            <a:xfrm>
              <a:off x="4645025" y="2644775"/>
              <a:ext cx="6985" cy="6985"/>
            </a:xfrm>
            <a:custGeom>
              <a:avLst/>
              <a:gdLst>
                <a:gd name="T0" fmla="*/ 22 w 31"/>
                <a:gd name="T1" fmla="*/ 32 h 32"/>
                <a:gd name="T2" fmla="*/ 0 w 31"/>
                <a:gd name="T3" fmla="*/ 8 h 32"/>
                <a:gd name="T4" fmla="*/ 10 w 31"/>
                <a:gd name="T5" fmla="*/ 0 h 32"/>
                <a:gd name="T6" fmla="*/ 31 w 31"/>
                <a:gd name="T7" fmla="*/ 22 h 32"/>
                <a:gd name="T8" fmla="*/ 22 w 31"/>
                <a:gd name="T9" fmla="*/ 32 h 32"/>
              </a:gdLst>
              <a:ahLst/>
              <a:cxnLst>
                <a:cxn ang="0">
                  <a:pos x="T0" y="T1"/>
                </a:cxn>
                <a:cxn ang="0">
                  <a:pos x="T2" y="T3"/>
                </a:cxn>
                <a:cxn ang="0">
                  <a:pos x="T4" y="T5"/>
                </a:cxn>
                <a:cxn ang="0">
                  <a:pos x="T6" y="T7"/>
                </a:cxn>
                <a:cxn ang="0">
                  <a:pos x="T8" y="T9"/>
                </a:cxn>
              </a:cxnLst>
              <a:rect l="0" t="0" r="r" b="b"/>
              <a:pathLst>
                <a:path w="31" h="32">
                  <a:moveTo>
                    <a:pt x="22" y="32"/>
                  </a:moveTo>
                  <a:lnTo>
                    <a:pt x="0" y="8"/>
                  </a:lnTo>
                  <a:lnTo>
                    <a:pt x="10" y="0"/>
                  </a:lnTo>
                  <a:lnTo>
                    <a:pt x="31" y="22"/>
                  </a:lnTo>
                  <a:lnTo>
                    <a:pt x="22"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82" name="Freeform 1081"/>
            <p:cNvSpPr>
              <a:spLocks/>
            </p:cNvSpPr>
            <p:nvPr/>
          </p:nvSpPr>
          <p:spPr bwMode="auto">
            <a:xfrm>
              <a:off x="4647565" y="2644775"/>
              <a:ext cx="6350" cy="4445"/>
            </a:xfrm>
            <a:custGeom>
              <a:avLst/>
              <a:gdLst>
                <a:gd name="T0" fmla="*/ 21 w 31"/>
                <a:gd name="T1" fmla="*/ 22 h 22"/>
                <a:gd name="T2" fmla="*/ 0 w 31"/>
                <a:gd name="T3" fmla="*/ 0 h 22"/>
                <a:gd name="T4" fmla="*/ 31 w 31"/>
                <a:gd name="T5" fmla="*/ 13 h 22"/>
                <a:gd name="T6" fmla="*/ 21 w 31"/>
                <a:gd name="T7" fmla="*/ 22 h 22"/>
              </a:gdLst>
              <a:ahLst/>
              <a:cxnLst>
                <a:cxn ang="0">
                  <a:pos x="T0" y="T1"/>
                </a:cxn>
                <a:cxn ang="0">
                  <a:pos x="T2" y="T3"/>
                </a:cxn>
                <a:cxn ang="0">
                  <a:pos x="T4" y="T5"/>
                </a:cxn>
                <a:cxn ang="0">
                  <a:pos x="T6" y="T7"/>
                </a:cxn>
              </a:cxnLst>
              <a:rect l="0" t="0" r="r" b="b"/>
              <a:pathLst>
                <a:path w="31" h="22">
                  <a:moveTo>
                    <a:pt x="21" y="22"/>
                  </a:moveTo>
                  <a:lnTo>
                    <a:pt x="0" y="0"/>
                  </a:lnTo>
                  <a:lnTo>
                    <a:pt x="31" y="13"/>
                  </a:lnTo>
                  <a:lnTo>
                    <a:pt x="21"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83" name="Freeform 1082"/>
            <p:cNvSpPr>
              <a:spLocks/>
            </p:cNvSpPr>
            <p:nvPr/>
          </p:nvSpPr>
          <p:spPr bwMode="auto">
            <a:xfrm>
              <a:off x="4647565" y="2642870"/>
              <a:ext cx="6350" cy="4445"/>
            </a:xfrm>
            <a:custGeom>
              <a:avLst/>
              <a:gdLst>
                <a:gd name="T0" fmla="*/ 0 w 31"/>
                <a:gd name="T1" fmla="*/ 9 h 22"/>
                <a:gd name="T2" fmla="*/ 31 w 31"/>
                <a:gd name="T3" fmla="*/ 22 h 22"/>
                <a:gd name="T4" fmla="*/ 8 w 31"/>
                <a:gd name="T5" fmla="*/ 0 h 22"/>
                <a:gd name="T6" fmla="*/ 0 w 31"/>
                <a:gd name="T7" fmla="*/ 9 h 22"/>
              </a:gdLst>
              <a:ahLst/>
              <a:cxnLst>
                <a:cxn ang="0">
                  <a:pos x="T0" y="T1"/>
                </a:cxn>
                <a:cxn ang="0">
                  <a:pos x="T2" y="T3"/>
                </a:cxn>
                <a:cxn ang="0">
                  <a:pos x="T4" y="T5"/>
                </a:cxn>
                <a:cxn ang="0">
                  <a:pos x="T6" y="T7"/>
                </a:cxn>
              </a:cxnLst>
              <a:rect l="0" t="0" r="r" b="b"/>
              <a:pathLst>
                <a:path w="31" h="22">
                  <a:moveTo>
                    <a:pt x="0" y="9"/>
                  </a:moveTo>
                  <a:lnTo>
                    <a:pt x="31" y="22"/>
                  </a:lnTo>
                  <a:lnTo>
                    <a:pt x="8"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84" name="Freeform 1083"/>
            <p:cNvSpPr>
              <a:spLocks/>
            </p:cNvSpPr>
            <p:nvPr/>
          </p:nvSpPr>
          <p:spPr bwMode="auto">
            <a:xfrm>
              <a:off x="4647565" y="2642870"/>
              <a:ext cx="6350" cy="6350"/>
            </a:xfrm>
            <a:custGeom>
              <a:avLst/>
              <a:gdLst>
                <a:gd name="T0" fmla="*/ 21 w 31"/>
                <a:gd name="T1" fmla="*/ 31 h 31"/>
                <a:gd name="T2" fmla="*/ 0 w 31"/>
                <a:gd name="T3" fmla="*/ 9 h 31"/>
                <a:gd name="T4" fmla="*/ 8 w 31"/>
                <a:gd name="T5" fmla="*/ 0 h 31"/>
                <a:gd name="T6" fmla="*/ 31 w 31"/>
                <a:gd name="T7" fmla="*/ 22 h 31"/>
                <a:gd name="T8" fmla="*/ 21 w 31"/>
                <a:gd name="T9" fmla="*/ 31 h 31"/>
              </a:gdLst>
              <a:ahLst/>
              <a:cxnLst>
                <a:cxn ang="0">
                  <a:pos x="T0" y="T1"/>
                </a:cxn>
                <a:cxn ang="0">
                  <a:pos x="T2" y="T3"/>
                </a:cxn>
                <a:cxn ang="0">
                  <a:pos x="T4" y="T5"/>
                </a:cxn>
                <a:cxn ang="0">
                  <a:pos x="T6" y="T7"/>
                </a:cxn>
                <a:cxn ang="0">
                  <a:pos x="T8" y="T9"/>
                </a:cxn>
              </a:cxnLst>
              <a:rect l="0" t="0" r="r" b="b"/>
              <a:pathLst>
                <a:path w="31" h="31">
                  <a:moveTo>
                    <a:pt x="21" y="31"/>
                  </a:moveTo>
                  <a:lnTo>
                    <a:pt x="0" y="9"/>
                  </a:lnTo>
                  <a:lnTo>
                    <a:pt x="8" y="0"/>
                  </a:lnTo>
                  <a:lnTo>
                    <a:pt x="31" y="22"/>
                  </a:lnTo>
                  <a:lnTo>
                    <a:pt x="21" y="3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85" name="Freeform 1084"/>
            <p:cNvSpPr>
              <a:spLocks/>
            </p:cNvSpPr>
            <p:nvPr/>
          </p:nvSpPr>
          <p:spPr bwMode="auto">
            <a:xfrm>
              <a:off x="4648835" y="2642870"/>
              <a:ext cx="6985" cy="4445"/>
            </a:xfrm>
            <a:custGeom>
              <a:avLst/>
              <a:gdLst>
                <a:gd name="T0" fmla="*/ 23 w 32"/>
                <a:gd name="T1" fmla="*/ 22 h 22"/>
                <a:gd name="T2" fmla="*/ 0 w 32"/>
                <a:gd name="T3" fmla="*/ 0 h 22"/>
                <a:gd name="T4" fmla="*/ 32 w 32"/>
                <a:gd name="T5" fmla="*/ 12 h 22"/>
                <a:gd name="T6" fmla="*/ 23 w 32"/>
                <a:gd name="T7" fmla="*/ 22 h 22"/>
              </a:gdLst>
              <a:ahLst/>
              <a:cxnLst>
                <a:cxn ang="0">
                  <a:pos x="T0" y="T1"/>
                </a:cxn>
                <a:cxn ang="0">
                  <a:pos x="T2" y="T3"/>
                </a:cxn>
                <a:cxn ang="0">
                  <a:pos x="T4" y="T5"/>
                </a:cxn>
                <a:cxn ang="0">
                  <a:pos x="T6" y="T7"/>
                </a:cxn>
              </a:cxnLst>
              <a:rect l="0" t="0" r="r" b="b"/>
              <a:pathLst>
                <a:path w="32" h="22">
                  <a:moveTo>
                    <a:pt x="23" y="22"/>
                  </a:moveTo>
                  <a:lnTo>
                    <a:pt x="0" y="0"/>
                  </a:lnTo>
                  <a:lnTo>
                    <a:pt x="32" y="12"/>
                  </a:lnTo>
                  <a:lnTo>
                    <a:pt x="2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86" name="Freeform 1085"/>
            <p:cNvSpPr>
              <a:spLocks/>
            </p:cNvSpPr>
            <p:nvPr/>
          </p:nvSpPr>
          <p:spPr bwMode="auto">
            <a:xfrm>
              <a:off x="4648835" y="2640965"/>
              <a:ext cx="6985" cy="4445"/>
            </a:xfrm>
            <a:custGeom>
              <a:avLst/>
              <a:gdLst>
                <a:gd name="T0" fmla="*/ 0 w 32"/>
                <a:gd name="T1" fmla="*/ 9 h 21"/>
                <a:gd name="T2" fmla="*/ 32 w 32"/>
                <a:gd name="T3" fmla="*/ 21 h 21"/>
                <a:gd name="T4" fmla="*/ 8 w 32"/>
                <a:gd name="T5" fmla="*/ 0 h 21"/>
                <a:gd name="T6" fmla="*/ 0 w 32"/>
                <a:gd name="T7" fmla="*/ 9 h 21"/>
              </a:gdLst>
              <a:ahLst/>
              <a:cxnLst>
                <a:cxn ang="0">
                  <a:pos x="T0" y="T1"/>
                </a:cxn>
                <a:cxn ang="0">
                  <a:pos x="T2" y="T3"/>
                </a:cxn>
                <a:cxn ang="0">
                  <a:pos x="T4" y="T5"/>
                </a:cxn>
                <a:cxn ang="0">
                  <a:pos x="T6" y="T7"/>
                </a:cxn>
              </a:cxnLst>
              <a:rect l="0" t="0" r="r" b="b"/>
              <a:pathLst>
                <a:path w="32" h="21">
                  <a:moveTo>
                    <a:pt x="0" y="9"/>
                  </a:moveTo>
                  <a:lnTo>
                    <a:pt x="32" y="21"/>
                  </a:lnTo>
                  <a:lnTo>
                    <a:pt x="8"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87" name="Freeform 1086"/>
            <p:cNvSpPr>
              <a:spLocks/>
            </p:cNvSpPr>
            <p:nvPr/>
          </p:nvSpPr>
          <p:spPr bwMode="auto">
            <a:xfrm>
              <a:off x="4648835" y="2640965"/>
              <a:ext cx="6985" cy="6350"/>
            </a:xfrm>
            <a:custGeom>
              <a:avLst/>
              <a:gdLst>
                <a:gd name="T0" fmla="*/ 23 w 32"/>
                <a:gd name="T1" fmla="*/ 31 h 31"/>
                <a:gd name="T2" fmla="*/ 0 w 32"/>
                <a:gd name="T3" fmla="*/ 9 h 31"/>
                <a:gd name="T4" fmla="*/ 8 w 32"/>
                <a:gd name="T5" fmla="*/ 0 h 31"/>
                <a:gd name="T6" fmla="*/ 32 w 32"/>
                <a:gd name="T7" fmla="*/ 21 h 31"/>
                <a:gd name="T8" fmla="*/ 23 w 32"/>
                <a:gd name="T9" fmla="*/ 31 h 31"/>
              </a:gdLst>
              <a:ahLst/>
              <a:cxnLst>
                <a:cxn ang="0">
                  <a:pos x="T0" y="T1"/>
                </a:cxn>
                <a:cxn ang="0">
                  <a:pos x="T2" y="T3"/>
                </a:cxn>
                <a:cxn ang="0">
                  <a:pos x="T4" y="T5"/>
                </a:cxn>
                <a:cxn ang="0">
                  <a:pos x="T6" y="T7"/>
                </a:cxn>
                <a:cxn ang="0">
                  <a:pos x="T8" y="T9"/>
                </a:cxn>
              </a:cxnLst>
              <a:rect l="0" t="0" r="r" b="b"/>
              <a:pathLst>
                <a:path w="32" h="31">
                  <a:moveTo>
                    <a:pt x="23" y="31"/>
                  </a:moveTo>
                  <a:lnTo>
                    <a:pt x="0" y="9"/>
                  </a:lnTo>
                  <a:lnTo>
                    <a:pt x="8" y="0"/>
                  </a:lnTo>
                  <a:lnTo>
                    <a:pt x="32" y="21"/>
                  </a:lnTo>
                  <a:lnTo>
                    <a:pt x="23" y="3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88" name="Freeform 1087"/>
            <p:cNvSpPr>
              <a:spLocks/>
            </p:cNvSpPr>
            <p:nvPr/>
          </p:nvSpPr>
          <p:spPr bwMode="auto">
            <a:xfrm>
              <a:off x="4650740" y="2640965"/>
              <a:ext cx="6985" cy="4445"/>
            </a:xfrm>
            <a:custGeom>
              <a:avLst/>
              <a:gdLst>
                <a:gd name="T0" fmla="*/ 24 w 32"/>
                <a:gd name="T1" fmla="*/ 21 h 21"/>
                <a:gd name="T2" fmla="*/ 0 w 32"/>
                <a:gd name="T3" fmla="*/ 0 h 21"/>
                <a:gd name="T4" fmla="*/ 32 w 32"/>
                <a:gd name="T5" fmla="*/ 10 h 21"/>
                <a:gd name="T6" fmla="*/ 24 w 32"/>
                <a:gd name="T7" fmla="*/ 21 h 21"/>
              </a:gdLst>
              <a:ahLst/>
              <a:cxnLst>
                <a:cxn ang="0">
                  <a:pos x="T0" y="T1"/>
                </a:cxn>
                <a:cxn ang="0">
                  <a:pos x="T2" y="T3"/>
                </a:cxn>
                <a:cxn ang="0">
                  <a:pos x="T4" y="T5"/>
                </a:cxn>
                <a:cxn ang="0">
                  <a:pos x="T6" y="T7"/>
                </a:cxn>
              </a:cxnLst>
              <a:rect l="0" t="0" r="r" b="b"/>
              <a:pathLst>
                <a:path w="32" h="21">
                  <a:moveTo>
                    <a:pt x="24" y="21"/>
                  </a:moveTo>
                  <a:lnTo>
                    <a:pt x="0" y="0"/>
                  </a:lnTo>
                  <a:lnTo>
                    <a:pt x="32" y="10"/>
                  </a:lnTo>
                  <a:lnTo>
                    <a:pt x="24"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89" name="Freeform 1088"/>
            <p:cNvSpPr>
              <a:spLocks/>
            </p:cNvSpPr>
            <p:nvPr/>
          </p:nvSpPr>
          <p:spPr bwMode="auto">
            <a:xfrm>
              <a:off x="4650740" y="2639060"/>
              <a:ext cx="6985" cy="3810"/>
            </a:xfrm>
            <a:custGeom>
              <a:avLst/>
              <a:gdLst>
                <a:gd name="T0" fmla="*/ 0 w 32"/>
                <a:gd name="T1" fmla="*/ 9 h 19"/>
                <a:gd name="T2" fmla="*/ 32 w 32"/>
                <a:gd name="T3" fmla="*/ 19 h 19"/>
                <a:gd name="T4" fmla="*/ 8 w 32"/>
                <a:gd name="T5" fmla="*/ 0 h 19"/>
                <a:gd name="T6" fmla="*/ 0 w 32"/>
                <a:gd name="T7" fmla="*/ 9 h 19"/>
              </a:gdLst>
              <a:ahLst/>
              <a:cxnLst>
                <a:cxn ang="0">
                  <a:pos x="T0" y="T1"/>
                </a:cxn>
                <a:cxn ang="0">
                  <a:pos x="T2" y="T3"/>
                </a:cxn>
                <a:cxn ang="0">
                  <a:pos x="T4" y="T5"/>
                </a:cxn>
                <a:cxn ang="0">
                  <a:pos x="T6" y="T7"/>
                </a:cxn>
              </a:cxnLst>
              <a:rect l="0" t="0" r="r" b="b"/>
              <a:pathLst>
                <a:path w="32" h="19">
                  <a:moveTo>
                    <a:pt x="0" y="9"/>
                  </a:moveTo>
                  <a:lnTo>
                    <a:pt x="32" y="19"/>
                  </a:lnTo>
                  <a:lnTo>
                    <a:pt x="8"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90" name="Freeform 1089"/>
            <p:cNvSpPr>
              <a:spLocks/>
            </p:cNvSpPr>
            <p:nvPr/>
          </p:nvSpPr>
          <p:spPr bwMode="auto">
            <a:xfrm>
              <a:off x="4650740" y="2639060"/>
              <a:ext cx="6985" cy="6350"/>
            </a:xfrm>
            <a:custGeom>
              <a:avLst/>
              <a:gdLst>
                <a:gd name="T0" fmla="*/ 24 w 32"/>
                <a:gd name="T1" fmla="*/ 30 h 30"/>
                <a:gd name="T2" fmla="*/ 0 w 32"/>
                <a:gd name="T3" fmla="*/ 9 h 30"/>
                <a:gd name="T4" fmla="*/ 8 w 32"/>
                <a:gd name="T5" fmla="*/ 0 h 30"/>
                <a:gd name="T6" fmla="*/ 32 w 32"/>
                <a:gd name="T7" fmla="*/ 19 h 30"/>
                <a:gd name="T8" fmla="*/ 24 w 32"/>
                <a:gd name="T9" fmla="*/ 30 h 30"/>
              </a:gdLst>
              <a:ahLst/>
              <a:cxnLst>
                <a:cxn ang="0">
                  <a:pos x="T0" y="T1"/>
                </a:cxn>
                <a:cxn ang="0">
                  <a:pos x="T2" y="T3"/>
                </a:cxn>
                <a:cxn ang="0">
                  <a:pos x="T4" y="T5"/>
                </a:cxn>
                <a:cxn ang="0">
                  <a:pos x="T6" y="T7"/>
                </a:cxn>
                <a:cxn ang="0">
                  <a:pos x="T8" y="T9"/>
                </a:cxn>
              </a:cxnLst>
              <a:rect l="0" t="0" r="r" b="b"/>
              <a:pathLst>
                <a:path w="32" h="30">
                  <a:moveTo>
                    <a:pt x="24" y="30"/>
                  </a:moveTo>
                  <a:lnTo>
                    <a:pt x="0" y="9"/>
                  </a:lnTo>
                  <a:lnTo>
                    <a:pt x="8" y="0"/>
                  </a:lnTo>
                  <a:lnTo>
                    <a:pt x="32" y="19"/>
                  </a:lnTo>
                  <a:lnTo>
                    <a:pt x="24" y="3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91" name="Freeform 1090"/>
            <p:cNvSpPr>
              <a:spLocks/>
            </p:cNvSpPr>
            <p:nvPr/>
          </p:nvSpPr>
          <p:spPr bwMode="auto">
            <a:xfrm>
              <a:off x="4652645" y="2639060"/>
              <a:ext cx="6985" cy="3810"/>
            </a:xfrm>
            <a:custGeom>
              <a:avLst/>
              <a:gdLst>
                <a:gd name="T0" fmla="*/ 24 w 33"/>
                <a:gd name="T1" fmla="*/ 19 h 19"/>
                <a:gd name="T2" fmla="*/ 0 w 33"/>
                <a:gd name="T3" fmla="*/ 0 h 19"/>
                <a:gd name="T4" fmla="*/ 33 w 33"/>
                <a:gd name="T5" fmla="*/ 9 h 19"/>
                <a:gd name="T6" fmla="*/ 24 w 33"/>
                <a:gd name="T7" fmla="*/ 19 h 19"/>
              </a:gdLst>
              <a:ahLst/>
              <a:cxnLst>
                <a:cxn ang="0">
                  <a:pos x="T0" y="T1"/>
                </a:cxn>
                <a:cxn ang="0">
                  <a:pos x="T2" y="T3"/>
                </a:cxn>
                <a:cxn ang="0">
                  <a:pos x="T4" y="T5"/>
                </a:cxn>
                <a:cxn ang="0">
                  <a:pos x="T6" y="T7"/>
                </a:cxn>
              </a:cxnLst>
              <a:rect l="0" t="0" r="r" b="b"/>
              <a:pathLst>
                <a:path w="33" h="19">
                  <a:moveTo>
                    <a:pt x="24" y="19"/>
                  </a:moveTo>
                  <a:lnTo>
                    <a:pt x="0" y="0"/>
                  </a:lnTo>
                  <a:lnTo>
                    <a:pt x="33" y="9"/>
                  </a:lnTo>
                  <a:lnTo>
                    <a:pt x="24"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92" name="Freeform 1091"/>
            <p:cNvSpPr>
              <a:spLocks/>
            </p:cNvSpPr>
            <p:nvPr/>
          </p:nvSpPr>
          <p:spPr bwMode="auto">
            <a:xfrm>
              <a:off x="4652645" y="2637155"/>
              <a:ext cx="6985" cy="3810"/>
            </a:xfrm>
            <a:custGeom>
              <a:avLst/>
              <a:gdLst>
                <a:gd name="T0" fmla="*/ 0 w 33"/>
                <a:gd name="T1" fmla="*/ 10 h 19"/>
                <a:gd name="T2" fmla="*/ 33 w 33"/>
                <a:gd name="T3" fmla="*/ 19 h 19"/>
                <a:gd name="T4" fmla="*/ 7 w 33"/>
                <a:gd name="T5" fmla="*/ 0 h 19"/>
                <a:gd name="T6" fmla="*/ 0 w 33"/>
                <a:gd name="T7" fmla="*/ 10 h 19"/>
              </a:gdLst>
              <a:ahLst/>
              <a:cxnLst>
                <a:cxn ang="0">
                  <a:pos x="T0" y="T1"/>
                </a:cxn>
                <a:cxn ang="0">
                  <a:pos x="T2" y="T3"/>
                </a:cxn>
                <a:cxn ang="0">
                  <a:pos x="T4" y="T5"/>
                </a:cxn>
                <a:cxn ang="0">
                  <a:pos x="T6" y="T7"/>
                </a:cxn>
              </a:cxnLst>
              <a:rect l="0" t="0" r="r" b="b"/>
              <a:pathLst>
                <a:path w="33" h="19">
                  <a:moveTo>
                    <a:pt x="0" y="10"/>
                  </a:moveTo>
                  <a:lnTo>
                    <a:pt x="33" y="19"/>
                  </a:lnTo>
                  <a:lnTo>
                    <a:pt x="7"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93" name="Freeform 1092"/>
            <p:cNvSpPr>
              <a:spLocks/>
            </p:cNvSpPr>
            <p:nvPr/>
          </p:nvSpPr>
          <p:spPr bwMode="auto">
            <a:xfrm>
              <a:off x="4652645" y="2637155"/>
              <a:ext cx="6985" cy="5715"/>
            </a:xfrm>
            <a:custGeom>
              <a:avLst/>
              <a:gdLst>
                <a:gd name="T0" fmla="*/ 24 w 33"/>
                <a:gd name="T1" fmla="*/ 29 h 29"/>
                <a:gd name="T2" fmla="*/ 0 w 33"/>
                <a:gd name="T3" fmla="*/ 10 h 29"/>
                <a:gd name="T4" fmla="*/ 7 w 33"/>
                <a:gd name="T5" fmla="*/ 0 h 29"/>
                <a:gd name="T6" fmla="*/ 33 w 33"/>
                <a:gd name="T7" fmla="*/ 19 h 29"/>
                <a:gd name="T8" fmla="*/ 24 w 33"/>
                <a:gd name="T9" fmla="*/ 29 h 29"/>
              </a:gdLst>
              <a:ahLst/>
              <a:cxnLst>
                <a:cxn ang="0">
                  <a:pos x="T0" y="T1"/>
                </a:cxn>
                <a:cxn ang="0">
                  <a:pos x="T2" y="T3"/>
                </a:cxn>
                <a:cxn ang="0">
                  <a:pos x="T4" y="T5"/>
                </a:cxn>
                <a:cxn ang="0">
                  <a:pos x="T6" y="T7"/>
                </a:cxn>
                <a:cxn ang="0">
                  <a:pos x="T8" y="T9"/>
                </a:cxn>
              </a:cxnLst>
              <a:rect l="0" t="0" r="r" b="b"/>
              <a:pathLst>
                <a:path w="33" h="29">
                  <a:moveTo>
                    <a:pt x="24" y="29"/>
                  </a:moveTo>
                  <a:lnTo>
                    <a:pt x="0" y="10"/>
                  </a:lnTo>
                  <a:lnTo>
                    <a:pt x="7" y="0"/>
                  </a:lnTo>
                  <a:lnTo>
                    <a:pt x="33" y="19"/>
                  </a:lnTo>
                  <a:lnTo>
                    <a:pt x="24"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94" name="Freeform 1093"/>
            <p:cNvSpPr>
              <a:spLocks/>
            </p:cNvSpPr>
            <p:nvPr/>
          </p:nvSpPr>
          <p:spPr bwMode="auto">
            <a:xfrm>
              <a:off x="4653915" y="2637155"/>
              <a:ext cx="6985" cy="3810"/>
            </a:xfrm>
            <a:custGeom>
              <a:avLst/>
              <a:gdLst>
                <a:gd name="T0" fmla="*/ 26 w 34"/>
                <a:gd name="T1" fmla="*/ 19 h 19"/>
                <a:gd name="T2" fmla="*/ 0 w 34"/>
                <a:gd name="T3" fmla="*/ 0 h 19"/>
                <a:gd name="T4" fmla="*/ 34 w 34"/>
                <a:gd name="T5" fmla="*/ 7 h 19"/>
                <a:gd name="T6" fmla="*/ 26 w 34"/>
                <a:gd name="T7" fmla="*/ 19 h 19"/>
              </a:gdLst>
              <a:ahLst/>
              <a:cxnLst>
                <a:cxn ang="0">
                  <a:pos x="T0" y="T1"/>
                </a:cxn>
                <a:cxn ang="0">
                  <a:pos x="T2" y="T3"/>
                </a:cxn>
                <a:cxn ang="0">
                  <a:pos x="T4" y="T5"/>
                </a:cxn>
                <a:cxn ang="0">
                  <a:pos x="T6" y="T7"/>
                </a:cxn>
              </a:cxnLst>
              <a:rect l="0" t="0" r="r" b="b"/>
              <a:pathLst>
                <a:path w="34" h="19">
                  <a:moveTo>
                    <a:pt x="26" y="19"/>
                  </a:moveTo>
                  <a:lnTo>
                    <a:pt x="0" y="0"/>
                  </a:lnTo>
                  <a:lnTo>
                    <a:pt x="34" y="7"/>
                  </a:lnTo>
                  <a:lnTo>
                    <a:pt x="26"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95" name="Freeform 1094"/>
            <p:cNvSpPr>
              <a:spLocks/>
            </p:cNvSpPr>
            <p:nvPr/>
          </p:nvSpPr>
          <p:spPr bwMode="auto">
            <a:xfrm>
              <a:off x="4653915" y="2634615"/>
              <a:ext cx="6985" cy="3810"/>
            </a:xfrm>
            <a:custGeom>
              <a:avLst/>
              <a:gdLst>
                <a:gd name="T0" fmla="*/ 0 w 34"/>
                <a:gd name="T1" fmla="*/ 10 h 17"/>
                <a:gd name="T2" fmla="*/ 34 w 34"/>
                <a:gd name="T3" fmla="*/ 17 h 17"/>
                <a:gd name="T4" fmla="*/ 7 w 34"/>
                <a:gd name="T5" fmla="*/ 0 h 17"/>
                <a:gd name="T6" fmla="*/ 0 w 34"/>
                <a:gd name="T7" fmla="*/ 10 h 17"/>
              </a:gdLst>
              <a:ahLst/>
              <a:cxnLst>
                <a:cxn ang="0">
                  <a:pos x="T0" y="T1"/>
                </a:cxn>
                <a:cxn ang="0">
                  <a:pos x="T2" y="T3"/>
                </a:cxn>
                <a:cxn ang="0">
                  <a:pos x="T4" y="T5"/>
                </a:cxn>
                <a:cxn ang="0">
                  <a:pos x="T6" y="T7"/>
                </a:cxn>
              </a:cxnLst>
              <a:rect l="0" t="0" r="r" b="b"/>
              <a:pathLst>
                <a:path w="34" h="17">
                  <a:moveTo>
                    <a:pt x="0" y="10"/>
                  </a:moveTo>
                  <a:lnTo>
                    <a:pt x="34" y="17"/>
                  </a:lnTo>
                  <a:lnTo>
                    <a:pt x="7"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096" name="Freeform 1095"/>
            <p:cNvSpPr>
              <a:spLocks/>
            </p:cNvSpPr>
            <p:nvPr/>
          </p:nvSpPr>
          <p:spPr bwMode="auto">
            <a:xfrm>
              <a:off x="4653915" y="2634615"/>
              <a:ext cx="6985" cy="6350"/>
            </a:xfrm>
            <a:custGeom>
              <a:avLst/>
              <a:gdLst>
                <a:gd name="T0" fmla="*/ 26 w 34"/>
                <a:gd name="T1" fmla="*/ 29 h 29"/>
                <a:gd name="T2" fmla="*/ 0 w 34"/>
                <a:gd name="T3" fmla="*/ 10 h 29"/>
                <a:gd name="T4" fmla="*/ 7 w 34"/>
                <a:gd name="T5" fmla="*/ 0 h 29"/>
                <a:gd name="T6" fmla="*/ 34 w 34"/>
                <a:gd name="T7" fmla="*/ 17 h 29"/>
                <a:gd name="T8" fmla="*/ 26 w 34"/>
                <a:gd name="T9" fmla="*/ 29 h 29"/>
              </a:gdLst>
              <a:ahLst/>
              <a:cxnLst>
                <a:cxn ang="0">
                  <a:pos x="T0" y="T1"/>
                </a:cxn>
                <a:cxn ang="0">
                  <a:pos x="T2" y="T3"/>
                </a:cxn>
                <a:cxn ang="0">
                  <a:pos x="T4" y="T5"/>
                </a:cxn>
                <a:cxn ang="0">
                  <a:pos x="T6" y="T7"/>
                </a:cxn>
                <a:cxn ang="0">
                  <a:pos x="T8" y="T9"/>
                </a:cxn>
              </a:cxnLst>
              <a:rect l="0" t="0" r="r" b="b"/>
              <a:pathLst>
                <a:path w="34" h="29">
                  <a:moveTo>
                    <a:pt x="26" y="29"/>
                  </a:moveTo>
                  <a:lnTo>
                    <a:pt x="0" y="10"/>
                  </a:lnTo>
                  <a:lnTo>
                    <a:pt x="7" y="0"/>
                  </a:lnTo>
                  <a:lnTo>
                    <a:pt x="34" y="17"/>
                  </a:lnTo>
                  <a:lnTo>
                    <a:pt x="26" y="2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97" name="Freeform 1096"/>
            <p:cNvSpPr>
              <a:spLocks/>
            </p:cNvSpPr>
            <p:nvPr/>
          </p:nvSpPr>
          <p:spPr bwMode="auto">
            <a:xfrm>
              <a:off x="4493260" y="2516505"/>
              <a:ext cx="161290" cy="264160"/>
            </a:xfrm>
            <a:custGeom>
              <a:avLst/>
              <a:gdLst>
                <a:gd name="T0" fmla="*/ 0 w 761"/>
                <a:gd name="T1" fmla="*/ 1248 h 1248"/>
                <a:gd name="T2" fmla="*/ 760 w 761"/>
                <a:gd name="T3" fmla="*/ 0 h 1248"/>
                <a:gd name="T4" fmla="*/ 761 w 761"/>
                <a:gd name="T5" fmla="*/ 0 h 1248"/>
              </a:gdLst>
              <a:ahLst/>
              <a:cxnLst>
                <a:cxn ang="0">
                  <a:pos x="T0" y="T1"/>
                </a:cxn>
                <a:cxn ang="0">
                  <a:pos x="T2" y="T3"/>
                </a:cxn>
                <a:cxn ang="0">
                  <a:pos x="T4" y="T5"/>
                </a:cxn>
              </a:cxnLst>
              <a:rect l="0" t="0" r="r" b="b"/>
              <a:pathLst>
                <a:path w="761" h="1248">
                  <a:moveTo>
                    <a:pt x="0" y="1248"/>
                  </a:moveTo>
                  <a:lnTo>
                    <a:pt x="760" y="0"/>
                  </a:lnTo>
                  <a:lnTo>
                    <a:pt x="76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98" name="Freeform 1097"/>
            <p:cNvSpPr>
              <a:spLocks/>
            </p:cNvSpPr>
            <p:nvPr/>
          </p:nvSpPr>
          <p:spPr bwMode="auto">
            <a:xfrm>
              <a:off x="4563110" y="2538730"/>
              <a:ext cx="14605" cy="8255"/>
            </a:xfrm>
            <a:custGeom>
              <a:avLst/>
              <a:gdLst>
                <a:gd name="T0" fmla="*/ 0 w 67"/>
                <a:gd name="T1" fmla="*/ 38 h 38"/>
                <a:gd name="T2" fmla="*/ 66 w 67"/>
                <a:gd name="T3" fmla="*/ 0 h 38"/>
                <a:gd name="T4" fmla="*/ 67 w 67"/>
                <a:gd name="T5" fmla="*/ 0 h 38"/>
              </a:gdLst>
              <a:ahLst/>
              <a:cxnLst>
                <a:cxn ang="0">
                  <a:pos x="T0" y="T1"/>
                </a:cxn>
                <a:cxn ang="0">
                  <a:pos x="T2" y="T3"/>
                </a:cxn>
                <a:cxn ang="0">
                  <a:pos x="T4" y="T5"/>
                </a:cxn>
              </a:cxnLst>
              <a:rect l="0" t="0" r="r" b="b"/>
              <a:pathLst>
                <a:path w="67" h="38">
                  <a:moveTo>
                    <a:pt x="0" y="38"/>
                  </a:moveTo>
                  <a:lnTo>
                    <a:pt x="66" y="0"/>
                  </a:lnTo>
                  <a:lnTo>
                    <a:pt x="6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099" name="Freeform 1098"/>
            <p:cNvSpPr>
              <a:spLocks/>
            </p:cNvSpPr>
            <p:nvPr/>
          </p:nvSpPr>
          <p:spPr bwMode="auto">
            <a:xfrm>
              <a:off x="4537710" y="2539365"/>
              <a:ext cx="92075" cy="53340"/>
            </a:xfrm>
            <a:custGeom>
              <a:avLst/>
              <a:gdLst>
                <a:gd name="T0" fmla="*/ 0 w 437"/>
                <a:gd name="T1" fmla="*/ 253 h 253"/>
                <a:gd name="T2" fmla="*/ 138 w 437"/>
                <a:gd name="T3" fmla="*/ 172 h 253"/>
                <a:gd name="T4" fmla="*/ 436 w 437"/>
                <a:gd name="T5" fmla="*/ 0 h 253"/>
                <a:gd name="T6" fmla="*/ 437 w 437"/>
                <a:gd name="T7" fmla="*/ 0 h 253"/>
              </a:gdLst>
              <a:ahLst/>
              <a:cxnLst>
                <a:cxn ang="0">
                  <a:pos x="T0" y="T1"/>
                </a:cxn>
                <a:cxn ang="0">
                  <a:pos x="T2" y="T3"/>
                </a:cxn>
                <a:cxn ang="0">
                  <a:pos x="T4" y="T5"/>
                </a:cxn>
                <a:cxn ang="0">
                  <a:pos x="T6" y="T7"/>
                </a:cxn>
              </a:cxnLst>
              <a:rect l="0" t="0" r="r" b="b"/>
              <a:pathLst>
                <a:path w="437" h="253">
                  <a:moveTo>
                    <a:pt x="0" y="253"/>
                  </a:moveTo>
                  <a:lnTo>
                    <a:pt x="138" y="172"/>
                  </a:lnTo>
                  <a:lnTo>
                    <a:pt x="436" y="0"/>
                  </a:lnTo>
                  <a:lnTo>
                    <a:pt x="43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0" name="Freeform 1099"/>
            <p:cNvSpPr>
              <a:spLocks/>
            </p:cNvSpPr>
            <p:nvPr/>
          </p:nvSpPr>
          <p:spPr bwMode="auto">
            <a:xfrm>
              <a:off x="4540885" y="2592070"/>
              <a:ext cx="50800" cy="29210"/>
            </a:xfrm>
            <a:custGeom>
              <a:avLst/>
              <a:gdLst>
                <a:gd name="T0" fmla="*/ 0 w 241"/>
                <a:gd name="T1" fmla="*/ 138 h 138"/>
                <a:gd name="T2" fmla="*/ 240 w 241"/>
                <a:gd name="T3" fmla="*/ 0 h 138"/>
                <a:gd name="T4" fmla="*/ 241 w 241"/>
                <a:gd name="T5" fmla="*/ 0 h 138"/>
              </a:gdLst>
              <a:ahLst/>
              <a:cxnLst>
                <a:cxn ang="0">
                  <a:pos x="T0" y="T1"/>
                </a:cxn>
                <a:cxn ang="0">
                  <a:pos x="T2" y="T3"/>
                </a:cxn>
                <a:cxn ang="0">
                  <a:pos x="T4" y="T5"/>
                </a:cxn>
              </a:cxnLst>
              <a:rect l="0" t="0" r="r" b="b"/>
              <a:pathLst>
                <a:path w="241" h="138">
                  <a:moveTo>
                    <a:pt x="0" y="138"/>
                  </a:moveTo>
                  <a:lnTo>
                    <a:pt x="240" y="0"/>
                  </a:lnTo>
                  <a:lnTo>
                    <a:pt x="24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1" name="Freeform 1100"/>
            <p:cNvSpPr>
              <a:spLocks/>
            </p:cNvSpPr>
            <p:nvPr/>
          </p:nvSpPr>
          <p:spPr bwMode="auto">
            <a:xfrm>
              <a:off x="4617085" y="2556510"/>
              <a:ext cx="36195" cy="20955"/>
            </a:xfrm>
            <a:custGeom>
              <a:avLst/>
              <a:gdLst>
                <a:gd name="T0" fmla="*/ 0 w 172"/>
                <a:gd name="T1" fmla="*/ 99 h 99"/>
                <a:gd name="T2" fmla="*/ 171 w 172"/>
                <a:gd name="T3" fmla="*/ 0 h 99"/>
                <a:gd name="T4" fmla="*/ 172 w 172"/>
                <a:gd name="T5" fmla="*/ 0 h 99"/>
              </a:gdLst>
              <a:ahLst/>
              <a:cxnLst>
                <a:cxn ang="0">
                  <a:pos x="T0" y="T1"/>
                </a:cxn>
                <a:cxn ang="0">
                  <a:pos x="T2" y="T3"/>
                </a:cxn>
                <a:cxn ang="0">
                  <a:pos x="T4" y="T5"/>
                </a:cxn>
              </a:cxnLst>
              <a:rect l="0" t="0" r="r" b="b"/>
              <a:pathLst>
                <a:path w="172" h="99">
                  <a:moveTo>
                    <a:pt x="0" y="99"/>
                  </a:moveTo>
                  <a:lnTo>
                    <a:pt x="171" y="0"/>
                  </a:lnTo>
                  <a:lnTo>
                    <a:pt x="17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2" name="Freeform 1101"/>
            <p:cNvSpPr>
              <a:spLocks/>
            </p:cNvSpPr>
            <p:nvPr/>
          </p:nvSpPr>
          <p:spPr bwMode="auto">
            <a:xfrm>
              <a:off x="4591685" y="2577465"/>
              <a:ext cx="25400" cy="14605"/>
            </a:xfrm>
            <a:custGeom>
              <a:avLst/>
              <a:gdLst>
                <a:gd name="T0" fmla="*/ 0 w 121"/>
                <a:gd name="T1" fmla="*/ 69 h 69"/>
                <a:gd name="T2" fmla="*/ 120 w 121"/>
                <a:gd name="T3" fmla="*/ 0 h 69"/>
                <a:gd name="T4" fmla="*/ 121 w 121"/>
                <a:gd name="T5" fmla="*/ 0 h 69"/>
              </a:gdLst>
              <a:ahLst/>
              <a:cxnLst>
                <a:cxn ang="0">
                  <a:pos x="T0" y="T1"/>
                </a:cxn>
                <a:cxn ang="0">
                  <a:pos x="T2" y="T3"/>
                </a:cxn>
                <a:cxn ang="0">
                  <a:pos x="T4" y="T5"/>
                </a:cxn>
              </a:cxnLst>
              <a:rect l="0" t="0" r="r" b="b"/>
              <a:pathLst>
                <a:path w="121" h="69">
                  <a:moveTo>
                    <a:pt x="0" y="69"/>
                  </a:moveTo>
                  <a:lnTo>
                    <a:pt x="120" y="0"/>
                  </a:lnTo>
                  <a:lnTo>
                    <a:pt x="12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3" name="Freeform 1102"/>
            <p:cNvSpPr>
              <a:spLocks/>
            </p:cNvSpPr>
            <p:nvPr/>
          </p:nvSpPr>
          <p:spPr bwMode="auto">
            <a:xfrm>
              <a:off x="4554220" y="2624455"/>
              <a:ext cx="34290" cy="19685"/>
            </a:xfrm>
            <a:custGeom>
              <a:avLst/>
              <a:gdLst>
                <a:gd name="T0" fmla="*/ 0 w 163"/>
                <a:gd name="T1" fmla="*/ 94 h 94"/>
                <a:gd name="T2" fmla="*/ 162 w 163"/>
                <a:gd name="T3" fmla="*/ 0 h 94"/>
                <a:gd name="T4" fmla="*/ 163 w 163"/>
                <a:gd name="T5" fmla="*/ 0 h 94"/>
              </a:gdLst>
              <a:ahLst/>
              <a:cxnLst>
                <a:cxn ang="0">
                  <a:pos x="T0" y="T1"/>
                </a:cxn>
                <a:cxn ang="0">
                  <a:pos x="T2" y="T3"/>
                </a:cxn>
                <a:cxn ang="0">
                  <a:pos x="T4" y="T5"/>
                </a:cxn>
              </a:cxnLst>
              <a:rect l="0" t="0" r="r" b="b"/>
              <a:pathLst>
                <a:path w="163" h="94">
                  <a:moveTo>
                    <a:pt x="0" y="94"/>
                  </a:moveTo>
                  <a:lnTo>
                    <a:pt x="162" y="0"/>
                  </a:lnTo>
                  <a:lnTo>
                    <a:pt x="1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4" name="Freeform 1103"/>
            <p:cNvSpPr>
              <a:spLocks/>
            </p:cNvSpPr>
            <p:nvPr/>
          </p:nvSpPr>
          <p:spPr bwMode="auto">
            <a:xfrm>
              <a:off x="4615815" y="2579370"/>
              <a:ext cx="50800" cy="29210"/>
            </a:xfrm>
            <a:custGeom>
              <a:avLst/>
              <a:gdLst>
                <a:gd name="T0" fmla="*/ 0 w 238"/>
                <a:gd name="T1" fmla="*/ 136 h 136"/>
                <a:gd name="T2" fmla="*/ 237 w 238"/>
                <a:gd name="T3" fmla="*/ 0 h 136"/>
                <a:gd name="T4" fmla="*/ 238 w 238"/>
                <a:gd name="T5" fmla="*/ 0 h 136"/>
              </a:gdLst>
              <a:ahLst/>
              <a:cxnLst>
                <a:cxn ang="0">
                  <a:pos x="T0" y="T1"/>
                </a:cxn>
                <a:cxn ang="0">
                  <a:pos x="T2" y="T3"/>
                </a:cxn>
                <a:cxn ang="0">
                  <a:pos x="T4" y="T5"/>
                </a:cxn>
              </a:cxnLst>
              <a:rect l="0" t="0" r="r" b="b"/>
              <a:pathLst>
                <a:path w="238" h="136">
                  <a:moveTo>
                    <a:pt x="0" y="136"/>
                  </a:moveTo>
                  <a:lnTo>
                    <a:pt x="237" y="0"/>
                  </a:lnTo>
                  <a:lnTo>
                    <a:pt x="23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5" name="Freeform 1104"/>
            <p:cNvSpPr>
              <a:spLocks/>
            </p:cNvSpPr>
            <p:nvPr/>
          </p:nvSpPr>
          <p:spPr bwMode="auto">
            <a:xfrm>
              <a:off x="4588510" y="2608580"/>
              <a:ext cx="27940" cy="15875"/>
            </a:xfrm>
            <a:custGeom>
              <a:avLst/>
              <a:gdLst>
                <a:gd name="T0" fmla="*/ 0 w 132"/>
                <a:gd name="T1" fmla="*/ 76 h 76"/>
                <a:gd name="T2" fmla="*/ 131 w 132"/>
                <a:gd name="T3" fmla="*/ 0 h 76"/>
                <a:gd name="T4" fmla="*/ 132 w 132"/>
                <a:gd name="T5" fmla="*/ 0 h 76"/>
              </a:gdLst>
              <a:ahLst/>
              <a:cxnLst>
                <a:cxn ang="0">
                  <a:pos x="T0" y="T1"/>
                </a:cxn>
                <a:cxn ang="0">
                  <a:pos x="T2" y="T3"/>
                </a:cxn>
                <a:cxn ang="0">
                  <a:pos x="T4" y="T5"/>
                </a:cxn>
              </a:cxnLst>
              <a:rect l="0" t="0" r="r" b="b"/>
              <a:pathLst>
                <a:path w="132" h="76">
                  <a:moveTo>
                    <a:pt x="0" y="76"/>
                  </a:moveTo>
                  <a:lnTo>
                    <a:pt x="131" y="0"/>
                  </a:lnTo>
                  <a:lnTo>
                    <a:pt x="13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6" name="Freeform 1105"/>
            <p:cNvSpPr>
              <a:spLocks/>
            </p:cNvSpPr>
            <p:nvPr/>
          </p:nvSpPr>
          <p:spPr bwMode="auto">
            <a:xfrm>
              <a:off x="4577715" y="2608580"/>
              <a:ext cx="91440" cy="52705"/>
            </a:xfrm>
            <a:custGeom>
              <a:avLst/>
              <a:gdLst>
                <a:gd name="T0" fmla="*/ 0 w 430"/>
                <a:gd name="T1" fmla="*/ 248 h 248"/>
                <a:gd name="T2" fmla="*/ 296 w 430"/>
                <a:gd name="T3" fmla="*/ 76 h 248"/>
                <a:gd name="T4" fmla="*/ 429 w 430"/>
                <a:gd name="T5" fmla="*/ 0 h 248"/>
                <a:gd name="T6" fmla="*/ 430 w 430"/>
                <a:gd name="T7" fmla="*/ 0 h 248"/>
              </a:gdLst>
              <a:ahLst/>
              <a:cxnLst>
                <a:cxn ang="0">
                  <a:pos x="T0" y="T1"/>
                </a:cxn>
                <a:cxn ang="0">
                  <a:pos x="T2" y="T3"/>
                </a:cxn>
                <a:cxn ang="0">
                  <a:pos x="T4" y="T5"/>
                </a:cxn>
                <a:cxn ang="0">
                  <a:pos x="T6" y="T7"/>
                </a:cxn>
              </a:cxnLst>
              <a:rect l="0" t="0" r="r" b="b"/>
              <a:pathLst>
                <a:path w="430" h="248">
                  <a:moveTo>
                    <a:pt x="0" y="248"/>
                  </a:moveTo>
                  <a:lnTo>
                    <a:pt x="296" y="76"/>
                  </a:lnTo>
                  <a:lnTo>
                    <a:pt x="429" y="0"/>
                  </a:lnTo>
                  <a:lnTo>
                    <a:pt x="43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7" name="Freeform 1106"/>
            <p:cNvSpPr>
              <a:spLocks/>
            </p:cNvSpPr>
            <p:nvPr/>
          </p:nvSpPr>
          <p:spPr bwMode="auto">
            <a:xfrm>
              <a:off x="4431665" y="2929890"/>
              <a:ext cx="635" cy="394335"/>
            </a:xfrm>
            <a:custGeom>
              <a:avLst/>
              <a:gdLst>
                <a:gd name="T0" fmla="*/ 0 w 1"/>
                <a:gd name="T1" fmla="*/ 0 h 1863"/>
                <a:gd name="T2" fmla="*/ 0 w 1"/>
                <a:gd name="T3" fmla="*/ 1863 h 1863"/>
                <a:gd name="T4" fmla="*/ 1 w 1"/>
                <a:gd name="T5" fmla="*/ 1863 h 1863"/>
              </a:gdLst>
              <a:ahLst/>
              <a:cxnLst>
                <a:cxn ang="0">
                  <a:pos x="T0" y="T1"/>
                </a:cxn>
                <a:cxn ang="0">
                  <a:pos x="T2" y="T3"/>
                </a:cxn>
                <a:cxn ang="0">
                  <a:pos x="T4" y="T5"/>
                </a:cxn>
              </a:cxnLst>
              <a:rect l="0" t="0" r="r" b="b"/>
              <a:pathLst>
                <a:path w="1" h="1863">
                  <a:moveTo>
                    <a:pt x="0" y="0"/>
                  </a:moveTo>
                  <a:lnTo>
                    <a:pt x="0" y="1863"/>
                  </a:lnTo>
                  <a:lnTo>
                    <a:pt x="1" y="186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8" name="Freeform 1107"/>
            <p:cNvSpPr>
              <a:spLocks/>
            </p:cNvSpPr>
            <p:nvPr/>
          </p:nvSpPr>
          <p:spPr bwMode="auto">
            <a:xfrm>
              <a:off x="4351020" y="3236595"/>
              <a:ext cx="165100" cy="635"/>
            </a:xfrm>
            <a:custGeom>
              <a:avLst/>
              <a:gdLst>
                <a:gd name="T0" fmla="*/ 0 w 780"/>
                <a:gd name="T1" fmla="*/ 779 w 780"/>
                <a:gd name="T2" fmla="*/ 780 w 780"/>
              </a:gdLst>
              <a:ahLst/>
              <a:cxnLst>
                <a:cxn ang="0">
                  <a:pos x="T0" y="0"/>
                </a:cxn>
                <a:cxn ang="0">
                  <a:pos x="T1" y="0"/>
                </a:cxn>
                <a:cxn ang="0">
                  <a:pos x="T2" y="0"/>
                </a:cxn>
              </a:cxnLst>
              <a:rect l="0" t="0" r="r" b="b"/>
              <a:pathLst>
                <a:path w="780">
                  <a:moveTo>
                    <a:pt x="0" y="0"/>
                  </a:moveTo>
                  <a:lnTo>
                    <a:pt x="779" y="0"/>
                  </a:lnTo>
                  <a:lnTo>
                    <a:pt x="78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09" name="Freeform 1108"/>
            <p:cNvSpPr>
              <a:spLocks/>
            </p:cNvSpPr>
            <p:nvPr/>
          </p:nvSpPr>
          <p:spPr bwMode="auto">
            <a:xfrm>
              <a:off x="4494530" y="3166745"/>
              <a:ext cx="6985" cy="139700"/>
            </a:xfrm>
            <a:custGeom>
              <a:avLst/>
              <a:gdLst>
                <a:gd name="T0" fmla="*/ 32 w 32"/>
                <a:gd name="T1" fmla="*/ 0 h 658"/>
                <a:gd name="T2" fmla="*/ 0 w 32"/>
                <a:gd name="T3" fmla="*/ 31 h 658"/>
                <a:gd name="T4" fmla="*/ 32 w 32"/>
                <a:gd name="T5" fmla="*/ 658 h 658"/>
                <a:gd name="T6" fmla="*/ 32 w 32"/>
                <a:gd name="T7" fmla="*/ 0 h 658"/>
              </a:gdLst>
              <a:ahLst/>
              <a:cxnLst>
                <a:cxn ang="0">
                  <a:pos x="T0" y="T1"/>
                </a:cxn>
                <a:cxn ang="0">
                  <a:pos x="T2" y="T3"/>
                </a:cxn>
                <a:cxn ang="0">
                  <a:pos x="T4" y="T5"/>
                </a:cxn>
                <a:cxn ang="0">
                  <a:pos x="T6" y="T7"/>
                </a:cxn>
              </a:cxnLst>
              <a:rect l="0" t="0" r="r" b="b"/>
              <a:pathLst>
                <a:path w="32" h="658">
                  <a:moveTo>
                    <a:pt x="32" y="0"/>
                  </a:moveTo>
                  <a:lnTo>
                    <a:pt x="0" y="31"/>
                  </a:lnTo>
                  <a:lnTo>
                    <a:pt x="32" y="658"/>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10" name="Freeform 1109"/>
            <p:cNvSpPr>
              <a:spLocks/>
            </p:cNvSpPr>
            <p:nvPr/>
          </p:nvSpPr>
          <p:spPr bwMode="auto">
            <a:xfrm>
              <a:off x="4494530" y="3173730"/>
              <a:ext cx="6985" cy="132715"/>
            </a:xfrm>
            <a:custGeom>
              <a:avLst/>
              <a:gdLst>
                <a:gd name="T0" fmla="*/ 0 w 32"/>
                <a:gd name="T1" fmla="*/ 0 h 627"/>
                <a:gd name="T2" fmla="*/ 32 w 32"/>
                <a:gd name="T3" fmla="*/ 627 h 627"/>
                <a:gd name="T4" fmla="*/ 0 w 32"/>
                <a:gd name="T5" fmla="*/ 595 h 627"/>
                <a:gd name="T6" fmla="*/ 0 w 32"/>
                <a:gd name="T7" fmla="*/ 0 h 627"/>
              </a:gdLst>
              <a:ahLst/>
              <a:cxnLst>
                <a:cxn ang="0">
                  <a:pos x="T0" y="T1"/>
                </a:cxn>
                <a:cxn ang="0">
                  <a:pos x="T2" y="T3"/>
                </a:cxn>
                <a:cxn ang="0">
                  <a:pos x="T4" y="T5"/>
                </a:cxn>
                <a:cxn ang="0">
                  <a:pos x="T6" y="T7"/>
                </a:cxn>
              </a:cxnLst>
              <a:rect l="0" t="0" r="r" b="b"/>
              <a:pathLst>
                <a:path w="32" h="627">
                  <a:moveTo>
                    <a:pt x="0" y="0"/>
                  </a:moveTo>
                  <a:lnTo>
                    <a:pt x="32" y="627"/>
                  </a:lnTo>
                  <a:lnTo>
                    <a:pt x="0" y="59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11" name="Freeform 1110"/>
            <p:cNvSpPr>
              <a:spLocks/>
            </p:cNvSpPr>
            <p:nvPr/>
          </p:nvSpPr>
          <p:spPr bwMode="auto">
            <a:xfrm>
              <a:off x="4494530" y="3166745"/>
              <a:ext cx="6985" cy="139700"/>
            </a:xfrm>
            <a:custGeom>
              <a:avLst/>
              <a:gdLst>
                <a:gd name="T0" fmla="*/ 32 w 32"/>
                <a:gd name="T1" fmla="*/ 0 h 658"/>
                <a:gd name="T2" fmla="*/ 0 w 32"/>
                <a:gd name="T3" fmla="*/ 31 h 658"/>
                <a:gd name="T4" fmla="*/ 0 w 32"/>
                <a:gd name="T5" fmla="*/ 626 h 658"/>
                <a:gd name="T6" fmla="*/ 32 w 32"/>
                <a:gd name="T7" fmla="*/ 658 h 658"/>
                <a:gd name="T8" fmla="*/ 32 w 32"/>
                <a:gd name="T9" fmla="*/ 0 h 658"/>
              </a:gdLst>
              <a:ahLst/>
              <a:cxnLst>
                <a:cxn ang="0">
                  <a:pos x="T0" y="T1"/>
                </a:cxn>
                <a:cxn ang="0">
                  <a:pos x="T2" y="T3"/>
                </a:cxn>
                <a:cxn ang="0">
                  <a:pos x="T4" y="T5"/>
                </a:cxn>
                <a:cxn ang="0">
                  <a:pos x="T6" y="T7"/>
                </a:cxn>
                <a:cxn ang="0">
                  <a:pos x="T8" y="T9"/>
                </a:cxn>
              </a:cxnLst>
              <a:rect l="0" t="0" r="r" b="b"/>
              <a:pathLst>
                <a:path w="32" h="658">
                  <a:moveTo>
                    <a:pt x="32" y="0"/>
                  </a:moveTo>
                  <a:lnTo>
                    <a:pt x="0" y="31"/>
                  </a:lnTo>
                  <a:lnTo>
                    <a:pt x="0" y="626"/>
                  </a:lnTo>
                  <a:lnTo>
                    <a:pt x="32" y="658"/>
                  </a:lnTo>
                  <a:lnTo>
                    <a:pt x="3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12" name="Freeform 1111"/>
            <p:cNvSpPr>
              <a:spLocks/>
            </p:cNvSpPr>
            <p:nvPr/>
          </p:nvSpPr>
          <p:spPr bwMode="auto">
            <a:xfrm>
              <a:off x="4362450" y="3299460"/>
              <a:ext cx="139065" cy="6985"/>
            </a:xfrm>
            <a:custGeom>
              <a:avLst/>
              <a:gdLst>
                <a:gd name="T0" fmla="*/ 658 w 658"/>
                <a:gd name="T1" fmla="*/ 32 h 32"/>
                <a:gd name="T2" fmla="*/ 626 w 658"/>
                <a:gd name="T3" fmla="*/ 0 h 32"/>
                <a:gd name="T4" fmla="*/ 0 w 658"/>
                <a:gd name="T5" fmla="*/ 32 h 32"/>
                <a:gd name="T6" fmla="*/ 658 w 658"/>
                <a:gd name="T7" fmla="*/ 32 h 32"/>
              </a:gdLst>
              <a:ahLst/>
              <a:cxnLst>
                <a:cxn ang="0">
                  <a:pos x="T0" y="T1"/>
                </a:cxn>
                <a:cxn ang="0">
                  <a:pos x="T2" y="T3"/>
                </a:cxn>
                <a:cxn ang="0">
                  <a:pos x="T4" y="T5"/>
                </a:cxn>
                <a:cxn ang="0">
                  <a:pos x="T6" y="T7"/>
                </a:cxn>
              </a:cxnLst>
              <a:rect l="0" t="0" r="r" b="b"/>
              <a:pathLst>
                <a:path w="658" h="32">
                  <a:moveTo>
                    <a:pt x="658" y="32"/>
                  </a:moveTo>
                  <a:lnTo>
                    <a:pt x="626" y="0"/>
                  </a:lnTo>
                  <a:lnTo>
                    <a:pt x="0" y="32"/>
                  </a:lnTo>
                  <a:lnTo>
                    <a:pt x="658"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13" name="Freeform 1112"/>
            <p:cNvSpPr>
              <a:spLocks/>
            </p:cNvSpPr>
            <p:nvPr/>
          </p:nvSpPr>
          <p:spPr bwMode="auto">
            <a:xfrm>
              <a:off x="4362450" y="3299460"/>
              <a:ext cx="132080" cy="6985"/>
            </a:xfrm>
            <a:custGeom>
              <a:avLst/>
              <a:gdLst>
                <a:gd name="T0" fmla="*/ 626 w 626"/>
                <a:gd name="T1" fmla="*/ 0 h 32"/>
                <a:gd name="T2" fmla="*/ 0 w 626"/>
                <a:gd name="T3" fmla="*/ 32 h 32"/>
                <a:gd name="T4" fmla="*/ 32 w 626"/>
                <a:gd name="T5" fmla="*/ 0 h 32"/>
                <a:gd name="T6" fmla="*/ 626 w 626"/>
                <a:gd name="T7" fmla="*/ 0 h 32"/>
              </a:gdLst>
              <a:ahLst/>
              <a:cxnLst>
                <a:cxn ang="0">
                  <a:pos x="T0" y="T1"/>
                </a:cxn>
                <a:cxn ang="0">
                  <a:pos x="T2" y="T3"/>
                </a:cxn>
                <a:cxn ang="0">
                  <a:pos x="T4" y="T5"/>
                </a:cxn>
                <a:cxn ang="0">
                  <a:pos x="T6" y="T7"/>
                </a:cxn>
              </a:cxnLst>
              <a:rect l="0" t="0" r="r" b="b"/>
              <a:pathLst>
                <a:path w="626" h="32">
                  <a:moveTo>
                    <a:pt x="626" y="0"/>
                  </a:moveTo>
                  <a:lnTo>
                    <a:pt x="0" y="32"/>
                  </a:lnTo>
                  <a:lnTo>
                    <a:pt x="32" y="0"/>
                  </a:lnTo>
                  <a:lnTo>
                    <a:pt x="6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14" name="Freeform 1113"/>
            <p:cNvSpPr>
              <a:spLocks/>
            </p:cNvSpPr>
            <p:nvPr/>
          </p:nvSpPr>
          <p:spPr bwMode="auto">
            <a:xfrm>
              <a:off x="4362450" y="3299460"/>
              <a:ext cx="139065" cy="6985"/>
            </a:xfrm>
            <a:custGeom>
              <a:avLst/>
              <a:gdLst>
                <a:gd name="T0" fmla="*/ 658 w 658"/>
                <a:gd name="T1" fmla="*/ 32 h 32"/>
                <a:gd name="T2" fmla="*/ 626 w 658"/>
                <a:gd name="T3" fmla="*/ 0 h 32"/>
                <a:gd name="T4" fmla="*/ 32 w 658"/>
                <a:gd name="T5" fmla="*/ 0 h 32"/>
                <a:gd name="T6" fmla="*/ 0 w 658"/>
                <a:gd name="T7" fmla="*/ 32 h 32"/>
                <a:gd name="T8" fmla="*/ 658 w 658"/>
                <a:gd name="T9" fmla="*/ 32 h 32"/>
              </a:gdLst>
              <a:ahLst/>
              <a:cxnLst>
                <a:cxn ang="0">
                  <a:pos x="T0" y="T1"/>
                </a:cxn>
                <a:cxn ang="0">
                  <a:pos x="T2" y="T3"/>
                </a:cxn>
                <a:cxn ang="0">
                  <a:pos x="T4" y="T5"/>
                </a:cxn>
                <a:cxn ang="0">
                  <a:pos x="T6" y="T7"/>
                </a:cxn>
                <a:cxn ang="0">
                  <a:pos x="T8" y="T9"/>
                </a:cxn>
              </a:cxnLst>
              <a:rect l="0" t="0" r="r" b="b"/>
              <a:pathLst>
                <a:path w="658" h="32">
                  <a:moveTo>
                    <a:pt x="658" y="32"/>
                  </a:moveTo>
                  <a:lnTo>
                    <a:pt x="626" y="0"/>
                  </a:lnTo>
                  <a:lnTo>
                    <a:pt x="32" y="0"/>
                  </a:lnTo>
                  <a:lnTo>
                    <a:pt x="0" y="32"/>
                  </a:lnTo>
                  <a:lnTo>
                    <a:pt x="658"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15" name="Freeform 1114"/>
            <p:cNvSpPr>
              <a:spLocks/>
            </p:cNvSpPr>
            <p:nvPr/>
          </p:nvSpPr>
          <p:spPr bwMode="auto">
            <a:xfrm>
              <a:off x="4362450" y="3166745"/>
              <a:ext cx="6350" cy="139700"/>
            </a:xfrm>
            <a:custGeom>
              <a:avLst/>
              <a:gdLst>
                <a:gd name="T0" fmla="*/ 0 w 32"/>
                <a:gd name="T1" fmla="*/ 658 h 658"/>
                <a:gd name="T2" fmla="*/ 32 w 32"/>
                <a:gd name="T3" fmla="*/ 626 h 658"/>
                <a:gd name="T4" fmla="*/ 0 w 32"/>
                <a:gd name="T5" fmla="*/ 0 h 658"/>
                <a:gd name="T6" fmla="*/ 0 w 32"/>
                <a:gd name="T7" fmla="*/ 658 h 658"/>
              </a:gdLst>
              <a:ahLst/>
              <a:cxnLst>
                <a:cxn ang="0">
                  <a:pos x="T0" y="T1"/>
                </a:cxn>
                <a:cxn ang="0">
                  <a:pos x="T2" y="T3"/>
                </a:cxn>
                <a:cxn ang="0">
                  <a:pos x="T4" y="T5"/>
                </a:cxn>
                <a:cxn ang="0">
                  <a:pos x="T6" y="T7"/>
                </a:cxn>
              </a:cxnLst>
              <a:rect l="0" t="0" r="r" b="b"/>
              <a:pathLst>
                <a:path w="32" h="658">
                  <a:moveTo>
                    <a:pt x="0" y="658"/>
                  </a:moveTo>
                  <a:lnTo>
                    <a:pt x="32" y="626"/>
                  </a:lnTo>
                  <a:lnTo>
                    <a:pt x="0" y="0"/>
                  </a:lnTo>
                  <a:lnTo>
                    <a:pt x="0" y="6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16" name="Freeform 1115"/>
            <p:cNvSpPr>
              <a:spLocks/>
            </p:cNvSpPr>
            <p:nvPr/>
          </p:nvSpPr>
          <p:spPr bwMode="auto">
            <a:xfrm>
              <a:off x="4362450" y="3166745"/>
              <a:ext cx="6350" cy="132715"/>
            </a:xfrm>
            <a:custGeom>
              <a:avLst/>
              <a:gdLst>
                <a:gd name="T0" fmla="*/ 32 w 32"/>
                <a:gd name="T1" fmla="*/ 626 h 626"/>
                <a:gd name="T2" fmla="*/ 0 w 32"/>
                <a:gd name="T3" fmla="*/ 0 h 626"/>
                <a:gd name="T4" fmla="*/ 32 w 32"/>
                <a:gd name="T5" fmla="*/ 31 h 626"/>
                <a:gd name="T6" fmla="*/ 32 w 32"/>
                <a:gd name="T7" fmla="*/ 626 h 626"/>
              </a:gdLst>
              <a:ahLst/>
              <a:cxnLst>
                <a:cxn ang="0">
                  <a:pos x="T0" y="T1"/>
                </a:cxn>
                <a:cxn ang="0">
                  <a:pos x="T2" y="T3"/>
                </a:cxn>
                <a:cxn ang="0">
                  <a:pos x="T4" y="T5"/>
                </a:cxn>
                <a:cxn ang="0">
                  <a:pos x="T6" y="T7"/>
                </a:cxn>
              </a:cxnLst>
              <a:rect l="0" t="0" r="r" b="b"/>
              <a:pathLst>
                <a:path w="32" h="626">
                  <a:moveTo>
                    <a:pt x="32" y="626"/>
                  </a:moveTo>
                  <a:lnTo>
                    <a:pt x="0" y="0"/>
                  </a:lnTo>
                  <a:lnTo>
                    <a:pt x="32" y="31"/>
                  </a:lnTo>
                  <a:lnTo>
                    <a:pt x="32" y="6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17" name="Freeform 1116"/>
            <p:cNvSpPr>
              <a:spLocks/>
            </p:cNvSpPr>
            <p:nvPr/>
          </p:nvSpPr>
          <p:spPr bwMode="auto">
            <a:xfrm>
              <a:off x="4362450" y="3166745"/>
              <a:ext cx="6350" cy="139700"/>
            </a:xfrm>
            <a:custGeom>
              <a:avLst/>
              <a:gdLst>
                <a:gd name="T0" fmla="*/ 0 w 32"/>
                <a:gd name="T1" fmla="*/ 658 h 658"/>
                <a:gd name="T2" fmla="*/ 32 w 32"/>
                <a:gd name="T3" fmla="*/ 626 h 658"/>
                <a:gd name="T4" fmla="*/ 32 w 32"/>
                <a:gd name="T5" fmla="*/ 31 h 658"/>
                <a:gd name="T6" fmla="*/ 0 w 32"/>
                <a:gd name="T7" fmla="*/ 0 h 658"/>
                <a:gd name="T8" fmla="*/ 0 w 32"/>
                <a:gd name="T9" fmla="*/ 658 h 658"/>
              </a:gdLst>
              <a:ahLst/>
              <a:cxnLst>
                <a:cxn ang="0">
                  <a:pos x="T0" y="T1"/>
                </a:cxn>
                <a:cxn ang="0">
                  <a:pos x="T2" y="T3"/>
                </a:cxn>
                <a:cxn ang="0">
                  <a:pos x="T4" y="T5"/>
                </a:cxn>
                <a:cxn ang="0">
                  <a:pos x="T6" y="T7"/>
                </a:cxn>
                <a:cxn ang="0">
                  <a:pos x="T8" y="T9"/>
                </a:cxn>
              </a:cxnLst>
              <a:rect l="0" t="0" r="r" b="b"/>
              <a:pathLst>
                <a:path w="32" h="658">
                  <a:moveTo>
                    <a:pt x="0" y="658"/>
                  </a:moveTo>
                  <a:lnTo>
                    <a:pt x="32" y="626"/>
                  </a:lnTo>
                  <a:lnTo>
                    <a:pt x="32" y="31"/>
                  </a:lnTo>
                  <a:lnTo>
                    <a:pt x="0" y="0"/>
                  </a:lnTo>
                  <a:lnTo>
                    <a:pt x="0" y="65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18" name="Freeform 1117"/>
            <p:cNvSpPr>
              <a:spLocks/>
            </p:cNvSpPr>
            <p:nvPr/>
          </p:nvSpPr>
          <p:spPr bwMode="auto">
            <a:xfrm>
              <a:off x="4362450" y="3166745"/>
              <a:ext cx="139065" cy="6985"/>
            </a:xfrm>
            <a:custGeom>
              <a:avLst/>
              <a:gdLst>
                <a:gd name="T0" fmla="*/ 0 w 658"/>
                <a:gd name="T1" fmla="*/ 0 h 31"/>
                <a:gd name="T2" fmla="*/ 32 w 658"/>
                <a:gd name="T3" fmla="*/ 31 h 31"/>
                <a:gd name="T4" fmla="*/ 658 w 658"/>
                <a:gd name="T5" fmla="*/ 0 h 31"/>
                <a:gd name="T6" fmla="*/ 0 w 658"/>
                <a:gd name="T7" fmla="*/ 0 h 31"/>
              </a:gdLst>
              <a:ahLst/>
              <a:cxnLst>
                <a:cxn ang="0">
                  <a:pos x="T0" y="T1"/>
                </a:cxn>
                <a:cxn ang="0">
                  <a:pos x="T2" y="T3"/>
                </a:cxn>
                <a:cxn ang="0">
                  <a:pos x="T4" y="T5"/>
                </a:cxn>
                <a:cxn ang="0">
                  <a:pos x="T6" y="T7"/>
                </a:cxn>
              </a:cxnLst>
              <a:rect l="0" t="0" r="r" b="b"/>
              <a:pathLst>
                <a:path w="658" h="31">
                  <a:moveTo>
                    <a:pt x="0" y="0"/>
                  </a:moveTo>
                  <a:lnTo>
                    <a:pt x="32" y="31"/>
                  </a:lnTo>
                  <a:lnTo>
                    <a:pt x="65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19" name="Freeform 1118"/>
            <p:cNvSpPr>
              <a:spLocks/>
            </p:cNvSpPr>
            <p:nvPr/>
          </p:nvSpPr>
          <p:spPr bwMode="auto">
            <a:xfrm>
              <a:off x="4368800" y="3166745"/>
              <a:ext cx="132715" cy="6985"/>
            </a:xfrm>
            <a:custGeom>
              <a:avLst/>
              <a:gdLst>
                <a:gd name="T0" fmla="*/ 0 w 626"/>
                <a:gd name="T1" fmla="*/ 31 h 31"/>
                <a:gd name="T2" fmla="*/ 626 w 626"/>
                <a:gd name="T3" fmla="*/ 0 h 31"/>
                <a:gd name="T4" fmla="*/ 594 w 626"/>
                <a:gd name="T5" fmla="*/ 31 h 31"/>
                <a:gd name="T6" fmla="*/ 0 w 626"/>
                <a:gd name="T7" fmla="*/ 31 h 31"/>
              </a:gdLst>
              <a:ahLst/>
              <a:cxnLst>
                <a:cxn ang="0">
                  <a:pos x="T0" y="T1"/>
                </a:cxn>
                <a:cxn ang="0">
                  <a:pos x="T2" y="T3"/>
                </a:cxn>
                <a:cxn ang="0">
                  <a:pos x="T4" y="T5"/>
                </a:cxn>
                <a:cxn ang="0">
                  <a:pos x="T6" y="T7"/>
                </a:cxn>
              </a:cxnLst>
              <a:rect l="0" t="0" r="r" b="b"/>
              <a:pathLst>
                <a:path w="626" h="31">
                  <a:moveTo>
                    <a:pt x="0" y="31"/>
                  </a:moveTo>
                  <a:lnTo>
                    <a:pt x="626" y="0"/>
                  </a:lnTo>
                  <a:lnTo>
                    <a:pt x="594"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120" name="Freeform 1119"/>
            <p:cNvSpPr>
              <a:spLocks/>
            </p:cNvSpPr>
            <p:nvPr/>
          </p:nvSpPr>
          <p:spPr bwMode="auto">
            <a:xfrm>
              <a:off x="4362450" y="3166745"/>
              <a:ext cx="139065" cy="6985"/>
            </a:xfrm>
            <a:custGeom>
              <a:avLst/>
              <a:gdLst>
                <a:gd name="T0" fmla="*/ 0 w 658"/>
                <a:gd name="T1" fmla="*/ 0 h 31"/>
                <a:gd name="T2" fmla="*/ 32 w 658"/>
                <a:gd name="T3" fmla="*/ 31 h 31"/>
                <a:gd name="T4" fmla="*/ 626 w 658"/>
                <a:gd name="T5" fmla="*/ 31 h 31"/>
                <a:gd name="T6" fmla="*/ 658 w 658"/>
                <a:gd name="T7" fmla="*/ 0 h 31"/>
                <a:gd name="T8" fmla="*/ 0 w 658"/>
                <a:gd name="T9" fmla="*/ 0 h 31"/>
              </a:gdLst>
              <a:ahLst/>
              <a:cxnLst>
                <a:cxn ang="0">
                  <a:pos x="T0" y="T1"/>
                </a:cxn>
                <a:cxn ang="0">
                  <a:pos x="T2" y="T3"/>
                </a:cxn>
                <a:cxn ang="0">
                  <a:pos x="T4" y="T5"/>
                </a:cxn>
                <a:cxn ang="0">
                  <a:pos x="T6" y="T7"/>
                </a:cxn>
                <a:cxn ang="0">
                  <a:pos x="T8" y="T9"/>
                </a:cxn>
              </a:cxnLst>
              <a:rect l="0" t="0" r="r" b="b"/>
              <a:pathLst>
                <a:path w="658" h="31">
                  <a:moveTo>
                    <a:pt x="0" y="0"/>
                  </a:moveTo>
                  <a:lnTo>
                    <a:pt x="32" y="31"/>
                  </a:lnTo>
                  <a:lnTo>
                    <a:pt x="626" y="31"/>
                  </a:lnTo>
                  <a:lnTo>
                    <a:pt x="658" y="0"/>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1" name="Freeform 1120"/>
            <p:cNvSpPr>
              <a:spLocks/>
            </p:cNvSpPr>
            <p:nvPr/>
          </p:nvSpPr>
          <p:spPr bwMode="auto">
            <a:xfrm>
              <a:off x="4365625" y="3176905"/>
              <a:ext cx="635" cy="635"/>
            </a:xfrm>
            <a:custGeom>
              <a:avLst/>
              <a:gdLst>
                <a:gd name="T0" fmla="*/ 0 w 4"/>
                <a:gd name="T1" fmla="*/ 3 h 3"/>
                <a:gd name="T2" fmla="*/ 3 w 4"/>
                <a:gd name="T3" fmla="*/ 0 h 3"/>
                <a:gd name="T4" fmla="*/ 4 w 4"/>
                <a:gd name="T5" fmla="*/ 0 h 3"/>
              </a:gdLst>
              <a:ahLst/>
              <a:cxnLst>
                <a:cxn ang="0">
                  <a:pos x="T0" y="T1"/>
                </a:cxn>
                <a:cxn ang="0">
                  <a:pos x="T2" y="T3"/>
                </a:cxn>
                <a:cxn ang="0">
                  <a:pos x="T4" y="T5"/>
                </a:cxn>
              </a:cxnLst>
              <a:rect l="0" t="0" r="r" b="b"/>
              <a:pathLst>
                <a:path w="4" h="3">
                  <a:moveTo>
                    <a:pt x="0" y="3"/>
                  </a:moveTo>
                  <a:lnTo>
                    <a:pt x="3" y="0"/>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2" name="Freeform 1121"/>
            <p:cNvSpPr>
              <a:spLocks/>
            </p:cNvSpPr>
            <p:nvPr/>
          </p:nvSpPr>
          <p:spPr bwMode="auto">
            <a:xfrm>
              <a:off x="4375785" y="3172460"/>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3" name="Freeform 1122"/>
            <p:cNvSpPr>
              <a:spLocks/>
            </p:cNvSpPr>
            <p:nvPr/>
          </p:nvSpPr>
          <p:spPr bwMode="auto">
            <a:xfrm>
              <a:off x="4371340" y="3189605"/>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4" name="Freeform 1123"/>
            <p:cNvSpPr>
              <a:spLocks/>
            </p:cNvSpPr>
            <p:nvPr/>
          </p:nvSpPr>
          <p:spPr bwMode="auto">
            <a:xfrm>
              <a:off x="4393565" y="3170555"/>
              <a:ext cx="5080" cy="4445"/>
            </a:xfrm>
            <a:custGeom>
              <a:avLst/>
              <a:gdLst>
                <a:gd name="T0" fmla="*/ 0 w 25"/>
                <a:gd name="T1" fmla="*/ 23 h 23"/>
                <a:gd name="T2" fmla="*/ 24 w 25"/>
                <a:gd name="T3" fmla="*/ 0 h 23"/>
                <a:gd name="T4" fmla="*/ 25 w 25"/>
                <a:gd name="T5" fmla="*/ 0 h 23"/>
              </a:gdLst>
              <a:ahLst/>
              <a:cxnLst>
                <a:cxn ang="0">
                  <a:pos x="T0" y="T1"/>
                </a:cxn>
                <a:cxn ang="0">
                  <a:pos x="T2" y="T3"/>
                </a:cxn>
                <a:cxn ang="0">
                  <a:pos x="T4" y="T5"/>
                </a:cxn>
              </a:cxnLst>
              <a:rect l="0" t="0" r="r" b="b"/>
              <a:pathLst>
                <a:path w="25" h="23">
                  <a:moveTo>
                    <a:pt x="0" y="23"/>
                  </a:moveTo>
                  <a:lnTo>
                    <a:pt x="24" y="0"/>
                  </a:lnTo>
                  <a:lnTo>
                    <a:pt x="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5" name="Freeform 1124"/>
            <p:cNvSpPr>
              <a:spLocks/>
            </p:cNvSpPr>
            <p:nvPr/>
          </p:nvSpPr>
          <p:spPr bwMode="auto">
            <a:xfrm>
              <a:off x="4366895" y="3207385"/>
              <a:ext cx="7620" cy="6985"/>
            </a:xfrm>
            <a:custGeom>
              <a:avLst/>
              <a:gdLst>
                <a:gd name="T0" fmla="*/ 0 w 35"/>
                <a:gd name="T1" fmla="*/ 34 h 34"/>
                <a:gd name="T2" fmla="*/ 34 w 35"/>
                <a:gd name="T3" fmla="*/ 0 h 34"/>
                <a:gd name="T4" fmla="*/ 35 w 35"/>
                <a:gd name="T5" fmla="*/ 0 h 34"/>
              </a:gdLst>
              <a:ahLst/>
              <a:cxnLst>
                <a:cxn ang="0">
                  <a:pos x="T0" y="T1"/>
                </a:cxn>
                <a:cxn ang="0">
                  <a:pos x="T2" y="T3"/>
                </a:cxn>
                <a:cxn ang="0">
                  <a:pos x="T4" y="T5"/>
                </a:cxn>
              </a:cxnLst>
              <a:rect l="0" t="0" r="r" b="b"/>
              <a:pathLst>
                <a:path w="35" h="34">
                  <a:moveTo>
                    <a:pt x="0" y="34"/>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6" name="Freeform 1125"/>
            <p:cNvSpPr>
              <a:spLocks/>
            </p:cNvSpPr>
            <p:nvPr/>
          </p:nvSpPr>
          <p:spPr bwMode="auto">
            <a:xfrm>
              <a:off x="4388485" y="3185160"/>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7" name="Freeform 1126"/>
            <p:cNvSpPr>
              <a:spLocks/>
            </p:cNvSpPr>
            <p:nvPr/>
          </p:nvSpPr>
          <p:spPr bwMode="auto">
            <a:xfrm>
              <a:off x="4410710" y="3170555"/>
              <a:ext cx="635" cy="635"/>
            </a:xfrm>
            <a:custGeom>
              <a:avLst/>
              <a:gdLst>
                <a:gd name="T0" fmla="*/ 0 w 3"/>
                <a:gd name="T1" fmla="*/ 2 h 2"/>
                <a:gd name="T2" fmla="*/ 2 w 3"/>
                <a:gd name="T3" fmla="*/ 0 h 2"/>
                <a:gd name="T4" fmla="*/ 3 w 3"/>
                <a:gd name="T5" fmla="*/ 0 h 2"/>
              </a:gdLst>
              <a:ahLst/>
              <a:cxnLst>
                <a:cxn ang="0">
                  <a:pos x="T0" y="T1"/>
                </a:cxn>
                <a:cxn ang="0">
                  <a:pos x="T2" y="T3"/>
                </a:cxn>
                <a:cxn ang="0">
                  <a:pos x="T4" y="T5"/>
                </a:cxn>
              </a:cxnLst>
              <a:rect l="0" t="0" r="r" b="b"/>
              <a:pathLst>
                <a:path w="3" h="2">
                  <a:moveTo>
                    <a:pt x="0" y="2"/>
                  </a:moveTo>
                  <a:lnTo>
                    <a:pt x="2" y="0"/>
                  </a:lnTo>
                  <a:lnTo>
                    <a:pt x="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8" name="Freeform 1127"/>
            <p:cNvSpPr>
              <a:spLocks/>
            </p:cNvSpPr>
            <p:nvPr/>
          </p:nvSpPr>
          <p:spPr bwMode="auto">
            <a:xfrm>
              <a:off x="4365625" y="3224530"/>
              <a:ext cx="3810" cy="3810"/>
            </a:xfrm>
            <a:custGeom>
              <a:avLst/>
              <a:gdLst>
                <a:gd name="T0" fmla="*/ 0 w 19"/>
                <a:gd name="T1" fmla="*/ 19 h 19"/>
                <a:gd name="T2" fmla="*/ 18 w 19"/>
                <a:gd name="T3" fmla="*/ 0 h 19"/>
                <a:gd name="T4" fmla="*/ 19 w 19"/>
                <a:gd name="T5" fmla="*/ 0 h 19"/>
              </a:gdLst>
              <a:ahLst/>
              <a:cxnLst>
                <a:cxn ang="0">
                  <a:pos x="T0" y="T1"/>
                </a:cxn>
                <a:cxn ang="0">
                  <a:pos x="T2" y="T3"/>
                </a:cxn>
                <a:cxn ang="0">
                  <a:pos x="T4" y="T5"/>
                </a:cxn>
              </a:cxnLst>
              <a:rect l="0" t="0" r="r" b="b"/>
              <a:pathLst>
                <a:path w="19" h="19">
                  <a:moveTo>
                    <a:pt x="0" y="19"/>
                  </a:moveTo>
                  <a:lnTo>
                    <a:pt x="18" y="0"/>
                  </a:lnTo>
                  <a:lnTo>
                    <a:pt x="1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29" name="Freeform 1128"/>
            <p:cNvSpPr>
              <a:spLocks/>
            </p:cNvSpPr>
            <p:nvPr/>
          </p:nvSpPr>
          <p:spPr bwMode="auto">
            <a:xfrm>
              <a:off x="4384040" y="3202305"/>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0" name="Freeform 1129"/>
            <p:cNvSpPr>
              <a:spLocks/>
            </p:cNvSpPr>
            <p:nvPr/>
          </p:nvSpPr>
          <p:spPr bwMode="auto">
            <a:xfrm>
              <a:off x="4406265" y="3180715"/>
              <a:ext cx="6985" cy="6985"/>
            </a:xfrm>
            <a:custGeom>
              <a:avLst/>
              <a:gdLst>
                <a:gd name="T0" fmla="*/ 0 w 35"/>
                <a:gd name="T1" fmla="*/ 34 h 34"/>
                <a:gd name="T2" fmla="*/ 34 w 35"/>
                <a:gd name="T3" fmla="*/ 0 h 34"/>
                <a:gd name="T4" fmla="*/ 35 w 35"/>
                <a:gd name="T5" fmla="*/ 0 h 34"/>
              </a:gdLst>
              <a:ahLst/>
              <a:cxnLst>
                <a:cxn ang="0">
                  <a:pos x="T0" y="T1"/>
                </a:cxn>
                <a:cxn ang="0">
                  <a:pos x="T2" y="T3"/>
                </a:cxn>
                <a:cxn ang="0">
                  <a:pos x="T4" y="T5"/>
                </a:cxn>
              </a:cxnLst>
              <a:rect l="0" t="0" r="r" b="b"/>
              <a:pathLst>
                <a:path w="35" h="34">
                  <a:moveTo>
                    <a:pt x="0" y="34"/>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1" name="Freeform 1130"/>
            <p:cNvSpPr>
              <a:spLocks/>
            </p:cNvSpPr>
            <p:nvPr/>
          </p:nvSpPr>
          <p:spPr bwMode="auto">
            <a:xfrm>
              <a:off x="4379595" y="3220085"/>
              <a:ext cx="7620" cy="6985"/>
            </a:xfrm>
            <a:custGeom>
              <a:avLst/>
              <a:gdLst>
                <a:gd name="T0" fmla="*/ 0 w 35"/>
                <a:gd name="T1" fmla="*/ 34 h 34"/>
                <a:gd name="T2" fmla="*/ 34 w 35"/>
                <a:gd name="T3" fmla="*/ 0 h 34"/>
                <a:gd name="T4" fmla="*/ 35 w 35"/>
                <a:gd name="T5" fmla="*/ 0 h 34"/>
              </a:gdLst>
              <a:ahLst/>
              <a:cxnLst>
                <a:cxn ang="0">
                  <a:pos x="T0" y="T1"/>
                </a:cxn>
                <a:cxn ang="0">
                  <a:pos x="T2" y="T3"/>
                </a:cxn>
                <a:cxn ang="0">
                  <a:pos x="T4" y="T5"/>
                </a:cxn>
              </a:cxnLst>
              <a:rect l="0" t="0" r="r" b="b"/>
              <a:pathLst>
                <a:path w="35" h="34">
                  <a:moveTo>
                    <a:pt x="0" y="34"/>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2" name="Freeform 1131"/>
            <p:cNvSpPr>
              <a:spLocks/>
            </p:cNvSpPr>
            <p:nvPr/>
          </p:nvSpPr>
          <p:spPr bwMode="auto">
            <a:xfrm>
              <a:off x="4401185" y="3197860"/>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3" name="Freeform 1132"/>
            <p:cNvSpPr>
              <a:spLocks/>
            </p:cNvSpPr>
            <p:nvPr/>
          </p:nvSpPr>
          <p:spPr bwMode="auto">
            <a:xfrm>
              <a:off x="4423410" y="3176270"/>
              <a:ext cx="7620" cy="6985"/>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4" name="Freeform 1133"/>
            <p:cNvSpPr>
              <a:spLocks/>
            </p:cNvSpPr>
            <p:nvPr/>
          </p:nvSpPr>
          <p:spPr bwMode="auto">
            <a:xfrm>
              <a:off x="4374515" y="3237230"/>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5" name="Freeform 1134"/>
            <p:cNvSpPr>
              <a:spLocks/>
            </p:cNvSpPr>
            <p:nvPr/>
          </p:nvSpPr>
          <p:spPr bwMode="auto">
            <a:xfrm>
              <a:off x="4440555" y="3171190"/>
              <a:ext cx="7620" cy="7620"/>
            </a:xfrm>
            <a:custGeom>
              <a:avLst/>
              <a:gdLst>
                <a:gd name="T0" fmla="*/ 0 w 35"/>
                <a:gd name="T1" fmla="*/ 34 h 34"/>
                <a:gd name="T2" fmla="*/ 34 w 35"/>
                <a:gd name="T3" fmla="*/ 0 h 34"/>
                <a:gd name="T4" fmla="*/ 35 w 35"/>
                <a:gd name="T5" fmla="*/ 0 h 34"/>
              </a:gdLst>
              <a:ahLst/>
              <a:cxnLst>
                <a:cxn ang="0">
                  <a:pos x="T0" y="T1"/>
                </a:cxn>
                <a:cxn ang="0">
                  <a:pos x="T2" y="T3"/>
                </a:cxn>
                <a:cxn ang="0">
                  <a:pos x="T4" y="T5"/>
                </a:cxn>
              </a:cxnLst>
              <a:rect l="0" t="0" r="r" b="b"/>
              <a:pathLst>
                <a:path w="35" h="34">
                  <a:moveTo>
                    <a:pt x="0" y="34"/>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6" name="Freeform 1135"/>
            <p:cNvSpPr>
              <a:spLocks/>
            </p:cNvSpPr>
            <p:nvPr/>
          </p:nvSpPr>
          <p:spPr bwMode="auto">
            <a:xfrm>
              <a:off x="4396740" y="3215005"/>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7" name="Freeform 1136"/>
            <p:cNvSpPr>
              <a:spLocks/>
            </p:cNvSpPr>
            <p:nvPr/>
          </p:nvSpPr>
          <p:spPr bwMode="auto">
            <a:xfrm>
              <a:off x="4418965" y="3193415"/>
              <a:ext cx="7620" cy="6985"/>
            </a:xfrm>
            <a:custGeom>
              <a:avLst/>
              <a:gdLst>
                <a:gd name="T0" fmla="*/ 0 w 36"/>
                <a:gd name="T1" fmla="*/ 34 h 34"/>
                <a:gd name="T2" fmla="*/ 34 w 36"/>
                <a:gd name="T3" fmla="*/ 0 h 34"/>
                <a:gd name="T4" fmla="*/ 36 w 36"/>
                <a:gd name="T5" fmla="*/ 0 h 34"/>
              </a:gdLst>
              <a:ahLst/>
              <a:cxnLst>
                <a:cxn ang="0">
                  <a:pos x="T0" y="T1"/>
                </a:cxn>
                <a:cxn ang="0">
                  <a:pos x="T2" y="T3"/>
                </a:cxn>
                <a:cxn ang="0">
                  <a:pos x="T4" y="T5"/>
                </a:cxn>
              </a:cxnLst>
              <a:rect l="0" t="0" r="r" b="b"/>
              <a:pathLst>
                <a:path w="36" h="34">
                  <a:moveTo>
                    <a:pt x="0" y="34"/>
                  </a:moveTo>
                  <a:lnTo>
                    <a:pt x="34"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8" name="Freeform 1137"/>
            <p:cNvSpPr>
              <a:spLocks/>
            </p:cNvSpPr>
            <p:nvPr/>
          </p:nvSpPr>
          <p:spPr bwMode="auto">
            <a:xfrm>
              <a:off x="4370070" y="3255010"/>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39" name="Freeform 1138"/>
            <p:cNvSpPr>
              <a:spLocks/>
            </p:cNvSpPr>
            <p:nvPr/>
          </p:nvSpPr>
          <p:spPr bwMode="auto">
            <a:xfrm>
              <a:off x="4392295" y="3236595"/>
              <a:ext cx="3810" cy="3175"/>
            </a:xfrm>
            <a:custGeom>
              <a:avLst/>
              <a:gdLst>
                <a:gd name="T0" fmla="*/ 0 w 17"/>
                <a:gd name="T1" fmla="*/ 17 h 17"/>
                <a:gd name="T2" fmla="*/ 16 w 17"/>
                <a:gd name="T3" fmla="*/ 0 h 17"/>
                <a:gd name="T4" fmla="*/ 17 w 17"/>
                <a:gd name="T5" fmla="*/ 0 h 17"/>
              </a:gdLst>
              <a:ahLst/>
              <a:cxnLst>
                <a:cxn ang="0">
                  <a:pos x="T0" y="T1"/>
                </a:cxn>
                <a:cxn ang="0">
                  <a:pos x="T2" y="T3"/>
                </a:cxn>
                <a:cxn ang="0">
                  <a:pos x="T4" y="T5"/>
                </a:cxn>
              </a:cxnLst>
              <a:rect l="0" t="0" r="r" b="b"/>
              <a:pathLst>
                <a:path w="17" h="17">
                  <a:moveTo>
                    <a:pt x="0" y="17"/>
                  </a:moveTo>
                  <a:lnTo>
                    <a:pt x="16" y="0"/>
                  </a:lnTo>
                  <a:lnTo>
                    <a:pt x="1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0" name="Freeform 1139"/>
            <p:cNvSpPr>
              <a:spLocks/>
            </p:cNvSpPr>
            <p:nvPr/>
          </p:nvSpPr>
          <p:spPr bwMode="auto">
            <a:xfrm>
              <a:off x="4436110" y="3188970"/>
              <a:ext cx="7620" cy="6985"/>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1" name="Freeform 1140"/>
            <p:cNvSpPr>
              <a:spLocks/>
            </p:cNvSpPr>
            <p:nvPr/>
          </p:nvSpPr>
          <p:spPr bwMode="auto">
            <a:xfrm>
              <a:off x="4457700" y="3170555"/>
              <a:ext cx="4445" cy="3810"/>
            </a:xfrm>
            <a:custGeom>
              <a:avLst/>
              <a:gdLst>
                <a:gd name="T0" fmla="*/ 0 w 19"/>
                <a:gd name="T1" fmla="*/ 18 h 18"/>
                <a:gd name="T2" fmla="*/ 18 w 19"/>
                <a:gd name="T3" fmla="*/ 0 h 18"/>
                <a:gd name="T4" fmla="*/ 19 w 19"/>
                <a:gd name="T5" fmla="*/ 0 h 18"/>
              </a:gdLst>
              <a:ahLst/>
              <a:cxnLst>
                <a:cxn ang="0">
                  <a:pos x="T0" y="T1"/>
                </a:cxn>
                <a:cxn ang="0">
                  <a:pos x="T2" y="T3"/>
                </a:cxn>
                <a:cxn ang="0">
                  <a:pos x="T4" y="T5"/>
                </a:cxn>
              </a:cxnLst>
              <a:rect l="0" t="0" r="r" b="b"/>
              <a:pathLst>
                <a:path w="19" h="18">
                  <a:moveTo>
                    <a:pt x="0" y="18"/>
                  </a:moveTo>
                  <a:lnTo>
                    <a:pt x="18" y="0"/>
                  </a:lnTo>
                  <a:lnTo>
                    <a:pt x="1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2" name="Freeform 1141"/>
            <p:cNvSpPr>
              <a:spLocks/>
            </p:cNvSpPr>
            <p:nvPr/>
          </p:nvSpPr>
          <p:spPr bwMode="auto">
            <a:xfrm>
              <a:off x="4395470" y="3232785"/>
              <a:ext cx="4445" cy="3810"/>
            </a:xfrm>
            <a:custGeom>
              <a:avLst/>
              <a:gdLst>
                <a:gd name="T0" fmla="*/ 0 w 19"/>
                <a:gd name="T1" fmla="*/ 17 h 17"/>
                <a:gd name="T2" fmla="*/ 18 w 19"/>
                <a:gd name="T3" fmla="*/ 0 h 17"/>
                <a:gd name="T4" fmla="*/ 19 w 19"/>
                <a:gd name="T5" fmla="*/ 0 h 17"/>
              </a:gdLst>
              <a:ahLst/>
              <a:cxnLst>
                <a:cxn ang="0">
                  <a:pos x="T0" y="T1"/>
                </a:cxn>
                <a:cxn ang="0">
                  <a:pos x="T2" y="T3"/>
                </a:cxn>
                <a:cxn ang="0">
                  <a:pos x="T4" y="T5"/>
                </a:cxn>
              </a:cxnLst>
              <a:rect l="0" t="0" r="r" b="b"/>
              <a:pathLst>
                <a:path w="19" h="17">
                  <a:moveTo>
                    <a:pt x="0" y="17"/>
                  </a:moveTo>
                  <a:lnTo>
                    <a:pt x="18" y="0"/>
                  </a:lnTo>
                  <a:lnTo>
                    <a:pt x="1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3" name="Freeform 1142"/>
            <p:cNvSpPr>
              <a:spLocks/>
            </p:cNvSpPr>
            <p:nvPr/>
          </p:nvSpPr>
          <p:spPr bwMode="auto">
            <a:xfrm>
              <a:off x="4414520" y="3210560"/>
              <a:ext cx="6985" cy="7620"/>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4" name="Freeform 1143"/>
            <p:cNvSpPr>
              <a:spLocks/>
            </p:cNvSpPr>
            <p:nvPr/>
          </p:nvSpPr>
          <p:spPr bwMode="auto">
            <a:xfrm>
              <a:off x="4365625" y="3272155"/>
              <a:ext cx="7620" cy="6985"/>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5" name="Freeform 1144"/>
            <p:cNvSpPr>
              <a:spLocks/>
            </p:cNvSpPr>
            <p:nvPr/>
          </p:nvSpPr>
          <p:spPr bwMode="auto">
            <a:xfrm>
              <a:off x="4387215" y="3249930"/>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6" name="Freeform 1145"/>
            <p:cNvSpPr>
              <a:spLocks/>
            </p:cNvSpPr>
            <p:nvPr/>
          </p:nvSpPr>
          <p:spPr bwMode="auto">
            <a:xfrm>
              <a:off x="4431665" y="3206115"/>
              <a:ext cx="7620" cy="6985"/>
            </a:xfrm>
            <a:custGeom>
              <a:avLst/>
              <a:gdLst>
                <a:gd name="T0" fmla="*/ 0 w 34"/>
                <a:gd name="T1" fmla="*/ 32 h 32"/>
                <a:gd name="T2" fmla="*/ 33 w 34"/>
                <a:gd name="T3" fmla="*/ 0 h 32"/>
                <a:gd name="T4" fmla="*/ 34 w 34"/>
                <a:gd name="T5" fmla="*/ 0 h 32"/>
              </a:gdLst>
              <a:ahLst/>
              <a:cxnLst>
                <a:cxn ang="0">
                  <a:pos x="T0" y="T1"/>
                </a:cxn>
                <a:cxn ang="0">
                  <a:pos x="T2" y="T3"/>
                </a:cxn>
                <a:cxn ang="0">
                  <a:pos x="T4" y="T5"/>
                </a:cxn>
              </a:cxnLst>
              <a:rect l="0" t="0" r="r" b="b"/>
              <a:pathLst>
                <a:path w="34" h="32">
                  <a:moveTo>
                    <a:pt x="0" y="32"/>
                  </a:moveTo>
                  <a:lnTo>
                    <a:pt x="33" y="0"/>
                  </a:lnTo>
                  <a:lnTo>
                    <a:pt x="3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7" name="Freeform 1146"/>
            <p:cNvSpPr>
              <a:spLocks/>
            </p:cNvSpPr>
            <p:nvPr/>
          </p:nvSpPr>
          <p:spPr bwMode="auto">
            <a:xfrm>
              <a:off x="4453255" y="3183890"/>
              <a:ext cx="7620" cy="7620"/>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8" name="Freeform 1147"/>
            <p:cNvSpPr>
              <a:spLocks/>
            </p:cNvSpPr>
            <p:nvPr/>
          </p:nvSpPr>
          <p:spPr bwMode="auto">
            <a:xfrm>
              <a:off x="4409440" y="3227705"/>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49" name="Freeform 1148"/>
            <p:cNvSpPr>
              <a:spLocks/>
            </p:cNvSpPr>
            <p:nvPr/>
          </p:nvSpPr>
          <p:spPr bwMode="auto">
            <a:xfrm>
              <a:off x="4431665" y="3213100"/>
              <a:ext cx="635" cy="635"/>
            </a:xfrm>
            <a:custGeom>
              <a:avLst/>
              <a:gdLst>
                <a:gd name="T0" fmla="*/ 0 w 3"/>
                <a:gd name="T1" fmla="*/ 2 h 2"/>
                <a:gd name="T2" fmla="*/ 2 w 3"/>
                <a:gd name="T3" fmla="*/ 0 h 2"/>
                <a:gd name="T4" fmla="*/ 3 w 3"/>
                <a:gd name="T5" fmla="*/ 0 h 2"/>
              </a:gdLst>
              <a:ahLst/>
              <a:cxnLst>
                <a:cxn ang="0">
                  <a:pos x="T0" y="T1"/>
                </a:cxn>
                <a:cxn ang="0">
                  <a:pos x="T2" y="T3"/>
                </a:cxn>
                <a:cxn ang="0">
                  <a:pos x="T4" y="T5"/>
                </a:cxn>
              </a:cxnLst>
              <a:rect l="0" t="0" r="r" b="b"/>
              <a:pathLst>
                <a:path w="3" h="2">
                  <a:moveTo>
                    <a:pt x="0" y="2"/>
                  </a:moveTo>
                  <a:lnTo>
                    <a:pt x="2" y="0"/>
                  </a:lnTo>
                  <a:lnTo>
                    <a:pt x="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0" name="Freeform 1149"/>
            <p:cNvSpPr>
              <a:spLocks/>
            </p:cNvSpPr>
            <p:nvPr/>
          </p:nvSpPr>
          <p:spPr bwMode="auto">
            <a:xfrm>
              <a:off x="4365625" y="3289300"/>
              <a:ext cx="3175" cy="2540"/>
            </a:xfrm>
            <a:custGeom>
              <a:avLst/>
              <a:gdLst>
                <a:gd name="T0" fmla="*/ 0 w 14"/>
                <a:gd name="T1" fmla="*/ 14 h 14"/>
                <a:gd name="T2" fmla="*/ 13 w 14"/>
                <a:gd name="T3" fmla="*/ 0 h 14"/>
                <a:gd name="T4" fmla="*/ 14 w 14"/>
                <a:gd name="T5" fmla="*/ 0 h 14"/>
              </a:gdLst>
              <a:ahLst/>
              <a:cxnLst>
                <a:cxn ang="0">
                  <a:pos x="T0" y="T1"/>
                </a:cxn>
                <a:cxn ang="0">
                  <a:pos x="T2" y="T3"/>
                </a:cxn>
                <a:cxn ang="0">
                  <a:pos x="T4" y="T5"/>
                </a:cxn>
              </a:cxnLst>
              <a:rect l="0" t="0" r="r" b="b"/>
              <a:pathLst>
                <a:path w="14" h="14">
                  <a:moveTo>
                    <a:pt x="0" y="14"/>
                  </a:moveTo>
                  <a:lnTo>
                    <a:pt x="13" y="0"/>
                  </a:lnTo>
                  <a:lnTo>
                    <a:pt x="1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1" name="Freeform 1150"/>
            <p:cNvSpPr>
              <a:spLocks/>
            </p:cNvSpPr>
            <p:nvPr/>
          </p:nvSpPr>
          <p:spPr bwMode="auto">
            <a:xfrm>
              <a:off x="4382770" y="3267075"/>
              <a:ext cx="7620" cy="7620"/>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2" name="Freeform 1151"/>
            <p:cNvSpPr>
              <a:spLocks/>
            </p:cNvSpPr>
            <p:nvPr/>
          </p:nvSpPr>
          <p:spPr bwMode="auto">
            <a:xfrm>
              <a:off x="4404995" y="3245485"/>
              <a:ext cx="6985" cy="6985"/>
            </a:xfrm>
            <a:custGeom>
              <a:avLst/>
              <a:gdLst>
                <a:gd name="T0" fmla="*/ 0 w 35"/>
                <a:gd name="T1" fmla="*/ 34 h 34"/>
                <a:gd name="T2" fmla="*/ 34 w 35"/>
                <a:gd name="T3" fmla="*/ 0 h 34"/>
                <a:gd name="T4" fmla="*/ 35 w 35"/>
                <a:gd name="T5" fmla="*/ 0 h 34"/>
              </a:gdLst>
              <a:ahLst/>
              <a:cxnLst>
                <a:cxn ang="0">
                  <a:pos x="T0" y="T1"/>
                </a:cxn>
                <a:cxn ang="0">
                  <a:pos x="T2" y="T3"/>
                </a:cxn>
                <a:cxn ang="0">
                  <a:pos x="T4" y="T5"/>
                </a:cxn>
              </a:cxnLst>
              <a:rect l="0" t="0" r="r" b="b"/>
              <a:pathLst>
                <a:path w="35" h="34">
                  <a:moveTo>
                    <a:pt x="0" y="34"/>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3" name="Freeform 1152"/>
            <p:cNvSpPr>
              <a:spLocks/>
            </p:cNvSpPr>
            <p:nvPr/>
          </p:nvSpPr>
          <p:spPr bwMode="auto">
            <a:xfrm>
              <a:off x="4431665" y="3223260"/>
              <a:ext cx="2540" cy="2540"/>
            </a:xfrm>
            <a:custGeom>
              <a:avLst/>
              <a:gdLst>
                <a:gd name="T0" fmla="*/ 0 w 11"/>
                <a:gd name="T1" fmla="*/ 11 h 11"/>
                <a:gd name="T2" fmla="*/ 10 w 11"/>
                <a:gd name="T3" fmla="*/ 0 h 11"/>
                <a:gd name="T4" fmla="*/ 11 w 11"/>
                <a:gd name="T5" fmla="*/ 0 h 11"/>
              </a:gdLst>
              <a:ahLst/>
              <a:cxnLst>
                <a:cxn ang="0">
                  <a:pos x="T0" y="T1"/>
                </a:cxn>
                <a:cxn ang="0">
                  <a:pos x="T2" y="T3"/>
                </a:cxn>
                <a:cxn ang="0">
                  <a:pos x="T4" y="T5"/>
                </a:cxn>
              </a:cxnLst>
              <a:rect l="0" t="0" r="r" b="b"/>
              <a:pathLst>
                <a:path w="11" h="11">
                  <a:moveTo>
                    <a:pt x="0" y="11"/>
                  </a:moveTo>
                  <a:lnTo>
                    <a:pt x="10" y="0"/>
                  </a:lnTo>
                  <a:lnTo>
                    <a:pt x="1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4" name="Freeform 1153"/>
            <p:cNvSpPr>
              <a:spLocks/>
            </p:cNvSpPr>
            <p:nvPr/>
          </p:nvSpPr>
          <p:spPr bwMode="auto">
            <a:xfrm>
              <a:off x="4448810" y="3201035"/>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5" name="Freeform 1154"/>
            <p:cNvSpPr>
              <a:spLocks/>
            </p:cNvSpPr>
            <p:nvPr/>
          </p:nvSpPr>
          <p:spPr bwMode="auto">
            <a:xfrm>
              <a:off x="4470400" y="3179445"/>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6" name="Freeform 1155"/>
            <p:cNvSpPr>
              <a:spLocks/>
            </p:cNvSpPr>
            <p:nvPr/>
          </p:nvSpPr>
          <p:spPr bwMode="auto">
            <a:xfrm>
              <a:off x="4426585" y="3225800"/>
              <a:ext cx="5715" cy="5080"/>
            </a:xfrm>
            <a:custGeom>
              <a:avLst/>
              <a:gdLst>
                <a:gd name="T0" fmla="*/ 0 w 25"/>
                <a:gd name="T1" fmla="*/ 24 h 24"/>
                <a:gd name="T2" fmla="*/ 24 w 25"/>
                <a:gd name="T3" fmla="*/ 0 h 24"/>
                <a:gd name="T4" fmla="*/ 25 w 25"/>
                <a:gd name="T5" fmla="*/ 0 h 24"/>
              </a:gdLst>
              <a:ahLst/>
              <a:cxnLst>
                <a:cxn ang="0">
                  <a:pos x="T0" y="T1"/>
                </a:cxn>
                <a:cxn ang="0">
                  <a:pos x="T2" y="T3"/>
                </a:cxn>
                <a:cxn ang="0">
                  <a:pos x="T4" y="T5"/>
                </a:cxn>
              </a:cxnLst>
              <a:rect l="0" t="0" r="r" b="b"/>
              <a:pathLst>
                <a:path w="25" h="24">
                  <a:moveTo>
                    <a:pt x="0" y="24"/>
                  </a:moveTo>
                  <a:lnTo>
                    <a:pt x="24" y="0"/>
                  </a:lnTo>
                  <a:lnTo>
                    <a:pt x="2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7" name="Freeform 1156"/>
            <p:cNvSpPr>
              <a:spLocks/>
            </p:cNvSpPr>
            <p:nvPr/>
          </p:nvSpPr>
          <p:spPr bwMode="auto">
            <a:xfrm>
              <a:off x="4378325" y="3284855"/>
              <a:ext cx="7620" cy="6985"/>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8" name="Freeform 1157"/>
            <p:cNvSpPr>
              <a:spLocks/>
            </p:cNvSpPr>
            <p:nvPr/>
          </p:nvSpPr>
          <p:spPr bwMode="auto">
            <a:xfrm>
              <a:off x="4399915" y="3262630"/>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59" name="Freeform 1158"/>
            <p:cNvSpPr>
              <a:spLocks/>
            </p:cNvSpPr>
            <p:nvPr/>
          </p:nvSpPr>
          <p:spPr bwMode="auto">
            <a:xfrm>
              <a:off x="4422140" y="3241040"/>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0" name="Freeform 1159"/>
            <p:cNvSpPr>
              <a:spLocks/>
            </p:cNvSpPr>
            <p:nvPr/>
          </p:nvSpPr>
          <p:spPr bwMode="auto">
            <a:xfrm>
              <a:off x="4444365" y="3218815"/>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1" name="Freeform 1160"/>
            <p:cNvSpPr>
              <a:spLocks/>
            </p:cNvSpPr>
            <p:nvPr/>
          </p:nvSpPr>
          <p:spPr bwMode="auto">
            <a:xfrm>
              <a:off x="4465955" y="3196590"/>
              <a:ext cx="7620" cy="7620"/>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2" name="Freeform 1161"/>
            <p:cNvSpPr>
              <a:spLocks/>
            </p:cNvSpPr>
            <p:nvPr/>
          </p:nvSpPr>
          <p:spPr bwMode="auto">
            <a:xfrm>
              <a:off x="4488180" y="3175000"/>
              <a:ext cx="7620" cy="6985"/>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3" name="Freeform 1162"/>
            <p:cNvSpPr>
              <a:spLocks/>
            </p:cNvSpPr>
            <p:nvPr/>
          </p:nvSpPr>
          <p:spPr bwMode="auto">
            <a:xfrm>
              <a:off x="4380230" y="3302000"/>
              <a:ext cx="635" cy="635"/>
            </a:xfrm>
            <a:custGeom>
              <a:avLst/>
              <a:gdLst>
                <a:gd name="T0" fmla="*/ 0 w 4"/>
                <a:gd name="T1" fmla="*/ 4 h 4"/>
                <a:gd name="T2" fmla="*/ 3 w 4"/>
                <a:gd name="T3" fmla="*/ 0 h 4"/>
                <a:gd name="T4" fmla="*/ 4 w 4"/>
                <a:gd name="T5" fmla="*/ 0 h 4"/>
              </a:gdLst>
              <a:ahLst/>
              <a:cxnLst>
                <a:cxn ang="0">
                  <a:pos x="T0" y="T1"/>
                </a:cxn>
                <a:cxn ang="0">
                  <a:pos x="T2" y="T3"/>
                </a:cxn>
                <a:cxn ang="0">
                  <a:pos x="T4" y="T5"/>
                </a:cxn>
              </a:cxnLst>
              <a:rect l="0" t="0" r="r" b="b"/>
              <a:pathLst>
                <a:path w="4" h="4">
                  <a:moveTo>
                    <a:pt x="0" y="4"/>
                  </a:moveTo>
                  <a:lnTo>
                    <a:pt x="3" y="0"/>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4" name="Freeform 1163"/>
            <p:cNvSpPr>
              <a:spLocks/>
            </p:cNvSpPr>
            <p:nvPr/>
          </p:nvSpPr>
          <p:spPr bwMode="auto">
            <a:xfrm>
              <a:off x="4395470" y="3279775"/>
              <a:ext cx="7620" cy="7620"/>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5" name="Freeform 1164"/>
            <p:cNvSpPr>
              <a:spLocks/>
            </p:cNvSpPr>
            <p:nvPr/>
          </p:nvSpPr>
          <p:spPr bwMode="auto">
            <a:xfrm>
              <a:off x="4417695" y="3258185"/>
              <a:ext cx="6985" cy="6985"/>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6" name="Freeform 1165"/>
            <p:cNvSpPr>
              <a:spLocks/>
            </p:cNvSpPr>
            <p:nvPr/>
          </p:nvSpPr>
          <p:spPr bwMode="auto">
            <a:xfrm>
              <a:off x="4446270" y="3235960"/>
              <a:ext cx="635" cy="635"/>
            </a:xfrm>
            <a:custGeom>
              <a:avLst/>
              <a:gdLst>
                <a:gd name="T0" fmla="*/ 0 w 3"/>
                <a:gd name="T1" fmla="*/ 2 h 2"/>
                <a:gd name="T2" fmla="*/ 2 w 3"/>
                <a:gd name="T3" fmla="*/ 0 h 2"/>
                <a:gd name="T4" fmla="*/ 3 w 3"/>
                <a:gd name="T5" fmla="*/ 0 h 2"/>
              </a:gdLst>
              <a:ahLst/>
              <a:cxnLst>
                <a:cxn ang="0">
                  <a:pos x="T0" y="T1"/>
                </a:cxn>
                <a:cxn ang="0">
                  <a:pos x="T2" y="T3"/>
                </a:cxn>
                <a:cxn ang="0">
                  <a:pos x="T4" y="T5"/>
                </a:cxn>
              </a:cxnLst>
              <a:rect l="0" t="0" r="r" b="b"/>
              <a:pathLst>
                <a:path w="3" h="2">
                  <a:moveTo>
                    <a:pt x="0" y="2"/>
                  </a:moveTo>
                  <a:lnTo>
                    <a:pt x="2" y="0"/>
                  </a:lnTo>
                  <a:lnTo>
                    <a:pt x="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7" name="Freeform 1166"/>
            <p:cNvSpPr>
              <a:spLocks/>
            </p:cNvSpPr>
            <p:nvPr/>
          </p:nvSpPr>
          <p:spPr bwMode="auto">
            <a:xfrm>
              <a:off x="4461510" y="3213735"/>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8" name="Freeform 1167"/>
            <p:cNvSpPr>
              <a:spLocks/>
            </p:cNvSpPr>
            <p:nvPr/>
          </p:nvSpPr>
          <p:spPr bwMode="auto">
            <a:xfrm>
              <a:off x="4483100" y="3192145"/>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69" name="Freeform 1168"/>
            <p:cNvSpPr>
              <a:spLocks/>
            </p:cNvSpPr>
            <p:nvPr/>
          </p:nvSpPr>
          <p:spPr bwMode="auto">
            <a:xfrm>
              <a:off x="4439285" y="3236595"/>
              <a:ext cx="6985" cy="6985"/>
            </a:xfrm>
            <a:custGeom>
              <a:avLst/>
              <a:gdLst>
                <a:gd name="T0" fmla="*/ 0 w 33"/>
                <a:gd name="T1" fmla="*/ 33 h 33"/>
                <a:gd name="T2" fmla="*/ 32 w 33"/>
                <a:gd name="T3" fmla="*/ 0 h 33"/>
                <a:gd name="T4" fmla="*/ 33 w 33"/>
                <a:gd name="T5" fmla="*/ 0 h 33"/>
              </a:gdLst>
              <a:ahLst/>
              <a:cxnLst>
                <a:cxn ang="0">
                  <a:pos x="T0" y="T1"/>
                </a:cxn>
                <a:cxn ang="0">
                  <a:pos x="T2" y="T3"/>
                </a:cxn>
                <a:cxn ang="0">
                  <a:pos x="T4" y="T5"/>
                </a:cxn>
              </a:cxnLst>
              <a:rect l="0" t="0" r="r" b="b"/>
              <a:pathLst>
                <a:path w="33" h="33">
                  <a:moveTo>
                    <a:pt x="0" y="33"/>
                  </a:moveTo>
                  <a:lnTo>
                    <a:pt x="32" y="0"/>
                  </a:lnTo>
                  <a:lnTo>
                    <a:pt x="3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0" name="Freeform 1169"/>
            <p:cNvSpPr>
              <a:spLocks/>
            </p:cNvSpPr>
            <p:nvPr/>
          </p:nvSpPr>
          <p:spPr bwMode="auto">
            <a:xfrm>
              <a:off x="4392930" y="3297555"/>
              <a:ext cx="5715" cy="5080"/>
            </a:xfrm>
            <a:custGeom>
              <a:avLst/>
              <a:gdLst>
                <a:gd name="T0" fmla="*/ 0 w 27"/>
                <a:gd name="T1" fmla="*/ 26 h 26"/>
                <a:gd name="T2" fmla="*/ 26 w 27"/>
                <a:gd name="T3" fmla="*/ 0 h 26"/>
                <a:gd name="T4" fmla="*/ 27 w 27"/>
                <a:gd name="T5" fmla="*/ 0 h 26"/>
              </a:gdLst>
              <a:ahLst/>
              <a:cxnLst>
                <a:cxn ang="0">
                  <a:pos x="T0" y="T1"/>
                </a:cxn>
                <a:cxn ang="0">
                  <a:pos x="T2" y="T3"/>
                </a:cxn>
                <a:cxn ang="0">
                  <a:pos x="T4" y="T5"/>
                </a:cxn>
              </a:cxnLst>
              <a:rect l="0" t="0" r="r" b="b"/>
              <a:pathLst>
                <a:path w="27" h="26">
                  <a:moveTo>
                    <a:pt x="0" y="26"/>
                  </a:moveTo>
                  <a:lnTo>
                    <a:pt x="26"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1" name="Freeform 1170"/>
            <p:cNvSpPr>
              <a:spLocks/>
            </p:cNvSpPr>
            <p:nvPr/>
          </p:nvSpPr>
          <p:spPr bwMode="auto">
            <a:xfrm>
              <a:off x="4412615" y="3275330"/>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2" name="Freeform 1171"/>
            <p:cNvSpPr>
              <a:spLocks/>
            </p:cNvSpPr>
            <p:nvPr/>
          </p:nvSpPr>
          <p:spPr bwMode="auto">
            <a:xfrm>
              <a:off x="4458970" y="3231515"/>
              <a:ext cx="5715" cy="5080"/>
            </a:xfrm>
            <a:custGeom>
              <a:avLst/>
              <a:gdLst>
                <a:gd name="T0" fmla="*/ 0 w 26"/>
                <a:gd name="T1" fmla="*/ 23 h 23"/>
                <a:gd name="T2" fmla="*/ 25 w 26"/>
                <a:gd name="T3" fmla="*/ 0 h 23"/>
                <a:gd name="T4" fmla="*/ 26 w 26"/>
                <a:gd name="T5" fmla="*/ 0 h 23"/>
              </a:gdLst>
              <a:ahLst/>
              <a:cxnLst>
                <a:cxn ang="0">
                  <a:pos x="T0" y="T1"/>
                </a:cxn>
                <a:cxn ang="0">
                  <a:pos x="T2" y="T3"/>
                </a:cxn>
                <a:cxn ang="0">
                  <a:pos x="T4" y="T5"/>
                </a:cxn>
              </a:cxnLst>
              <a:rect l="0" t="0" r="r" b="b"/>
              <a:pathLst>
                <a:path w="26" h="23">
                  <a:moveTo>
                    <a:pt x="0" y="23"/>
                  </a:moveTo>
                  <a:lnTo>
                    <a:pt x="25"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3" name="Freeform 1172"/>
            <p:cNvSpPr>
              <a:spLocks/>
            </p:cNvSpPr>
            <p:nvPr/>
          </p:nvSpPr>
          <p:spPr bwMode="auto">
            <a:xfrm>
              <a:off x="4478655" y="3209290"/>
              <a:ext cx="7620" cy="7620"/>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4" name="Freeform 1173"/>
            <p:cNvSpPr>
              <a:spLocks/>
            </p:cNvSpPr>
            <p:nvPr/>
          </p:nvSpPr>
          <p:spPr bwMode="auto">
            <a:xfrm>
              <a:off x="4434840" y="3253740"/>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5" name="Freeform 1174"/>
            <p:cNvSpPr>
              <a:spLocks/>
            </p:cNvSpPr>
            <p:nvPr/>
          </p:nvSpPr>
          <p:spPr bwMode="auto">
            <a:xfrm>
              <a:off x="4457065" y="3236595"/>
              <a:ext cx="1905" cy="1905"/>
            </a:xfrm>
            <a:custGeom>
              <a:avLst/>
              <a:gdLst>
                <a:gd name="T0" fmla="*/ 0 w 11"/>
                <a:gd name="T1" fmla="*/ 11 h 11"/>
                <a:gd name="T2" fmla="*/ 10 w 11"/>
                <a:gd name="T3" fmla="*/ 0 h 11"/>
                <a:gd name="T4" fmla="*/ 11 w 11"/>
                <a:gd name="T5" fmla="*/ 0 h 11"/>
              </a:gdLst>
              <a:ahLst/>
              <a:cxnLst>
                <a:cxn ang="0">
                  <a:pos x="T0" y="T1"/>
                </a:cxn>
                <a:cxn ang="0">
                  <a:pos x="T2" y="T3"/>
                </a:cxn>
                <a:cxn ang="0">
                  <a:pos x="T4" y="T5"/>
                </a:cxn>
              </a:cxnLst>
              <a:rect l="0" t="0" r="r" b="b"/>
              <a:pathLst>
                <a:path w="11" h="11">
                  <a:moveTo>
                    <a:pt x="0" y="11"/>
                  </a:moveTo>
                  <a:lnTo>
                    <a:pt x="10" y="0"/>
                  </a:lnTo>
                  <a:lnTo>
                    <a:pt x="1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6" name="Freeform 1175"/>
            <p:cNvSpPr>
              <a:spLocks/>
            </p:cNvSpPr>
            <p:nvPr/>
          </p:nvSpPr>
          <p:spPr bwMode="auto">
            <a:xfrm>
              <a:off x="4408170" y="3292475"/>
              <a:ext cx="7620" cy="7620"/>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7" name="Freeform 1176"/>
            <p:cNvSpPr>
              <a:spLocks/>
            </p:cNvSpPr>
            <p:nvPr/>
          </p:nvSpPr>
          <p:spPr bwMode="auto">
            <a:xfrm>
              <a:off x="4430395" y="3275965"/>
              <a:ext cx="1905" cy="1905"/>
            </a:xfrm>
            <a:custGeom>
              <a:avLst/>
              <a:gdLst>
                <a:gd name="T0" fmla="*/ 0 w 9"/>
                <a:gd name="T1" fmla="*/ 9 h 9"/>
                <a:gd name="T2" fmla="*/ 8 w 9"/>
                <a:gd name="T3" fmla="*/ 0 h 9"/>
                <a:gd name="T4" fmla="*/ 9 w 9"/>
                <a:gd name="T5" fmla="*/ 0 h 9"/>
              </a:gdLst>
              <a:ahLst/>
              <a:cxnLst>
                <a:cxn ang="0">
                  <a:pos x="T0" y="T1"/>
                </a:cxn>
                <a:cxn ang="0">
                  <a:pos x="T2" y="T3"/>
                </a:cxn>
                <a:cxn ang="0">
                  <a:pos x="T4" y="T5"/>
                </a:cxn>
              </a:cxnLst>
              <a:rect l="0" t="0" r="r" b="b"/>
              <a:pathLst>
                <a:path w="9" h="9">
                  <a:moveTo>
                    <a:pt x="0" y="9"/>
                  </a:moveTo>
                  <a:lnTo>
                    <a:pt x="8" y="0"/>
                  </a:lnTo>
                  <a:lnTo>
                    <a:pt x="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8" name="Freeform 1177"/>
            <p:cNvSpPr>
              <a:spLocks/>
            </p:cNvSpPr>
            <p:nvPr/>
          </p:nvSpPr>
          <p:spPr bwMode="auto">
            <a:xfrm>
              <a:off x="4474210" y="3226435"/>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79" name="Freeform 1178"/>
            <p:cNvSpPr>
              <a:spLocks/>
            </p:cNvSpPr>
            <p:nvPr/>
          </p:nvSpPr>
          <p:spPr bwMode="auto">
            <a:xfrm>
              <a:off x="4495800" y="3209925"/>
              <a:ext cx="2540" cy="1905"/>
            </a:xfrm>
            <a:custGeom>
              <a:avLst/>
              <a:gdLst>
                <a:gd name="T0" fmla="*/ 0 w 10"/>
                <a:gd name="T1" fmla="*/ 9 h 9"/>
                <a:gd name="T2" fmla="*/ 9 w 10"/>
                <a:gd name="T3" fmla="*/ 0 h 9"/>
                <a:gd name="T4" fmla="*/ 10 w 10"/>
                <a:gd name="T5" fmla="*/ 0 h 9"/>
              </a:gdLst>
              <a:ahLst/>
              <a:cxnLst>
                <a:cxn ang="0">
                  <a:pos x="T0" y="T1"/>
                </a:cxn>
                <a:cxn ang="0">
                  <a:pos x="T2" y="T3"/>
                </a:cxn>
                <a:cxn ang="0">
                  <a:pos x="T4" y="T5"/>
                </a:cxn>
              </a:cxnLst>
              <a:rect l="0" t="0" r="r" b="b"/>
              <a:pathLst>
                <a:path w="10" h="9">
                  <a:moveTo>
                    <a:pt x="0" y="9"/>
                  </a:moveTo>
                  <a:lnTo>
                    <a:pt x="9" y="0"/>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0" name="Freeform 1179"/>
            <p:cNvSpPr>
              <a:spLocks/>
            </p:cNvSpPr>
            <p:nvPr/>
          </p:nvSpPr>
          <p:spPr bwMode="auto">
            <a:xfrm>
              <a:off x="4431665" y="3270885"/>
              <a:ext cx="5715" cy="5080"/>
            </a:xfrm>
            <a:custGeom>
              <a:avLst/>
              <a:gdLst>
                <a:gd name="T0" fmla="*/ 0 w 27"/>
                <a:gd name="T1" fmla="*/ 26 h 26"/>
                <a:gd name="T2" fmla="*/ 26 w 27"/>
                <a:gd name="T3" fmla="*/ 0 h 26"/>
                <a:gd name="T4" fmla="*/ 27 w 27"/>
                <a:gd name="T5" fmla="*/ 0 h 26"/>
              </a:gdLst>
              <a:ahLst/>
              <a:cxnLst>
                <a:cxn ang="0">
                  <a:pos x="T0" y="T1"/>
                </a:cxn>
                <a:cxn ang="0">
                  <a:pos x="T2" y="T3"/>
                </a:cxn>
                <a:cxn ang="0">
                  <a:pos x="T4" y="T5"/>
                </a:cxn>
              </a:cxnLst>
              <a:rect l="0" t="0" r="r" b="b"/>
              <a:pathLst>
                <a:path w="27" h="26">
                  <a:moveTo>
                    <a:pt x="0" y="26"/>
                  </a:moveTo>
                  <a:lnTo>
                    <a:pt x="26"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1" name="Freeform 1180"/>
            <p:cNvSpPr>
              <a:spLocks/>
            </p:cNvSpPr>
            <p:nvPr/>
          </p:nvSpPr>
          <p:spPr bwMode="auto">
            <a:xfrm>
              <a:off x="4451985" y="3248660"/>
              <a:ext cx="7620" cy="7620"/>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2" name="Freeform 1181"/>
            <p:cNvSpPr>
              <a:spLocks/>
            </p:cNvSpPr>
            <p:nvPr/>
          </p:nvSpPr>
          <p:spPr bwMode="auto">
            <a:xfrm>
              <a:off x="4425315" y="3288665"/>
              <a:ext cx="6985" cy="6985"/>
            </a:xfrm>
            <a:custGeom>
              <a:avLst/>
              <a:gdLst>
                <a:gd name="T0" fmla="*/ 0 w 31"/>
                <a:gd name="T1" fmla="*/ 31 h 31"/>
                <a:gd name="T2" fmla="*/ 30 w 31"/>
                <a:gd name="T3" fmla="*/ 0 h 31"/>
                <a:gd name="T4" fmla="*/ 31 w 31"/>
                <a:gd name="T5" fmla="*/ 0 h 31"/>
              </a:gdLst>
              <a:ahLst/>
              <a:cxnLst>
                <a:cxn ang="0">
                  <a:pos x="T0" y="T1"/>
                </a:cxn>
                <a:cxn ang="0">
                  <a:pos x="T2" y="T3"/>
                </a:cxn>
                <a:cxn ang="0">
                  <a:pos x="T4" y="T5"/>
                </a:cxn>
              </a:cxnLst>
              <a:rect l="0" t="0" r="r" b="b"/>
              <a:pathLst>
                <a:path w="31" h="31">
                  <a:moveTo>
                    <a:pt x="0" y="31"/>
                  </a:moveTo>
                  <a:lnTo>
                    <a:pt x="30" y="0"/>
                  </a:lnTo>
                  <a:lnTo>
                    <a:pt x="3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3" name="Freeform 1182"/>
            <p:cNvSpPr>
              <a:spLocks/>
            </p:cNvSpPr>
            <p:nvPr/>
          </p:nvSpPr>
          <p:spPr bwMode="auto">
            <a:xfrm>
              <a:off x="4491355" y="3222625"/>
              <a:ext cx="6985" cy="6985"/>
            </a:xfrm>
            <a:custGeom>
              <a:avLst/>
              <a:gdLst>
                <a:gd name="T0" fmla="*/ 0 w 32"/>
                <a:gd name="T1" fmla="*/ 32 h 32"/>
                <a:gd name="T2" fmla="*/ 31 w 32"/>
                <a:gd name="T3" fmla="*/ 0 h 32"/>
                <a:gd name="T4" fmla="*/ 32 w 32"/>
                <a:gd name="T5" fmla="*/ 0 h 32"/>
              </a:gdLst>
              <a:ahLst/>
              <a:cxnLst>
                <a:cxn ang="0">
                  <a:pos x="T0" y="T1"/>
                </a:cxn>
                <a:cxn ang="0">
                  <a:pos x="T2" y="T3"/>
                </a:cxn>
                <a:cxn ang="0">
                  <a:pos x="T4" y="T5"/>
                </a:cxn>
              </a:cxnLst>
              <a:rect l="0" t="0" r="r" b="b"/>
              <a:pathLst>
                <a:path w="32" h="32">
                  <a:moveTo>
                    <a:pt x="0" y="32"/>
                  </a:moveTo>
                  <a:lnTo>
                    <a:pt x="31" y="0"/>
                  </a:lnTo>
                  <a:lnTo>
                    <a:pt x="3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4" name="Freeform 1183"/>
            <p:cNvSpPr>
              <a:spLocks/>
            </p:cNvSpPr>
            <p:nvPr/>
          </p:nvSpPr>
          <p:spPr bwMode="auto">
            <a:xfrm>
              <a:off x="4431665" y="3288030"/>
              <a:ext cx="1270" cy="635"/>
            </a:xfrm>
            <a:custGeom>
              <a:avLst/>
              <a:gdLst>
                <a:gd name="T0" fmla="*/ 0 w 6"/>
                <a:gd name="T1" fmla="*/ 4 h 4"/>
                <a:gd name="T2" fmla="*/ 5 w 6"/>
                <a:gd name="T3" fmla="*/ 0 h 4"/>
                <a:gd name="T4" fmla="*/ 6 w 6"/>
                <a:gd name="T5" fmla="*/ 0 h 4"/>
              </a:gdLst>
              <a:ahLst/>
              <a:cxnLst>
                <a:cxn ang="0">
                  <a:pos x="T0" y="T1"/>
                </a:cxn>
                <a:cxn ang="0">
                  <a:pos x="T2" y="T3"/>
                </a:cxn>
                <a:cxn ang="0">
                  <a:pos x="T4" y="T5"/>
                </a:cxn>
              </a:cxnLst>
              <a:rect l="0" t="0" r="r" b="b"/>
              <a:pathLst>
                <a:path w="6" h="4">
                  <a:moveTo>
                    <a:pt x="0" y="4"/>
                  </a:moveTo>
                  <a:lnTo>
                    <a:pt x="5" y="0"/>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5" name="Freeform 1184"/>
            <p:cNvSpPr>
              <a:spLocks/>
            </p:cNvSpPr>
            <p:nvPr/>
          </p:nvSpPr>
          <p:spPr bwMode="auto">
            <a:xfrm>
              <a:off x="4447540" y="3266440"/>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6" name="Freeform 1185"/>
            <p:cNvSpPr>
              <a:spLocks/>
            </p:cNvSpPr>
            <p:nvPr/>
          </p:nvSpPr>
          <p:spPr bwMode="auto">
            <a:xfrm>
              <a:off x="4469130" y="3244215"/>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7" name="Freeform 1186"/>
            <p:cNvSpPr>
              <a:spLocks/>
            </p:cNvSpPr>
            <p:nvPr/>
          </p:nvSpPr>
          <p:spPr bwMode="auto">
            <a:xfrm>
              <a:off x="4443095" y="3283585"/>
              <a:ext cx="6985" cy="6985"/>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8" name="Freeform 1187"/>
            <p:cNvSpPr>
              <a:spLocks/>
            </p:cNvSpPr>
            <p:nvPr/>
          </p:nvSpPr>
          <p:spPr bwMode="auto">
            <a:xfrm>
              <a:off x="4464685" y="3261360"/>
              <a:ext cx="7620" cy="7620"/>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89" name="Freeform 1188"/>
            <p:cNvSpPr>
              <a:spLocks/>
            </p:cNvSpPr>
            <p:nvPr/>
          </p:nvSpPr>
          <p:spPr bwMode="auto">
            <a:xfrm>
              <a:off x="4486910" y="3239135"/>
              <a:ext cx="7620" cy="7620"/>
            </a:xfrm>
            <a:custGeom>
              <a:avLst/>
              <a:gdLst>
                <a:gd name="T0" fmla="*/ 0 w 36"/>
                <a:gd name="T1" fmla="*/ 35 h 35"/>
                <a:gd name="T2" fmla="*/ 35 w 36"/>
                <a:gd name="T3" fmla="*/ 0 h 35"/>
                <a:gd name="T4" fmla="*/ 36 w 36"/>
                <a:gd name="T5" fmla="*/ 0 h 35"/>
              </a:gdLst>
              <a:ahLst/>
              <a:cxnLst>
                <a:cxn ang="0">
                  <a:pos x="T0" y="T1"/>
                </a:cxn>
                <a:cxn ang="0">
                  <a:pos x="T2" y="T3"/>
                </a:cxn>
                <a:cxn ang="0">
                  <a:pos x="T4" y="T5"/>
                </a:cxn>
              </a:cxnLst>
              <a:rect l="0" t="0" r="r" b="b"/>
              <a:pathLst>
                <a:path w="36" h="35">
                  <a:moveTo>
                    <a:pt x="0" y="35"/>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0" name="Freeform 1189"/>
            <p:cNvSpPr>
              <a:spLocks/>
            </p:cNvSpPr>
            <p:nvPr/>
          </p:nvSpPr>
          <p:spPr bwMode="auto">
            <a:xfrm>
              <a:off x="4443730" y="3300730"/>
              <a:ext cx="1905" cy="1905"/>
            </a:xfrm>
            <a:custGeom>
              <a:avLst/>
              <a:gdLst>
                <a:gd name="T0" fmla="*/ 0 w 10"/>
                <a:gd name="T1" fmla="*/ 10 h 10"/>
                <a:gd name="T2" fmla="*/ 9 w 10"/>
                <a:gd name="T3" fmla="*/ 0 h 10"/>
                <a:gd name="T4" fmla="*/ 10 w 10"/>
                <a:gd name="T5" fmla="*/ 0 h 10"/>
              </a:gdLst>
              <a:ahLst/>
              <a:cxnLst>
                <a:cxn ang="0">
                  <a:pos x="T0" y="T1"/>
                </a:cxn>
                <a:cxn ang="0">
                  <a:pos x="T2" y="T3"/>
                </a:cxn>
                <a:cxn ang="0">
                  <a:pos x="T4" y="T5"/>
                </a:cxn>
              </a:cxnLst>
              <a:rect l="0" t="0" r="r" b="b"/>
              <a:pathLst>
                <a:path w="10" h="10">
                  <a:moveTo>
                    <a:pt x="0" y="10"/>
                  </a:moveTo>
                  <a:lnTo>
                    <a:pt x="9" y="0"/>
                  </a:lnTo>
                  <a:lnTo>
                    <a:pt x="1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1" name="Freeform 1190"/>
            <p:cNvSpPr>
              <a:spLocks/>
            </p:cNvSpPr>
            <p:nvPr/>
          </p:nvSpPr>
          <p:spPr bwMode="auto">
            <a:xfrm>
              <a:off x="4460240" y="3279140"/>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2" name="Freeform 1191"/>
            <p:cNvSpPr>
              <a:spLocks/>
            </p:cNvSpPr>
            <p:nvPr/>
          </p:nvSpPr>
          <p:spPr bwMode="auto">
            <a:xfrm>
              <a:off x="4481830" y="3256915"/>
              <a:ext cx="7620" cy="6985"/>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3" name="Freeform 1192"/>
            <p:cNvSpPr>
              <a:spLocks/>
            </p:cNvSpPr>
            <p:nvPr/>
          </p:nvSpPr>
          <p:spPr bwMode="auto">
            <a:xfrm>
              <a:off x="4456430" y="3296285"/>
              <a:ext cx="6985" cy="6350"/>
            </a:xfrm>
            <a:custGeom>
              <a:avLst/>
              <a:gdLst>
                <a:gd name="T0" fmla="*/ 0 w 33"/>
                <a:gd name="T1" fmla="*/ 32 h 32"/>
                <a:gd name="T2" fmla="*/ 31 w 33"/>
                <a:gd name="T3" fmla="*/ 0 h 32"/>
                <a:gd name="T4" fmla="*/ 33 w 33"/>
                <a:gd name="T5" fmla="*/ 0 h 32"/>
              </a:gdLst>
              <a:ahLst/>
              <a:cxnLst>
                <a:cxn ang="0">
                  <a:pos x="T0" y="T1"/>
                </a:cxn>
                <a:cxn ang="0">
                  <a:pos x="T2" y="T3"/>
                </a:cxn>
                <a:cxn ang="0">
                  <a:pos x="T4" y="T5"/>
                </a:cxn>
              </a:cxnLst>
              <a:rect l="0" t="0" r="r" b="b"/>
              <a:pathLst>
                <a:path w="33" h="32">
                  <a:moveTo>
                    <a:pt x="0" y="32"/>
                  </a:moveTo>
                  <a:lnTo>
                    <a:pt x="31" y="0"/>
                  </a:lnTo>
                  <a:lnTo>
                    <a:pt x="3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4" name="Freeform 1193"/>
            <p:cNvSpPr>
              <a:spLocks/>
            </p:cNvSpPr>
            <p:nvPr/>
          </p:nvSpPr>
          <p:spPr bwMode="auto">
            <a:xfrm>
              <a:off x="4477385" y="3274060"/>
              <a:ext cx="7620" cy="7620"/>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5" name="Freeform 1194"/>
            <p:cNvSpPr>
              <a:spLocks/>
            </p:cNvSpPr>
            <p:nvPr/>
          </p:nvSpPr>
          <p:spPr bwMode="auto">
            <a:xfrm>
              <a:off x="4472940" y="3291205"/>
              <a:ext cx="7620" cy="7620"/>
            </a:xfrm>
            <a:custGeom>
              <a:avLst/>
              <a:gdLst>
                <a:gd name="T0" fmla="*/ 0 w 36"/>
                <a:gd name="T1" fmla="*/ 34 h 34"/>
                <a:gd name="T2" fmla="*/ 35 w 36"/>
                <a:gd name="T3" fmla="*/ 0 h 34"/>
                <a:gd name="T4" fmla="*/ 36 w 36"/>
                <a:gd name="T5" fmla="*/ 0 h 34"/>
              </a:gdLst>
              <a:ahLst/>
              <a:cxnLst>
                <a:cxn ang="0">
                  <a:pos x="T0" y="T1"/>
                </a:cxn>
                <a:cxn ang="0">
                  <a:pos x="T2" y="T3"/>
                </a:cxn>
                <a:cxn ang="0">
                  <a:pos x="T4" y="T5"/>
                </a:cxn>
              </a:cxnLst>
              <a:rect l="0" t="0" r="r" b="b"/>
              <a:pathLst>
                <a:path w="36" h="34">
                  <a:moveTo>
                    <a:pt x="0" y="34"/>
                  </a:moveTo>
                  <a:lnTo>
                    <a:pt x="35"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6" name="Freeform 1195"/>
            <p:cNvSpPr>
              <a:spLocks/>
            </p:cNvSpPr>
            <p:nvPr/>
          </p:nvSpPr>
          <p:spPr bwMode="auto">
            <a:xfrm>
              <a:off x="4494530" y="3273425"/>
              <a:ext cx="3810" cy="3175"/>
            </a:xfrm>
            <a:custGeom>
              <a:avLst/>
              <a:gdLst>
                <a:gd name="T0" fmla="*/ 0 w 16"/>
                <a:gd name="T1" fmla="*/ 15 h 15"/>
                <a:gd name="T2" fmla="*/ 15 w 16"/>
                <a:gd name="T3" fmla="*/ 0 h 15"/>
                <a:gd name="T4" fmla="*/ 16 w 16"/>
                <a:gd name="T5" fmla="*/ 0 h 15"/>
              </a:gdLst>
              <a:ahLst/>
              <a:cxnLst>
                <a:cxn ang="0">
                  <a:pos x="T0" y="T1"/>
                </a:cxn>
                <a:cxn ang="0">
                  <a:pos x="T2" y="T3"/>
                </a:cxn>
                <a:cxn ang="0">
                  <a:pos x="T4" y="T5"/>
                </a:cxn>
              </a:cxnLst>
              <a:rect l="0" t="0" r="r" b="b"/>
              <a:pathLst>
                <a:path w="16" h="15">
                  <a:moveTo>
                    <a:pt x="0" y="15"/>
                  </a:moveTo>
                  <a:lnTo>
                    <a:pt x="15" y="0"/>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7" name="Freeform 1196"/>
            <p:cNvSpPr>
              <a:spLocks/>
            </p:cNvSpPr>
            <p:nvPr/>
          </p:nvSpPr>
          <p:spPr bwMode="auto">
            <a:xfrm>
              <a:off x="4490085" y="3286760"/>
              <a:ext cx="7620" cy="7620"/>
            </a:xfrm>
            <a:custGeom>
              <a:avLst/>
              <a:gdLst>
                <a:gd name="T0" fmla="*/ 0 w 35"/>
                <a:gd name="T1" fmla="*/ 35 h 35"/>
                <a:gd name="T2" fmla="*/ 34 w 35"/>
                <a:gd name="T3" fmla="*/ 0 h 35"/>
                <a:gd name="T4" fmla="*/ 35 w 35"/>
                <a:gd name="T5" fmla="*/ 0 h 35"/>
              </a:gdLst>
              <a:ahLst/>
              <a:cxnLst>
                <a:cxn ang="0">
                  <a:pos x="T0" y="T1"/>
                </a:cxn>
                <a:cxn ang="0">
                  <a:pos x="T2" y="T3"/>
                </a:cxn>
                <a:cxn ang="0">
                  <a:pos x="T4" y="T5"/>
                </a:cxn>
              </a:cxnLst>
              <a:rect l="0" t="0" r="r" b="b"/>
              <a:pathLst>
                <a:path w="35" h="35">
                  <a:moveTo>
                    <a:pt x="0" y="35"/>
                  </a:moveTo>
                  <a:lnTo>
                    <a:pt x="34" y="0"/>
                  </a:lnTo>
                  <a:lnTo>
                    <a:pt x="3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8" name="Freeform 1197"/>
            <p:cNvSpPr>
              <a:spLocks/>
            </p:cNvSpPr>
            <p:nvPr/>
          </p:nvSpPr>
          <p:spPr bwMode="auto">
            <a:xfrm>
              <a:off x="4380865" y="3302000"/>
              <a:ext cx="3175" cy="635"/>
            </a:xfrm>
            <a:custGeom>
              <a:avLst/>
              <a:gdLst>
                <a:gd name="T0" fmla="*/ 15 w 15"/>
                <a:gd name="T1" fmla="*/ 4 h 4"/>
                <a:gd name="T2" fmla="*/ 0 w 15"/>
                <a:gd name="T3" fmla="*/ 0 h 4"/>
                <a:gd name="T4" fmla="*/ 1 w 15"/>
                <a:gd name="T5" fmla="*/ 0 h 4"/>
              </a:gdLst>
              <a:ahLst/>
              <a:cxnLst>
                <a:cxn ang="0">
                  <a:pos x="T0" y="T1"/>
                </a:cxn>
                <a:cxn ang="0">
                  <a:pos x="T2" y="T3"/>
                </a:cxn>
                <a:cxn ang="0">
                  <a:pos x="T4" y="T5"/>
                </a:cxn>
              </a:cxnLst>
              <a:rect l="0" t="0" r="r" b="b"/>
              <a:pathLst>
                <a:path w="15" h="4">
                  <a:moveTo>
                    <a:pt x="15" y="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199" name="Freeform 1198"/>
            <p:cNvSpPr>
              <a:spLocks/>
            </p:cNvSpPr>
            <p:nvPr/>
          </p:nvSpPr>
          <p:spPr bwMode="auto">
            <a:xfrm>
              <a:off x="4398010" y="3297555"/>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0" name="Freeform 1199"/>
            <p:cNvSpPr>
              <a:spLocks/>
            </p:cNvSpPr>
            <p:nvPr/>
          </p:nvSpPr>
          <p:spPr bwMode="auto">
            <a:xfrm>
              <a:off x="4368165" y="3289300"/>
              <a:ext cx="10160" cy="2540"/>
            </a:xfrm>
            <a:custGeom>
              <a:avLst/>
              <a:gdLst>
                <a:gd name="T0" fmla="*/ 47 w 47"/>
                <a:gd name="T1" fmla="*/ 14 h 14"/>
                <a:gd name="T2" fmla="*/ 0 w 47"/>
                <a:gd name="T3" fmla="*/ 0 h 14"/>
                <a:gd name="T4" fmla="*/ 1 w 47"/>
                <a:gd name="T5" fmla="*/ 0 h 14"/>
              </a:gdLst>
              <a:ahLst/>
              <a:cxnLst>
                <a:cxn ang="0">
                  <a:pos x="T0" y="T1"/>
                </a:cxn>
                <a:cxn ang="0">
                  <a:pos x="T2" y="T3"/>
                </a:cxn>
                <a:cxn ang="0">
                  <a:pos x="T4" y="T5"/>
                </a:cxn>
              </a:cxnLst>
              <a:rect l="0" t="0" r="r" b="b"/>
              <a:pathLst>
                <a:path w="47" h="14">
                  <a:moveTo>
                    <a:pt x="47" y="1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1" name="Freeform 1200"/>
            <p:cNvSpPr>
              <a:spLocks/>
            </p:cNvSpPr>
            <p:nvPr/>
          </p:nvSpPr>
          <p:spPr bwMode="auto">
            <a:xfrm>
              <a:off x="4445635" y="3300730"/>
              <a:ext cx="7620" cy="1905"/>
            </a:xfrm>
            <a:custGeom>
              <a:avLst/>
              <a:gdLst>
                <a:gd name="T0" fmla="*/ 37 w 37"/>
                <a:gd name="T1" fmla="*/ 10 h 10"/>
                <a:gd name="T2" fmla="*/ 0 w 37"/>
                <a:gd name="T3" fmla="*/ 0 h 10"/>
                <a:gd name="T4" fmla="*/ 1 w 37"/>
                <a:gd name="T5" fmla="*/ 0 h 10"/>
              </a:gdLst>
              <a:ahLst/>
              <a:cxnLst>
                <a:cxn ang="0">
                  <a:pos x="T0" y="T1"/>
                </a:cxn>
                <a:cxn ang="0">
                  <a:pos x="T2" y="T3"/>
                </a:cxn>
                <a:cxn ang="0">
                  <a:pos x="T4" y="T5"/>
                </a:cxn>
              </a:cxnLst>
              <a:rect l="0" t="0" r="r" b="b"/>
              <a:pathLst>
                <a:path w="37" h="10">
                  <a:moveTo>
                    <a:pt x="37" y="10"/>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2" name="Freeform 1201"/>
            <p:cNvSpPr>
              <a:spLocks/>
            </p:cNvSpPr>
            <p:nvPr/>
          </p:nvSpPr>
          <p:spPr bwMode="auto">
            <a:xfrm>
              <a:off x="4415790" y="3292475"/>
              <a:ext cx="9525" cy="3175"/>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3" name="Freeform 1202"/>
            <p:cNvSpPr>
              <a:spLocks/>
            </p:cNvSpPr>
            <p:nvPr/>
          </p:nvSpPr>
          <p:spPr bwMode="auto">
            <a:xfrm>
              <a:off x="4385310" y="3284855"/>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4" name="Freeform 1203"/>
            <p:cNvSpPr>
              <a:spLocks/>
            </p:cNvSpPr>
            <p:nvPr/>
          </p:nvSpPr>
          <p:spPr bwMode="auto">
            <a:xfrm>
              <a:off x="4462780" y="3296285"/>
              <a:ext cx="10160" cy="2540"/>
            </a:xfrm>
            <a:custGeom>
              <a:avLst/>
              <a:gdLst>
                <a:gd name="T0" fmla="*/ 47 w 47"/>
                <a:gd name="T1" fmla="*/ 12 h 12"/>
                <a:gd name="T2" fmla="*/ 0 w 47"/>
                <a:gd name="T3" fmla="*/ 0 h 12"/>
                <a:gd name="T4" fmla="*/ 2 w 47"/>
                <a:gd name="T5" fmla="*/ 0 h 12"/>
              </a:gdLst>
              <a:ahLst/>
              <a:cxnLst>
                <a:cxn ang="0">
                  <a:pos x="T0" y="T1"/>
                </a:cxn>
                <a:cxn ang="0">
                  <a:pos x="T2" y="T3"/>
                </a:cxn>
                <a:cxn ang="0">
                  <a:pos x="T4" y="T5"/>
                </a:cxn>
              </a:cxnLst>
              <a:rect l="0" t="0" r="r" b="b"/>
              <a:pathLst>
                <a:path w="47" h="12">
                  <a:moveTo>
                    <a:pt x="47" y="12"/>
                  </a:moveTo>
                  <a:lnTo>
                    <a:pt x="0" y="0"/>
                  </a:lnTo>
                  <a:lnTo>
                    <a:pt x="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5" name="Freeform 1204"/>
            <p:cNvSpPr>
              <a:spLocks/>
            </p:cNvSpPr>
            <p:nvPr/>
          </p:nvSpPr>
          <p:spPr bwMode="auto">
            <a:xfrm>
              <a:off x="4432935" y="3288030"/>
              <a:ext cx="10160" cy="2540"/>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6" name="Freeform 1205"/>
            <p:cNvSpPr>
              <a:spLocks/>
            </p:cNvSpPr>
            <p:nvPr/>
          </p:nvSpPr>
          <p:spPr bwMode="auto">
            <a:xfrm>
              <a:off x="4403090" y="3279775"/>
              <a:ext cx="9525" cy="3175"/>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7" name="Freeform 1206"/>
            <p:cNvSpPr>
              <a:spLocks/>
            </p:cNvSpPr>
            <p:nvPr/>
          </p:nvSpPr>
          <p:spPr bwMode="auto">
            <a:xfrm>
              <a:off x="4372610" y="3272155"/>
              <a:ext cx="10160" cy="2540"/>
            </a:xfrm>
            <a:custGeom>
              <a:avLst/>
              <a:gdLst>
                <a:gd name="T0" fmla="*/ 48 w 48"/>
                <a:gd name="T1" fmla="*/ 12 h 12"/>
                <a:gd name="T2" fmla="*/ 0 w 48"/>
                <a:gd name="T3" fmla="*/ 0 h 12"/>
                <a:gd name="T4" fmla="*/ 1 w 48"/>
                <a:gd name="T5" fmla="*/ 0 h 12"/>
              </a:gdLst>
              <a:ahLst/>
              <a:cxnLst>
                <a:cxn ang="0">
                  <a:pos x="T0" y="T1"/>
                </a:cxn>
                <a:cxn ang="0">
                  <a:pos x="T2" y="T3"/>
                </a:cxn>
                <a:cxn ang="0">
                  <a:pos x="T4" y="T5"/>
                </a:cxn>
              </a:cxnLst>
              <a:rect l="0" t="0" r="r" b="b"/>
              <a:pathLst>
                <a:path w="48" h="12">
                  <a:moveTo>
                    <a:pt x="48"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8" name="Freeform 1207"/>
            <p:cNvSpPr>
              <a:spLocks/>
            </p:cNvSpPr>
            <p:nvPr/>
          </p:nvSpPr>
          <p:spPr bwMode="auto">
            <a:xfrm>
              <a:off x="4479925" y="3291205"/>
              <a:ext cx="10160" cy="3175"/>
            </a:xfrm>
            <a:custGeom>
              <a:avLst/>
              <a:gdLst>
                <a:gd name="T0" fmla="*/ 48 w 48"/>
                <a:gd name="T1" fmla="*/ 13 h 13"/>
                <a:gd name="T2" fmla="*/ 0 w 48"/>
                <a:gd name="T3" fmla="*/ 0 h 13"/>
                <a:gd name="T4" fmla="*/ 1 w 48"/>
                <a:gd name="T5" fmla="*/ 0 h 13"/>
              </a:gdLst>
              <a:ahLst/>
              <a:cxnLst>
                <a:cxn ang="0">
                  <a:pos x="T0" y="T1"/>
                </a:cxn>
                <a:cxn ang="0">
                  <a:pos x="T2" y="T3"/>
                </a:cxn>
                <a:cxn ang="0">
                  <a:pos x="T4" y="T5"/>
                </a:cxn>
              </a:cxnLst>
              <a:rect l="0" t="0" r="r" b="b"/>
              <a:pathLst>
                <a:path w="48" h="13">
                  <a:moveTo>
                    <a:pt x="48"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09" name="Freeform 1208"/>
            <p:cNvSpPr>
              <a:spLocks/>
            </p:cNvSpPr>
            <p:nvPr/>
          </p:nvSpPr>
          <p:spPr bwMode="auto">
            <a:xfrm>
              <a:off x="4450080" y="3283585"/>
              <a:ext cx="10160" cy="2540"/>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0" name="Freeform 1209"/>
            <p:cNvSpPr>
              <a:spLocks/>
            </p:cNvSpPr>
            <p:nvPr/>
          </p:nvSpPr>
          <p:spPr bwMode="auto">
            <a:xfrm>
              <a:off x="4420235" y="3275330"/>
              <a:ext cx="10160" cy="2540"/>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1" name="Freeform 1210"/>
            <p:cNvSpPr>
              <a:spLocks/>
            </p:cNvSpPr>
            <p:nvPr/>
          </p:nvSpPr>
          <p:spPr bwMode="auto">
            <a:xfrm>
              <a:off x="4390390" y="3267075"/>
              <a:ext cx="9525" cy="3175"/>
            </a:xfrm>
            <a:custGeom>
              <a:avLst/>
              <a:gdLst>
                <a:gd name="T0" fmla="*/ 46 w 46"/>
                <a:gd name="T1" fmla="*/ 13 h 13"/>
                <a:gd name="T2" fmla="*/ 0 w 46"/>
                <a:gd name="T3" fmla="*/ 0 h 13"/>
                <a:gd name="T4" fmla="*/ 1 w 46"/>
                <a:gd name="T5" fmla="*/ 0 h 13"/>
              </a:gdLst>
              <a:ahLst/>
              <a:cxnLst>
                <a:cxn ang="0">
                  <a:pos x="T0" y="T1"/>
                </a:cxn>
                <a:cxn ang="0">
                  <a:pos x="T2" y="T3"/>
                </a:cxn>
                <a:cxn ang="0">
                  <a:pos x="T4" y="T5"/>
                </a:cxn>
              </a:cxnLst>
              <a:rect l="0" t="0" r="r" b="b"/>
              <a:pathLst>
                <a:path w="46" h="13">
                  <a:moveTo>
                    <a:pt x="46"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2" name="Freeform 1211"/>
            <p:cNvSpPr>
              <a:spLocks/>
            </p:cNvSpPr>
            <p:nvPr/>
          </p:nvSpPr>
          <p:spPr bwMode="auto">
            <a:xfrm>
              <a:off x="4365625" y="3260725"/>
              <a:ext cx="4445" cy="1270"/>
            </a:xfrm>
            <a:custGeom>
              <a:avLst/>
              <a:gdLst>
                <a:gd name="T0" fmla="*/ 22 w 22"/>
                <a:gd name="T1" fmla="*/ 6 h 6"/>
                <a:gd name="T2" fmla="*/ 0 w 22"/>
                <a:gd name="T3" fmla="*/ 0 h 6"/>
                <a:gd name="T4" fmla="*/ 1 w 22"/>
                <a:gd name="T5" fmla="*/ 0 h 6"/>
              </a:gdLst>
              <a:ahLst/>
              <a:cxnLst>
                <a:cxn ang="0">
                  <a:pos x="T0" y="T1"/>
                </a:cxn>
                <a:cxn ang="0">
                  <a:pos x="T2" y="T3"/>
                </a:cxn>
                <a:cxn ang="0">
                  <a:pos x="T4" y="T5"/>
                </a:cxn>
              </a:cxnLst>
              <a:rect l="0" t="0" r="r" b="b"/>
              <a:pathLst>
                <a:path w="22" h="6">
                  <a:moveTo>
                    <a:pt x="22" y="6"/>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3" name="Freeform 1212"/>
            <p:cNvSpPr>
              <a:spLocks/>
            </p:cNvSpPr>
            <p:nvPr/>
          </p:nvSpPr>
          <p:spPr bwMode="auto">
            <a:xfrm>
              <a:off x="4497705" y="3286760"/>
              <a:ext cx="635" cy="635"/>
            </a:xfrm>
            <a:custGeom>
              <a:avLst/>
              <a:gdLst>
                <a:gd name="T0" fmla="*/ 2 w 2"/>
                <a:gd name="T1" fmla="*/ 1 h 1"/>
                <a:gd name="T2" fmla="*/ 0 w 2"/>
                <a:gd name="T3" fmla="*/ 0 h 1"/>
                <a:gd name="T4" fmla="*/ 1 w 2"/>
                <a:gd name="T5" fmla="*/ 0 h 1"/>
              </a:gdLst>
              <a:ahLst/>
              <a:cxnLst>
                <a:cxn ang="0">
                  <a:pos x="T0" y="T1"/>
                </a:cxn>
                <a:cxn ang="0">
                  <a:pos x="T2" y="T3"/>
                </a:cxn>
                <a:cxn ang="0">
                  <a:pos x="T4" y="T5"/>
                </a:cxn>
              </a:cxnLst>
              <a:rect l="0" t="0" r="r" b="b"/>
              <a:pathLst>
                <a:path w="2" h="1">
                  <a:moveTo>
                    <a:pt x="2" y="1"/>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4" name="Freeform 1213"/>
            <p:cNvSpPr>
              <a:spLocks/>
            </p:cNvSpPr>
            <p:nvPr/>
          </p:nvSpPr>
          <p:spPr bwMode="auto">
            <a:xfrm>
              <a:off x="4467225" y="3279140"/>
              <a:ext cx="10160" cy="2540"/>
            </a:xfrm>
            <a:custGeom>
              <a:avLst/>
              <a:gdLst>
                <a:gd name="T0" fmla="*/ 48 w 48"/>
                <a:gd name="T1" fmla="*/ 12 h 12"/>
                <a:gd name="T2" fmla="*/ 0 w 48"/>
                <a:gd name="T3" fmla="*/ 0 h 12"/>
                <a:gd name="T4" fmla="*/ 1 w 48"/>
                <a:gd name="T5" fmla="*/ 0 h 12"/>
              </a:gdLst>
              <a:ahLst/>
              <a:cxnLst>
                <a:cxn ang="0">
                  <a:pos x="T0" y="T1"/>
                </a:cxn>
                <a:cxn ang="0">
                  <a:pos x="T2" y="T3"/>
                </a:cxn>
                <a:cxn ang="0">
                  <a:pos x="T4" y="T5"/>
                </a:cxn>
              </a:cxnLst>
              <a:rect l="0" t="0" r="r" b="b"/>
              <a:pathLst>
                <a:path w="48" h="12">
                  <a:moveTo>
                    <a:pt x="48"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5" name="Freeform 1214"/>
            <p:cNvSpPr>
              <a:spLocks/>
            </p:cNvSpPr>
            <p:nvPr/>
          </p:nvSpPr>
          <p:spPr bwMode="auto">
            <a:xfrm>
              <a:off x="4437380" y="3270885"/>
              <a:ext cx="10160" cy="2540"/>
            </a:xfrm>
            <a:custGeom>
              <a:avLst/>
              <a:gdLst>
                <a:gd name="T0" fmla="*/ 48 w 48"/>
                <a:gd name="T1" fmla="*/ 13 h 13"/>
                <a:gd name="T2" fmla="*/ 0 w 48"/>
                <a:gd name="T3" fmla="*/ 0 h 13"/>
                <a:gd name="T4" fmla="*/ 1 w 48"/>
                <a:gd name="T5" fmla="*/ 0 h 13"/>
              </a:gdLst>
              <a:ahLst/>
              <a:cxnLst>
                <a:cxn ang="0">
                  <a:pos x="T0" y="T1"/>
                </a:cxn>
                <a:cxn ang="0">
                  <a:pos x="T2" y="T3"/>
                </a:cxn>
                <a:cxn ang="0">
                  <a:pos x="T4" y="T5"/>
                </a:cxn>
              </a:cxnLst>
              <a:rect l="0" t="0" r="r" b="b"/>
              <a:pathLst>
                <a:path w="48" h="13">
                  <a:moveTo>
                    <a:pt x="48"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6" name="Freeform 1215"/>
            <p:cNvSpPr>
              <a:spLocks/>
            </p:cNvSpPr>
            <p:nvPr/>
          </p:nvSpPr>
          <p:spPr bwMode="auto">
            <a:xfrm>
              <a:off x="4407535" y="3262630"/>
              <a:ext cx="10160" cy="2540"/>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7" name="Freeform 1216"/>
            <p:cNvSpPr>
              <a:spLocks/>
            </p:cNvSpPr>
            <p:nvPr/>
          </p:nvSpPr>
          <p:spPr bwMode="auto">
            <a:xfrm>
              <a:off x="4377690" y="3255010"/>
              <a:ext cx="9525" cy="2540"/>
            </a:xfrm>
            <a:custGeom>
              <a:avLst/>
              <a:gdLst>
                <a:gd name="T0" fmla="*/ 46 w 46"/>
                <a:gd name="T1" fmla="*/ 12 h 12"/>
                <a:gd name="T2" fmla="*/ 0 w 46"/>
                <a:gd name="T3" fmla="*/ 0 h 12"/>
                <a:gd name="T4" fmla="*/ 1 w 46"/>
                <a:gd name="T5" fmla="*/ 0 h 12"/>
              </a:gdLst>
              <a:ahLst/>
              <a:cxnLst>
                <a:cxn ang="0">
                  <a:pos x="T0" y="T1"/>
                </a:cxn>
                <a:cxn ang="0">
                  <a:pos x="T2" y="T3"/>
                </a:cxn>
                <a:cxn ang="0">
                  <a:pos x="T4" y="T5"/>
                </a:cxn>
              </a:cxnLst>
              <a:rect l="0" t="0" r="r" b="b"/>
              <a:pathLst>
                <a:path w="46" h="12">
                  <a:moveTo>
                    <a:pt x="46"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8" name="Freeform 1217"/>
            <p:cNvSpPr>
              <a:spLocks/>
            </p:cNvSpPr>
            <p:nvPr/>
          </p:nvSpPr>
          <p:spPr bwMode="auto">
            <a:xfrm>
              <a:off x="4485005" y="3274060"/>
              <a:ext cx="9525"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19" name="Freeform 1218"/>
            <p:cNvSpPr>
              <a:spLocks/>
            </p:cNvSpPr>
            <p:nvPr/>
          </p:nvSpPr>
          <p:spPr bwMode="auto">
            <a:xfrm>
              <a:off x="4455160" y="3266440"/>
              <a:ext cx="9525"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0" name="Freeform 1219"/>
            <p:cNvSpPr>
              <a:spLocks/>
            </p:cNvSpPr>
            <p:nvPr/>
          </p:nvSpPr>
          <p:spPr bwMode="auto">
            <a:xfrm>
              <a:off x="4424680" y="3258185"/>
              <a:ext cx="10160" cy="2540"/>
            </a:xfrm>
            <a:custGeom>
              <a:avLst/>
              <a:gdLst>
                <a:gd name="T0" fmla="*/ 48 w 48"/>
                <a:gd name="T1" fmla="*/ 13 h 13"/>
                <a:gd name="T2" fmla="*/ 34 w 48"/>
                <a:gd name="T3" fmla="*/ 9 h 13"/>
                <a:gd name="T4" fmla="*/ 0 w 48"/>
                <a:gd name="T5" fmla="*/ 0 h 13"/>
                <a:gd name="T6" fmla="*/ 1 w 48"/>
                <a:gd name="T7" fmla="*/ 0 h 13"/>
              </a:gdLst>
              <a:ahLst/>
              <a:cxnLst>
                <a:cxn ang="0">
                  <a:pos x="T0" y="T1"/>
                </a:cxn>
                <a:cxn ang="0">
                  <a:pos x="T2" y="T3"/>
                </a:cxn>
                <a:cxn ang="0">
                  <a:pos x="T4" y="T5"/>
                </a:cxn>
                <a:cxn ang="0">
                  <a:pos x="T6" y="T7"/>
                </a:cxn>
              </a:cxnLst>
              <a:rect l="0" t="0" r="r" b="b"/>
              <a:pathLst>
                <a:path w="48" h="13">
                  <a:moveTo>
                    <a:pt x="48" y="13"/>
                  </a:moveTo>
                  <a:lnTo>
                    <a:pt x="34" y="9"/>
                  </a:ln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1" name="Freeform 1220"/>
            <p:cNvSpPr>
              <a:spLocks/>
            </p:cNvSpPr>
            <p:nvPr/>
          </p:nvSpPr>
          <p:spPr bwMode="auto">
            <a:xfrm>
              <a:off x="4394835" y="3249930"/>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2" name="Freeform 1221"/>
            <p:cNvSpPr>
              <a:spLocks/>
            </p:cNvSpPr>
            <p:nvPr/>
          </p:nvSpPr>
          <p:spPr bwMode="auto">
            <a:xfrm>
              <a:off x="4365625" y="3242310"/>
              <a:ext cx="8890" cy="2540"/>
            </a:xfrm>
            <a:custGeom>
              <a:avLst/>
              <a:gdLst>
                <a:gd name="T0" fmla="*/ 43 w 43"/>
                <a:gd name="T1" fmla="*/ 11 h 11"/>
                <a:gd name="T2" fmla="*/ 0 w 43"/>
                <a:gd name="T3" fmla="*/ 0 h 11"/>
                <a:gd name="T4" fmla="*/ 1 w 43"/>
                <a:gd name="T5" fmla="*/ 0 h 11"/>
              </a:gdLst>
              <a:ahLst/>
              <a:cxnLst>
                <a:cxn ang="0">
                  <a:pos x="T0" y="T1"/>
                </a:cxn>
                <a:cxn ang="0">
                  <a:pos x="T2" y="T3"/>
                </a:cxn>
                <a:cxn ang="0">
                  <a:pos x="T4" y="T5"/>
                </a:cxn>
              </a:cxnLst>
              <a:rect l="0" t="0" r="r" b="b"/>
              <a:pathLst>
                <a:path w="43" h="11">
                  <a:moveTo>
                    <a:pt x="43" y="11"/>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3" name="Freeform 1222"/>
            <p:cNvSpPr>
              <a:spLocks/>
            </p:cNvSpPr>
            <p:nvPr/>
          </p:nvSpPr>
          <p:spPr bwMode="auto">
            <a:xfrm>
              <a:off x="4472305" y="3261360"/>
              <a:ext cx="9525" cy="2540"/>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4" name="Freeform 1223"/>
            <p:cNvSpPr>
              <a:spLocks/>
            </p:cNvSpPr>
            <p:nvPr/>
          </p:nvSpPr>
          <p:spPr bwMode="auto">
            <a:xfrm>
              <a:off x="4442460" y="3253740"/>
              <a:ext cx="9525"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5" name="Freeform 1224"/>
            <p:cNvSpPr>
              <a:spLocks/>
            </p:cNvSpPr>
            <p:nvPr/>
          </p:nvSpPr>
          <p:spPr bwMode="auto">
            <a:xfrm>
              <a:off x="4411980" y="3245485"/>
              <a:ext cx="10160" cy="2540"/>
            </a:xfrm>
            <a:custGeom>
              <a:avLst/>
              <a:gdLst>
                <a:gd name="T0" fmla="*/ 48 w 48"/>
                <a:gd name="T1" fmla="*/ 13 h 13"/>
                <a:gd name="T2" fmla="*/ 0 w 48"/>
                <a:gd name="T3" fmla="*/ 0 h 13"/>
                <a:gd name="T4" fmla="*/ 1 w 48"/>
                <a:gd name="T5" fmla="*/ 0 h 13"/>
              </a:gdLst>
              <a:ahLst/>
              <a:cxnLst>
                <a:cxn ang="0">
                  <a:pos x="T0" y="T1"/>
                </a:cxn>
                <a:cxn ang="0">
                  <a:pos x="T2" y="T3"/>
                </a:cxn>
                <a:cxn ang="0">
                  <a:pos x="T4" y="T5"/>
                </a:cxn>
              </a:cxnLst>
              <a:rect l="0" t="0" r="r" b="b"/>
              <a:pathLst>
                <a:path w="48" h="13">
                  <a:moveTo>
                    <a:pt x="48"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6" name="Freeform 1225"/>
            <p:cNvSpPr>
              <a:spLocks/>
            </p:cNvSpPr>
            <p:nvPr/>
          </p:nvSpPr>
          <p:spPr bwMode="auto">
            <a:xfrm>
              <a:off x="4382135" y="3237230"/>
              <a:ext cx="10160" cy="2540"/>
            </a:xfrm>
            <a:custGeom>
              <a:avLst/>
              <a:gdLst>
                <a:gd name="T0" fmla="*/ 48 w 48"/>
                <a:gd name="T1" fmla="*/ 13 h 13"/>
                <a:gd name="T2" fmla="*/ 0 w 48"/>
                <a:gd name="T3" fmla="*/ 0 h 13"/>
                <a:gd name="T4" fmla="*/ 1 w 48"/>
                <a:gd name="T5" fmla="*/ 0 h 13"/>
              </a:gdLst>
              <a:ahLst/>
              <a:cxnLst>
                <a:cxn ang="0">
                  <a:pos x="T0" y="T1"/>
                </a:cxn>
                <a:cxn ang="0">
                  <a:pos x="T2" y="T3"/>
                </a:cxn>
                <a:cxn ang="0">
                  <a:pos x="T4" y="T5"/>
                </a:cxn>
              </a:cxnLst>
              <a:rect l="0" t="0" r="r" b="b"/>
              <a:pathLst>
                <a:path w="48" h="13">
                  <a:moveTo>
                    <a:pt x="48"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7" name="Freeform 1226"/>
            <p:cNvSpPr>
              <a:spLocks/>
            </p:cNvSpPr>
            <p:nvPr/>
          </p:nvSpPr>
          <p:spPr bwMode="auto">
            <a:xfrm>
              <a:off x="4489450" y="3256915"/>
              <a:ext cx="8255" cy="1905"/>
            </a:xfrm>
            <a:custGeom>
              <a:avLst/>
              <a:gdLst>
                <a:gd name="T0" fmla="*/ 40 w 40"/>
                <a:gd name="T1" fmla="*/ 10 h 10"/>
                <a:gd name="T2" fmla="*/ 0 w 40"/>
                <a:gd name="T3" fmla="*/ 0 h 10"/>
                <a:gd name="T4" fmla="*/ 1 w 40"/>
                <a:gd name="T5" fmla="*/ 0 h 10"/>
              </a:gdLst>
              <a:ahLst/>
              <a:cxnLst>
                <a:cxn ang="0">
                  <a:pos x="T0" y="T1"/>
                </a:cxn>
                <a:cxn ang="0">
                  <a:pos x="T2" y="T3"/>
                </a:cxn>
                <a:cxn ang="0">
                  <a:pos x="T4" y="T5"/>
                </a:cxn>
              </a:cxnLst>
              <a:rect l="0" t="0" r="r" b="b"/>
              <a:pathLst>
                <a:path w="40" h="10">
                  <a:moveTo>
                    <a:pt x="40" y="10"/>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8" name="Freeform 1227"/>
            <p:cNvSpPr>
              <a:spLocks/>
            </p:cNvSpPr>
            <p:nvPr/>
          </p:nvSpPr>
          <p:spPr bwMode="auto">
            <a:xfrm>
              <a:off x="4459605" y="3248660"/>
              <a:ext cx="9525" cy="2540"/>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29" name="Freeform 1228"/>
            <p:cNvSpPr>
              <a:spLocks/>
            </p:cNvSpPr>
            <p:nvPr/>
          </p:nvSpPr>
          <p:spPr bwMode="auto">
            <a:xfrm>
              <a:off x="4431665" y="3241675"/>
              <a:ext cx="7620" cy="1905"/>
            </a:xfrm>
            <a:custGeom>
              <a:avLst/>
              <a:gdLst>
                <a:gd name="T0" fmla="*/ 36 w 36"/>
                <a:gd name="T1" fmla="*/ 9 h 9"/>
                <a:gd name="T2" fmla="*/ 0 w 36"/>
                <a:gd name="T3" fmla="*/ 0 h 9"/>
                <a:gd name="T4" fmla="*/ 1 w 36"/>
                <a:gd name="T5" fmla="*/ 0 h 9"/>
              </a:gdLst>
              <a:ahLst/>
              <a:cxnLst>
                <a:cxn ang="0">
                  <a:pos x="T0" y="T1"/>
                </a:cxn>
                <a:cxn ang="0">
                  <a:pos x="T2" y="T3"/>
                </a:cxn>
                <a:cxn ang="0">
                  <a:pos x="T4" y="T5"/>
                </a:cxn>
              </a:cxnLst>
              <a:rect l="0" t="0" r="r" b="b"/>
              <a:pathLst>
                <a:path w="36" h="9">
                  <a:moveTo>
                    <a:pt x="36" y="9"/>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0" name="Freeform 1229"/>
            <p:cNvSpPr>
              <a:spLocks/>
            </p:cNvSpPr>
            <p:nvPr/>
          </p:nvSpPr>
          <p:spPr bwMode="auto">
            <a:xfrm>
              <a:off x="4399280" y="3232785"/>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1" name="Freeform 1230"/>
            <p:cNvSpPr>
              <a:spLocks/>
            </p:cNvSpPr>
            <p:nvPr/>
          </p:nvSpPr>
          <p:spPr bwMode="auto">
            <a:xfrm>
              <a:off x="4369435" y="3224530"/>
              <a:ext cx="10160" cy="2540"/>
            </a:xfrm>
            <a:custGeom>
              <a:avLst/>
              <a:gdLst>
                <a:gd name="T0" fmla="*/ 48 w 48"/>
                <a:gd name="T1" fmla="*/ 13 h 13"/>
                <a:gd name="T2" fmla="*/ 0 w 48"/>
                <a:gd name="T3" fmla="*/ 0 h 13"/>
                <a:gd name="T4" fmla="*/ 1 w 48"/>
                <a:gd name="T5" fmla="*/ 0 h 13"/>
              </a:gdLst>
              <a:ahLst/>
              <a:cxnLst>
                <a:cxn ang="0">
                  <a:pos x="T0" y="T1"/>
                </a:cxn>
                <a:cxn ang="0">
                  <a:pos x="T2" y="T3"/>
                </a:cxn>
                <a:cxn ang="0">
                  <a:pos x="T4" y="T5"/>
                </a:cxn>
              </a:cxnLst>
              <a:rect l="0" t="0" r="r" b="b"/>
              <a:pathLst>
                <a:path w="48" h="13">
                  <a:moveTo>
                    <a:pt x="48"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2" name="Freeform 1231"/>
            <p:cNvSpPr>
              <a:spLocks/>
            </p:cNvSpPr>
            <p:nvPr/>
          </p:nvSpPr>
          <p:spPr bwMode="auto">
            <a:xfrm>
              <a:off x="4429760" y="3241040"/>
              <a:ext cx="1905" cy="635"/>
            </a:xfrm>
            <a:custGeom>
              <a:avLst/>
              <a:gdLst>
                <a:gd name="T0" fmla="*/ 11 w 11"/>
                <a:gd name="T1" fmla="*/ 3 h 3"/>
                <a:gd name="T2" fmla="*/ 0 w 11"/>
                <a:gd name="T3" fmla="*/ 0 h 3"/>
                <a:gd name="T4" fmla="*/ 1 w 11"/>
                <a:gd name="T5" fmla="*/ 0 h 3"/>
              </a:gdLst>
              <a:ahLst/>
              <a:cxnLst>
                <a:cxn ang="0">
                  <a:pos x="T0" y="T1"/>
                </a:cxn>
                <a:cxn ang="0">
                  <a:pos x="T2" y="T3"/>
                </a:cxn>
                <a:cxn ang="0">
                  <a:pos x="T4" y="T5"/>
                </a:cxn>
              </a:cxnLst>
              <a:rect l="0" t="0" r="r" b="b"/>
              <a:pathLst>
                <a:path w="11" h="3">
                  <a:moveTo>
                    <a:pt x="11" y="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3" name="Freeform 1232"/>
            <p:cNvSpPr>
              <a:spLocks/>
            </p:cNvSpPr>
            <p:nvPr/>
          </p:nvSpPr>
          <p:spPr bwMode="auto">
            <a:xfrm>
              <a:off x="4476750" y="3244215"/>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4" name="Freeform 1233"/>
            <p:cNvSpPr>
              <a:spLocks/>
            </p:cNvSpPr>
            <p:nvPr/>
          </p:nvSpPr>
          <p:spPr bwMode="auto">
            <a:xfrm>
              <a:off x="4448175" y="3236595"/>
              <a:ext cx="8890" cy="1905"/>
            </a:xfrm>
            <a:custGeom>
              <a:avLst/>
              <a:gdLst>
                <a:gd name="T0" fmla="*/ 40 w 40"/>
                <a:gd name="T1" fmla="*/ 11 h 11"/>
                <a:gd name="T2" fmla="*/ 0 w 40"/>
                <a:gd name="T3" fmla="*/ 0 h 11"/>
                <a:gd name="T4" fmla="*/ 1 w 40"/>
                <a:gd name="T5" fmla="*/ 0 h 11"/>
              </a:gdLst>
              <a:ahLst/>
              <a:cxnLst>
                <a:cxn ang="0">
                  <a:pos x="T0" y="T1"/>
                </a:cxn>
                <a:cxn ang="0">
                  <a:pos x="T2" y="T3"/>
                </a:cxn>
                <a:cxn ang="0">
                  <a:pos x="T4" y="T5"/>
                </a:cxn>
              </a:cxnLst>
              <a:rect l="0" t="0" r="r" b="b"/>
              <a:pathLst>
                <a:path w="40" h="11">
                  <a:moveTo>
                    <a:pt x="40" y="11"/>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5" name="Freeform 1234"/>
            <p:cNvSpPr>
              <a:spLocks/>
            </p:cNvSpPr>
            <p:nvPr/>
          </p:nvSpPr>
          <p:spPr bwMode="auto">
            <a:xfrm>
              <a:off x="4417060" y="3227705"/>
              <a:ext cx="9525" cy="3175"/>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6" name="Freeform 1235"/>
            <p:cNvSpPr>
              <a:spLocks/>
            </p:cNvSpPr>
            <p:nvPr/>
          </p:nvSpPr>
          <p:spPr bwMode="auto">
            <a:xfrm>
              <a:off x="4386580" y="3220085"/>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7" name="Freeform 1236"/>
            <p:cNvSpPr>
              <a:spLocks/>
            </p:cNvSpPr>
            <p:nvPr/>
          </p:nvSpPr>
          <p:spPr bwMode="auto">
            <a:xfrm>
              <a:off x="4365625" y="3214370"/>
              <a:ext cx="1270" cy="635"/>
            </a:xfrm>
            <a:custGeom>
              <a:avLst/>
              <a:gdLst>
                <a:gd name="T0" fmla="*/ 6 w 6"/>
                <a:gd name="T1" fmla="*/ 2 h 2"/>
                <a:gd name="T2" fmla="*/ 0 w 6"/>
                <a:gd name="T3" fmla="*/ 0 h 2"/>
                <a:gd name="T4" fmla="*/ 1 w 6"/>
                <a:gd name="T5" fmla="*/ 0 h 2"/>
              </a:gdLst>
              <a:ahLst/>
              <a:cxnLst>
                <a:cxn ang="0">
                  <a:pos x="T0" y="T1"/>
                </a:cxn>
                <a:cxn ang="0">
                  <a:pos x="T2" y="T3"/>
                </a:cxn>
                <a:cxn ang="0">
                  <a:pos x="T4" y="T5"/>
                </a:cxn>
              </a:cxnLst>
              <a:rect l="0" t="0" r="r" b="b"/>
              <a:pathLst>
                <a:path w="6" h="2">
                  <a:moveTo>
                    <a:pt x="6" y="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8" name="Freeform 1237"/>
            <p:cNvSpPr>
              <a:spLocks/>
            </p:cNvSpPr>
            <p:nvPr/>
          </p:nvSpPr>
          <p:spPr bwMode="auto">
            <a:xfrm>
              <a:off x="4446905" y="3235960"/>
              <a:ext cx="1270" cy="635"/>
            </a:xfrm>
            <a:custGeom>
              <a:avLst/>
              <a:gdLst>
                <a:gd name="T0" fmla="*/ 8 w 8"/>
                <a:gd name="T1" fmla="*/ 2 h 2"/>
                <a:gd name="T2" fmla="*/ 0 w 8"/>
                <a:gd name="T3" fmla="*/ 0 h 2"/>
                <a:gd name="T4" fmla="*/ 1 w 8"/>
                <a:gd name="T5" fmla="*/ 0 h 2"/>
              </a:gdLst>
              <a:ahLst/>
              <a:cxnLst>
                <a:cxn ang="0">
                  <a:pos x="T0" y="T1"/>
                </a:cxn>
                <a:cxn ang="0">
                  <a:pos x="T2" y="T3"/>
                </a:cxn>
                <a:cxn ang="0">
                  <a:pos x="T4" y="T5"/>
                </a:cxn>
              </a:cxnLst>
              <a:rect l="0" t="0" r="r" b="b"/>
              <a:pathLst>
                <a:path w="8" h="2">
                  <a:moveTo>
                    <a:pt x="8" y="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39" name="Freeform 1238"/>
            <p:cNvSpPr>
              <a:spLocks/>
            </p:cNvSpPr>
            <p:nvPr/>
          </p:nvSpPr>
          <p:spPr bwMode="auto">
            <a:xfrm>
              <a:off x="4493895" y="3239135"/>
              <a:ext cx="3810" cy="1270"/>
            </a:xfrm>
            <a:custGeom>
              <a:avLst/>
              <a:gdLst>
                <a:gd name="T0" fmla="*/ 18 w 18"/>
                <a:gd name="T1" fmla="*/ 6 h 6"/>
                <a:gd name="T2" fmla="*/ 0 w 18"/>
                <a:gd name="T3" fmla="*/ 0 h 6"/>
                <a:gd name="T4" fmla="*/ 1 w 18"/>
                <a:gd name="T5" fmla="*/ 0 h 6"/>
              </a:gdLst>
              <a:ahLst/>
              <a:cxnLst>
                <a:cxn ang="0">
                  <a:pos x="T0" y="T1"/>
                </a:cxn>
                <a:cxn ang="0">
                  <a:pos x="T2" y="T3"/>
                </a:cxn>
                <a:cxn ang="0">
                  <a:pos x="T4" y="T5"/>
                </a:cxn>
              </a:cxnLst>
              <a:rect l="0" t="0" r="r" b="b"/>
              <a:pathLst>
                <a:path w="18" h="6">
                  <a:moveTo>
                    <a:pt x="18" y="6"/>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0" name="Freeform 1239"/>
            <p:cNvSpPr>
              <a:spLocks/>
            </p:cNvSpPr>
            <p:nvPr/>
          </p:nvSpPr>
          <p:spPr bwMode="auto">
            <a:xfrm>
              <a:off x="4404360" y="3215005"/>
              <a:ext cx="10160" cy="3175"/>
            </a:xfrm>
            <a:custGeom>
              <a:avLst/>
              <a:gdLst>
                <a:gd name="T0" fmla="*/ 48 w 48"/>
                <a:gd name="T1" fmla="*/ 14 h 14"/>
                <a:gd name="T2" fmla="*/ 0 w 48"/>
                <a:gd name="T3" fmla="*/ 0 h 14"/>
                <a:gd name="T4" fmla="*/ 1 w 48"/>
                <a:gd name="T5" fmla="*/ 0 h 14"/>
              </a:gdLst>
              <a:ahLst/>
              <a:cxnLst>
                <a:cxn ang="0">
                  <a:pos x="T0" y="T1"/>
                </a:cxn>
                <a:cxn ang="0">
                  <a:pos x="T2" y="T3"/>
                </a:cxn>
                <a:cxn ang="0">
                  <a:pos x="T4" y="T5"/>
                </a:cxn>
              </a:cxnLst>
              <a:rect l="0" t="0" r="r" b="b"/>
              <a:pathLst>
                <a:path w="48" h="14">
                  <a:moveTo>
                    <a:pt x="48" y="1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1" name="Freeform 1240"/>
            <p:cNvSpPr>
              <a:spLocks/>
            </p:cNvSpPr>
            <p:nvPr/>
          </p:nvSpPr>
          <p:spPr bwMode="auto">
            <a:xfrm>
              <a:off x="4373880" y="3207385"/>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2" name="Freeform 1241"/>
            <p:cNvSpPr>
              <a:spLocks/>
            </p:cNvSpPr>
            <p:nvPr/>
          </p:nvSpPr>
          <p:spPr bwMode="auto">
            <a:xfrm>
              <a:off x="4464050" y="3231515"/>
              <a:ext cx="10160" cy="2540"/>
            </a:xfrm>
            <a:custGeom>
              <a:avLst/>
              <a:gdLst>
                <a:gd name="T0" fmla="*/ 46 w 46"/>
                <a:gd name="T1" fmla="*/ 12 h 12"/>
                <a:gd name="T2" fmla="*/ 0 w 46"/>
                <a:gd name="T3" fmla="*/ 0 h 12"/>
                <a:gd name="T4" fmla="*/ 1 w 46"/>
                <a:gd name="T5" fmla="*/ 0 h 12"/>
              </a:gdLst>
              <a:ahLst/>
              <a:cxnLst>
                <a:cxn ang="0">
                  <a:pos x="T0" y="T1"/>
                </a:cxn>
                <a:cxn ang="0">
                  <a:pos x="T2" y="T3"/>
                </a:cxn>
                <a:cxn ang="0">
                  <a:pos x="T4" y="T5"/>
                </a:cxn>
              </a:cxnLst>
              <a:rect l="0" t="0" r="r" b="b"/>
              <a:pathLst>
                <a:path w="46" h="12">
                  <a:moveTo>
                    <a:pt x="46"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3" name="Freeform 1242"/>
            <p:cNvSpPr>
              <a:spLocks/>
            </p:cNvSpPr>
            <p:nvPr/>
          </p:nvSpPr>
          <p:spPr bwMode="auto">
            <a:xfrm>
              <a:off x="4434205" y="3223260"/>
              <a:ext cx="10160" cy="2540"/>
            </a:xfrm>
            <a:custGeom>
              <a:avLst/>
              <a:gdLst>
                <a:gd name="T0" fmla="*/ 48 w 48"/>
                <a:gd name="T1" fmla="*/ 13 h 13"/>
                <a:gd name="T2" fmla="*/ 0 w 48"/>
                <a:gd name="T3" fmla="*/ 0 h 13"/>
                <a:gd name="T4" fmla="*/ 1 w 48"/>
                <a:gd name="T5" fmla="*/ 0 h 13"/>
              </a:gdLst>
              <a:ahLst/>
              <a:cxnLst>
                <a:cxn ang="0">
                  <a:pos x="T0" y="T1"/>
                </a:cxn>
                <a:cxn ang="0">
                  <a:pos x="T2" y="T3"/>
                </a:cxn>
                <a:cxn ang="0">
                  <a:pos x="T4" y="T5"/>
                </a:cxn>
              </a:cxnLst>
              <a:rect l="0" t="0" r="r" b="b"/>
              <a:pathLst>
                <a:path w="48" h="13">
                  <a:moveTo>
                    <a:pt x="48"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4" name="Freeform 1243"/>
            <p:cNvSpPr>
              <a:spLocks/>
            </p:cNvSpPr>
            <p:nvPr/>
          </p:nvSpPr>
          <p:spPr bwMode="auto">
            <a:xfrm>
              <a:off x="4481195" y="3226435"/>
              <a:ext cx="10160" cy="3175"/>
            </a:xfrm>
            <a:custGeom>
              <a:avLst/>
              <a:gdLst>
                <a:gd name="T0" fmla="*/ 47 w 47"/>
                <a:gd name="T1" fmla="*/ 14 h 14"/>
                <a:gd name="T2" fmla="*/ 0 w 47"/>
                <a:gd name="T3" fmla="*/ 0 h 14"/>
                <a:gd name="T4" fmla="*/ 1 w 47"/>
                <a:gd name="T5" fmla="*/ 0 h 14"/>
              </a:gdLst>
              <a:ahLst/>
              <a:cxnLst>
                <a:cxn ang="0">
                  <a:pos x="T0" y="T1"/>
                </a:cxn>
                <a:cxn ang="0">
                  <a:pos x="T2" y="T3"/>
                </a:cxn>
                <a:cxn ang="0">
                  <a:pos x="T4" y="T5"/>
                </a:cxn>
              </a:cxnLst>
              <a:rect l="0" t="0" r="r" b="b"/>
              <a:pathLst>
                <a:path w="47" h="14">
                  <a:moveTo>
                    <a:pt x="47" y="1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5" name="Freeform 1244"/>
            <p:cNvSpPr>
              <a:spLocks/>
            </p:cNvSpPr>
            <p:nvPr/>
          </p:nvSpPr>
          <p:spPr bwMode="auto">
            <a:xfrm>
              <a:off x="4451350" y="3218815"/>
              <a:ext cx="10160" cy="2540"/>
            </a:xfrm>
            <a:custGeom>
              <a:avLst/>
              <a:gdLst>
                <a:gd name="T0" fmla="*/ 46 w 46"/>
                <a:gd name="T1" fmla="*/ 12 h 12"/>
                <a:gd name="T2" fmla="*/ 0 w 46"/>
                <a:gd name="T3" fmla="*/ 0 h 12"/>
                <a:gd name="T4" fmla="*/ 1 w 46"/>
                <a:gd name="T5" fmla="*/ 0 h 12"/>
              </a:gdLst>
              <a:ahLst/>
              <a:cxnLst>
                <a:cxn ang="0">
                  <a:pos x="T0" y="T1"/>
                </a:cxn>
                <a:cxn ang="0">
                  <a:pos x="T2" y="T3"/>
                </a:cxn>
                <a:cxn ang="0">
                  <a:pos x="T4" y="T5"/>
                </a:cxn>
              </a:cxnLst>
              <a:rect l="0" t="0" r="r" b="b"/>
              <a:pathLst>
                <a:path w="46" h="12">
                  <a:moveTo>
                    <a:pt x="46"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6" name="Freeform 1245"/>
            <p:cNvSpPr>
              <a:spLocks/>
            </p:cNvSpPr>
            <p:nvPr/>
          </p:nvSpPr>
          <p:spPr bwMode="auto">
            <a:xfrm>
              <a:off x="4421505" y="3210560"/>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7" name="Freeform 1246"/>
            <p:cNvSpPr>
              <a:spLocks/>
            </p:cNvSpPr>
            <p:nvPr/>
          </p:nvSpPr>
          <p:spPr bwMode="auto">
            <a:xfrm>
              <a:off x="4391660" y="3202305"/>
              <a:ext cx="9525" cy="3175"/>
            </a:xfrm>
            <a:custGeom>
              <a:avLst/>
              <a:gdLst>
                <a:gd name="T0" fmla="*/ 47 w 47"/>
                <a:gd name="T1" fmla="*/ 14 h 14"/>
                <a:gd name="T2" fmla="*/ 0 w 47"/>
                <a:gd name="T3" fmla="*/ 0 h 14"/>
                <a:gd name="T4" fmla="*/ 1 w 47"/>
                <a:gd name="T5" fmla="*/ 0 h 14"/>
              </a:gdLst>
              <a:ahLst/>
              <a:cxnLst>
                <a:cxn ang="0">
                  <a:pos x="T0" y="T1"/>
                </a:cxn>
                <a:cxn ang="0">
                  <a:pos x="T2" y="T3"/>
                </a:cxn>
                <a:cxn ang="0">
                  <a:pos x="T4" y="T5"/>
                </a:cxn>
              </a:cxnLst>
              <a:rect l="0" t="0" r="r" b="b"/>
              <a:pathLst>
                <a:path w="47" h="14">
                  <a:moveTo>
                    <a:pt x="47" y="1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8" name="Freeform 1247"/>
            <p:cNvSpPr>
              <a:spLocks/>
            </p:cNvSpPr>
            <p:nvPr/>
          </p:nvSpPr>
          <p:spPr bwMode="auto">
            <a:xfrm>
              <a:off x="4365625" y="3195955"/>
              <a:ext cx="5715" cy="1270"/>
            </a:xfrm>
            <a:custGeom>
              <a:avLst/>
              <a:gdLst>
                <a:gd name="T0" fmla="*/ 27 w 27"/>
                <a:gd name="T1" fmla="*/ 7 h 7"/>
                <a:gd name="T2" fmla="*/ 0 w 27"/>
                <a:gd name="T3" fmla="*/ 0 h 7"/>
                <a:gd name="T4" fmla="*/ 1 w 27"/>
                <a:gd name="T5" fmla="*/ 0 h 7"/>
              </a:gdLst>
              <a:ahLst/>
              <a:cxnLst>
                <a:cxn ang="0">
                  <a:pos x="T0" y="T1"/>
                </a:cxn>
                <a:cxn ang="0">
                  <a:pos x="T2" y="T3"/>
                </a:cxn>
                <a:cxn ang="0">
                  <a:pos x="T4" y="T5"/>
                </a:cxn>
              </a:cxnLst>
              <a:rect l="0" t="0" r="r" b="b"/>
              <a:pathLst>
                <a:path w="27" h="7">
                  <a:moveTo>
                    <a:pt x="27" y="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49" name="Freeform 1248"/>
            <p:cNvSpPr>
              <a:spLocks/>
            </p:cNvSpPr>
            <p:nvPr/>
          </p:nvSpPr>
          <p:spPr bwMode="auto">
            <a:xfrm>
              <a:off x="4468495" y="3213735"/>
              <a:ext cx="10160" cy="3175"/>
            </a:xfrm>
            <a:custGeom>
              <a:avLst/>
              <a:gdLst>
                <a:gd name="T0" fmla="*/ 48 w 48"/>
                <a:gd name="T1" fmla="*/ 14 h 14"/>
                <a:gd name="T2" fmla="*/ 0 w 48"/>
                <a:gd name="T3" fmla="*/ 0 h 14"/>
                <a:gd name="T4" fmla="*/ 1 w 48"/>
                <a:gd name="T5" fmla="*/ 0 h 14"/>
              </a:gdLst>
              <a:ahLst/>
              <a:cxnLst>
                <a:cxn ang="0">
                  <a:pos x="T0" y="T1"/>
                </a:cxn>
                <a:cxn ang="0">
                  <a:pos x="T2" y="T3"/>
                </a:cxn>
                <a:cxn ang="0">
                  <a:pos x="T4" y="T5"/>
                </a:cxn>
              </a:cxnLst>
              <a:rect l="0" t="0" r="r" b="b"/>
              <a:pathLst>
                <a:path w="48" h="14">
                  <a:moveTo>
                    <a:pt x="48" y="1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0" name="Freeform 1249"/>
            <p:cNvSpPr>
              <a:spLocks/>
            </p:cNvSpPr>
            <p:nvPr/>
          </p:nvSpPr>
          <p:spPr bwMode="auto">
            <a:xfrm>
              <a:off x="4438650" y="3206115"/>
              <a:ext cx="10160" cy="2540"/>
            </a:xfrm>
            <a:custGeom>
              <a:avLst/>
              <a:gdLst>
                <a:gd name="T0" fmla="*/ 46 w 46"/>
                <a:gd name="T1" fmla="*/ 12 h 12"/>
                <a:gd name="T2" fmla="*/ 0 w 46"/>
                <a:gd name="T3" fmla="*/ 0 h 12"/>
                <a:gd name="T4" fmla="*/ 1 w 46"/>
                <a:gd name="T5" fmla="*/ 0 h 12"/>
              </a:gdLst>
              <a:ahLst/>
              <a:cxnLst>
                <a:cxn ang="0">
                  <a:pos x="T0" y="T1"/>
                </a:cxn>
                <a:cxn ang="0">
                  <a:pos x="T2" y="T3"/>
                </a:cxn>
                <a:cxn ang="0">
                  <a:pos x="T4" y="T5"/>
                </a:cxn>
              </a:cxnLst>
              <a:rect l="0" t="0" r="r" b="b"/>
              <a:pathLst>
                <a:path w="46" h="12">
                  <a:moveTo>
                    <a:pt x="46"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1" name="Freeform 1250"/>
            <p:cNvSpPr>
              <a:spLocks/>
            </p:cNvSpPr>
            <p:nvPr/>
          </p:nvSpPr>
          <p:spPr bwMode="auto">
            <a:xfrm>
              <a:off x="4408805" y="3197860"/>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2" name="Freeform 1251"/>
            <p:cNvSpPr>
              <a:spLocks/>
            </p:cNvSpPr>
            <p:nvPr/>
          </p:nvSpPr>
          <p:spPr bwMode="auto">
            <a:xfrm>
              <a:off x="4378960" y="3189605"/>
              <a:ext cx="9525" cy="3175"/>
            </a:xfrm>
            <a:custGeom>
              <a:avLst/>
              <a:gdLst>
                <a:gd name="T0" fmla="*/ 47 w 47"/>
                <a:gd name="T1" fmla="*/ 14 h 14"/>
                <a:gd name="T2" fmla="*/ 0 w 47"/>
                <a:gd name="T3" fmla="*/ 0 h 14"/>
                <a:gd name="T4" fmla="*/ 1 w 47"/>
                <a:gd name="T5" fmla="*/ 0 h 14"/>
              </a:gdLst>
              <a:ahLst/>
              <a:cxnLst>
                <a:cxn ang="0">
                  <a:pos x="T0" y="T1"/>
                </a:cxn>
                <a:cxn ang="0">
                  <a:pos x="T2" y="T3"/>
                </a:cxn>
                <a:cxn ang="0">
                  <a:pos x="T4" y="T5"/>
                </a:cxn>
              </a:cxnLst>
              <a:rect l="0" t="0" r="r" b="b"/>
              <a:pathLst>
                <a:path w="47" h="14">
                  <a:moveTo>
                    <a:pt x="47" y="1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3" name="Freeform 1252"/>
            <p:cNvSpPr>
              <a:spLocks/>
            </p:cNvSpPr>
            <p:nvPr/>
          </p:nvSpPr>
          <p:spPr bwMode="auto">
            <a:xfrm>
              <a:off x="4486275" y="3209290"/>
              <a:ext cx="9525"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4" name="Freeform 1253"/>
            <p:cNvSpPr>
              <a:spLocks/>
            </p:cNvSpPr>
            <p:nvPr/>
          </p:nvSpPr>
          <p:spPr bwMode="auto">
            <a:xfrm>
              <a:off x="4455795" y="3201035"/>
              <a:ext cx="10160" cy="3175"/>
            </a:xfrm>
            <a:custGeom>
              <a:avLst/>
              <a:gdLst>
                <a:gd name="T0" fmla="*/ 48 w 48"/>
                <a:gd name="T1" fmla="*/ 14 h 14"/>
                <a:gd name="T2" fmla="*/ 0 w 48"/>
                <a:gd name="T3" fmla="*/ 0 h 14"/>
                <a:gd name="T4" fmla="*/ 1 w 48"/>
                <a:gd name="T5" fmla="*/ 0 h 14"/>
              </a:gdLst>
              <a:ahLst/>
              <a:cxnLst>
                <a:cxn ang="0">
                  <a:pos x="T0" y="T1"/>
                </a:cxn>
                <a:cxn ang="0">
                  <a:pos x="T2" y="T3"/>
                </a:cxn>
                <a:cxn ang="0">
                  <a:pos x="T4" y="T5"/>
                </a:cxn>
              </a:cxnLst>
              <a:rect l="0" t="0" r="r" b="b"/>
              <a:pathLst>
                <a:path w="48" h="14">
                  <a:moveTo>
                    <a:pt x="48" y="1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5" name="Freeform 1254"/>
            <p:cNvSpPr>
              <a:spLocks/>
            </p:cNvSpPr>
            <p:nvPr/>
          </p:nvSpPr>
          <p:spPr bwMode="auto">
            <a:xfrm>
              <a:off x="4425950" y="3193415"/>
              <a:ext cx="10160" cy="2540"/>
            </a:xfrm>
            <a:custGeom>
              <a:avLst/>
              <a:gdLst>
                <a:gd name="T0" fmla="*/ 47 w 47"/>
                <a:gd name="T1" fmla="*/ 13 h 13"/>
                <a:gd name="T2" fmla="*/ 28 w 47"/>
                <a:gd name="T3" fmla="*/ 7 h 13"/>
                <a:gd name="T4" fmla="*/ 0 w 47"/>
                <a:gd name="T5" fmla="*/ 0 h 13"/>
                <a:gd name="T6" fmla="*/ 2 w 47"/>
                <a:gd name="T7" fmla="*/ 0 h 13"/>
              </a:gdLst>
              <a:ahLst/>
              <a:cxnLst>
                <a:cxn ang="0">
                  <a:pos x="T0" y="T1"/>
                </a:cxn>
                <a:cxn ang="0">
                  <a:pos x="T2" y="T3"/>
                </a:cxn>
                <a:cxn ang="0">
                  <a:pos x="T4" y="T5"/>
                </a:cxn>
                <a:cxn ang="0">
                  <a:pos x="T6" y="T7"/>
                </a:cxn>
              </a:cxnLst>
              <a:rect l="0" t="0" r="r" b="b"/>
              <a:pathLst>
                <a:path w="47" h="13">
                  <a:moveTo>
                    <a:pt x="47" y="13"/>
                  </a:moveTo>
                  <a:lnTo>
                    <a:pt x="28" y="7"/>
                  </a:lnTo>
                  <a:lnTo>
                    <a:pt x="0" y="0"/>
                  </a:lnTo>
                  <a:lnTo>
                    <a:pt x="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6" name="Freeform 1255"/>
            <p:cNvSpPr>
              <a:spLocks/>
            </p:cNvSpPr>
            <p:nvPr/>
          </p:nvSpPr>
          <p:spPr bwMode="auto">
            <a:xfrm>
              <a:off x="4396105" y="3185160"/>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7" name="Freeform 1256"/>
            <p:cNvSpPr>
              <a:spLocks/>
            </p:cNvSpPr>
            <p:nvPr/>
          </p:nvSpPr>
          <p:spPr bwMode="auto">
            <a:xfrm>
              <a:off x="4366260" y="3176905"/>
              <a:ext cx="9525" cy="3175"/>
            </a:xfrm>
            <a:custGeom>
              <a:avLst/>
              <a:gdLst>
                <a:gd name="T0" fmla="*/ 46 w 46"/>
                <a:gd name="T1" fmla="*/ 14 h 14"/>
                <a:gd name="T2" fmla="*/ 0 w 46"/>
                <a:gd name="T3" fmla="*/ 0 h 14"/>
                <a:gd name="T4" fmla="*/ 1 w 46"/>
                <a:gd name="T5" fmla="*/ 0 h 14"/>
              </a:gdLst>
              <a:ahLst/>
              <a:cxnLst>
                <a:cxn ang="0">
                  <a:pos x="T0" y="T1"/>
                </a:cxn>
                <a:cxn ang="0">
                  <a:pos x="T2" y="T3"/>
                </a:cxn>
                <a:cxn ang="0">
                  <a:pos x="T4" y="T5"/>
                </a:cxn>
              </a:cxnLst>
              <a:rect l="0" t="0" r="r" b="b"/>
              <a:pathLst>
                <a:path w="46" h="14">
                  <a:moveTo>
                    <a:pt x="46" y="1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8" name="Freeform 1257"/>
            <p:cNvSpPr>
              <a:spLocks/>
            </p:cNvSpPr>
            <p:nvPr/>
          </p:nvSpPr>
          <p:spPr bwMode="auto">
            <a:xfrm>
              <a:off x="4473575" y="3196590"/>
              <a:ext cx="9525"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59" name="Freeform 1258"/>
            <p:cNvSpPr>
              <a:spLocks/>
            </p:cNvSpPr>
            <p:nvPr/>
          </p:nvSpPr>
          <p:spPr bwMode="auto">
            <a:xfrm>
              <a:off x="4443095" y="3188970"/>
              <a:ext cx="10160" cy="2540"/>
            </a:xfrm>
            <a:custGeom>
              <a:avLst/>
              <a:gdLst>
                <a:gd name="T0" fmla="*/ 48 w 48"/>
                <a:gd name="T1" fmla="*/ 13 h 13"/>
                <a:gd name="T2" fmla="*/ 0 w 48"/>
                <a:gd name="T3" fmla="*/ 0 h 13"/>
                <a:gd name="T4" fmla="*/ 1 w 48"/>
                <a:gd name="T5" fmla="*/ 0 h 13"/>
              </a:gdLst>
              <a:ahLst/>
              <a:cxnLst>
                <a:cxn ang="0">
                  <a:pos x="T0" y="T1"/>
                </a:cxn>
                <a:cxn ang="0">
                  <a:pos x="T2" y="T3"/>
                </a:cxn>
                <a:cxn ang="0">
                  <a:pos x="T4" y="T5"/>
                </a:cxn>
              </a:cxnLst>
              <a:rect l="0" t="0" r="r" b="b"/>
              <a:pathLst>
                <a:path w="48" h="13">
                  <a:moveTo>
                    <a:pt x="48"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0" name="Freeform 1259"/>
            <p:cNvSpPr>
              <a:spLocks/>
            </p:cNvSpPr>
            <p:nvPr/>
          </p:nvSpPr>
          <p:spPr bwMode="auto">
            <a:xfrm>
              <a:off x="4413250" y="3180715"/>
              <a:ext cx="10160" cy="2540"/>
            </a:xfrm>
            <a:custGeom>
              <a:avLst/>
              <a:gdLst>
                <a:gd name="T0" fmla="*/ 48 w 48"/>
                <a:gd name="T1" fmla="*/ 13 h 13"/>
                <a:gd name="T2" fmla="*/ 0 w 48"/>
                <a:gd name="T3" fmla="*/ 0 h 13"/>
                <a:gd name="T4" fmla="*/ 1 w 48"/>
                <a:gd name="T5" fmla="*/ 0 h 13"/>
              </a:gdLst>
              <a:ahLst/>
              <a:cxnLst>
                <a:cxn ang="0">
                  <a:pos x="T0" y="T1"/>
                </a:cxn>
                <a:cxn ang="0">
                  <a:pos x="T2" y="T3"/>
                </a:cxn>
                <a:cxn ang="0">
                  <a:pos x="T4" y="T5"/>
                </a:cxn>
              </a:cxnLst>
              <a:rect l="0" t="0" r="r" b="b"/>
              <a:pathLst>
                <a:path w="48" h="13">
                  <a:moveTo>
                    <a:pt x="48"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1" name="Freeform 1260"/>
            <p:cNvSpPr>
              <a:spLocks/>
            </p:cNvSpPr>
            <p:nvPr/>
          </p:nvSpPr>
          <p:spPr bwMode="auto">
            <a:xfrm>
              <a:off x="4383405" y="3172460"/>
              <a:ext cx="10160"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2" name="Freeform 1261"/>
            <p:cNvSpPr>
              <a:spLocks/>
            </p:cNvSpPr>
            <p:nvPr/>
          </p:nvSpPr>
          <p:spPr bwMode="auto">
            <a:xfrm>
              <a:off x="4490720" y="3192145"/>
              <a:ext cx="6985" cy="1905"/>
            </a:xfrm>
            <a:custGeom>
              <a:avLst/>
              <a:gdLst>
                <a:gd name="T0" fmla="*/ 34 w 34"/>
                <a:gd name="T1" fmla="*/ 10 h 10"/>
                <a:gd name="T2" fmla="*/ 0 w 34"/>
                <a:gd name="T3" fmla="*/ 0 h 10"/>
                <a:gd name="T4" fmla="*/ 1 w 34"/>
                <a:gd name="T5" fmla="*/ 0 h 10"/>
              </a:gdLst>
              <a:ahLst/>
              <a:cxnLst>
                <a:cxn ang="0">
                  <a:pos x="T0" y="T1"/>
                </a:cxn>
                <a:cxn ang="0">
                  <a:pos x="T2" y="T3"/>
                </a:cxn>
                <a:cxn ang="0">
                  <a:pos x="T4" y="T5"/>
                </a:cxn>
              </a:cxnLst>
              <a:rect l="0" t="0" r="r" b="b"/>
              <a:pathLst>
                <a:path w="34" h="10">
                  <a:moveTo>
                    <a:pt x="34" y="10"/>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3" name="Freeform 1262"/>
            <p:cNvSpPr>
              <a:spLocks/>
            </p:cNvSpPr>
            <p:nvPr/>
          </p:nvSpPr>
          <p:spPr bwMode="auto">
            <a:xfrm>
              <a:off x="4460875" y="3183890"/>
              <a:ext cx="9525" cy="2540"/>
            </a:xfrm>
            <a:custGeom>
              <a:avLst/>
              <a:gdLst>
                <a:gd name="T0" fmla="*/ 47 w 47"/>
                <a:gd name="T1" fmla="*/ 12 h 12"/>
                <a:gd name="T2" fmla="*/ 0 w 47"/>
                <a:gd name="T3" fmla="*/ 0 h 12"/>
                <a:gd name="T4" fmla="*/ 1 w 47"/>
                <a:gd name="T5" fmla="*/ 0 h 12"/>
              </a:gdLst>
              <a:ahLst/>
              <a:cxnLst>
                <a:cxn ang="0">
                  <a:pos x="T0" y="T1"/>
                </a:cxn>
                <a:cxn ang="0">
                  <a:pos x="T2" y="T3"/>
                </a:cxn>
                <a:cxn ang="0">
                  <a:pos x="T4" y="T5"/>
                </a:cxn>
              </a:cxnLst>
              <a:rect l="0" t="0" r="r" b="b"/>
              <a:pathLst>
                <a:path w="47" h="12">
                  <a:moveTo>
                    <a:pt x="47" y="1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4" name="Freeform 1263"/>
            <p:cNvSpPr>
              <a:spLocks/>
            </p:cNvSpPr>
            <p:nvPr/>
          </p:nvSpPr>
          <p:spPr bwMode="auto">
            <a:xfrm>
              <a:off x="4431030" y="3176270"/>
              <a:ext cx="9525" cy="2540"/>
            </a:xfrm>
            <a:custGeom>
              <a:avLst/>
              <a:gdLst>
                <a:gd name="T0" fmla="*/ 47 w 47"/>
                <a:gd name="T1" fmla="*/ 12 h 12"/>
                <a:gd name="T2" fmla="*/ 5 w 47"/>
                <a:gd name="T3" fmla="*/ 1 h 12"/>
                <a:gd name="T4" fmla="*/ 0 w 47"/>
                <a:gd name="T5" fmla="*/ 0 h 12"/>
                <a:gd name="T6" fmla="*/ 1 w 47"/>
                <a:gd name="T7" fmla="*/ 0 h 12"/>
              </a:gdLst>
              <a:ahLst/>
              <a:cxnLst>
                <a:cxn ang="0">
                  <a:pos x="T0" y="T1"/>
                </a:cxn>
                <a:cxn ang="0">
                  <a:pos x="T2" y="T3"/>
                </a:cxn>
                <a:cxn ang="0">
                  <a:pos x="T4" y="T5"/>
                </a:cxn>
                <a:cxn ang="0">
                  <a:pos x="T6" y="T7"/>
                </a:cxn>
              </a:cxnLst>
              <a:rect l="0" t="0" r="r" b="b"/>
              <a:pathLst>
                <a:path w="47" h="12">
                  <a:moveTo>
                    <a:pt x="47" y="12"/>
                  </a:moveTo>
                  <a:lnTo>
                    <a:pt x="5" y="1"/>
                  </a:ln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5" name="Freeform 1264"/>
            <p:cNvSpPr>
              <a:spLocks/>
            </p:cNvSpPr>
            <p:nvPr/>
          </p:nvSpPr>
          <p:spPr bwMode="auto">
            <a:xfrm>
              <a:off x="4408805" y="3170555"/>
              <a:ext cx="1905" cy="635"/>
            </a:xfrm>
            <a:custGeom>
              <a:avLst/>
              <a:gdLst>
                <a:gd name="T0" fmla="*/ 8 w 8"/>
                <a:gd name="T1" fmla="*/ 2 h 2"/>
                <a:gd name="T2" fmla="*/ 0 w 8"/>
                <a:gd name="T3" fmla="*/ 0 h 2"/>
                <a:gd name="T4" fmla="*/ 1 w 8"/>
                <a:gd name="T5" fmla="*/ 0 h 2"/>
              </a:gdLst>
              <a:ahLst/>
              <a:cxnLst>
                <a:cxn ang="0">
                  <a:pos x="T0" y="T1"/>
                </a:cxn>
                <a:cxn ang="0">
                  <a:pos x="T2" y="T3"/>
                </a:cxn>
                <a:cxn ang="0">
                  <a:pos x="T4" y="T5"/>
                </a:cxn>
              </a:cxnLst>
              <a:rect l="0" t="0" r="r" b="b"/>
              <a:pathLst>
                <a:path w="8" h="2">
                  <a:moveTo>
                    <a:pt x="8" y="2"/>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6" name="Freeform 1265"/>
            <p:cNvSpPr>
              <a:spLocks/>
            </p:cNvSpPr>
            <p:nvPr/>
          </p:nvSpPr>
          <p:spPr bwMode="auto">
            <a:xfrm>
              <a:off x="4478020" y="3179445"/>
              <a:ext cx="10160" cy="2540"/>
            </a:xfrm>
            <a:custGeom>
              <a:avLst/>
              <a:gdLst>
                <a:gd name="T0" fmla="*/ 48 w 48"/>
                <a:gd name="T1" fmla="*/ 13 h 13"/>
                <a:gd name="T2" fmla="*/ 0 w 48"/>
                <a:gd name="T3" fmla="*/ 0 h 13"/>
                <a:gd name="T4" fmla="*/ 1 w 48"/>
                <a:gd name="T5" fmla="*/ 0 h 13"/>
              </a:gdLst>
              <a:ahLst/>
              <a:cxnLst>
                <a:cxn ang="0">
                  <a:pos x="T0" y="T1"/>
                </a:cxn>
                <a:cxn ang="0">
                  <a:pos x="T2" y="T3"/>
                </a:cxn>
                <a:cxn ang="0">
                  <a:pos x="T4" y="T5"/>
                </a:cxn>
              </a:cxnLst>
              <a:rect l="0" t="0" r="r" b="b"/>
              <a:pathLst>
                <a:path w="48" h="13">
                  <a:moveTo>
                    <a:pt x="48"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7" name="Freeform 1266"/>
            <p:cNvSpPr>
              <a:spLocks/>
            </p:cNvSpPr>
            <p:nvPr/>
          </p:nvSpPr>
          <p:spPr bwMode="auto">
            <a:xfrm>
              <a:off x="4448175" y="3171190"/>
              <a:ext cx="9525" cy="3175"/>
            </a:xfrm>
            <a:custGeom>
              <a:avLst/>
              <a:gdLst>
                <a:gd name="T0" fmla="*/ 47 w 47"/>
                <a:gd name="T1" fmla="*/ 13 h 13"/>
                <a:gd name="T2" fmla="*/ 0 w 47"/>
                <a:gd name="T3" fmla="*/ 0 h 13"/>
                <a:gd name="T4" fmla="*/ 1 w 47"/>
                <a:gd name="T5" fmla="*/ 0 h 13"/>
              </a:gdLst>
              <a:ahLst/>
              <a:cxnLst>
                <a:cxn ang="0">
                  <a:pos x="T0" y="T1"/>
                </a:cxn>
                <a:cxn ang="0">
                  <a:pos x="T2" y="T3"/>
                </a:cxn>
                <a:cxn ang="0">
                  <a:pos x="T4" y="T5"/>
                </a:cxn>
              </a:cxnLst>
              <a:rect l="0" t="0" r="r" b="b"/>
              <a:pathLst>
                <a:path w="47" h="13">
                  <a:moveTo>
                    <a:pt x="47" y="1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8" name="Freeform 1267"/>
            <p:cNvSpPr>
              <a:spLocks/>
            </p:cNvSpPr>
            <p:nvPr/>
          </p:nvSpPr>
          <p:spPr bwMode="auto">
            <a:xfrm>
              <a:off x="4495165" y="3175000"/>
              <a:ext cx="2540" cy="635"/>
            </a:xfrm>
            <a:custGeom>
              <a:avLst/>
              <a:gdLst>
                <a:gd name="T0" fmla="*/ 12 w 12"/>
                <a:gd name="T1" fmla="*/ 3 h 3"/>
                <a:gd name="T2" fmla="*/ 0 w 12"/>
                <a:gd name="T3" fmla="*/ 0 h 3"/>
                <a:gd name="T4" fmla="*/ 1 w 12"/>
                <a:gd name="T5" fmla="*/ 0 h 3"/>
              </a:gdLst>
              <a:ahLst/>
              <a:cxnLst>
                <a:cxn ang="0">
                  <a:pos x="T0" y="T1"/>
                </a:cxn>
                <a:cxn ang="0">
                  <a:pos x="T2" y="T3"/>
                </a:cxn>
                <a:cxn ang="0">
                  <a:pos x="T4" y="T5"/>
                </a:cxn>
              </a:cxnLst>
              <a:rect l="0" t="0" r="r" b="b"/>
              <a:pathLst>
                <a:path w="12" h="3">
                  <a:moveTo>
                    <a:pt x="12" y="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69" name="Freeform 1268"/>
            <p:cNvSpPr>
              <a:spLocks/>
            </p:cNvSpPr>
            <p:nvPr/>
          </p:nvSpPr>
          <p:spPr bwMode="auto">
            <a:xfrm>
              <a:off x="4365625" y="3279775"/>
              <a:ext cx="2540" cy="9525"/>
            </a:xfrm>
            <a:custGeom>
              <a:avLst/>
              <a:gdLst>
                <a:gd name="T0" fmla="*/ 13 w 13"/>
                <a:gd name="T1" fmla="*/ 45 h 45"/>
                <a:gd name="T2" fmla="*/ 0 w 13"/>
                <a:gd name="T3" fmla="*/ 0 h 45"/>
                <a:gd name="T4" fmla="*/ 1 w 13"/>
                <a:gd name="T5" fmla="*/ 0 h 45"/>
              </a:gdLst>
              <a:ahLst/>
              <a:cxnLst>
                <a:cxn ang="0">
                  <a:pos x="T0" y="T1"/>
                </a:cxn>
                <a:cxn ang="0">
                  <a:pos x="T2" y="T3"/>
                </a:cxn>
                <a:cxn ang="0">
                  <a:pos x="T4" y="T5"/>
                </a:cxn>
              </a:cxnLst>
              <a:rect l="0" t="0" r="r" b="b"/>
              <a:pathLst>
                <a:path w="13" h="45">
                  <a:moveTo>
                    <a:pt x="13" y="45"/>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0" name="Freeform 1269"/>
            <p:cNvSpPr>
              <a:spLocks/>
            </p:cNvSpPr>
            <p:nvPr/>
          </p:nvSpPr>
          <p:spPr bwMode="auto">
            <a:xfrm>
              <a:off x="4378325" y="3291840"/>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1" name="Freeform 1270"/>
            <p:cNvSpPr>
              <a:spLocks/>
            </p:cNvSpPr>
            <p:nvPr/>
          </p:nvSpPr>
          <p:spPr bwMode="auto">
            <a:xfrm>
              <a:off x="4370070" y="3261995"/>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2" name="Freeform 1271"/>
            <p:cNvSpPr>
              <a:spLocks/>
            </p:cNvSpPr>
            <p:nvPr/>
          </p:nvSpPr>
          <p:spPr bwMode="auto">
            <a:xfrm>
              <a:off x="4382770" y="3274695"/>
              <a:ext cx="2540" cy="10160"/>
            </a:xfrm>
            <a:custGeom>
              <a:avLst/>
              <a:gdLst>
                <a:gd name="T0" fmla="*/ 12 w 12"/>
                <a:gd name="T1" fmla="*/ 48 h 48"/>
                <a:gd name="T2" fmla="*/ 0 w 12"/>
                <a:gd name="T3" fmla="*/ 0 h 48"/>
                <a:gd name="T4" fmla="*/ 1 w 12"/>
                <a:gd name="T5" fmla="*/ 0 h 48"/>
              </a:gdLst>
              <a:ahLst/>
              <a:cxnLst>
                <a:cxn ang="0">
                  <a:pos x="T0" y="T1"/>
                </a:cxn>
                <a:cxn ang="0">
                  <a:pos x="T2" y="T3"/>
                </a:cxn>
                <a:cxn ang="0">
                  <a:pos x="T4" y="T5"/>
                </a:cxn>
              </a:cxnLst>
              <a:rect l="0" t="0" r="r" b="b"/>
              <a:pathLst>
                <a:path w="12" h="48">
                  <a:moveTo>
                    <a:pt x="12"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3" name="Freeform 1272"/>
            <p:cNvSpPr>
              <a:spLocks/>
            </p:cNvSpPr>
            <p:nvPr/>
          </p:nvSpPr>
          <p:spPr bwMode="auto">
            <a:xfrm>
              <a:off x="4374515" y="3244850"/>
              <a:ext cx="3175" cy="10160"/>
            </a:xfrm>
            <a:custGeom>
              <a:avLst/>
              <a:gdLst>
                <a:gd name="T0" fmla="*/ 14 w 14"/>
                <a:gd name="T1" fmla="*/ 48 h 48"/>
                <a:gd name="T2" fmla="*/ 0 w 14"/>
                <a:gd name="T3" fmla="*/ 0 h 48"/>
                <a:gd name="T4" fmla="*/ 1 w 14"/>
                <a:gd name="T5" fmla="*/ 0 h 48"/>
              </a:gdLst>
              <a:ahLst/>
              <a:cxnLst>
                <a:cxn ang="0">
                  <a:pos x="T0" y="T1"/>
                </a:cxn>
                <a:cxn ang="0">
                  <a:pos x="T2" y="T3"/>
                </a:cxn>
                <a:cxn ang="0">
                  <a:pos x="T4" y="T5"/>
                </a:cxn>
              </a:cxnLst>
              <a:rect l="0" t="0" r="r" b="b"/>
              <a:pathLst>
                <a:path w="14" h="48">
                  <a:moveTo>
                    <a:pt x="14"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4" name="Freeform 1273"/>
            <p:cNvSpPr>
              <a:spLocks/>
            </p:cNvSpPr>
            <p:nvPr/>
          </p:nvSpPr>
          <p:spPr bwMode="auto">
            <a:xfrm>
              <a:off x="4366895" y="3214370"/>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5" name="Freeform 1274"/>
            <p:cNvSpPr>
              <a:spLocks/>
            </p:cNvSpPr>
            <p:nvPr/>
          </p:nvSpPr>
          <p:spPr bwMode="auto">
            <a:xfrm>
              <a:off x="4395470" y="3287395"/>
              <a:ext cx="2540"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6" name="Freeform 1275"/>
            <p:cNvSpPr>
              <a:spLocks/>
            </p:cNvSpPr>
            <p:nvPr/>
          </p:nvSpPr>
          <p:spPr bwMode="auto">
            <a:xfrm>
              <a:off x="4387215" y="3257550"/>
              <a:ext cx="3175" cy="9525"/>
            </a:xfrm>
            <a:custGeom>
              <a:avLst/>
              <a:gdLst>
                <a:gd name="T0" fmla="*/ 14 w 14"/>
                <a:gd name="T1" fmla="*/ 47 h 47"/>
                <a:gd name="T2" fmla="*/ 0 w 14"/>
                <a:gd name="T3" fmla="*/ 0 h 47"/>
                <a:gd name="T4" fmla="*/ 1 w 14"/>
                <a:gd name="T5" fmla="*/ 0 h 47"/>
              </a:gdLst>
              <a:ahLst/>
              <a:cxnLst>
                <a:cxn ang="0">
                  <a:pos x="T0" y="T1"/>
                </a:cxn>
                <a:cxn ang="0">
                  <a:pos x="T2" y="T3"/>
                </a:cxn>
                <a:cxn ang="0">
                  <a:pos x="T4" y="T5"/>
                </a:cxn>
              </a:cxnLst>
              <a:rect l="0" t="0" r="r" b="b"/>
              <a:pathLst>
                <a:path w="14" h="47">
                  <a:moveTo>
                    <a:pt x="14"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7" name="Freeform 1276"/>
            <p:cNvSpPr>
              <a:spLocks/>
            </p:cNvSpPr>
            <p:nvPr/>
          </p:nvSpPr>
          <p:spPr bwMode="auto">
            <a:xfrm>
              <a:off x="4379595" y="3227070"/>
              <a:ext cx="2540" cy="10160"/>
            </a:xfrm>
            <a:custGeom>
              <a:avLst/>
              <a:gdLst>
                <a:gd name="T0" fmla="*/ 12 w 12"/>
                <a:gd name="T1" fmla="*/ 47 h 47"/>
                <a:gd name="T2" fmla="*/ 11 w 12"/>
                <a:gd name="T3" fmla="*/ 43 h 47"/>
                <a:gd name="T4" fmla="*/ 0 w 12"/>
                <a:gd name="T5" fmla="*/ 0 h 47"/>
                <a:gd name="T6" fmla="*/ 1 w 12"/>
                <a:gd name="T7" fmla="*/ 0 h 47"/>
              </a:gdLst>
              <a:ahLst/>
              <a:cxnLst>
                <a:cxn ang="0">
                  <a:pos x="T0" y="T1"/>
                </a:cxn>
                <a:cxn ang="0">
                  <a:pos x="T2" y="T3"/>
                </a:cxn>
                <a:cxn ang="0">
                  <a:pos x="T4" y="T5"/>
                </a:cxn>
                <a:cxn ang="0">
                  <a:pos x="T6" y="T7"/>
                </a:cxn>
              </a:cxnLst>
              <a:rect l="0" t="0" r="r" b="b"/>
              <a:pathLst>
                <a:path w="12" h="47">
                  <a:moveTo>
                    <a:pt x="12" y="47"/>
                  </a:moveTo>
                  <a:lnTo>
                    <a:pt x="11" y="43"/>
                  </a:ln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8" name="Freeform 1277"/>
            <p:cNvSpPr>
              <a:spLocks/>
            </p:cNvSpPr>
            <p:nvPr/>
          </p:nvSpPr>
          <p:spPr bwMode="auto">
            <a:xfrm>
              <a:off x="4371340" y="3197225"/>
              <a:ext cx="2540"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79" name="Freeform 1278"/>
            <p:cNvSpPr>
              <a:spLocks/>
            </p:cNvSpPr>
            <p:nvPr/>
          </p:nvSpPr>
          <p:spPr bwMode="auto">
            <a:xfrm>
              <a:off x="4365625" y="3175635"/>
              <a:ext cx="635" cy="1270"/>
            </a:xfrm>
            <a:custGeom>
              <a:avLst/>
              <a:gdLst>
                <a:gd name="T0" fmla="*/ 3 w 3"/>
                <a:gd name="T1" fmla="*/ 8 h 8"/>
                <a:gd name="T2" fmla="*/ 0 w 3"/>
                <a:gd name="T3" fmla="*/ 0 h 8"/>
                <a:gd name="T4" fmla="*/ 1 w 3"/>
                <a:gd name="T5" fmla="*/ 0 h 8"/>
              </a:gdLst>
              <a:ahLst/>
              <a:cxnLst>
                <a:cxn ang="0">
                  <a:pos x="T0" y="T1"/>
                </a:cxn>
                <a:cxn ang="0">
                  <a:pos x="T2" y="T3"/>
                </a:cxn>
                <a:cxn ang="0">
                  <a:pos x="T4" y="T5"/>
                </a:cxn>
              </a:cxnLst>
              <a:rect l="0" t="0" r="r" b="b"/>
              <a:pathLst>
                <a:path w="3" h="8">
                  <a:moveTo>
                    <a:pt x="3" y="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0" name="Freeform 1279"/>
            <p:cNvSpPr>
              <a:spLocks/>
            </p:cNvSpPr>
            <p:nvPr/>
          </p:nvSpPr>
          <p:spPr bwMode="auto">
            <a:xfrm>
              <a:off x="4408170" y="3300095"/>
              <a:ext cx="635" cy="2540"/>
            </a:xfrm>
            <a:custGeom>
              <a:avLst/>
              <a:gdLst>
                <a:gd name="T0" fmla="*/ 4 w 4"/>
                <a:gd name="T1" fmla="*/ 14 h 14"/>
                <a:gd name="T2" fmla="*/ 0 w 4"/>
                <a:gd name="T3" fmla="*/ 0 h 14"/>
                <a:gd name="T4" fmla="*/ 1 w 4"/>
                <a:gd name="T5" fmla="*/ 0 h 14"/>
              </a:gdLst>
              <a:ahLst/>
              <a:cxnLst>
                <a:cxn ang="0">
                  <a:pos x="T0" y="T1"/>
                </a:cxn>
                <a:cxn ang="0">
                  <a:pos x="T2" y="T3"/>
                </a:cxn>
                <a:cxn ang="0">
                  <a:pos x="T4" y="T5"/>
                </a:cxn>
              </a:cxnLst>
              <a:rect l="0" t="0" r="r" b="b"/>
              <a:pathLst>
                <a:path w="4" h="14">
                  <a:moveTo>
                    <a:pt x="4" y="14"/>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1" name="Freeform 1280"/>
            <p:cNvSpPr>
              <a:spLocks/>
            </p:cNvSpPr>
            <p:nvPr/>
          </p:nvSpPr>
          <p:spPr bwMode="auto">
            <a:xfrm>
              <a:off x="4399915" y="3270250"/>
              <a:ext cx="3175" cy="9525"/>
            </a:xfrm>
            <a:custGeom>
              <a:avLst/>
              <a:gdLst>
                <a:gd name="T0" fmla="*/ 13 w 13"/>
                <a:gd name="T1" fmla="*/ 47 h 47"/>
                <a:gd name="T2" fmla="*/ 0 w 13"/>
                <a:gd name="T3" fmla="*/ 0 h 47"/>
                <a:gd name="T4" fmla="*/ 1 w 13"/>
                <a:gd name="T5" fmla="*/ 0 h 47"/>
              </a:gdLst>
              <a:ahLst/>
              <a:cxnLst>
                <a:cxn ang="0">
                  <a:pos x="T0" y="T1"/>
                </a:cxn>
                <a:cxn ang="0">
                  <a:pos x="T2" y="T3"/>
                </a:cxn>
                <a:cxn ang="0">
                  <a:pos x="T4" y="T5"/>
                </a:cxn>
              </a:cxnLst>
              <a:rect l="0" t="0" r="r" b="b"/>
              <a:pathLst>
                <a:path w="13" h="47">
                  <a:moveTo>
                    <a:pt x="13"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2" name="Freeform 1281"/>
            <p:cNvSpPr>
              <a:spLocks/>
            </p:cNvSpPr>
            <p:nvPr/>
          </p:nvSpPr>
          <p:spPr bwMode="auto">
            <a:xfrm>
              <a:off x="4392295" y="3239770"/>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3" name="Freeform 1282"/>
            <p:cNvSpPr>
              <a:spLocks/>
            </p:cNvSpPr>
            <p:nvPr/>
          </p:nvSpPr>
          <p:spPr bwMode="auto">
            <a:xfrm>
              <a:off x="4384040" y="3209925"/>
              <a:ext cx="2540"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4" name="Freeform 1283"/>
            <p:cNvSpPr>
              <a:spLocks/>
            </p:cNvSpPr>
            <p:nvPr/>
          </p:nvSpPr>
          <p:spPr bwMode="auto">
            <a:xfrm>
              <a:off x="4375785" y="3180080"/>
              <a:ext cx="3175" cy="9525"/>
            </a:xfrm>
            <a:custGeom>
              <a:avLst/>
              <a:gdLst>
                <a:gd name="T0" fmla="*/ 13 w 13"/>
                <a:gd name="T1" fmla="*/ 46 h 46"/>
                <a:gd name="T2" fmla="*/ 0 w 13"/>
                <a:gd name="T3" fmla="*/ 0 h 46"/>
                <a:gd name="T4" fmla="*/ 1 w 13"/>
                <a:gd name="T5" fmla="*/ 0 h 46"/>
              </a:gdLst>
              <a:ahLst/>
              <a:cxnLst>
                <a:cxn ang="0">
                  <a:pos x="T0" y="T1"/>
                </a:cxn>
                <a:cxn ang="0">
                  <a:pos x="T2" y="T3"/>
                </a:cxn>
                <a:cxn ang="0">
                  <a:pos x="T4" y="T5"/>
                </a:cxn>
              </a:cxnLst>
              <a:rect l="0" t="0" r="r" b="b"/>
              <a:pathLst>
                <a:path w="13" h="46">
                  <a:moveTo>
                    <a:pt x="13" y="46"/>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5" name="Freeform 1284"/>
            <p:cNvSpPr>
              <a:spLocks/>
            </p:cNvSpPr>
            <p:nvPr/>
          </p:nvSpPr>
          <p:spPr bwMode="auto">
            <a:xfrm>
              <a:off x="4412615" y="3282950"/>
              <a:ext cx="3175" cy="9525"/>
            </a:xfrm>
            <a:custGeom>
              <a:avLst/>
              <a:gdLst>
                <a:gd name="T0" fmla="*/ 13 w 13"/>
                <a:gd name="T1" fmla="*/ 47 h 47"/>
                <a:gd name="T2" fmla="*/ 0 w 13"/>
                <a:gd name="T3" fmla="*/ 0 h 47"/>
                <a:gd name="T4" fmla="*/ 1 w 13"/>
                <a:gd name="T5" fmla="*/ 0 h 47"/>
              </a:gdLst>
              <a:ahLst/>
              <a:cxnLst>
                <a:cxn ang="0">
                  <a:pos x="T0" y="T1"/>
                </a:cxn>
                <a:cxn ang="0">
                  <a:pos x="T2" y="T3"/>
                </a:cxn>
                <a:cxn ang="0">
                  <a:pos x="T4" y="T5"/>
                </a:cxn>
              </a:cxnLst>
              <a:rect l="0" t="0" r="r" b="b"/>
              <a:pathLst>
                <a:path w="13" h="47">
                  <a:moveTo>
                    <a:pt x="13"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6" name="Freeform 1285"/>
            <p:cNvSpPr>
              <a:spLocks/>
            </p:cNvSpPr>
            <p:nvPr/>
          </p:nvSpPr>
          <p:spPr bwMode="auto">
            <a:xfrm>
              <a:off x="4404995" y="3252470"/>
              <a:ext cx="2540"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7" name="Freeform 1286"/>
            <p:cNvSpPr>
              <a:spLocks/>
            </p:cNvSpPr>
            <p:nvPr/>
          </p:nvSpPr>
          <p:spPr bwMode="auto">
            <a:xfrm>
              <a:off x="4396740" y="3222625"/>
              <a:ext cx="2540"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8" name="Freeform 1287"/>
            <p:cNvSpPr>
              <a:spLocks/>
            </p:cNvSpPr>
            <p:nvPr/>
          </p:nvSpPr>
          <p:spPr bwMode="auto">
            <a:xfrm>
              <a:off x="4388485" y="3192780"/>
              <a:ext cx="3175" cy="9525"/>
            </a:xfrm>
            <a:custGeom>
              <a:avLst/>
              <a:gdLst>
                <a:gd name="T0" fmla="*/ 13 w 13"/>
                <a:gd name="T1" fmla="*/ 46 h 46"/>
                <a:gd name="T2" fmla="*/ 0 w 13"/>
                <a:gd name="T3" fmla="*/ 0 h 46"/>
                <a:gd name="T4" fmla="*/ 1 w 13"/>
                <a:gd name="T5" fmla="*/ 0 h 46"/>
              </a:gdLst>
              <a:ahLst/>
              <a:cxnLst>
                <a:cxn ang="0">
                  <a:pos x="T0" y="T1"/>
                </a:cxn>
                <a:cxn ang="0">
                  <a:pos x="T2" y="T3"/>
                </a:cxn>
                <a:cxn ang="0">
                  <a:pos x="T4" y="T5"/>
                </a:cxn>
              </a:cxnLst>
              <a:rect l="0" t="0" r="r" b="b"/>
              <a:pathLst>
                <a:path w="13" h="46">
                  <a:moveTo>
                    <a:pt x="13" y="46"/>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89" name="Freeform 1288"/>
            <p:cNvSpPr>
              <a:spLocks/>
            </p:cNvSpPr>
            <p:nvPr/>
          </p:nvSpPr>
          <p:spPr bwMode="auto">
            <a:xfrm>
              <a:off x="4382770" y="3170555"/>
              <a:ext cx="635" cy="1905"/>
            </a:xfrm>
            <a:custGeom>
              <a:avLst/>
              <a:gdLst>
                <a:gd name="T0" fmla="*/ 3 w 3"/>
                <a:gd name="T1" fmla="*/ 11 h 11"/>
                <a:gd name="T2" fmla="*/ 0 w 3"/>
                <a:gd name="T3" fmla="*/ 0 h 11"/>
                <a:gd name="T4" fmla="*/ 1 w 3"/>
                <a:gd name="T5" fmla="*/ 0 h 11"/>
              </a:gdLst>
              <a:ahLst/>
              <a:cxnLst>
                <a:cxn ang="0">
                  <a:pos x="T0" y="T1"/>
                </a:cxn>
                <a:cxn ang="0">
                  <a:pos x="T2" y="T3"/>
                </a:cxn>
                <a:cxn ang="0">
                  <a:pos x="T4" y="T5"/>
                </a:cxn>
              </a:cxnLst>
              <a:rect l="0" t="0" r="r" b="b"/>
              <a:pathLst>
                <a:path w="3" h="11">
                  <a:moveTo>
                    <a:pt x="3" y="11"/>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0" name="Freeform 1289"/>
            <p:cNvSpPr>
              <a:spLocks/>
            </p:cNvSpPr>
            <p:nvPr/>
          </p:nvSpPr>
          <p:spPr bwMode="auto">
            <a:xfrm>
              <a:off x="4425315" y="3295650"/>
              <a:ext cx="2540" cy="6985"/>
            </a:xfrm>
            <a:custGeom>
              <a:avLst/>
              <a:gdLst>
                <a:gd name="T0" fmla="*/ 10 w 10"/>
                <a:gd name="T1" fmla="*/ 35 h 35"/>
                <a:gd name="T2" fmla="*/ 0 w 10"/>
                <a:gd name="T3" fmla="*/ 0 h 35"/>
                <a:gd name="T4" fmla="*/ 1 w 10"/>
                <a:gd name="T5" fmla="*/ 0 h 35"/>
              </a:gdLst>
              <a:ahLst/>
              <a:cxnLst>
                <a:cxn ang="0">
                  <a:pos x="T0" y="T1"/>
                </a:cxn>
                <a:cxn ang="0">
                  <a:pos x="T2" y="T3"/>
                </a:cxn>
                <a:cxn ang="0">
                  <a:pos x="T4" y="T5"/>
                </a:cxn>
              </a:cxnLst>
              <a:rect l="0" t="0" r="r" b="b"/>
              <a:pathLst>
                <a:path w="10" h="35">
                  <a:moveTo>
                    <a:pt x="10" y="35"/>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1" name="Freeform 1290"/>
            <p:cNvSpPr>
              <a:spLocks/>
            </p:cNvSpPr>
            <p:nvPr/>
          </p:nvSpPr>
          <p:spPr bwMode="auto">
            <a:xfrm>
              <a:off x="4417695" y="3265170"/>
              <a:ext cx="2540" cy="10160"/>
            </a:xfrm>
            <a:custGeom>
              <a:avLst/>
              <a:gdLst>
                <a:gd name="T0" fmla="*/ 13 w 13"/>
                <a:gd name="T1" fmla="*/ 47 h 47"/>
                <a:gd name="T2" fmla="*/ 0 w 13"/>
                <a:gd name="T3" fmla="*/ 0 h 47"/>
                <a:gd name="T4" fmla="*/ 1 w 13"/>
                <a:gd name="T5" fmla="*/ 0 h 47"/>
              </a:gdLst>
              <a:ahLst/>
              <a:cxnLst>
                <a:cxn ang="0">
                  <a:pos x="T0" y="T1"/>
                </a:cxn>
                <a:cxn ang="0">
                  <a:pos x="T2" y="T3"/>
                </a:cxn>
                <a:cxn ang="0">
                  <a:pos x="T4" y="T5"/>
                </a:cxn>
              </a:cxnLst>
              <a:rect l="0" t="0" r="r" b="b"/>
              <a:pathLst>
                <a:path w="13" h="47">
                  <a:moveTo>
                    <a:pt x="13"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2" name="Freeform 1291"/>
            <p:cNvSpPr>
              <a:spLocks/>
            </p:cNvSpPr>
            <p:nvPr/>
          </p:nvSpPr>
          <p:spPr bwMode="auto">
            <a:xfrm>
              <a:off x="4409440" y="3235325"/>
              <a:ext cx="2540" cy="10160"/>
            </a:xfrm>
            <a:custGeom>
              <a:avLst/>
              <a:gdLst>
                <a:gd name="T0" fmla="*/ 12 w 12"/>
                <a:gd name="T1" fmla="*/ 47 h 47"/>
                <a:gd name="T2" fmla="*/ 1 w 12"/>
                <a:gd name="T3" fmla="*/ 5 h 47"/>
                <a:gd name="T4" fmla="*/ 0 w 12"/>
                <a:gd name="T5" fmla="*/ 0 h 47"/>
                <a:gd name="T6" fmla="*/ 1 w 12"/>
                <a:gd name="T7" fmla="*/ 0 h 47"/>
              </a:gdLst>
              <a:ahLst/>
              <a:cxnLst>
                <a:cxn ang="0">
                  <a:pos x="T0" y="T1"/>
                </a:cxn>
                <a:cxn ang="0">
                  <a:pos x="T2" y="T3"/>
                </a:cxn>
                <a:cxn ang="0">
                  <a:pos x="T4" y="T5"/>
                </a:cxn>
                <a:cxn ang="0">
                  <a:pos x="T6" y="T7"/>
                </a:cxn>
              </a:cxnLst>
              <a:rect l="0" t="0" r="r" b="b"/>
              <a:pathLst>
                <a:path w="12" h="47">
                  <a:moveTo>
                    <a:pt x="12" y="47"/>
                  </a:moveTo>
                  <a:lnTo>
                    <a:pt x="1" y="5"/>
                  </a:ln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3" name="Freeform 1292"/>
            <p:cNvSpPr>
              <a:spLocks/>
            </p:cNvSpPr>
            <p:nvPr/>
          </p:nvSpPr>
          <p:spPr bwMode="auto">
            <a:xfrm>
              <a:off x="4401185" y="3205480"/>
              <a:ext cx="3175" cy="9525"/>
            </a:xfrm>
            <a:custGeom>
              <a:avLst/>
              <a:gdLst>
                <a:gd name="T0" fmla="*/ 13 w 13"/>
                <a:gd name="T1" fmla="*/ 46 h 46"/>
                <a:gd name="T2" fmla="*/ 0 w 13"/>
                <a:gd name="T3" fmla="*/ 0 h 46"/>
                <a:gd name="T4" fmla="*/ 2 w 13"/>
                <a:gd name="T5" fmla="*/ 0 h 46"/>
              </a:gdLst>
              <a:ahLst/>
              <a:cxnLst>
                <a:cxn ang="0">
                  <a:pos x="T0" y="T1"/>
                </a:cxn>
                <a:cxn ang="0">
                  <a:pos x="T2" y="T3"/>
                </a:cxn>
                <a:cxn ang="0">
                  <a:pos x="T4" y="T5"/>
                </a:cxn>
              </a:cxnLst>
              <a:rect l="0" t="0" r="r" b="b"/>
              <a:pathLst>
                <a:path w="13" h="46">
                  <a:moveTo>
                    <a:pt x="13" y="46"/>
                  </a:moveTo>
                  <a:lnTo>
                    <a:pt x="0" y="0"/>
                  </a:lnTo>
                  <a:lnTo>
                    <a:pt x="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4" name="Freeform 1293"/>
            <p:cNvSpPr>
              <a:spLocks/>
            </p:cNvSpPr>
            <p:nvPr/>
          </p:nvSpPr>
          <p:spPr bwMode="auto">
            <a:xfrm>
              <a:off x="4393565" y="3175000"/>
              <a:ext cx="2540"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5" name="Freeform 1294"/>
            <p:cNvSpPr>
              <a:spLocks/>
            </p:cNvSpPr>
            <p:nvPr/>
          </p:nvSpPr>
          <p:spPr bwMode="auto">
            <a:xfrm>
              <a:off x="4431665" y="3284220"/>
              <a:ext cx="1270" cy="3810"/>
            </a:xfrm>
            <a:custGeom>
              <a:avLst/>
              <a:gdLst>
                <a:gd name="T0" fmla="*/ 5 w 5"/>
                <a:gd name="T1" fmla="*/ 18 h 18"/>
                <a:gd name="T2" fmla="*/ 0 w 5"/>
                <a:gd name="T3" fmla="*/ 0 h 18"/>
                <a:gd name="T4" fmla="*/ 1 w 5"/>
                <a:gd name="T5" fmla="*/ 0 h 18"/>
              </a:gdLst>
              <a:ahLst/>
              <a:cxnLst>
                <a:cxn ang="0">
                  <a:pos x="T0" y="T1"/>
                </a:cxn>
                <a:cxn ang="0">
                  <a:pos x="T2" y="T3"/>
                </a:cxn>
                <a:cxn ang="0">
                  <a:pos x="T4" y="T5"/>
                </a:cxn>
              </a:cxnLst>
              <a:rect l="0" t="0" r="r" b="b"/>
              <a:pathLst>
                <a:path w="5" h="18">
                  <a:moveTo>
                    <a:pt x="5" y="1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6" name="Freeform 1295"/>
            <p:cNvSpPr>
              <a:spLocks/>
            </p:cNvSpPr>
            <p:nvPr/>
          </p:nvSpPr>
          <p:spPr bwMode="auto">
            <a:xfrm>
              <a:off x="4414520" y="3218180"/>
              <a:ext cx="2540" cy="9525"/>
            </a:xfrm>
            <a:custGeom>
              <a:avLst/>
              <a:gdLst>
                <a:gd name="T0" fmla="*/ 12 w 12"/>
                <a:gd name="T1" fmla="*/ 46 h 46"/>
                <a:gd name="T2" fmla="*/ 0 w 12"/>
                <a:gd name="T3" fmla="*/ 0 h 46"/>
                <a:gd name="T4" fmla="*/ 1 w 12"/>
                <a:gd name="T5" fmla="*/ 0 h 46"/>
              </a:gdLst>
              <a:ahLst/>
              <a:cxnLst>
                <a:cxn ang="0">
                  <a:pos x="T0" y="T1"/>
                </a:cxn>
                <a:cxn ang="0">
                  <a:pos x="T2" y="T3"/>
                </a:cxn>
                <a:cxn ang="0">
                  <a:pos x="T4" y="T5"/>
                </a:cxn>
              </a:cxnLst>
              <a:rect l="0" t="0" r="r" b="b"/>
              <a:pathLst>
                <a:path w="12" h="46">
                  <a:moveTo>
                    <a:pt x="12" y="46"/>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7" name="Freeform 1296"/>
            <p:cNvSpPr>
              <a:spLocks/>
            </p:cNvSpPr>
            <p:nvPr/>
          </p:nvSpPr>
          <p:spPr bwMode="auto">
            <a:xfrm>
              <a:off x="4406265" y="3187700"/>
              <a:ext cx="2540"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8" name="Freeform 1297"/>
            <p:cNvSpPr>
              <a:spLocks/>
            </p:cNvSpPr>
            <p:nvPr/>
          </p:nvSpPr>
          <p:spPr bwMode="auto">
            <a:xfrm>
              <a:off x="4430395" y="3277870"/>
              <a:ext cx="1270" cy="6350"/>
            </a:xfrm>
            <a:custGeom>
              <a:avLst/>
              <a:gdLst>
                <a:gd name="T0" fmla="*/ 8 w 8"/>
                <a:gd name="T1" fmla="*/ 29 h 29"/>
                <a:gd name="T2" fmla="*/ 0 w 8"/>
                <a:gd name="T3" fmla="*/ 0 h 29"/>
                <a:gd name="T4" fmla="*/ 1 w 8"/>
                <a:gd name="T5" fmla="*/ 0 h 29"/>
              </a:gdLst>
              <a:ahLst/>
              <a:cxnLst>
                <a:cxn ang="0">
                  <a:pos x="T0" y="T1"/>
                </a:cxn>
                <a:cxn ang="0">
                  <a:pos x="T2" y="T3"/>
                </a:cxn>
                <a:cxn ang="0">
                  <a:pos x="T4" y="T5"/>
                </a:cxn>
              </a:cxnLst>
              <a:rect l="0" t="0" r="r" b="b"/>
              <a:pathLst>
                <a:path w="8" h="29">
                  <a:moveTo>
                    <a:pt x="8" y="29"/>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299" name="Freeform 1298"/>
            <p:cNvSpPr>
              <a:spLocks/>
            </p:cNvSpPr>
            <p:nvPr/>
          </p:nvSpPr>
          <p:spPr bwMode="auto">
            <a:xfrm>
              <a:off x="4422140" y="3248025"/>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0" name="Freeform 1299"/>
            <p:cNvSpPr>
              <a:spLocks/>
            </p:cNvSpPr>
            <p:nvPr/>
          </p:nvSpPr>
          <p:spPr bwMode="auto">
            <a:xfrm>
              <a:off x="4443095" y="3290570"/>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1" name="Freeform 1300"/>
            <p:cNvSpPr>
              <a:spLocks/>
            </p:cNvSpPr>
            <p:nvPr/>
          </p:nvSpPr>
          <p:spPr bwMode="auto">
            <a:xfrm>
              <a:off x="4434840" y="3260725"/>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2" name="Freeform 1301"/>
            <p:cNvSpPr>
              <a:spLocks/>
            </p:cNvSpPr>
            <p:nvPr/>
          </p:nvSpPr>
          <p:spPr bwMode="auto">
            <a:xfrm>
              <a:off x="4426585" y="3230880"/>
              <a:ext cx="1905" cy="5715"/>
            </a:xfrm>
            <a:custGeom>
              <a:avLst/>
              <a:gdLst>
                <a:gd name="T0" fmla="*/ 8 w 8"/>
                <a:gd name="T1" fmla="*/ 27 h 27"/>
                <a:gd name="T2" fmla="*/ 0 w 8"/>
                <a:gd name="T3" fmla="*/ 0 h 27"/>
                <a:gd name="T4" fmla="*/ 1 w 8"/>
                <a:gd name="T5" fmla="*/ 0 h 27"/>
              </a:gdLst>
              <a:ahLst/>
              <a:cxnLst>
                <a:cxn ang="0">
                  <a:pos x="T0" y="T1"/>
                </a:cxn>
                <a:cxn ang="0">
                  <a:pos x="T2" y="T3"/>
                </a:cxn>
                <a:cxn ang="0">
                  <a:pos x="T4" y="T5"/>
                </a:cxn>
              </a:cxnLst>
              <a:rect l="0" t="0" r="r" b="b"/>
              <a:pathLst>
                <a:path w="8" h="27">
                  <a:moveTo>
                    <a:pt x="8" y="2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3" name="Freeform 1302"/>
            <p:cNvSpPr>
              <a:spLocks/>
            </p:cNvSpPr>
            <p:nvPr/>
          </p:nvSpPr>
          <p:spPr bwMode="auto">
            <a:xfrm>
              <a:off x="4418965" y="3200400"/>
              <a:ext cx="2540"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4" name="Freeform 1303"/>
            <p:cNvSpPr>
              <a:spLocks/>
            </p:cNvSpPr>
            <p:nvPr/>
          </p:nvSpPr>
          <p:spPr bwMode="auto">
            <a:xfrm>
              <a:off x="4410710" y="3170555"/>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5" name="Freeform 1304"/>
            <p:cNvSpPr>
              <a:spLocks/>
            </p:cNvSpPr>
            <p:nvPr/>
          </p:nvSpPr>
          <p:spPr bwMode="auto">
            <a:xfrm>
              <a:off x="4428490" y="3236595"/>
              <a:ext cx="1270" cy="4445"/>
            </a:xfrm>
            <a:custGeom>
              <a:avLst/>
              <a:gdLst>
                <a:gd name="T0" fmla="*/ 5 w 5"/>
                <a:gd name="T1" fmla="*/ 21 h 21"/>
                <a:gd name="T2" fmla="*/ 0 w 5"/>
                <a:gd name="T3" fmla="*/ 0 h 21"/>
                <a:gd name="T4" fmla="*/ 1 w 5"/>
                <a:gd name="T5" fmla="*/ 0 h 21"/>
              </a:gdLst>
              <a:ahLst/>
              <a:cxnLst>
                <a:cxn ang="0">
                  <a:pos x="T0" y="T1"/>
                </a:cxn>
                <a:cxn ang="0">
                  <a:pos x="T2" y="T3"/>
                </a:cxn>
                <a:cxn ang="0">
                  <a:pos x="T4" y="T5"/>
                </a:cxn>
              </a:cxnLst>
              <a:rect l="0" t="0" r="r" b="b"/>
              <a:pathLst>
                <a:path w="5" h="21">
                  <a:moveTo>
                    <a:pt x="5" y="21"/>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6" name="Freeform 1305"/>
            <p:cNvSpPr>
              <a:spLocks/>
            </p:cNvSpPr>
            <p:nvPr/>
          </p:nvSpPr>
          <p:spPr bwMode="auto">
            <a:xfrm>
              <a:off x="4447540" y="3273425"/>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7" name="Freeform 1306"/>
            <p:cNvSpPr>
              <a:spLocks/>
            </p:cNvSpPr>
            <p:nvPr/>
          </p:nvSpPr>
          <p:spPr bwMode="auto">
            <a:xfrm>
              <a:off x="4439285" y="3243580"/>
              <a:ext cx="3175"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8" name="Freeform 1307"/>
            <p:cNvSpPr>
              <a:spLocks/>
            </p:cNvSpPr>
            <p:nvPr/>
          </p:nvSpPr>
          <p:spPr bwMode="auto">
            <a:xfrm>
              <a:off x="4431665" y="3213100"/>
              <a:ext cx="635" cy="1905"/>
            </a:xfrm>
            <a:custGeom>
              <a:avLst/>
              <a:gdLst>
                <a:gd name="T0" fmla="*/ 2 w 2"/>
                <a:gd name="T1" fmla="*/ 7 h 7"/>
                <a:gd name="T2" fmla="*/ 0 w 2"/>
                <a:gd name="T3" fmla="*/ 0 h 7"/>
                <a:gd name="T4" fmla="*/ 1 w 2"/>
                <a:gd name="T5" fmla="*/ 0 h 7"/>
              </a:gdLst>
              <a:ahLst/>
              <a:cxnLst>
                <a:cxn ang="0">
                  <a:pos x="T0" y="T1"/>
                </a:cxn>
                <a:cxn ang="0">
                  <a:pos x="T2" y="T3"/>
                </a:cxn>
                <a:cxn ang="0">
                  <a:pos x="T4" y="T5"/>
                </a:cxn>
              </a:cxnLst>
              <a:rect l="0" t="0" r="r" b="b"/>
              <a:pathLst>
                <a:path w="2" h="7">
                  <a:moveTo>
                    <a:pt x="2" y="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09" name="Freeform 1308"/>
            <p:cNvSpPr>
              <a:spLocks/>
            </p:cNvSpPr>
            <p:nvPr/>
          </p:nvSpPr>
          <p:spPr bwMode="auto">
            <a:xfrm>
              <a:off x="4423410" y="3183255"/>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0" name="Freeform 1309"/>
            <p:cNvSpPr>
              <a:spLocks/>
            </p:cNvSpPr>
            <p:nvPr/>
          </p:nvSpPr>
          <p:spPr bwMode="auto">
            <a:xfrm>
              <a:off x="4431665" y="3215005"/>
              <a:ext cx="2540" cy="8255"/>
            </a:xfrm>
            <a:custGeom>
              <a:avLst/>
              <a:gdLst>
                <a:gd name="T0" fmla="*/ 10 w 10"/>
                <a:gd name="T1" fmla="*/ 40 h 40"/>
                <a:gd name="T2" fmla="*/ 0 w 10"/>
                <a:gd name="T3" fmla="*/ 0 h 40"/>
                <a:gd name="T4" fmla="*/ 1 w 10"/>
                <a:gd name="T5" fmla="*/ 0 h 40"/>
              </a:gdLst>
              <a:ahLst/>
              <a:cxnLst>
                <a:cxn ang="0">
                  <a:pos x="T0" y="T1"/>
                </a:cxn>
                <a:cxn ang="0">
                  <a:pos x="T2" y="T3"/>
                </a:cxn>
                <a:cxn ang="0">
                  <a:pos x="T4" y="T5"/>
                </a:cxn>
              </a:cxnLst>
              <a:rect l="0" t="0" r="r" b="b"/>
              <a:pathLst>
                <a:path w="10" h="40">
                  <a:moveTo>
                    <a:pt x="10" y="40"/>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1" name="Freeform 1310"/>
            <p:cNvSpPr>
              <a:spLocks/>
            </p:cNvSpPr>
            <p:nvPr/>
          </p:nvSpPr>
          <p:spPr bwMode="auto">
            <a:xfrm>
              <a:off x="4460240" y="3286125"/>
              <a:ext cx="2540" cy="10160"/>
            </a:xfrm>
            <a:custGeom>
              <a:avLst/>
              <a:gdLst>
                <a:gd name="T0" fmla="*/ 13 w 13"/>
                <a:gd name="T1" fmla="*/ 47 h 47"/>
                <a:gd name="T2" fmla="*/ 0 w 13"/>
                <a:gd name="T3" fmla="*/ 0 h 47"/>
                <a:gd name="T4" fmla="*/ 1 w 13"/>
                <a:gd name="T5" fmla="*/ 0 h 47"/>
              </a:gdLst>
              <a:ahLst/>
              <a:cxnLst>
                <a:cxn ang="0">
                  <a:pos x="T0" y="T1"/>
                </a:cxn>
                <a:cxn ang="0">
                  <a:pos x="T2" y="T3"/>
                </a:cxn>
                <a:cxn ang="0">
                  <a:pos x="T4" y="T5"/>
                </a:cxn>
              </a:cxnLst>
              <a:rect l="0" t="0" r="r" b="b"/>
              <a:pathLst>
                <a:path w="13" h="47">
                  <a:moveTo>
                    <a:pt x="13"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2" name="Freeform 1311"/>
            <p:cNvSpPr>
              <a:spLocks/>
            </p:cNvSpPr>
            <p:nvPr/>
          </p:nvSpPr>
          <p:spPr bwMode="auto">
            <a:xfrm>
              <a:off x="4451985" y="3256280"/>
              <a:ext cx="3175"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3" name="Freeform 1312"/>
            <p:cNvSpPr>
              <a:spLocks/>
            </p:cNvSpPr>
            <p:nvPr/>
          </p:nvSpPr>
          <p:spPr bwMode="auto">
            <a:xfrm>
              <a:off x="4429125" y="3170555"/>
              <a:ext cx="1905" cy="5715"/>
            </a:xfrm>
            <a:custGeom>
              <a:avLst/>
              <a:gdLst>
                <a:gd name="T0" fmla="*/ 8 w 8"/>
                <a:gd name="T1" fmla="*/ 27 h 27"/>
                <a:gd name="T2" fmla="*/ 0 w 8"/>
                <a:gd name="T3" fmla="*/ 0 h 27"/>
                <a:gd name="T4" fmla="*/ 1 w 8"/>
                <a:gd name="T5" fmla="*/ 0 h 27"/>
              </a:gdLst>
              <a:ahLst/>
              <a:cxnLst>
                <a:cxn ang="0">
                  <a:pos x="T0" y="T1"/>
                </a:cxn>
                <a:cxn ang="0">
                  <a:pos x="T2" y="T3"/>
                </a:cxn>
                <a:cxn ang="0">
                  <a:pos x="T4" y="T5"/>
                </a:cxn>
              </a:cxnLst>
              <a:rect l="0" t="0" r="r" b="b"/>
              <a:pathLst>
                <a:path w="8" h="27">
                  <a:moveTo>
                    <a:pt x="8" y="2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4" name="Freeform 1313"/>
            <p:cNvSpPr>
              <a:spLocks/>
            </p:cNvSpPr>
            <p:nvPr/>
          </p:nvSpPr>
          <p:spPr bwMode="auto">
            <a:xfrm>
              <a:off x="4444365" y="3225800"/>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5" name="Freeform 1314"/>
            <p:cNvSpPr>
              <a:spLocks/>
            </p:cNvSpPr>
            <p:nvPr/>
          </p:nvSpPr>
          <p:spPr bwMode="auto">
            <a:xfrm>
              <a:off x="4436110" y="3195955"/>
              <a:ext cx="2540" cy="10160"/>
            </a:xfrm>
            <a:custGeom>
              <a:avLst/>
              <a:gdLst>
                <a:gd name="T0" fmla="*/ 14 w 14"/>
                <a:gd name="T1" fmla="*/ 47 h 47"/>
                <a:gd name="T2" fmla="*/ 0 w 14"/>
                <a:gd name="T3" fmla="*/ 0 h 47"/>
                <a:gd name="T4" fmla="*/ 1 w 14"/>
                <a:gd name="T5" fmla="*/ 0 h 47"/>
              </a:gdLst>
              <a:ahLst/>
              <a:cxnLst>
                <a:cxn ang="0">
                  <a:pos x="T0" y="T1"/>
                </a:cxn>
                <a:cxn ang="0">
                  <a:pos x="T2" y="T3"/>
                </a:cxn>
                <a:cxn ang="0">
                  <a:pos x="T4" y="T5"/>
                </a:cxn>
              </a:cxnLst>
              <a:rect l="0" t="0" r="r" b="b"/>
              <a:pathLst>
                <a:path w="14" h="47">
                  <a:moveTo>
                    <a:pt x="14"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6" name="Freeform 1315"/>
            <p:cNvSpPr>
              <a:spLocks/>
            </p:cNvSpPr>
            <p:nvPr/>
          </p:nvSpPr>
          <p:spPr bwMode="auto">
            <a:xfrm>
              <a:off x="4472940" y="3298825"/>
              <a:ext cx="635" cy="3810"/>
            </a:xfrm>
            <a:custGeom>
              <a:avLst/>
              <a:gdLst>
                <a:gd name="T0" fmla="*/ 5 w 5"/>
                <a:gd name="T1" fmla="*/ 20 h 20"/>
                <a:gd name="T2" fmla="*/ 0 w 5"/>
                <a:gd name="T3" fmla="*/ 0 h 20"/>
                <a:gd name="T4" fmla="*/ 1 w 5"/>
                <a:gd name="T5" fmla="*/ 0 h 20"/>
              </a:gdLst>
              <a:ahLst/>
              <a:cxnLst>
                <a:cxn ang="0">
                  <a:pos x="T0" y="T1"/>
                </a:cxn>
                <a:cxn ang="0">
                  <a:pos x="T2" y="T3"/>
                </a:cxn>
                <a:cxn ang="0">
                  <a:pos x="T4" y="T5"/>
                </a:cxn>
              </a:cxnLst>
              <a:rect l="0" t="0" r="r" b="b"/>
              <a:pathLst>
                <a:path w="5" h="20">
                  <a:moveTo>
                    <a:pt x="5" y="20"/>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7" name="Freeform 1316"/>
            <p:cNvSpPr>
              <a:spLocks/>
            </p:cNvSpPr>
            <p:nvPr/>
          </p:nvSpPr>
          <p:spPr bwMode="auto">
            <a:xfrm>
              <a:off x="4464685" y="3268980"/>
              <a:ext cx="2540" cy="10160"/>
            </a:xfrm>
            <a:custGeom>
              <a:avLst/>
              <a:gdLst>
                <a:gd name="T0" fmla="*/ 12 w 12"/>
                <a:gd name="T1" fmla="*/ 48 h 48"/>
                <a:gd name="T2" fmla="*/ 0 w 12"/>
                <a:gd name="T3" fmla="*/ 0 h 48"/>
                <a:gd name="T4" fmla="*/ 1 w 12"/>
                <a:gd name="T5" fmla="*/ 0 h 48"/>
              </a:gdLst>
              <a:ahLst/>
              <a:cxnLst>
                <a:cxn ang="0">
                  <a:pos x="T0" y="T1"/>
                </a:cxn>
                <a:cxn ang="0">
                  <a:pos x="T2" y="T3"/>
                </a:cxn>
                <a:cxn ang="0">
                  <a:pos x="T4" y="T5"/>
                </a:cxn>
              </a:cxnLst>
              <a:rect l="0" t="0" r="r" b="b"/>
              <a:pathLst>
                <a:path w="12" h="48">
                  <a:moveTo>
                    <a:pt x="12"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8" name="Freeform 1317"/>
            <p:cNvSpPr>
              <a:spLocks/>
            </p:cNvSpPr>
            <p:nvPr/>
          </p:nvSpPr>
          <p:spPr bwMode="auto">
            <a:xfrm>
              <a:off x="4457065" y="3238500"/>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19" name="Freeform 1318"/>
            <p:cNvSpPr>
              <a:spLocks/>
            </p:cNvSpPr>
            <p:nvPr/>
          </p:nvSpPr>
          <p:spPr bwMode="auto">
            <a:xfrm>
              <a:off x="4448810" y="3208655"/>
              <a:ext cx="2540" cy="10160"/>
            </a:xfrm>
            <a:custGeom>
              <a:avLst/>
              <a:gdLst>
                <a:gd name="T0" fmla="*/ 14 w 14"/>
                <a:gd name="T1" fmla="*/ 48 h 48"/>
                <a:gd name="T2" fmla="*/ 0 w 14"/>
                <a:gd name="T3" fmla="*/ 0 h 48"/>
                <a:gd name="T4" fmla="*/ 1 w 14"/>
                <a:gd name="T5" fmla="*/ 0 h 48"/>
              </a:gdLst>
              <a:ahLst/>
              <a:cxnLst>
                <a:cxn ang="0">
                  <a:pos x="T0" y="T1"/>
                </a:cxn>
                <a:cxn ang="0">
                  <a:pos x="T2" y="T3"/>
                </a:cxn>
                <a:cxn ang="0">
                  <a:pos x="T4" y="T5"/>
                </a:cxn>
              </a:cxnLst>
              <a:rect l="0" t="0" r="r" b="b"/>
              <a:pathLst>
                <a:path w="14" h="48">
                  <a:moveTo>
                    <a:pt x="14"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0" name="Freeform 1319"/>
            <p:cNvSpPr>
              <a:spLocks/>
            </p:cNvSpPr>
            <p:nvPr/>
          </p:nvSpPr>
          <p:spPr bwMode="auto">
            <a:xfrm>
              <a:off x="4440555" y="3178810"/>
              <a:ext cx="2540" cy="10160"/>
            </a:xfrm>
            <a:custGeom>
              <a:avLst/>
              <a:gdLst>
                <a:gd name="T0" fmla="*/ 12 w 12"/>
                <a:gd name="T1" fmla="*/ 48 h 48"/>
                <a:gd name="T2" fmla="*/ 0 w 12"/>
                <a:gd name="T3" fmla="*/ 0 h 48"/>
                <a:gd name="T4" fmla="*/ 1 w 12"/>
                <a:gd name="T5" fmla="*/ 0 h 48"/>
              </a:gdLst>
              <a:ahLst/>
              <a:cxnLst>
                <a:cxn ang="0">
                  <a:pos x="T0" y="T1"/>
                </a:cxn>
                <a:cxn ang="0">
                  <a:pos x="T2" y="T3"/>
                </a:cxn>
                <a:cxn ang="0">
                  <a:pos x="T4" y="T5"/>
                </a:cxn>
              </a:cxnLst>
              <a:rect l="0" t="0" r="r" b="b"/>
              <a:pathLst>
                <a:path w="12" h="48">
                  <a:moveTo>
                    <a:pt x="12"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1" name="Freeform 1320"/>
            <p:cNvSpPr>
              <a:spLocks/>
            </p:cNvSpPr>
            <p:nvPr/>
          </p:nvSpPr>
          <p:spPr bwMode="auto">
            <a:xfrm>
              <a:off x="4477385" y="3281680"/>
              <a:ext cx="2540" cy="9525"/>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2" name="Freeform 1321"/>
            <p:cNvSpPr>
              <a:spLocks/>
            </p:cNvSpPr>
            <p:nvPr/>
          </p:nvSpPr>
          <p:spPr bwMode="auto">
            <a:xfrm>
              <a:off x="4469130" y="3251200"/>
              <a:ext cx="3175" cy="10160"/>
            </a:xfrm>
            <a:custGeom>
              <a:avLst/>
              <a:gdLst>
                <a:gd name="T0" fmla="*/ 13 w 13"/>
                <a:gd name="T1" fmla="*/ 47 h 47"/>
                <a:gd name="T2" fmla="*/ 0 w 13"/>
                <a:gd name="T3" fmla="*/ 0 h 47"/>
                <a:gd name="T4" fmla="*/ 1 w 13"/>
                <a:gd name="T5" fmla="*/ 0 h 47"/>
              </a:gdLst>
              <a:ahLst/>
              <a:cxnLst>
                <a:cxn ang="0">
                  <a:pos x="T0" y="T1"/>
                </a:cxn>
                <a:cxn ang="0">
                  <a:pos x="T2" y="T3"/>
                </a:cxn>
                <a:cxn ang="0">
                  <a:pos x="T4" y="T5"/>
                </a:cxn>
              </a:cxnLst>
              <a:rect l="0" t="0" r="r" b="b"/>
              <a:pathLst>
                <a:path w="13" h="47">
                  <a:moveTo>
                    <a:pt x="13"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3" name="Freeform 1322"/>
            <p:cNvSpPr>
              <a:spLocks/>
            </p:cNvSpPr>
            <p:nvPr/>
          </p:nvSpPr>
          <p:spPr bwMode="auto">
            <a:xfrm>
              <a:off x="4461510" y="3221355"/>
              <a:ext cx="2540" cy="10160"/>
            </a:xfrm>
            <a:custGeom>
              <a:avLst/>
              <a:gdLst>
                <a:gd name="T0" fmla="*/ 14 w 14"/>
                <a:gd name="T1" fmla="*/ 48 h 48"/>
                <a:gd name="T2" fmla="*/ 0 w 14"/>
                <a:gd name="T3" fmla="*/ 0 h 48"/>
                <a:gd name="T4" fmla="*/ 1 w 14"/>
                <a:gd name="T5" fmla="*/ 0 h 48"/>
              </a:gdLst>
              <a:ahLst/>
              <a:cxnLst>
                <a:cxn ang="0">
                  <a:pos x="T0" y="T1"/>
                </a:cxn>
                <a:cxn ang="0">
                  <a:pos x="T2" y="T3"/>
                </a:cxn>
                <a:cxn ang="0">
                  <a:pos x="T4" y="T5"/>
                </a:cxn>
              </a:cxnLst>
              <a:rect l="0" t="0" r="r" b="b"/>
              <a:pathLst>
                <a:path w="14" h="48">
                  <a:moveTo>
                    <a:pt x="14"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4" name="Freeform 1323"/>
            <p:cNvSpPr>
              <a:spLocks/>
            </p:cNvSpPr>
            <p:nvPr/>
          </p:nvSpPr>
          <p:spPr bwMode="auto">
            <a:xfrm>
              <a:off x="4453255" y="3191510"/>
              <a:ext cx="2540" cy="9525"/>
            </a:xfrm>
            <a:custGeom>
              <a:avLst/>
              <a:gdLst>
                <a:gd name="T0" fmla="*/ 12 w 12"/>
                <a:gd name="T1" fmla="*/ 46 h 46"/>
                <a:gd name="T2" fmla="*/ 0 w 12"/>
                <a:gd name="T3" fmla="*/ 0 h 46"/>
                <a:gd name="T4" fmla="*/ 1 w 12"/>
                <a:gd name="T5" fmla="*/ 0 h 46"/>
              </a:gdLst>
              <a:ahLst/>
              <a:cxnLst>
                <a:cxn ang="0">
                  <a:pos x="T0" y="T1"/>
                </a:cxn>
                <a:cxn ang="0">
                  <a:pos x="T2" y="T3"/>
                </a:cxn>
                <a:cxn ang="0">
                  <a:pos x="T4" y="T5"/>
                </a:cxn>
              </a:cxnLst>
              <a:rect l="0" t="0" r="r" b="b"/>
              <a:pathLst>
                <a:path w="12" h="46">
                  <a:moveTo>
                    <a:pt x="12" y="46"/>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5" name="Freeform 1324"/>
            <p:cNvSpPr>
              <a:spLocks/>
            </p:cNvSpPr>
            <p:nvPr/>
          </p:nvSpPr>
          <p:spPr bwMode="auto">
            <a:xfrm>
              <a:off x="4447540" y="3170555"/>
              <a:ext cx="635" cy="635"/>
            </a:xfrm>
            <a:custGeom>
              <a:avLst/>
              <a:gdLst>
                <a:gd name="T0" fmla="*/ 1 w 1"/>
                <a:gd name="T1" fmla="*/ 5 h 5"/>
                <a:gd name="T2" fmla="*/ 0 w 1"/>
                <a:gd name="T3" fmla="*/ 0 h 5"/>
                <a:gd name="T4" fmla="*/ 1 w 1"/>
                <a:gd name="T5" fmla="*/ 0 h 5"/>
              </a:gdLst>
              <a:ahLst/>
              <a:cxnLst>
                <a:cxn ang="0">
                  <a:pos x="T0" y="T1"/>
                </a:cxn>
                <a:cxn ang="0">
                  <a:pos x="T2" y="T3"/>
                </a:cxn>
                <a:cxn ang="0">
                  <a:pos x="T4" y="T5"/>
                </a:cxn>
              </a:cxnLst>
              <a:rect l="0" t="0" r="r" b="b"/>
              <a:pathLst>
                <a:path w="1" h="5">
                  <a:moveTo>
                    <a:pt x="1" y="5"/>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6" name="Freeform 1325"/>
            <p:cNvSpPr>
              <a:spLocks/>
            </p:cNvSpPr>
            <p:nvPr/>
          </p:nvSpPr>
          <p:spPr bwMode="auto">
            <a:xfrm>
              <a:off x="4490085" y="3294380"/>
              <a:ext cx="2540" cy="8255"/>
            </a:xfrm>
            <a:custGeom>
              <a:avLst/>
              <a:gdLst>
                <a:gd name="T0" fmla="*/ 10 w 10"/>
                <a:gd name="T1" fmla="*/ 41 h 41"/>
                <a:gd name="T2" fmla="*/ 0 w 10"/>
                <a:gd name="T3" fmla="*/ 0 h 41"/>
                <a:gd name="T4" fmla="*/ 1 w 10"/>
                <a:gd name="T5" fmla="*/ 0 h 41"/>
              </a:gdLst>
              <a:ahLst/>
              <a:cxnLst>
                <a:cxn ang="0">
                  <a:pos x="T0" y="T1"/>
                </a:cxn>
                <a:cxn ang="0">
                  <a:pos x="T2" y="T3"/>
                </a:cxn>
                <a:cxn ang="0">
                  <a:pos x="T4" y="T5"/>
                </a:cxn>
              </a:cxnLst>
              <a:rect l="0" t="0" r="r" b="b"/>
              <a:pathLst>
                <a:path w="10" h="41">
                  <a:moveTo>
                    <a:pt x="10" y="41"/>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7" name="Freeform 1326"/>
            <p:cNvSpPr>
              <a:spLocks/>
            </p:cNvSpPr>
            <p:nvPr/>
          </p:nvSpPr>
          <p:spPr bwMode="auto">
            <a:xfrm>
              <a:off x="4481830" y="3263900"/>
              <a:ext cx="3175" cy="10160"/>
            </a:xfrm>
            <a:custGeom>
              <a:avLst/>
              <a:gdLst>
                <a:gd name="T0" fmla="*/ 13 w 13"/>
                <a:gd name="T1" fmla="*/ 47 h 47"/>
                <a:gd name="T2" fmla="*/ 0 w 13"/>
                <a:gd name="T3" fmla="*/ 0 h 47"/>
                <a:gd name="T4" fmla="*/ 1 w 13"/>
                <a:gd name="T5" fmla="*/ 0 h 47"/>
              </a:gdLst>
              <a:ahLst/>
              <a:cxnLst>
                <a:cxn ang="0">
                  <a:pos x="T0" y="T1"/>
                </a:cxn>
                <a:cxn ang="0">
                  <a:pos x="T2" y="T3"/>
                </a:cxn>
                <a:cxn ang="0">
                  <a:pos x="T4" y="T5"/>
                </a:cxn>
              </a:cxnLst>
              <a:rect l="0" t="0" r="r" b="b"/>
              <a:pathLst>
                <a:path w="13" h="47">
                  <a:moveTo>
                    <a:pt x="13"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8" name="Freeform 1327"/>
            <p:cNvSpPr>
              <a:spLocks/>
            </p:cNvSpPr>
            <p:nvPr/>
          </p:nvSpPr>
          <p:spPr bwMode="auto">
            <a:xfrm>
              <a:off x="4474210" y="3234055"/>
              <a:ext cx="2540" cy="10160"/>
            </a:xfrm>
            <a:custGeom>
              <a:avLst/>
              <a:gdLst>
                <a:gd name="T0" fmla="*/ 13 w 13"/>
                <a:gd name="T1" fmla="*/ 48 h 48"/>
                <a:gd name="T2" fmla="*/ 3 w 13"/>
                <a:gd name="T3" fmla="*/ 11 h 48"/>
                <a:gd name="T4" fmla="*/ 0 w 13"/>
                <a:gd name="T5" fmla="*/ 0 h 48"/>
                <a:gd name="T6" fmla="*/ 1 w 13"/>
                <a:gd name="T7" fmla="*/ 0 h 48"/>
              </a:gdLst>
              <a:ahLst/>
              <a:cxnLst>
                <a:cxn ang="0">
                  <a:pos x="T0" y="T1"/>
                </a:cxn>
                <a:cxn ang="0">
                  <a:pos x="T2" y="T3"/>
                </a:cxn>
                <a:cxn ang="0">
                  <a:pos x="T4" y="T5"/>
                </a:cxn>
                <a:cxn ang="0">
                  <a:pos x="T6" y="T7"/>
                </a:cxn>
              </a:cxnLst>
              <a:rect l="0" t="0" r="r" b="b"/>
              <a:pathLst>
                <a:path w="13" h="48">
                  <a:moveTo>
                    <a:pt x="13" y="48"/>
                  </a:moveTo>
                  <a:lnTo>
                    <a:pt x="3" y="11"/>
                  </a:ln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29" name="Freeform 1328"/>
            <p:cNvSpPr>
              <a:spLocks/>
            </p:cNvSpPr>
            <p:nvPr/>
          </p:nvSpPr>
          <p:spPr bwMode="auto">
            <a:xfrm>
              <a:off x="4465955" y="3204210"/>
              <a:ext cx="2540" cy="9525"/>
            </a:xfrm>
            <a:custGeom>
              <a:avLst/>
              <a:gdLst>
                <a:gd name="T0" fmla="*/ 12 w 12"/>
                <a:gd name="T1" fmla="*/ 46 h 46"/>
                <a:gd name="T2" fmla="*/ 0 w 12"/>
                <a:gd name="T3" fmla="*/ 0 h 46"/>
                <a:gd name="T4" fmla="*/ 1 w 12"/>
                <a:gd name="T5" fmla="*/ 0 h 46"/>
              </a:gdLst>
              <a:ahLst/>
              <a:cxnLst>
                <a:cxn ang="0">
                  <a:pos x="T0" y="T1"/>
                </a:cxn>
                <a:cxn ang="0">
                  <a:pos x="T2" y="T3"/>
                </a:cxn>
                <a:cxn ang="0">
                  <a:pos x="T4" y="T5"/>
                </a:cxn>
              </a:cxnLst>
              <a:rect l="0" t="0" r="r" b="b"/>
              <a:pathLst>
                <a:path w="12" h="46">
                  <a:moveTo>
                    <a:pt x="12" y="46"/>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0" name="Freeform 1329"/>
            <p:cNvSpPr>
              <a:spLocks/>
            </p:cNvSpPr>
            <p:nvPr/>
          </p:nvSpPr>
          <p:spPr bwMode="auto">
            <a:xfrm>
              <a:off x="4457700" y="3174365"/>
              <a:ext cx="3175" cy="9525"/>
            </a:xfrm>
            <a:custGeom>
              <a:avLst/>
              <a:gdLst>
                <a:gd name="T0" fmla="*/ 13 w 13"/>
                <a:gd name="T1" fmla="*/ 47 h 47"/>
                <a:gd name="T2" fmla="*/ 0 w 13"/>
                <a:gd name="T3" fmla="*/ 0 h 47"/>
                <a:gd name="T4" fmla="*/ 1 w 13"/>
                <a:gd name="T5" fmla="*/ 0 h 47"/>
              </a:gdLst>
              <a:ahLst/>
              <a:cxnLst>
                <a:cxn ang="0">
                  <a:pos x="T0" y="T1"/>
                </a:cxn>
                <a:cxn ang="0">
                  <a:pos x="T2" y="T3"/>
                </a:cxn>
                <a:cxn ang="0">
                  <a:pos x="T4" y="T5"/>
                </a:cxn>
              </a:cxnLst>
              <a:rect l="0" t="0" r="r" b="b"/>
              <a:pathLst>
                <a:path w="13" h="47">
                  <a:moveTo>
                    <a:pt x="13"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1" name="Freeform 1330"/>
            <p:cNvSpPr>
              <a:spLocks/>
            </p:cNvSpPr>
            <p:nvPr/>
          </p:nvSpPr>
          <p:spPr bwMode="auto">
            <a:xfrm>
              <a:off x="4494530" y="3276600"/>
              <a:ext cx="3175"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2" name="Freeform 1331"/>
            <p:cNvSpPr>
              <a:spLocks/>
            </p:cNvSpPr>
            <p:nvPr/>
          </p:nvSpPr>
          <p:spPr bwMode="auto">
            <a:xfrm>
              <a:off x="4486910" y="3246755"/>
              <a:ext cx="2540"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3" name="Freeform 1332"/>
            <p:cNvSpPr>
              <a:spLocks/>
            </p:cNvSpPr>
            <p:nvPr/>
          </p:nvSpPr>
          <p:spPr bwMode="auto">
            <a:xfrm>
              <a:off x="4478655" y="3216910"/>
              <a:ext cx="2540" cy="9525"/>
            </a:xfrm>
            <a:custGeom>
              <a:avLst/>
              <a:gdLst>
                <a:gd name="T0" fmla="*/ 12 w 12"/>
                <a:gd name="T1" fmla="*/ 46 h 46"/>
                <a:gd name="T2" fmla="*/ 0 w 12"/>
                <a:gd name="T3" fmla="*/ 0 h 46"/>
                <a:gd name="T4" fmla="*/ 1 w 12"/>
                <a:gd name="T5" fmla="*/ 0 h 46"/>
              </a:gdLst>
              <a:ahLst/>
              <a:cxnLst>
                <a:cxn ang="0">
                  <a:pos x="T0" y="T1"/>
                </a:cxn>
                <a:cxn ang="0">
                  <a:pos x="T2" y="T3"/>
                </a:cxn>
                <a:cxn ang="0">
                  <a:pos x="T4" y="T5"/>
                </a:cxn>
              </a:cxnLst>
              <a:rect l="0" t="0" r="r" b="b"/>
              <a:pathLst>
                <a:path w="12" h="46">
                  <a:moveTo>
                    <a:pt x="12" y="46"/>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4" name="Freeform 1333"/>
            <p:cNvSpPr>
              <a:spLocks/>
            </p:cNvSpPr>
            <p:nvPr/>
          </p:nvSpPr>
          <p:spPr bwMode="auto">
            <a:xfrm>
              <a:off x="4470400" y="3186430"/>
              <a:ext cx="3175"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5" name="Freeform 1334"/>
            <p:cNvSpPr>
              <a:spLocks/>
            </p:cNvSpPr>
            <p:nvPr/>
          </p:nvSpPr>
          <p:spPr bwMode="auto">
            <a:xfrm>
              <a:off x="4491355" y="3229610"/>
              <a:ext cx="2540" cy="9525"/>
            </a:xfrm>
            <a:custGeom>
              <a:avLst/>
              <a:gdLst>
                <a:gd name="T0" fmla="*/ 13 w 13"/>
                <a:gd name="T1" fmla="*/ 46 h 46"/>
                <a:gd name="T2" fmla="*/ 9 w 13"/>
                <a:gd name="T3" fmla="*/ 32 h 46"/>
                <a:gd name="T4" fmla="*/ 0 w 13"/>
                <a:gd name="T5" fmla="*/ 0 h 46"/>
                <a:gd name="T6" fmla="*/ 1 w 13"/>
                <a:gd name="T7" fmla="*/ 0 h 46"/>
              </a:gdLst>
              <a:ahLst/>
              <a:cxnLst>
                <a:cxn ang="0">
                  <a:pos x="T0" y="T1"/>
                </a:cxn>
                <a:cxn ang="0">
                  <a:pos x="T2" y="T3"/>
                </a:cxn>
                <a:cxn ang="0">
                  <a:pos x="T4" y="T5"/>
                </a:cxn>
                <a:cxn ang="0">
                  <a:pos x="T6" y="T7"/>
                </a:cxn>
              </a:cxnLst>
              <a:rect l="0" t="0" r="r" b="b"/>
              <a:pathLst>
                <a:path w="13" h="46">
                  <a:moveTo>
                    <a:pt x="13" y="46"/>
                  </a:moveTo>
                  <a:lnTo>
                    <a:pt x="9" y="32"/>
                  </a:ln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6" name="Freeform 1335"/>
            <p:cNvSpPr>
              <a:spLocks/>
            </p:cNvSpPr>
            <p:nvPr/>
          </p:nvSpPr>
          <p:spPr bwMode="auto">
            <a:xfrm>
              <a:off x="4483100" y="3199130"/>
              <a:ext cx="3175" cy="10160"/>
            </a:xfrm>
            <a:custGeom>
              <a:avLst/>
              <a:gdLst>
                <a:gd name="T0" fmla="*/ 13 w 13"/>
                <a:gd name="T1" fmla="*/ 48 h 48"/>
                <a:gd name="T2" fmla="*/ 0 w 13"/>
                <a:gd name="T3" fmla="*/ 0 h 48"/>
                <a:gd name="T4" fmla="*/ 1 w 13"/>
                <a:gd name="T5" fmla="*/ 0 h 48"/>
              </a:gdLst>
              <a:ahLst/>
              <a:cxnLst>
                <a:cxn ang="0">
                  <a:pos x="T0" y="T1"/>
                </a:cxn>
                <a:cxn ang="0">
                  <a:pos x="T2" y="T3"/>
                </a:cxn>
                <a:cxn ang="0">
                  <a:pos x="T4" y="T5"/>
                </a:cxn>
              </a:cxnLst>
              <a:rect l="0" t="0" r="r" b="b"/>
              <a:pathLst>
                <a:path w="13" h="48">
                  <a:moveTo>
                    <a:pt x="13" y="48"/>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7" name="Freeform 1336"/>
            <p:cNvSpPr>
              <a:spLocks/>
            </p:cNvSpPr>
            <p:nvPr/>
          </p:nvSpPr>
          <p:spPr bwMode="auto">
            <a:xfrm>
              <a:off x="4475480" y="3170555"/>
              <a:ext cx="2540" cy="8890"/>
            </a:xfrm>
            <a:custGeom>
              <a:avLst/>
              <a:gdLst>
                <a:gd name="T0" fmla="*/ 11 w 11"/>
                <a:gd name="T1" fmla="*/ 43 h 43"/>
                <a:gd name="T2" fmla="*/ 0 w 11"/>
                <a:gd name="T3" fmla="*/ 0 h 43"/>
                <a:gd name="T4" fmla="*/ 1 w 11"/>
                <a:gd name="T5" fmla="*/ 0 h 43"/>
              </a:gdLst>
              <a:ahLst/>
              <a:cxnLst>
                <a:cxn ang="0">
                  <a:pos x="T0" y="T1"/>
                </a:cxn>
                <a:cxn ang="0">
                  <a:pos x="T2" y="T3"/>
                </a:cxn>
                <a:cxn ang="0">
                  <a:pos x="T4" y="T5"/>
                </a:cxn>
              </a:cxnLst>
              <a:rect l="0" t="0" r="r" b="b"/>
              <a:pathLst>
                <a:path w="11" h="43">
                  <a:moveTo>
                    <a:pt x="11" y="43"/>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8" name="Freeform 1337"/>
            <p:cNvSpPr>
              <a:spLocks/>
            </p:cNvSpPr>
            <p:nvPr/>
          </p:nvSpPr>
          <p:spPr bwMode="auto">
            <a:xfrm>
              <a:off x="4495800" y="3211830"/>
              <a:ext cx="1905" cy="8255"/>
            </a:xfrm>
            <a:custGeom>
              <a:avLst/>
              <a:gdLst>
                <a:gd name="T0" fmla="*/ 9 w 9"/>
                <a:gd name="T1" fmla="*/ 37 h 37"/>
                <a:gd name="T2" fmla="*/ 0 w 9"/>
                <a:gd name="T3" fmla="*/ 0 h 37"/>
                <a:gd name="T4" fmla="*/ 1 w 9"/>
                <a:gd name="T5" fmla="*/ 0 h 37"/>
              </a:gdLst>
              <a:ahLst/>
              <a:cxnLst>
                <a:cxn ang="0">
                  <a:pos x="T0" y="T1"/>
                </a:cxn>
                <a:cxn ang="0">
                  <a:pos x="T2" y="T3"/>
                </a:cxn>
                <a:cxn ang="0">
                  <a:pos x="T4" y="T5"/>
                </a:cxn>
              </a:cxnLst>
              <a:rect l="0" t="0" r="r" b="b"/>
              <a:pathLst>
                <a:path w="9" h="37">
                  <a:moveTo>
                    <a:pt x="9" y="3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39" name="Freeform 1338"/>
            <p:cNvSpPr>
              <a:spLocks/>
            </p:cNvSpPr>
            <p:nvPr/>
          </p:nvSpPr>
          <p:spPr bwMode="auto">
            <a:xfrm>
              <a:off x="4488180" y="3181985"/>
              <a:ext cx="2540" cy="10160"/>
            </a:xfrm>
            <a:custGeom>
              <a:avLst/>
              <a:gdLst>
                <a:gd name="T0" fmla="*/ 12 w 12"/>
                <a:gd name="T1" fmla="*/ 47 h 47"/>
                <a:gd name="T2" fmla="*/ 0 w 12"/>
                <a:gd name="T3" fmla="*/ 0 h 47"/>
                <a:gd name="T4" fmla="*/ 1 w 12"/>
                <a:gd name="T5" fmla="*/ 0 h 47"/>
              </a:gdLst>
              <a:ahLst/>
              <a:cxnLst>
                <a:cxn ang="0">
                  <a:pos x="T0" y="T1"/>
                </a:cxn>
                <a:cxn ang="0">
                  <a:pos x="T2" y="T3"/>
                </a:cxn>
                <a:cxn ang="0">
                  <a:pos x="T4" y="T5"/>
                </a:cxn>
              </a:cxnLst>
              <a:rect l="0" t="0" r="r" b="b"/>
              <a:pathLst>
                <a:path w="12" h="47">
                  <a:moveTo>
                    <a:pt x="12" y="47"/>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40" name="Freeform 1339"/>
            <p:cNvSpPr>
              <a:spLocks/>
            </p:cNvSpPr>
            <p:nvPr/>
          </p:nvSpPr>
          <p:spPr bwMode="auto">
            <a:xfrm>
              <a:off x="4493895" y="3170555"/>
              <a:ext cx="1270" cy="4445"/>
            </a:xfrm>
            <a:custGeom>
              <a:avLst/>
              <a:gdLst>
                <a:gd name="T0" fmla="*/ 6 w 6"/>
                <a:gd name="T1" fmla="*/ 21 h 21"/>
                <a:gd name="T2" fmla="*/ 0 w 6"/>
                <a:gd name="T3" fmla="*/ 0 h 21"/>
                <a:gd name="T4" fmla="*/ 1 w 6"/>
                <a:gd name="T5" fmla="*/ 0 h 21"/>
              </a:gdLst>
              <a:ahLst/>
              <a:cxnLst>
                <a:cxn ang="0">
                  <a:pos x="T0" y="T1"/>
                </a:cxn>
                <a:cxn ang="0">
                  <a:pos x="T2" y="T3"/>
                </a:cxn>
                <a:cxn ang="0">
                  <a:pos x="T4" y="T5"/>
                </a:cxn>
              </a:cxnLst>
              <a:rect l="0" t="0" r="r" b="b"/>
              <a:pathLst>
                <a:path w="6" h="21">
                  <a:moveTo>
                    <a:pt x="6" y="21"/>
                  </a:moveTo>
                  <a:lnTo>
                    <a:pt x="0" y="0"/>
                  </a:lnTo>
                  <a:lnTo>
                    <a:pt x="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spTree>
    <p:extLst>
      <p:ext uri="{BB962C8B-B14F-4D97-AF65-F5344CB8AC3E}">
        <p14:creationId xmlns:p14="http://schemas.microsoft.com/office/powerpoint/2010/main" val="36802807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5"/>
          <p:cNvSpPr>
            <a:spLocks noGrp="1"/>
          </p:cNvSpPr>
          <p:nvPr>
            <p:ph type="sldNum" sz="quarter" idx="12"/>
          </p:nvPr>
        </p:nvSpPr>
        <p:spPr/>
        <p:txBody>
          <a:bodyPr/>
          <a:lstStyle/>
          <a:p>
            <a:pPr>
              <a:defRPr/>
            </a:pPr>
            <a:fld id="{A6E800F7-A466-4C20-AA17-B427BF15082C}" type="slidenum">
              <a:rPr lang="en-US" altLang="en-US"/>
              <a:pPr>
                <a:defRPr/>
              </a:pPr>
              <a:t>7</a:t>
            </a:fld>
            <a:endParaRPr lang="en-US" altLang="en-US"/>
          </a:p>
        </p:txBody>
      </p:sp>
      <p:sp>
        <p:nvSpPr>
          <p:cNvPr id="246790" name="Text Box 6"/>
          <p:cNvSpPr txBox="1">
            <a:spLocks noChangeArrowheads="1"/>
          </p:cNvSpPr>
          <p:nvPr/>
        </p:nvSpPr>
        <p:spPr bwMode="auto">
          <a:xfrm>
            <a:off x="504000" y="216000"/>
            <a:ext cx="6394134"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b="1" smtClean="0">
                <a:solidFill>
                  <a:srgbClr val="006600"/>
                </a:solidFill>
                <a:cs typeface="Times New Roman" pitchFamily="18" charset="0"/>
              </a:rPr>
              <a:t>1.2 MÔMEN CHÍNH CỦA HỆ LỰC</a:t>
            </a:r>
          </a:p>
          <a:p>
            <a:pPr eaLnBrk="1" hangingPunct="1"/>
            <a:r>
              <a:rPr lang="en-US" b="1">
                <a:solidFill>
                  <a:srgbClr val="006600"/>
                </a:solidFill>
                <a:cs typeface="Times New Roman" pitchFamily="18" charset="0"/>
              </a:rPr>
              <a:t> </a:t>
            </a:r>
            <a:r>
              <a:rPr lang="en-US" b="1" smtClean="0">
                <a:solidFill>
                  <a:srgbClr val="006600"/>
                </a:solidFill>
                <a:cs typeface="Times New Roman" pitchFamily="18" charset="0"/>
              </a:rPr>
              <a:t>     PHẲNG ĐỐI VỚI MỘT ĐIỂM</a:t>
            </a:r>
            <a:endParaRPr lang="en-US" b="1">
              <a:solidFill>
                <a:srgbClr val="006600"/>
              </a:solidFill>
              <a:cs typeface="Times New Roman" pitchFamily="18" charset="0"/>
            </a:endParaRPr>
          </a:p>
        </p:txBody>
      </p:sp>
      <p:sp>
        <p:nvSpPr>
          <p:cNvPr id="94213" name="Rectangle 11"/>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4214" name="Rectangle 13"/>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246793" name="Text Box 9"/>
              <p:cNvSpPr txBox="1">
                <a:spLocks noChangeArrowheads="1"/>
              </p:cNvSpPr>
              <p:nvPr/>
            </p:nvSpPr>
            <p:spPr bwMode="auto">
              <a:xfrm>
                <a:off x="682625" y="1468296"/>
                <a:ext cx="6084888" cy="178484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pPr>
                <a:r>
                  <a:rPr lang="en-US" smtClean="0">
                    <a:cs typeface="Times New Roman" pitchFamily="18" charset="0"/>
                  </a:rPr>
                  <a:t>	Mômen của lực </a:t>
                </a:r>
                <a14:m>
                  <m:oMath xmlns:m="http://schemas.openxmlformats.org/officeDocument/2006/math">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𝑭</m:t>
                        </m:r>
                      </m:e>
                    </m:acc>
                  </m:oMath>
                </a14:m>
                <a:r>
                  <a:rPr lang="en-US" smtClean="0">
                    <a:cs typeface="Times New Roman" pitchFamily="18" charset="0"/>
                  </a:rPr>
                  <a:t> đối </a:t>
                </a:r>
                <a:r>
                  <a:rPr lang="en-US">
                    <a:cs typeface="Times New Roman" pitchFamily="18" charset="0"/>
                  </a:rPr>
                  <a:t>với điểm O, ký </a:t>
                </a:r>
                <a:r>
                  <a:rPr lang="en-US" smtClean="0">
                    <a:cs typeface="Times New Roman" pitchFamily="18" charset="0"/>
                  </a:rPr>
                  <a:t>hiệu </a:t>
                </a:r>
                <a14:m>
                  <m:oMath xmlns:m="http://schemas.openxmlformats.org/officeDocument/2006/math">
                    <m:sSub>
                      <m:sSubPr>
                        <m:ctrlPr>
                          <a:rPr lang="en-US" b="1" i="1" smtClean="0">
                            <a:solidFill>
                              <a:srgbClr val="FF0000"/>
                            </a:solidFill>
                            <a:latin typeface="Cambria Math"/>
                            <a:cs typeface="Times New Roman" pitchFamily="18" charset="0"/>
                          </a:rPr>
                        </m:ctrlPr>
                      </m:sSubPr>
                      <m:e>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𝒎</m:t>
                            </m:r>
                          </m:e>
                        </m:acc>
                      </m:e>
                      <m:sub>
                        <m:r>
                          <a:rPr lang="en-US" b="1" i="1" smtClean="0">
                            <a:solidFill>
                              <a:srgbClr val="FF0000"/>
                            </a:solidFill>
                            <a:latin typeface="Cambria Math"/>
                            <a:cs typeface="Times New Roman" pitchFamily="18" charset="0"/>
                          </a:rPr>
                          <m:t>𝑶</m:t>
                        </m:r>
                      </m:sub>
                    </m:sSub>
                    <m:d>
                      <m:dPr>
                        <m:ctrlPr>
                          <a:rPr lang="en-US" b="1" i="1" smtClean="0">
                            <a:solidFill>
                              <a:srgbClr val="FF0000"/>
                            </a:solidFill>
                            <a:latin typeface="Cambria Math"/>
                            <a:cs typeface="Times New Roman" pitchFamily="18" charset="0"/>
                          </a:rPr>
                        </m:ctrlPr>
                      </m:dPr>
                      <m:e>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𝑭</m:t>
                            </m:r>
                          </m:e>
                        </m:acc>
                      </m:e>
                    </m:d>
                  </m:oMath>
                </a14:m>
                <a:r>
                  <a:rPr lang="en-US" smtClean="0">
                    <a:cs typeface="Times New Roman" pitchFamily="18" charset="0"/>
                  </a:rPr>
                  <a:t> là </a:t>
                </a:r>
                <a:r>
                  <a:rPr lang="en-US">
                    <a:cs typeface="Times New Roman" pitchFamily="18" charset="0"/>
                  </a:rPr>
                  <a:t>một </a:t>
                </a:r>
                <a:r>
                  <a:rPr lang="en-US" b="1">
                    <a:cs typeface="Times New Roman" pitchFamily="18" charset="0"/>
                  </a:rPr>
                  <a:t>số đại số</a:t>
                </a:r>
                <a:r>
                  <a:rPr lang="en-US" smtClean="0">
                    <a:cs typeface="Times New Roman" pitchFamily="18" charset="0"/>
                  </a:rPr>
                  <a:t>:</a:t>
                </a:r>
              </a:p>
              <a:p>
                <a:pPr eaLnBrk="1" hangingPunct="1">
                  <a:lnSpc>
                    <a:spcPct val="120000"/>
                  </a:lnSpc>
                </a:pPr>
                <a14:m>
                  <m:oMathPara xmlns:m="http://schemas.openxmlformats.org/officeDocument/2006/math">
                    <m:oMathParaPr>
                      <m:jc m:val="center"/>
                    </m:oMathParaPr>
                    <m:oMath xmlns:m="http://schemas.openxmlformats.org/officeDocument/2006/math">
                      <m:sSub>
                        <m:sSubPr>
                          <m:ctrlPr>
                            <a:rPr lang="en-US" b="1" i="1" smtClean="0">
                              <a:solidFill>
                                <a:srgbClr val="FF0000"/>
                              </a:solidFill>
                              <a:latin typeface="Cambria Math"/>
                              <a:cs typeface="Times New Roman" pitchFamily="18" charset="0"/>
                            </a:rPr>
                          </m:ctrlPr>
                        </m:sSubPr>
                        <m:e>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𝒎</m:t>
                              </m:r>
                            </m:e>
                          </m:acc>
                        </m:e>
                        <m:sub>
                          <m:r>
                            <a:rPr lang="en-US" b="1" i="1" smtClean="0">
                              <a:solidFill>
                                <a:srgbClr val="FF0000"/>
                              </a:solidFill>
                              <a:latin typeface="Cambria Math"/>
                              <a:cs typeface="Times New Roman" pitchFamily="18" charset="0"/>
                            </a:rPr>
                            <m:t>𝑶</m:t>
                          </m:r>
                        </m:sub>
                      </m:sSub>
                      <m:d>
                        <m:dPr>
                          <m:ctrlPr>
                            <a:rPr lang="en-US" b="1" i="1" smtClean="0">
                              <a:solidFill>
                                <a:srgbClr val="FF0000"/>
                              </a:solidFill>
                              <a:latin typeface="Cambria Math"/>
                              <a:cs typeface="Times New Roman" pitchFamily="18" charset="0"/>
                            </a:rPr>
                          </m:ctrlPr>
                        </m:dPr>
                        <m:e>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𝑭</m:t>
                              </m:r>
                            </m:e>
                          </m:acc>
                        </m:e>
                      </m:d>
                      <m:r>
                        <a:rPr lang="en-US" b="1" i="1" smtClean="0">
                          <a:solidFill>
                            <a:srgbClr val="FF0000"/>
                          </a:solidFill>
                          <a:latin typeface="Cambria Math"/>
                          <a:cs typeface="Times New Roman" pitchFamily="18" charset="0"/>
                        </a:rPr>
                        <m:t>=</m:t>
                      </m:r>
                      <m:r>
                        <a:rPr lang="en-US" b="1" i="1" smtClean="0">
                          <a:solidFill>
                            <a:srgbClr val="FF0000"/>
                          </a:solidFill>
                          <a:latin typeface="Cambria Math"/>
                          <a:ea typeface="Cambria Math"/>
                          <a:cs typeface="Times New Roman" pitchFamily="18" charset="0"/>
                        </a:rPr>
                        <m:t>±</m:t>
                      </m:r>
                      <m:r>
                        <a:rPr lang="en-US" b="1" i="1" smtClean="0">
                          <a:solidFill>
                            <a:srgbClr val="FF0000"/>
                          </a:solidFill>
                          <a:latin typeface="Cambria Math"/>
                          <a:ea typeface="Cambria Math"/>
                          <a:cs typeface="Times New Roman" pitchFamily="18" charset="0"/>
                        </a:rPr>
                        <m:t>𝑭</m:t>
                      </m:r>
                      <m:r>
                        <a:rPr lang="en-US" b="1" i="1" smtClean="0">
                          <a:solidFill>
                            <a:srgbClr val="FF0000"/>
                          </a:solidFill>
                          <a:latin typeface="Cambria Math"/>
                          <a:ea typeface="Cambria Math"/>
                          <a:cs typeface="Times New Roman" pitchFamily="18" charset="0"/>
                        </a:rPr>
                        <m:t>.</m:t>
                      </m:r>
                      <m:r>
                        <a:rPr lang="en-US" b="1" i="1" smtClean="0">
                          <a:solidFill>
                            <a:srgbClr val="FF0000"/>
                          </a:solidFill>
                          <a:latin typeface="Cambria Math"/>
                          <a:ea typeface="Cambria Math"/>
                          <a:cs typeface="Times New Roman" pitchFamily="18" charset="0"/>
                        </a:rPr>
                        <m:t>𝒅</m:t>
                      </m:r>
                    </m:oMath>
                  </m:oMathPara>
                </a14:m>
                <a:endParaRPr lang="en-US" b="1">
                  <a:cs typeface="Times New Roman" pitchFamily="18" charset="0"/>
                </a:endParaRPr>
              </a:p>
            </p:txBody>
          </p:sp>
        </mc:Choice>
        <mc:Fallback xmlns="">
          <p:sp>
            <p:nvSpPr>
              <p:cNvPr id="246793" name="Text Box 9"/>
              <p:cNvSpPr txBox="1">
                <a:spLocks noRot="1" noChangeAspect="1" noMove="1" noResize="1" noEditPoints="1" noAdjustHandles="1" noChangeArrowheads="1" noChangeShapeType="1" noTextEdit="1"/>
              </p:cNvSpPr>
              <p:nvPr/>
            </p:nvSpPr>
            <p:spPr bwMode="auto">
              <a:xfrm>
                <a:off x="682625" y="1468296"/>
                <a:ext cx="6084888" cy="1784848"/>
              </a:xfrm>
              <a:prstGeom prst="rect">
                <a:avLst/>
              </a:prstGeom>
              <a:blipFill rotWithShape="1">
                <a:blip r:embed="rId3"/>
                <a:stretch>
                  <a:fillRect l="-1804" r="-330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94218" name="Rectangle 15"/>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246801" name="Rectangle 17"/>
              <p:cNvSpPr>
                <a:spLocks noChangeArrowheads="1"/>
              </p:cNvSpPr>
              <p:nvPr/>
            </p:nvSpPr>
            <p:spPr bwMode="auto">
              <a:xfrm>
                <a:off x="682625" y="3187597"/>
                <a:ext cx="7775575" cy="294170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nchor="ctr">
                <a:spAutoFit/>
              </a:bodyPr>
              <a:lstStyle/>
              <a:p>
                <a:pPr algn="just" eaLnBrk="0" hangingPunct="0"/>
                <a:r>
                  <a:rPr lang="en-US">
                    <a:cs typeface="Times New Roman" pitchFamily="18" charset="0"/>
                  </a:rPr>
                  <a:t>trong </a:t>
                </a:r>
                <a:r>
                  <a:rPr lang="en-US" smtClean="0">
                    <a:cs typeface="Times New Roman" pitchFamily="18" charset="0"/>
                  </a:rPr>
                  <a:t>đó</a:t>
                </a:r>
              </a:p>
              <a:p>
                <a:pPr algn="just" eaLnBrk="0" hangingPunct="0"/>
                <a:r>
                  <a:rPr lang="en-US" smtClean="0">
                    <a:cs typeface="Times New Roman" pitchFamily="18" charset="0"/>
                  </a:rPr>
                  <a:t>F </a:t>
                </a:r>
                <a:r>
                  <a:rPr lang="en-US">
                    <a:cs typeface="Times New Roman" pitchFamily="18" charset="0"/>
                  </a:rPr>
                  <a:t>là trị số của </a:t>
                </a:r>
                <a:r>
                  <a:rPr lang="en-US" smtClean="0">
                    <a:cs typeface="Times New Roman" pitchFamily="18" charset="0"/>
                  </a:rPr>
                  <a:t>lực,</a:t>
                </a:r>
              </a:p>
              <a:p>
                <a:pPr algn="just" eaLnBrk="0" hangingPunct="0"/>
                <a:r>
                  <a:rPr lang="en-US" smtClean="0">
                    <a:cs typeface="Times New Roman" pitchFamily="18" charset="0"/>
                  </a:rPr>
                  <a:t>d </a:t>
                </a:r>
                <a:r>
                  <a:rPr lang="en-US">
                    <a:cs typeface="Times New Roman" pitchFamily="18" charset="0"/>
                  </a:rPr>
                  <a:t>là khoảng cách từ O đến đường tác dụng của </a:t>
                </a:r>
                <a:r>
                  <a:rPr lang="en-US" smtClean="0">
                    <a:cs typeface="Times New Roman" pitchFamily="18" charset="0"/>
                  </a:rPr>
                  <a:t>lực,</a:t>
                </a:r>
              </a:p>
              <a:p>
                <a:pPr algn="just" eaLnBrk="0" hangingPunct="0"/>
                <a:r>
                  <a:rPr lang="en-US" smtClean="0">
                    <a:cs typeface="Times New Roman" pitchFamily="18" charset="0"/>
                  </a:rPr>
                  <a:t>dấu </a:t>
                </a:r>
                <a:r>
                  <a:rPr lang="en-US">
                    <a:solidFill>
                      <a:srgbClr val="005C00"/>
                    </a:solidFill>
                    <a:cs typeface="Times New Roman" pitchFamily="18" charset="0"/>
                  </a:rPr>
                  <a:t>"+"</a:t>
                </a:r>
                <a:r>
                  <a:rPr lang="en-US">
                    <a:cs typeface="Times New Roman" pitchFamily="18" charset="0"/>
                  </a:rPr>
                  <a:t> khi </a:t>
                </a:r>
                <a14:m>
                  <m:oMath xmlns:m="http://schemas.openxmlformats.org/officeDocument/2006/math">
                    <m:acc>
                      <m:accPr>
                        <m:chr m:val="⃗"/>
                        <m:ctrlPr>
                          <a:rPr lang="en-US" b="1" i="1">
                            <a:solidFill>
                              <a:srgbClr val="FF0000"/>
                            </a:solidFill>
                            <a:latin typeface="Cambria Math"/>
                            <a:cs typeface="Times New Roman" pitchFamily="18" charset="0"/>
                          </a:rPr>
                        </m:ctrlPr>
                      </m:accPr>
                      <m:e>
                        <m:r>
                          <a:rPr lang="en-US" b="1" i="1">
                            <a:solidFill>
                              <a:srgbClr val="FF0000"/>
                            </a:solidFill>
                            <a:latin typeface="Cambria Math"/>
                            <a:cs typeface="Times New Roman" pitchFamily="18" charset="0"/>
                          </a:rPr>
                          <m:t>𝑭</m:t>
                        </m:r>
                      </m:e>
                    </m:acc>
                  </m:oMath>
                </a14:m>
                <a:r>
                  <a:rPr lang="en-US">
                    <a:cs typeface="Times New Roman" pitchFamily="18" charset="0"/>
                  </a:rPr>
                  <a:t> </a:t>
                </a:r>
                <a:r>
                  <a:rPr lang="en-US" smtClean="0"/>
                  <a:t>quay </a:t>
                </a:r>
                <a:r>
                  <a:rPr lang="en-US"/>
                  <a:t>quanh O </a:t>
                </a:r>
                <a:r>
                  <a:rPr lang="en-US" smtClean="0"/>
                  <a:t>ngược </a:t>
                </a:r>
                <a:r>
                  <a:rPr lang="en-US"/>
                  <a:t>chiều kim đồng </a:t>
                </a:r>
                <a:r>
                  <a:rPr lang="en-US" smtClean="0"/>
                  <a:t>hồ</a:t>
                </a:r>
              </a:p>
              <a:p>
                <a:pPr algn="just" eaLnBrk="0" hangingPunct="0"/>
                <a:r>
                  <a:rPr lang="en-US" smtClean="0"/>
                  <a:t>dấu </a:t>
                </a:r>
                <a:r>
                  <a:rPr lang="en-US" smtClean="0">
                    <a:solidFill>
                      <a:srgbClr val="005C00"/>
                    </a:solidFill>
                  </a:rPr>
                  <a:t>"</a:t>
                </a:r>
                <a:r>
                  <a:rPr lang="en-US" smtClean="0"/>
                  <a:t>–</a:t>
                </a:r>
                <a:r>
                  <a:rPr lang="en-US" smtClean="0">
                    <a:solidFill>
                      <a:srgbClr val="005C00"/>
                    </a:solidFill>
                  </a:rPr>
                  <a:t>"</a:t>
                </a:r>
                <a:r>
                  <a:rPr lang="en-US" smtClean="0"/>
                  <a:t> trong </a:t>
                </a:r>
                <a:r>
                  <a:rPr lang="en-US"/>
                  <a:t>trường hợp ngược lại.</a:t>
                </a:r>
              </a:p>
            </p:txBody>
          </p:sp>
        </mc:Choice>
        <mc:Fallback xmlns="">
          <p:sp>
            <p:nvSpPr>
              <p:cNvPr id="246801" name="Rectangle 17"/>
              <p:cNvSpPr>
                <a:spLocks noRot="1" noChangeAspect="1" noMove="1" noResize="1" noEditPoints="1" noAdjustHandles="1" noChangeArrowheads="1" noChangeShapeType="1" noTextEdit="1"/>
              </p:cNvSpPr>
              <p:nvPr/>
            </p:nvSpPr>
            <p:spPr bwMode="auto">
              <a:xfrm>
                <a:off x="682625" y="3187597"/>
                <a:ext cx="7775575" cy="2941703"/>
              </a:xfrm>
              <a:prstGeom prst="rect">
                <a:avLst/>
              </a:prstGeom>
              <a:blipFill rotWithShape="1">
                <a:blip r:embed="rId4"/>
                <a:stretch>
                  <a:fillRect l="-1411" t="-1452" r="-1332" b="-477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94222" name="Rectangle 37"/>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46822" name="Group 38"/>
          <p:cNvGrpSpPr>
            <a:grpSpLocks noChangeAspect="1"/>
          </p:cNvGrpSpPr>
          <p:nvPr/>
        </p:nvGrpSpPr>
        <p:grpSpPr bwMode="auto">
          <a:xfrm>
            <a:off x="6898134" y="1773238"/>
            <a:ext cx="2138362" cy="2352675"/>
            <a:chOff x="3725" y="1548"/>
            <a:chExt cx="1083" cy="1192"/>
          </a:xfrm>
        </p:grpSpPr>
        <p:grpSp>
          <p:nvGrpSpPr>
            <p:cNvPr id="94224" name="Group 22"/>
            <p:cNvGrpSpPr>
              <a:grpSpLocks noChangeAspect="1"/>
            </p:cNvGrpSpPr>
            <p:nvPr/>
          </p:nvGrpSpPr>
          <p:grpSpPr bwMode="auto">
            <a:xfrm>
              <a:off x="3725" y="1548"/>
              <a:ext cx="1083" cy="1192"/>
              <a:chOff x="6414" y="1819"/>
              <a:chExt cx="2443" cy="2689"/>
            </a:xfrm>
          </p:grpSpPr>
          <p:sp>
            <p:nvSpPr>
              <p:cNvPr id="94226" name="AutoShape 23"/>
              <p:cNvSpPr>
                <a:spLocks noChangeAspect="1" noChangeArrowheads="1"/>
              </p:cNvSpPr>
              <p:nvPr/>
            </p:nvSpPr>
            <p:spPr bwMode="auto">
              <a:xfrm rot="7849672">
                <a:off x="6568" y="2854"/>
                <a:ext cx="2521" cy="646"/>
              </a:xfrm>
              <a:prstGeom prst="triangle">
                <a:avLst>
                  <a:gd name="adj" fmla="val 50000"/>
                </a:avLst>
              </a:prstGeom>
              <a:solidFill>
                <a:srgbClr val="6699FF"/>
              </a:solidFill>
              <a:ln w="12700">
                <a:solidFill>
                  <a:srgbClr val="000000"/>
                </a:solidFill>
                <a:miter lim="800000"/>
                <a:headEnd/>
                <a:tailEnd/>
              </a:ln>
            </p:spPr>
            <p:txBody>
              <a:bodyPr/>
              <a:lstStyle/>
              <a:p>
                <a:endParaRPr lang="en-US"/>
              </a:p>
            </p:txBody>
          </p:sp>
          <p:sp>
            <p:nvSpPr>
              <p:cNvPr id="94227" name="Line 24"/>
              <p:cNvSpPr>
                <a:spLocks noChangeAspect="1" noChangeShapeType="1"/>
              </p:cNvSpPr>
              <p:nvPr/>
            </p:nvSpPr>
            <p:spPr bwMode="auto">
              <a:xfrm rot="147359" flipV="1">
                <a:off x="6775" y="3366"/>
                <a:ext cx="1285" cy="585"/>
              </a:xfrm>
              <a:prstGeom prst="line">
                <a:avLst/>
              </a:prstGeom>
              <a:noFill/>
              <a:ln w="1905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en-US"/>
              </a:p>
            </p:txBody>
          </p:sp>
          <p:sp>
            <p:nvSpPr>
              <p:cNvPr id="94228" name="Line 25"/>
              <p:cNvSpPr>
                <a:spLocks noChangeAspect="1" noChangeShapeType="1"/>
              </p:cNvSpPr>
              <p:nvPr/>
            </p:nvSpPr>
            <p:spPr bwMode="auto">
              <a:xfrm rot="21525768" flipV="1">
                <a:off x="8047" y="1977"/>
                <a:ext cx="387" cy="1419"/>
              </a:xfrm>
              <a:prstGeom prst="line">
                <a:avLst/>
              </a:prstGeom>
              <a:noFill/>
              <a:ln w="5715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4229" name="Line 26"/>
              <p:cNvSpPr>
                <a:spLocks noChangeAspect="1" noChangeShapeType="1"/>
              </p:cNvSpPr>
              <p:nvPr/>
            </p:nvSpPr>
            <p:spPr bwMode="auto">
              <a:xfrm rot="850709">
                <a:off x="8102" y="3151"/>
                <a:ext cx="1" cy="2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30" name="Line 27"/>
              <p:cNvSpPr>
                <a:spLocks noChangeAspect="1" noChangeShapeType="1"/>
              </p:cNvSpPr>
              <p:nvPr/>
            </p:nvSpPr>
            <p:spPr bwMode="auto">
              <a:xfrm rot="21525768" flipV="1">
                <a:off x="7772" y="3222"/>
                <a:ext cx="351" cy="1286"/>
              </a:xfrm>
              <a:prstGeom prst="line">
                <a:avLst/>
              </a:prstGeom>
              <a:noFill/>
              <a:ln w="12700">
                <a:solidFill>
                  <a:srgbClr val="000000"/>
                </a:solidFill>
                <a:prstDash val="dash"/>
                <a:round/>
                <a:headEnd/>
                <a:tailEnd type="none" w="sm" len="med"/>
              </a:ln>
              <a:extLst>
                <a:ext uri="{909E8E84-426E-40DD-AFC4-6F175D3DCCD1}">
                  <a14:hiddenFill xmlns:a14="http://schemas.microsoft.com/office/drawing/2010/main">
                    <a:noFill/>
                  </a14:hiddenFill>
                </a:ext>
              </a:extLst>
            </p:spPr>
            <p:txBody>
              <a:bodyPr/>
              <a:lstStyle/>
              <a:p>
                <a:endParaRPr lang="en-US"/>
              </a:p>
            </p:txBody>
          </p:sp>
          <p:sp>
            <p:nvSpPr>
              <p:cNvPr id="94231" name="Line 28"/>
              <p:cNvSpPr>
                <a:spLocks noChangeAspect="1" noChangeShapeType="1"/>
              </p:cNvSpPr>
              <p:nvPr/>
            </p:nvSpPr>
            <p:spPr bwMode="auto">
              <a:xfrm>
                <a:off x="6779" y="3923"/>
                <a:ext cx="1051" cy="3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32" name="Rectangle 29"/>
              <p:cNvSpPr>
                <a:spLocks noChangeAspect="1" noChangeArrowheads="1"/>
              </p:cNvSpPr>
              <p:nvPr/>
            </p:nvSpPr>
            <p:spPr bwMode="auto">
              <a:xfrm rot="948443">
                <a:off x="7746" y="4143"/>
                <a:ext cx="117" cy="11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233" name="Text Box 30"/>
              <p:cNvSpPr txBox="1">
                <a:spLocks noChangeAspect="1" noChangeArrowheads="1"/>
              </p:cNvSpPr>
              <p:nvPr/>
            </p:nvSpPr>
            <p:spPr bwMode="auto">
              <a:xfrm>
                <a:off x="6414" y="3794"/>
                <a:ext cx="468"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O</a:t>
                </a:r>
                <a:endParaRPr lang="en-US" sz="3200"/>
              </a:p>
            </p:txBody>
          </p:sp>
          <p:sp>
            <p:nvSpPr>
              <p:cNvPr id="94234" name="Text Box 31"/>
              <p:cNvSpPr txBox="1">
                <a:spLocks noChangeAspect="1" noChangeArrowheads="1"/>
              </p:cNvSpPr>
              <p:nvPr/>
            </p:nvSpPr>
            <p:spPr bwMode="auto">
              <a:xfrm>
                <a:off x="8389" y="1819"/>
                <a:ext cx="468"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B</a:t>
                </a:r>
                <a:endParaRPr lang="en-US" sz="3600"/>
              </a:p>
            </p:txBody>
          </p:sp>
          <p:sp>
            <p:nvSpPr>
              <p:cNvPr id="94235" name="Text Box 32"/>
              <p:cNvSpPr txBox="1">
                <a:spLocks noChangeAspect="1" noChangeArrowheads="1"/>
              </p:cNvSpPr>
              <p:nvPr/>
            </p:nvSpPr>
            <p:spPr bwMode="auto">
              <a:xfrm>
                <a:off x="8038" y="3222"/>
                <a:ext cx="468"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A</a:t>
                </a:r>
                <a:endParaRPr lang="en-US" sz="3600"/>
              </a:p>
            </p:txBody>
          </p:sp>
          <p:sp>
            <p:nvSpPr>
              <p:cNvPr id="94236" name="Text Box 33"/>
              <p:cNvSpPr txBox="1">
                <a:spLocks noChangeAspect="1" noChangeArrowheads="1"/>
              </p:cNvSpPr>
              <p:nvPr/>
            </p:nvSpPr>
            <p:spPr bwMode="auto">
              <a:xfrm>
                <a:off x="7104" y="4040"/>
                <a:ext cx="467"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d</a:t>
                </a:r>
                <a:endParaRPr lang="en-US" sz="3200"/>
              </a:p>
            </p:txBody>
          </p:sp>
          <p:sp>
            <p:nvSpPr>
              <p:cNvPr id="94237" name="Text Box 34"/>
              <p:cNvSpPr txBox="1">
                <a:spLocks noChangeAspect="1" noChangeArrowheads="1"/>
              </p:cNvSpPr>
              <p:nvPr/>
            </p:nvSpPr>
            <p:spPr bwMode="auto">
              <a:xfrm>
                <a:off x="8155" y="2296"/>
                <a:ext cx="667"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grpSp>
        <p:graphicFrame>
          <p:nvGraphicFramePr>
            <p:cNvPr id="94225" name="Object 36"/>
            <p:cNvGraphicFramePr>
              <a:graphicFrameLocks noChangeAspect="1"/>
            </p:cNvGraphicFramePr>
            <p:nvPr/>
          </p:nvGraphicFramePr>
          <p:xfrm>
            <a:off x="4558" y="1797"/>
            <a:ext cx="174" cy="212"/>
          </p:xfrm>
          <a:graphic>
            <a:graphicData uri="http://schemas.openxmlformats.org/presentationml/2006/ole">
              <mc:AlternateContent xmlns:mc="http://schemas.openxmlformats.org/markup-compatibility/2006">
                <mc:Choice xmlns:v="urn:schemas-microsoft-com:vml" Requires="v">
                  <p:oleObj spid="_x0000_s162070" name="Equation" r:id="rId5" imgW="164957" imgH="203024" progId="Equation.DSMT4">
                    <p:embed/>
                  </p:oleObj>
                </mc:Choice>
                <mc:Fallback>
                  <p:oleObj name="Equation" r:id="rId5" imgW="164957" imgH="203024"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8" y="1797"/>
                          <a:ext cx="17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31" name="Text Box 69"/>
          <p:cNvSpPr txBox="1">
            <a:spLocks noChangeArrowheads="1"/>
          </p:cNvSpPr>
          <p:nvPr/>
        </p:nvSpPr>
        <p:spPr bwMode="auto">
          <a:xfrm>
            <a:off x="647563" y="1041400"/>
            <a:ext cx="797929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1.2.1 Mômen của một lực đối với một điểm</a:t>
            </a:r>
            <a:endParaRPr lang="en-US" b="1"/>
          </a:p>
        </p:txBody>
      </p:sp>
    </p:spTree>
    <p:extLst>
      <p:ext uri="{BB962C8B-B14F-4D97-AF65-F5344CB8AC3E}">
        <p14:creationId xmlns:p14="http://schemas.microsoft.com/office/powerpoint/2010/main" val="25158961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246790">
                                            <p:txEl>
                                              <p:pRg st="0" end="0"/>
                                            </p:txEl>
                                          </p:spTgt>
                                        </p:tgtEl>
                                        <p:attrNameLst>
                                          <p:attrName>style.visibility</p:attrName>
                                        </p:attrNameLst>
                                      </p:cBhvr>
                                      <p:to>
                                        <p:strVal val="visible"/>
                                      </p:to>
                                    </p:set>
                                    <p:anim calcmode="lin" valueType="num">
                                      <p:cBhvr>
                                        <p:cTn id="7" dur="500" fill="hold"/>
                                        <p:tgtEl>
                                          <p:spTgt spid="24679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46790">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246790">
                                            <p:txEl>
                                              <p:pRg st="1" end="1"/>
                                            </p:txEl>
                                          </p:spTgt>
                                        </p:tgtEl>
                                        <p:attrNameLst>
                                          <p:attrName>style.visibility</p:attrName>
                                        </p:attrNameLst>
                                      </p:cBhvr>
                                      <p:to>
                                        <p:strVal val="visible"/>
                                      </p:to>
                                    </p:set>
                                    <p:anim calcmode="lin" valueType="num">
                                      <p:cBhvr>
                                        <p:cTn id="12" dur="500" fill="hold"/>
                                        <p:tgtEl>
                                          <p:spTgt spid="246790">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246790">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childTnLst>
                          </p:cTn>
                        </p:par>
                        <p:par>
                          <p:cTn id="19" fill="hold" nodeType="afterGroup">
                            <p:stCondLst>
                              <p:cond delay="500"/>
                            </p:stCondLst>
                            <p:childTnLst>
                              <p:par>
                                <p:cTn id="20" presetID="5" presetClass="entr" presetSubtype="10" fill="hold" nodeType="afterEffect">
                                  <p:stCondLst>
                                    <p:cond delay="0"/>
                                  </p:stCondLst>
                                  <p:childTnLst>
                                    <p:set>
                                      <p:cBhvr>
                                        <p:cTn id="21" dur="1" fill="hold">
                                          <p:stCondLst>
                                            <p:cond delay="0"/>
                                          </p:stCondLst>
                                        </p:cTn>
                                        <p:tgtEl>
                                          <p:spTgt spid="246822"/>
                                        </p:tgtEl>
                                        <p:attrNameLst>
                                          <p:attrName>style.visibility</p:attrName>
                                        </p:attrNameLst>
                                      </p:cBhvr>
                                      <p:to>
                                        <p:strVal val="visible"/>
                                      </p:to>
                                    </p:set>
                                    <p:animEffect transition="in" filter="checkerboard(across)">
                                      <p:cBhvr>
                                        <p:cTn id="22" dur="500"/>
                                        <p:tgtEl>
                                          <p:spTgt spid="2468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6793"/>
                                        </p:tgtEl>
                                        <p:attrNameLst>
                                          <p:attrName>style.visibility</p:attrName>
                                        </p:attrNameLst>
                                      </p:cBhvr>
                                      <p:to>
                                        <p:strVal val="visible"/>
                                      </p:to>
                                    </p:set>
                                    <p:animEffect transition="in" filter="blinds(horizontal)">
                                      <p:cBhvr>
                                        <p:cTn id="27" dur="500"/>
                                        <p:tgtEl>
                                          <p:spTgt spid="24679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46801"/>
                                        </p:tgtEl>
                                        <p:attrNameLst>
                                          <p:attrName>style.visibility</p:attrName>
                                        </p:attrNameLst>
                                      </p:cBhvr>
                                      <p:to>
                                        <p:strVal val="visible"/>
                                      </p:to>
                                    </p:set>
                                    <p:anim calcmode="lin" valueType="num">
                                      <p:cBhvr additive="base">
                                        <p:cTn id="32" dur="2000" fill="hold"/>
                                        <p:tgtEl>
                                          <p:spTgt spid="246801"/>
                                        </p:tgtEl>
                                        <p:attrNameLst>
                                          <p:attrName>ppt_x</p:attrName>
                                        </p:attrNameLst>
                                      </p:cBhvr>
                                      <p:tavLst>
                                        <p:tav tm="0">
                                          <p:val>
                                            <p:strVal val="#ppt_x"/>
                                          </p:val>
                                        </p:tav>
                                        <p:tav tm="100000">
                                          <p:val>
                                            <p:strVal val="#ppt_x"/>
                                          </p:val>
                                        </p:tav>
                                      </p:tavLst>
                                    </p:anim>
                                    <p:anim calcmode="lin" valueType="num">
                                      <p:cBhvr additive="base">
                                        <p:cTn id="33" dur="2000" fill="hold"/>
                                        <p:tgtEl>
                                          <p:spTgt spid="2468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93" grpId="0"/>
      <p:bldP spid="246801"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5"/>
          <p:cNvSpPr>
            <a:spLocks noGrp="1"/>
          </p:cNvSpPr>
          <p:nvPr>
            <p:ph type="sldNum" sz="quarter" idx="12"/>
          </p:nvPr>
        </p:nvSpPr>
        <p:spPr/>
        <p:txBody>
          <a:bodyPr/>
          <a:lstStyle/>
          <a:p>
            <a:pPr>
              <a:defRPr/>
            </a:pPr>
            <a:fld id="{A6E800F7-A466-4C20-AA17-B427BF15082C}" type="slidenum">
              <a:rPr lang="en-US" altLang="en-US"/>
              <a:pPr>
                <a:defRPr/>
              </a:pPr>
              <a:t>8</a:t>
            </a:fld>
            <a:endParaRPr lang="en-US" altLang="en-US"/>
          </a:p>
        </p:txBody>
      </p:sp>
      <p:sp>
        <p:nvSpPr>
          <p:cNvPr id="246790" name="Text Box 6"/>
          <p:cNvSpPr txBox="1">
            <a:spLocks noChangeArrowheads="1"/>
          </p:cNvSpPr>
          <p:nvPr/>
        </p:nvSpPr>
        <p:spPr bwMode="auto">
          <a:xfrm>
            <a:off x="504000" y="216000"/>
            <a:ext cx="6011863"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b="1" smtClean="0">
                <a:solidFill>
                  <a:srgbClr val="006600"/>
                </a:solidFill>
                <a:cs typeface="Times New Roman" pitchFamily="18" charset="0"/>
              </a:rPr>
              <a:t>1.2 MÔMEN CHÍNH CỦA HỆ LỰC</a:t>
            </a:r>
          </a:p>
          <a:p>
            <a:pPr eaLnBrk="1" hangingPunct="1"/>
            <a:r>
              <a:rPr lang="en-US" b="1">
                <a:solidFill>
                  <a:srgbClr val="006600"/>
                </a:solidFill>
                <a:cs typeface="Times New Roman" pitchFamily="18" charset="0"/>
              </a:rPr>
              <a:t> </a:t>
            </a:r>
            <a:r>
              <a:rPr lang="en-US" b="1" smtClean="0">
                <a:solidFill>
                  <a:srgbClr val="006600"/>
                </a:solidFill>
                <a:cs typeface="Times New Roman" pitchFamily="18" charset="0"/>
              </a:rPr>
              <a:t>     PHẲNG ĐỐI VỚI MỘT ĐIỂM</a:t>
            </a:r>
            <a:endParaRPr lang="en-US" b="1">
              <a:solidFill>
                <a:srgbClr val="006600"/>
              </a:solidFill>
              <a:cs typeface="Times New Roman" pitchFamily="18" charset="0"/>
            </a:endParaRPr>
          </a:p>
        </p:txBody>
      </p:sp>
      <p:sp>
        <p:nvSpPr>
          <p:cNvPr id="94213" name="Rectangle 11"/>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4214" name="Rectangle 13"/>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246793" name="Text Box 9"/>
              <p:cNvSpPr txBox="1">
                <a:spLocks noChangeArrowheads="1"/>
              </p:cNvSpPr>
              <p:nvPr/>
            </p:nvSpPr>
            <p:spPr bwMode="auto">
              <a:xfrm>
                <a:off x="287524" y="1653359"/>
                <a:ext cx="7214568" cy="377404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mtClean="0">
                    <a:cs typeface="Times New Roman" pitchFamily="18" charset="0"/>
                  </a:rPr>
                  <a:t>Từ</a:t>
                </a:r>
                <a:r>
                  <a:rPr lang="en-US" b="1" smtClean="0">
                    <a:cs typeface="Times New Roman" pitchFamily="18" charset="0"/>
                  </a:rPr>
                  <a:t> </a:t>
                </a:r>
                <a14:m>
                  <m:oMath xmlns:m="http://schemas.openxmlformats.org/officeDocument/2006/math">
                    <m:sSub>
                      <m:sSubPr>
                        <m:ctrlPr>
                          <a:rPr lang="en-US" b="1" i="1" smtClean="0">
                            <a:solidFill>
                              <a:srgbClr val="FF0000"/>
                            </a:solidFill>
                            <a:latin typeface="Cambria Math"/>
                            <a:cs typeface="Times New Roman" pitchFamily="18" charset="0"/>
                          </a:rPr>
                        </m:ctrlPr>
                      </m:sSubPr>
                      <m:e>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𝒎</m:t>
                            </m:r>
                          </m:e>
                        </m:acc>
                      </m:e>
                      <m:sub>
                        <m:r>
                          <a:rPr lang="en-US" b="1" i="1" smtClean="0">
                            <a:solidFill>
                              <a:srgbClr val="FF0000"/>
                            </a:solidFill>
                            <a:latin typeface="Cambria Math"/>
                            <a:cs typeface="Times New Roman" pitchFamily="18" charset="0"/>
                          </a:rPr>
                          <m:t>𝑶</m:t>
                        </m:r>
                      </m:sub>
                    </m:sSub>
                    <m:d>
                      <m:dPr>
                        <m:ctrlPr>
                          <a:rPr lang="en-US" b="1" i="1" smtClean="0">
                            <a:solidFill>
                              <a:srgbClr val="FF0000"/>
                            </a:solidFill>
                            <a:latin typeface="Cambria Math"/>
                            <a:cs typeface="Times New Roman" pitchFamily="18" charset="0"/>
                          </a:rPr>
                        </m:ctrlPr>
                      </m:dPr>
                      <m:e>
                        <m:acc>
                          <m:accPr>
                            <m:chr m:val="⃗"/>
                            <m:ctrlPr>
                              <a:rPr lang="en-US" b="1" i="1" smtClean="0">
                                <a:solidFill>
                                  <a:srgbClr val="FF0000"/>
                                </a:solidFill>
                                <a:latin typeface="Cambria Math"/>
                                <a:cs typeface="Times New Roman" pitchFamily="18" charset="0"/>
                              </a:rPr>
                            </m:ctrlPr>
                          </m:accPr>
                          <m:e>
                            <m:r>
                              <a:rPr lang="en-US" b="1" i="1" smtClean="0">
                                <a:solidFill>
                                  <a:srgbClr val="FF0000"/>
                                </a:solidFill>
                                <a:latin typeface="Cambria Math"/>
                                <a:cs typeface="Times New Roman" pitchFamily="18" charset="0"/>
                              </a:rPr>
                              <m:t>𝑭</m:t>
                            </m:r>
                          </m:e>
                        </m:acc>
                      </m:e>
                    </m:d>
                    <m:r>
                      <a:rPr lang="en-US" b="1" i="1" smtClean="0">
                        <a:solidFill>
                          <a:srgbClr val="FF0000"/>
                        </a:solidFill>
                        <a:latin typeface="Cambria Math"/>
                        <a:cs typeface="Times New Roman" pitchFamily="18" charset="0"/>
                      </a:rPr>
                      <m:t>=</m:t>
                    </m:r>
                    <m:r>
                      <a:rPr lang="en-US" b="1" i="1" smtClean="0">
                        <a:solidFill>
                          <a:srgbClr val="FF0000"/>
                        </a:solidFill>
                        <a:latin typeface="Cambria Math"/>
                        <a:ea typeface="Cambria Math"/>
                        <a:cs typeface="Times New Roman" pitchFamily="18" charset="0"/>
                      </a:rPr>
                      <m:t>±</m:t>
                    </m:r>
                    <m:r>
                      <a:rPr lang="en-US" b="1" i="1" smtClean="0">
                        <a:solidFill>
                          <a:srgbClr val="FF0000"/>
                        </a:solidFill>
                        <a:latin typeface="Cambria Math"/>
                        <a:ea typeface="Cambria Math"/>
                        <a:cs typeface="Times New Roman" pitchFamily="18" charset="0"/>
                      </a:rPr>
                      <m:t>𝑭</m:t>
                    </m:r>
                    <m:r>
                      <a:rPr lang="en-US" b="1" i="1" smtClean="0">
                        <a:solidFill>
                          <a:srgbClr val="FF0000"/>
                        </a:solidFill>
                        <a:latin typeface="Cambria Math"/>
                        <a:ea typeface="Cambria Math"/>
                        <a:cs typeface="Times New Roman" pitchFamily="18" charset="0"/>
                      </a:rPr>
                      <m:t>.</m:t>
                    </m:r>
                    <m:r>
                      <a:rPr lang="en-US" b="1" i="1" smtClean="0">
                        <a:solidFill>
                          <a:srgbClr val="FF0000"/>
                        </a:solidFill>
                        <a:latin typeface="Cambria Math"/>
                        <a:ea typeface="Cambria Math"/>
                        <a:cs typeface="Times New Roman" pitchFamily="18" charset="0"/>
                      </a:rPr>
                      <m:t>𝒅</m:t>
                    </m:r>
                  </m:oMath>
                </a14:m>
                <a:r>
                  <a:rPr lang="en-US" smtClean="0">
                    <a:cs typeface="Times New Roman" pitchFamily="18" charset="0"/>
                  </a:rPr>
                  <a:t> nhận </a:t>
                </a:r>
                <a:r>
                  <a:rPr lang="en-US">
                    <a:cs typeface="Times New Roman" pitchFamily="18" charset="0"/>
                  </a:rPr>
                  <a:t>xét́:</a:t>
                </a:r>
              </a:p>
              <a:p>
                <a:pPr eaLnBrk="1" hangingPunct="1"/>
                <a:r>
                  <a:rPr lang="en-US" smtClean="0">
                    <a:cs typeface="Times New Roman" pitchFamily="18" charset="0"/>
                  </a:rPr>
                  <a:t>- Giá trị mômen bằng 0 khi d = 0.</a:t>
                </a:r>
              </a:p>
              <a:p>
                <a:pPr eaLnBrk="1" hangingPunct="1"/>
                <a:r>
                  <a:rPr lang="en-US" smtClean="0">
                    <a:cs typeface="Times New Roman" pitchFamily="18" charset="0"/>
                  </a:rPr>
                  <a:t>- Giá trị mômen </a:t>
                </a:r>
                <a:r>
                  <a:rPr lang="en-US" smtClean="0"/>
                  <a:t>bằng 2 lần diện tích </a:t>
                </a:r>
                <a:r>
                  <a:rPr lang="el-GR" smtClean="0"/>
                  <a:t>Δ</a:t>
                </a:r>
                <a:r>
                  <a:rPr lang="en-US" smtClean="0"/>
                  <a:t>OAB.</a:t>
                </a:r>
              </a:p>
              <a:p>
                <a:pPr eaLnBrk="1" hangingPunct="1"/>
                <a:r>
                  <a:rPr lang="en-US">
                    <a:cs typeface="Times New Roman" pitchFamily="18" charset="0"/>
                  </a:rPr>
                  <a:t>- Mômen </a:t>
                </a:r>
                <a:r>
                  <a:rPr lang="en-US" smtClean="0">
                    <a:cs typeface="Times New Roman" pitchFamily="18" charset="0"/>
                  </a:rPr>
                  <a:t>phụ </a:t>
                </a:r>
                <a:r>
                  <a:rPr lang="en-US">
                    <a:cs typeface="Times New Roman" pitchFamily="18" charset="0"/>
                  </a:rPr>
                  <a:t>thuộc vào điểm lấy mômen.</a:t>
                </a:r>
              </a:p>
              <a:p>
                <a:pPr eaLnBrk="1" hangingPunct="1"/>
                <a:r>
                  <a:rPr lang="en-US" smtClean="0">
                    <a:cs typeface="Times New Roman" pitchFamily="18" charset="0"/>
                  </a:rPr>
                  <a:t>- Mômen của ngẫu lực bằng </a:t>
                </a:r>
                <a:r>
                  <a:rPr lang="en-US">
                    <a:cs typeface="Times New Roman" pitchFamily="18" charset="0"/>
                  </a:rPr>
                  <a:t>mômen của </a:t>
                </a:r>
                <a:r>
                  <a:rPr lang="en-US" smtClean="0">
                    <a:cs typeface="Times New Roman" pitchFamily="18" charset="0"/>
                  </a:rPr>
                  <a:t>một lực thành phần đối với điểm nằm trên đường tác dụng của lực thành phần kia.</a:t>
                </a:r>
              </a:p>
              <a:p>
                <a:pPr eaLnBrk="1" hangingPunct="1"/>
                <a:r>
                  <a:rPr lang="en-US" smtClean="0">
                    <a:cs typeface="Times New Roman" pitchFamily="18" charset="0"/>
                  </a:rPr>
                  <a:t>- Mômen </a:t>
                </a:r>
                <a:r>
                  <a:rPr lang="en-US">
                    <a:cs typeface="Times New Roman" pitchFamily="18" charset="0"/>
                  </a:rPr>
                  <a:t>của ngẫu lực </a:t>
                </a:r>
                <a:r>
                  <a:rPr lang="en-US"/>
                  <a:t>đối với O </a:t>
                </a:r>
                <a:r>
                  <a:rPr lang="en-US" smtClean="0"/>
                  <a:t>bất kỳ bằng </a:t>
                </a:r>
                <a:r>
                  <a:rPr lang="en-US" smtClean="0">
                    <a:cs typeface="Times New Roman" pitchFamily="18" charset="0"/>
                  </a:rPr>
                  <a:t>mômen </a:t>
                </a:r>
                <a:r>
                  <a:rPr lang="en-US">
                    <a:cs typeface="Times New Roman" pitchFamily="18" charset="0"/>
                  </a:rPr>
                  <a:t>của ngẫu </a:t>
                </a:r>
                <a:r>
                  <a:rPr lang="en-US" smtClean="0">
                    <a:cs typeface="Times New Roman" pitchFamily="18" charset="0"/>
                  </a:rPr>
                  <a:t>lực.</a:t>
                </a:r>
              </a:p>
            </p:txBody>
          </p:sp>
        </mc:Choice>
        <mc:Fallback xmlns="">
          <p:sp>
            <p:nvSpPr>
              <p:cNvPr id="246793" name="Text Box 9"/>
              <p:cNvSpPr txBox="1">
                <a:spLocks noRot="1" noChangeAspect="1" noMove="1" noResize="1" noEditPoints="1" noAdjustHandles="1" noChangeArrowheads="1" noChangeShapeType="1" noTextEdit="1"/>
              </p:cNvSpPr>
              <p:nvPr/>
            </p:nvSpPr>
            <p:spPr bwMode="auto">
              <a:xfrm>
                <a:off x="287524" y="1653359"/>
                <a:ext cx="7214568" cy="3774046"/>
              </a:xfrm>
              <a:prstGeom prst="rect">
                <a:avLst/>
              </a:prstGeom>
              <a:blipFill rotWithShape="1">
                <a:blip r:embed="rId3"/>
                <a:stretch>
                  <a:fillRect l="-1436" t="-162" b="-306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94218" name="Rectangle 15"/>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4222" name="Rectangle 37"/>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46822" name="Group 38"/>
          <p:cNvGrpSpPr>
            <a:grpSpLocks noChangeAspect="1"/>
          </p:cNvGrpSpPr>
          <p:nvPr/>
        </p:nvGrpSpPr>
        <p:grpSpPr bwMode="auto">
          <a:xfrm>
            <a:off x="6898134" y="1773238"/>
            <a:ext cx="2138362" cy="2352675"/>
            <a:chOff x="3725" y="1548"/>
            <a:chExt cx="1083" cy="1192"/>
          </a:xfrm>
        </p:grpSpPr>
        <p:grpSp>
          <p:nvGrpSpPr>
            <p:cNvPr id="94224" name="Group 22"/>
            <p:cNvGrpSpPr>
              <a:grpSpLocks noChangeAspect="1"/>
            </p:cNvGrpSpPr>
            <p:nvPr/>
          </p:nvGrpSpPr>
          <p:grpSpPr bwMode="auto">
            <a:xfrm>
              <a:off x="3725" y="1548"/>
              <a:ext cx="1083" cy="1192"/>
              <a:chOff x="6414" y="1819"/>
              <a:chExt cx="2443" cy="2689"/>
            </a:xfrm>
          </p:grpSpPr>
          <p:sp>
            <p:nvSpPr>
              <p:cNvPr id="94226" name="AutoShape 23"/>
              <p:cNvSpPr>
                <a:spLocks noChangeAspect="1" noChangeArrowheads="1"/>
              </p:cNvSpPr>
              <p:nvPr/>
            </p:nvSpPr>
            <p:spPr bwMode="auto">
              <a:xfrm rot="7849672">
                <a:off x="6568" y="2854"/>
                <a:ext cx="2521" cy="646"/>
              </a:xfrm>
              <a:prstGeom prst="triangle">
                <a:avLst>
                  <a:gd name="adj" fmla="val 50000"/>
                </a:avLst>
              </a:prstGeom>
              <a:solidFill>
                <a:srgbClr val="6699FF"/>
              </a:solidFill>
              <a:ln w="12700">
                <a:solidFill>
                  <a:srgbClr val="000000"/>
                </a:solidFill>
                <a:miter lim="800000"/>
                <a:headEnd/>
                <a:tailEnd/>
              </a:ln>
            </p:spPr>
            <p:txBody>
              <a:bodyPr/>
              <a:lstStyle/>
              <a:p>
                <a:endParaRPr lang="en-US"/>
              </a:p>
            </p:txBody>
          </p:sp>
          <p:sp>
            <p:nvSpPr>
              <p:cNvPr id="94227" name="Line 24"/>
              <p:cNvSpPr>
                <a:spLocks noChangeAspect="1" noChangeShapeType="1"/>
              </p:cNvSpPr>
              <p:nvPr/>
            </p:nvSpPr>
            <p:spPr bwMode="auto">
              <a:xfrm rot="147359" flipV="1">
                <a:off x="6775" y="3366"/>
                <a:ext cx="1285" cy="585"/>
              </a:xfrm>
              <a:prstGeom prst="line">
                <a:avLst/>
              </a:prstGeom>
              <a:noFill/>
              <a:ln w="1905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en-US"/>
              </a:p>
            </p:txBody>
          </p:sp>
          <p:sp>
            <p:nvSpPr>
              <p:cNvPr id="94228" name="Line 25"/>
              <p:cNvSpPr>
                <a:spLocks noChangeAspect="1" noChangeShapeType="1"/>
              </p:cNvSpPr>
              <p:nvPr/>
            </p:nvSpPr>
            <p:spPr bwMode="auto">
              <a:xfrm rot="21525768" flipV="1">
                <a:off x="8047" y="1977"/>
                <a:ext cx="387" cy="1419"/>
              </a:xfrm>
              <a:prstGeom prst="line">
                <a:avLst/>
              </a:prstGeom>
              <a:noFill/>
              <a:ln w="5715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4229" name="Line 26"/>
              <p:cNvSpPr>
                <a:spLocks noChangeAspect="1" noChangeShapeType="1"/>
              </p:cNvSpPr>
              <p:nvPr/>
            </p:nvSpPr>
            <p:spPr bwMode="auto">
              <a:xfrm rot="850709">
                <a:off x="8102" y="3151"/>
                <a:ext cx="1" cy="2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30" name="Line 27"/>
              <p:cNvSpPr>
                <a:spLocks noChangeAspect="1" noChangeShapeType="1"/>
              </p:cNvSpPr>
              <p:nvPr/>
            </p:nvSpPr>
            <p:spPr bwMode="auto">
              <a:xfrm rot="21525768" flipV="1">
                <a:off x="7772" y="3222"/>
                <a:ext cx="351" cy="1286"/>
              </a:xfrm>
              <a:prstGeom prst="line">
                <a:avLst/>
              </a:prstGeom>
              <a:noFill/>
              <a:ln w="12700">
                <a:solidFill>
                  <a:srgbClr val="000000"/>
                </a:solidFill>
                <a:prstDash val="dash"/>
                <a:round/>
                <a:headEnd/>
                <a:tailEnd type="none" w="sm" len="med"/>
              </a:ln>
              <a:extLst>
                <a:ext uri="{909E8E84-426E-40DD-AFC4-6F175D3DCCD1}">
                  <a14:hiddenFill xmlns:a14="http://schemas.microsoft.com/office/drawing/2010/main">
                    <a:noFill/>
                  </a14:hiddenFill>
                </a:ext>
              </a:extLst>
            </p:spPr>
            <p:txBody>
              <a:bodyPr/>
              <a:lstStyle/>
              <a:p>
                <a:endParaRPr lang="en-US"/>
              </a:p>
            </p:txBody>
          </p:sp>
          <p:sp>
            <p:nvSpPr>
              <p:cNvPr id="94231" name="Line 28"/>
              <p:cNvSpPr>
                <a:spLocks noChangeAspect="1" noChangeShapeType="1"/>
              </p:cNvSpPr>
              <p:nvPr/>
            </p:nvSpPr>
            <p:spPr bwMode="auto">
              <a:xfrm>
                <a:off x="6779" y="3923"/>
                <a:ext cx="1051" cy="3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32" name="Rectangle 29"/>
              <p:cNvSpPr>
                <a:spLocks noChangeAspect="1" noChangeArrowheads="1"/>
              </p:cNvSpPr>
              <p:nvPr/>
            </p:nvSpPr>
            <p:spPr bwMode="auto">
              <a:xfrm rot="948443">
                <a:off x="7746" y="4143"/>
                <a:ext cx="117" cy="11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233" name="Text Box 30"/>
              <p:cNvSpPr txBox="1">
                <a:spLocks noChangeAspect="1" noChangeArrowheads="1"/>
              </p:cNvSpPr>
              <p:nvPr/>
            </p:nvSpPr>
            <p:spPr bwMode="auto">
              <a:xfrm>
                <a:off x="6414" y="3794"/>
                <a:ext cx="468"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O</a:t>
                </a:r>
                <a:endParaRPr lang="en-US" sz="3200" b="1"/>
              </a:p>
            </p:txBody>
          </p:sp>
          <p:sp>
            <p:nvSpPr>
              <p:cNvPr id="94234" name="Text Box 31"/>
              <p:cNvSpPr txBox="1">
                <a:spLocks noChangeAspect="1" noChangeArrowheads="1"/>
              </p:cNvSpPr>
              <p:nvPr/>
            </p:nvSpPr>
            <p:spPr bwMode="auto">
              <a:xfrm>
                <a:off x="8389" y="1819"/>
                <a:ext cx="468"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B</a:t>
                </a:r>
                <a:endParaRPr lang="en-US" sz="3600"/>
              </a:p>
            </p:txBody>
          </p:sp>
          <p:sp>
            <p:nvSpPr>
              <p:cNvPr id="94235" name="Text Box 32"/>
              <p:cNvSpPr txBox="1">
                <a:spLocks noChangeAspect="1" noChangeArrowheads="1"/>
              </p:cNvSpPr>
              <p:nvPr/>
            </p:nvSpPr>
            <p:spPr bwMode="auto">
              <a:xfrm>
                <a:off x="8038" y="3222"/>
                <a:ext cx="468"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a:t>A</a:t>
                </a:r>
                <a:endParaRPr lang="en-US" sz="3600"/>
              </a:p>
            </p:txBody>
          </p:sp>
          <p:sp>
            <p:nvSpPr>
              <p:cNvPr id="94236" name="Text Box 33"/>
              <p:cNvSpPr txBox="1">
                <a:spLocks noChangeAspect="1" noChangeArrowheads="1"/>
              </p:cNvSpPr>
              <p:nvPr/>
            </p:nvSpPr>
            <p:spPr bwMode="auto">
              <a:xfrm>
                <a:off x="7104" y="4040"/>
                <a:ext cx="467"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b="1"/>
                  <a:t>d</a:t>
                </a:r>
                <a:endParaRPr lang="en-US" sz="3200" b="1"/>
              </a:p>
            </p:txBody>
          </p:sp>
          <p:sp>
            <p:nvSpPr>
              <p:cNvPr id="94237" name="Text Box 34"/>
              <p:cNvSpPr txBox="1">
                <a:spLocks noChangeAspect="1" noChangeArrowheads="1"/>
              </p:cNvSpPr>
              <p:nvPr/>
            </p:nvSpPr>
            <p:spPr bwMode="auto">
              <a:xfrm>
                <a:off x="8155" y="2296"/>
                <a:ext cx="667"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grpSp>
        <p:graphicFrame>
          <p:nvGraphicFramePr>
            <p:cNvPr id="94225" name="Object 36"/>
            <p:cNvGraphicFramePr>
              <a:graphicFrameLocks noChangeAspect="1"/>
            </p:cNvGraphicFramePr>
            <p:nvPr/>
          </p:nvGraphicFramePr>
          <p:xfrm>
            <a:off x="4558" y="1797"/>
            <a:ext cx="174" cy="212"/>
          </p:xfrm>
          <a:graphic>
            <a:graphicData uri="http://schemas.openxmlformats.org/presentationml/2006/ole">
              <mc:AlternateContent xmlns:mc="http://schemas.openxmlformats.org/markup-compatibility/2006">
                <mc:Choice xmlns:v="urn:schemas-microsoft-com:vml" Requires="v">
                  <p:oleObj spid="_x0000_s195795" name="Equation" r:id="rId4" imgW="164957" imgH="203024" progId="Equation.DSMT4">
                    <p:embed/>
                  </p:oleObj>
                </mc:Choice>
                <mc:Fallback>
                  <p:oleObj name="Equation" r:id="rId4" imgW="164957" imgH="203024"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8" y="1797"/>
                          <a:ext cx="17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31" name="Text Box 69"/>
          <p:cNvSpPr txBox="1">
            <a:spLocks noChangeArrowheads="1"/>
          </p:cNvSpPr>
          <p:nvPr/>
        </p:nvSpPr>
        <p:spPr bwMode="auto">
          <a:xfrm>
            <a:off x="647563" y="1041400"/>
            <a:ext cx="797929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1.2.1 Mômen của một lực đối với một điểm</a:t>
            </a:r>
            <a:endParaRPr lang="en-US" b="1"/>
          </a:p>
        </p:txBody>
      </p:sp>
    </p:spTree>
    <p:extLst>
      <p:ext uri="{BB962C8B-B14F-4D97-AF65-F5344CB8AC3E}">
        <p14:creationId xmlns:p14="http://schemas.microsoft.com/office/powerpoint/2010/main" val="35527469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46793">
                                            <p:txEl>
                                              <p:pRg st="0" end="0"/>
                                            </p:txEl>
                                          </p:spTgt>
                                        </p:tgtEl>
                                        <p:attrNameLst>
                                          <p:attrName>style.visibility</p:attrName>
                                        </p:attrNameLst>
                                      </p:cBhvr>
                                      <p:to>
                                        <p:strVal val="visible"/>
                                      </p:to>
                                    </p:set>
                                    <p:animEffect transition="in" filter="blinds(horizontal)">
                                      <p:cBhvr>
                                        <p:cTn id="7" dur="500"/>
                                        <p:tgtEl>
                                          <p:spTgt spid="2467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6793">
                                            <p:txEl>
                                              <p:pRg st="1" end="1"/>
                                            </p:txEl>
                                          </p:spTgt>
                                        </p:tgtEl>
                                        <p:attrNameLst>
                                          <p:attrName>style.visibility</p:attrName>
                                        </p:attrNameLst>
                                      </p:cBhvr>
                                      <p:to>
                                        <p:strVal val="visible"/>
                                      </p:to>
                                    </p:set>
                                    <p:animEffect transition="in" filter="blinds(horizontal)">
                                      <p:cBhvr>
                                        <p:cTn id="12" dur="500"/>
                                        <p:tgtEl>
                                          <p:spTgt spid="24679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6793">
                                            <p:txEl>
                                              <p:pRg st="2" end="2"/>
                                            </p:txEl>
                                          </p:spTgt>
                                        </p:tgtEl>
                                        <p:attrNameLst>
                                          <p:attrName>style.visibility</p:attrName>
                                        </p:attrNameLst>
                                      </p:cBhvr>
                                      <p:to>
                                        <p:strVal val="visible"/>
                                      </p:to>
                                    </p:set>
                                    <p:animEffect transition="in" filter="blinds(horizontal)">
                                      <p:cBhvr>
                                        <p:cTn id="17" dur="500"/>
                                        <p:tgtEl>
                                          <p:spTgt spid="24679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6793">
                                            <p:txEl>
                                              <p:pRg st="3" end="3"/>
                                            </p:txEl>
                                          </p:spTgt>
                                        </p:tgtEl>
                                        <p:attrNameLst>
                                          <p:attrName>style.visibility</p:attrName>
                                        </p:attrNameLst>
                                      </p:cBhvr>
                                      <p:to>
                                        <p:strVal val="visible"/>
                                      </p:to>
                                    </p:set>
                                    <p:animEffect transition="in" filter="blinds(horizontal)">
                                      <p:cBhvr>
                                        <p:cTn id="22" dur="500"/>
                                        <p:tgtEl>
                                          <p:spTgt spid="24679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6793">
                                            <p:txEl>
                                              <p:pRg st="4" end="4"/>
                                            </p:txEl>
                                          </p:spTgt>
                                        </p:tgtEl>
                                        <p:attrNameLst>
                                          <p:attrName>style.visibility</p:attrName>
                                        </p:attrNameLst>
                                      </p:cBhvr>
                                      <p:to>
                                        <p:strVal val="visible"/>
                                      </p:to>
                                    </p:set>
                                    <p:animEffect transition="in" filter="blinds(horizontal)">
                                      <p:cBhvr>
                                        <p:cTn id="27" dur="500"/>
                                        <p:tgtEl>
                                          <p:spTgt spid="24679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46793">
                                            <p:txEl>
                                              <p:pRg st="5" end="5"/>
                                            </p:txEl>
                                          </p:spTgt>
                                        </p:tgtEl>
                                        <p:attrNameLst>
                                          <p:attrName>style.visibility</p:attrName>
                                        </p:attrNameLst>
                                      </p:cBhvr>
                                      <p:to>
                                        <p:strVal val="visible"/>
                                      </p:to>
                                    </p:set>
                                    <p:animEffect transition="in" filter="blinds(horizontal)">
                                      <p:cBhvr>
                                        <p:cTn id="32" dur="500"/>
                                        <p:tgtEl>
                                          <p:spTgt spid="24679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9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699A7049-6CF4-4025-924B-60150F8384AA}" type="slidenum">
              <a:rPr lang="en-US" altLang="en-US"/>
              <a:pPr>
                <a:defRPr/>
              </a:pPr>
              <a:t>9</a:t>
            </a:fld>
            <a:endParaRPr lang="en-US" altLang="en-US"/>
          </a:p>
        </p:txBody>
      </p:sp>
      <mc:AlternateContent xmlns:mc="http://schemas.openxmlformats.org/markup-compatibility/2006" xmlns:a14="http://schemas.microsoft.com/office/drawing/2010/main">
        <mc:Choice Requires="a14">
          <p:sp>
            <p:nvSpPr>
              <p:cNvPr id="247817" name="Text Box 9"/>
              <p:cNvSpPr txBox="1">
                <a:spLocks noChangeArrowheads="1"/>
              </p:cNvSpPr>
              <p:nvPr/>
            </p:nvSpPr>
            <p:spPr bwMode="auto">
              <a:xfrm>
                <a:off x="792163" y="2128992"/>
                <a:ext cx="7489825" cy="164352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pPr>
                <a:r>
                  <a:rPr lang="en-US" sz="2800" b="1" smtClean="0"/>
                  <a:t>Mô men chính</a:t>
                </a:r>
                <a:r>
                  <a:rPr lang="en-US" sz="2800" smtClean="0"/>
                  <a:t> của hệ lực đối với điểm</a:t>
                </a:r>
                <a:r>
                  <a:rPr lang="en-US" sz="2800" b="1"/>
                  <a:t> </a:t>
                </a:r>
                <a:r>
                  <a:rPr lang="en-US" sz="2800" smtClean="0"/>
                  <a:t>O, </a:t>
                </a:r>
                <a:r>
                  <a:rPr lang="en-US" sz="2800"/>
                  <a:t>ký </a:t>
                </a:r>
                <a:r>
                  <a:rPr lang="en-US" sz="2800" smtClean="0"/>
                  <a:t>hiệu </a:t>
                </a: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𝑴</m:t>
                            </m:r>
                          </m:e>
                        </m:acc>
                      </m:e>
                      <m:sub>
                        <m:r>
                          <a:rPr lang="en-US" sz="2800" b="1" i="1" smtClean="0">
                            <a:solidFill>
                              <a:srgbClr val="FF0000"/>
                            </a:solidFill>
                            <a:latin typeface="Cambria Math"/>
                          </a:rPr>
                          <m:t>𝑶</m:t>
                        </m:r>
                      </m:sub>
                    </m:sSub>
                  </m:oMath>
                </a14:m>
                <a:r>
                  <a:rPr lang="en-US" sz="2800" smtClean="0"/>
                  <a:t>, </a:t>
                </a:r>
                <a:r>
                  <a:rPr lang="en-US" sz="2800"/>
                  <a:t>bằng </a:t>
                </a:r>
                <a:r>
                  <a:rPr lang="en-US" sz="2800" b="1"/>
                  <a:t>tổng mô men</a:t>
                </a:r>
                <a:r>
                  <a:rPr lang="en-US" sz="2800"/>
                  <a:t> </a:t>
                </a:r>
                <a:r>
                  <a:rPr lang="en-US" sz="2800" smtClean="0"/>
                  <a:t>của </a:t>
                </a:r>
                <a:r>
                  <a:rPr lang="en-US" sz="2800" b="1"/>
                  <a:t>các lực</a:t>
                </a:r>
                <a:r>
                  <a:rPr lang="en-US" sz="2800"/>
                  <a:t> của hệ </a:t>
                </a:r>
                <a:r>
                  <a:rPr lang="en-US" sz="2800" smtClean="0"/>
                  <a:t>đối </a:t>
                </a:r>
                <a:r>
                  <a:rPr lang="en-US" sz="2800"/>
                  <a:t>với điểm </a:t>
                </a:r>
                <a:r>
                  <a:rPr lang="en-US" sz="2800" smtClean="0"/>
                  <a:t>đó:</a:t>
                </a:r>
                <a:endParaRPr lang="en-US" sz="2800">
                  <a:solidFill>
                    <a:srgbClr val="006600"/>
                  </a:solidFill>
                  <a:cs typeface="Times New Roman" pitchFamily="18" charset="0"/>
                </a:endParaRPr>
              </a:p>
            </p:txBody>
          </p:sp>
        </mc:Choice>
        <mc:Fallback xmlns="">
          <p:sp>
            <p:nvSpPr>
              <p:cNvPr id="247817" name="Text Box 9"/>
              <p:cNvSpPr txBox="1">
                <a:spLocks noRot="1" noChangeAspect="1" noMove="1" noResize="1" noEditPoints="1" noAdjustHandles="1" noChangeArrowheads="1" noChangeShapeType="1" noTextEdit="1"/>
              </p:cNvSpPr>
              <p:nvPr/>
            </p:nvSpPr>
            <p:spPr bwMode="auto">
              <a:xfrm>
                <a:off x="792163" y="2128992"/>
                <a:ext cx="7489825" cy="1643527"/>
              </a:xfrm>
              <a:prstGeom prst="rect">
                <a:avLst/>
              </a:prstGeom>
              <a:blipFill rotWithShape="1">
                <a:blip r:embed="rId2"/>
                <a:stretch>
                  <a:fillRect l="-1709" t="-1481" r="-1546" b="-629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8" name="Text Box 6"/>
          <p:cNvSpPr txBox="1">
            <a:spLocks noChangeArrowheads="1"/>
          </p:cNvSpPr>
          <p:nvPr/>
        </p:nvSpPr>
        <p:spPr bwMode="auto">
          <a:xfrm>
            <a:off x="504000" y="216000"/>
            <a:ext cx="6011863"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b="1" smtClean="0">
                <a:solidFill>
                  <a:srgbClr val="006600"/>
                </a:solidFill>
                <a:cs typeface="Times New Roman" pitchFamily="18" charset="0"/>
              </a:rPr>
              <a:t>1.2 MÔMEN CHÍNH CỦA HỆ LỰC</a:t>
            </a:r>
          </a:p>
          <a:p>
            <a:pPr eaLnBrk="1" hangingPunct="1"/>
            <a:r>
              <a:rPr lang="en-US" b="1">
                <a:solidFill>
                  <a:srgbClr val="006600"/>
                </a:solidFill>
                <a:cs typeface="Times New Roman" pitchFamily="18" charset="0"/>
              </a:rPr>
              <a:t> </a:t>
            </a:r>
            <a:r>
              <a:rPr lang="en-US" b="1" smtClean="0">
                <a:solidFill>
                  <a:srgbClr val="006600"/>
                </a:solidFill>
                <a:cs typeface="Times New Roman" pitchFamily="18" charset="0"/>
              </a:rPr>
              <a:t>     PHẲNG ĐỐI VỚI MỘT ĐIỂM</a:t>
            </a:r>
            <a:endParaRPr lang="en-US" b="1">
              <a:solidFill>
                <a:srgbClr val="006600"/>
              </a:solidFill>
              <a:cs typeface="Times New Roman" pitchFamily="18" charset="0"/>
            </a:endParaRPr>
          </a:p>
        </p:txBody>
      </p:sp>
      <p:sp>
        <p:nvSpPr>
          <p:cNvPr id="9" name="Text Box 69"/>
          <p:cNvSpPr txBox="1">
            <a:spLocks noChangeArrowheads="1"/>
          </p:cNvSpPr>
          <p:nvPr/>
        </p:nvSpPr>
        <p:spPr bwMode="auto">
          <a:xfrm>
            <a:off x="395536" y="1041400"/>
            <a:ext cx="874846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t>1.2.2 Mômen </a:t>
            </a:r>
            <a:r>
              <a:rPr lang="en-US" b="1"/>
              <a:t>chính của </a:t>
            </a:r>
            <a:r>
              <a:rPr lang="en-US" b="1" smtClean="0"/>
              <a:t>hệ lực phẳng đối với một điểm</a:t>
            </a:r>
            <a:endParaRPr lang="en-US" b="1"/>
          </a:p>
        </p:txBody>
      </p:sp>
      <mc:AlternateContent xmlns:mc="http://schemas.openxmlformats.org/markup-compatibility/2006" xmlns:a14="http://schemas.microsoft.com/office/drawing/2010/main">
        <mc:Choice Requires="a14">
          <p:sp>
            <p:nvSpPr>
              <p:cNvPr id="10" name="TextBox 9"/>
              <p:cNvSpPr txBox="1"/>
              <p:nvPr/>
            </p:nvSpPr>
            <p:spPr>
              <a:xfrm>
                <a:off x="503548" y="3861048"/>
                <a:ext cx="8319713" cy="11828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𝑴</m:t>
                              </m:r>
                            </m:e>
                          </m:acc>
                        </m:e>
                        <m:sub>
                          <m:r>
                            <a:rPr lang="en-US" b="1" i="1" smtClean="0">
                              <a:solidFill>
                                <a:srgbClr val="FF0000"/>
                              </a:solidFill>
                              <a:latin typeface="Cambria Math"/>
                            </a:rPr>
                            <m:t>𝑶</m:t>
                          </m:r>
                        </m:sub>
                      </m:sSub>
                      <m:r>
                        <a:rPr lang="en-US" b="1" i="1" smtClean="0">
                          <a:solidFill>
                            <a:srgbClr val="FF0000"/>
                          </a:solidFill>
                          <a:latin typeface="Cambria Math"/>
                        </a:rPr>
                        <m:t>=</m:t>
                      </m:r>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smtClean="0">
                                  <a:solidFill>
                                    <a:srgbClr val="FF0000"/>
                                  </a:solidFill>
                                  <a:latin typeface="Cambria Math"/>
                                </a:rPr>
                                <m:t>𝒎</m:t>
                              </m:r>
                            </m:e>
                          </m:acc>
                        </m:e>
                        <m:sub>
                          <m:r>
                            <a:rPr lang="en-US" b="1" i="1">
                              <a:solidFill>
                                <a:srgbClr val="FF0000"/>
                              </a:solidFill>
                              <a:latin typeface="Cambria Math"/>
                            </a:rPr>
                            <m:t>𝑶</m:t>
                          </m:r>
                        </m:sub>
                      </m:sSub>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e>
                      </m:d>
                      <m:r>
                        <a:rPr lang="en-US" b="1" i="1" smtClean="0">
                          <a:solidFill>
                            <a:srgbClr val="FF0000"/>
                          </a:solidFill>
                          <a:latin typeface="Cambria Math"/>
                        </a:rPr>
                        <m:t>+</m:t>
                      </m:r>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𝒎</m:t>
                              </m:r>
                            </m:e>
                          </m:acc>
                        </m:e>
                        <m:sub>
                          <m:r>
                            <a:rPr lang="en-US" b="1" i="1">
                              <a:solidFill>
                                <a:srgbClr val="FF0000"/>
                              </a:solidFill>
                              <a:latin typeface="Cambria Math"/>
                            </a:rPr>
                            <m:t>𝑶</m:t>
                          </m:r>
                        </m:sub>
                      </m:sSub>
                      <m:d>
                        <m:dPr>
                          <m:ctrlPr>
                            <a:rPr lang="en-US" b="1" i="1">
                              <a:solidFill>
                                <a:srgbClr val="FF0000"/>
                              </a:solidFill>
                              <a:latin typeface="Cambria Math"/>
                            </a:rPr>
                          </m:ctrlPr>
                        </m:d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smtClean="0">
                                  <a:solidFill>
                                    <a:srgbClr val="FF0000"/>
                                  </a:solidFill>
                                  <a:latin typeface="Cambria Math"/>
                                </a:rPr>
                                <m:t>𝟐</m:t>
                              </m:r>
                            </m:sub>
                          </m:sSub>
                        </m:e>
                      </m:d>
                      <m:r>
                        <a:rPr lang="en-US" b="1" i="1" smtClean="0">
                          <a:solidFill>
                            <a:srgbClr val="FF0000"/>
                          </a:solidFill>
                          <a:latin typeface="Cambria Math"/>
                        </a:rPr>
                        <m:t>+…+</m:t>
                      </m:r>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𝒎</m:t>
                              </m:r>
                            </m:e>
                          </m:acc>
                        </m:e>
                        <m:sub>
                          <m:r>
                            <a:rPr lang="en-US" b="1" i="1">
                              <a:solidFill>
                                <a:srgbClr val="FF0000"/>
                              </a:solidFill>
                              <a:latin typeface="Cambria Math"/>
                            </a:rPr>
                            <m:t>𝑶</m:t>
                          </m:r>
                        </m:sub>
                      </m:sSub>
                      <m:d>
                        <m:dPr>
                          <m:ctrlPr>
                            <a:rPr lang="en-US" b="1" i="1">
                              <a:solidFill>
                                <a:srgbClr val="FF0000"/>
                              </a:solidFill>
                              <a:latin typeface="Cambria Math"/>
                            </a:rPr>
                          </m:ctrlPr>
                        </m:d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smtClean="0">
                                  <a:solidFill>
                                    <a:srgbClr val="FF0000"/>
                                  </a:solidFill>
                                  <a:latin typeface="Cambria Math"/>
                                </a:rPr>
                                <m:t>𝒏</m:t>
                              </m:r>
                            </m:sub>
                          </m:sSub>
                        </m:e>
                      </m:d>
                      <m:r>
                        <a:rPr lang="en-US" b="1" i="1" smtClean="0">
                          <a:solidFill>
                            <a:srgbClr val="FF0000"/>
                          </a:solidFill>
                          <a:latin typeface="Cambria Math"/>
                        </a:rPr>
                        <m:t>=</m:t>
                      </m:r>
                      <m:nary>
                        <m:naryPr>
                          <m:chr m:val="∑"/>
                          <m:ctrlPr>
                            <a:rPr lang="en-US" b="1" i="1" smtClean="0">
                              <a:solidFill>
                                <a:srgbClr val="FF0000"/>
                              </a:solidFill>
                              <a:latin typeface="Cambria Math"/>
                            </a:rPr>
                          </m:ctrlPr>
                        </m:naryPr>
                        <m:sub>
                          <m:r>
                            <m:rPr>
                              <m:brk m:alnAt="23"/>
                            </m:rPr>
                            <a:rPr lang="en-US" b="1" i="1" smtClean="0">
                              <a:solidFill>
                                <a:srgbClr val="FF0000"/>
                              </a:solidFill>
                              <a:latin typeface="Cambria Math"/>
                            </a:rPr>
                            <m:t>𝒌</m:t>
                          </m:r>
                          <m:r>
                            <m:rPr>
                              <m:brk m:alnAt="23"/>
                            </m:rPr>
                            <a:rPr lang="en-US" b="1" i="1" smtClean="0">
                              <a:solidFill>
                                <a:srgbClr val="FF0000"/>
                              </a:solidFill>
                              <a:latin typeface="Cambria Math"/>
                            </a:rPr>
                            <m:t>=</m:t>
                          </m:r>
                          <m:r>
                            <m:rPr>
                              <m:brk m:alnAt="23"/>
                            </m:rPr>
                            <a:rPr lang="en-US" b="1" i="1" smtClean="0">
                              <a:solidFill>
                                <a:srgbClr val="FF0000"/>
                              </a:solidFill>
                              <a:latin typeface="Cambria Math"/>
                            </a:rPr>
                            <m:t>𝟏</m:t>
                          </m:r>
                        </m:sub>
                        <m:sup>
                          <m:r>
                            <a:rPr lang="en-US" b="1" i="1" smtClean="0">
                              <a:solidFill>
                                <a:srgbClr val="FF0000"/>
                              </a:solidFill>
                              <a:latin typeface="Cambria Math"/>
                            </a:rPr>
                            <m:t>𝒏</m:t>
                          </m:r>
                        </m:sup>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𝒎</m:t>
                                  </m:r>
                                </m:e>
                              </m:acc>
                            </m:e>
                            <m:sub>
                              <m:r>
                                <a:rPr lang="en-US" b="1" i="1">
                                  <a:solidFill>
                                    <a:srgbClr val="FF0000"/>
                                  </a:solidFill>
                                  <a:latin typeface="Cambria Math"/>
                                </a:rPr>
                                <m:t>𝑶</m:t>
                              </m:r>
                            </m:sub>
                          </m:sSub>
                          <m:d>
                            <m:dPr>
                              <m:ctrlPr>
                                <a:rPr lang="en-US" b="1" i="1">
                                  <a:solidFill>
                                    <a:srgbClr val="FF0000"/>
                                  </a:solidFill>
                                  <a:latin typeface="Cambria Math"/>
                                </a:rPr>
                              </m:ctrlPr>
                            </m:dPr>
                            <m:e>
                              <m:sSub>
                                <m:sSubPr>
                                  <m:ctrlPr>
                                    <a:rPr lang="en-US" b="1" i="1">
                                      <a:solidFill>
                                        <a:srgbClr val="FF0000"/>
                                      </a:solidFill>
                                      <a:latin typeface="Cambria Math"/>
                                    </a:rPr>
                                  </m:ctrlPr>
                                </m:sSubPr>
                                <m:e>
                                  <m:acc>
                                    <m:accPr>
                                      <m:chr m:val="⃗"/>
                                      <m:ctrlPr>
                                        <a:rPr lang="en-US" b="1" i="1">
                                          <a:solidFill>
                                            <a:srgbClr val="FF0000"/>
                                          </a:solidFill>
                                          <a:latin typeface="Cambria Math"/>
                                        </a:rPr>
                                      </m:ctrlPr>
                                    </m:accPr>
                                    <m:e>
                                      <m:r>
                                        <a:rPr lang="en-US" b="1" i="1">
                                          <a:solidFill>
                                            <a:srgbClr val="FF0000"/>
                                          </a:solidFill>
                                          <a:latin typeface="Cambria Math"/>
                                        </a:rPr>
                                        <m:t>𝑭</m:t>
                                      </m:r>
                                    </m:e>
                                  </m:acc>
                                </m:e>
                                <m:sub>
                                  <m:r>
                                    <a:rPr lang="en-US" b="1" i="1" smtClean="0">
                                      <a:solidFill>
                                        <a:srgbClr val="FF0000"/>
                                      </a:solidFill>
                                      <a:latin typeface="Cambria Math"/>
                                    </a:rPr>
                                    <m:t>𝒌</m:t>
                                  </m:r>
                                </m:sub>
                              </m:sSub>
                            </m:e>
                          </m:d>
                        </m:e>
                      </m:nary>
                    </m:oMath>
                  </m:oMathPara>
                </a14:m>
                <a:endParaRPr lang="en-US" b="1">
                  <a:solidFill>
                    <a:srgbClr val="FF0000"/>
                  </a:solidFill>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503548" y="3861048"/>
                <a:ext cx="8319713" cy="1182824"/>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672908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47817"/>
                                        </p:tgtEl>
                                        <p:attrNameLst>
                                          <p:attrName>style.visibility</p:attrName>
                                        </p:attrNameLst>
                                      </p:cBhvr>
                                      <p:to>
                                        <p:strVal val="visible"/>
                                      </p:to>
                                    </p:set>
                                    <p:anim calcmode="lin" valueType="num">
                                      <p:cBhvr>
                                        <p:cTn id="10" dur="1000" fill="hold"/>
                                        <p:tgtEl>
                                          <p:spTgt spid="247817"/>
                                        </p:tgtEl>
                                        <p:attrNameLst>
                                          <p:attrName>ppt_x</p:attrName>
                                        </p:attrNameLst>
                                      </p:cBhvr>
                                      <p:tavLst>
                                        <p:tav tm="0">
                                          <p:val>
                                            <p:strVal val="#ppt_x-.2"/>
                                          </p:val>
                                        </p:tav>
                                        <p:tav tm="100000">
                                          <p:val>
                                            <p:strVal val="#ppt_x"/>
                                          </p:val>
                                        </p:tav>
                                      </p:tavLst>
                                    </p:anim>
                                    <p:anim calcmode="lin" valueType="num">
                                      <p:cBhvr>
                                        <p:cTn id="11" dur="1000" fill="hold"/>
                                        <p:tgtEl>
                                          <p:spTgt spid="247817"/>
                                        </p:tgtEl>
                                        <p:attrNameLst>
                                          <p:attrName>ppt_y</p:attrName>
                                        </p:attrNameLst>
                                      </p:cBhvr>
                                      <p:tavLst>
                                        <p:tav tm="0">
                                          <p:val>
                                            <p:strVal val="#ppt_y"/>
                                          </p:val>
                                        </p:tav>
                                        <p:tav tm="100000">
                                          <p:val>
                                            <p:strVal val="#ppt_y"/>
                                          </p:val>
                                        </p:tav>
                                      </p:tavLst>
                                    </p:anim>
                                    <p:animEffect transition="in" filter="wipe(right)" prLst="gradientSize: 0.1">
                                      <p:cBhvr>
                                        <p:cTn id="12" dur="1000"/>
                                        <p:tgtEl>
                                          <p:spTgt spid="24781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7" grpId="0"/>
      <p:bldP spid="9" grpId="0"/>
      <p:bldP spid="10" grpId="0"/>
    </p:bldLst>
  </p:timing>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themeOverride>
</file>

<file path=docProps/app.xml><?xml version="1.0" encoding="utf-8"?>
<Properties xmlns="http://schemas.openxmlformats.org/officeDocument/2006/extended-properties" xmlns:vt="http://schemas.openxmlformats.org/officeDocument/2006/docPropsVTypes">
  <Template/>
  <TotalTime>20599</TotalTime>
  <Words>5954</Words>
  <Application>Microsoft Office PowerPoint</Application>
  <PresentationFormat>On-screen Show (4:3)</PresentationFormat>
  <Paragraphs>708</Paragraphs>
  <Slides>69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69</vt:i4>
      </vt:variant>
    </vt:vector>
  </HeadingPairs>
  <TitlesOfParts>
    <vt:vector size="71" baseType="lpstr">
      <vt:lpstr>Edge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Hoá rắn:</vt:lpstr>
      <vt:lpstr>Tách vật AB:</vt:lpstr>
      <vt:lpstr>PowerPoint Presentation</vt:lpstr>
      <vt:lpstr>Tách vật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_x0008_ᖤ]水</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Easter Pastel Eggs</dc:title>
  <dc:creator>Presentation Helper</dc:creator>
  <cp:lastModifiedBy>Ha Phuoc Tuan</cp:lastModifiedBy>
  <cp:revision>1075</cp:revision>
  <dcterms:created xsi:type="dcterms:W3CDTF">2006-02-25T11:00:53Z</dcterms:created>
  <dcterms:modified xsi:type="dcterms:W3CDTF">2018-03-30T08:57:39Z</dcterms:modified>
</cp:coreProperties>
</file>