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80" r:id="rId1"/>
  </p:sldMasterIdLst>
  <p:notesMasterIdLst>
    <p:notesMasterId r:id="rId23"/>
  </p:notesMasterIdLst>
  <p:sldIdLst>
    <p:sldId id="461" r:id="rId2"/>
    <p:sldId id="462" r:id="rId3"/>
    <p:sldId id="463" r:id="rId4"/>
    <p:sldId id="464" r:id="rId5"/>
    <p:sldId id="466" r:id="rId6"/>
    <p:sldId id="467" r:id="rId7"/>
    <p:sldId id="468" r:id="rId8"/>
    <p:sldId id="469" r:id="rId9"/>
    <p:sldId id="470" r:id="rId10"/>
    <p:sldId id="523" r:id="rId11"/>
    <p:sldId id="524" r:id="rId12"/>
    <p:sldId id="525" r:id="rId13"/>
    <p:sldId id="473" r:id="rId14"/>
    <p:sldId id="474" r:id="rId15"/>
    <p:sldId id="477" r:id="rId16"/>
    <p:sldId id="476" r:id="rId17"/>
    <p:sldId id="484" r:id="rId18"/>
    <p:sldId id="478" r:id="rId19"/>
    <p:sldId id="479" r:id="rId20"/>
    <p:sldId id="526" r:id="rId21"/>
    <p:sldId id="481" r:id="rId22"/>
  </p:sldIdLst>
  <p:sldSz cx="9144000" cy="6858000" type="screen4x3"/>
  <p:notesSz cx="6858000" cy="9144000"/>
  <p:defaultTextStyle>
    <a:defPPr>
      <a:defRPr lang="en-US"/>
    </a:defPPr>
    <a:lvl1pPr algn="l" rtl="0" fontAlgn="base">
      <a:spcBef>
        <a:spcPct val="0"/>
      </a:spcBef>
      <a:spcAft>
        <a:spcPct val="0"/>
      </a:spcAft>
      <a:defRPr sz="2600" kern="1200">
        <a:solidFill>
          <a:schemeClr val="tx1"/>
        </a:solidFill>
        <a:latin typeface="Arial" charset="0"/>
        <a:ea typeface="+mn-ea"/>
        <a:cs typeface="+mn-cs"/>
      </a:defRPr>
    </a:lvl1pPr>
    <a:lvl2pPr marL="457200" algn="l" rtl="0" fontAlgn="base">
      <a:spcBef>
        <a:spcPct val="0"/>
      </a:spcBef>
      <a:spcAft>
        <a:spcPct val="0"/>
      </a:spcAft>
      <a:defRPr sz="2600" kern="1200">
        <a:solidFill>
          <a:schemeClr val="tx1"/>
        </a:solidFill>
        <a:latin typeface="Arial" charset="0"/>
        <a:ea typeface="+mn-ea"/>
        <a:cs typeface="+mn-cs"/>
      </a:defRPr>
    </a:lvl2pPr>
    <a:lvl3pPr marL="914400" algn="l" rtl="0" fontAlgn="base">
      <a:spcBef>
        <a:spcPct val="0"/>
      </a:spcBef>
      <a:spcAft>
        <a:spcPct val="0"/>
      </a:spcAft>
      <a:defRPr sz="2600" kern="1200">
        <a:solidFill>
          <a:schemeClr val="tx1"/>
        </a:solidFill>
        <a:latin typeface="Arial" charset="0"/>
        <a:ea typeface="+mn-ea"/>
        <a:cs typeface="+mn-cs"/>
      </a:defRPr>
    </a:lvl3pPr>
    <a:lvl4pPr marL="1371600" algn="l" rtl="0" fontAlgn="base">
      <a:spcBef>
        <a:spcPct val="0"/>
      </a:spcBef>
      <a:spcAft>
        <a:spcPct val="0"/>
      </a:spcAft>
      <a:defRPr sz="2600" kern="1200">
        <a:solidFill>
          <a:schemeClr val="tx1"/>
        </a:solidFill>
        <a:latin typeface="Arial" charset="0"/>
        <a:ea typeface="+mn-ea"/>
        <a:cs typeface="+mn-cs"/>
      </a:defRPr>
    </a:lvl4pPr>
    <a:lvl5pPr marL="1828800" algn="l" rtl="0" fontAlgn="base">
      <a:spcBef>
        <a:spcPct val="0"/>
      </a:spcBef>
      <a:spcAft>
        <a:spcPct val="0"/>
      </a:spcAft>
      <a:defRPr sz="2600" kern="1200">
        <a:solidFill>
          <a:schemeClr val="tx1"/>
        </a:solidFill>
        <a:latin typeface="Arial" charset="0"/>
        <a:ea typeface="+mn-ea"/>
        <a:cs typeface="+mn-cs"/>
      </a:defRPr>
    </a:lvl5pPr>
    <a:lvl6pPr marL="2286000" algn="l" defTabSz="914400" rtl="0" eaLnBrk="1" latinLnBrk="0" hangingPunct="1">
      <a:defRPr sz="2600" kern="1200">
        <a:solidFill>
          <a:schemeClr val="tx1"/>
        </a:solidFill>
        <a:latin typeface="Arial" charset="0"/>
        <a:ea typeface="+mn-ea"/>
        <a:cs typeface="+mn-cs"/>
      </a:defRPr>
    </a:lvl6pPr>
    <a:lvl7pPr marL="2743200" algn="l" defTabSz="914400" rtl="0" eaLnBrk="1" latinLnBrk="0" hangingPunct="1">
      <a:defRPr sz="2600" kern="1200">
        <a:solidFill>
          <a:schemeClr val="tx1"/>
        </a:solidFill>
        <a:latin typeface="Arial" charset="0"/>
        <a:ea typeface="+mn-ea"/>
        <a:cs typeface="+mn-cs"/>
      </a:defRPr>
    </a:lvl7pPr>
    <a:lvl8pPr marL="3200400" algn="l" defTabSz="914400" rtl="0" eaLnBrk="1" latinLnBrk="0" hangingPunct="1">
      <a:defRPr sz="2600" kern="1200">
        <a:solidFill>
          <a:schemeClr val="tx1"/>
        </a:solidFill>
        <a:latin typeface="Arial" charset="0"/>
        <a:ea typeface="+mn-ea"/>
        <a:cs typeface="+mn-cs"/>
      </a:defRPr>
    </a:lvl8pPr>
    <a:lvl9pPr marL="3657600" algn="l" defTabSz="914400" rtl="0" eaLnBrk="1" latinLnBrk="0" hangingPunct="1">
      <a:defRPr sz="26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99FF"/>
    <a:srgbClr val="FFFF00"/>
    <a:srgbClr val="FF0000"/>
    <a:srgbClr val="6699FF"/>
    <a:srgbClr val="CC00CC"/>
    <a:srgbClr val="005C00"/>
    <a:srgbClr val="0066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46" autoAdjust="0"/>
    <p:restoredTop sz="94660"/>
  </p:normalViewPr>
  <p:slideViewPr>
    <p:cSldViewPr>
      <p:cViewPr varScale="1">
        <p:scale>
          <a:sx n="62" d="100"/>
          <a:sy n="62" d="100"/>
        </p:scale>
        <p:origin x="-140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image" Target="../media/image6.wmf"/><Relationship Id="rId7" Type="http://schemas.openxmlformats.org/officeDocument/2006/relationships/image" Target="../media/image10.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9.wmf"/><Relationship Id="rId5" Type="http://schemas.openxmlformats.org/officeDocument/2006/relationships/image" Target="../media/image8.wmf"/><Relationship Id="rId10" Type="http://schemas.openxmlformats.org/officeDocument/2006/relationships/image" Target="../media/image13.wmf"/><Relationship Id="rId4" Type="http://schemas.openxmlformats.org/officeDocument/2006/relationships/image" Target="../media/image7.wmf"/><Relationship Id="rId9"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 Id="rId4"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atin typeface="Times" charset="0"/>
              </a:defRPr>
            </a:lvl1pPr>
          </a:lstStyle>
          <a:p>
            <a:pPr>
              <a:defRPr/>
            </a:pPr>
            <a:endParaRPr lang="en-US"/>
          </a:p>
        </p:txBody>
      </p:sp>
      <p:sp>
        <p:nvSpPr>
          <p:cNvPr id="819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atin typeface="Times" charset="0"/>
              </a:defRPr>
            </a:lvl1pPr>
          </a:lstStyle>
          <a:p>
            <a:pPr>
              <a:defRPr/>
            </a:pPr>
            <a:endParaRPr lang="en-US"/>
          </a:p>
        </p:txBody>
      </p:sp>
      <p:sp>
        <p:nvSpPr>
          <p:cNvPr id="1617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atin typeface="Times" charset="0"/>
              </a:defRPr>
            </a:lvl1pPr>
          </a:lstStyle>
          <a:p>
            <a:pPr>
              <a:defRPr/>
            </a:pPr>
            <a:endParaRPr lang="en-US"/>
          </a:p>
        </p:txBody>
      </p:sp>
      <p:sp>
        <p:nvSpPr>
          <p:cNvPr id="819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atin typeface="Times" charset="0"/>
              </a:defRPr>
            </a:lvl1pPr>
          </a:lstStyle>
          <a:p>
            <a:pPr>
              <a:defRPr/>
            </a:pPr>
            <a:fld id="{E1698D67-3884-416F-8C2D-C45962F4057D}" type="slidenum">
              <a:rPr lang="en-US"/>
              <a:pPr>
                <a:defRPr/>
              </a:pPr>
              <a:t>‹#›</a:t>
            </a:fld>
            <a:endParaRPr lang="en-US"/>
          </a:p>
        </p:txBody>
      </p:sp>
    </p:spTree>
    <p:extLst>
      <p:ext uri="{BB962C8B-B14F-4D97-AF65-F5344CB8AC3E}">
        <p14:creationId xmlns:p14="http://schemas.microsoft.com/office/powerpoint/2010/main" val="29585830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p:cNvSpPr>
            <a:spLocks noChangeArrowheads="1"/>
          </p:cNvSpPr>
          <p:nvPr/>
        </p:nvSpPr>
        <p:spPr bwMode="auto">
          <a:xfrm>
            <a:off x="609600" y="1219200"/>
            <a:ext cx="79248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6" name="Picture 9"/>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478463" y="0"/>
            <a:ext cx="36655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6" name="Rectangle 2"/>
          <p:cNvSpPr>
            <a:spLocks noGrp="1" noChangeArrowheads="1"/>
          </p:cNvSpPr>
          <p:nvPr>
            <p:ph type="ctrTitle"/>
          </p:nvPr>
        </p:nvSpPr>
        <p:spPr>
          <a:xfrm>
            <a:off x="914400" y="1524000"/>
            <a:ext cx="7623175" cy="1752600"/>
          </a:xfrm>
        </p:spPr>
        <p:txBody>
          <a:bodyPr/>
          <a:lstStyle>
            <a:lvl1pPr>
              <a:defRPr sz="5000"/>
            </a:lvl1pPr>
          </a:lstStyle>
          <a:p>
            <a:pPr lvl="0"/>
            <a:r>
              <a:rPr lang="en-US" altLang="en-US" noProof="0" smtClean="0"/>
              <a:t>Click to edit Master title style</a:t>
            </a:r>
          </a:p>
        </p:txBody>
      </p:sp>
      <p:sp>
        <p:nvSpPr>
          <p:cNvPr id="77827"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pPr lvl="0"/>
            <a:r>
              <a:rPr lang="en-US" altLang="en-US" noProof="0" smtClean="0"/>
              <a:t>Click to edit Master subtitle style</a:t>
            </a:r>
          </a:p>
        </p:txBody>
      </p:sp>
      <p:sp>
        <p:nvSpPr>
          <p:cNvPr id="7" name="Rectangle 4"/>
          <p:cNvSpPr>
            <a:spLocks noGrp="1" noChangeArrowheads="1"/>
          </p:cNvSpPr>
          <p:nvPr>
            <p:ph type="dt" sz="half" idx="10"/>
          </p:nvPr>
        </p:nvSpPr>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a:defRPr/>
            </a:lvl1pPr>
          </a:lstStyle>
          <a:p>
            <a:pPr>
              <a:defRPr/>
            </a:pPr>
            <a:fld id="{1C333C23-665C-4BF8-B56F-36252896C5F6}" type="slidenum">
              <a:rPr lang="en-US" altLang="en-US"/>
              <a:pPr>
                <a:defRPr/>
              </a:pPr>
              <a:t>‹#›</a:t>
            </a:fld>
            <a:endParaRPr lang="en-US" altLang="en-US"/>
          </a:p>
        </p:txBody>
      </p:sp>
    </p:spTree>
    <p:extLst>
      <p:ext uri="{BB962C8B-B14F-4D97-AF65-F5344CB8AC3E}">
        <p14:creationId xmlns:p14="http://schemas.microsoft.com/office/powerpoint/2010/main" val="37126722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6DF7D68-34E8-466C-A855-5EC13805F41D}" type="slidenum">
              <a:rPr lang="en-US" altLang="en-US"/>
              <a:pPr>
                <a:defRPr/>
              </a:pPr>
              <a:t>‹#›</a:t>
            </a:fld>
            <a:endParaRPr lang="en-US" altLang="en-US"/>
          </a:p>
        </p:txBody>
      </p:sp>
    </p:spTree>
    <p:extLst>
      <p:ext uri="{BB962C8B-B14F-4D97-AF65-F5344CB8AC3E}">
        <p14:creationId xmlns:p14="http://schemas.microsoft.com/office/powerpoint/2010/main" val="4276934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95663AA3-14BE-478C-AFFA-0CD6E8F407D7}" type="slidenum">
              <a:rPr lang="en-US" altLang="en-US"/>
              <a:pPr>
                <a:defRPr/>
              </a:pPr>
              <a:t>‹#›</a:t>
            </a:fld>
            <a:endParaRPr lang="en-US" altLang="en-US"/>
          </a:p>
        </p:txBody>
      </p:sp>
    </p:spTree>
    <p:extLst>
      <p:ext uri="{BB962C8B-B14F-4D97-AF65-F5344CB8AC3E}">
        <p14:creationId xmlns:p14="http://schemas.microsoft.com/office/powerpoint/2010/main" val="42754974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7813"/>
            <a:ext cx="8229600" cy="5853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BAB57B02-3ECB-4AB8-A789-231128A5292A}" type="slidenum">
              <a:rPr lang="en-US" altLang="en-US"/>
              <a:pPr>
                <a:defRPr/>
              </a:pPr>
              <a:t>‹#›</a:t>
            </a:fld>
            <a:endParaRPr lang="en-US" altLang="en-US"/>
          </a:p>
        </p:txBody>
      </p:sp>
    </p:spTree>
    <p:extLst>
      <p:ext uri="{BB962C8B-B14F-4D97-AF65-F5344CB8AC3E}">
        <p14:creationId xmlns:p14="http://schemas.microsoft.com/office/powerpoint/2010/main" val="28984576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8" name="Rectangle 6"/>
          <p:cNvSpPr>
            <a:spLocks noGrp="1" noChangeArrowheads="1"/>
          </p:cNvSpPr>
          <p:nvPr>
            <p:ph type="sldNum" sz="quarter" idx="12"/>
          </p:nvPr>
        </p:nvSpPr>
        <p:spPr>
          <a:ln/>
        </p:spPr>
        <p:txBody>
          <a:bodyPr/>
          <a:lstStyle>
            <a:lvl1pPr>
              <a:defRPr/>
            </a:lvl1pPr>
          </a:lstStyle>
          <a:p>
            <a:pPr>
              <a:defRPr/>
            </a:pPr>
            <a:fld id="{C3ECA203-CBDA-42B7-AEAA-8D2840ECD90D}" type="slidenum">
              <a:rPr lang="en-US" altLang="en-US"/>
              <a:pPr>
                <a:defRPr/>
              </a:pPr>
              <a:t>‹#›</a:t>
            </a:fld>
            <a:endParaRPr lang="en-US" altLang="en-US"/>
          </a:p>
        </p:txBody>
      </p:sp>
    </p:spTree>
    <p:extLst>
      <p:ext uri="{BB962C8B-B14F-4D97-AF65-F5344CB8AC3E}">
        <p14:creationId xmlns:p14="http://schemas.microsoft.com/office/powerpoint/2010/main" val="1668067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CE074FBE-F17C-47A3-847A-B926C6DA2FA8}" type="slidenum">
              <a:rPr lang="en-US" altLang="en-US"/>
              <a:pPr>
                <a:defRPr/>
              </a:pPr>
              <a:t>‹#›</a:t>
            </a:fld>
            <a:endParaRPr lang="en-US" altLang="en-US"/>
          </a:p>
        </p:txBody>
      </p:sp>
    </p:spTree>
    <p:extLst>
      <p:ext uri="{BB962C8B-B14F-4D97-AF65-F5344CB8AC3E}">
        <p14:creationId xmlns:p14="http://schemas.microsoft.com/office/powerpoint/2010/main" val="37403758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7813"/>
            <a:ext cx="8229600" cy="113982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CF5C06F5-0A2C-432D-99A6-B27DF0FF9751}" type="slidenum">
              <a:rPr lang="en-US" altLang="en-US"/>
              <a:pPr>
                <a:defRPr/>
              </a:pPr>
              <a:t>‹#›</a:t>
            </a:fld>
            <a:endParaRPr lang="en-US" altLang="en-US"/>
          </a:p>
        </p:txBody>
      </p:sp>
    </p:spTree>
    <p:extLst>
      <p:ext uri="{BB962C8B-B14F-4D97-AF65-F5344CB8AC3E}">
        <p14:creationId xmlns:p14="http://schemas.microsoft.com/office/powerpoint/2010/main" val="4197086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B089012-C7C2-4357-BF26-FBBA9FCDE319}" type="slidenum">
              <a:rPr lang="en-US" altLang="en-US"/>
              <a:pPr>
                <a:defRPr/>
              </a:pPr>
              <a:t>‹#›</a:t>
            </a:fld>
            <a:endParaRPr lang="en-US" altLang="en-US"/>
          </a:p>
        </p:txBody>
      </p:sp>
    </p:spTree>
    <p:extLst>
      <p:ext uri="{BB962C8B-B14F-4D97-AF65-F5344CB8AC3E}">
        <p14:creationId xmlns:p14="http://schemas.microsoft.com/office/powerpoint/2010/main" val="2259657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E165F97-C1D7-4551-80BA-5A07D1FA92F4}" type="slidenum">
              <a:rPr lang="en-US" altLang="en-US"/>
              <a:pPr>
                <a:defRPr/>
              </a:pPr>
              <a:t>‹#›</a:t>
            </a:fld>
            <a:endParaRPr lang="en-US" altLang="en-US"/>
          </a:p>
        </p:txBody>
      </p:sp>
    </p:spTree>
    <p:extLst>
      <p:ext uri="{BB962C8B-B14F-4D97-AF65-F5344CB8AC3E}">
        <p14:creationId xmlns:p14="http://schemas.microsoft.com/office/powerpoint/2010/main" val="41193780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5A7EB09F-5687-4F75-8621-9A473EAB7454}" type="slidenum">
              <a:rPr lang="en-US" altLang="en-US"/>
              <a:pPr>
                <a:defRPr/>
              </a:pPr>
              <a:t>‹#›</a:t>
            </a:fld>
            <a:endParaRPr lang="en-US" altLang="en-US"/>
          </a:p>
        </p:txBody>
      </p:sp>
    </p:spTree>
    <p:extLst>
      <p:ext uri="{BB962C8B-B14F-4D97-AF65-F5344CB8AC3E}">
        <p14:creationId xmlns:p14="http://schemas.microsoft.com/office/powerpoint/2010/main" val="122508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FE0ABF42-5C2E-4BD7-B32A-E7406C3EF498}" type="slidenum">
              <a:rPr lang="en-US" altLang="en-US"/>
              <a:pPr>
                <a:defRPr/>
              </a:pPr>
              <a:t>‹#›</a:t>
            </a:fld>
            <a:endParaRPr lang="en-US" altLang="en-US"/>
          </a:p>
        </p:txBody>
      </p:sp>
    </p:spTree>
    <p:extLst>
      <p:ext uri="{BB962C8B-B14F-4D97-AF65-F5344CB8AC3E}">
        <p14:creationId xmlns:p14="http://schemas.microsoft.com/office/powerpoint/2010/main" val="19263926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EC72DF1A-955C-4AB3-8C57-D1E29ADE64D8}" type="slidenum">
              <a:rPr lang="en-US" altLang="en-US"/>
              <a:pPr>
                <a:defRPr/>
              </a:pPr>
              <a:t>‹#›</a:t>
            </a:fld>
            <a:endParaRPr lang="en-US" altLang="en-US"/>
          </a:p>
        </p:txBody>
      </p:sp>
    </p:spTree>
    <p:extLst>
      <p:ext uri="{BB962C8B-B14F-4D97-AF65-F5344CB8AC3E}">
        <p14:creationId xmlns:p14="http://schemas.microsoft.com/office/powerpoint/2010/main" val="560377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315F6466-21C6-4496-8318-39E8F6D766B5}" type="slidenum">
              <a:rPr lang="en-US" altLang="en-US"/>
              <a:pPr>
                <a:defRPr/>
              </a:pPr>
              <a:t>‹#›</a:t>
            </a:fld>
            <a:endParaRPr lang="en-US" altLang="en-US"/>
          </a:p>
        </p:txBody>
      </p:sp>
    </p:spTree>
    <p:extLst>
      <p:ext uri="{BB962C8B-B14F-4D97-AF65-F5344CB8AC3E}">
        <p14:creationId xmlns:p14="http://schemas.microsoft.com/office/powerpoint/2010/main" val="22571781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2156540-11EC-42C5-8DE8-D250C3365F1D}" type="slidenum">
              <a:rPr lang="en-US" altLang="en-US"/>
              <a:pPr>
                <a:defRPr/>
              </a:pPr>
              <a:t>‹#›</a:t>
            </a:fld>
            <a:endParaRPr lang="en-US" altLang="en-US"/>
          </a:p>
        </p:txBody>
      </p:sp>
    </p:spTree>
    <p:extLst>
      <p:ext uri="{BB962C8B-B14F-4D97-AF65-F5344CB8AC3E}">
        <p14:creationId xmlns:p14="http://schemas.microsoft.com/office/powerpoint/2010/main" val="1964327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D98E5D84-FC59-4E4A-ADBB-8B150BF2776E}" type="slidenum">
              <a:rPr lang="en-US" altLang="en-US"/>
              <a:pPr>
                <a:defRPr/>
              </a:pPr>
              <a:t>‹#›</a:t>
            </a:fld>
            <a:endParaRPr lang="en-US" altLang="en-US"/>
          </a:p>
        </p:txBody>
      </p:sp>
    </p:spTree>
    <p:extLst>
      <p:ext uri="{BB962C8B-B14F-4D97-AF65-F5344CB8AC3E}">
        <p14:creationId xmlns:p14="http://schemas.microsoft.com/office/powerpoint/2010/main" val="3100514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76804" name="Rectangle 4"/>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mj-lt"/>
              </a:defRPr>
            </a:lvl1pPr>
          </a:lstStyle>
          <a:p>
            <a:pPr>
              <a:defRPr/>
            </a:pPr>
            <a:endParaRPr lang="en-US" altLang="en-US"/>
          </a:p>
        </p:txBody>
      </p:sp>
      <p:sp>
        <p:nvSpPr>
          <p:cNvPr id="76805"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latin typeface="+mj-lt"/>
              </a:defRPr>
            </a:lvl1pPr>
          </a:lstStyle>
          <a:p>
            <a:pPr>
              <a:defRPr/>
            </a:pPr>
            <a:endParaRPr lang="en-US" altLang="en-US"/>
          </a:p>
        </p:txBody>
      </p:sp>
      <p:sp>
        <p:nvSpPr>
          <p:cNvPr id="76806" name="Rectangle 6"/>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mj-lt"/>
              </a:defRPr>
            </a:lvl1pPr>
          </a:lstStyle>
          <a:p>
            <a:pPr>
              <a:defRPr/>
            </a:pPr>
            <a:fld id="{45FFF6F3-02EF-4A9B-A5D1-AC5A612C72F8}" type="slidenum">
              <a:rPr lang="en-US" altLang="en-US"/>
              <a:pPr>
                <a:defRPr/>
              </a:pPr>
              <a:t>‹#›</a:t>
            </a:fld>
            <a:endParaRPr lang="en-US" altLang="en-US"/>
          </a:p>
        </p:txBody>
      </p:sp>
      <p:sp>
        <p:nvSpPr>
          <p:cNvPr id="1031" name="Freeform 7"/>
          <p:cNvSpPr>
            <a:spLocks noChangeArrowheads="1"/>
          </p:cNvSpPr>
          <p:nvPr/>
        </p:nvSpPr>
        <p:spPr bwMode="auto">
          <a:xfrm>
            <a:off x="381000" y="228600"/>
            <a:ext cx="8229600" cy="609600"/>
          </a:xfrm>
          <a:custGeom>
            <a:avLst/>
            <a:gdLst>
              <a:gd name="T0" fmla="*/ 0 w 1000"/>
              <a:gd name="T1" fmla="*/ 3716121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2"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1033" name="Picture 9"/>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7615238" y="0"/>
            <a:ext cx="1524000"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10"/>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620000" y="5757863"/>
            <a:ext cx="1524000"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5" name="Text Box 11"/>
          <p:cNvSpPr txBox="1">
            <a:spLocks noChangeArrowheads="1"/>
          </p:cNvSpPr>
          <p:nvPr userDrawn="1"/>
        </p:nvSpPr>
        <p:spPr bwMode="auto">
          <a:xfrm>
            <a:off x="8077200" y="6172200"/>
            <a:ext cx="336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defRPr/>
            </a:pPr>
            <a:r>
              <a:rPr lang="en-US" sz="2400" smtClean="0">
                <a:latin typeface="Times" charset="0"/>
              </a:rPr>
              <a:t>#</a:t>
            </a:r>
          </a:p>
        </p:txBody>
      </p:sp>
    </p:spTree>
  </p:cSld>
  <p:clrMap bg1="lt1" tx1="dk1" bg2="lt2" tx2="dk2" accent1="accent1" accent2="accent2" accent3="accent3" accent4="accent4" accent5="accent5" accent6="accent6" hlink="hlink" folHlink="folHlink"/>
  <p:sldLayoutIdLst>
    <p:sldLayoutId id="2147483727"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Lst>
  <p:timing>
    <p:tnLst>
      <p:par>
        <p:cTn id="1" dur="indefinite" restart="never" nodeType="tmRoot"/>
      </p:par>
    </p:tnLst>
  </p:timing>
  <p:hf hdr="0" ftr="0" dt="0"/>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oleObject" Target="../embeddings/oleObject15.bin"/><Relationship Id="rId7" Type="http://schemas.openxmlformats.org/officeDocument/2006/relationships/image" Target="../media/image32.png"/><Relationship Id="rId2" Type="http://schemas.openxmlformats.org/officeDocument/2006/relationships/slideLayout" Target="../slideLayouts/slideLayout15.xml"/><Relationship Id="rId1" Type="http://schemas.openxmlformats.org/officeDocument/2006/relationships/vmlDrawing" Target="../drawings/vmlDrawing3.vml"/><Relationship Id="rId6" Type="http://schemas.openxmlformats.org/officeDocument/2006/relationships/image" Target="../media/image19.wmf"/><Relationship Id="rId5" Type="http://schemas.openxmlformats.org/officeDocument/2006/relationships/oleObject" Target="../embeddings/oleObject16.bin"/><Relationship Id="rId10" Type="http://schemas.openxmlformats.org/officeDocument/2006/relationships/image" Target="../media/image35.png"/><Relationship Id="rId4" Type="http://schemas.openxmlformats.org/officeDocument/2006/relationships/image" Target="../media/image18.wmf"/><Relationship Id="rId9" Type="http://schemas.openxmlformats.org/officeDocument/2006/relationships/image" Target="../media/image34.png"/></Relationships>
</file>

<file path=ppt/slides/_rels/slide12.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image" Target="../media/image36.png"/><Relationship Id="rId7" Type="http://schemas.openxmlformats.org/officeDocument/2006/relationships/oleObject" Target="../embeddings/oleObject18.bin"/><Relationship Id="rId2" Type="http://schemas.openxmlformats.org/officeDocument/2006/relationships/slideLayout" Target="../slideLayouts/slideLayout15.xml"/><Relationship Id="rId1" Type="http://schemas.openxmlformats.org/officeDocument/2006/relationships/vmlDrawing" Target="../drawings/vmlDrawing4.vml"/><Relationship Id="rId6" Type="http://schemas.openxmlformats.org/officeDocument/2006/relationships/image" Target="../media/image18.wmf"/><Relationship Id="rId5" Type="http://schemas.openxmlformats.org/officeDocument/2006/relationships/oleObject" Target="../embeddings/oleObject17.bin"/><Relationship Id="rId4" Type="http://schemas.openxmlformats.org/officeDocument/2006/relationships/image" Target="../media/image37.png"/><Relationship Id="rId9" Type="http://schemas.openxmlformats.org/officeDocument/2006/relationships/image" Target="../media/image3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9.png"/><Relationship Id="rId2" Type="http://schemas.openxmlformats.org/officeDocument/2006/relationships/image" Target="../media/image20.gif"/><Relationship Id="rId1" Type="http://schemas.openxmlformats.org/officeDocument/2006/relationships/slideLayout" Target="../slideLayouts/slideLayout13.xml"/><Relationship Id="rId6" Type="http://schemas.openxmlformats.org/officeDocument/2006/relationships/image" Target="../media/image31.png"/><Relationship Id="rId5" Type="http://schemas.openxmlformats.org/officeDocument/2006/relationships/image" Target="../media/image42.png"/><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43.png"/><Relationship Id="rId5" Type="http://schemas.openxmlformats.org/officeDocument/2006/relationships/image" Target="../media/image40.png"/><Relationship Id="rId4" Type="http://schemas.openxmlformats.org/officeDocument/2006/relationships/image" Target="../media/image21.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46.wmf"/></Relationships>
</file>

<file path=ppt/slides/_rels/slide3.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6.bin"/><Relationship Id="rId18" Type="http://schemas.openxmlformats.org/officeDocument/2006/relationships/image" Target="../media/image11.wmf"/><Relationship Id="rId3" Type="http://schemas.openxmlformats.org/officeDocument/2006/relationships/oleObject" Target="../embeddings/oleObject1.bin"/><Relationship Id="rId21" Type="http://schemas.openxmlformats.org/officeDocument/2006/relationships/oleObject" Target="../embeddings/oleObject10.bin"/><Relationship Id="rId7" Type="http://schemas.openxmlformats.org/officeDocument/2006/relationships/oleObject" Target="../embeddings/oleObject3.bin"/><Relationship Id="rId12" Type="http://schemas.openxmlformats.org/officeDocument/2006/relationships/image" Target="../media/image8.wmf"/><Relationship Id="rId17" Type="http://schemas.openxmlformats.org/officeDocument/2006/relationships/oleObject" Target="../embeddings/oleObject8.bin"/><Relationship Id="rId2" Type="http://schemas.openxmlformats.org/officeDocument/2006/relationships/slideLayout" Target="../slideLayouts/slideLayout2.xml"/><Relationship Id="rId16" Type="http://schemas.openxmlformats.org/officeDocument/2006/relationships/image" Target="../media/image10.wmf"/><Relationship Id="rId20" Type="http://schemas.openxmlformats.org/officeDocument/2006/relationships/image" Target="../media/image12.wmf"/><Relationship Id="rId1" Type="http://schemas.openxmlformats.org/officeDocument/2006/relationships/vmlDrawing" Target="../drawings/vmlDrawing1.vml"/><Relationship Id="rId6" Type="http://schemas.openxmlformats.org/officeDocument/2006/relationships/image" Target="../media/image5.wmf"/><Relationship Id="rId11" Type="http://schemas.openxmlformats.org/officeDocument/2006/relationships/oleObject" Target="../embeddings/oleObject5.bin"/><Relationship Id="rId5" Type="http://schemas.openxmlformats.org/officeDocument/2006/relationships/oleObject" Target="../embeddings/oleObject2.bin"/><Relationship Id="rId15" Type="http://schemas.openxmlformats.org/officeDocument/2006/relationships/oleObject" Target="../embeddings/oleObject7.bin"/><Relationship Id="rId10" Type="http://schemas.openxmlformats.org/officeDocument/2006/relationships/image" Target="../media/image7.wmf"/><Relationship Id="rId19" Type="http://schemas.openxmlformats.org/officeDocument/2006/relationships/oleObject" Target="../embeddings/oleObject9.bin"/><Relationship Id="rId4" Type="http://schemas.openxmlformats.org/officeDocument/2006/relationships/image" Target="../media/image4.wmf"/><Relationship Id="rId9" Type="http://schemas.openxmlformats.org/officeDocument/2006/relationships/oleObject" Target="../embeddings/oleObject4.bin"/><Relationship Id="rId14" Type="http://schemas.openxmlformats.org/officeDocument/2006/relationships/image" Target="../media/image9.wmf"/><Relationship Id="rId22" Type="http://schemas.openxmlformats.org/officeDocument/2006/relationships/image" Target="../media/image13.wmf"/></Relationships>
</file>

<file path=ppt/slides/_rels/slide4.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5.wmf"/><Relationship Id="rId11" Type="http://schemas.openxmlformats.org/officeDocument/2006/relationships/image" Target="../media/image21.png"/><Relationship Id="rId5" Type="http://schemas.openxmlformats.org/officeDocument/2006/relationships/oleObject" Target="../embeddings/oleObject12.bin"/><Relationship Id="rId10" Type="http://schemas.openxmlformats.org/officeDocument/2006/relationships/image" Target="../media/image17.wmf"/><Relationship Id="rId4" Type="http://schemas.openxmlformats.org/officeDocument/2006/relationships/image" Target="../media/image14.wmf"/><Relationship Id="rId9" Type="http://schemas.openxmlformats.org/officeDocument/2006/relationships/oleObject" Target="../embeddings/oleObject14.bin"/></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1C010B97-8329-4670-A952-9A6FED0FCEF4}" type="slidenum">
              <a:rPr lang="en-US" altLang="en-US"/>
              <a:pPr>
                <a:defRPr/>
              </a:pPr>
              <a:t>1</a:t>
            </a:fld>
            <a:endParaRPr lang="en-US" altLang="en-US"/>
          </a:p>
        </p:txBody>
      </p:sp>
      <p:sp>
        <p:nvSpPr>
          <p:cNvPr id="308226" name="Text Box 2"/>
          <p:cNvSpPr txBox="1">
            <a:spLocks noChangeArrowheads="1"/>
          </p:cNvSpPr>
          <p:nvPr/>
        </p:nvSpPr>
        <p:spPr bwMode="auto">
          <a:xfrm>
            <a:off x="1116013" y="2168525"/>
            <a:ext cx="7019925" cy="146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ctr" eaLnBrk="1" hangingPunct="1"/>
            <a:r>
              <a:rPr lang="en-US" b="1">
                <a:solidFill>
                  <a:srgbClr val="0000FF"/>
                </a:solidFill>
                <a:cs typeface="Times New Roman" pitchFamily="18" charset="0"/>
              </a:rPr>
              <a:t>Chương </a:t>
            </a:r>
            <a:r>
              <a:rPr lang="en-US" b="1" smtClean="0">
                <a:solidFill>
                  <a:srgbClr val="0000FF"/>
                </a:solidFill>
                <a:cs typeface="Times New Roman" pitchFamily="18" charset="0"/>
              </a:rPr>
              <a:t>4 </a:t>
            </a:r>
            <a:endParaRPr lang="en-US" b="1">
              <a:solidFill>
                <a:srgbClr val="0000FF"/>
              </a:solidFill>
              <a:cs typeface="Times New Roman" pitchFamily="18" charset="0"/>
            </a:endParaRPr>
          </a:p>
          <a:p>
            <a:pPr algn="ctr" eaLnBrk="1" hangingPunct="1"/>
            <a:r>
              <a:rPr lang="en-US" sz="2400" b="1">
                <a:solidFill>
                  <a:srgbClr val="0000FF"/>
                </a:solidFill>
                <a:cs typeface="Times New Roman" pitchFamily="18" charset="0"/>
              </a:rPr>
              <a:t>  </a:t>
            </a:r>
          </a:p>
          <a:p>
            <a:pPr algn="ctr" eaLnBrk="1" hangingPunct="1"/>
            <a:r>
              <a:rPr lang="en-US" sz="4000" b="1">
                <a:solidFill>
                  <a:schemeClr val="tx2"/>
                </a:solidFill>
                <a:cs typeface="Times New Roman" pitchFamily="18" charset="0"/>
              </a:rPr>
              <a:t>TRỌNG TÂM CỦA VẬT RẮN </a:t>
            </a:r>
            <a:endParaRPr lang="en-US" sz="4000">
              <a:solidFill>
                <a:schemeClr val="tx2"/>
              </a:solidFill>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308226">
                                            <p:txEl>
                                              <p:pRg st="0" end="0"/>
                                            </p:txEl>
                                          </p:spTgt>
                                        </p:tgtEl>
                                        <p:attrNameLst>
                                          <p:attrName>style.visibility</p:attrName>
                                        </p:attrNameLst>
                                      </p:cBhvr>
                                      <p:to>
                                        <p:strVal val="visible"/>
                                      </p:to>
                                    </p:set>
                                    <p:anim calcmode="lin" valueType="num">
                                      <p:cBhvr>
                                        <p:cTn id="7" dur="500" fill="hold"/>
                                        <p:tgtEl>
                                          <p:spTgt spid="30822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08226">
                                            <p:txEl>
                                              <p:pRg st="0" end="0"/>
                                            </p:txEl>
                                          </p:spTgt>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7" presetClass="entr" presetSubtype="10" fill="hold" nodeType="afterEffect">
                                  <p:stCondLst>
                                    <p:cond delay="0"/>
                                  </p:stCondLst>
                                  <p:childTnLst>
                                    <p:set>
                                      <p:cBhvr>
                                        <p:cTn id="11" dur="1" fill="hold">
                                          <p:stCondLst>
                                            <p:cond delay="0"/>
                                          </p:stCondLst>
                                        </p:cTn>
                                        <p:tgtEl>
                                          <p:spTgt spid="308226">
                                            <p:txEl>
                                              <p:pRg st="2" end="2"/>
                                            </p:txEl>
                                          </p:spTgt>
                                        </p:tgtEl>
                                        <p:attrNameLst>
                                          <p:attrName>style.visibility</p:attrName>
                                        </p:attrNameLst>
                                      </p:cBhvr>
                                      <p:to>
                                        <p:strVal val="visible"/>
                                      </p:to>
                                    </p:set>
                                    <p:anim calcmode="lin" valueType="num">
                                      <p:cBhvr>
                                        <p:cTn id="12" dur="500" fill="hold"/>
                                        <p:tgtEl>
                                          <p:spTgt spid="308226">
                                            <p:txEl>
                                              <p:pRg st="2" end="2"/>
                                            </p:txEl>
                                          </p:spTgt>
                                        </p:tgtEl>
                                        <p:attrNameLst>
                                          <p:attrName>ppt_w</p:attrName>
                                        </p:attrNameLst>
                                      </p:cBhvr>
                                      <p:tavLst>
                                        <p:tav tm="0">
                                          <p:val>
                                            <p:fltVal val="0"/>
                                          </p:val>
                                        </p:tav>
                                        <p:tav tm="100000">
                                          <p:val>
                                            <p:strVal val="#ppt_w"/>
                                          </p:val>
                                        </p:tav>
                                      </p:tavLst>
                                    </p:anim>
                                    <p:anim calcmode="lin" valueType="num">
                                      <p:cBhvr>
                                        <p:cTn id="13" dur="500" fill="hold"/>
                                        <p:tgtEl>
                                          <p:spTgt spid="308226">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Slide Number Placeholder 8"/>
          <p:cNvSpPr>
            <a:spLocks noGrp="1"/>
          </p:cNvSpPr>
          <p:nvPr>
            <p:ph type="sldNum" sz="quarter" idx="12"/>
          </p:nvPr>
        </p:nvSpPr>
        <p:spPr/>
        <p:txBody>
          <a:bodyPr/>
          <a:lstStyle/>
          <a:p>
            <a:pPr>
              <a:defRPr/>
            </a:pPr>
            <a:fld id="{D4026E8A-C243-4479-A99D-E8035284650F}" type="slidenum">
              <a:rPr lang="en-US" altLang="en-US"/>
              <a:pPr>
                <a:defRPr/>
              </a:pPr>
              <a:t>10</a:t>
            </a:fld>
            <a:endParaRPr lang="en-US" altLang="en-US"/>
          </a:p>
        </p:txBody>
      </p:sp>
      <p:sp>
        <p:nvSpPr>
          <p:cNvPr id="397314" name="Text Box 2"/>
          <p:cNvSpPr txBox="1">
            <a:spLocks noChangeArrowheads="1"/>
          </p:cNvSpPr>
          <p:nvPr/>
        </p:nvSpPr>
        <p:spPr bwMode="auto">
          <a:xfrm>
            <a:off x="468313" y="347663"/>
            <a:ext cx="74898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3000" b="1" i="1">
                <a:solidFill>
                  <a:srgbClr val="FF0000"/>
                </a:solidFill>
              </a:rPr>
              <a:t>3.5.2. Phương pháp phân chia</a:t>
            </a:r>
            <a:r>
              <a:rPr lang="en-US" sz="3000"/>
              <a:t> </a:t>
            </a:r>
          </a:p>
        </p:txBody>
      </p:sp>
      <mc:AlternateContent xmlns:mc="http://schemas.openxmlformats.org/markup-compatibility/2006" xmlns:a14="http://schemas.microsoft.com/office/drawing/2010/main">
        <mc:Choice Requires="a14">
          <p:sp>
            <p:nvSpPr>
              <p:cNvPr id="397315" name="Text Box 3"/>
              <p:cNvSpPr txBox="1">
                <a:spLocks noChangeArrowheads="1"/>
              </p:cNvSpPr>
              <p:nvPr/>
            </p:nvSpPr>
            <p:spPr bwMode="auto">
              <a:xfrm>
                <a:off x="539750" y="1059395"/>
                <a:ext cx="7634288" cy="146950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a:t>Chia vật thành các phần đã biết trọng tâm, rồi áp dụng </a:t>
                </a:r>
                <a:r>
                  <a:rPr lang="en-US" smtClean="0"/>
                  <a:t>công thức: </a:t>
                </a:r>
                <a14:m>
                  <m:oMath xmlns:m="http://schemas.openxmlformats.org/officeDocument/2006/math">
                    <m:sSub>
                      <m:sSubPr>
                        <m:ctrlPr>
                          <a:rPr lang="en-US" sz="3200" b="1" i="1" smtClean="0">
                            <a:solidFill>
                              <a:srgbClr val="0000FF"/>
                            </a:solidFill>
                            <a:latin typeface="Cambria Math"/>
                          </a:rPr>
                        </m:ctrlPr>
                      </m:sSubPr>
                      <m:e>
                        <m:acc>
                          <m:accPr>
                            <m:chr m:val="⃗"/>
                            <m:ctrlPr>
                              <a:rPr lang="en-US" sz="3200" b="1" i="1" smtClean="0">
                                <a:solidFill>
                                  <a:srgbClr val="0000FF"/>
                                </a:solidFill>
                                <a:latin typeface="Cambria Math"/>
                              </a:rPr>
                            </m:ctrlPr>
                          </m:accPr>
                          <m:e>
                            <m:r>
                              <a:rPr lang="en-US" sz="3200" b="1" i="1" smtClean="0">
                                <a:solidFill>
                                  <a:srgbClr val="0000FF"/>
                                </a:solidFill>
                                <a:latin typeface="Cambria Math"/>
                              </a:rPr>
                              <m:t>𝒓</m:t>
                            </m:r>
                          </m:e>
                        </m:acc>
                      </m:e>
                      <m:sub>
                        <m:r>
                          <a:rPr lang="en-US" sz="3200" b="1" i="1" smtClean="0">
                            <a:solidFill>
                              <a:srgbClr val="0000FF"/>
                            </a:solidFill>
                            <a:latin typeface="Cambria Math"/>
                          </a:rPr>
                          <m:t>𝑪</m:t>
                        </m:r>
                      </m:sub>
                    </m:sSub>
                    <m:r>
                      <a:rPr lang="en-US" sz="3200" b="1" i="1" smtClean="0">
                        <a:solidFill>
                          <a:srgbClr val="0000FF"/>
                        </a:solidFill>
                        <a:latin typeface="Cambria Math"/>
                      </a:rPr>
                      <m:t>=</m:t>
                    </m:r>
                    <m:f>
                      <m:fPr>
                        <m:ctrlPr>
                          <a:rPr lang="en-US" sz="3200" b="1" i="1" smtClean="0">
                            <a:solidFill>
                              <a:srgbClr val="0000FF"/>
                            </a:solidFill>
                            <a:latin typeface="Cambria Math"/>
                          </a:rPr>
                        </m:ctrlPr>
                      </m:fPr>
                      <m:num>
                        <m:nary>
                          <m:naryPr>
                            <m:chr m:val="∑"/>
                            <m:subHide m:val="on"/>
                            <m:supHide m:val="on"/>
                            <m:ctrlPr>
                              <a:rPr lang="en-US" sz="3200" b="1" i="1" smtClean="0">
                                <a:solidFill>
                                  <a:srgbClr val="0000FF"/>
                                </a:solidFill>
                                <a:latin typeface="Cambria Math"/>
                              </a:rPr>
                            </m:ctrlPr>
                          </m:naryPr>
                          <m:sub/>
                          <m:sup/>
                          <m:e>
                            <m:r>
                              <a:rPr lang="en-US" sz="3200" b="1" i="1" smtClean="0">
                                <a:solidFill>
                                  <a:srgbClr val="0000FF"/>
                                </a:solidFill>
                                <a:latin typeface="Cambria Math"/>
                                <a:ea typeface="Cambria Math"/>
                              </a:rPr>
                              <m:t>∆</m:t>
                            </m:r>
                            <m:sSub>
                              <m:sSubPr>
                                <m:ctrlPr>
                                  <a:rPr lang="en-US" sz="3200" b="1" i="1" smtClean="0">
                                    <a:solidFill>
                                      <a:srgbClr val="0000FF"/>
                                    </a:solidFill>
                                    <a:latin typeface="Cambria Math"/>
                                    <a:ea typeface="Cambria Math"/>
                                  </a:rPr>
                                </m:ctrlPr>
                              </m:sSubPr>
                              <m:e>
                                <m:r>
                                  <a:rPr lang="en-US" sz="3200" b="1" i="1" smtClean="0">
                                    <a:solidFill>
                                      <a:srgbClr val="0000FF"/>
                                    </a:solidFill>
                                    <a:latin typeface="Cambria Math"/>
                                    <a:ea typeface="Cambria Math"/>
                                  </a:rPr>
                                  <m:t>𝑷</m:t>
                                </m:r>
                              </m:e>
                              <m:sub>
                                <m:r>
                                  <a:rPr lang="en-US" sz="3200" b="1" i="1" smtClean="0">
                                    <a:solidFill>
                                      <a:srgbClr val="0000FF"/>
                                    </a:solidFill>
                                    <a:latin typeface="Cambria Math"/>
                                    <a:ea typeface="Cambria Math"/>
                                  </a:rPr>
                                  <m:t>𝒌</m:t>
                                </m:r>
                              </m:sub>
                            </m:sSub>
                            <m:sSub>
                              <m:sSubPr>
                                <m:ctrlPr>
                                  <a:rPr lang="en-US" sz="3200" b="1" i="1" smtClean="0">
                                    <a:solidFill>
                                      <a:srgbClr val="0000FF"/>
                                    </a:solidFill>
                                    <a:latin typeface="Cambria Math"/>
                                    <a:ea typeface="Cambria Math"/>
                                  </a:rPr>
                                </m:ctrlPr>
                              </m:sSubPr>
                              <m:e>
                                <m:acc>
                                  <m:accPr>
                                    <m:chr m:val="⃗"/>
                                    <m:ctrlPr>
                                      <a:rPr lang="en-US" sz="3200" b="1" i="1" smtClean="0">
                                        <a:solidFill>
                                          <a:srgbClr val="0000FF"/>
                                        </a:solidFill>
                                        <a:latin typeface="Cambria Math"/>
                                        <a:ea typeface="Cambria Math"/>
                                      </a:rPr>
                                    </m:ctrlPr>
                                  </m:accPr>
                                  <m:e>
                                    <m:r>
                                      <a:rPr lang="en-US" sz="3200" b="1" i="1" smtClean="0">
                                        <a:solidFill>
                                          <a:srgbClr val="0000FF"/>
                                        </a:solidFill>
                                        <a:latin typeface="Cambria Math"/>
                                        <a:ea typeface="Cambria Math"/>
                                      </a:rPr>
                                      <m:t>𝒓</m:t>
                                    </m:r>
                                  </m:e>
                                </m:acc>
                              </m:e>
                              <m:sub>
                                <m:r>
                                  <a:rPr lang="en-US" sz="3200" b="1" i="1" smtClean="0">
                                    <a:solidFill>
                                      <a:srgbClr val="0000FF"/>
                                    </a:solidFill>
                                    <a:latin typeface="Cambria Math"/>
                                    <a:ea typeface="Cambria Math"/>
                                  </a:rPr>
                                  <m:t>𝒌</m:t>
                                </m:r>
                              </m:sub>
                            </m:sSub>
                          </m:e>
                        </m:nary>
                      </m:num>
                      <m:den>
                        <m:r>
                          <a:rPr lang="en-US" sz="3200" b="1" i="1" smtClean="0">
                            <a:solidFill>
                              <a:srgbClr val="0000FF"/>
                            </a:solidFill>
                            <a:latin typeface="Cambria Math"/>
                          </a:rPr>
                          <m:t>𝑷</m:t>
                        </m:r>
                      </m:den>
                    </m:f>
                  </m:oMath>
                </a14:m>
                <a:endParaRPr lang="en-US" sz="3200"/>
              </a:p>
            </p:txBody>
          </p:sp>
        </mc:Choice>
        <mc:Fallback xmlns="">
          <p:sp>
            <p:nvSpPr>
              <p:cNvPr id="397315" name="Text Box 3"/>
              <p:cNvSpPr txBox="1">
                <a:spLocks noRot="1" noChangeAspect="1" noMove="1" noResize="1" noEditPoints="1" noAdjustHandles="1" noChangeArrowheads="1" noChangeShapeType="1" noTextEdit="1"/>
              </p:cNvSpPr>
              <p:nvPr/>
            </p:nvSpPr>
            <p:spPr bwMode="auto">
              <a:xfrm>
                <a:off x="539750" y="1059395"/>
                <a:ext cx="7634288" cy="1469505"/>
              </a:xfrm>
              <a:prstGeom prst="rect">
                <a:avLst/>
              </a:prstGeom>
              <a:blipFill rotWithShape="1">
                <a:blip r:embed="rId2"/>
                <a:stretch>
                  <a:fillRect l="-1438" t="-1245" r="-143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397319" name="Text Box 7"/>
          <p:cNvSpPr txBox="1">
            <a:spLocks noChangeArrowheads="1"/>
          </p:cNvSpPr>
          <p:nvPr/>
        </p:nvSpPr>
        <p:spPr bwMode="auto">
          <a:xfrm>
            <a:off x="647700" y="3548063"/>
            <a:ext cx="3744913" cy="247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b="1">
                <a:solidFill>
                  <a:srgbClr val="0000FF"/>
                </a:solidFill>
              </a:rPr>
              <a:t>Ví dụ</a:t>
            </a:r>
            <a:r>
              <a:rPr lang="en-US">
                <a:solidFill>
                  <a:srgbClr val="0000FF"/>
                </a:solidFill>
              </a:rPr>
              <a:t>: </a:t>
            </a:r>
            <a:r>
              <a:rPr lang="en-US"/>
              <a:t> Tìm trọng tâm của một tấm phẳng đồng chất, hình chữ L, với các kích thước như hình vẽ.</a:t>
            </a:r>
          </a:p>
        </p:txBody>
      </p:sp>
      <p:grpSp>
        <p:nvGrpSpPr>
          <p:cNvPr id="397320" name="Group 8"/>
          <p:cNvGrpSpPr>
            <a:grpSpLocks noChangeAspect="1"/>
          </p:cNvGrpSpPr>
          <p:nvPr/>
        </p:nvGrpSpPr>
        <p:grpSpPr bwMode="auto">
          <a:xfrm>
            <a:off x="4644162" y="3141663"/>
            <a:ext cx="3707678" cy="3004998"/>
            <a:chOff x="2774" y="1094"/>
            <a:chExt cx="2873" cy="2328"/>
          </a:xfrm>
        </p:grpSpPr>
        <p:grpSp>
          <p:nvGrpSpPr>
            <p:cNvPr id="149514" name="Group 9"/>
            <p:cNvGrpSpPr>
              <a:grpSpLocks noChangeAspect="1"/>
            </p:cNvGrpSpPr>
            <p:nvPr/>
          </p:nvGrpSpPr>
          <p:grpSpPr bwMode="auto">
            <a:xfrm>
              <a:off x="2774" y="1149"/>
              <a:ext cx="2790" cy="2273"/>
              <a:chOff x="2774" y="1149"/>
              <a:chExt cx="2790" cy="2273"/>
            </a:xfrm>
          </p:grpSpPr>
          <p:sp>
            <p:nvSpPr>
              <p:cNvPr id="149544" name="Text Box 37"/>
              <p:cNvSpPr txBox="1">
                <a:spLocks noChangeAspect="1" noChangeArrowheads="1"/>
              </p:cNvSpPr>
              <p:nvPr/>
            </p:nvSpPr>
            <p:spPr bwMode="auto">
              <a:xfrm>
                <a:off x="5067" y="2200"/>
                <a:ext cx="497" cy="3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800" b="1"/>
                  <a:t>D</a:t>
                </a:r>
                <a:endParaRPr lang="en-US" sz="2800" b="1"/>
              </a:p>
            </p:txBody>
          </p:sp>
          <p:sp>
            <p:nvSpPr>
              <p:cNvPr id="149517" name="Line 10"/>
              <p:cNvSpPr>
                <a:spLocks noChangeAspect="1" noChangeShapeType="1"/>
              </p:cNvSpPr>
              <p:nvPr/>
            </p:nvSpPr>
            <p:spPr bwMode="auto">
              <a:xfrm>
                <a:off x="3205" y="3069"/>
                <a:ext cx="2359" cy="1"/>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9518" name="Line 11"/>
              <p:cNvSpPr>
                <a:spLocks noChangeAspect="1" noChangeShapeType="1"/>
              </p:cNvSpPr>
              <p:nvPr/>
            </p:nvSpPr>
            <p:spPr bwMode="auto">
              <a:xfrm flipV="1">
                <a:off x="3205" y="1330"/>
                <a:ext cx="0" cy="1739"/>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9519" name="Rectangle 12"/>
              <p:cNvSpPr>
                <a:spLocks noChangeAspect="1" noChangeArrowheads="1"/>
              </p:cNvSpPr>
              <p:nvPr/>
            </p:nvSpPr>
            <p:spPr bwMode="auto">
              <a:xfrm>
                <a:off x="3205" y="1579"/>
                <a:ext cx="621" cy="1490"/>
              </a:xfrm>
              <a:prstGeom prst="rect">
                <a:avLst/>
              </a:prstGeom>
              <a:solidFill>
                <a:srgbClr val="6699FF"/>
              </a:solidFill>
              <a:ln w="57150">
                <a:solidFill>
                  <a:schemeClr val="tx1"/>
                </a:solidFill>
                <a:miter lim="800000"/>
                <a:headEnd/>
                <a:tailEnd/>
              </a:ln>
            </p:spPr>
            <p:txBody>
              <a:bodyPr/>
              <a:lstStyle/>
              <a:p>
                <a:endParaRPr lang="en-US"/>
              </a:p>
            </p:txBody>
          </p:sp>
          <p:sp>
            <p:nvSpPr>
              <p:cNvPr id="149520" name="Rectangle 13"/>
              <p:cNvSpPr>
                <a:spLocks noChangeAspect="1" noChangeArrowheads="1"/>
              </p:cNvSpPr>
              <p:nvPr/>
            </p:nvSpPr>
            <p:spPr bwMode="auto">
              <a:xfrm>
                <a:off x="3826" y="2448"/>
                <a:ext cx="1366" cy="621"/>
              </a:xfrm>
              <a:prstGeom prst="rect">
                <a:avLst/>
              </a:prstGeom>
              <a:solidFill>
                <a:srgbClr val="6699FF"/>
              </a:solidFill>
              <a:ln w="57150">
                <a:solidFill>
                  <a:schemeClr val="tx1"/>
                </a:solidFill>
                <a:miter lim="800000"/>
                <a:headEnd/>
                <a:tailEnd/>
              </a:ln>
            </p:spPr>
            <p:txBody>
              <a:bodyPr/>
              <a:lstStyle/>
              <a:p>
                <a:endParaRPr lang="en-US"/>
              </a:p>
            </p:txBody>
          </p:sp>
          <p:sp>
            <p:nvSpPr>
              <p:cNvPr id="149521" name="Line 14"/>
              <p:cNvSpPr>
                <a:spLocks noChangeAspect="1" noChangeShapeType="1"/>
              </p:cNvSpPr>
              <p:nvPr/>
            </p:nvSpPr>
            <p:spPr bwMode="auto">
              <a:xfrm>
                <a:off x="3205" y="1579"/>
                <a:ext cx="621" cy="1490"/>
              </a:xfrm>
              <a:prstGeom prst="line">
                <a:avLst/>
              </a:prstGeom>
              <a:noFill/>
              <a:ln w="19050">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49522" name="Line 15"/>
              <p:cNvSpPr>
                <a:spLocks noChangeAspect="1" noChangeShapeType="1"/>
              </p:cNvSpPr>
              <p:nvPr/>
            </p:nvSpPr>
            <p:spPr bwMode="auto">
              <a:xfrm flipV="1">
                <a:off x="3205" y="1579"/>
                <a:ext cx="621" cy="1490"/>
              </a:xfrm>
              <a:prstGeom prst="line">
                <a:avLst/>
              </a:prstGeom>
              <a:noFill/>
              <a:ln w="19050">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49523" name="Line 16"/>
              <p:cNvSpPr>
                <a:spLocks noChangeAspect="1" noChangeShapeType="1"/>
              </p:cNvSpPr>
              <p:nvPr/>
            </p:nvSpPr>
            <p:spPr bwMode="auto">
              <a:xfrm>
                <a:off x="3826" y="2448"/>
                <a:ext cx="1366" cy="621"/>
              </a:xfrm>
              <a:prstGeom prst="line">
                <a:avLst/>
              </a:prstGeom>
              <a:noFill/>
              <a:ln w="19050">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49524" name="Line 17"/>
              <p:cNvSpPr>
                <a:spLocks noChangeAspect="1" noChangeShapeType="1"/>
              </p:cNvSpPr>
              <p:nvPr/>
            </p:nvSpPr>
            <p:spPr bwMode="auto">
              <a:xfrm flipV="1">
                <a:off x="3826" y="2448"/>
                <a:ext cx="1366" cy="621"/>
              </a:xfrm>
              <a:prstGeom prst="line">
                <a:avLst/>
              </a:prstGeom>
              <a:noFill/>
              <a:ln w="19050">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49525" name="Line 18"/>
              <p:cNvSpPr>
                <a:spLocks noChangeAspect="1" noChangeShapeType="1"/>
              </p:cNvSpPr>
              <p:nvPr/>
            </p:nvSpPr>
            <p:spPr bwMode="auto">
              <a:xfrm>
                <a:off x="3205" y="3107"/>
                <a:ext cx="1" cy="24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9526" name="Line 19"/>
              <p:cNvSpPr>
                <a:spLocks noChangeAspect="1" noChangeShapeType="1"/>
              </p:cNvSpPr>
              <p:nvPr/>
            </p:nvSpPr>
            <p:spPr bwMode="auto">
              <a:xfrm>
                <a:off x="5191" y="3107"/>
                <a:ext cx="1" cy="24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9527" name="Line 20"/>
              <p:cNvSpPr>
                <a:spLocks noChangeAspect="1" noChangeShapeType="1"/>
              </p:cNvSpPr>
              <p:nvPr/>
            </p:nvSpPr>
            <p:spPr bwMode="auto">
              <a:xfrm>
                <a:off x="3205" y="3296"/>
                <a:ext cx="1987" cy="1"/>
              </a:xfrm>
              <a:prstGeom prst="line">
                <a:avLst/>
              </a:prstGeom>
              <a:noFill/>
              <a:ln w="19050">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49528" name="Line 21"/>
              <p:cNvSpPr>
                <a:spLocks noChangeAspect="1" noChangeShapeType="1"/>
              </p:cNvSpPr>
              <p:nvPr/>
            </p:nvSpPr>
            <p:spPr bwMode="auto">
              <a:xfrm>
                <a:off x="3825" y="1401"/>
                <a:ext cx="1" cy="12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9529" name="Line 22"/>
              <p:cNvSpPr>
                <a:spLocks noChangeAspect="1" noChangeShapeType="1"/>
              </p:cNvSpPr>
              <p:nvPr/>
            </p:nvSpPr>
            <p:spPr bwMode="auto">
              <a:xfrm>
                <a:off x="3205" y="1454"/>
                <a:ext cx="621" cy="0"/>
              </a:xfrm>
              <a:prstGeom prst="line">
                <a:avLst/>
              </a:prstGeom>
              <a:noFill/>
              <a:ln w="19050">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49530" name="Line 23"/>
              <p:cNvSpPr>
                <a:spLocks noChangeAspect="1" noChangeShapeType="1"/>
              </p:cNvSpPr>
              <p:nvPr/>
            </p:nvSpPr>
            <p:spPr bwMode="auto">
              <a:xfrm>
                <a:off x="3025" y="3069"/>
                <a:ext cx="124"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9531" name="Line 24"/>
              <p:cNvSpPr>
                <a:spLocks noChangeAspect="1" noChangeShapeType="1"/>
              </p:cNvSpPr>
              <p:nvPr/>
            </p:nvSpPr>
            <p:spPr bwMode="auto">
              <a:xfrm>
                <a:off x="3025" y="1579"/>
                <a:ext cx="124"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9532" name="Line 25"/>
              <p:cNvSpPr>
                <a:spLocks noChangeAspect="1" noChangeShapeType="1"/>
              </p:cNvSpPr>
              <p:nvPr/>
            </p:nvSpPr>
            <p:spPr bwMode="auto">
              <a:xfrm>
                <a:off x="3081" y="1579"/>
                <a:ext cx="0" cy="1490"/>
              </a:xfrm>
              <a:prstGeom prst="line">
                <a:avLst/>
              </a:prstGeom>
              <a:noFill/>
              <a:ln w="19050">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49533" name="Line 26"/>
              <p:cNvSpPr>
                <a:spLocks noChangeAspect="1" noChangeShapeType="1"/>
              </p:cNvSpPr>
              <p:nvPr/>
            </p:nvSpPr>
            <p:spPr bwMode="auto">
              <a:xfrm>
                <a:off x="5225" y="2448"/>
                <a:ext cx="279"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9534" name="Line 27"/>
              <p:cNvSpPr>
                <a:spLocks noChangeAspect="1" noChangeShapeType="1"/>
              </p:cNvSpPr>
              <p:nvPr/>
            </p:nvSpPr>
            <p:spPr bwMode="auto">
              <a:xfrm flipV="1">
                <a:off x="5423" y="2448"/>
                <a:ext cx="1" cy="621"/>
              </a:xfrm>
              <a:prstGeom prst="line">
                <a:avLst/>
              </a:prstGeom>
              <a:noFill/>
              <a:ln w="19050">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49535" name="Text Box 28"/>
              <p:cNvSpPr txBox="1">
                <a:spLocks noChangeAspect="1" noChangeArrowheads="1"/>
              </p:cNvSpPr>
              <p:nvPr/>
            </p:nvSpPr>
            <p:spPr bwMode="auto">
              <a:xfrm>
                <a:off x="3950" y="3036"/>
                <a:ext cx="372" cy="3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a</a:t>
                </a:r>
                <a:endParaRPr lang="en-US" sz="3200"/>
              </a:p>
            </p:txBody>
          </p:sp>
          <p:sp>
            <p:nvSpPr>
              <p:cNvPr id="149536" name="Text Box 29"/>
              <p:cNvSpPr txBox="1">
                <a:spLocks noChangeAspect="1" noChangeArrowheads="1"/>
              </p:cNvSpPr>
              <p:nvPr/>
            </p:nvSpPr>
            <p:spPr bwMode="auto">
              <a:xfrm>
                <a:off x="2774" y="2014"/>
                <a:ext cx="372" cy="3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vert27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b</a:t>
                </a:r>
                <a:endParaRPr lang="en-US" sz="3200"/>
              </a:p>
            </p:txBody>
          </p:sp>
          <p:sp>
            <p:nvSpPr>
              <p:cNvPr id="149537" name="Text Box 30"/>
              <p:cNvSpPr txBox="1">
                <a:spLocks noChangeAspect="1" noChangeArrowheads="1"/>
              </p:cNvSpPr>
              <p:nvPr/>
            </p:nvSpPr>
            <p:spPr bwMode="auto">
              <a:xfrm>
                <a:off x="5117" y="2516"/>
                <a:ext cx="372" cy="3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vert27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d</a:t>
                </a:r>
                <a:endParaRPr lang="en-US" sz="3200"/>
              </a:p>
            </p:txBody>
          </p:sp>
          <p:sp>
            <p:nvSpPr>
              <p:cNvPr id="149538" name="Text Box 31"/>
              <p:cNvSpPr txBox="1">
                <a:spLocks noChangeAspect="1" noChangeArrowheads="1"/>
              </p:cNvSpPr>
              <p:nvPr/>
            </p:nvSpPr>
            <p:spPr bwMode="auto">
              <a:xfrm>
                <a:off x="3344" y="1149"/>
                <a:ext cx="373" cy="3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d</a:t>
                </a:r>
                <a:endParaRPr lang="en-US" sz="3600"/>
              </a:p>
            </p:txBody>
          </p:sp>
          <p:sp>
            <p:nvSpPr>
              <p:cNvPr id="149539" name="Text Box 32"/>
              <p:cNvSpPr txBox="1">
                <a:spLocks noChangeAspect="1" noChangeArrowheads="1"/>
              </p:cNvSpPr>
              <p:nvPr/>
            </p:nvSpPr>
            <p:spPr bwMode="auto">
              <a:xfrm>
                <a:off x="3164" y="2153"/>
                <a:ext cx="497" cy="3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solidFill>
                      <a:srgbClr val="FFFF00"/>
                    </a:solidFill>
                  </a:rPr>
                  <a:t>O</a:t>
                </a:r>
                <a:r>
                  <a:rPr lang="en-US" sz="2000" b="1" baseline="-25000">
                    <a:solidFill>
                      <a:srgbClr val="FFFF00"/>
                    </a:solidFill>
                  </a:rPr>
                  <a:t>1</a:t>
                </a:r>
                <a:endParaRPr lang="en-US" sz="3200" b="1">
                  <a:solidFill>
                    <a:srgbClr val="FFFF00"/>
                  </a:solidFill>
                </a:endParaRPr>
              </a:p>
            </p:txBody>
          </p:sp>
          <p:sp>
            <p:nvSpPr>
              <p:cNvPr id="149540" name="Text Box 33"/>
              <p:cNvSpPr txBox="1">
                <a:spLocks noChangeAspect="1" noChangeArrowheads="1"/>
              </p:cNvSpPr>
              <p:nvPr/>
            </p:nvSpPr>
            <p:spPr bwMode="auto">
              <a:xfrm>
                <a:off x="4322" y="2432"/>
                <a:ext cx="497" cy="3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solidFill>
                      <a:srgbClr val="FFFF00"/>
                    </a:solidFill>
                  </a:rPr>
                  <a:t>O</a:t>
                </a:r>
                <a:r>
                  <a:rPr lang="en-US" sz="2000" b="1" baseline="-25000">
                    <a:solidFill>
                      <a:srgbClr val="FFFF00"/>
                    </a:solidFill>
                  </a:rPr>
                  <a:t>2</a:t>
                </a:r>
                <a:endParaRPr lang="en-US" sz="3200" b="1">
                  <a:solidFill>
                    <a:srgbClr val="FFFF00"/>
                  </a:solidFill>
                </a:endParaRPr>
              </a:p>
            </p:txBody>
          </p:sp>
          <p:sp>
            <p:nvSpPr>
              <p:cNvPr id="149541" name="Text Box 34"/>
              <p:cNvSpPr txBox="1">
                <a:spLocks noChangeAspect="1" noChangeArrowheads="1"/>
              </p:cNvSpPr>
              <p:nvPr/>
            </p:nvSpPr>
            <p:spPr bwMode="auto">
              <a:xfrm>
                <a:off x="2957" y="1330"/>
                <a:ext cx="496" cy="3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t>A</a:t>
                </a:r>
                <a:endParaRPr lang="en-US" sz="3200" b="1"/>
              </a:p>
            </p:txBody>
          </p:sp>
          <p:sp>
            <p:nvSpPr>
              <p:cNvPr id="149542" name="Text Box 35"/>
              <p:cNvSpPr txBox="1">
                <a:spLocks noChangeAspect="1" noChangeArrowheads="1"/>
              </p:cNvSpPr>
              <p:nvPr/>
            </p:nvSpPr>
            <p:spPr bwMode="auto">
              <a:xfrm>
                <a:off x="3773" y="1387"/>
                <a:ext cx="497" cy="3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t>B</a:t>
                </a:r>
              </a:p>
            </p:txBody>
          </p:sp>
          <p:sp>
            <p:nvSpPr>
              <p:cNvPr id="149543" name="Text Box 36"/>
              <p:cNvSpPr txBox="1">
                <a:spLocks noChangeAspect="1" noChangeArrowheads="1"/>
              </p:cNvSpPr>
              <p:nvPr/>
            </p:nvSpPr>
            <p:spPr bwMode="auto">
              <a:xfrm>
                <a:off x="3773" y="2171"/>
                <a:ext cx="496" cy="3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t>C</a:t>
                </a:r>
                <a:endParaRPr lang="en-US" sz="3200" b="1"/>
              </a:p>
            </p:txBody>
          </p:sp>
          <p:sp>
            <p:nvSpPr>
              <p:cNvPr id="149545" name="Text Box 38"/>
              <p:cNvSpPr txBox="1">
                <a:spLocks noChangeAspect="1" noChangeArrowheads="1"/>
              </p:cNvSpPr>
              <p:nvPr/>
            </p:nvSpPr>
            <p:spPr bwMode="auto">
              <a:xfrm>
                <a:off x="5158" y="3050"/>
                <a:ext cx="270" cy="3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800" b="1"/>
                  <a:t>E</a:t>
                </a:r>
                <a:endParaRPr lang="en-US" sz="2800" b="1"/>
              </a:p>
            </p:txBody>
          </p:sp>
          <p:sp>
            <p:nvSpPr>
              <p:cNvPr id="149546" name="Text Box 39"/>
              <p:cNvSpPr txBox="1">
                <a:spLocks noChangeAspect="1" noChangeArrowheads="1"/>
              </p:cNvSpPr>
              <p:nvPr/>
            </p:nvSpPr>
            <p:spPr bwMode="auto">
              <a:xfrm>
                <a:off x="3656" y="3032"/>
                <a:ext cx="497" cy="3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t>G</a:t>
                </a:r>
                <a:endParaRPr lang="en-US" sz="3200" b="1"/>
              </a:p>
            </p:txBody>
          </p:sp>
          <p:sp>
            <p:nvSpPr>
              <p:cNvPr id="149547" name="Text Box 40"/>
              <p:cNvSpPr txBox="1">
                <a:spLocks noChangeAspect="1" noChangeArrowheads="1"/>
              </p:cNvSpPr>
              <p:nvPr/>
            </p:nvSpPr>
            <p:spPr bwMode="auto">
              <a:xfrm>
                <a:off x="2979" y="3024"/>
                <a:ext cx="497" cy="3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800" b="1"/>
                  <a:t>H</a:t>
                </a:r>
                <a:endParaRPr lang="en-US" sz="2800" b="1"/>
              </a:p>
            </p:txBody>
          </p:sp>
        </p:grpSp>
        <p:sp>
          <p:nvSpPr>
            <p:cNvPr id="149515" name="Text Box 41"/>
            <p:cNvSpPr txBox="1">
              <a:spLocks noChangeAspect="1" noChangeArrowheads="1"/>
            </p:cNvSpPr>
            <p:nvPr/>
          </p:nvSpPr>
          <p:spPr bwMode="auto">
            <a:xfrm>
              <a:off x="3039" y="1094"/>
              <a:ext cx="250" cy="30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a:t>y</a:t>
              </a:r>
            </a:p>
          </p:txBody>
        </p:sp>
        <p:sp>
          <p:nvSpPr>
            <p:cNvPr id="149516" name="Text Box 42"/>
            <p:cNvSpPr txBox="1">
              <a:spLocks noChangeAspect="1" noChangeArrowheads="1"/>
            </p:cNvSpPr>
            <p:nvPr/>
          </p:nvSpPr>
          <p:spPr bwMode="auto">
            <a:xfrm>
              <a:off x="5375" y="3067"/>
              <a:ext cx="272" cy="30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i="1"/>
                <a:t>X</a:t>
              </a:r>
            </a:p>
          </p:txBody>
        </p:sp>
      </p:grpSp>
      <mc:AlternateContent xmlns:mc="http://schemas.openxmlformats.org/markup-compatibility/2006" xmlns:a14="http://schemas.microsoft.com/office/drawing/2010/main">
        <mc:Choice Requires="a14">
          <p:sp>
            <p:nvSpPr>
              <p:cNvPr id="397363" name="Text Box 51"/>
              <p:cNvSpPr txBox="1">
                <a:spLocks noChangeArrowheads="1"/>
              </p:cNvSpPr>
              <p:nvPr/>
            </p:nvSpPr>
            <p:spPr bwMode="auto">
              <a:xfrm>
                <a:off x="647700" y="2608263"/>
                <a:ext cx="7883525" cy="57246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lnSpc>
                    <a:spcPct val="120000"/>
                  </a:lnSpc>
                  <a:spcBef>
                    <a:spcPct val="50000"/>
                  </a:spcBef>
                </a:pPr>
                <a:r>
                  <a:rPr lang="en-US" smtClean="0"/>
                  <a:t>Với </a:t>
                </a:r>
                <a14:m>
                  <m:oMath xmlns:m="http://schemas.openxmlformats.org/officeDocument/2006/math">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𝒓</m:t>
                            </m:r>
                          </m:e>
                        </m:acc>
                      </m:e>
                      <m:sub>
                        <m:r>
                          <a:rPr lang="en-US" b="1" i="1" smtClean="0">
                            <a:solidFill>
                              <a:srgbClr val="FF0000"/>
                            </a:solidFill>
                            <a:latin typeface="Cambria Math"/>
                          </a:rPr>
                          <m:t>𝒌</m:t>
                        </m:r>
                      </m:sub>
                    </m:sSub>
                  </m:oMath>
                </a14:m>
                <a:r>
                  <a:rPr lang="en-US" smtClean="0"/>
                  <a:t> là </a:t>
                </a:r>
                <a:r>
                  <a:rPr lang="en-US"/>
                  <a:t>véc tơ định vị trọng tâm của phần thứ k.</a:t>
                </a:r>
              </a:p>
            </p:txBody>
          </p:sp>
        </mc:Choice>
        <mc:Fallback xmlns="">
          <p:sp>
            <p:nvSpPr>
              <p:cNvPr id="397363" name="Text Box 51"/>
              <p:cNvSpPr txBox="1">
                <a:spLocks noRot="1" noChangeAspect="1" noMove="1" noResize="1" noEditPoints="1" noAdjustHandles="1" noChangeArrowheads="1" noChangeShapeType="1" noTextEdit="1"/>
              </p:cNvSpPr>
              <p:nvPr/>
            </p:nvSpPr>
            <p:spPr bwMode="auto">
              <a:xfrm>
                <a:off x="647700" y="2608263"/>
                <a:ext cx="7883525" cy="572464"/>
              </a:xfrm>
              <a:prstGeom prst="rect">
                <a:avLst/>
              </a:prstGeom>
              <a:blipFill rotWithShape="1">
                <a:blip r:embed="rId3"/>
                <a:stretch>
                  <a:fillRect l="-1315" t="-3191" b="-1808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397314"/>
                                        </p:tgtEl>
                                        <p:attrNameLst>
                                          <p:attrName>style.visibility</p:attrName>
                                        </p:attrNameLst>
                                      </p:cBhvr>
                                      <p:to>
                                        <p:strVal val="visible"/>
                                      </p:to>
                                    </p:set>
                                    <p:animEffect transition="in" filter="fade">
                                      <p:cBhvr>
                                        <p:cTn id="7" dur="500"/>
                                        <p:tgtEl>
                                          <p:spTgt spid="397314"/>
                                        </p:tgtEl>
                                      </p:cBhvr>
                                    </p:animEffect>
                                    <p:anim calcmode="lin" valueType="num">
                                      <p:cBhvr>
                                        <p:cTn id="8" dur="500" fill="hold"/>
                                        <p:tgtEl>
                                          <p:spTgt spid="397314"/>
                                        </p:tgtEl>
                                        <p:attrNameLst>
                                          <p:attrName>ppt_x</p:attrName>
                                        </p:attrNameLst>
                                      </p:cBhvr>
                                      <p:tavLst>
                                        <p:tav tm="0">
                                          <p:val>
                                            <p:strVal val="#ppt_x-.1"/>
                                          </p:val>
                                        </p:tav>
                                        <p:tav tm="100000">
                                          <p:val>
                                            <p:strVal val="#ppt_x"/>
                                          </p:val>
                                        </p:tav>
                                      </p:tavLst>
                                    </p:anim>
                                    <p:anim calcmode="lin" valueType="num">
                                      <p:cBhvr>
                                        <p:cTn id="9" dur="500" fill="hold"/>
                                        <p:tgtEl>
                                          <p:spTgt spid="397314"/>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0" presetClass="entr" presetSubtype="0" fill="hold" grpId="0" nodeType="clickEffect">
                                  <p:stCondLst>
                                    <p:cond delay="0"/>
                                  </p:stCondLst>
                                  <p:iterate type="lt">
                                    <p:tmPct val="10000"/>
                                  </p:iterate>
                                  <p:childTnLst>
                                    <p:set>
                                      <p:cBhvr>
                                        <p:cTn id="13" dur="1" fill="hold">
                                          <p:stCondLst>
                                            <p:cond delay="0"/>
                                          </p:stCondLst>
                                        </p:cTn>
                                        <p:tgtEl>
                                          <p:spTgt spid="397315"/>
                                        </p:tgtEl>
                                        <p:attrNameLst>
                                          <p:attrName>style.visibility</p:attrName>
                                        </p:attrNameLst>
                                      </p:cBhvr>
                                      <p:to>
                                        <p:strVal val="visible"/>
                                      </p:to>
                                    </p:set>
                                    <p:animEffect transition="in" filter="fade">
                                      <p:cBhvr>
                                        <p:cTn id="14" dur="500"/>
                                        <p:tgtEl>
                                          <p:spTgt spid="397315"/>
                                        </p:tgtEl>
                                      </p:cBhvr>
                                    </p:animEffect>
                                    <p:anim calcmode="lin" valueType="num">
                                      <p:cBhvr>
                                        <p:cTn id="15" dur="500" fill="hold"/>
                                        <p:tgtEl>
                                          <p:spTgt spid="397315"/>
                                        </p:tgtEl>
                                        <p:attrNameLst>
                                          <p:attrName>ppt_x</p:attrName>
                                        </p:attrNameLst>
                                      </p:cBhvr>
                                      <p:tavLst>
                                        <p:tav tm="0">
                                          <p:val>
                                            <p:strVal val="#ppt_x-.1"/>
                                          </p:val>
                                        </p:tav>
                                        <p:tav tm="100000">
                                          <p:val>
                                            <p:strVal val="#ppt_x"/>
                                          </p:val>
                                        </p:tav>
                                      </p:tavLst>
                                    </p:anim>
                                    <p:anim calcmode="lin" valueType="num">
                                      <p:cBhvr>
                                        <p:cTn id="16" dur="500" fill="hold"/>
                                        <p:tgtEl>
                                          <p:spTgt spid="397315"/>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397363"/>
                                        </p:tgtEl>
                                        <p:attrNameLst>
                                          <p:attrName>style.visibility</p:attrName>
                                        </p:attrNameLst>
                                      </p:cBhvr>
                                      <p:to>
                                        <p:strVal val="visible"/>
                                      </p:to>
                                    </p:set>
                                    <p:animEffect transition="in" filter="box(in)">
                                      <p:cBhvr>
                                        <p:cTn id="21" dur="500"/>
                                        <p:tgtEl>
                                          <p:spTgt spid="397363"/>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3" presetClass="entr" presetSubtype="16" fill="hold" grpId="0" nodeType="clickEffect">
                                  <p:stCondLst>
                                    <p:cond delay="0"/>
                                  </p:stCondLst>
                                  <p:childTnLst>
                                    <p:set>
                                      <p:cBhvr>
                                        <p:cTn id="25" dur="1" fill="hold">
                                          <p:stCondLst>
                                            <p:cond delay="0"/>
                                          </p:stCondLst>
                                        </p:cTn>
                                        <p:tgtEl>
                                          <p:spTgt spid="397319"/>
                                        </p:tgtEl>
                                        <p:attrNameLst>
                                          <p:attrName>style.visibility</p:attrName>
                                        </p:attrNameLst>
                                      </p:cBhvr>
                                      <p:to>
                                        <p:strVal val="visible"/>
                                      </p:to>
                                    </p:set>
                                    <p:animEffect transition="in" filter="plus(in)">
                                      <p:cBhvr>
                                        <p:cTn id="26" dur="500"/>
                                        <p:tgtEl>
                                          <p:spTgt spid="397319"/>
                                        </p:tgtEl>
                                      </p:cBhvr>
                                    </p:animEffect>
                                  </p:childTnLst>
                                </p:cTn>
                              </p:par>
                            </p:childTnLst>
                          </p:cTn>
                        </p:par>
                        <p:par>
                          <p:cTn id="27" fill="hold" nodeType="afterGroup">
                            <p:stCondLst>
                              <p:cond delay="500"/>
                            </p:stCondLst>
                            <p:childTnLst>
                              <p:par>
                                <p:cTn id="28" presetID="5" presetClass="entr" presetSubtype="10" fill="hold" nodeType="afterEffect">
                                  <p:stCondLst>
                                    <p:cond delay="0"/>
                                  </p:stCondLst>
                                  <p:childTnLst>
                                    <p:set>
                                      <p:cBhvr>
                                        <p:cTn id="29" dur="1" fill="hold">
                                          <p:stCondLst>
                                            <p:cond delay="0"/>
                                          </p:stCondLst>
                                        </p:cTn>
                                        <p:tgtEl>
                                          <p:spTgt spid="397320"/>
                                        </p:tgtEl>
                                        <p:attrNameLst>
                                          <p:attrName>style.visibility</p:attrName>
                                        </p:attrNameLst>
                                      </p:cBhvr>
                                      <p:to>
                                        <p:strVal val="visible"/>
                                      </p:to>
                                    </p:set>
                                    <p:animEffect transition="in" filter="checkerboard(across)">
                                      <p:cBhvr>
                                        <p:cTn id="30" dur="500"/>
                                        <p:tgtEl>
                                          <p:spTgt spid="397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7314" grpId="0"/>
      <p:bldP spid="397315" grpId="0"/>
      <p:bldP spid="397319" grpId="0"/>
      <p:bldP spid="39736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Slide Number Placeholder 8"/>
          <p:cNvSpPr>
            <a:spLocks noGrp="1"/>
          </p:cNvSpPr>
          <p:nvPr>
            <p:ph type="sldNum" sz="quarter" idx="12"/>
          </p:nvPr>
        </p:nvSpPr>
        <p:spPr/>
        <p:txBody>
          <a:bodyPr/>
          <a:lstStyle/>
          <a:p>
            <a:pPr>
              <a:defRPr/>
            </a:pPr>
            <a:fld id="{AA85DB63-69D2-47F6-94CD-078C5887F00E}" type="slidenum">
              <a:rPr lang="en-US" altLang="en-US"/>
              <a:pPr>
                <a:defRPr/>
              </a:pPr>
              <a:t>11</a:t>
            </a:fld>
            <a:endParaRPr lang="en-US" altLang="en-US"/>
          </a:p>
        </p:txBody>
      </p:sp>
      <p:sp>
        <p:nvSpPr>
          <p:cNvPr id="398338" name="Text Box 2"/>
          <p:cNvSpPr txBox="1">
            <a:spLocks noChangeArrowheads="1"/>
          </p:cNvSpPr>
          <p:nvPr/>
        </p:nvSpPr>
        <p:spPr bwMode="auto">
          <a:xfrm>
            <a:off x="468313" y="296863"/>
            <a:ext cx="74898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3000" b="1" i="1">
                <a:solidFill>
                  <a:srgbClr val="FF0000"/>
                </a:solidFill>
              </a:rPr>
              <a:t>3.5.2. Phương pháp phân chia</a:t>
            </a:r>
            <a:r>
              <a:rPr lang="en-US" sz="3000"/>
              <a:t> </a:t>
            </a:r>
          </a:p>
        </p:txBody>
      </p:sp>
      <p:sp>
        <p:nvSpPr>
          <p:cNvPr id="398343" name="Text Box 7"/>
          <p:cNvSpPr txBox="1">
            <a:spLocks noChangeArrowheads="1"/>
          </p:cNvSpPr>
          <p:nvPr/>
        </p:nvSpPr>
        <p:spPr bwMode="auto">
          <a:xfrm>
            <a:off x="539750" y="2138363"/>
            <a:ext cx="385223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sz="2800" b="1" smtClean="0">
                <a:solidFill>
                  <a:srgbClr val="0000FF"/>
                </a:solidFill>
              </a:rPr>
              <a:t>Giải</a:t>
            </a:r>
            <a:r>
              <a:rPr lang="en-US" sz="2800" smtClean="0">
                <a:solidFill>
                  <a:srgbClr val="0000FF"/>
                </a:solidFill>
              </a:rPr>
              <a:t>:</a:t>
            </a:r>
            <a:endParaRPr lang="en-US" sz="2800"/>
          </a:p>
        </p:txBody>
      </p:sp>
      <p:grpSp>
        <p:nvGrpSpPr>
          <p:cNvPr id="398344" name="Group 8"/>
          <p:cNvGrpSpPr>
            <a:grpSpLocks noChangeAspect="1"/>
          </p:cNvGrpSpPr>
          <p:nvPr/>
        </p:nvGrpSpPr>
        <p:grpSpPr bwMode="auto">
          <a:xfrm>
            <a:off x="5076260" y="2543175"/>
            <a:ext cx="3708968" cy="3004997"/>
            <a:chOff x="2773" y="1094"/>
            <a:chExt cx="2874" cy="2328"/>
          </a:xfrm>
        </p:grpSpPr>
        <p:grpSp>
          <p:nvGrpSpPr>
            <p:cNvPr id="150544" name="Group 9"/>
            <p:cNvGrpSpPr>
              <a:grpSpLocks noChangeAspect="1"/>
            </p:cNvGrpSpPr>
            <p:nvPr/>
          </p:nvGrpSpPr>
          <p:grpSpPr bwMode="auto">
            <a:xfrm>
              <a:off x="2773" y="1184"/>
              <a:ext cx="2791" cy="2238"/>
              <a:chOff x="2773" y="1184"/>
              <a:chExt cx="2791" cy="2238"/>
            </a:xfrm>
          </p:grpSpPr>
          <p:sp>
            <p:nvSpPr>
              <p:cNvPr id="150574" name="Text Box 37"/>
              <p:cNvSpPr txBox="1">
                <a:spLocks noChangeAspect="1" noChangeArrowheads="1"/>
              </p:cNvSpPr>
              <p:nvPr/>
            </p:nvSpPr>
            <p:spPr bwMode="auto">
              <a:xfrm>
                <a:off x="5067" y="2200"/>
                <a:ext cx="497" cy="3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800" b="1"/>
                  <a:t>D</a:t>
                </a:r>
                <a:endParaRPr lang="en-US" sz="2800" b="1"/>
              </a:p>
            </p:txBody>
          </p:sp>
          <p:sp>
            <p:nvSpPr>
              <p:cNvPr id="150547" name="Line 10"/>
              <p:cNvSpPr>
                <a:spLocks noChangeAspect="1" noChangeShapeType="1"/>
              </p:cNvSpPr>
              <p:nvPr/>
            </p:nvSpPr>
            <p:spPr bwMode="auto">
              <a:xfrm>
                <a:off x="3205" y="3069"/>
                <a:ext cx="2359" cy="1"/>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0548" name="Line 11"/>
              <p:cNvSpPr>
                <a:spLocks noChangeAspect="1" noChangeShapeType="1"/>
              </p:cNvSpPr>
              <p:nvPr/>
            </p:nvSpPr>
            <p:spPr bwMode="auto">
              <a:xfrm flipV="1">
                <a:off x="3205" y="1330"/>
                <a:ext cx="0" cy="173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0549" name="Rectangle 12"/>
              <p:cNvSpPr>
                <a:spLocks noChangeAspect="1" noChangeArrowheads="1"/>
              </p:cNvSpPr>
              <p:nvPr/>
            </p:nvSpPr>
            <p:spPr bwMode="auto">
              <a:xfrm>
                <a:off x="3205" y="1579"/>
                <a:ext cx="621" cy="1490"/>
              </a:xfrm>
              <a:prstGeom prst="rect">
                <a:avLst/>
              </a:prstGeom>
              <a:solidFill>
                <a:srgbClr val="6699FF"/>
              </a:solidFill>
              <a:ln w="57150">
                <a:solidFill>
                  <a:schemeClr val="tx1"/>
                </a:solidFill>
                <a:miter lim="800000"/>
                <a:headEnd/>
                <a:tailEnd/>
              </a:ln>
            </p:spPr>
            <p:txBody>
              <a:bodyPr/>
              <a:lstStyle/>
              <a:p>
                <a:endParaRPr lang="en-US"/>
              </a:p>
            </p:txBody>
          </p:sp>
          <p:sp>
            <p:nvSpPr>
              <p:cNvPr id="150550" name="Rectangle 13"/>
              <p:cNvSpPr>
                <a:spLocks noChangeAspect="1" noChangeArrowheads="1"/>
              </p:cNvSpPr>
              <p:nvPr/>
            </p:nvSpPr>
            <p:spPr bwMode="auto">
              <a:xfrm>
                <a:off x="3826" y="2448"/>
                <a:ext cx="1366" cy="621"/>
              </a:xfrm>
              <a:prstGeom prst="rect">
                <a:avLst/>
              </a:prstGeom>
              <a:solidFill>
                <a:srgbClr val="6699FF"/>
              </a:solidFill>
              <a:ln w="57150">
                <a:solidFill>
                  <a:schemeClr val="tx1"/>
                </a:solidFill>
                <a:miter lim="800000"/>
                <a:headEnd/>
                <a:tailEnd/>
              </a:ln>
            </p:spPr>
            <p:txBody>
              <a:bodyPr/>
              <a:lstStyle/>
              <a:p>
                <a:endParaRPr lang="en-US"/>
              </a:p>
            </p:txBody>
          </p:sp>
          <p:sp>
            <p:nvSpPr>
              <p:cNvPr id="150551" name="Line 14"/>
              <p:cNvSpPr>
                <a:spLocks noChangeAspect="1" noChangeShapeType="1"/>
              </p:cNvSpPr>
              <p:nvPr/>
            </p:nvSpPr>
            <p:spPr bwMode="auto">
              <a:xfrm>
                <a:off x="3205" y="1579"/>
                <a:ext cx="621" cy="1490"/>
              </a:xfrm>
              <a:prstGeom prst="line">
                <a:avLst/>
              </a:prstGeom>
              <a:noFill/>
              <a:ln w="2857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50552" name="Line 15"/>
              <p:cNvSpPr>
                <a:spLocks noChangeAspect="1" noChangeShapeType="1"/>
              </p:cNvSpPr>
              <p:nvPr/>
            </p:nvSpPr>
            <p:spPr bwMode="auto">
              <a:xfrm flipV="1">
                <a:off x="3205" y="1579"/>
                <a:ext cx="621" cy="1490"/>
              </a:xfrm>
              <a:prstGeom prst="line">
                <a:avLst/>
              </a:prstGeom>
              <a:noFill/>
              <a:ln w="2857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50553" name="Line 16"/>
              <p:cNvSpPr>
                <a:spLocks noChangeAspect="1" noChangeShapeType="1"/>
              </p:cNvSpPr>
              <p:nvPr/>
            </p:nvSpPr>
            <p:spPr bwMode="auto">
              <a:xfrm>
                <a:off x="3826" y="2448"/>
                <a:ext cx="1366" cy="621"/>
              </a:xfrm>
              <a:prstGeom prst="line">
                <a:avLst/>
              </a:prstGeom>
              <a:noFill/>
              <a:ln w="2857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50554" name="Line 17"/>
              <p:cNvSpPr>
                <a:spLocks noChangeAspect="1" noChangeShapeType="1"/>
              </p:cNvSpPr>
              <p:nvPr/>
            </p:nvSpPr>
            <p:spPr bwMode="auto">
              <a:xfrm flipV="1">
                <a:off x="3826" y="2448"/>
                <a:ext cx="1366" cy="621"/>
              </a:xfrm>
              <a:prstGeom prst="line">
                <a:avLst/>
              </a:prstGeom>
              <a:noFill/>
              <a:ln w="2857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50555" name="Line 18"/>
              <p:cNvSpPr>
                <a:spLocks noChangeAspect="1" noChangeShapeType="1"/>
              </p:cNvSpPr>
              <p:nvPr/>
            </p:nvSpPr>
            <p:spPr bwMode="auto">
              <a:xfrm>
                <a:off x="3205" y="3107"/>
                <a:ext cx="1" cy="24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0556" name="Line 19"/>
              <p:cNvSpPr>
                <a:spLocks noChangeAspect="1" noChangeShapeType="1"/>
              </p:cNvSpPr>
              <p:nvPr/>
            </p:nvSpPr>
            <p:spPr bwMode="auto">
              <a:xfrm>
                <a:off x="5191" y="3107"/>
                <a:ext cx="1" cy="24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0557" name="Line 20"/>
              <p:cNvSpPr>
                <a:spLocks noChangeAspect="1" noChangeShapeType="1"/>
              </p:cNvSpPr>
              <p:nvPr/>
            </p:nvSpPr>
            <p:spPr bwMode="auto">
              <a:xfrm>
                <a:off x="3205" y="3285"/>
                <a:ext cx="1987" cy="1"/>
              </a:xfrm>
              <a:prstGeom prst="line">
                <a:avLst/>
              </a:prstGeom>
              <a:noFill/>
              <a:ln w="28575">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50558" name="Line 21"/>
              <p:cNvSpPr>
                <a:spLocks noChangeAspect="1" noChangeShapeType="1"/>
              </p:cNvSpPr>
              <p:nvPr/>
            </p:nvSpPr>
            <p:spPr bwMode="auto">
              <a:xfrm>
                <a:off x="3825" y="1401"/>
                <a:ext cx="1" cy="1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0559" name="Line 22"/>
              <p:cNvSpPr>
                <a:spLocks noChangeAspect="1" noChangeShapeType="1"/>
              </p:cNvSpPr>
              <p:nvPr/>
            </p:nvSpPr>
            <p:spPr bwMode="auto">
              <a:xfrm>
                <a:off x="3205" y="1454"/>
                <a:ext cx="621" cy="0"/>
              </a:xfrm>
              <a:prstGeom prst="line">
                <a:avLst/>
              </a:prstGeom>
              <a:noFill/>
              <a:ln w="28575">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50560" name="Line 23"/>
              <p:cNvSpPr>
                <a:spLocks noChangeAspect="1" noChangeShapeType="1"/>
              </p:cNvSpPr>
              <p:nvPr/>
            </p:nvSpPr>
            <p:spPr bwMode="auto">
              <a:xfrm>
                <a:off x="3025" y="3069"/>
                <a:ext cx="124"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0561" name="Line 24"/>
              <p:cNvSpPr>
                <a:spLocks noChangeAspect="1" noChangeShapeType="1"/>
              </p:cNvSpPr>
              <p:nvPr/>
            </p:nvSpPr>
            <p:spPr bwMode="auto">
              <a:xfrm>
                <a:off x="3025" y="1579"/>
                <a:ext cx="124"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0562" name="Line 25"/>
              <p:cNvSpPr>
                <a:spLocks noChangeAspect="1" noChangeShapeType="1"/>
              </p:cNvSpPr>
              <p:nvPr/>
            </p:nvSpPr>
            <p:spPr bwMode="auto">
              <a:xfrm>
                <a:off x="3081" y="1579"/>
                <a:ext cx="0" cy="1490"/>
              </a:xfrm>
              <a:prstGeom prst="line">
                <a:avLst/>
              </a:prstGeom>
              <a:noFill/>
              <a:ln w="28575">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50563" name="Line 26"/>
              <p:cNvSpPr>
                <a:spLocks noChangeAspect="1" noChangeShapeType="1"/>
              </p:cNvSpPr>
              <p:nvPr/>
            </p:nvSpPr>
            <p:spPr bwMode="auto">
              <a:xfrm>
                <a:off x="5225" y="2448"/>
                <a:ext cx="25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0564" name="Line 27"/>
              <p:cNvSpPr>
                <a:spLocks noChangeAspect="1" noChangeShapeType="1"/>
              </p:cNvSpPr>
              <p:nvPr/>
            </p:nvSpPr>
            <p:spPr bwMode="auto">
              <a:xfrm flipV="1">
                <a:off x="5394" y="2448"/>
                <a:ext cx="1" cy="621"/>
              </a:xfrm>
              <a:prstGeom prst="line">
                <a:avLst/>
              </a:prstGeom>
              <a:noFill/>
              <a:ln w="28575">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50565" name="Text Box 28"/>
              <p:cNvSpPr txBox="1">
                <a:spLocks noChangeAspect="1" noChangeArrowheads="1"/>
              </p:cNvSpPr>
              <p:nvPr/>
            </p:nvSpPr>
            <p:spPr bwMode="auto">
              <a:xfrm>
                <a:off x="4075" y="3008"/>
                <a:ext cx="372" cy="3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a</a:t>
                </a:r>
                <a:endParaRPr lang="en-US" sz="3200"/>
              </a:p>
            </p:txBody>
          </p:sp>
          <p:sp>
            <p:nvSpPr>
              <p:cNvPr id="150566" name="Text Box 29"/>
              <p:cNvSpPr txBox="1">
                <a:spLocks noChangeAspect="1" noChangeArrowheads="1"/>
              </p:cNvSpPr>
              <p:nvPr/>
            </p:nvSpPr>
            <p:spPr bwMode="auto">
              <a:xfrm>
                <a:off x="2773" y="2076"/>
                <a:ext cx="372" cy="3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vert27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b</a:t>
                </a:r>
                <a:endParaRPr lang="en-US" sz="3200"/>
              </a:p>
            </p:txBody>
          </p:sp>
          <p:sp>
            <p:nvSpPr>
              <p:cNvPr id="150567" name="Text Box 30"/>
              <p:cNvSpPr txBox="1">
                <a:spLocks noChangeAspect="1" noChangeArrowheads="1"/>
              </p:cNvSpPr>
              <p:nvPr/>
            </p:nvSpPr>
            <p:spPr bwMode="auto">
              <a:xfrm>
                <a:off x="5107" y="2478"/>
                <a:ext cx="372" cy="3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vert27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d</a:t>
                </a:r>
                <a:endParaRPr lang="en-US" sz="3200"/>
              </a:p>
            </p:txBody>
          </p:sp>
          <p:sp>
            <p:nvSpPr>
              <p:cNvPr id="150568" name="Text Box 31"/>
              <p:cNvSpPr txBox="1">
                <a:spLocks noChangeAspect="1" noChangeArrowheads="1"/>
              </p:cNvSpPr>
              <p:nvPr/>
            </p:nvSpPr>
            <p:spPr bwMode="auto">
              <a:xfrm>
                <a:off x="3376" y="1184"/>
                <a:ext cx="373" cy="3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d</a:t>
                </a:r>
              </a:p>
            </p:txBody>
          </p:sp>
          <p:sp>
            <p:nvSpPr>
              <p:cNvPr id="150569" name="Text Box 32"/>
              <p:cNvSpPr txBox="1">
                <a:spLocks noChangeAspect="1" noChangeArrowheads="1"/>
              </p:cNvSpPr>
              <p:nvPr/>
            </p:nvSpPr>
            <p:spPr bwMode="auto">
              <a:xfrm>
                <a:off x="3163" y="2115"/>
                <a:ext cx="497" cy="3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solidFill>
                      <a:srgbClr val="FFFF00"/>
                    </a:solidFill>
                  </a:rPr>
                  <a:t>O</a:t>
                </a:r>
                <a:r>
                  <a:rPr lang="en-US" sz="2000" b="1" baseline="-25000">
                    <a:solidFill>
                      <a:srgbClr val="FFFF00"/>
                    </a:solidFill>
                  </a:rPr>
                  <a:t>1</a:t>
                </a:r>
                <a:endParaRPr lang="en-US" sz="3200" b="1">
                  <a:solidFill>
                    <a:srgbClr val="FFFF00"/>
                  </a:solidFill>
                </a:endParaRPr>
              </a:p>
            </p:txBody>
          </p:sp>
          <p:sp>
            <p:nvSpPr>
              <p:cNvPr id="150570" name="Text Box 33"/>
              <p:cNvSpPr txBox="1">
                <a:spLocks noChangeAspect="1" noChangeArrowheads="1"/>
              </p:cNvSpPr>
              <p:nvPr/>
            </p:nvSpPr>
            <p:spPr bwMode="auto">
              <a:xfrm>
                <a:off x="4322" y="2422"/>
                <a:ext cx="497" cy="3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solidFill>
                      <a:srgbClr val="FFFF00"/>
                    </a:solidFill>
                  </a:rPr>
                  <a:t>O</a:t>
                </a:r>
                <a:r>
                  <a:rPr lang="en-US" sz="2000" b="1" baseline="-25000">
                    <a:solidFill>
                      <a:srgbClr val="FFFF00"/>
                    </a:solidFill>
                  </a:rPr>
                  <a:t>2</a:t>
                </a:r>
                <a:endParaRPr lang="en-US" sz="3200" b="1">
                  <a:solidFill>
                    <a:srgbClr val="FFFF00"/>
                  </a:solidFill>
                </a:endParaRPr>
              </a:p>
            </p:txBody>
          </p:sp>
          <p:sp>
            <p:nvSpPr>
              <p:cNvPr id="150571" name="Text Box 34"/>
              <p:cNvSpPr txBox="1">
                <a:spLocks noChangeAspect="1" noChangeArrowheads="1"/>
              </p:cNvSpPr>
              <p:nvPr/>
            </p:nvSpPr>
            <p:spPr bwMode="auto">
              <a:xfrm>
                <a:off x="2957" y="1330"/>
                <a:ext cx="496" cy="3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t>A</a:t>
                </a:r>
                <a:endParaRPr lang="en-US" sz="3200" b="1"/>
              </a:p>
            </p:txBody>
          </p:sp>
          <p:sp>
            <p:nvSpPr>
              <p:cNvPr id="150572" name="Text Box 35"/>
              <p:cNvSpPr txBox="1">
                <a:spLocks noChangeAspect="1" noChangeArrowheads="1"/>
              </p:cNvSpPr>
              <p:nvPr/>
            </p:nvSpPr>
            <p:spPr bwMode="auto">
              <a:xfrm>
                <a:off x="3773" y="1387"/>
                <a:ext cx="497" cy="3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t>B</a:t>
                </a:r>
              </a:p>
            </p:txBody>
          </p:sp>
          <p:sp>
            <p:nvSpPr>
              <p:cNvPr id="150573" name="Text Box 36"/>
              <p:cNvSpPr txBox="1">
                <a:spLocks noChangeAspect="1" noChangeArrowheads="1"/>
              </p:cNvSpPr>
              <p:nvPr/>
            </p:nvSpPr>
            <p:spPr bwMode="auto">
              <a:xfrm>
                <a:off x="3773" y="2199"/>
                <a:ext cx="496" cy="3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t>C</a:t>
                </a:r>
                <a:endParaRPr lang="en-US" sz="3200" b="1"/>
              </a:p>
            </p:txBody>
          </p:sp>
          <p:sp>
            <p:nvSpPr>
              <p:cNvPr id="150575" name="Text Box 38"/>
              <p:cNvSpPr txBox="1">
                <a:spLocks noChangeAspect="1" noChangeArrowheads="1"/>
              </p:cNvSpPr>
              <p:nvPr/>
            </p:nvSpPr>
            <p:spPr bwMode="auto">
              <a:xfrm>
                <a:off x="5158" y="3050"/>
                <a:ext cx="270" cy="3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800" b="1"/>
                  <a:t>E</a:t>
                </a:r>
                <a:endParaRPr lang="en-US" sz="2800" b="1"/>
              </a:p>
            </p:txBody>
          </p:sp>
          <p:sp>
            <p:nvSpPr>
              <p:cNvPr id="150576" name="Text Box 39"/>
              <p:cNvSpPr txBox="1">
                <a:spLocks noChangeAspect="1" noChangeArrowheads="1"/>
              </p:cNvSpPr>
              <p:nvPr/>
            </p:nvSpPr>
            <p:spPr bwMode="auto">
              <a:xfrm>
                <a:off x="3656" y="3032"/>
                <a:ext cx="497" cy="3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t>G</a:t>
                </a:r>
                <a:endParaRPr lang="en-US" sz="3200" b="1"/>
              </a:p>
            </p:txBody>
          </p:sp>
          <p:sp>
            <p:nvSpPr>
              <p:cNvPr id="150577" name="Text Box 40"/>
              <p:cNvSpPr txBox="1">
                <a:spLocks noChangeAspect="1" noChangeArrowheads="1"/>
              </p:cNvSpPr>
              <p:nvPr/>
            </p:nvSpPr>
            <p:spPr bwMode="auto">
              <a:xfrm>
                <a:off x="2979" y="3024"/>
                <a:ext cx="497" cy="3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800" b="1"/>
                  <a:t>H</a:t>
                </a:r>
                <a:endParaRPr lang="en-US" sz="2800" b="1"/>
              </a:p>
            </p:txBody>
          </p:sp>
        </p:grpSp>
        <p:sp>
          <p:nvSpPr>
            <p:cNvPr id="150545" name="Text Box 41"/>
            <p:cNvSpPr txBox="1">
              <a:spLocks noChangeAspect="1" noChangeArrowheads="1"/>
            </p:cNvSpPr>
            <p:nvPr/>
          </p:nvSpPr>
          <p:spPr bwMode="auto">
            <a:xfrm>
              <a:off x="3039" y="1094"/>
              <a:ext cx="250" cy="30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a:t>y</a:t>
              </a:r>
            </a:p>
          </p:txBody>
        </p:sp>
        <p:sp>
          <p:nvSpPr>
            <p:cNvPr id="150546" name="Text Box 42"/>
            <p:cNvSpPr txBox="1">
              <a:spLocks noChangeAspect="1" noChangeArrowheads="1"/>
            </p:cNvSpPr>
            <p:nvPr/>
          </p:nvSpPr>
          <p:spPr bwMode="auto">
            <a:xfrm>
              <a:off x="5375" y="3067"/>
              <a:ext cx="272" cy="30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i="1"/>
                <a:t>X</a:t>
              </a:r>
            </a:p>
          </p:txBody>
        </p:sp>
      </p:grpSp>
      <p:grpSp>
        <p:nvGrpSpPr>
          <p:cNvPr id="398379" name="Group 43"/>
          <p:cNvGrpSpPr>
            <a:grpSpLocks noChangeAspect="1"/>
          </p:cNvGrpSpPr>
          <p:nvPr/>
        </p:nvGrpSpPr>
        <p:grpSpPr bwMode="auto">
          <a:xfrm>
            <a:off x="6040438" y="4160838"/>
            <a:ext cx="292100" cy="1792287"/>
            <a:chOff x="3515" y="2795"/>
            <a:chExt cx="228" cy="1403"/>
          </a:xfrm>
        </p:grpSpPr>
        <p:sp>
          <p:nvSpPr>
            <p:cNvPr id="150542" name="Line 44"/>
            <p:cNvSpPr>
              <a:spLocks noChangeAspect="1" noChangeShapeType="1"/>
            </p:cNvSpPr>
            <p:nvPr/>
          </p:nvSpPr>
          <p:spPr bwMode="auto">
            <a:xfrm>
              <a:off x="3515" y="2795"/>
              <a:ext cx="0" cy="1202"/>
            </a:xfrm>
            <a:prstGeom prst="line">
              <a:avLst/>
            </a:prstGeom>
            <a:noFill/>
            <a:ln w="57150">
              <a:solidFill>
                <a:srgbClr val="CC00CC"/>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150543" name="Object 45"/>
            <p:cNvGraphicFramePr>
              <a:graphicFrameLocks noChangeAspect="1"/>
            </p:cNvGraphicFramePr>
            <p:nvPr/>
          </p:nvGraphicFramePr>
          <p:xfrm>
            <a:off x="3528" y="3838"/>
            <a:ext cx="215" cy="360"/>
          </p:xfrm>
          <a:graphic>
            <a:graphicData uri="http://schemas.openxmlformats.org/presentationml/2006/ole">
              <mc:AlternateContent xmlns:mc="http://schemas.openxmlformats.org/markup-compatibility/2006">
                <mc:Choice xmlns:v="urn:schemas-microsoft-com:vml" Requires="v">
                  <p:oleObj spid="_x0000_s150853" name="Equation" r:id="rId3" imgW="152268" imgH="253780" progId="Equation.DSMT4">
                    <p:embed/>
                  </p:oleObj>
                </mc:Choice>
                <mc:Fallback>
                  <p:oleObj name="Equation" r:id="rId3" imgW="152268" imgH="253780" progId="Equation.DSMT4">
                    <p:embed/>
                    <p:pic>
                      <p:nvPicPr>
                        <p:cNvPr id="0" name="Object 4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8" y="3838"/>
                          <a:ext cx="215" cy="3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398382" name="Group 46"/>
          <p:cNvGrpSpPr>
            <a:grpSpLocks noChangeAspect="1"/>
          </p:cNvGrpSpPr>
          <p:nvPr/>
        </p:nvGrpSpPr>
        <p:grpSpPr bwMode="auto">
          <a:xfrm>
            <a:off x="7316258" y="4686299"/>
            <a:ext cx="328613" cy="1346200"/>
            <a:chOff x="4513" y="3234"/>
            <a:chExt cx="236" cy="967"/>
          </a:xfrm>
        </p:grpSpPr>
        <p:sp>
          <p:nvSpPr>
            <p:cNvPr id="150540" name="Line 47"/>
            <p:cNvSpPr>
              <a:spLocks noChangeAspect="1" noChangeShapeType="1"/>
            </p:cNvSpPr>
            <p:nvPr/>
          </p:nvSpPr>
          <p:spPr bwMode="auto">
            <a:xfrm>
              <a:off x="4513" y="3234"/>
              <a:ext cx="0" cy="771"/>
            </a:xfrm>
            <a:prstGeom prst="line">
              <a:avLst/>
            </a:prstGeom>
            <a:noFill/>
            <a:ln w="57150">
              <a:solidFill>
                <a:srgbClr val="CC00CC"/>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150541" name="Object 48"/>
            <p:cNvGraphicFramePr>
              <a:graphicFrameLocks noChangeAspect="1"/>
            </p:cNvGraphicFramePr>
            <p:nvPr/>
          </p:nvGraphicFramePr>
          <p:xfrm>
            <a:off x="4513" y="3838"/>
            <a:ext cx="236" cy="363"/>
          </p:xfrm>
          <a:graphic>
            <a:graphicData uri="http://schemas.openxmlformats.org/presentationml/2006/ole">
              <mc:AlternateContent xmlns:mc="http://schemas.openxmlformats.org/markup-compatibility/2006">
                <mc:Choice xmlns:v="urn:schemas-microsoft-com:vml" Requires="v">
                  <p:oleObj spid="_x0000_s150854" name="Equation" r:id="rId5" imgW="164957" imgH="253780" progId="Equation.DSMT4">
                    <p:embed/>
                  </p:oleObj>
                </mc:Choice>
                <mc:Fallback>
                  <p:oleObj name="Equation" r:id="rId5" imgW="164957" imgH="253780" progId="Equation.DSMT4">
                    <p:embed/>
                    <p:pic>
                      <p:nvPicPr>
                        <p:cNvPr id="0" name="Object 4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3" y="3838"/>
                          <a:ext cx="236" cy="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mc:AlternateContent xmlns:mc="http://schemas.openxmlformats.org/markup-compatibility/2006" xmlns:a14="http://schemas.microsoft.com/office/drawing/2010/main">
        <mc:Choice Requires="a14">
          <p:sp>
            <p:nvSpPr>
              <p:cNvPr id="2" name="Rectangle 1"/>
              <p:cNvSpPr/>
              <p:nvPr/>
            </p:nvSpPr>
            <p:spPr>
              <a:xfrm>
                <a:off x="2848386" y="944724"/>
                <a:ext cx="2440668" cy="94506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𝒓</m:t>
                              </m:r>
                            </m:e>
                          </m:acc>
                        </m:e>
                        <m:sub>
                          <m:r>
                            <a:rPr lang="en-US" sz="2800" b="1" i="1" smtClean="0">
                              <a:solidFill>
                                <a:srgbClr val="FF0000"/>
                              </a:solidFill>
                              <a:latin typeface="Cambria Math"/>
                            </a:rPr>
                            <m:t>𝑪</m:t>
                          </m:r>
                        </m:sub>
                      </m:sSub>
                      <m:r>
                        <a:rPr lang="en-US" sz="2800" b="1" i="1" smtClean="0">
                          <a:solidFill>
                            <a:srgbClr val="FF0000"/>
                          </a:solidFill>
                          <a:latin typeface="Cambria Math"/>
                        </a:rPr>
                        <m:t>=</m:t>
                      </m:r>
                      <m:f>
                        <m:fPr>
                          <m:ctrlPr>
                            <a:rPr lang="en-US" sz="2800" b="1" i="1" smtClean="0">
                              <a:solidFill>
                                <a:srgbClr val="FF0000"/>
                              </a:solidFill>
                              <a:latin typeface="Cambria Math"/>
                            </a:rPr>
                          </m:ctrlPr>
                        </m:fPr>
                        <m:num>
                          <m:nary>
                            <m:naryPr>
                              <m:chr m:val="∑"/>
                              <m:subHide m:val="on"/>
                              <m:supHide m:val="on"/>
                              <m:ctrlPr>
                                <a:rPr lang="en-US" sz="2800" b="1" i="1" smtClean="0">
                                  <a:solidFill>
                                    <a:srgbClr val="FF0000"/>
                                  </a:solidFill>
                                  <a:latin typeface="Cambria Math"/>
                                </a:rPr>
                              </m:ctrlPr>
                            </m:naryPr>
                            <m:sub/>
                            <m:sup/>
                            <m:e>
                              <m:r>
                                <a:rPr lang="en-US" sz="2800" b="1" i="1" smtClean="0">
                                  <a:solidFill>
                                    <a:srgbClr val="FF0000"/>
                                  </a:solidFill>
                                  <a:latin typeface="Cambria Math"/>
                                  <a:ea typeface="Cambria Math"/>
                                </a:rPr>
                                <m:t>∆</m:t>
                              </m:r>
                              <m:sSub>
                                <m:sSubPr>
                                  <m:ctrlPr>
                                    <a:rPr lang="en-US" sz="2800" b="1" i="1" smtClean="0">
                                      <a:solidFill>
                                        <a:srgbClr val="FF0000"/>
                                      </a:solidFill>
                                      <a:latin typeface="Cambria Math"/>
                                      <a:ea typeface="Cambria Math"/>
                                    </a:rPr>
                                  </m:ctrlPr>
                                </m:sSubPr>
                                <m:e>
                                  <m:r>
                                    <a:rPr lang="en-US" sz="2800" b="1" i="1" smtClean="0">
                                      <a:solidFill>
                                        <a:srgbClr val="FF0000"/>
                                      </a:solidFill>
                                      <a:latin typeface="Cambria Math"/>
                                      <a:ea typeface="Cambria Math"/>
                                    </a:rPr>
                                    <m:t>𝑷</m:t>
                                  </m:r>
                                </m:e>
                                <m:sub>
                                  <m:r>
                                    <a:rPr lang="en-US" sz="2800" b="1" i="1" smtClean="0">
                                      <a:solidFill>
                                        <a:srgbClr val="FF0000"/>
                                      </a:solidFill>
                                      <a:latin typeface="Cambria Math"/>
                                      <a:ea typeface="Cambria Math"/>
                                    </a:rPr>
                                    <m:t>𝒌</m:t>
                                  </m:r>
                                </m:sub>
                              </m:sSub>
                              <m:sSub>
                                <m:sSubPr>
                                  <m:ctrlPr>
                                    <a:rPr lang="en-US" sz="2800" b="1" i="1" smtClean="0">
                                      <a:solidFill>
                                        <a:srgbClr val="FF0000"/>
                                      </a:solidFill>
                                      <a:latin typeface="Cambria Math"/>
                                      <a:ea typeface="Cambria Math"/>
                                    </a:rPr>
                                  </m:ctrlPr>
                                </m:sSubPr>
                                <m:e>
                                  <m:acc>
                                    <m:accPr>
                                      <m:chr m:val="⃗"/>
                                      <m:ctrlPr>
                                        <a:rPr lang="en-US" sz="2800" b="1" i="1" smtClean="0">
                                          <a:solidFill>
                                            <a:srgbClr val="FF0000"/>
                                          </a:solidFill>
                                          <a:latin typeface="Cambria Math"/>
                                          <a:ea typeface="Cambria Math"/>
                                        </a:rPr>
                                      </m:ctrlPr>
                                    </m:accPr>
                                    <m:e>
                                      <m:r>
                                        <a:rPr lang="en-US" sz="2800" b="1" i="1" smtClean="0">
                                          <a:solidFill>
                                            <a:srgbClr val="FF0000"/>
                                          </a:solidFill>
                                          <a:latin typeface="Cambria Math"/>
                                          <a:ea typeface="Cambria Math"/>
                                        </a:rPr>
                                        <m:t>𝒓</m:t>
                                      </m:r>
                                    </m:e>
                                  </m:acc>
                                </m:e>
                                <m:sub>
                                  <m:r>
                                    <a:rPr lang="en-US" sz="2800" b="1" i="1" smtClean="0">
                                      <a:solidFill>
                                        <a:srgbClr val="FF0000"/>
                                      </a:solidFill>
                                      <a:latin typeface="Cambria Math"/>
                                      <a:ea typeface="Cambria Math"/>
                                    </a:rPr>
                                    <m:t>𝒌</m:t>
                                  </m:r>
                                </m:sub>
                              </m:sSub>
                            </m:e>
                          </m:nary>
                        </m:num>
                        <m:den>
                          <m:r>
                            <a:rPr lang="en-US" sz="2800" b="1" i="1" smtClean="0">
                              <a:solidFill>
                                <a:srgbClr val="FF0000"/>
                              </a:solidFill>
                              <a:latin typeface="Cambria Math"/>
                            </a:rPr>
                            <m:t>𝑷</m:t>
                          </m:r>
                        </m:den>
                      </m:f>
                    </m:oMath>
                  </m:oMathPara>
                </a14:m>
                <a:endParaRPr lang="en-US" sz="2800">
                  <a:solidFill>
                    <a:srgbClr val="FF0000"/>
                  </a:solidFill>
                </a:endParaRPr>
              </a:p>
            </p:txBody>
          </p:sp>
        </mc:Choice>
        <mc:Fallback xmlns="">
          <p:sp>
            <p:nvSpPr>
              <p:cNvPr id="2" name="Rectangle 1"/>
              <p:cNvSpPr>
                <a:spLocks noRot="1" noChangeAspect="1" noMove="1" noResize="1" noEditPoints="1" noAdjustHandles="1" noChangeArrowheads="1" noChangeShapeType="1" noTextEdit="1"/>
              </p:cNvSpPr>
              <p:nvPr/>
            </p:nvSpPr>
            <p:spPr>
              <a:xfrm>
                <a:off x="2848386" y="944724"/>
                <a:ext cx="2440668" cy="945067"/>
              </a:xfrm>
              <a:prstGeom prst="rect">
                <a:avLst/>
              </a:prstGeom>
              <a:blipFill rotWithShape="1">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p:cNvSpPr txBox="1"/>
              <p:nvPr/>
            </p:nvSpPr>
            <p:spPr>
              <a:xfrm>
                <a:off x="1880740" y="2138363"/>
                <a:ext cx="1762085" cy="954107"/>
              </a:xfrm>
              <a:prstGeom prst="rect">
                <a:avLst/>
              </a:prstGeom>
              <a:solidFill>
                <a:srgbClr val="FF99FF"/>
              </a:solid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800" b="1" i="1" smtClean="0">
                              <a:solidFill>
                                <a:srgbClr val="0000FF"/>
                              </a:solidFill>
                              <a:latin typeface="Cambria Math"/>
                            </a:rPr>
                          </m:ctrlPr>
                        </m:sSubPr>
                        <m:e>
                          <m:r>
                            <a:rPr lang="en-US" sz="2800" b="1" i="1" smtClean="0">
                              <a:solidFill>
                                <a:srgbClr val="0000FF"/>
                              </a:solidFill>
                              <a:latin typeface="Cambria Math"/>
                            </a:rPr>
                            <m:t>𝑷</m:t>
                          </m:r>
                        </m:e>
                        <m:sub>
                          <m:r>
                            <a:rPr lang="en-US" sz="2800" b="1" i="1" smtClean="0">
                              <a:solidFill>
                                <a:srgbClr val="0000FF"/>
                              </a:solidFill>
                              <a:latin typeface="Cambria Math"/>
                            </a:rPr>
                            <m:t>𝟏</m:t>
                          </m:r>
                        </m:sub>
                      </m:sSub>
                      <m:r>
                        <a:rPr lang="en-US" sz="2800" b="1" i="1" smtClean="0">
                          <a:solidFill>
                            <a:srgbClr val="0000FF"/>
                          </a:solidFill>
                          <a:latin typeface="Cambria Math"/>
                        </a:rPr>
                        <m:t>=</m:t>
                      </m:r>
                      <m:r>
                        <a:rPr lang="en-US" sz="2800" b="1" i="1" smtClean="0">
                          <a:solidFill>
                            <a:srgbClr val="0000FF"/>
                          </a:solidFill>
                          <a:latin typeface="Cambria Math"/>
                          <a:ea typeface="Cambria Math"/>
                        </a:rPr>
                        <m:t>𝜸</m:t>
                      </m:r>
                      <m:sSub>
                        <m:sSubPr>
                          <m:ctrlPr>
                            <a:rPr lang="en-US" sz="2800" b="1" i="1" smtClean="0">
                              <a:solidFill>
                                <a:srgbClr val="0000FF"/>
                              </a:solidFill>
                              <a:latin typeface="Cambria Math"/>
                              <a:ea typeface="Cambria Math"/>
                            </a:rPr>
                          </m:ctrlPr>
                        </m:sSubPr>
                        <m:e>
                          <m:r>
                            <a:rPr lang="en-US" sz="2800" b="1" i="1" smtClean="0">
                              <a:solidFill>
                                <a:srgbClr val="0000FF"/>
                              </a:solidFill>
                              <a:latin typeface="Cambria Math"/>
                              <a:ea typeface="Cambria Math"/>
                            </a:rPr>
                            <m:t>𝑺</m:t>
                          </m:r>
                        </m:e>
                        <m:sub>
                          <m:r>
                            <a:rPr lang="en-US" sz="2800" b="1" i="1" smtClean="0">
                              <a:solidFill>
                                <a:srgbClr val="0000FF"/>
                              </a:solidFill>
                              <a:latin typeface="Cambria Math"/>
                              <a:ea typeface="Cambria Math"/>
                            </a:rPr>
                            <m:t>𝟏</m:t>
                          </m:r>
                        </m:sub>
                      </m:sSub>
                    </m:oMath>
                  </m:oMathPara>
                </a14:m>
                <a:endParaRPr lang="en-US" sz="2800" b="1" smtClean="0">
                  <a:solidFill>
                    <a:srgbClr val="0000FF"/>
                  </a:solidFill>
                </a:endParaRPr>
              </a:p>
              <a:p>
                <a:pPr/>
                <a14:m>
                  <m:oMathPara xmlns:m="http://schemas.openxmlformats.org/officeDocument/2006/math">
                    <m:oMathParaPr>
                      <m:jc m:val="centerGroup"/>
                    </m:oMathParaPr>
                    <m:oMath xmlns:m="http://schemas.openxmlformats.org/officeDocument/2006/math">
                      <m:sSub>
                        <m:sSubPr>
                          <m:ctrlPr>
                            <a:rPr lang="en-US" sz="2800" b="1" i="1" smtClean="0">
                              <a:solidFill>
                                <a:srgbClr val="0000FF"/>
                              </a:solidFill>
                              <a:latin typeface="Cambria Math"/>
                            </a:rPr>
                          </m:ctrlPr>
                        </m:sSubPr>
                        <m:e>
                          <m:r>
                            <a:rPr lang="en-US" sz="2800" b="1" i="1" smtClean="0">
                              <a:solidFill>
                                <a:srgbClr val="0000FF"/>
                              </a:solidFill>
                              <a:latin typeface="Cambria Math"/>
                            </a:rPr>
                            <m:t>𝑷</m:t>
                          </m:r>
                        </m:e>
                        <m:sub>
                          <m:r>
                            <a:rPr lang="en-US" sz="2800" b="1" i="1" smtClean="0">
                              <a:solidFill>
                                <a:srgbClr val="0000FF"/>
                              </a:solidFill>
                              <a:latin typeface="Cambria Math"/>
                            </a:rPr>
                            <m:t>𝟐</m:t>
                          </m:r>
                        </m:sub>
                      </m:sSub>
                      <m:r>
                        <a:rPr lang="en-US" sz="2800" b="1" i="1" smtClean="0">
                          <a:solidFill>
                            <a:srgbClr val="0000FF"/>
                          </a:solidFill>
                          <a:latin typeface="Cambria Math"/>
                        </a:rPr>
                        <m:t>=</m:t>
                      </m:r>
                      <m:r>
                        <a:rPr lang="en-US" sz="2800" b="1" i="1" smtClean="0">
                          <a:solidFill>
                            <a:srgbClr val="0000FF"/>
                          </a:solidFill>
                          <a:latin typeface="Cambria Math"/>
                          <a:ea typeface="Cambria Math"/>
                        </a:rPr>
                        <m:t>𝜸</m:t>
                      </m:r>
                      <m:sSub>
                        <m:sSubPr>
                          <m:ctrlPr>
                            <a:rPr lang="en-US" sz="2800" b="1" i="1" smtClean="0">
                              <a:solidFill>
                                <a:srgbClr val="0000FF"/>
                              </a:solidFill>
                              <a:latin typeface="Cambria Math"/>
                              <a:ea typeface="Cambria Math"/>
                            </a:rPr>
                          </m:ctrlPr>
                        </m:sSubPr>
                        <m:e>
                          <m:r>
                            <a:rPr lang="en-US" sz="2800" b="1" i="1" smtClean="0">
                              <a:solidFill>
                                <a:srgbClr val="0000FF"/>
                              </a:solidFill>
                              <a:latin typeface="Cambria Math"/>
                              <a:ea typeface="Cambria Math"/>
                            </a:rPr>
                            <m:t>𝑺</m:t>
                          </m:r>
                        </m:e>
                        <m:sub>
                          <m:r>
                            <a:rPr lang="en-US" sz="2800" b="1" i="1" smtClean="0">
                              <a:solidFill>
                                <a:srgbClr val="0000FF"/>
                              </a:solidFill>
                              <a:latin typeface="Cambria Math"/>
                              <a:ea typeface="Cambria Math"/>
                            </a:rPr>
                            <m:t>𝟐</m:t>
                          </m:r>
                        </m:sub>
                      </m:sSub>
                    </m:oMath>
                  </m:oMathPara>
                </a14:m>
                <a:endParaRPr lang="en-US" sz="2800" b="1">
                  <a:solidFill>
                    <a:srgbClr val="0000FF"/>
                  </a:solidFill>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1880740" y="2138363"/>
                <a:ext cx="1762085" cy="954107"/>
              </a:xfrm>
              <a:prstGeom prst="rect">
                <a:avLst/>
              </a:prstGeom>
              <a:blipFill rotWithShape="1">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4" name="TextBox 53"/>
              <p:cNvSpPr txBox="1"/>
              <p:nvPr/>
            </p:nvSpPr>
            <p:spPr>
              <a:xfrm>
                <a:off x="-29014" y="3280201"/>
                <a:ext cx="5581592" cy="90948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0000FF"/>
                              </a:solidFill>
                              <a:latin typeface="Cambria Math"/>
                            </a:rPr>
                          </m:ctrlPr>
                        </m:sSubPr>
                        <m:e>
                          <m:r>
                            <a:rPr lang="en-US" b="1" i="1" smtClean="0">
                              <a:solidFill>
                                <a:srgbClr val="0000FF"/>
                              </a:solidFill>
                              <a:latin typeface="Cambria Math"/>
                            </a:rPr>
                            <m:t>𝒙</m:t>
                          </m:r>
                        </m:e>
                        <m:sub>
                          <m:r>
                            <a:rPr lang="en-US" b="1" i="1" smtClean="0">
                              <a:solidFill>
                                <a:srgbClr val="0000FF"/>
                              </a:solidFill>
                              <a:latin typeface="Cambria Math"/>
                            </a:rPr>
                            <m:t>𝑪</m:t>
                          </m:r>
                        </m:sub>
                      </m:sSub>
                      <m:r>
                        <a:rPr lang="en-US" b="1" i="1" smtClean="0">
                          <a:solidFill>
                            <a:srgbClr val="0000FF"/>
                          </a:solidFill>
                          <a:latin typeface="Cambria Math"/>
                        </a:rPr>
                        <m:t>=</m:t>
                      </m:r>
                      <m:f>
                        <m:fPr>
                          <m:ctrlPr>
                            <a:rPr lang="en-US" b="1" i="1" smtClean="0">
                              <a:solidFill>
                                <a:srgbClr val="0000FF"/>
                              </a:solidFill>
                              <a:latin typeface="Cambria Math"/>
                            </a:rPr>
                          </m:ctrlPr>
                        </m:fPr>
                        <m:num>
                          <m:sSub>
                            <m:sSubPr>
                              <m:ctrlPr>
                                <a:rPr lang="en-US" b="1" i="1" smtClean="0">
                                  <a:solidFill>
                                    <a:srgbClr val="0000FF"/>
                                  </a:solidFill>
                                  <a:latin typeface="Cambria Math"/>
                                </a:rPr>
                              </m:ctrlPr>
                            </m:sSubPr>
                            <m:e>
                              <m:r>
                                <a:rPr lang="en-US" b="1" i="1" smtClean="0">
                                  <a:solidFill>
                                    <a:srgbClr val="0000FF"/>
                                  </a:solidFill>
                                  <a:latin typeface="Cambria Math"/>
                                </a:rPr>
                                <m:t>𝑷</m:t>
                              </m:r>
                            </m:e>
                            <m:sub>
                              <m:r>
                                <a:rPr lang="en-US" b="1" i="1" smtClean="0">
                                  <a:solidFill>
                                    <a:srgbClr val="0000FF"/>
                                  </a:solidFill>
                                  <a:latin typeface="Cambria Math"/>
                                </a:rPr>
                                <m:t>𝟏</m:t>
                              </m:r>
                            </m:sub>
                          </m:sSub>
                          <m:sSub>
                            <m:sSubPr>
                              <m:ctrlPr>
                                <a:rPr lang="en-US" b="1" i="1" smtClean="0">
                                  <a:solidFill>
                                    <a:srgbClr val="0000FF"/>
                                  </a:solidFill>
                                  <a:latin typeface="Cambria Math"/>
                                </a:rPr>
                              </m:ctrlPr>
                            </m:sSubPr>
                            <m:e>
                              <m:r>
                                <a:rPr lang="en-US" b="1" i="1" smtClean="0">
                                  <a:solidFill>
                                    <a:srgbClr val="0000FF"/>
                                  </a:solidFill>
                                  <a:latin typeface="Cambria Math"/>
                                </a:rPr>
                                <m:t>𝒙</m:t>
                              </m:r>
                            </m:e>
                            <m:sub>
                              <m:r>
                                <a:rPr lang="en-US" b="1" i="1" smtClean="0">
                                  <a:solidFill>
                                    <a:srgbClr val="0000FF"/>
                                  </a:solidFill>
                                  <a:latin typeface="Cambria Math"/>
                                </a:rPr>
                                <m:t>𝟏</m:t>
                              </m:r>
                            </m:sub>
                          </m:sSub>
                          <m:r>
                            <a:rPr lang="en-US" b="1" i="1" smtClean="0">
                              <a:solidFill>
                                <a:srgbClr val="0000FF"/>
                              </a:solidFill>
                              <a:latin typeface="Cambria Math"/>
                            </a:rPr>
                            <m:t>+</m:t>
                          </m:r>
                          <m:sSub>
                            <m:sSubPr>
                              <m:ctrlPr>
                                <a:rPr lang="en-US" b="1" i="1" smtClean="0">
                                  <a:solidFill>
                                    <a:srgbClr val="0000FF"/>
                                  </a:solidFill>
                                  <a:latin typeface="Cambria Math"/>
                                </a:rPr>
                              </m:ctrlPr>
                            </m:sSubPr>
                            <m:e>
                              <m:r>
                                <a:rPr lang="en-US" b="1" i="1" smtClean="0">
                                  <a:solidFill>
                                    <a:srgbClr val="0000FF"/>
                                  </a:solidFill>
                                  <a:latin typeface="Cambria Math"/>
                                </a:rPr>
                                <m:t>𝑷</m:t>
                              </m:r>
                            </m:e>
                            <m:sub>
                              <m:r>
                                <a:rPr lang="en-US" b="1" i="1" smtClean="0">
                                  <a:solidFill>
                                    <a:srgbClr val="0000FF"/>
                                  </a:solidFill>
                                  <a:latin typeface="Cambria Math"/>
                                </a:rPr>
                                <m:t>𝟐</m:t>
                              </m:r>
                            </m:sub>
                          </m:sSub>
                          <m:sSub>
                            <m:sSubPr>
                              <m:ctrlPr>
                                <a:rPr lang="en-US" b="1" i="1" smtClean="0">
                                  <a:solidFill>
                                    <a:srgbClr val="0000FF"/>
                                  </a:solidFill>
                                  <a:latin typeface="Cambria Math"/>
                                </a:rPr>
                              </m:ctrlPr>
                            </m:sSubPr>
                            <m:e>
                              <m:r>
                                <a:rPr lang="en-US" b="1" i="1" smtClean="0">
                                  <a:solidFill>
                                    <a:srgbClr val="0000FF"/>
                                  </a:solidFill>
                                  <a:latin typeface="Cambria Math"/>
                                </a:rPr>
                                <m:t>𝒙</m:t>
                              </m:r>
                            </m:e>
                            <m:sub>
                              <m:r>
                                <a:rPr lang="en-US" b="1" i="1" smtClean="0">
                                  <a:solidFill>
                                    <a:srgbClr val="0000FF"/>
                                  </a:solidFill>
                                  <a:latin typeface="Cambria Math"/>
                                </a:rPr>
                                <m:t>𝟐</m:t>
                              </m:r>
                            </m:sub>
                          </m:sSub>
                        </m:num>
                        <m:den>
                          <m:sSub>
                            <m:sSubPr>
                              <m:ctrlPr>
                                <a:rPr lang="en-US" b="1" i="1" smtClean="0">
                                  <a:solidFill>
                                    <a:srgbClr val="0000FF"/>
                                  </a:solidFill>
                                  <a:latin typeface="Cambria Math"/>
                                </a:rPr>
                              </m:ctrlPr>
                            </m:sSubPr>
                            <m:e>
                              <m:r>
                                <a:rPr lang="en-US" b="1" i="1" smtClean="0">
                                  <a:solidFill>
                                    <a:srgbClr val="0000FF"/>
                                  </a:solidFill>
                                  <a:latin typeface="Cambria Math"/>
                                </a:rPr>
                                <m:t>𝑷</m:t>
                              </m:r>
                            </m:e>
                            <m:sub>
                              <m:r>
                                <a:rPr lang="en-US" b="1" i="1" smtClean="0">
                                  <a:solidFill>
                                    <a:srgbClr val="0000FF"/>
                                  </a:solidFill>
                                  <a:latin typeface="Cambria Math"/>
                                </a:rPr>
                                <m:t>𝟏</m:t>
                              </m:r>
                            </m:sub>
                          </m:sSub>
                          <m:r>
                            <a:rPr lang="en-US" b="1" i="1" smtClean="0">
                              <a:solidFill>
                                <a:srgbClr val="0000FF"/>
                              </a:solidFill>
                              <a:latin typeface="Cambria Math"/>
                            </a:rPr>
                            <m:t>+</m:t>
                          </m:r>
                          <m:sSub>
                            <m:sSubPr>
                              <m:ctrlPr>
                                <a:rPr lang="en-US" b="1" i="1" smtClean="0">
                                  <a:solidFill>
                                    <a:srgbClr val="0000FF"/>
                                  </a:solidFill>
                                  <a:latin typeface="Cambria Math"/>
                                </a:rPr>
                              </m:ctrlPr>
                            </m:sSubPr>
                            <m:e>
                              <m:r>
                                <a:rPr lang="en-US" b="1" i="1" smtClean="0">
                                  <a:solidFill>
                                    <a:srgbClr val="0000FF"/>
                                  </a:solidFill>
                                  <a:latin typeface="Cambria Math"/>
                                </a:rPr>
                                <m:t>𝑷</m:t>
                              </m:r>
                            </m:e>
                            <m:sub>
                              <m:r>
                                <a:rPr lang="en-US" b="1" i="1" smtClean="0">
                                  <a:solidFill>
                                    <a:srgbClr val="0000FF"/>
                                  </a:solidFill>
                                  <a:latin typeface="Cambria Math"/>
                                </a:rPr>
                                <m:t>𝟐</m:t>
                              </m:r>
                            </m:sub>
                          </m:sSub>
                        </m:den>
                      </m:f>
                      <m:r>
                        <a:rPr lang="en-US" b="1" i="1" smtClean="0">
                          <a:solidFill>
                            <a:srgbClr val="0000FF"/>
                          </a:solidFill>
                          <a:latin typeface="Cambria Math"/>
                        </a:rPr>
                        <m:t>=</m:t>
                      </m:r>
                      <m:f>
                        <m:fPr>
                          <m:ctrlPr>
                            <a:rPr lang="en-US" b="1" i="1" smtClean="0">
                              <a:solidFill>
                                <a:srgbClr val="0000FF"/>
                              </a:solidFill>
                              <a:latin typeface="Cambria Math"/>
                            </a:rPr>
                          </m:ctrlPr>
                        </m:fPr>
                        <m:num>
                          <m:r>
                            <a:rPr lang="en-US" b="1" i="1" smtClean="0">
                              <a:solidFill>
                                <a:srgbClr val="0000FF"/>
                              </a:solidFill>
                              <a:latin typeface="Cambria Math"/>
                              <a:ea typeface="Cambria Math"/>
                            </a:rPr>
                            <m:t>𝜸</m:t>
                          </m:r>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𝑺</m:t>
                              </m:r>
                            </m:e>
                            <m:sub>
                              <m:r>
                                <a:rPr lang="en-US" b="1" i="1" smtClean="0">
                                  <a:solidFill>
                                    <a:srgbClr val="0000FF"/>
                                  </a:solidFill>
                                  <a:latin typeface="Cambria Math"/>
                                  <a:ea typeface="Cambria Math"/>
                                </a:rPr>
                                <m:t>𝟏</m:t>
                              </m:r>
                            </m:sub>
                          </m:sSub>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𝒙</m:t>
                              </m:r>
                            </m:e>
                            <m:sub>
                              <m:r>
                                <a:rPr lang="en-US" b="1" i="1" smtClean="0">
                                  <a:solidFill>
                                    <a:srgbClr val="0000FF"/>
                                  </a:solidFill>
                                  <a:latin typeface="Cambria Math"/>
                                  <a:ea typeface="Cambria Math"/>
                                </a:rPr>
                                <m:t>𝟏</m:t>
                              </m:r>
                            </m:sub>
                          </m:sSub>
                          <m:r>
                            <a:rPr lang="en-US" b="1" i="1" smtClean="0">
                              <a:solidFill>
                                <a:srgbClr val="0000FF"/>
                              </a:solidFill>
                              <a:latin typeface="Cambria Math"/>
                              <a:ea typeface="Cambria Math"/>
                            </a:rPr>
                            <m:t>+</m:t>
                          </m:r>
                          <m:r>
                            <a:rPr lang="en-US" b="1" i="1" smtClean="0">
                              <a:solidFill>
                                <a:srgbClr val="0000FF"/>
                              </a:solidFill>
                              <a:latin typeface="Cambria Math"/>
                              <a:ea typeface="Cambria Math"/>
                            </a:rPr>
                            <m:t>𝜸</m:t>
                          </m:r>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𝑺</m:t>
                              </m:r>
                            </m:e>
                            <m:sub>
                              <m:r>
                                <a:rPr lang="en-US" b="1" i="1" smtClean="0">
                                  <a:solidFill>
                                    <a:srgbClr val="0000FF"/>
                                  </a:solidFill>
                                  <a:latin typeface="Cambria Math"/>
                                  <a:ea typeface="Cambria Math"/>
                                </a:rPr>
                                <m:t>𝟐</m:t>
                              </m:r>
                            </m:sub>
                          </m:sSub>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𝒙</m:t>
                              </m:r>
                            </m:e>
                            <m:sub>
                              <m:r>
                                <a:rPr lang="en-US" b="1" i="1" smtClean="0">
                                  <a:solidFill>
                                    <a:srgbClr val="0000FF"/>
                                  </a:solidFill>
                                  <a:latin typeface="Cambria Math"/>
                                  <a:ea typeface="Cambria Math"/>
                                </a:rPr>
                                <m:t>𝟐</m:t>
                              </m:r>
                            </m:sub>
                          </m:sSub>
                        </m:num>
                        <m:den>
                          <m:r>
                            <a:rPr lang="en-US" b="1" i="1" smtClean="0">
                              <a:solidFill>
                                <a:srgbClr val="0000FF"/>
                              </a:solidFill>
                              <a:latin typeface="Cambria Math"/>
                              <a:ea typeface="Cambria Math"/>
                            </a:rPr>
                            <m:t>𝜸</m:t>
                          </m:r>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𝑺</m:t>
                              </m:r>
                            </m:e>
                            <m:sub>
                              <m:r>
                                <a:rPr lang="en-US" b="1" i="1" smtClean="0">
                                  <a:solidFill>
                                    <a:srgbClr val="0000FF"/>
                                  </a:solidFill>
                                  <a:latin typeface="Cambria Math"/>
                                  <a:ea typeface="Cambria Math"/>
                                </a:rPr>
                                <m:t>𝟏</m:t>
                              </m:r>
                            </m:sub>
                          </m:sSub>
                          <m:r>
                            <a:rPr lang="en-US" b="1" i="1" smtClean="0">
                              <a:solidFill>
                                <a:srgbClr val="0000FF"/>
                              </a:solidFill>
                              <a:latin typeface="Cambria Math"/>
                              <a:ea typeface="Cambria Math"/>
                            </a:rPr>
                            <m:t>+</m:t>
                          </m:r>
                          <m:r>
                            <a:rPr lang="en-US" b="1" i="1" smtClean="0">
                              <a:solidFill>
                                <a:srgbClr val="0000FF"/>
                              </a:solidFill>
                              <a:latin typeface="Cambria Math"/>
                              <a:ea typeface="Cambria Math"/>
                            </a:rPr>
                            <m:t>𝜸</m:t>
                          </m:r>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𝑺</m:t>
                              </m:r>
                            </m:e>
                            <m:sub>
                              <m:r>
                                <a:rPr lang="en-US" b="1" i="1" smtClean="0">
                                  <a:solidFill>
                                    <a:srgbClr val="0000FF"/>
                                  </a:solidFill>
                                  <a:latin typeface="Cambria Math"/>
                                  <a:ea typeface="Cambria Math"/>
                                </a:rPr>
                                <m:t>𝟐</m:t>
                              </m:r>
                            </m:sub>
                          </m:sSub>
                        </m:den>
                      </m:f>
                    </m:oMath>
                  </m:oMathPara>
                </a14:m>
                <a:endParaRPr lang="en-US" b="1">
                  <a:solidFill>
                    <a:srgbClr val="0000FF"/>
                  </a:solidFill>
                </a:endParaRPr>
              </a:p>
            </p:txBody>
          </p:sp>
        </mc:Choice>
        <mc:Fallback xmlns="">
          <p:sp>
            <p:nvSpPr>
              <p:cNvPr id="54" name="TextBox 53"/>
              <p:cNvSpPr txBox="1">
                <a:spLocks noRot="1" noChangeAspect="1" noMove="1" noResize="1" noEditPoints="1" noAdjustHandles="1" noChangeArrowheads="1" noChangeShapeType="1" noTextEdit="1"/>
              </p:cNvSpPr>
              <p:nvPr/>
            </p:nvSpPr>
            <p:spPr>
              <a:xfrm>
                <a:off x="-29014" y="3280201"/>
                <a:ext cx="5581592" cy="909480"/>
              </a:xfrm>
              <a:prstGeom prst="rect">
                <a:avLst/>
              </a:prstGeom>
              <a:blipFill rotWithShape="1">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6" name="TextBox 55"/>
              <p:cNvSpPr txBox="1"/>
              <p:nvPr/>
            </p:nvSpPr>
            <p:spPr>
              <a:xfrm>
                <a:off x="1327575" y="4377411"/>
                <a:ext cx="2868414" cy="909480"/>
              </a:xfrm>
              <a:prstGeom prst="rect">
                <a:avLst/>
              </a:prstGeom>
              <a:solidFill>
                <a:srgbClr val="FF99FF"/>
              </a:solid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0000FF"/>
                              </a:solidFill>
                              <a:latin typeface="Cambria Math"/>
                            </a:rPr>
                          </m:ctrlPr>
                        </m:sSubPr>
                        <m:e>
                          <m:r>
                            <a:rPr lang="en-US" b="1" i="1" smtClean="0">
                              <a:solidFill>
                                <a:srgbClr val="0000FF"/>
                              </a:solidFill>
                              <a:latin typeface="Cambria Math"/>
                            </a:rPr>
                            <m:t>𝒙</m:t>
                          </m:r>
                        </m:e>
                        <m:sub>
                          <m:r>
                            <a:rPr lang="en-US" b="1" i="1" smtClean="0">
                              <a:solidFill>
                                <a:srgbClr val="0000FF"/>
                              </a:solidFill>
                              <a:latin typeface="Cambria Math"/>
                            </a:rPr>
                            <m:t>𝑪</m:t>
                          </m:r>
                        </m:sub>
                      </m:sSub>
                      <m:r>
                        <a:rPr lang="en-US" b="1" i="1" smtClean="0">
                          <a:solidFill>
                            <a:srgbClr val="0000FF"/>
                          </a:solidFill>
                          <a:latin typeface="Cambria Math"/>
                        </a:rPr>
                        <m:t>=</m:t>
                      </m:r>
                      <m:f>
                        <m:fPr>
                          <m:ctrlPr>
                            <a:rPr lang="en-US" b="1" i="1" smtClean="0">
                              <a:solidFill>
                                <a:srgbClr val="0000FF"/>
                              </a:solidFill>
                              <a:latin typeface="Cambria Math"/>
                            </a:rPr>
                          </m:ctrlPr>
                        </m:fPr>
                        <m:num>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𝑺</m:t>
                              </m:r>
                            </m:e>
                            <m:sub>
                              <m:r>
                                <a:rPr lang="en-US" b="1" i="1" smtClean="0">
                                  <a:solidFill>
                                    <a:srgbClr val="0000FF"/>
                                  </a:solidFill>
                                  <a:latin typeface="Cambria Math"/>
                                  <a:ea typeface="Cambria Math"/>
                                </a:rPr>
                                <m:t>𝟏</m:t>
                              </m:r>
                            </m:sub>
                          </m:sSub>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𝒙</m:t>
                              </m:r>
                            </m:e>
                            <m:sub>
                              <m:r>
                                <a:rPr lang="en-US" b="1" i="1" smtClean="0">
                                  <a:solidFill>
                                    <a:srgbClr val="0000FF"/>
                                  </a:solidFill>
                                  <a:latin typeface="Cambria Math"/>
                                  <a:ea typeface="Cambria Math"/>
                                </a:rPr>
                                <m:t>𝟏</m:t>
                              </m:r>
                            </m:sub>
                          </m:sSub>
                          <m:r>
                            <a:rPr lang="en-US" b="1" i="1" smtClean="0">
                              <a:solidFill>
                                <a:srgbClr val="0000FF"/>
                              </a:solidFill>
                              <a:latin typeface="Cambria Math"/>
                              <a:ea typeface="Cambria Math"/>
                            </a:rPr>
                            <m:t>+</m:t>
                          </m:r>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𝑺</m:t>
                              </m:r>
                            </m:e>
                            <m:sub>
                              <m:r>
                                <a:rPr lang="en-US" b="1" i="1" smtClean="0">
                                  <a:solidFill>
                                    <a:srgbClr val="0000FF"/>
                                  </a:solidFill>
                                  <a:latin typeface="Cambria Math"/>
                                  <a:ea typeface="Cambria Math"/>
                                </a:rPr>
                                <m:t>𝟐</m:t>
                              </m:r>
                            </m:sub>
                          </m:sSub>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𝒙</m:t>
                              </m:r>
                            </m:e>
                            <m:sub>
                              <m:r>
                                <a:rPr lang="en-US" b="1" i="1" smtClean="0">
                                  <a:solidFill>
                                    <a:srgbClr val="0000FF"/>
                                  </a:solidFill>
                                  <a:latin typeface="Cambria Math"/>
                                  <a:ea typeface="Cambria Math"/>
                                </a:rPr>
                                <m:t>𝟐</m:t>
                              </m:r>
                            </m:sub>
                          </m:sSub>
                        </m:num>
                        <m:den>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𝑺</m:t>
                              </m:r>
                            </m:e>
                            <m:sub>
                              <m:r>
                                <a:rPr lang="en-US" b="1" i="1" smtClean="0">
                                  <a:solidFill>
                                    <a:srgbClr val="0000FF"/>
                                  </a:solidFill>
                                  <a:latin typeface="Cambria Math"/>
                                  <a:ea typeface="Cambria Math"/>
                                </a:rPr>
                                <m:t>𝟏</m:t>
                              </m:r>
                            </m:sub>
                          </m:sSub>
                          <m:r>
                            <a:rPr lang="en-US" b="1" i="1" smtClean="0">
                              <a:solidFill>
                                <a:srgbClr val="0000FF"/>
                              </a:solidFill>
                              <a:latin typeface="Cambria Math"/>
                              <a:ea typeface="Cambria Math"/>
                            </a:rPr>
                            <m:t>+</m:t>
                          </m:r>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𝑺</m:t>
                              </m:r>
                            </m:e>
                            <m:sub>
                              <m:r>
                                <a:rPr lang="en-US" b="1" i="1" smtClean="0">
                                  <a:solidFill>
                                    <a:srgbClr val="0000FF"/>
                                  </a:solidFill>
                                  <a:latin typeface="Cambria Math"/>
                                  <a:ea typeface="Cambria Math"/>
                                </a:rPr>
                                <m:t>𝟐</m:t>
                              </m:r>
                            </m:sub>
                          </m:sSub>
                        </m:den>
                      </m:f>
                    </m:oMath>
                  </m:oMathPara>
                </a14:m>
                <a:endParaRPr lang="en-US" b="1">
                  <a:solidFill>
                    <a:srgbClr val="0000FF"/>
                  </a:solidFill>
                </a:endParaRPr>
              </a:p>
            </p:txBody>
          </p:sp>
        </mc:Choice>
        <mc:Fallback xmlns="">
          <p:sp>
            <p:nvSpPr>
              <p:cNvPr id="56" name="TextBox 55"/>
              <p:cNvSpPr txBox="1">
                <a:spLocks noRot="1" noChangeAspect="1" noMove="1" noResize="1" noEditPoints="1" noAdjustHandles="1" noChangeArrowheads="1" noChangeShapeType="1" noTextEdit="1"/>
              </p:cNvSpPr>
              <p:nvPr/>
            </p:nvSpPr>
            <p:spPr>
              <a:xfrm>
                <a:off x="1327575" y="4377411"/>
                <a:ext cx="2868414" cy="909480"/>
              </a:xfrm>
              <a:prstGeom prst="rect">
                <a:avLst/>
              </a:prstGeom>
              <a:blipFill rotWithShape="1">
                <a:blip r:embed="rId10"/>
                <a:stretch>
                  <a:fillRect/>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398338"/>
                                        </p:tgtEl>
                                        <p:attrNameLst>
                                          <p:attrName>style.visibility</p:attrName>
                                        </p:attrNameLst>
                                      </p:cBhvr>
                                      <p:to>
                                        <p:strVal val="visible"/>
                                      </p:to>
                                    </p:set>
                                    <p:animEffect transition="in" filter="fade">
                                      <p:cBhvr>
                                        <p:cTn id="7" dur="500"/>
                                        <p:tgtEl>
                                          <p:spTgt spid="398338"/>
                                        </p:tgtEl>
                                      </p:cBhvr>
                                    </p:animEffect>
                                    <p:anim calcmode="lin" valueType="num">
                                      <p:cBhvr>
                                        <p:cTn id="8" dur="500" fill="hold"/>
                                        <p:tgtEl>
                                          <p:spTgt spid="398338"/>
                                        </p:tgtEl>
                                        <p:attrNameLst>
                                          <p:attrName>ppt_x</p:attrName>
                                        </p:attrNameLst>
                                      </p:cBhvr>
                                      <p:tavLst>
                                        <p:tav tm="0">
                                          <p:val>
                                            <p:strVal val="#ppt_x-.1"/>
                                          </p:val>
                                        </p:tav>
                                        <p:tav tm="100000">
                                          <p:val>
                                            <p:strVal val="#ppt_x"/>
                                          </p:val>
                                        </p:tav>
                                      </p:tavLst>
                                    </p:anim>
                                    <p:anim calcmode="lin" valueType="num">
                                      <p:cBhvr>
                                        <p:cTn id="9" dur="500" fill="hold"/>
                                        <p:tgtEl>
                                          <p:spTgt spid="398338"/>
                                        </p:tgtEl>
                                        <p:attrNameLst>
                                          <p:attrName>ppt_y</p:attrName>
                                        </p:attrNameLst>
                                      </p:cBhvr>
                                      <p:tavLst>
                                        <p:tav tm="0">
                                          <p:val>
                                            <p:strVal val="#ppt_y"/>
                                          </p:val>
                                        </p:tav>
                                        <p:tav tm="100000">
                                          <p:val>
                                            <p:strVal val="#ppt_y"/>
                                          </p:val>
                                        </p:tav>
                                      </p:tavLst>
                                    </p:anim>
                                  </p:childTnLst>
                                </p:cTn>
                              </p:par>
                            </p:childTnLst>
                          </p:cTn>
                        </p:par>
                        <p:par>
                          <p:cTn id="10" fill="hold" nodeType="afterGroup">
                            <p:stCondLst>
                              <p:cond delay="165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nodeType="withGroup">
                            <p:stCondLst>
                              <p:cond delay="2150"/>
                            </p:stCondLst>
                            <p:childTnLst>
                              <p:par>
                                <p:cTn id="15" presetID="13" presetClass="entr" presetSubtype="16" fill="hold" grpId="0" nodeType="afterEffect">
                                  <p:stCondLst>
                                    <p:cond delay="0"/>
                                  </p:stCondLst>
                                  <p:childTnLst>
                                    <p:set>
                                      <p:cBhvr>
                                        <p:cTn id="16" dur="1" fill="hold">
                                          <p:stCondLst>
                                            <p:cond delay="0"/>
                                          </p:stCondLst>
                                        </p:cTn>
                                        <p:tgtEl>
                                          <p:spTgt spid="398343"/>
                                        </p:tgtEl>
                                        <p:attrNameLst>
                                          <p:attrName>style.visibility</p:attrName>
                                        </p:attrNameLst>
                                      </p:cBhvr>
                                      <p:to>
                                        <p:strVal val="visible"/>
                                      </p:to>
                                    </p:set>
                                    <p:animEffect transition="in" filter="plus(in)">
                                      <p:cBhvr>
                                        <p:cTn id="17" dur="500"/>
                                        <p:tgtEl>
                                          <p:spTgt spid="398343"/>
                                        </p:tgtEl>
                                      </p:cBhvr>
                                    </p:animEffect>
                                  </p:childTnLst>
                                </p:cTn>
                              </p:par>
                            </p:childTnLst>
                          </p:cTn>
                        </p:par>
                        <p:par>
                          <p:cTn id="18" fill="hold" nodeType="afterGroup">
                            <p:stCondLst>
                              <p:cond delay="2650"/>
                            </p:stCondLst>
                            <p:childTnLst>
                              <p:par>
                                <p:cTn id="19" presetID="5" presetClass="entr" presetSubtype="10" fill="hold" nodeType="afterEffect">
                                  <p:stCondLst>
                                    <p:cond delay="0"/>
                                  </p:stCondLst>
                                  <p:childTnLst>
                                    <p:set>
                                      <p:cBhvr>
                                        <p:cTn id="20" dur="1" fill="hold">
                                          <p:stCondLst>
                                            <p:cond delay="0"/>
                                          </p:stCondLst>
                                        </p:cTn>
                                        <p:tgtEl>
                                          <p:spTgt spid="398344"/>
                                        </p:tgtEl>
                                        <p:attrNameLst>
                                          <p:attrName>style.visibility</p:attrName>
                                        </p:attrNameLst>
                                      </p:cBhvr>
                                      <p:to>
                                        <p:strVal val="visible"/>
                                      </p:to>
                                    </p:set>
                                    <p:animEffect transition="in" filter="checkerboard(across)">
                                      <p:cBhvr>
                                        <p:cTn id="21" dur="500"/>
                                        <p:tgtEl>
                                          <p:spTgt spid="398344"/>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3" presetClass="entr" presetSubtype="16" fill="hold" nodeType="clickEffect">
                                  <p:stCondLst>
                                    <p:cond delay="0"/>
                                  </p:stCondLst>
                                  <p:childTnLst>
                                    <p:set>
                                      <p:cBhvr>
                                        <p:cTn id="25" dur="1" fill="hold">
                                          <p:stCondLst>
                                            <p:cond delay="0"/>
                                          </p:stCondLst>
                                        </p:cTn>
                                        <p:tgtEl>
                                          <p:spTgt spid="398379"/>
                                        </p:tgtEl>
                                        <p:attrNameLst>
                                          <p:attrName>style.visibility</p:attrName>
                                        </p:attrNameLst>
                                      </p:cBhvr>
                                      <p:to>
                                        <p:strVal val="visible"/>
                                      </p:to>
                                    </p:set>
                                    <p:animEffect transition="in" filter="plus(in)">
                                      <p:cBhvr>
                                        <p:cTn id="26" dur="500"/>
                                        <p:tgtEl>
                                          <p:spTgt spid="398379"/>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3" presetClass="entr" presetSubtype="16" fill="hold" nodeType="clickEffect">
                                  <p:stCondLst>
                                    <p:cond delay="0"/>
                                  </p:stCondLst>
                                  <p:childTnLst>
                                    <p:set>
                                      <p:cBhvr>
                                        <p:cTn id="30" dur="1" fill="hold">
                                          <p:stCondLst>
                                            <p:cond delay="0"/>
                                          </p:stCondLst>
                                        </p:cTn>
                                        <p:tgtEl>
                                          <p:spTgt spid="398382"/>
                                        </p:tgtEl>
                                        <p:attrNameLst>
                                          <p:attrName>style.visibility</p:attrName>
                                        </p:attrNameLst>
                                      </p:cBhvr>
                                      <p:to>
                                        <p:strVal val="visible"/>
                                      </p:to>
                                    </p:set>
                                    <p:animEffect transition="in" filter="plus(in)">
                                      <p:cBhvr>
                                        <p:cTn id="31" dur="500"/>
                                        <p:tgtEl>
                                          <p:spTgt spid="398382"/>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wipe(left)">
                                      <p:cBhvr>
                                        <p:cTn id="41" dur="500"/>
                                        <p:tgtEl>
                                          <p:spTgt spid="5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56"/>
                                        </p:tgtEl>
                                        <p:attrNameLst>
                                          <p:attrName>style.visibility</p:attrName>
                                        </p:attrNameLst>
                                      </p:cBhvr>
                                      <p:to>
                                        <p:strVal val="visible"/>
                                      </p:to>
                                    </p:set>
                                    <p:animEffect transition="in" filter="wipe(left)">
                                      <p:cBhvr>
                                        <p:cTn id="46"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8338" grpId="0"/>
      <p:bldP spid="398343" grpId="0"/>
      <p:bldP spid="2" grpId="0"/>
      <p:bldP spid="4" grpId="0" animBg="1"/>
      <p:bldP spid="54" grpId="0"/>
      <p:bldP spid="5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Slide Number Placeholder 8"/>
          <p:cNvSpPr>
            <a:spLocks noGrp="1"/>
          </p:cNvSpPr>
          <p:nvPr>
            <p:ph type="sldNum" sz="quarter" idx="12"/>
          </p:nvPr>
        </p:nvSpPr>
        <p:spPr/>
        <p:txBody>
          <a:bodyPr/>
          <a:lstStyle/>
          <a:p>
            <a:pPr>
              <a:defRPr/>
            </a:pPr>
            <a:fld id="{2CFC644A-2334-4C9E-A585-77203B3B04B4}" type="slidenum">
              <a:rPr lang="en-US" altLang="en-US"/>
              <a:pPr>
                <a:defRPr/>
              </a:pPr>
              <a:t>12</a:t>
            </a:fld>
            <a:endParaRPr lang="en-US" altLang="en-US"/>
          </a:p>
        </p:txBody>
      </p:sp>
      <p:sp>
        <p:nvSpPr>
          <p:cNvPr id="151555" name="Text Box 2"/>
          <p:cNvSpPr txBox="1">
            <a:spLocks noChangeArrowheads="1"/>
          </p:cNvSpPr>
          <p:nvPr/>
        </p:nvSpPr>
        <p:spPr bwMode="auto">
          <a:xfrm>
            <a:off x="468313" y="296863"/>
            <a:ext cx="74898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3000" b="1" i="1">
                <a:solidFill>
                  <a:srgbClr val="FF0000"/>
                </a:solidFill>
              </a:rPr>
              <a:t>3.5.2. Phương pháp phân chia</a:t>
            </a:r>
            <a:r>
              <a:rPr lang="en-US" sz="3000"/>
              <a:t> </a:t>
            </a:r>
          </a:p>
        </p:txBody>
      </p:sp>
      <p:sp>
        <p:nvSpPr>
          <p:cNvPr id="151556" name="Text Box 6"/>
          <p:cNvSpPr txBox="1">
            <a:spLocks noChangeArrowheads="1"/>
          </p:cNvSpPr>
          <p:nvPr/>
        </p:nvSpPr>
        <p:spPr bwMode="auto">
          <a:xfrm>
            <a:off x="503238" y="1016000"/>
            <a:ext cx="79200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sz="2800" b="1" smtClean="0">
                <a:solidFill>
                  <a:srgbClr val="0000FF"/>
                </a:solidFill>
              </a:rPr>
              <a:t>Tương tự</a:t>
            </a:r>
            <a:r>
              <a:rPr lang="en-US" sz="2800" smtClean="0">
                <a:solidFill>
                  <a:srgbClr val="0000FF"/>
                </a:solidFill>
              </a:rPr>
              <a:t>:</a:t>
            </a:r>
            <a:endParaRPr lang="en-US" sz="2800"/>
          </a:p>
        </p:txBody>
      </p:sp>
      <mc:AlternateContent xmlns:mc="http://schemas.openxmlformats.org/markup-compatibility/2006" xmlns:a14="http://schemas.microsoft.com/office/drawing/2010/main">
        <mc:Choice Requires="a14">
          <p:sp>
            <p:nvSpPr>
              <p:cNvPr id="49" name="TextBox 48"/>
              <p:cNvSpPr txBox="1"/>
              <p:nvPr/>
            </p:nvSpPr>
            <p:spPr>
              <a:xfrm>
                <a:off x="2473692" y="869608"/>
                <a:ext cx="2868414" cy="909480"/>
              </a:xfrm>
              <a:prstGeom prst="rect">
                <a:avLst/>
              </a:prstGeom>
              <a:solidFill>
                <a:srgbClr val="FF99FF"/>
              </a:solid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0000FF"/>
                              </a:solidFill>
                              <a:latin typeface="Cambria Math"/>
                            </a:rPr>
                          </m:ctrlPr>
                        </m:sSubPr>
                        <m:e>
                          <m:r>
                            <a:rPr lang="en-US" b="1" i="1" smtClean="0">
                              <a:solidFill>
                                <a:srgbClr val="0000FF"/>
                              </a:solidFill>
                              <a:latin typeface="Cambria Math"/>
                            </a:rPr>
                            <m:t>𝒙</m:t>
                          </m:r>
                        </m:e>
                        <m:sub>
                          <m:r>
                            <a:rPr lang="en-US" b="1" i="1" smtClean="0">
                              <a:solidFill>
                                <a:srgbClr val="0000FF"/>
                              </a:solidFill>
                              <a:latin typeface="Cambria Math"/>
                            </a:rPr>
                            <m:t>𝑪</m:t>
                          </m:r>
                        </m:sub>
                      </m:sSub>
                      <m:r>
                        <a:rPr lang="en-US" b="1" i="1" smtClean="0">
                          <a:solidFill>
                            <a:srgbClr val="0000FF"/>
                          </a:solidFill>
                          <a:latin typeface="Cambria Math"/>
                        </a:rPr>
                        <m:t>=</m:t>
                      </m:r>
                      <m:f>
                        <m:fPr>
                          <m:ctrlPr>
                            <a:rPr lang="en-US" b="1" i="1" smtClean="0">
                              <a:solidFill>
                                <a:srgbClr val="0000FF"/>
                              </a:solidFill>
                              <a:latin typeface="Cambria Math"/>
                            </a:rPr>
                          </m:ctrlPr>
                        </m:fPr>
                        <m:num>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𝑺</m:t>
                              </m:r>
                            </m:e>
                            <m:sub>
                              <m:r>
                                <a:rPr lang="en-US" b="1" i="1" smtClean="0">
                                  <a:solidFill>
                                    <a:srgbClr val="0000FF"/>
                                  </a:solidFill>
                                  <a:latin typeface="Cambria Math"/>
                                  <a:ea typeface="Cambria Math"/>
                                </a:rPr>
                                <m:t>𝟏</m:t>
                              </m:r>
                            </m:sub>
                          </m:sSub>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𝒙</m:t>
                              </m:r>
                            </m:e>
                            <m:sub>
                              <m:r>
                                <a:rPr lang="en-US" b="1" i="1" smtClean="0">
                                  <a:solidFill>
                                    <a:srgbClr val="0000FF"/>
                                  </a:solidFill>
                                  <a:latin typeface="Cambria Math"/>
                                  <a:ea typeface="Cambria Math"/>
                                </a:rPr>
                                <m:t>𝟏</m:t>
                              </m:r>
                            </m:sub>
                          </m:sSub>
                          <m:r>
                            <a:rPr lang="en-US" b="1" i="1" smtClean="0">
                              <a:solidFill>
                                <a:srgbClr val="0000FF"/>
                              </a:solidFill>
                              <a:latin typeface="Cambria Math"/>
                              <a:ea typeface="Cambria Math"/>
                            </a:rPr>
                            <m:t>+</m:t>
                          </m:r>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𝑺</m:t>
                              </m:r>
                            </m:e>
                            <m:sub>
                              <m:r>
                                <a:rPr lang="en-US" b="1" i="1" smtClean="0">
                                  <a:solidFill>
                                    <a:srgbClr val="0000FF"/>
                                  </a:solidFill>
                                  <a:latin typeface="Cambria Math"/>
                                  <a:ea typeface="Cambria Math"/>
                                </a:rPr>
                                <m:t>𝟐</m:t>
                              </m:r>
                            </m:sub>
                          </m:sSub>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𝒙</m:t>
                              </m:r>
                            </m:e>
                            <m:sub>
                              <m:r>
                                <a:rPr lang="en-US" b="1" i="1" smtClean="0">
                                  <a:solidFill>
                                    <a:srgbClr val="0000FF"/>
                                  </a:solidFill>
                                  <a:latin typeface="Cambria Math"/>
                                  <a:ea typeface="Cambria Math"/>
                                </a:rPr>
                                <m:t>𝟐</m:t>
                              </m:r>
                            </m:sub>
                          </m:sSub>
                        </m:num>
                        <m:den>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𝑺</m:t>
                              </m:r>
                            </m:e>
                            <m:sub>
                              <m:r>
                                <a:rPr lang="en-US" b="1" i="1" smtClean="0">
                                  <a:solidFill>
                                    <a:srgbClr val="0000FF"/>
                                  </a:solidFill>
                                  <a:latin typeface="Cambria Math"/>
                                  <a:ea typeface="Cambria Math"/>
                                </a:rPr>
                                <m:t>𝟏</m:t>
                              </m:r>
                            </m:sub>
                          </m:sSub>
                          <m:r>
                            <a:rPr lang="en-US" b="1" i="1" smtClean="0">
                              <a:solidFill>
                                <a:srgbClr val="0000FF"/>
                              </a:solidFill>
                              <a:latin typeface="Cambria Math"/>
                              <a:ea typeface="Cambria Math"/>
                            </a:rPr>
                            <m:t>+</m:t>
                          </m:r>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𝑺</m:t>
                              </m:r>
                            </m:e>
                            <m:sub>
                              <m:r>
                                <a:rPr lang="en-US" b="1" i="1" smtClean="0">
                                  <a:solidFill>
                                    <a:srgbClr val="0000FF"/>
                                  </a:solidFill>
                                  <a:latin typeface="Cambria Math"/>
                                  <a:ea typeface="Cambria Math"/>
                                </a:rPr>
                                <m:t>𝟐</m:t>
                              </m:r>
                            </m:sub>
                          </m:sSub>
                        </m:den>
                      </m:f>
                    </m:oMath>
                  </m:oMathPara>
                </a14:m>
                <a:endParaRPr lang="en-US" b="1">
                  <a:solidFill>
                    <a:srgbClr val="0000FF"/>
                  </a:solidFill>
                </a:endParaRPr>
              </a:p>
            </p:txBody>
          </p:sp>
        </mc:Choice>
        <mc:Fallback xmlns="">
          <p:sp>
            <p:nvSpPr>
              <p:cNvPr id="49" name="TextBox 48"/>
              <p:cNvSpPr txBox="1">
                <a:spLocks noRot="1" noChangeAspect="1" noMove="1" noResize="1" noEditPoints="1" noAdjustHandles="1" noChangeArrowheads="1" noChangeShapeType="1" noTextEdit="1"/>
              </p:cNvSpPr>
              <p:nvPr/>
            </p:nvSpPr>
            <p:spPr>
              <a:xfrm>
                <a:off x="2473692" y="869608"/>
                <a:ext cx="2868414" cy="909480"/>
              </a:xfrm>
              <a:prstGeom prst="rect">
                <a:avLst/>
              </a:prstGeom>
              <a:blipFill rotWithShape="1">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0" name="TextBox 49"/>
              <p:cNvSpPr txBox="1"/>
              <p:nvPr/>
            </p:nvSpPr>
            <p:spPr>
              <a:xfrm>
                <a:off x="5572675" y="846138"/>
                <a:ext cx="2868414" cy="909480"/>
              </a:xfrm>
              <a:prstGeom prst="rect">
                <a:avLst/>
              </a:prstGeom>
              <a:solidFill>
                <a:srgbClr val="FF99FF"/>
              </a:solid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0000FF"/>
                              </a:solidFill>
                              <a:latin typeface="Cambria Math"/>
                            </a:rPr>
                          </m:ctrlPr>
                        </m:sSubPr>
                        <m:e>
                          <m:r>
                            <a:rPr lang="en-US" b="1" i="1" smtClean="0">
                              <a:solidFill>
                                <a:srgbClr val="0000FF"/>
                              </a:solidFill>
                              <a:latin typeface="Cambria Math"/>
                            </a:rPr>
                            <m:t>𝒚</m:t>
                          </m:r>
                        </m:e>
                        <m:sub>
                          <m:r>
                            <a:rPr lang="en-US" b="1" i="1" smtClean="0">
                              <a:solidFill>
                                <a:srgbClr val="0000FF"/>
                              </a:solidFill>
                              <a:latin typeface="Cambria Math"/>
                            </a:rPr>
                            <m:t>𝑪</m:t>
                          </m:r>
                        </m:sub>
                      </m:sSub>
                      <m:r>
                        <a:rPr lang="en-US" b="1" i="1" smtClean="0">
                          <a:solidFill>
                            <a:srgbClr val="0000FF"/>
                          </a:solidFill>
                          <a:latin typeface="Cambria Math"/>
                        </a:rPr>
                        <m:t>=</m:t>
                      </m:r>
                      <m:f>
                        <m:fPr>
                          <m:ctrlPr>
                            <a:rPr lang="en-US" b="1" i="1" smtClean="0">
                              <a:solidFill>
                                <a:srgbClr val="0000FF"/>
                              </a:solidFill>
                              <a:latin typeface="Cambria Math"/>
                            </a:rPr>
                          </m:ctrlPr>
                        </m:fPr>
                        <m:num>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𝑺</m:t>
                              </m:r>
                            </m:e>
                            <m:sub>
                              <m:r>
                                <a:rPr lang="en-US" b="1" i="1" smtClean="0">
                                  <a:solidFill>
                                    <a:srgbClr val="0000FF"/>
                                  </a:solidFill>
                                  <a:latin typeface="Cambria Math"/>
                                  <a:ea typeface="Cambria Math"/>
                                </a:rPr>
                                <m:t>𝟏</m:t>
                              </m:r>
                            </m:sub>
                          </m:sSub>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𝒚</m:t>
                              </m:r>
                            </m:e>
                            <m:sub>
                              <m:r>
                                <a:rPr lang="en-US" b="1" i="1" smtClean="0">
                                  <a:solidFill>
                                    <a:srgbClr val="0000FF"/>
                                  </a:solidFill>
                                  <a:latin typeface="Cambria Math"/>
                                  <a:ea typeface="Cambria Math"/>
                                </a:rPr>
                                <m:t>𝟏</m:t>
                              </m:r>
                            </m:sub>
                          </m:sSub>
                          <m:r>
                            <a:rPr lang="en-US" b="1" i="1" smtClean="0">
                              <a:solidFill>
                                <a:srgbClr val="0000FF"/>
                              </a:solidFill>
                              <a:latin typeface="Cambria Math"/>
                              <a:ea typeface="Cambria Math"/>
                            </a:rPr>
                            <m:t>+</m:t>
                          </m:r>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𝑺</m:t>
                              </m:r>
                            </m:e>
                            <m:sub>
                              <m:r>
                                <a:rPr lang="en-US" b="1" i="1" smtClean="0">
                                  <a:solidFill>
                                    <a:srgbClr val="0000FF"/>
                                  </a:solidFill>
                                  <a:latin typeface="Cambria Math"/>
                                  <a:ea typeface="Cambria Math"/>
                                </a:rPr>
                                <m:t>𝟐</m:t>
                              </m:r>
                            </m:sub>
                          </m:sSub>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𝒚</m:t>
                              </m:r>
                            </m:e>
                            <m:sub>
                              <m:r>
                                <a:rPr lang="en-US" b="1" i="1" smtClean="0">
                                  <a:solidFill>
                                    <a:srgbClr val="0000FF"/>
                                  </a:solidFill>
                                  <a:latin typeface="Cambria Math"/>
                                  <a:ea typeface="Cambria Math"/>
                                </a:rPr>
                                <m:t>𝟐</m:t>
                              </m:r>
                            </m:sub>
                          </m:sSub>
                        </m:num>
                        <m:den>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𝑺</m:t>
                              </m:r>
                            </m:e>
                            <m:sub>
                              <m:r>
                                <a:rPr lang="en-US" b="1" i="1" smtClean="0">
                                  <a:solidFill>
                                    <a:srgbClr val="0000FF"/>
                                  </a:solidFill>
                                  <a:latin typeface="Cambria Math"/>
                                  <a:ea typeface="Cambria Math"/>
                                </a:rPr>
                                <m:t>𝟏</m:t>
                              </m:r>
                            </m:sub>
                          </m:sSub>
                          <m:r>
                            <a:rPr lang="en-US" b="1" i="1" smtClean="0">
                              <a:solidFill>
                                <a:srgbClr val="0000FF"/>
                              </a:solidFill>
                              <a:latin typeface="Cambria Math"/>
                              <a:ea typeface="Cambria Math"/>
                            </a:rPr>
                            <m:t>+</m:t>
                          </m:r>
                          <m:sSub>
                            <m:sSubPr>
                              <m:ctrlPr>
                                <a:rPr lang="en-US" b="1" i="1" smtClean="0">
                                  <a:solidFill>
                                    <a:srgbClr val="0000FF"/>
                                  </a:solidFill>
                                  <a:latin typeface="Cambria Math"/>
                                  <a:ea typeface="Cambria Math"/>
                                </a:rPr>
                              </m:ctrlPr>
                            </m:sSubPr>
                            <m:e>
                              <m:r>
                                <a:rPr lang="en-US" b="1" i="1" smtClean="0">
                                  <a:solidFill>
                                    <a:srgbClr val="0000FF"/>
                                  </a:solidFill>
                                  <a:latin typeface="Cambria Math"/>
                                  <a:ea typeface="Cambria Math"/>
                                </a:rPr>
                                <m:t>𝑺</m:t>
                              </m:r>
                            </m:e>
                            <m:sub>
                              <m:r>
                                <a:rPr lang="en-US" b="1" i="1" smtClean="0">
                                  <a:solidFill>
                                    <a:srgbClr val="0000FF"/>
                                  </a:solidFill>
                                  <a:latin typeface="Cambria Math"/>
                                  <a:ea typeface="Cambria Math"/>
                                </a:rPr>
                                <m:t>𝟐</m:t>
                              </m:r>
                            </m:sub>
                          </m:sSub>
                        </m:den>
                      </m:f>
                    </m:oMath>
                  </m:oMathPara>
                </a14:m>
                <a:endParaRPr lang="en-US" b="1">
                  <a:solidFill>
                    <a:srgbClr val="0000FF"/>
                  </a:solidFill>
                </a:endParaRPr>
              </a:p>
            </p:txBody>
          </p:sp>
        </mc:Choice>
        <mc:Fallback xmlns="">
          <p:sp>
            <p:nvSpPr>
              <p:cNvPr id="50" name="TextBox 49"/>
              <p:cNvSpPr txBox="1">
                <a:spLocks noRot="1" noChangeAspect="1" noMove="1" noResize="1" noEditPoints="1" noAdjustHandles="1" noChangeArrowheads="1" noChangeShapeType="1" noTextEdit="1"/>
              </p:cNvSpPr>
              <p:nvPr/>
            </p:nvSpPr>
            <p:spPr>
              <a:xfrm>
                <a:off x="5572675" y="846138"/>
                <a:ext cx="2868414" cy="909480"/>
              </a:xfrm>
              <a:prstGeom prst="rect">
                <a:avLst/>
              </a:prstGeom>
              <a:blipFill rotWithShape="1">
                <a:blip r:embed="rId4"/>
                <a:stretch>
                  <a:fillRect/>
                </a:stretch>
              </a:blipFill>
            </p:spPr>
            <p:txBody>
              <a:bodyPr/>
              <a:lstStyle/>
              <a:p>
                <a:r>
                  <a:rPr lang="en-US">
                    <a:noFill/>
                  </a:rPr>
                  <a:t> </a:t>
                </a:r>
              </a:p>
            </p:txBody>
          </p:sp>
        </mc:Fallback>
      </mc:AlternateContent>
      <p:grpSp>
        <p:nvGrpSpPr>
          <p:cNvPr id="51" name="Group 8"/>
          <p:cNvGrpSpPr>
            <a:grpSpLocks noChangeAspect="1"/>
          </p:cNvGrpSpPr>
          <p:nvPr/>
        </p:nvGrpSpPr>
        <p:grpSpPr bwMode="auto">
          <a:xfrm>
            <a:off x="5076260" y="2543175"/>
            <a:ext cx="3708968" cy="3004997"/>
            <a:chOff x="2773" y="1094"/>
            <a:chExt cx="2874" cy="2328"/>
          </a:xfrm>
        </p:grpSpPr>
        <p:grpSp>
          <p:nvGrpSpPr>
            <p:cNvPr id="52" name="Group 9"/>
            <p:cNvGrpSpPr>
              <a:grpSpLocks noChangeAspect="1"/>
            </p:cNvGrpSpPr>
            <p:nvPr/>
          </p:nvGrpSpPr>
          <p:grpSpPr bwMode="auto">
            <a:xfrm>
              <a:off x="2773" y="1184"/>
              <a:ext cx="2791" cy="2238"/>
              <a:chOff x="2773" y="1184"/>
              <a:chExt cx="2791" cy="2238"/>
            </a:xfrm>
          </p:grpSpPr>
          <p:sp>
            <p:nvSpPr>
              <p:cNvPr id="55" name="Text Box 37"/>
              <p:cNvSpPr txBox="1">
                <a:spLocks noChangeAspect="1" noChangeArrowheads="1"/>
              </p:cNvSpPr>
              <p:nvPr/>
            </p:nvSpPr>
            <p:spPr bwMode="auto">
              <a:xfrm>
                <a:off x="5067" y="2200"/>
                <a:ext cx="497" cy="3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800" b="1"/>
                  <a:t>D</a:t>
                </a:r>
                <a:endParaRPr lang="en-US" sz="2800" b="1"/>
              </a:p>
            </p:txBody>
          </p:sp>
          <p:sp>
            <p:nvSpPr>
              <p:cNvPr id="56" name="Line 10"/>
              <p:cNvSpPr>
                <a:spLocks noChangeAspect="1" noChangeShapeType="1"/>
              </p:cNvSpPr>
              <p:nvPr/>
            </p:nvSpPr>
            <p:spPr bwMode="auto">
              <a:xfrm>
                <a:off x="3205" y="3069"/>
                <a:ext cx="2359" cy="1"/>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7" name="Line 11"/>
              <p:cNvSpPr>
                <a:spLocks noChangeAspect="1" noChangeShapeType="1"/>
              </p:cNvSpPr>
              <p:nvPr/>
            </p:nvSpPr>
            <p:spPr bwMode="auto">
              <a:xfrm flipV="1">
                <a:off x="3205" y="1330"/>
                <a:ext cx="0" cy="173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8" name="Rectangle 12"/>
              <p:cNvSpPr>
                <a:spLocks noChangeAspect="1" noChangeArrowheads="1"/>
              </p:cNvSpPr>
              <p:nvPr/>
            </p:nvSpPr>
            <p:spPr bwMode="auto">
              <a:xfrm>
                <a:off x="3205" y="1579"/>
                <a:ext cx="621" cy="1490"/>
              </a:xfrm>
              <a:prstGeom prst="rect">
                <a:avLst/>
              </a:prstGeom>
              <a:solidFill>
                <a:srgbClr val="6699FF"/>
              </a:solidFill>
              <a:ln w="57150">
                <a:solidFill>
                  <a:schemeClr val="tx1"/>
                </a:solidFill>
                <a:miter lim="800000"/>
                <a:headEnd/>
                <a:tailEnd/>
              </a:ln>
            </p:spPr>
            <p:txBody>
              <a:bodyPr/>
              <a:lstStyle/>
              <a:p>
                <a:endParaRPr lang="en-US"/>
              </a:p>
            </p:txBody>
          </p:sp>
          <p:sp>
            <p:nvSpPr>
              <p:cNvPr id="59" name="Rectangle 13"/>
              <p:cNvSpPr>
                <a:spLocks noChangeAspect="1" noChangeArrowheads="1"/>
              </p:cNvSpPr>
              <p:nvPr/>
            </p:nvSpPr>
            <p:spPr bwMode="auto">
              <a:xfrm>
                <a:off x="3826" y="2448"/>
                <a:ext cx="1366" cy="621"/>
              </a:xfrm>
              <a:prstGeom prst="rect">
                <a:avLst/>
              </a:prstGeom>
              <a:solidFill>
                <a:srgbClr val="6699FF"/>
              </a:solidFill>
              <a:ln w="57150">
                <a:solidFill>
                  <a:schemeClr val="tx1"/>
                </a:solidFill>
                <a:miter lim="800000"/>
                <a:headEnd/>
                <a:tailEnd/>
              </a:ln>
            </p:spPr>
            <p:txBody>
              <a:bodyPr/>
              <a:lstStyle/>
              <a:p>
                <a:endParaRPr lang="en-US"/>
              </a:p>
            </p:txBody>
          </p:sp>
          <p:sp>
            <p:nvSpPr>
              <p:cNvPr id="60" name="Line 14"/>
              <p:cNvSpPr>
                <a:spLocks noChangeAspect="1" noChangeShapeType="1"/>
              </p:cNvSpPr>
              <p:nvPr/>
            </p:nvSpPr>
            <p:spPr bwMode="auto">
              <a:xfrm>
                <a:off x="3205" y="1579"/>
                <a:ext cx="621" cy="1490"/>
              </a:xfrm>
              <a:prstGeom prst="line">
                <a:avLst/>
              </a:prstGeom>
              <a:noFill/>
              <a:ln w="2857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61" name="Line 15"/>
              <p:cNvSpPr>
                <a:spLocks noChangeAspect="1" noChangeShapeType="1"/>
              </p:cNvSpPr>
              <p:nvPr/>
            </p:nvSpPr>
            <p:spPr bwMode="auto">
              <a:xfrm flipV="1">
                <a:off x="3205" y="1579"/>
                <a:ext cx="621" cy="1490"/>
              </a:xfrm>
              <a:prstGeom prst="line">
                <a:avLst/>
              </a:prstGeom>
              <a:noFill/>
              <a:ln w="2857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62" name="Line 16"/>
              <p:cNvSpPr>
                <a:spLocks noChangeAspect="1" noChangeShapeType="1"/>
              </p:cNvSpPr>
              <p:nvPr/>
            </p:nvSpPr>
            <p:spPr bwMode="auto">
              <a:xfrm>
                <a:off x="3826" y="2448"/>
                <a:ext cx="1366" cy="621"/>
              </a:xfrm>
              <a:prstGeom prst="line">
                <a:avLst/>
              </a:prstGeom>
              <a:noFill/>
              <a:ln w="2857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63" name="Line 17"/>
              <p:cNvSpPr>
                <a:spLocks noChangeAspect="1" noChangeShapeType="1"/>
              </p:cNvSpPr>
              <p:nvPr/>
            </p:nvSpPr>
            <p:spPr bwMode="auto">
              <a:xfrm flipV="1">
                <a:off x="3826" y="2448"/>
                <a:ext cx="1366" cy="621"/>
              </a:xfrm>
              <a:prstGeom prst="line">
                <a:avLst/>
              </a:prstGeom>
              <a:noFill/>
              <a:ln w="2857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64" name="Line 18"/>
              <p:cNvSpPr>
                <a:spLocks noChangeAspect="1" noChangeShapeType="1"/>
              </p:cNvSpPr>
              <p:nvPr/>
            </p:nvSpPr>
            <p:spPr bwMode="auto">
              <a:xfrm>
                <a:off x="3205" y="3107"/>
                <a:ext cx="1" cy="24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 name="Line 19"/>
              <p:cNvSpPr>
                <a:spLocks noChangeAspect="1" noChangeShapeType="1"/>
              </p:cNvSpPr>
              <p:nvPr/>
            </p:nvSpPr>
            <p:spPr bwMode="auto">
              <a:xfrm>
                <a:off x="5191" y="3107"/>
                <a:ext cx="1" cy="24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 name="Line 20"/>
              <p:cNvSpPr>
                <a:spLocks noChangeAspect="1" noChangeShapeType="1"/>
              </p:cNvSpPr>
              <p:nvPr/>
            </p:nvSpPr>
            <p:spPr bwMode="auto">
              <a:xfrm>
                <a:off x="3205" y="3285"/>
                <a:ext cx="1987" cy="1"/>
              </a:xfrm>
              <a:prstGeom prst="line">
                <a:avLst/>
              </a:prstGeom>
              <a:noFill/>
              <a:ln w="28575">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67" name="Line 21"/>
              <p:cNvSpPr>
                <a:spLocks noChangeAspect="1" noChangeShapeType="1"/>
              </p:cNvSpPr>
              <p:nvPr/>
            </p:nvSpPr>
            <p:spPr bwMode="auto">
              <a:xfrm>
                <a:off x="3825" y="1401"/>
                <a:ext cx="1" cy="1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8" name="Line 22"/>
              <p:cNvSpPr>
                <a:spLocks noChangeAspect="1" noChangeShapeType="1"/>
              </p:cNvSpPr>
              <p:nvPr/>
            </p:nvSpPr>
            <p:spPr bwMode="auto">
              <a:xfrm>
                <a:off x="3205" y="1454"/>
                <a:ext cx="621" cy="0"/>
              </a:xfrm>
              <a:prstGeom prst="line">
                <a:avLst/>
              </a:prstGeom>
              <a:noFill/>
              <a:ln w="28575">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69" name="Line 23"/>
              <p:cNvSpPr>
                <a:spLocks noChangeAspect="1" noChangeShapeType="1"/>
              </p:cNvSpPr>
              <p:nvPr/>
            </p:nvSpPr>
            <p:spPr bwMode="auto">
              <a:xfrm>
                <a:off x="3025" y="3069"/>
                <a:ext cx="124"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 name="Line 24"/>
              <p:cNvSpPr>
                <a:spLocks noChangeAspect="1" noChangeShapeType="1"/>
              </p:cNvSpPr>
              <p:nvPr/>
            </p:nvSpPr>
            <p:spPr bwMode="auto">
              <a:xfrm>
                <a:off x="3025" y="1579"/>
                <a:ext cx="124"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 name="Line 25"/>
              <p:cNvSpPr>
                <a:spLocks noChangeAspect="1" noChangeShapeType="1"/>
              </p:cNvSpPr>
              <p:nvPr/>
            </p:nvSpPr>
            <p:spPr bwMode="auto">
              <a:xfrm>
                <a:off x="3081" y="1579"/>
                <a:ext cx="0" cy="1490"/>
              </a:xfrm>
              <a:prstGeom prst="line">
                <a:avLst/>
              </a:prstGeom>
              <a:noFill/>
              <a:ln w="28575">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72" name="Line 26"/>
              <p:cNvSpPr>
                <a:spLocks noChangeAspect="1" noChangeShapeType="1"/>
              </p:cNvSpPr>
              <p:nvPr/>
            </p:nvSpPr>
            <p:spPr bwMode="auto">
              <a:xfrm>
                <a:off x="5225" y="2448"/>
                <a:ext cx="25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3" name="Line 27"/>
              <p:cNvSpPr>
                <a:spLocks noChangeAspect="1" noChangeShapeType="1"/>
              </p:cNvSpPr>
              <p:nvPr/>
            </p:nvSpPr>
            <p:spPr bwMode="auto">
              <a:xfrm flipV="1">
                <a:off x="5394" y="2448"/>
                <a:ext cx="1" cy="621"/>
              </a:xfrm>
              <a:prstGeom prst="line">
                <a:avLst/>
              </a:prstGeom>
              <a:noFill/>
              <a:ln w="28575">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74" name="Text Box 28"/>
              <p:cNvSpPr txBox="1">
                <a:spLocks noChangeAspect="1" noChangeArrowheads="1"/>
              </p:cNvSpPr>
              <p:nvPr/>
            </p:nvSpPr>
            <p:spPr bwMode="auto">
              <a:xfrm>
                <a:off x="4075" y="3008"/>
                <a:ext cx="372" cy="3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a</a:t>
                </a:r>
                <a:endParaRPr lang="en-US" sz="3200"/>
              </a:p>
            </p:txBody>
          </p:sp>
          <p:sp>
            <p:nvSpPr>
              <p:cNvPr id="75" name="Text Box 29"/>
              <p:cNvSpPr txBox="1">
                <a:spLocks noChangeAspect="1" noChangeArrowheads="1"/>
              </p:cNvSpPr>
              <p:nvPr/>
            </p:nvSpPr>
            <p:spPr bwMode="auto">
              <a:xfrm>
                <a:off x="2773" y="2076"/>
                <a:ext cx="372" cy="3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vert27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b</a:t>
                </a:r>
                <a:endParaRPr lang="en-US" sz="3200"/>
              </a:p>
            </p:txBody>
          </p:sp>
          <p:sp>
            <p:nvSpPr>
              <p:cNvPr id="76" name="Text Box 30"/>
              <p:cNvSpPr txBox="1">
                <a:spLocks noChangeAspect="1" noChangeArrowheads="1"/>
              </p:cNvSpPr>
              <p:nvPr/>
            </p:nvSpPr>
            <p:spPr bwMode="auto">
              <a:xfrm>
                <a:off x="5107" y="2478"/>
                <a:ext cx="372" cy="3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vert27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d</a:t>
                </a:r>
                <a:endParaRPr lang="en-US" sz="3200"/>
              </a:p>
            </p:txBody>
          </p:sp>
          <p:sp>
            <p:nvSpPr>
              <p:cNvPr id="77" name="Text Box 31"/>
              <p:cNvSpPr txBox="1">
                <a:spLocks noChangeAspect="1" noChangeArrowheads="1"/>
              </p:cNvSpPr>
              <p:nvPr/>
            </p:nvSpPr>
            <p:spPr bwMode="auto">
              <a:xfrm>
                <a:off x="3376" y="1184"/>
                <a:ext cx="373" cy="3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d</a:t>
                </a:r>
              </a:p>
            </p:txBody>
          </p:sp>
          <p:sp>
            <p:nvSpPr>
              <p:cNvPr id="78" name="Text Box 32"/>
              <p:cNvSpPr txBox="1">
                <a:spLocks noChangeAspect="1" noChangeArrowheads="1"/>
              </p:cNvSpPr>
              <p:nvPr/>
            </p:nvSpPr>
            <p:spPr bwMode="auto">
              <a:xfrm>
                <a:off x="3163" y="2115"/>
                <a:ext cx="497" cy="3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solidFill>
                      <a:srgbClr val="FFFF00"/>
                    </a:solidFill>
                  </a:rPr>
                  <a:t>O</a:t>
                </a:r>
                <a:r>
                  <a:rPr lang="en-US" sz="2000" b="1" baseline="-25000">
                    <a:solidFill>
                      <a:srgbClr val="FFFF00"/>
                    </a:solidFill>
                  </a:rPr>
                  <a:t>1</a:t>
                </a:r>
                <a:endParaRPr lang="en-US" sz="3200" b="1">
                  <a:solidFill>
                    <a:srgbClr val="FFFF00"/>
                  </a:solidFill>
                </a:endParaRPr>
              </a:p>
            </p:txBody>
          </p:sp>
          <p:sp>
            <p:nvSpPr>
              <p:cNvPr id="79" name="Text Box 33"/>
              <p:cNvSpPr txBox="1">
                <a:spLocks noChangeAspect="1" noChangeArrowheads="1"/>
              </p:cNvSpPr>
              <p:nvPr/>
            </p:nvSpPr>
            <p:spPr bwMode="auto">
              <a:xfrm>
                <a:off x="4322" y="2422"/>
                <a:ext cx="497" cy="3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solidFill>
                      <a:srgbClr val="FFFF00"/>
                    </a:solidFill>
                  </a:rPr>
                  <a:t>O</a:t>
                </a:r>
                <a:r>
                  <a:rPr lang="en-US" sz="2000" b="1" baseline="-25000">
                    <a:solidFill>
                      <a:srgbClr val="FFFF00"/>
                    </a:solidFill>
                  </a:rPr>
                  <a:t>2</a:t>
                </a:r>
                <a:endParaRPr lang="en-US" sz="3200" b="1">
                  <a:solidFill>
                    <a:srgbClr val="FFFF00"/>
                  </a:solidFill>
                </a:endParaRPr>
              </a:p>
            </p:txBody>
          </p:sp>
          <p:sp>
            <p:nvSpPr>
              <p:cNvPr id="80" name="Text Box 34"/>
              <p:cNvSpPr txBox="1">
                <a:spLocks noChangeAspect="1" noChangeArrowheads="1"/>
              </p:cNvSpPr>
              <p:nvPr/>
            </p:nvSpPr>
            <p:spPr bwMode="auto">
              <a:xfrm>
                <a:off x="2957" y="1330"/>
                <a:ext cx="496" cy="3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t>A</a:t>
                </a:r>
                <a:endParaRPr lang="en-US" sz="3200" b="1"/>
              </a:p>
            </p:txBody>
          </p:sp>
          <p:sp>
            <p:nvSpPr>
              <p:cNvPr id="81" name="Text Box 35"/>
              <p:cNvSpPr txBox="1">
                <a:spLocks noChangeAspect="1" noChangeArrowheads="1"/>
              </p:cNvSpPr>
              <p:nvPr/>
            </p:nvSpPr>
            <p:spPr bwMode="auto">
              <a:xfrm>
                <a:off x="3773" y="1387"/>
                <a:ext cx="497" cy="3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t>B</a:t>
                </a:r>
              </a:p>
            </p:txBody>
          </p:sp>
          <p:sp>
            <p:nvSpPr>
              <p:cNvPr id="82" name="Text Box 36"/>
              <p:cNvSpPr txBox="1">
                <a:spLocks noChangeAspect="1" noChangeArrowheads="1"/>
              </p:cNvSpPr>
              <p:nvPr/>
            </p:nvSpPr>
            <p:spPr bwMode="auto">
              <a:xfrm>
                <a:off x="3773" y="2199"/>
                <a:ext cx="496" cy="3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t>C</a:t>
                </a:r>
                <a:endParaRPr lang="en-US" sz="3200" b="1"/>
              </a:p>
            </p:txBody>
          </p:sp>
          <p:sp>
            <p:nvSpPr>
              <p:cNvPr id="83" name="Text Box 38"/>
              <p:cNvSpPr txBox="1">
                <a:spLocks noChangeAspect="1" noChangeArrowheads="1"/>
              </p:cNvSpPr>
              <p:nvPr/>
            </p:nvSpPr>
            <p:spPr bwMode="auto">
              <a:xfrm>
                <a:off x="5158" y="3050"/>
                <a:ext cx="270" cy="3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800" b="1"/>
                  <a:t>E</a:t>
                </a:r>
                <a:endParaRPr lang="en-US" sz="2800" b="1"/>
              </a:p>
            </p:txBody>
          </p:sp>
          <p:sp>
            <p:nvSpPr>
              <p:cNvPr id="84" name="Text Box 39"/>
              <p:cNvSpPr txBox="1">
                <a:spLocks noChangeAspect="1" noChangeArrowheads="1"/>
              </p:cNvSpPr>
              <p:nvPr/>
            </p:nvSpPr>
            <p:spPr bwMode="auto">
              <a:xfrm>
                <a:off x="3656" y="3032"/>
                <a:ext cx="497" cy="3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t>G</a:t>
                </a:r>
                <a:endParaRPr lang="en-US" sz="3200" b="1"/>
              </a:p>
            </p:txBody>
          </p:sp>
          <p:sp>
            <p:nvSpPr>
              <p:cNvPr id="85" name="Text Box 40"/>
              <p:cNvSpPr txBox="1">
                <a:spLocks noChangeAspect="1" noChangeArrowheads="1"/>
              </p:cNvSpPr>
              <p:nvPr/>
            </p:nvSpPr>
            <p:spPr bwMode="auto">
              <a:xfrm>
                <a:off x="2979" y="3024"/>
                <a:ext cx="497" cy="3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800" b="1"/>
                  <a:t>H</a:t>
                </a:r>
                <a:endParaRPr lang="en-US" sz="2800" b="1"/>
              </a:p>
            </p:txBody>
          </p:sp>
        </p:grpSp>
        <p:sp>
          <p:nvSpPr>
            <p:cNvPr id="53" name="Text Box 41"/>
            <p:cNvSpPr txBox="1">
              <a:spLocks noChangeAspect="1" noChangeArrowheads="1"/>
            </p:cNvSpPr>
            <p:nvPr/>
          </p:nvSpPr>
          <p:spPr bwMode="auto">
            <a:xfrm>
              <a:off x="3039" y="1094"/>
              <a:ext cx="250" cy="30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a:t>y</a:t>
              </a:r>
            </a:p>
          </p:txBody>
        </p:sp>
        <p:sp>
          <p:nvSpPr>
            <p:cNvPr id="54" name="Text Box 42"/>
            <p:cNvSpPr txBox="1">
              <a:spLocks noChangeAspect="1" noChangeArrowheads="1"/>
            </p:cNvSpPr>
            <p:nvPr/>
          </p:nvSpPr>
          <p:spPr bwMode="auto">
            <a:xfrm>
              <a:off x="5375" y="3067"/>
              <a:ext cx="272" cy="30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i="1"/>
                <a:t>X</a:t>
              </a:r>
            </a:p>
          </p:txBody>
        </p:sp>
      </p:grpSp>
      <p:grpSp>
        <p:nvGrpSpPr>
          <p:cNvPr id="86" name="Group 43"/>
          <p:cNvGrpSpPr>
            <a:grpSpLocks noChangeAspect="1"/>
          </p:cNvGrpSpPr>
          <p:nvPr/>
        </p:nvGrpSpPr>
        <p:grpSpPr bwMode="auto">
          <a:xfrm>
            <a:off x="6040438" y="4160838"/>
            <a:ext cx="292100" cy="1792287"/>
            <a:chOff x="3515" y="2795"/>
            <a:chExt cx="228" cy="1403"/>
          </a:xfrm>
        </p:grpSpPr>
        <p:sp>
          <p:nvSpPr>
            <p:cNvPr id="87" name="Line 44"/>
            <p:cNvSpPr>
              <a:spLocks noChangeAspect="1" noChangeShapeType="1"/>
            </p:cNvSpPr>
            <p:nvPr/>
          </p:nvSpPr>
          <p:spPr bwMode="auto">
            <a:xfrm>
              <a:off x="3515" y="2795"/>
              <a:ext cx="0" cy="1202"/>
            </a:xfrm>
            <a:prstGeom prst="line">
              <a:avLst/>
            </a:prstGeom>
            <a:noFill/>
            <a:ln w="57150">
              <a:solidFill>
                <a:srgbClr val="CC00CC"/>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88" name="Object 45"/>
            <p:cNvGraphicFramePr>
              <a:graphicFrameLocks noChangeAspect="1"/>
            </p:cNvGraphicFramePr>
            <p:nvPr/>
          </p:nvGraphicFramePr>
          <p:xfrm>
            <a:off x="3528" y="3838"/>
            <a:ext cx="215" cy="360"/>
          </p:xfrm>
          <a:graphic>
            <a:graphicData uri="http://schemas.openxmlformats.org/presentationml/2006/ole">
              <mc:AlternateContent xmlns:mc="http://schemas.openxmlformats.org/markup-compatibility/2006">
                <mc:Choice xmlns:v="urn:schemas-microsoft-com:vml" Requires="v">
                  <p:oleObj spid="_x0000_s151813" name="Equation" r:id="rId5" imgW="152268" imgH="253780" progId="Equation.DSMT4">
                    <p:embed/>
                  </p:oleObj>
                </mc:Choice>
                <mc:Fallback>
                  <p:oleObj name="Equation" r:id="rId5" imgW="152268" imgH="25378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28" y="3838"/>
                          <a:ext cx="215" cy="3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89" name="Group 46"/>
          <p:cNvGrpSpPr>
            <a:grpSpLocks noChangeAspect="1"/>
          </p:cNvGrpSpPr>
          <p:nvPr/>
        </p:nvGrpSpPr>
        <p:grpSpPr bwMode="auto">
          <a:xfrm>
            <a:off x="7316258" y="4703233"/>
            <a:ext cx="328613" cy="1346200"/>
            <a:chOff x="4513" y="3234"/>
            <a:chExt cx="236" cy="967"/>
          </a:xfrm>
        </p:grpSpPr>
        <p:sp>
          <p:nvSpPr>
            <p:cNvPr id="90" name="Line 47"/>
            <p:cNvSpPr>
              <a:spLocks noChangeAspect="1" noChangeShapeType="1"/>
            </p:cNvSpPr>
            <p:nvPr/>
          </p:nvSpPr>
          <p:spPr bwMode="auto">
            <a:xfrm>
              <a:off x="4513" y="3234"/>
              <a:ext cx="0" cy="771"/>
            </a:xfrm>
            <a:prstGeom prst="line">
              <a:avLst/>
            </a:prstGeom>
            <a:noFill/>
            <a:ln w="57150">
              <a:solidFill>
                <a:srgbClr val="CC00CC"/>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91" name="Object 48"/>
            <p:cNvGraphicFramePr>
              <a:graphicFrameLocks noChangeAspect="1"/>
            </p:cNvGraphicFramePr>
            <p:nvPr/>
          </p:nvGraphicFramePr>
          <p:xfrm>
            <a:off x="4513" y="3838"/>
            <a:ext cx="236" cy="363"/>
          </p:xfrm>
          <a:graphic>
            <a:graphicData uri="http://schemas.openxmlformats.org/presentationml/2006/ole">
              <mc:AlternateContent xmlns:mc="http://schemas.openxmlformats.org/markup-compatibility/2006">
                <mc:Choice xmlns:v="urn:schemas-microsoft-com:vml" Requires="v">
                  <p:oleObj spid="_x0000_s151814" name="Equation" r:id="rId7" imgW="164957" imgH="253780" progId="Equation.DSMT4">
                    <p:embed/>
                  </p:oleObj>
                </mc:Choice>
                <mc:Fallback>
                  <p:oleObj name="Equation" r:id="rId7" imgW="164957" imgH="25378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13" y="3838"/>
                          <a:ext cx="236" cy="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mc:AlternateContent xmlns:mc="http://schemas.openxmlformats.org/markup-compatibility/2006" xmlns:a14="http://schemas.microsoft.com/office/drawing/2010/main">
        <mc:Choice Requires="a14">
          <p:sp>
            <p:nvSpPr>
              <p:cNvPr id="3" name="TextBox 2"/>
              <p:cNvSpPr txBox="1"/>
              <p:nvPr/>
            </p:nvSpPr>
            <p:spPr>
              <a:xfrm>
                <a:off x="29675" y="3001766"/>
                <a:ext cx="5118389" cy="2407454"/>
              </a:xfrm>
              <a:prstGeom prst="rect">
                <a:avLst/>
              </a:prstGeom>
              <a:solidFill>
                <a:srgbClr val="FF99FF"/>
              </a:solidFill>
            </p:spPr>
            <p:txBody>
              <a:bodyPr wrap="none" rtlCol="0">
                <a:spAutoFit/>
              </a:bodyPr>
              <a:lstStyle/>
              <a:p>
                <a:pPr algn="just"/>
                <a:r>
                  <a:rPr lang="en-US" b="1" smtClean="0">
                    <a:solidFill>
                      <a:srgbClr val="0000FF"/>
                    </a:solidFill>
                    <a:latin typeface="Cambria Math"/>
                  </a:rPr>
                  <a:t>Trong đó</a:t>
                </a:r>
              </a:p>
              <a:p>
                <a:pPr algn="just"/>
                <a14:m>
                  <m:oMathPara xmlns:m="http://schemas.openxmlformats.org/officeDocument/2006/math">
                    <m:oMathParaPr>
                      <m:jc m:val="centerGroup"/>
                    </m:oMathParaPr>
                    <m:oMath xmlns:m="http://schemas.openxmlformats.org/officeDocument/2006/math">
                      <m:sSub>
                        <m:sSubPr>
                          <m:ctrlPr>
                            <a:rPr lang="en-US" b="1" i="1" smtClean="0">
                              <a:solidFill>
                                <a:srgbClr val="0000FF"/>
                              </a:solidFill>
                              <a:latin typeface="Cambria Math"/>
                            </a:rPr>
                          </m:ctrlPr>
                        </m:sSubPr>
                        <m:e>
                          <m:r>
                            <a:rPr lang="en-US" b="1" i="1" smtClean="0">
                              <a:solidFill>
                                <a:srgbClr val="0000FF"/>
                              </a:solidFill>
                              <a:latin typeface="Cambria Math"/>
                            </a:rPr>
                            <m:t>𝑺</m:t>
                          </m:r>
                        </m:e>
                        <m:sub>
                          <m:r>
                            <a:rPr lang="en-US" b="1" i="1" smtClean="0">
                              <a:solidFill>
                                <a:srgbClr val="0000FF"/>
                              </a:solidFill>
                              <a:latin typeface="Cambria Math"/>
                            </a:rPr>
                            <m:t>𝟏</m:t>
                          </m:r>
                        </m:sub>
                      </m:sSub>
                      <m:r>
                        <a:rPr lang="en-US" b="1" i="1" smtClean="0">
                          <a:solidFill>
                            <a:srgbClr val="0000FF"/>
                          </a:solidFill>
                          <a:latin typeface="Cambria Math"/>
                        </a:rPr>
                        <m:t>=</m:t>
                      </m:r>
                      <m:r>
                        <a:rPr lang="en-US" b="1" i="1" smtClean="0">
                          <a:solidFill>
                            <a:srgbClr val="0000FF"/>
                          </a:solidFill>
                          <a:latin typeface="Cambria Math"/>
                        </a:rPr>
                        <m:t>𝒃</m:t>
                      </m:r>
                      <m:r>
                        <a:rPr lang="en-US" b="1" i="1" smtClean="0">
                          <a:solidFill>
                            <a:srgbClr val="0000FF"/>
                          </a:solidFill>
                          <a:latin typeface="Cambria Math"/>
                        </a:rPr>
                        <m:t>.</m:t>
                      </m:r>
                      <m:r>
                        <a:rPr lang="en-US" b="1" i="1" smtClean="0">
                          <a:solidFill>
                            <a:srgbClr val="0000FF"/>
                          </a:solidFill>
                          <a:latin typeface="Cambria Math"/>
                        </a:rPr>
                        <m:t>𝒅</m:t>
                      </m:r>
                      <m:r>
                        <a:rPr lang="en-US" b="1" i="1" smtClean="0">
                          <a:solidFill>
                            <a:srgbClr val="0000FF"/>
                          </a:solidFill>
                          <a:latin typeface="Cambria Math"/>
                        </a:rPr>
                        <m:t>;</m:t>
                      </m:r>
                      <m:sSub>
                        <m:sSubPr>
                          <m:ctrlPr>
                            <a:rPr lang="en-US" b="1" i="1" smtClean="0">
                              <a:solidFill>
                                <a:srgbClr val="0000FF"/>
                              </a:solidFill>
                              <a:latin typeface="Cambria Math"/>
                            </a:rPr>
                          </m:ctrlPr>
                        </m:sSubPr>
                        <m:e>
                          <m:r>
                            <a:rPr lang="en-US" b="1" i="1" smtClean="0">
                              <a:solidFill>
                                <a:srgbClr val="0000FF"/>
                              </a:solidFill>
                              <a:latin typeface="Cambria Math"/>
                            </a:rPr>
                            <m:t>𝑺</m:t>
                          </m:r>
                        </m:e>
                        <m:sub>
                          <m:r>
                            <a:rPr lang="en-US" b="1" i="1" smtClean="0">
                              <a:solidFill>
                                <a:srgbClr val="0000FF"/>
                              </a:solidFill>
                              <a:latin typeface="Cambria Math"/>
                            </a:rPr>
                            <m:t>𝟐</m:t>
                          </m:r>
                        </m:sub>
                      </m:sSub>
                      <m:r>
                        <a:rPr lang="en-US" b="1" i="1" smtClean="0">
                          <a:solidFill>
                            <a:srgbClr val="0000FF"/>
                          </a:solidFill>
                          <a:latin typeface="Cambria Math"/>
                        </a:rPr>
                        <m:t>=</m:t>
                      </m:r>
                      <m:d>
                        <m:dPr>
                          <m:ctrlPr>
                            <a:rPr lang="en-US" b="1" i="1" smtClean="0">
                              <a:solidFill>
                                <a:srgbClr val="0000FF"/>
                              </a:solidFill>
                              <a:latin typeface="Cambria Math"/>
                            </a:rPr>
                          </m:ctrlPr>
                        </m:dPr>
                        <m:e>
                          <m:r>
                            <a:rPr lang="en-US" b="1" i="1" smtClean="0">
                              <a:solidFill>
                                <a:srgbClr val="0000FF"/>
                              </a:solidFill>
                              <a:latin typeface="Cambria Math"/>
                            </a:rPr>
                            <m:t>𝒂</m:t>
                          </m:r>
                          <m:r>
                            <a:rPr lang="en-US" b="1" i="1" smtClean="0">
                              <a:solidFill>
                                <a:srgbClr val="0000FF"/>
                              </a:solidFill>
                              <a:latin typeface="Cambria Math"/>
                            </a:rPr>
                            <m:t>−</m:t>
                          </m:r>
                          <m:r>
                            <a:rPr lang="en-US" b="1" i="1" smtClean="0">
                              <a:solidFill>
                                <a:srgbClr val="0000FF"/>
                              </a:solidFill>
                              <a:latin typeface="Cambria Math"/>
                            </a:rPr>
                            <m:t>𝒅</m:t>
                          </m:r>
                        </m:e>
                      </m:d>
                      <m:r>
                        <a:rPr lang="en-US" b="1" i="1" smtClean="0">
                          <a:solidFill>
                            <a:srgbClr val="0000FF"/>
                          </a:solidFill>
                          <a:latin typeface="Cambria Math"/>
                        </a:rPr>
                        <m:t>.</m:t>
                      </m:r>
                      <m:r>
                        <a:rPr lang="en-US" b="1" i="1" smtClean="0">
                          <a:solidFill>
                            <a:srgbClr val="0000FF"/>
                          </a:solidFill>
                          <a:latin typeface="Cambria Math"/>
                        </a:rPr>
                        <m:t>𝒅</m:t>
                      </m:r>
                    </m:oMath>
                  </m:oMathPara>
                </a14:m>
                <a:endParaRPr lang="en-US" b="1" smtClean="0">
                  <a:solidFill>
                    <a:srgbClr val="0000FF"/>
                  </a:solidFill>
                </a:endParaRPr>
              </a:p>
              <a:p>
                <a:pPr algn="just"/>
                <a14:m>
                  <m:oMathPara xmlns:m="http://schemas.openxmlformats.org/officeDocument/2006/math">
                    <m:oMathParaPr>
                      <m:jc m:val="centerGroup"/>
                    </m:oMathParaPr>
                    <m:oMath xmlns:m="http://schemas.openxmlformats.org/officeDocument/2006/math">
                      <m:sSub>
                        <m:sSubPr>
                          <m:ctrlPr>
                            <a:rPr lang="en-US" b="1" i="1" smtClean="0">
                              <a:solidFill>
                                <a:srgbClr val="0000FF"/>
                              </a:solidFill>
                              <a:latin typeface="Cambria Math"/>
                            </a:rPr>
                          </m:ctrlPr>
                        </m:sSubPr>
                        <m:e>
                          <m:r>
                            <a:rPr lang="en-US" b="1" i="1" smtClean="0">
                              <a:solidFill>
                                <a:srgbClr val="0000FF"/>
                              </a:solidFill>
                              <a:latin typeface="Cambria Math"/>
                            </a:rPr>
                            <m:t>𝒙</m:t>
                          </m:r>
                        </m:e>
                        <m:sub>
                          <m:r>
                            <a:rPr lang="en-US" b="1" i="1" smtClean="0">
                              <a:solidFill>
                                <a:srgbClr val="0000FF"/>
                              </a:solidFill>
                              <a:latin typeface="Cambria Math"/>
                            </a:rPr>
                            <m:t>𝟏</m:t>
                          </m:r>
                        </m:sub>
                      </m:sSub>
                      <m:r>
                        <a:rPr lang="en-US" b="1" i="1" smtClean="0">
                          <a:solidFill>
                            <a:srgbClr val="0000FF"/>
                          </a:solidFill>
                          <a:latin typeface="Cambria Math"/>
                        </a:rPr>
                        <m:t>=</m:t>
                      </m:r>
                      <m:f>
                        <m:fPr>
                          <m:ctrlPr>
                            <a:rPr lang="en-US" b="1" i="1" smtClean="0">
                              <a:solidFill>
                                <a:srgbClr val="0000FF"/>
                              </a:solidFill>
                              <a:latin typeface="Cambria Math"/>
                            </a:rPr>
                          </m:ctrlPr>
                        </m:fPr>
                        <m:num>
                          <m:r>
                            <a:rPr lang="en-US" b="1" i="1" smtClean="0">
                              <a:solidFill>
                                <a:srgbClr val="0000FF"/>
                              </a:solidFill>
                              <a:latin typeface="Cambria Math"/>
                            </a:rPr>
                            <m:t>𝒅</m:t>
                          </m:r>
                        </m:num>
                        <m:den>
                          <m:r>
                            <a:rPr lang="en-US" b="1" i="1" smtClean="0">
                              <a:solidFill>
                                <a:srgbClr val="0000FF"/>
                              </a:solidFill>
                              <a:latin typeface="Cambria Math"/>
                            </a:rPr>
                            <m:t>𝟐</m:t>
                          </m:r>
                        </m:den>
                      </m:f>
                      <m:r>
                        <a:rPr lang="en-US" b="1" i="1" smtClean="0">
                          <a:solidFill>
                            <a:srgbClr val="0000FF"/>
                          </a:solidFill>
                          <a:latin typeface="Cambria Math"/>
                        </a:rPr>
                        <m:t>;</m:t>
                      </m:r>
                      <m:sSub>
                        <m:sSubPr>
                          <m:ctrlPr>
                            <a:rPr lang="en-US" b="1" i="1" smtClean="0">
                              <a:solidFill>
                                <a:srgbClr val="0000FF"/>
                              </a:solidFill>
                              <a:latin typeface="Cambria Math"/>
                            </a:rPr>
                          </m:ctrlPr>
                        </m:sSubPr>
                        <m:e>
                          <m:r>
                            <a:rPr lang="en-US" b="1" i="1" smtClean="0">
                              <a:solidFill>
                                <a:srgbClr val="0000FF"/>
                              </a:solidFill>
                              <a:latin typeface="Cambria Math"/>
                            </a:rPr>
                            <m:t>𝒙</m:t>
                          </m:r>
                        </m:e>
                        <m:sub>
                          <m:r>
                            <a:rPr lang="en-US" b="1" i="1" smtClean="0">
                              <a:solidFill>
                                <a:srgbClr val="0000FF"/>
                              </a:solidFill>
                              <a:latin typeface="Cambria Math"/>
                            </a:rPr>
                            <m:t>𝟐</m:t>
                          </m:r>
                        </m:sub>
                      </m:sSub>
                      <m:r>
                        <a:rPr lang="en-US" b="1" i="1" smtClean="0">
                          <a:solidFill>
                            <a:srgbClr val="0000FF"/>
                          </a:solidFill>
                          <a:latin typeface="Cambria Math"/>
                        </a:rPr>
                        <m:t>=</m:t>
                      </m:r>
                      <m:r>
                        <a:rPr lang="en-US" b="1" i="1" smtClean="0">
                          <a:solidFill>
                            <a:srgbClr val="0000FF"/>
                          </a:solidFill>
                          <a:latin typeface="Cambria Math"/>
                        </a:rPr>
                        <m:t>𝒅</m:t>
                      </m:r>
                      <m:r>
                        <a:rPr lang="en-US" b="1" i="1" smtClean="0">
                          <a:solidFill>
                            <a:srgbClr val="0000FF"/>
                          </a:solidFill>
                          <a:latin typeface="Cambria Math"/>
                        </a:rPr>
                        <m:t>+</m:t>
                      </m:r>
                      <m:f>
                        <m:fPr>
                          <m:ctrlPr>
                            <a:rPr lang="en-US" b="1" i="1" smtClean="0">
                              <a:solidFill>
                                <a:srgbClr val="0000FF"/>
                              </a:solidFill>
                              <a:latin typeface="Cambria Math"/>
                            </a:rPr>
                          </m:ctrlPr>
                        </m:fPr>
                        <m:num>
                          <m:r>
                            <a:rPr lang="en-US" b="1" i="1" smtClean="0">
                              <a:solidFill>
                                <a:srgbClr val="0000FF"/>
                              </a:solidFill>
                              <a:latin typeface="Cambria Math"/>
                            </a:rPr>
                            <m:t>𝒂</m:t>
                          </m:r>
                          <m:r>
                            <a:rPr lang="en-US" b="1" i="1" smtClean="0">
                              <a:solidFill>
                                <a:srgbClr val="0000FF"/>
                              </a:solidFill>
                              <a:latin typeface="Cambria Math"/>
                            </a:rPr>
                            <m:t>−</m:t>
                          </m:r>
                          <m:r>
                            <a:rPr lang="en-US" b="1" i="1" smtClean="0">
                              <a:solidFill>
                                <a:srgbClr val="0000FF"/>
                              </a:solidFill>
                              <a:latin typeface="Cambria Math"/>
                            </a:rPr>
                            <m:t>𝒅</m:t>
                          </m:r>
                        </m:num>
                        <m:den>
                          <m:r>
                            <a:rPr lang="en-US" b="1" i="1" smtClean="0">
                              <a:solidFill>
                                <a:srgbClr val="0000FF"/>
                              </a:solidFill>
                              <a:latin typeface="Cambria Math"/>
                            </a:rPr>
                            <m:t>𝟐</m:t>
                          </m:r>
                        </m:den>
                      </m:f>
                      <m:r>
                        <a:rPr lang="en-US" b="1" i="1" smtClean="0">
                          <a:solidFill>
                            <a:srgbClr val="0000FF"/>
                          </a:solidFill>
                          <a:latin typeface="Cambria Math"/>
                        </a:rPr>
                        <m:t>=</m:t>
                      </m:r>
                      <m:f>
                        <m:fPr>
                          <m:ctrlPr>
                            <a:rPr lang="en-US" b="1" i="1" smtClean="0">
                              <a:solidFill>
                                <a:srgbClr val="0000FF"/>
                              </a:solidFill>
                              <a:latin typeface="Cambria Math"/>
                            </a:rPr>
                          </m:ctrlPr>
                        </m:fPr>
                        <m:num>
                          <m:r>
                            <a:rPr lang="en-US" b="1" i="1" smtClean="0">
                              <a:solidFill>
                                <a:srgbClr val="0000FF"/>
                              </a:solidFill>
                              <a:latin typeface="Cambria Math"/>
                            </a:rPr>
                            <m:t>𝒂</m:t>
                          </m:r>
                          <m:r>
                            <a:rPr lang="en-US" b="1" i="1" smtClean="0">
                              <a:solidFill>
                                <a:srgbClr val="0000FF"/>
                              </a:solidFill>
                              <a:latin typeface="Cambria Math"/>
                            </a:rPr>
                            <m:t>+</m:t>
                          </m:r>
                          <m:r>
                            <a:rPr lang="en-US" b="1" i="1" smtClean="0">
                              <a:solidFill>
                                <a:srgbClr val="0000FF"/>
                              </a:solidFill>
                              <a:latin typeface="Cambria Math"/>
                            </a:rPr>
                            <m:t>𝒅</m:t>
                          </m:r>
                        </m:num>
                        <m:den>
                          <m:r>
                            <a:rPr lang="en-US" b="1" i="1" smtClean="0">
                              <a:solidFill>
                                <a:srgbClr val="0000FF"/>
                              </a:solidFill>
                              <a:latin typeface="Cambria Math"/>
                            </a:rPr>
                            <m:t>𝟐</m:t>
                          </m:r>
                        </m:den>
                      </m:f>
                    </m:oMath>
                  </m:oMathPara>
                </a14:m>
                <a:endParaRPr lang="en-US" b="1" smtClean="0">
                  <a:solidFill>
                    <a:srgbClr val="0000FF"/>
                  </a:solidFill>
                </a:endParaRPr>
              </a:p>
              <a:p>
                <a:pPr algn="just"/>
                <a14:m>
                  <m:oMathPara xmlns:m="http://schemas.openxmlformats.org/officeDocument/2006/math">
                    <m:oMathParaPr>
                      <m:jc m:val="centerGroup"/>
                    </m:oMathParaPr>
                    <m:oMath xmlns:m="http://schemas.openxmlformats.org/officeDocument/2006/math">
                      <m:sSub>
                        <m:sSubPr>
                          <m:ctrlPr>
                            <a:rPr lang="en-US" b="1" i="1" smtClean="0">
                              <a:solidFill>
                                <a:srgbClr val="0000FF"/>
                              </a:solidFill>
                              <a:latin typeface="Cambria Math"/>
                            </a:rPr>
                          </m:ctrlPr>
                        </m:sSubPr>
                        <m:e>
                          <m:r>
                            <a:rPr lang="en-US" b="1" i="1" smtClean="0">
                              <a:solidFill>
                                <a:srgbClr val="0000FF"/>
                              </a:solidFill>
                              <a:latin typeface="Cambria Math"/>
                            </a:rPr>
                            <m:t>𝒚</m:t>
                          </m:r>
                        </m:e>
                        <m:sub>
                          <m:r>
                            <a:rPr lang="en-US" b="1" i="1" smtClean="0">
                              <a:solidFill>
                                <a:srgbClr val="0000FF"/>
                              </a:solidFill>
                              <a:latin typeface="Cambria Math"/>
                            </a:rPr>
                            <m:t>𝟏</m:t>
                          </m:r>
                        </m:sub>
                      </m:sSub>
                      <m:r>
                        <a:rPr lang="en-US" b="1" i="1" smtClean="0">
                          <a:solidFill>
                            <a:srgbClr val="0000FF"/>
                          </a:solidFill>
                          <a:latin typeface="Cambria Math"/>
                        </a:rPr>
                        <m:t>=</m:t>
                      </m:r>
                      <m:f>
                        <m:fPr>
                          <m:ctrlPr>
                            <a:rPr lang="en-US" b="1" i="1" smtClean="0">
                              <a:solidFill>
                                <a:srgbClr val="0000FF"/>
                              </a:solidFill>
                              <a:latin typeface="Cambria Math"/>
                            </a:rPr>
                          </m:ctrlPr>
                        </m:fPr>
                        <m:num>
                          <m:r>
                            <a:rPr lang="en-US" b="1" i="1" smtClean="0">
                              <a:solidFill>
                                <a:srgbClr val="0000FF"/>
                              </a:solidFill>
                              <a:latin typeface="Cambria Math"/>
                            </a:rPr>
                            <m:t>𝒃</m:t>
                          </m:r>
                        </m:num>
                        <m:den>
                          <m:r>
                            <a:rPr lang="en-US" b="1" i="1" smtClean="0">
                              <a:solidFill>
                                <a:srgbClr val="0000FF"/>
                              </a:solidFill>
                              <a:latin typeface="Cambria Math"/>
                            </a:rPr>
                            <m:t>𝟐</m:t>
                          </m:r>
                        </m:den>
                      </m:f>
                      <m:r>
                        <a:rPr lang="en-US" b="1" i="1" smtClean="0">
                          <a:solidFill>
                            <a:srgbClr val="0000FF"/>
                          </a:solidFill>
                          <a:latin typeface="Cambria Math"/>
                        </a:rPr>
                        <m:t>;</m:t>
                      </m:r>
                      <m:sSub>
                        <m:sSubPr>
                          <m:ctrlPr>
                            <a:rPr lang="en-US" b="1" i="1" smtClean="0">
                              <a:solidFill>
                                <a:srgbClr val="0000FF"/>
                              </a:solidFill>
                              <a:latin typeface="Cambria Math"/>
                            </a:rPr>
                          </m:ctrlPr>
                        </m:sSubPr>
                        <m:e>
                          <m:r>
                            <a:rPr lang="en-US" b="1" i="1" smtClean="0">
                              <a:solidFill>
                                <a:srgbClr val="0000FF"/>
                              </a:solidFill>
                              <a:latin typeface="Cambria Math"/>
                            </a:rPr>
                            <m:t>𝒚</m:t>
                          </m:r>
                        </m:e>
                        <m:sub>
                          <m:r>
                            <a:rPr lang="en-US" b="1" i="1" smtClean="0">
                              <a:solidFill>
                                <a:srgbClr val="0000FF"/>
                              </a:solidFill>
                              <a:latin typeface="Cambria Math"/>
                            </a:rPr>
                            <m:t>𝟐</m:t>
                          </m:r>
                        </m:sub>
                      </m:sSub>
                      <m:r>
                        <a:rPr lang="en-US" b="1" i="1" smtClean="0">
                          <a:solidFill>
                            <a:srgbClr val="0000FF"/>
                          </a:solidFill>
                          <a:latin typeface="Cambria Math"/>
                        </a:rPr>
                        <m:t>=</m:t>
                      </m:r>
                      <m:f>
                        <m:fPr>
                          <m:ctrlPr>
                            <a:rPr lang="en-US" b="1" i="1" smtClean="0">
                              <a:solidFill>
                                <a:srgbClr val="0000FF"/>
                              </a:solidFill>
                              <a:latin typeface="Cambria Math"/>
                            </a:rPr>
                          </m:ctrlPr>
                        </m:fPr>
                        <m:num>
                          <m:r>
                            <a:rPr lang="en-US" b="1" i="1" smtClean="0">
                              <a:solidFill>
                                <a:srgbClr val="0000FF"/>
                              </a:solidFill>
                              <a:latin typeface="Cambria Math"/>
                            </a:rPr>
                            <m:t>𝒅</m:t>
                          </m:r>
                        </m:num>
                        <m:den>
                          <m:r>
                            <a:rPr lang="en-US" b="1" i="1" smtClean="0">
                              <a:solidFill>
                                <a:srgbClr val="0000FF"/>
                              </a:solidFill>
                              <a:latin typeface="Cambria Math"/>
                            </a:rPr>
                            <m:t>𝟐</m:t>
                          </m:r>
                        </m:den>
                      </m:f>
                    </m:oMath>
                  </m:oMathPara>
                </a14:m>
                <a:endParaRPr lang="en-US" b="1">
                  <a:solidFill>
                    <a:srgbClr val="0000FF"/>
                  </a:solidFill>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29675" y="3001766"/>
                <a:ext cx="5118389" cy="2407454"/>
              </a:xfrm>
              <a:prstGeom prst="rect">
                <a:avLst/>
              </a:prstGeom>
              <a:blipFill rotWithShape="1">
                <a:blip r:embed="rId9"/>
                <a:stretch>
                  <a:fillRect l="-2145" t="-2278"/>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Slide Number Placeholder 5"/>
          <p:cNvSpPr>
            <a:spLocks noGrp="1"/>
          </p:cNvSpPr>
          <p:nvPr>
            <p:ph type="sldNum" sz="quarter" idx="12"/>
          </p:nvPr>
        </p:nvSpPr>
        <p:spPr/>
        <p:txBody>
          <a:bodyPr/>
          <a:lstStyle/>
          <a:p>
            <a:pPr>
              <a:defRPr/>
            </a:pPr>
            <a:fld id="{5BCFFCFE-559D-4D98-A16F-7019BC7DE089}" type="slidenum">
              <a:rPr lang="en-US" altLang="en-US"/>
              <a:pPr>
                <a:defRPr/>
              </a:pPr>
              <a:t>13</a:t>
            </a:fld>
            <a:endParaRPr lang="en-US" altLang="en-US"/>
          </a:p>
        </p:txBody>
      </p:sp>
      <p:sp>
        <p:nvSpPr>
          <p:cNvPr id="152579" name="Text Box 2"/>
          <p:cNvSpPr txBox="1">
            <a:spLocks noChangeArrowheads="1"/>
          </p:cNvSpPr>
          <p:nvPr/>
        </p:nvSpPr>
        <p:spPr bwMode="auto">
          <a:xfrm>
            <a:off x="503238" y="260350"/>
            <a:ext cx="8064500" cy="1084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i="1">
                <a:solidFill>
                  <a:srgbClr val="FF0000"/>
                </a:solidFill>
              </a:rPr>
              <a:t>3.5.3. Phương pháp khối lượng âm </a:t>
            </a:r>
          </a:p>
          <a:p>
            <a:pPr eaLnBrk="1" hangingPunct="1">
              <a:spcBef>
                <a:spcPct val="50000"/>
              </a:spcBef>
            </a:pPr>
            <a:r>
              <a:rPr lang="en-US" b="1" i="1">
                <a:solidFill>
                  <a:srgbClr val="FF0000"/>
                </a:solidFill>
              </a:rPr>
              <a:t>         (phương pháp bù).</a:t>
            </a:r>
          </a:p>
        </p:txBody>
      </p:sp>
      <p:sp>
        <p:nvSpPr>
          <p:cNvPr id="152580" name="Text Box 3"/>
          <p:cNvSpPr txBox="1">
            <a:spLocks noChangeArrowheads="1"/>
          </p:cNvSpPr>
          <p:nvPr/>
        </p:nvSpPr>
        <p:spPr bwMode="auto">
          <a:xfrm>
            <a:off x="719138" y="1214438"/>
            <a:ext cx="7956550" cy="199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a:t>Khi vật bị khoét nhiều lỗ có hình thù khác nhau mà trọng tâm của các lỗ khoét có thể tìm được, thì ta có thể áp dụng phương pháp phân chia ở trên, với điều kiện là các lỗ khoét đi có khối lượng mang dấu âm. </a:t>
            </a:r>
          </a:p>
        </p:txBody>
      </p:sp>
      <p:sp>
        <p:nvSpPr>
          <p:cNvPr id="320517" name="Text Box 5"/>
          <p:cNvSpPr txBox="1">
            <a:spLocks noChangeArrowheads="1"/>
          </p:cNvSpPr>
          <p:nvPr/>
        </p:nvSpPr>
        <p:spPr bwMode="auto">
          <a:xfrm>
            <a:off x="684213" y="3321050"/>
            <a:ext cx="3852862" cy="287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r>
              <a:rPr lang="en-US" b="1"/>
              <a:t>Ví dụ: </a:t>
            </a:r>
            <a:r>
              <a:rPr lang="en-US">
                <a:solidFill>
                  <a:srgbClr val="0000FF"/>
                </a:solidFill>
              </a:rPr>
              <a:t>Tìm trọng tâm của một tấm tròn đồng chất, có bán kính R, bên trong tấm bị cắt đi một miếng hình chữ nhật có hai cạnh a, b ở vị trí như hình vẽ.</a:t>
            </a:r>
          </a:p>
        </p:txBody>
      </p:sp>
      <p:grpSp>
        <p:nvGrpSpPr>
          <p:cNvPr id="320518" name="Group 6"/>
          <p:cNvGrpSpPr>
            <a:grpSpLocks/>
          </p:cNvGrpSpPr>
          <p:nvPr/>
        </p:nvGrpSpPr>
        <p:grpSpPr bwMode="auto">
          <a:xfrm>
            <a:off x="4751394" y="2997203"/>
            <a:ext cx="4392616" cy="3587752"/>
            <a:chOff x="2993" y="1830"/>
            <a:chExt cx="2767" cy="2260"/>
          </a:xfrm>
        </p:grpSpPr>
        <p:sp>
          <p:nvSpPr>
            <p:cNvPr id="152595" name="Text Box 19"/>
            <p:cNvSpPr txBox="1">
              <a:spLocks noChangeArrowheads="1"/>
            </p:cNvSpPr>
            <p:nvPr/>
          </p:nvSpPr>
          <p:spPr bwMode="auto">
            <a:xfrm>
              <a:off x="4808" y="2714"/>
              <a:ext cx="489" cy="3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vert27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b/2</a:t>
              </a:r>
            </a:p>
          </p:txBody>
        </p:sp>
        <p:sp>
          <p:nvSpPr>
            <p:cNvPr id="152596" name="Text Box 20"/>
            <p:cNvSpPr txBox="1">
              <a:spLocks noChangeArrowheads="1"/>
            </p:cNvSpPr>
            <p:nvPr/>
          </p:nvSpPr>
          <p:spPr bwMode="auto">
            <a:xfrm>
              <a:off x="4815" y="3068"/>
              <a:ext cx="489" cy="3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vert27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b/2</a:t>
              </a:r>
            </a:p>
          </p:txBody>
        </p:sp>
        <p:sp>
          <p:nvSpPr>
            <p:cNvPr id="152583" name="Oval 7" descr="Light upward diagonal"/>
            <p:cNvSpPr>
              <a:spLocks noChangeArrowheads="1"/>
            </p:cNvSpPr>
            <p:nvPr/>
          </p:nvSpPr>
          <p:spPr bwMode="auto">
            <a:xfrm>
              <a:off x="3402" y="2348"/>
              <a:ext cx="1466" cy="1418"/>
            </a:xfrm>
            <a:prstGeom prst="ellipse">
              <a:avLst/>
            </a:prstGeom>
            <a:pattFill prst="ltUpDiag">
              <a:fgClr>
                <a:srgbClr val="000000"/>
              </a:fgClr>
              <a:bgClr>
                <a:srgbClr val="FFFFFF"/>
              </a:bgClr>
            </a:pattFill>
            <a:ln w="57150">
              <a:solidFill>
                <a:srgbClr val="000000"/>
              </a:solidFill>
              <a:round/>
              <a:headEnd/>
              <a:tailEnd/>
            </a:ln>
          </p:spPr>
          <p:txBody>
            <a:bodyPr/>
            <a:lstStyle/>
            <a:p>
              <a:endParaRPr lang="en-US"/>
            </a:p>
          </p:txBody>
        </p:sp>
        <p:sp>
          <p:nvSpPr>
            <p:cNvPr id="152584" name="Line 8"/>
            <p:cNvSpPr>
              <a:spLocks noChangeShapeType="1"/>
            </p:cNvSpPr>
            <p:nvPr/>
          </p:nvSpPr>
          <p:spPr bwMode="auto">
            <a:xfrm flipV="1">
              <a:off x="4135" y="1993"/>
              <a:ext cx="1" cy="2086"/>
            </a:xfrm>
            <a:prstGeom prst="line">
              <a:avLst/>
            </a:prstGeom>
            <a:noFill/>
            <a:ln w="28575">
              <a:solidFill>
                <a:srgbClr val="000000"/>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52585" name="Rectangle 9"/>
            <p:cNvSpPr>
              <a:spLocks noChangeArrowheads="1"/>
            </p:cNvSpPr>
            <p:nvPr/>
          </p:nvSpPr>
          <p:spPr bwMode="auto">
            <a:xfrm>
              <a:off x="4135" y="2703"/>
              <a:ext cx="367" cy="709"/>
            </a:xfrm>
            <a:prstGeom prst="rect">
              <a:avLst/>
            </a:prstGeom>
            <a:solidFill>
              <a:srgbClr val="FFFFFF"/>
            </a:solidFill>
            <a:ln w="57150">
              <a:solidFill>
                <a:srgbClr val="000000"/>
              </a:solidFill>
              <a:miter lim="800000"/>
              <a:headEnd/>
              <a:tailEnd/>
            </a:ln>
          </p:spPr>
          <p:txBody>
            <a:bodyPr/>
            <a:lstStyle/>
            <a:p>
              <a:endParaRPr lang="en-US"/>
            </a:p>
          </p:txBody>
        </p:sp>
        <p:sp>
          <p:nvSpPr>
            <p:cNvPr id="152586" name="Line 10"/>
            <p:cNvSpPr>
              <a:spLocks noChangeShapeType="1"/>
            </p:cNvSpPr>
            <p:nvPr/>
          </p:nvSpPr>
          <p:spPr bwMode="auto">
            <a:xfrm>
              <a:off x="4502" y="2703"/>
              <a:ext cx="726"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2587" name="Line 11"/>
            <p:cNvSpPr>
              <a:spLocks noChangeShapeType="1"/>
            </p:cNvSpPr>
            <p:nvPr/>
          </p:nvSpPr>
          <p:spPr bwMode="auto">
            <a:xfrm>
              <a:off x="4502" y="3412"/>
              <a:ext cx="726"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2588" name="Line 12"/>
            <p:cNvSpPr>
              <a:spLocks noChangeShapeType="1"/>
            </p:cNvSpPr>
            <p:nvPr/>
          </p:nvSpPr>
          <p:spPr bwMode="auto">
            <a:xfrm>
              <a:off x="5124" y="2703"/>
              <a:ext cx="0" cy="354"/>
            </a:xfrm>
            <a:prstGeom prst="line">
              <a:avLst/>
            </a:prstGeom>
            <a:noFill/>
            <a:ln w="28575">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52589" name="Line 13"/>
            <p:cNvSpPr>
              <a:spLocks noChangeShapeType="1"/>
            </p:cNvSpPr>
            <p:nvPr/>
          </p:nvSpPr>
          <p:spPr bwMode="auto">
            <a:xfrm>
              <a:off x="5124" y="3057"/>
              <a:ext cx="1" cy="355"/>
            </a:xfrm>
            <a:prstGeom prst="line">
              <a:avLst/>
            </a:prstGeom>
            <a:noFill/>
            <a:ln w="28575">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52590" name="Line 14"/>
            <p:cNvSpPr>
              <a:spLocks noChangeShapeType="1"/>
            </p:cNvSpPr>
            <p:nvPr/>
          </p:nvSpPr>
          <p:spPr bwMode="auto">
            <a:xfrm flipH="1">
              <a:off x="3158" y="2348"/>
              <a:ext cx="977"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2591" name="Line 15"/>
            <p:cNvSpPr>
              <a:spLocks noChangeShapeType="1"/>
            </p:cNvSpPr>
            <p:nvPr/>
          </p:nvSpPr>
          <p:spPr bwMode="auto">
            <a:xfrm>
              <a:off x="3280" y="2348"/>
              <a:ext cx="1" cy="709"/>
            </a:xfrm>
            <a:prstGeom prst="line">
              <a:avLst/>
            </a:prstGeom>
            <a:noFill/>
            <a:ln w="28575">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52592" name="Line 16"/>
            <p:cNvSpPr>
              <a:spLocks noChangeShapeType="1"/>
            </p:cNvSpPr>
            <p:nvPr/>
          </p:nvSpPr>
          <p:spPr bwMode="auto">
            <a:xfrm>
              <a:off x="3158" y="3057"/>
              <a:ext cx="2443" cy="1"/>
            </a:xfrm>
            <a:prstGeom prst="line">
              <a:avLst/>
            </a:prstGeom>
            <a:noFill/>
            <a:ln w="28575">
              <a:solidFill>
                <a:srgbClr val="000000"/>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52593" name="Text Box 17"/>
            <p:cNvSpPr txBox="1">
              <a:spLocks noChangeArrowheads="1"/>
            </p:cNvSpPr>
            <p:nvPr/>
          </p:nvSpPr>
          <p:spPr bwMode="auto">
            <a:xfrm>
              <a:off x="4104" y="2810"/>
              <a:ext cx="244" cy="3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b="1"/>
                <a:t>O</a:t>
              </a:r>
            </a:p>
          </p:txBody>
        </p:sp>
        <p:sp>
          <p:nvSpPr>
            <p:cNvPr id="152594" name="Text Box 18"/>
            <p:cNvSpPr txBox="1">
              <a:spLocks noChangeArrowheads="1"/>
            </p:cNvSpPr>
            <p:nvPr/>
          </p:nvSpPr>
          <p:spPr bwMode="auto">
            <a:xfrm>
              <a:off x="2993" y="2397"/>
              <a:ext cx="244" cy="3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vert27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R</a:t>
              </a:r>
            </a:p>
          </p:txBody>
        </p:sp>
        <p:sp>
          <p:nvSpPr>
            <p:cNvPr id="152597" name="Line 21"/>
            <p:cNvSpPr>
              <a:spLocks noChangeShapeType="1"/>
            </p:cNvSpPr>
            <p:nvPr/>
          </p:nvSpPr>
          <p:spPr bwMode="auto">
            <a:xfrm>
              <a:off x="4502" y="3412"/>
              <a:ext cx="0" cy="65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2598" name="Line 22"/>
            <p:cNvSpPr>
              <a:spLocks noChangeShapeType="1"/>
            </p:cNvSpPr>
            <p:nvPr/>
          </p:nvSpPr>
          <p:spPr bwMode="auto">
            <a:xfrm>
              <a:off x="4135" y="3983"/>
              <a:ext cx="367" cy="1"/>
            </a:xfrm>
            <a:prstGeom prst="line">
              <a:avLst/>
            </a:prstGeom>
            <a:noFill/>
            <a:ln w="28575">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52599" name="Text Box 23"/>
            <p:cNvSpPr txBox="1">
              <a:spLocks noChangeArrowheads="1"/>
            </p:cNvSpPr>
            <p:nvPr/>
          </p:nvSpPr>
          <p:spPr bwMode="auto">
            <a:xfrm>
              <a:off x="4183" y="3735"/>
              <a:ext cx="244" cy="3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a</a:t>
              </a:r>
            </a:p>
          </p:txBody>
        </p:sp>
        <p:sp>
          <p:nvSpPr>
            <p:cNvPr id="152600" name="Text Box 24"/>
            <p:cNvSpPr txBox="1">
              <a:spLocks noChangeArrowheads="1"/>
            </p:cNvSpPr>
            <p:nvPr/>
          </p:nvSpPr>
          <p:spPr bwMode="auto">
            <a:xfrm>
              <a:off x="5516" y="3014"/>
              <a:ext cx="244" cy="3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b="1"/>
                <a:t>x</a:t>
              </a:r>
            </a:p>
          </p:txBody>
        </p:sp>
        <p:sp>
          <p:nvSpPr>
            <p:cNvPr id="152601" name="Text Box 25"/>
            <p:cNvSpPr txBox="1">
              <a:spLocks noChangeArrowheads="1"/>
            </p:cNvSpPr>
            <p:nvPr/>
          </p:nvSpPr>
          <p:spPr bwMode="auto">
            <a:xfrm>
              <a:off x="3929" y="1830"/>
              <a:ext cx="244" cy="3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b="1"/>
                <a:t>y</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20517"/>
                                        </p:tgtEl>
                                        <p:attrNameLst>
                                          <p:attrName>style.visibility</p:attrName>
                                        </p:attrNameLst>
                                      </p:cBhvr>
                                      <p:to>
                                        <p:strVal val="visible"/>
                                      </p:to>
                                    </p:set>
                                    <p:animEffect transition="in" filter="box(in)">
                                      <p:cBhvr>
                                        <p:cTn id="7" dur="500"/>
                                        <p:tgtEl>
                                          <p:spTgt spid="320517"/>
                                        </p:tgtEl>
                                      </p:cBhvr>
                                    </p:animEffect>
                                  </p:childTnLst>
                                </p:cTn>
                              </p:par>
                              <p:par>
                                <p:cTn id="8" presetID="4" presetClass="entr" presetSubtype="16" fill="hold" nodeType="withEffect">
                                  <p:stCondLst>
                                    <p:cond delay="0"/>
                                  </p:stCondLst>
                                  <p:childTnLst>
                                    <p:set>
                                      <p:cBhvr>
                                        <p:cTn id="9" dur="1" fill="hold">
                                          <p:stCondLst>
                                            <p:cond delay="0"/>
                                          </p:stCondLst>
                                        </p:cTn>
                                        <p:tgtEl>
                                          <p:spTgt spid="320518"/>
                                        </p:tgtEl>
                                        <p:attrNameLst>
                                          <p:attrName>style.visibility</p:attrName>
                                        </p:attrNameLst>
                                      </p:cBhvr>
                                      <p:to>
                                        <p:strVal val="visible"/>
                                      </p:to>
                                    </p:set>
                                    <p:animEffect transition="in" filter="box(in)">
                                      <p:cBhvr>
                                        <p:cTn id="10" dur="500"/>
                                        <p:tgtEl>
                                          <p:spTgt spid="3205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5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7"/>
          <p:cNvSpPr>
            <a:spLocks noGrp="1"/>
          </p:cNvSpPr>
          <p:nvPr>
            <p:ph type="sldNum" sz="quarter" idx="12"/>
          </p:nvPr>
        </p:nvSpPr>
        <p:spPr/>
        <p:txBody>
          <a:bodyPr/>
          <a:lstStyle/>
          <a:p>
            <a:pPr>
              <a:defRPr/>
            </a:pPr>
            <a:fld id="{0E0D5D40-65CC-46AE-B82B-C82FFB69E824}" type="slidenum">
              <a:rPr lang="en-US" altLang="en-US"/>
              <a:pPr>
                <a:defRPr/>
              </a:pPr>
              <a:t>14</a:t>
            </a:fld>
            <a:endParaRPr lang="en-US" altLang="en-US"/>
          </a:p>
        </p:txBody>
      </p:sp>
      <p:sp>
        <p:nvSpPr>
          <p:cNvPr id="153603" name="Text Box 2"/>
          <p:cNvSpPr txBox="1">
            <a:spLocks noChangeArrowheads="1"/>
          </p:cNvSpPr>
          <p:nvPr/>
        </p:nvSpPr>
        <p:spPr bwMode="auto">
          <a:xfrm>
            <a:off x="647700" y="404813"/>
            <a:ext cx="66960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i="1">
                <a:solidFill>
                  <a:srgbClr val="FF0000"/>
                </a:solidFill>
              </a:rPr>
              <a:t>3.5.4. Phương pháp tích phân.</a:t>
            </a:r>
          </a:p>
        </p:txBody>
      </p:sp>
      <p:sp>
        <p:nvSpPr>
          <p:cNvPr id="321539" name="Text Box 3"/>
          <p:cNvSpPr txBox="1">
            <a:spLocks noChangeArrowheads="1"/>
          </p:cNvSpPr>
          <p:nvPr/>
        </p:nvSpPr>
        <p:spPr bwMode="auto">
          <a:xfrm>
            <a:off x="719138" y="1052513"/>
            <a:ext cx="75247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buFontTx/>
              <a:buBlip>
                <a:blip r:embed="rId2"/>
              </a:buBlip>
            </a:pPr>
            <a:r>
              <a:rPr lang="en-US"/>
              <a:t> Nếu vật là một khối đồng chất có thể tích V : </a:t>
            </a:r>
          </a:p>
        </p:txBody>
      </p:sp>
      <p:sp>
        <p:nvSpPr>
          <p:cNvPr id="153605" name="Rectangle 4"/>
          <p:cNvSpPr>
            <a:spLocks noChangeArrowheads="1"/>
          </p:cNvSpPr>
          <p:nvPr/>
        </p:nvSpPr>
        <p:spPr bwMode="auto">
          <a:xfrm>
            <a:off x="0" y="32146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21542" name="Text Box 6"/>
          <p:cNvSpPr txBox="1">
            <a:spLocks noChangeArrowheads="1"/>
          </p:cNvSpPr>
          <p:nvPr/>
        </p:nvSpPr>
        <p:spPr bwMode="auto">
          <a:xfrm>
            <a:off x="684213" y="2781300"/>
            <a:ext cx="71659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buFontTx/>
              <a:buBlip>
                <a:blip r:embed="rId2"/>
              </a:buBlip>
            </a:pPr>
            <a:r>
              <a:rPr lang="en-US"/>
              <a:t> Nếu vật là một mặt đồng chất có diện tích S : </a:t>
            </a:r>
          </a:p>
        </p:txBody>
      </p:sp>
      <p:sp>
        <p:nvSpPr>
          <p:cNvPr id="153608" name="Rectangle 7"/>
          <p:cNvSpPr>
            <a:spLocks noChangeArrowheads="1"/>
          </p:cNvSpPr>
          <p:nvPr/>
        </p:nvSpPr>
        <p:spPr bwMode="auto">
          <a:xfrm>
            <a:off x="0" y="32146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21545" name="Text Box 9"/>
          <p:cNvSpPr txBox="1">
            <a:spLocks noChangeArrowheads="1"/>
          </p:cNvSpPr>
          <p:nvPr/>
        </p:nvSpPr>
        <p:spPr bwMode="auto">
          <a:xfrm>
            <a:off x="682625" y="4487863"/>
            <a:ext cx="78136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buFontTx/>
              <a:buBlip>
                <a:blip r:embed="rId2"/>
              </a:buBlip>
            </a:pPr>
            <a:r>
              <a:rPr lang="en-US"/>
              <a:t> Nếu vật là một thanh đồng chất, có chiều dài L :</a:t>
            </a:r>
          </a:p>
        </p:txBody>
      </p:sp>
      <p:sp>
        <p:nvSpPr>
          <p:cNvPr id="153611" name="Rectangle 10"/>
          <p:cNvSpPr>
            <a:spLocks noChangeArrowheads="1"/>
          </p:cNvSpPr>
          <p:nvPr/>
        </p:nvSpPr>
        <p:spPr bwMode="auto">
          <a:xfrm>
            <a:off x="0" y="32146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mc:AlternateContent xmlns:mc="http://schemas.openxmlformats.org/markup-compatibility/2006" xmlns:a14="http://schemas.microsoft.com/office/drawing/2010/main">
        <mc:Choice Requires="a14">
          <p:sp>
            <p:nvSpPr>
              <p:cNvPr id="16" name="TextBox 15"/>
              <p:cNvSpPr txBox="1"/>
              <p:nvPr/>
            </p:nvSpPr>
            <p:spPr>
              <a:xfrm>
                <a:off x="1493263" y="1520788"/>
                <a:ext cx="2261388" cy="127752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400" b="1" i="1" smtClean="0">
                              <a:solidFill>
                                <a:srgbClr val="0000FF"/>
                              </a:solidFill>
                              <a:latin typeface="Cambria Math"/>
                            </a:rPr>
                          </m:ctrlPr>
                        </m:sSubPr>
                        <m:e>
                          <m:acc>
                            <m:accPr>
                              <m:chr m:val="⃗"/>
                              <m:ctrlPr>
                                <a:rPr lang="en-US" sz="2400" b="1" i="1" smtClean="0">
                                  <a:solidFill>
                                    <a:srgbClr val="0000FF"/>
                                  </a:solidFill>
                                  <a:latin typeface="Cambria Math"/>
                                </a:rPr>
                              </m:ctrlPr>
                            </m:accPr>
                            <m:e>
                              <m:r>
                                <a:rPr lang="en-US" sz="2400" b="1" i="1" smtClean="0">
                                  <a:solidFill>
                                    <a:srgbClr val="0000FF"/>
                                  </a:solidFill>
                                  <a:latin typeface="Cambria Math"/>
                                </a:rPr>
                                <m:t>𝒓</m:t>
                              </m:r>
                            </m:e>
                          </m:acc>
                        </m:e>
                        <m:sub>
                          <m:r>
                            <a:rPr lang="en-US" sz="2400" b="1" i="1" smtClean="0">
                              <a:solidFill>
                                <a:srgbClr val="0000FF"/>
                              </a:solidFill>
                              <a:latin typeface="Cambria Math"/>
                            </a:rPr>
                            <m:t>𝑪</m:t>
                          </m:r>
                        </m:sub>
                      </m:sSub>
                      <m:r>
                        <a:rPr lang="en-US" sz="2400" b="1" i="1" smtClean="0">
                          <a:solidFill>
                            <a:srgbClr val="0000FF"/>
                          </a:solidFill>
                          <a:latin typeface="Cambria Math"/>
                        </a:rPr>
                        <m:t>=</m:t>
                      </m:r>
                      <m:f>
                        <m:fPr>
                          <m:ctrlPr>
                            <a:rPr lang="en-US" sz="2400" b="1" i="1" smtClean="0">
                              <a:solidFill>
                                <a:srgbClr val="0000FF"/>
                              </a:solidFill>
                              <a:latin typeface="Cambria Math"/>
                            </a:rPr>
                          </m:ctrlPr>
                        </m:fPr>
                        <m:num>
                          <m:r>
                            <a:rPr lang="en-US" sz="2400" b="1" i="1" smtClean="0">
                              <a:solidFill>
                                <a:srgbClr val="0000FF"/>
                              </a:solidFill>
                              <a:latin typeface="Cambria Math"/>
                            </a:rPr>
                            <m:t>𝟏</m:t>
                          </m:r>
                        </m:num>
                        <m:den>
                          <m:r>
                            <a:rPr lang="en-US" sz="2400" b="1" i="1" smtClean="0">
                              <a:solidFill>
                                <a:srgbClr val="0000FF"/>
                              </a:solidFill>
                              <a:latin typeface="Cambria Math"/>
                            </a:rPr>
                            <m:t>𝑷</m:t>
                          </m:r>
                        </m:den>
                      </m:f>
                      <m:nary>
                        <m:naryPr>
                          <m:limLoc m:val="undOvr"/>
                          <m:ctrlPr>
                            <a:rPr lang="en-US" sz="2400" b="1" i="1" smtClean="0">
                              <a:solidFill>
                                <a:srgbClr val="0000FF"/>
                              </a:solidFill>
                              <a:latin typeface="Cambria Math"/>
                            </a:rPr>
                          </m:ctrlPr>
                        </m:naryPr>
                        <m:sub>
                          <m:d>
                            <m:dPr>
                              <m:ctrlPr>
                                <a:rPr lang="en-US" sz="2400" b="1" i="1" smtClean="0">
                                  <a:solidFill>
                                    <a:srgbClr val="0000FF"/>
                                  </a:solidFill>
                                  <a:latin typeface="Cambria Math"/>
                                </a:rPr>
                              </m:ctrlPr>
                            </m:dPr>
                            <m:e>
                              <m:r>
                                <a:rPr lang="en-US" sz="2400" b="1" i="1" smtClean="0">
                                  <a:solidFill>
                                    <a:srgbClr val="0000FF"/>
                                  </a:solidFill>
                                  <a:latin typeface="Cambria Math"/>
                                </a:rPr>
                                <m:t>𝑽</m:t>
                              </m:r>
                            </m:e>
                          </m:d>
                        </m:sub>
                        <m:sup/>
                        <m:e>
                          <m:acc>
                            <m:accPr>
                              <m:chr m:val="⃗"/>
                              <m:ctrlPr>
                                <a:rPr lang="en-US" sz="2400" b="1" i="1" smtClean="0">
                                  <a:solidFill>
                                    <a:srgbClr val="0000FF"/>
                                  </a:solidFill>
                                  <a:latin typeface="Cambria Math"/>
                                </a:rPr>
                              </m:ctrlPr>
                            </m:accPr>
                            <m:e>
                              <m:r>
                                <a:rPr lang="en-US" sz="2400" b="1" i="1" smtClean="0">
                                  <a:solidFill>
                                    <a:srgbClr val="0000FF"/>
                                  </a:solidFill>
                                  <a:latin typeface="Cambria Math"/>
                                </a:rPr>
                                <m:t>𝒓</m:t>
                              </m:r>
                            </m:e>
                          </m:acc>
                          <m:r>
                            <a:rPr lang="en-US" sz="2400" b="1" i="1" smtClean="0">
                              <a:solidFill>
                                <a:srgbClr val="0000FF"/>
                              </a:solidFill>
                              <a:latin typeface="Cambria Math"/>
                            </a:rPr>
                            <m:t>𝒅𝑷</m:t>
                          </m:r>
                        </m:e>
                      </m:nary>
                    </m:oMath>
                  </m:oMathPara>
                </a14:m>
                <a:endParaRPr lang="en-US" sz="2400" b="1">
                  <a:solidFill>
                    <a:srgbClr val="0000FF"/>
                  </a:solidFill>
                  <a:latin typeface="+mn-lt"/>
                </a:endParaRPr>
              </a:p>
            </p:txBody>
          </p:sp>
        </mc:Choice>
        <mc:Fallback xmlns="">
          <p:sp>
            <p:nvSpPr>
              <p:cNvPr id="16" name="TextBox 15"/>
              <p:cNvSpPr txBox="1">
                <a:spLocks noRot="1" noChangeAspect="1" noMove="1" noResize="1" noEditPoints="1" noAdjustHandles="1" noChangeArrowheads="1" noChangeShapeType="1" noTextEdit="1"/>
              </p:cNvSpPr>
              <p:nvPr/>
            </p:nvSpPr>
            <p:spPr>
              <a:xfrm>
                <a:off x="1493263" y="1520788"/>
                <a:ext cx="2261388" cy="1277529"/>
              </a:xfrm>
              <a:prstGeom prst="rect">
                <a:avLst/>
              </a:prstGeom>
              <a:blipFill rotWithShape="1">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2889076" y="3270250"/>
                <a:ext cx="2261388" cy="127752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400" b="1" i="1" smtClean="0">
                              <a:solidFill>
                                <a:srgbClr val="0000FF"/>
                              </a:solidFill>
                              <a:latin typeface="Cambria Math"/>
                            </a:rPr>
                          </m:ctrlPr>
                        </m:sSubPr>
                        <m:e>
                          <m:acc>
                            <m:accPr>
                              <m:chr m:val="⃗"/>
                              <m:ctrlPr>
                                <a:rPr lang="en-US" sz="2400" b="1" i="1" smtClean="0">
                                  <a:solidFill>
                                    <a:srgbClr val="0000FF"/>
                                  </a:solidFill>
                                  <a:latin typeface="Cambria Math"/>
                                </a:rPr>
                              </m:ctrlPr>
                            </m:accPr>
                            <m:e>
                              <m:r>
                                <a:rPr lang="en-US" sz="2400" b="1" i="1" smtClean="0">
                                  <a:solidFill>
                                    <a:srgbClr val="0000FF"/>
                                  </a:solidFill>
                                  <a:latin typeface="Cambria Math"/>
                                </a:rPr>
                                <m:t>𝒓</m:t>
                              </m:r>
                            </m:e>
                          </m:acc>
                        </m:e>
                        <m:sub>
                          <m:r>
                            <a:rPr lang="en-US" sz="2400" b="1" i="1" smtClean="0">
                              <a:solidFill>
                                <a:srgbClr val="0000FF"/>
                              </a:solidFill>
                              <a:latin typeface="Cambria Math"/>
                            </a:rPr>
                            <m:t>𝑪</m:t>
                          </m:r>
                        </m:sub>
                      </m:sSub>
                      <m:r>
                        <a:rPr lang="en-US" sz="2400" b="1" i="1" smtClean="0">
                          <a:solidFill>
                            <a:srgbClr val="0000FF"/>
                          </a:solidFill>
                          <a:latin typeface="Cambria Math"/>
                        </a:rPr>
                        <m:t>=</m:t>
                      </m:r>
                      <m:f>
                        <m:fPr>
                          <m:ctrlPr>
                            <a:rPr lang="en-US" sz="2400" b="1" i="1" smtClean="0">
                              <a:solidFill>
                                <a:srgbClr val="0000FF"/>
                              </a:solidFill>
                              <a:latin typeface="Cambria Math"/>
                            </a:rPr>
                          </m:ctrlPr>
                        </m:fPr>
                        <m:num>
                          <m:r>
                            <a:rPr lang="en-US" sz="2400" b="1" i="1" smtClean="0">
                              <a:solidFill>
                                <a:srgbClr val="0000FF"/>
                              </a:solidFill>
                              <a:latin typeface="Cambria Math"/>
                            </a:rPr>
                            <m:t>𝟏</m:t>
                          </m:r>
                        </m:num>
                        <m:den>
                          <m:r>
                            <a:rPr lang="en-US" sz="2400" b="1" i="1" smtClean="0">
                              <a:solidFill>
                                <a:srgbClr val="0000FF"/>
                              </a:solidFill>
                              <a:latin typeface="Cambria Math"/>
                            </a:rPr>
                            <m:t>𝑺</m:t>
                          </m:r>
                        </m:den>
                      </m:f>
                      <m:nary>
                        <m:naryPr>
                          <m:limLoc m:val="undOvr"/>
                          <m:ctrlPr>
                            <a:rPr lang="en-US" sz="2400" b="1" i="1" smtClean="0">
                              <a:solidFill>
                                <a:srgbClr val="0000FF"/>
                              </a:solidFill>
                              <a:latin typeface="Cambria Math"/>
                            </a:rPr>
                          </m:ctrlPr>
                        </m:naryPr>
                        <m:sub>
                          <m:d>
                            <m:dPr>
                              <m:ctrlPr>
                                <a:rPr lang="en-US" sz="2400" b="1" i="1" smtClean="0">
                                  <a:solidFill>
                                    <a:srgbClr val="0000FF"/>
                                  </a:solidFill>
                                  <a:latin typeface="Cambria Math"/>
                                </a:rPr>
                              </m:ctrlPr>
                            </m:dPr>
                            <m:e>
                              <m:r>
                                <a:rPr lang="en-US" sz="2400" b="1" i="1" smtClean="0">
                                  <a:solidFill>
                                    <a:srgbClr val="0000FF"/>
                                  </a:solidFill>
                                  <a:latin typeface="Cambria Math"/>
                                </a:rPr>
                                <m:t>𝑺</m:t>
                              </m:r>
                            </m:e>
                          </m:d>
                        </m:sub>
                        <m:sup/>
                        <m:e>
                          <m:acc>
                            <m:accPr>
                              <m:chr m:val="⃗"/>
                              <m:ctrlPr>
                                <a:rPr lang="en-US" sz="2400" b="1" i="1" smtClean="0">
                                  <a:solidFill>
                                    <a:srgbClr val="0000FF"/>
                                  </a:solidFill>
                                  <a:latin typeface="Cambria Math"/>
                                </a:rPr>
                              </m:ctrlPr>
                            </m:accPr>
                            <m:e>
                              <m:r>
                                <a:rPr lang="en-US" sz="2400" b="1" i="1" smtClean="0">
                                  <a:solidFill>
                                    <a:srgbClr val="0000FF"/>
                                  </a:solidFill>
                                  <a:latin typeface="Cambria Math"/>
                                </a:rPr>
                                <m:t>𝒓</m:t>
                              </m:r>
                            </m:e>
                          </m:acc>
                          <m:r>
                            <a:rPr lang="en-US" sz="2400" b="1" i="1" smtClean="0">
                              <a:solidFill>
                                <a:srgbClr val="0000FF"/>
                              </a:solidFill>
                              <a:latin typeface="Cambria Math"/>
                            </a:rPr>
                            <m:t>𝒅𝑺</m:t>
                          </m:r>
                        </m:e>
                      </m:nary>
                    </m:oMath>
                  </m:oMathPara>
                </a14:m>
                <a:endParaRPr lang="en-US"/>
              </a:p>
            </p:txBody>
          </p:sp>
        </mc:Choice>
        <mc:Fallback xmlns="">
          <p:sp>
            <p:nvSpPr>
              <p:cNvPr id="4" name="Rectangle 3"/>
              <p:cNvSpPr>
                <a:spLocks noRot="1" noChangeAspect="1" noMove="1" noResize="1" noEditPoints="1" noAdjustHandles="1" noChangeArrowheads="1" noChangeShapeType="1" noTextEdit="1"/>
              </p:cNvSpPr>
              <p:nvPr/>
            </p:nvSpPr>
            <p:spPr>
              <a:xfrm>
                <a:off x="2889076" y="3270250"/>
                <a:ext cx="2261388" cy="1277529"/>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p:cNvSpPr/>
              <p:nvPr/>
            </p:nvSpPr>
            <p:spPr>
              <a:xfrm>
                <a:off x="2865043" y="4980404"/>
                <a:ext cx="2261388" cy="127752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400" b="1" i="1" smtClean="0">
                              <a:solidFill>
                                <a:srgbClr val="0000FF"/>
                              </a:solidFill>
                              <a:latin typeface="Cambria Math"/>
                            </a:rPr>
                          </m:ctrlPr>
                        </m:sSubPr>
                        <m:e>
                          <m:acc>
                            <m:accPr>
                              <m:chr m:val="⃗"/>
                              <m:ctrlPr>
                                <a:rPr lang="en-US" sz="2400" b="1" i="1" smtClean="0">
                                  <a:solidFill>
                                    <a:srgbClr val="0000FF"/>
                                  </a:solidFill>
                                  <a:latin typeface="Cambria Math"/>
                                </a:rPr>
                              </m:ctrlPr>
                            </m:accPr>
                            <m:e>
                              <m:r>
                                <a:rPr lang="en-US" sz="2400" b="1" i="1" smtClean="0">
                                  <a:solidFill>
                                    <a:srgbClr val="0000FF"/>
                                  </a:solidFill>
                                  <a:latin typeface="Cambria Math"/>
                                </a:rPr>
                                <m:t>𝒓</m:t>
                              </m:r>
                            </m:e>
                          </m:acc>
                        </m:e>
                        <m:sub>
                          <m:r>
                            <a:rPr lang="en-US" sz="2400" b="1" i="1" smtClean="0">
                              <a:solidFill>
                                <a:srgbClr val="0000FF"/>
                              </a:solidFill>
                              <a:latin typeface="Cambria Math"/>
                            </a:rPr>
                            <m:t>𝑪</m:t>
                          </m:r>
                        </m:sub>
                      </m:sSub>
                      <m:r>
                        <a:rPr lang="en-US" sz="2400" b="1" i="1" smtClean="0">
                          <a:solidFill>
                            <a:srgbClr val="0000FF"/>
                          </a:solidFill>
                          <a:latin typeface="Cambria Math"/>
                        </a:rPr>
                        <m:t>=</m:t>
                      </m:r>
                      <m:f>
                        <m:fPr>
                          <m:ctrlPr>
                            <a:rPr lang="en-US" sz="2400" b="1" i="1" smtClean="0">
                              <a:solidFill>
                                <a:srgbClr val="0000FF"/>
                              </a:solidFill>
                              <a:latin typeface="Cambria Math"/>
                            </a:rPr>
                          </m:ctrlPr>
                        </m:fPr>
                        <m:num>
                          <m:r>
                            <a:rPr lang="en-US" sz="2400" b="1" i="1" smtClean="0">
                              <a:solidFill>
                                <a:srgbClr val="0000FF"/>
                              </a:solidFill>
                              <a:latin typeface="Cambria Math"/>
                            </a:rPr>
                            <m:t>𝟏</m:t>
                          </m:r>
                        </m:num>
                        <m:den>
                          <m:r>
                            <a:rPr lang="en-US" sz="2400" b="1" i="1" smtClean="0">
                              <a:solidFill>
                                <a:srgbClr val="0000FF"/>
                              </a:solidFill>
                              <a:latin typeface="Cambria Math"/>
                            </a:rPr>
                            <m:t>𝑳</m:t>
                          </m:r>
                        </m:den>
                      </m:f>
                      <m:nary>
                        <m:naryPr>
                          <m:limLoc m:val="undOvr"/>
                          <m:ctrlPr>
                            <a:rPr lang="en-US" sz="2400" b="1" i="1" smtClean="0">
                              <a:solidFill>
                                <a:srgbClr val="0000FF"/>
                              </a:solidFill>
                              <a:latin typeface="Cambria Math"/>
                            </a:rPr>
                          </m:ctrlPr>
                        </m:naryPr>
                        <m:sub>
                          <m:d>
                            <m:dPr>
                              <m:ctrlPr>
                                <a:rPr lang="en-US" sz="2400" b="1" i="1" smtClean="0">
                                  <a:solidFill>
                                    <a:srgbClr val="0000FF"/>
                                  </a:solidFill>
                                  <a:latin typeface="Cambria Math"/>
                                </a:rPr>
                              </m:ctrlPr>
                            </m:dPr>
                            <m:e>
                              <m:r>
                                <a:rPr lang="en-US" sz="2400" b="1" i="1" smtClean="0">
                                  <a:solidFill>
                                    <a:srgbClr val="0000FF"/>
                                  </a:solidFill>
                                  <a:latin typeface="Cambria Math"/>
                                </a:rPr>
                                <m:t>𝑳</m:t>
                              </m:r>
                            </m:e>
                          </m:d>
                        </m:sub>
                        <m:sup/>
                        <m:e>
                          <m:acc>
                            <m:accPr>
                              <m:chr m:val="⃗"/>
                              <m:ctrlPr>
                                <a:rPr lang="en-US" sz="2400" b="1" i="1" smtClean="0">
                                  <a:solidFill>
                                    <a:srgbClr val="0000FF"/>
                                  </a:solidFill>
                                  <a:latin typeface="Cambria Math"/>
                                </a:rPr>
                              </m:ctrlPr>
                            </m:accPr>
                            <m:e>
                              <m:r>
                                <a:rPr lang="en-US" sz="2400" b="1" i="1" smtClean="0">
                                  <a:solidFill>
                                    <a:srgbClr val="0000FF"/>
                                  </a:solidFill>
                                  <a:latin typeface="Cambria Math"/>
                                </a:rPr>
                                <m:t>𝒓</m:t>
                              </m:r>
                            </m:e>
                          </m:acc>
                          <m:r>
                            <a:rPr lang="en-US" sz="2400" b="1" i="1" smtClean="0">
                              <a:solidFill>
                                <a:srgbClr val="0000FF"/>
                              </a:solidFill>
                              <a:latin typeface="Cambria Math"/>
                            </a:rPr>
                            <m:t>𝒅𝑳</m:t>
                          </m:r>
                        </m:e>
                      </m:nary>
                    </m:oMath>
                  </m:oMathPara>
                </a14:m>
                <a:endParaRPr lang="en-US"/>
              </a:p>
            </p:txBody>
          </p:sp>
        </mc:Choice>
        <mc:Fallback xmlns="">
          <p:sp>
            <p:nvSpPr>
              <p:cNvPr id="19" name="Rectangle 18"/>
              <p:cNvSpPr>
                <a:spLocks noRot="1" noChangeAspect="1" noMove="1" noResize="1" noEditPoints="1" noAdjustHandles="1" noChangeArrowheads="1" noChangeShapeType="1" noTextEdit="1"/>
              </p:cNvSpPr>
              <p:nvPr/>
            </p:nvSpPr>
            <p:spPr>
              <a:xfrm>
                <a:off x="2865043" y="4980404"/>
                <a:ext cx="2261388" cy="1277529"/>
              </a:xfrm>
              <a:prstGeom prst="rect">
                <a:avLst/>
              </a:prstGeom>
              <a:blipFill rotWithShape="1">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Rectangle 1"/>
              <p:cNvSpPr/>
              <p:nvPr/>
            </p:nvSpPr>
            <p:spPr>
              <a:xfrm>
                <a:off x="3965281" y="1819587"/>
                <a:ext cx="1037463" cy="67993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groupChr>
                        <m:groupChrPr>
                          <m:chr m:val="→"/>
                          <m:vertJc m:val="bot"/>
                          <m:ctrlPr>
                            <a:rPr lang="en-US" sz="2800" b="1" i="1">
                              <a:solidFill>
                                <a:srgbClr val="0000FF"/>
                              </a:solidFill>
                              <a:latin typeface="Cambria Math"/>
                            </a:rPr>
                          </m:ctrlPr>
                        </m:groupChrPr>
                        <m:e>
                          <m:r>
                            <m:rPr>
                              <m:brk m:alnAt="2"/>
                            </m:rPr>
                            <a:rPr lang="en-US" sz="2800" b="1" i="1">
                              <a:solidFill>
                                <a:srgbClr val="0000FF"/>
                              </a:solidFill>
                              <a:latin typeface="Cambria Math"/>
                            </a:rPr>
                            <m:t>𝑷</m:t>
                          </m:r>
                          <m:r>
                            <a:rPr lang="en-US" sz="2800" b="1" i="1">
                              <a:solidFill>
                                <a:srgbClr val="0000FF"/>
                              </a:solidFill>
                              <a:latin typeface="Cambria Math"/>
                            </a:rPr>
                            <m:t>=</m:t>
                          </m:r>
                          <m:r>
                            <a:rPr lang="en-US" sz="2800" b="1" i="1">
                              <a:solidFill>
                                <a:srgbClr val="0000FF"/>
                              </a:solidFill>
                              <a:latin typeface="Cambria Math"/>
                              <a:ea typeface="Cambria Math"/>
                            </a:rPr>
                            <m:t>𝜸</m:t>
                          </m:r>
                          <m:r>
                            <a:rPr lang="en-US" sz="2800" b="1" i="1">
                              <a:solidFill>
                                <a:srgbClr val="0000FF"/>
                              </a:solidFill>
                              <a:latin typeface="Cambria Math"/>
                              <a:ea typeface="Cambria Math"/>
                            </a:rPr>
                            <m:t>.</m:t>
                          </m:r>
                          <m:r>
                            <a:rPr lang="en-US" sz="2800" b="1" i="1">
                              <a:solidFill>
                                <a:srgbClr val="0000FF"/>
                              </a:solidFill>
                              <a:latin typeface="Cambria Math"/>
                              <a:ea typeface="Cambria Math"/>
                            </a:rPr>
                            <m:t>𝑽</m:t>
                          </m:r>
                        </m:e>
                      </m:groupChr>
                    </m:oMath>
                  </m:oMathPara>
                </a14:m>
                <a:endParaRPr lang="en-US"/>
              </a:p>
            </p:txBody>
          </p:sp>
        </mc:Choice>
        <mc:Fallback xmlns="">
          <p:sp>
            <p:nvSpPr>
              <p:cNvPr id="2" name="Rectangle 1"/>
              <p:cNvSpPr>
                <a:spLocks noRot="1" noChangeAspect="1" noMove="1" noResize="1" noEditPoints="1" noAdjustHandles="1" noChangeArrowheads="1" noChangeShapeType="1" noTextEdit="1"/>
              </p:cNvSpPr>
              <p:nvPr/>
            </p:nvSpPr>
            <p:spPr>
              <a:xfrm>
                <a:off x="3965281" y="1819587"/>
                <a:ext cx="1037463" cy="679930"/>
              </a:xfrm>
              <a:prstGeom prst="rect">
                <a:avLst/>
              </a:prstGeom>
              <a:blipFill rotWithShape="1">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Rectangle 2"/>
              <p:cNvSpPr/>
              <p:nvPr/>
            </p:nvSpPr>
            <p:spPr>
              <a:xfrm>
                <a:off x="5213374" y="1520788"/>
                <a:ext cx="2238946" cy="127752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400" b="1" i="1">
                              <a:solidFill>
                                <a:srgbClr val="0000FF"/>
                              </a:solidFill>
                              <a:latin typeface="Cambria Math"/>
                            </a:rPr>
                          </m:ctrlPr>
                        </m:sSubPr>
                        <m:e>
                          <m:acc>
                            <m:accPr>
                              <m:chr m:val="⃗"/>
                              <m:ctrlPr>
                                <a:rPr lang="en-US" sz="2400" b="1" i="1">
                                  <a:solidFill>
                                    <a:srgbClr val="0000FF"/>
                                  </a:solidFill>
                                  <a:latin typeface="Cambria Math"/>
                                </a:rPr>
                              </m:ctrlPr>
                            </m:accPr>
                            <m:e>
                              <m:r>
                                <a:rPr lang="en-US" sz="2400" b="1" i="1">
                                  <a:solidFill>
                                    <a:srgbClr val="0000FF"/>
                                  </a:solidFill>
                                  <a:latin typeface="Cambria Math"/>
                                </a:rPr>
                                <m:t>𝒓</m:t>
                              </m:r>
                            </m:e>
                          </m:acc>
                        </m:e>
                        <m:sub>
                          <m:r>
                            <a:rPr lang="en-US" sz="2400" b="1" i="1">
                              <a:solidFill>
                                <a:srgbClr val="0000FF"/>
                              </a:solidFill>
                              <a:latin typeface="Cambria Math"/>
                            </a:rPr>
                            <m:t>𝑪</m:t>
                          </m:r>
                        </m:sub>
                      </m:sSub>
                      <m:r>
                        <a:rPr lang="en-US" sz="2400" b="1" i="1">
                          <a:solidFill>
                            <a:srgbClr val="0000FF"/>
                          </a:solidFill>
                          <a:latin typeface="Cambria Math"/>
                        </a:rPr>
                        <m:t>=</m:t>
                      </m:r>
                      <m:f>
                        <m:fPr>
                          <m:ctrlPr>
                            <a:rPr lang="en-US" sz="2400" b="1" i="1">
                              <a:solidFill>
                                <a:srgbClr val="0000FF"/>
                              </a:solidFill>
                              <a:latin typeface="Cambria Math"/>
                            </a:rPr>
                          </m:ctrlPr>
                        </m:fPr>
                        <m:num>
                          <m:r>
                            <a:rPr lang="en-US" sz="2400" b="1" i="1">
                              <a:solidFill>
                                <a:srgbClr val="0000FF"/>
                              </a:solidFill>
                              <a:latin typeface="Cambria Math"/>
                            </a:rPr>
                            <m:t>𝟏</m:t>
                          </m:r>
                        </m:num>
                        <m:den>
                          <m:r>
                            <a:rPr lang="en-US" sz="2400" b="1" i="1">
                              <a:solidFill>
                                <a:srgbClr val="0000FF"/>
                              </a:solidFill>
                              <a:latin typeface="Cambria Math"/>
                            </a:rPr>
                            <m:t>𝑽</m:t>
                          </m:r>
                        </m:den>
                      </m:f>
                      <m:nary>
                        <m:naryPr>
                          <m:limLoc m:val="undOvr"/>
                          <m:ctrlPr>
                            <a:rPr lang="en-US" sz="2400" b="1" i="1">
                              <a:solidFill>
                                <a:srgbClr val="0000FF"/>
                              </a:solidFill>
                              <a:latin typeface="Cambria Math"/>
                            </a:rPr>
                          </m:ctrlPr>
                        </m:naryPr>
                        <m:sub>
                          <m:d>
                            <m:dPr>
                              <m:ctrlPr>
                                <a:rPr lang="en-US" sz="2400" b="1" i="1">
                                  <a:solidFill>
                                    <a:srgbClr val="0000FF"/>
                                  </a:solidFill>
                                  <a:latin typeface="Cambria Math"/>
                                </a:rPr>
                              </m:ctrlPr>
                            </m:dPr>
                            <m:e>
                              <m:r>
                                <a:rPr lang="en-US" sz="2400" b="1" i="1">
                                  <a:solidFill>
                                    <a:srgbClr val="0000FF"/>
                                  </a:solidFill>
                                  <a:latin typeface="Cambria Math"/>
                                </a:rPr>
                                <m:t>𝑽</m:t>
                              </m:r>
                            </m:e>
                          </m:d>
                        </m:sub>
                        <m:sup/>
                        <m:e>
                          <m:acc>
                            <m:accPr>
                              <m:chr m:val="⃗"/>
                              <m:ctrlPr>
                                <a:rPr lang="en-US" sz="2400" b="1" i="1">
                                  <a:solidFill>
                                    <a:srgbClr val="0000FF"/>
                                  </a:solidFill>
                                  <a:latin typeface="Cambria Math"/>
                                </a:rPr>
                              </m:ctrlPr>
                            </m:accPr>
                            <m:e>
                              <m:r>
                                <a:rPr lang="en-US" sz="2400" b="1" i="1">
                                  <a:solidFill>
                                    <a:srgbClr val="0000FF"/>
                                  </a:solidFill>
                                  <a:latin typeface="Cambria Math"/>
                                </a:rPr>
                                <m:t>𝒓</m:t>
                              </m:r>
                            </m:e>
                          </m:acc>
                          <m:r>
                            <a:rPr lang="en-US" sz="2400" b="1" i="1">
                              <a:solidFill>
                                <a:srgbClr val="0000FF"/>
                              </a:solidFill>
                              <a:latin typeface="Cambria Math"/>
                            </a:rPr>
                            <m:t>𝒅𝑽</m:t>
                          </m:r>
                        </m:e>
                      </m:nary>
                    </m:oMath>
                  </m:oMathPara>
                </a14:m>
                <a:endParaRPr lang="en-US"/>
              </a:p>
            </p:txBody>
          </p:sp>
        </mc:Choice>
        <mc:Fallback xmlns="">
          <p:sp>
            <p:nvSpPr>
              <p:cNvPr id="3" name="Rectangle 2"/>
              <p:cNvSpPr>
                <a:spLocks noRot="1" noChangeAspect="1" noMove="1" noResize="1" noEditPoints="1" noAdjustHandles="1" noChangeArrowheads="1" noChangeShapeType="1" noTextEdit="1"/>
              </p:cNvSpPr>
              <p:nvPr/>
            </p:nvSpPr>
            <p:spPr>
              <a:xfrm>
                <a:off x="5213374" y="1520788"/>
                <a:ext cx="2238946" cy="1277529"/>
              </a:xfrm>
              <a:prstGeom prst="rect">
                <a:avLst/>
              </a:prstGeom>
              <a:blipFill rotWithShape="1">
                <a:blip r:embed="rId7"/>
                <a:stretch>
                  <a:fillRect/>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21539"/>
                                        </p:tgtEl>
                                        <p:attrNameLst>
                                          <p:attrName>style.visibility</p:attrName>
                                        </p:attrNameLst>
                                      </p:cBhvr>
                                      <p:to>
                                        <p:strVal val="visible"/>
                                      </p:to>
                                    </p:set>
                                    <p:animEffect transition="in" filter="box(in)">
                                      <p:cBhvr>
                                        <p:cTn id="7" dur="500"/>
                                        <p:tgtEl>
                                          <p:spTgt spid="32153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321542"/>
                                        </p:tgtEl>
                                        <p:attrNameLst>
                                          <p:attrName>style.visibility</p:attrName>
                                        </p:attrNameLst>
                                      </p:cBhvr>
                                      <p:to>
                                        <p:strVal val="visible"/>
                                      </p:to>
                                    </p:set>
                                    <p:animEffect transition="in" filter="diamond(in)">
                                      <p:cBhvr>
                                        <p:cTn id="24" dur="500"/>
                                        <p:tgtEl>
                                          <p:spTgt spid="321542"/>
                                        </p:tgtEl>
                                      </p:cBhvr>
                                    </p:animEffect>
                                  </p:childTnLst>
                                </p:cTn>
                              </p:par>
                            </p:childTnLst>
                          </p:cTn>
                        </p:par>
                        <p:par>
                          <p:cTn id="25" fill="hold">
                            <p:stCondLst>
                              <p:cond delay="500"/>
                            </p:stCondLst>
                            <p:childTnLst>
                              <p:par>
                                <p:cTn id="26" presetID="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0-#ppt_w/2"/>
                                          </p:val>
                                        </p:tav>
                                        <p:tav tm="100000">
                                          <p:val>
                                            <p:strVal val="#ppt_x"/>
                                          </p:val>
                                        </p:tav>
                                      </p:tavLst>
                                    </p:anim>
                                    <p:anim calcmode="lin" valueType="num">
                                      <p:cBhvr additive="base">
                                        <p:cTn id="29"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321545"/>
                                        </p:tgtEl>
                                        <p:attrNameLst>
                                          <p:attrName>style.visibility</p:attrName>
                                        </p:attrNameLst>
                                      </p:cBhvr>
                                      <p:to>
                                        <p:strVal val="visible"/>
                                      </p:to>
                                    </p:set>
                                    <p:animEffect transition="in" filter="checkerboard(across)">
                                      <p:cBhvr>
                                        <p:cTn id="34" dur="500"/>
                                        <p:tgtEl>
                                          <p:spTgt spid="321545"/>
                                        </p:tgtEl>
                                      </p:cBhvr>
                                    </p:animEffect>
                                  </p:childTnLst>
                                </p:cTn>
                              </p:par>
                            </p:childTnLst>
                          </p:cTn>
                        </p:par>
                        <p:par>
                          <p:cTn id="35" fill="hold">
                            <p:stCondLst>
                              <p:cond delay="500"/>
                            </p:stCondLst>
                            <p:childTnLst>
                              <p:par>
                                <p:cTn id="36" presetID="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0-#ppt_w/2"/>
                                          </p:val>
                                        </p:tav>
                                        <p:tav tm="100000">
                                          <p:val>
                                            <p:strVal val="#ppt_x"/>
                                          </p:val>
                                        </p:tav>
                                      </p:tavLst>
                                    </p:anim>
                                    <p:anim calcmode="lin" valueType="num">
                                      <p:cBhvr additive="base">
                                        <p:cTn id="39"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1539" grpId="0"/>
      <p:bldP spid="321542" grpId="0"/>
      <p:bldP spid="321545" grpId="0"/>
      <p:bldP spid="16" grpId="0"/>
      <p:bldP spid="4" grpId="0"/>
      <p:bldP spid="19" grpId="0"/>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Slide Number Placeholder 5"/>
          <p:cNvSpPr>
            <a:spLocks noGrp="1"/>
          </p:cNvSpPr>
          <p:nvPr>
            <p:ph type="sldNum" sz="quarter" idx="12"/>
          </p:nvPr>
        </p:nvSpPr>
        <p:spPr/>
        <p:txBody>
          <a:bodyPr/>
          <a:lstStyle/>
          <a:p>
            <a:pPr>
              <a:defRPr/>
            </a:pPr>
            <a:fld id="{93391087-00C0-463F-9298-D217C2C2815A}" type="slidenum">
              <a:rPr lang="en-US" altLang="en-US"/>
              <a:pPr>
                <a:defRPr/>
              </a:pPr>
              <a:t>15</a:t>
            </a:fld>
            <a:endParaRPr lang="en-US" altLang="en-US"/>
          </a:p>
        </p:txBody>
      </p:sp>
      <p:grpSp>
        <p:nvGrpSpPr>
          <p:cNvPr id="155651" name="Group 2"/>
          <p:cNvGrpSpPr>
            <a:grpSpLocks/>
          </p:cNvGrpSpPr>
          <p:nvPr/>
        </p:nvGrpSpPr>
        <p:grpSpPr bwMode="auto">
          <a:xfrm>
            <a:off x="3708400" y="2546350"/>
            <a:ext cx="4248150" cy="3582988"/>
            <a:chOff x="2336" y="1253"/>
            <a:chExt cx="2676" cy="2257"/>
          </a:xfrm>
        </p:grpSpPr>
        <p:sp>
          <p:nvSpPr>
            <p:cNvPr id="155656" name="Oval 3"/>
            <p:cNvSpPr>
              <a:spLocks noChangeArrowheads="1"/>
            </p:cNvSpPr>
            <p:nvPr/>
          </p:nvSpPr>
          <p:spPr bwMode="auto">
            <a:xfrm>
              <a:off x="2663" y="1651"/>
              <a:ext cx="1784" cy="1593"/>
            </a:xfrm>
            <a:prstGeom prst="ellipse">
              <a:avLst/>
            </a:prstGeom>
            <a:solidFill>
              <a:srgbClr val="CC00CC"/>
            </a:solidFill>
            <a:ln w="12700">
              <a:solidFill>
                <a:srgbClr val="000000"/>
              </a:solidFill>
              <a:round/>
              <a:headEnd/>
              <a:tailEnd/>
            </a:ln>
          </p:spPr>
          <p:txBody>
            <a:bodyPr/>
            <a:lstStyle/>
            <a:p>
              <a:endParaRPr lang="en-US" sz="1800"/>
            </a:p>
          </p:txBody>
        </p:sp>
        <p:sp>
          <p:nvSpPr>
            <p:cNvPr id="155657" name="Oval 4"/>
            <p:cNvSpPr>
              <a:spLocks noChangeArrowheads="1"/>
            </p:cNvSpPr>
            <p:nvPr/>
          </p:nvSpPr>
          <p:spPr bwMode="auto">
            <a:xfrm>
              <a:off x="2633" y="1651"/>
              <a:ext cx="1784" cy="1593"/>
            </a:xfrm>
            <a:prstGeom prst="ellipse">
              <a:avLst/>
            </a:prstGeom>
            <a:solidFill>
              <a:schemeClr val="bg1"/>
            </a:solidFill>
            <a:ln w="12700">
              <a:solidFill>
                <a:srgbClr val="000000"/>
              </a:solidFill>
              <a:round/>
              <a:headEnd/>
              <a:tailEnd/>
            </a:ln>
          </p:spPr>
          <p:txBody>
            <a:bodyPr/>
            <a:lstStyle/>
            <a:p>
              <a:endParaRPr lang="en-US"/>
            </a:p>
          </p:txBody>
        </p:sp>
        <p:sp>
          <p:nvSpPr>
            <p:cNvPr id="155658" name="Rectangle 5"/>
            <p:cNvSpPr>
              <a:spLocks noChangeArrowheads="1"/>
            </p:cNvSpPr>
            <p:nvPr/>
          </p:nvSpPr>
          <p:spPr bwMode="auto">
            <a:xfrm>
              <a:off x="2336" y="1253"/>
              <a:ext cx="1635" cy="225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55659" name="Line 6"/>
            <p:cNvSpPr>
              <a:spLocks noChangeShapeType="1"/>
            </p:cNvSpPr>
            <p:nvPr/>
          </p:nvSpPr>
          <p:spPr bwMode="auto">
            <a:xfrm flipV="1">
              <a:off x="3525" y="1386"/>
              <a:ext cx="1" cy="2124"/>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5660" name="Line 7"/>
            <p:cNvSpPr>
              <a:spLocks noChangeShapeType="1"/>
            </p:cNvSpPr>
            <p:nvPr/>
          </p:nvSpPr>
          <p:spPr bwMode="auto">
            <a:xfrm>
              <a:off x="3228" y="2448"/>
              <a:ext cx="1635" cy="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5661" name="Line 8"/>
            <p:cNvSpPr>
              <a:spLocks noChangeShapeType="1"/>
            </p:cNvSpPr>
            <p:nvPr/>
          </p:nvSpPr>
          <p:spPr bwMode="auto">
            <a:xfrm flipH="1">
              <a:off x="3525" y="1766"/>
              <a:ext cx="446" cy="66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662" name="Line 9"/>
            <p:cNvSpPr>
              <a:spLocks noChangeShapeType="1"/>
            </p:cNvSpPr>
            <p:nvPr/>
          </p:nvSpPr>
          <p:spPr bwMode="auto">
            <a:xfrm flipH="1" flipV="1">
              <a:off x="3525" y="2466"/>
              <a:ext cx="446" cy="6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663" name="Line 10"/>
            <p:cNvSpPr>
              <a:spLocks noChangeShapeType="1"/>
            </p:cNvSpPr>
            <p:nvPr/>
          </p:nvSpPr>
          <p:spPr bwMode="auto">
            <a:xfrm flipH="1">
              <a:off x="3228" y="1749"/>
              <a:ext cx="74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664" name="Line 11"/>
            <p:cNvSpPr>
              <a:spLocks noChangeShapeType="1"/>
            </p:cNvSpPr>
            <p:nvPr/>
          </p:nvSpPr>
          <p:spPr bwMode="auto">
            <a:xfrm flipH="1">
              <a:off x="3228" y="3138"/>
              <a:ext cx="74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665" name="Line 12"/>
            <p:cNvSpPr>
              <a:spLocks noChangeShapeType="1"/>
            </p:cNvSpPr>
            <p:nvPr/>
          </p:nvSpPr>
          <p:spPr bwMode="auto">
            <a:xfrm flipV="1">
              <a:off x="3327" y="1766"/>
              <a:ext cx="1" cy="664"/>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5666" name="Line 13"/>
            <p:cNvSpPr>
              <a:spLocks noChangeShapeType="1"/>
            </p:cNvSpPr>
            <p:nvPr/>
          </p:nvSpPr>
          <p:spPr bwMode="auto">
            <a:xfrm flipV="1">
              <a:off x="3327" y="2466"/>
              <a:ext cx="1" cy="663"/>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5667" name="Oval 14"/>
            <p:cNvSpPr>
              <a:spLocks noChangeArrowheads="1"/>
            </p:cNvSpPr>
            <p:nvPr/>
          </p:nvSpPr>
          <p:spPr bwMode="auto">
            <a:xfrm>
              <a:off x="4120" y="2421"/>
              <a:ext cx="50" cy="45"/>
            </a:xfrm>
            <a:prstGeom prst="ellipse">
              <a:avLst/>
            </a:prstGeom>
            <a:solidFill>
              <a:srgbClr val="000000"/>
            </a:solidFill>
            <a:ln w="9525">
              <a:solidFill>
                <a:srgbClr val="000000"/>
              </a:solidFill>
              <a:round/>
              <a:headEnd/>
              <a:tailEnd/>
            </a:ln>
          </p:spPr>
          <p:txBody>
            <a:bodyPr/>
            <a:lstStyle/>
            <a:p>
              <a:endParaRPr lang="en-US"/>
            </a:p>
          </p:txBody>
        </p:sp>
        <p:sp>
          <p:nvSpPr>
            <p:cNvPr id="155668" name="Text Box 15"/>
            <p:cNvSpPr txBox="1">
              <a:spLocks noChangeArrowheads="1"/>
            </p:cNvSpPr>
            <p:nvPr/>
          </p:nvSpPr>
          <p:spPr bwMode="auto">
            <a:xfrm>
              <a:off x="2931" y="1935"/>
              <a:ext cx="594" cy="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i="1"/>
                <a:t>h/2</a:t>
              </a:r>
              <a:endParaRPr lang="en-US" sz="2400"/>
            </a:p>
          </p:txBody>
        </p:sp>
        <p:sp>
          <p:nvSpPr>
            <p:cNvPr id="155669" name="Text Box 16"/>
            <p:cNvSpPr txBox="1">
              <a:spLocks noChangeArrowheads="1"/>
            </p:cNvSpPr>
            <p:nvPr/>
          </p:nvSpPr>
          <p:spPr bwMode="auto">
            <a:xfrm>
              <a:off x="2941" y="2643"/>
              <a:ext cx="594" cy="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i="1"/>
                <a:t>h/2</a:t>
              </a:r>
              <a:endParaRPr lang="en-US" sz="2400"/>
            </a:p>
          </p:txBody>
        </p:sp>
        <p:sp>
          <p:nvSpPr>
            <p:cNvPr id="155670" name="Text Box 17"/>
            <p:cNvSpPr txBox="1">
              <a:spLocks noChangeArrowheads="1"/>
            </p:cNvSpPr>
            <p:nvPr/>
          </p:nvSpPr>
          <p:spPr bwMode="auto">
            <a:xfrm>
              <a:off x="3486" y="1873"/>
              <a:ext cx="446" cy="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R</a:t>
              </a:r>
            </a:p>
          </p:txBody>
        </p:sp>
        <p:sp>
          <p:nvSpPr>
            <p:cNvPr id="155671" name="Text Box 18"/>
            <p:cNvSpPr txBox="1">
              <a:spLocks noChangeArrowheads="1"/>
            </p:cNvSpPr>
            <p:nvPr/>
          </p:nvSpPr>
          <p:spPr bwMode="auto">
            <a:xfrm>
              <a:off x="4031" y="2182"/>
              <a:ext cx="446"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C</a:t>
              </a:r>
            </a:p>
          </p:txBody>
        </p:sp>
        <p:sp>
          <p:nvSpPr>
            <p:cNvPr id="155672" name="Line 19"/>
            <p:cNvSpPr>
              <a:spLocks noChangeShapeType="1"/>
            </p:cNvSpPr>
            <p:nvPr/>
          </p:nvSpPr>
          <p:spPr bwMode="auto">
            <a:xfrm>
              <a:off x="4150" y="2457"/>
              <a:ext cx="1" cy="52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673" name="Line 20"/>
            <p:cNvSpPr>
              <a:spLocks noChangeShapeType="1"/>
            </p:cNvSpPr>
            <p:nvPr/>
          </p:nvSpPr>
          <p:spPr bwMode="auto">
            <a:xfrm>
              <a:off x="3535" y="2820"/>
              <a:ext cx="595"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5674" name="Text Box 21"/>
            <p:cNvSpPr txBox="1">
              <a:spLocks noChangeArrowheads="1"/>
            </p:cNvSpPr>
            <p:nvPr/>
          </p:nvSpPr>
          <p:spPr bwMode="auto">
            <a:xfrm>
              <a:off x="3727" y="2546"/>
              <a:ext cx="446" cy="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i="1"/>
                <a:t>x</a:t>
              </a:r>
              <a:r>
                <a:rPr lang="en-US" sz="2400" i="1" baseline="-25000"/>
                <a:t>c</a:t>
              </a:r>
              <a:endParaRPr lang="en-US" sz="2400"/>
            </a:p>
          </p:txBody>
        </p:sp>
        <p:sp>
          <p:nvSpPr>
            <p:cNvPr id="155675" name="Text Box 22"/>
            <p:cNvSpPr txBox="1">
              <a:spLocks noChangeArrowheads="1"/>
            </p:cNvSpPr>
            <p:nvPr/>
          </p:nvSpPr>
          <p:spPr bwMode="auto">
            <a:xfrm>
              <a:off x="3258" y="2218"/>
              <a:ext cx="446" cy="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O</a:t>
              </a:r>
            </a:p>
          </p:txBody>
        </p:sp>
        <p:sp>
          <p:nvSpPr>
            <p:cNvPr id="155676" name="Text Box 23"/>
            <p:cNvSpPr txBox="1">
              <a:spLocks noChangeArrowheads="1"/>
            </p:cNvSpPr>
            <p:nvPr/>
          </p:nvSpPr>
          <p:spPr bwMode="auto">
            <a:xfrm>
              <a:off x="3823" y="1519"/>
              <a:ext cx="446" cy="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B</a:t>
              </a:r>
            </a:p>
          </p:txBody>
        </p:sp>
        <p:sp>
          <p:nvSpPr>
            <p:cNvPr id="155677" name="Text Box 24"/>
            <p:cNvSpPr txBox="1">
              <a:spLocks noChangeArrowheads="1"/>
            </p:cNvSpPr>
            <p:nvPr/>
          </p:nvSpPr>
          <p:spPr bwMode="auto">
            <a:xfrm>
              <a:off x="3833" y="3085"/>
              <a:ext cx="446" cy="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A</a:t>
              </a:r>
            </a:p>
          </p:txBody>
        </p:sp>
        <p:sp>
          <p:nvSpPr>
            <p:cNvPr id="155678" name="Text Box 25"/>
            <p:cNvSpPr txBox="1">
              <a:spLocks noChangeArrowheads="1"/>
            </p:cNvSpPr>
            <p:nvPr/>
          </p:nvSpPr>
          <p:spPr bwMode="auto">
            <a:xfrm>
              <a:off x="4566" y="2448"/>
              <a:ext cx="446" cy="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x</a:t>
              </a:r>
            </a:p>
          </p:txBody>
        </p:sp>
        <p:sp>
          <p:nvSpPr>
            <p:cNvPr id="155679" name="Text Box 26"/>
            <p:cNvSpPr txBox="1">
              <a:spLocks noChangeArrowheads="1"/>
            </p:cNvSpPr>
            <p:nvPr/>
          </p:nvSpPr>
          <p:spPr bwMode="auto">
            <a:xfrm>
              <a:off x="3525" y="1386"/>
              <a:ext cx="446" cy="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y</a:t>
              </a:r>
            </a:p>
          </p:txBody>
        </p:sp>
        <p:sp>
          <p:nvSpPr>
            <p:cNvPr id="155680" name="Arc 27"/>
            <p:cNvSpPr>
              <a:spLocks/>
            </p:cNvSpPr>
            <p:nvPr/>
          </p:nvSpPr>
          <p:spPr bwMode="auto">
            <a:xfrm>
              <a:off x="3624" y="2448"/>
              <a:ext cx="90" cy="176"/>
            </a:xfrm>
            <a:custGeom>
              <a:avLst/>
              <a:gdLst>
                <a:gd name="T0" fmla="*/ 0 w 21600"/>
                <a:gd name="T1" fmla="*/ 0 h 42782"/>
                <a:gd name="T2" fmla="*/ 0 w 21600"/>
                <a:gd name="T3" fmla="*/ 1 h 42782"/>
                <a:gd name="T4" fmla="*/ 0 w 21600"/>
                <a:gd name="T5" fmla="*/ 0 h 42782"/>
                <a:gd name="T6" fmla="*/ 0 60000 65536"/>
                <a:gd name="T7" fmla="*/ 0 60000 65536"/>
                <a:gd name="T8" fmla="*/ 0 60000 65536"/>
              </a:gdLst>
              <a:ahLst/>
              <a:cxnLst>
                <a:cxn ang="T6">
                  <a:pos x="T0" y="T1"/>
                </a:cxn>
                <a:cxn ang="T7">
                  <a:pos x="T2" y="T3"/>
                </a:cxn>
                <a:cxn ang="T8">
                  <a:pos x="T4" y="T5"/>
                </a:cxn>
              </a:cxnLst>
              <a:rect l="0" t="0" r="r" b="b"/>
              <a:pathLst>
                <a:path w="21600" h="42782" fill="none" extrusionOk="0">
                  <a:moveTo>
                    <a:pt x="-1" y="0"/>
                  </a:moveTo>
                  <a:cubicBezTo>
                    <a:pt x="11929" y="0"/>
                    <a:pt x="21600" y="9670"/>
                    <a:pt x="21600" y="21600"/>
                  </a:cubicBezTo>
                  <a:cubicBezTo>
                    <a:pt x="21600" y="31899"/>
                    <a:pt x="14328" y="40765"/>
                    <a:pt x="4228" y="42781"/>
                  </a:cubicBezTo>
                </a:path>
                <a:path w="21600" h="42782" stroke="0" extrusionOk="0">
                  <a:moveTo>
                    <a:pt x="-1" y="0"/>
                  </a:moveTo>
                  <a:cubicBezTo>
                    <a:pt x="11929" y="0"/>
                    <a:pt x="21600" y="9670"/>
                    <a:pt x="21600" y="21600"/>
                  </a:cubicBezTo>
                  <a:cubicBezTo>
                    <a:pt x="21600" y="31899"/>
                    <a:pt x="14328" y="40765"/>
                    <a:pt x="4228" y="42781"/>
                  </a:cubicBezTo>
                  <a:lnTo>
                    <a:pt x="0" y="21600"/>
                  </a:lnTo>
                  <a:lnTo>
                    <a:pt x="-1" y="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5681" name="Arc 28"/>
            <p:cNvSpPr>
              <a:spLocks/>
            </p:cNvSpPr>
            <p:nvPr/>
          </p:nvSpPr>
          <p:spPr bwMode="auto">
            <a:xfrm>
              <a:off x="3624" y="2271"/>
              <a:ext cx="90" cy="176"/>
            </a:xfrm>
            <a:custGeom>
              <a:avLst/>
              <a:gdLst>
                <a:gd name="T0" fmla="*/ 0 w 21600"/>
                <a:gd name="T1" fmla="*/ 0 h 42782"/>
                <a:gd name="T2" fmla="*/ 0 w 21600"/>
                <a:gd name="T3" fmla="*/ 1 h 42782"/>
                <a:gd name="T4" fmla="*/ 0 w 21600"/>
                <a:gd name="T5" fmla="*/ 0 h 42782"/>
                <a:gd name="T6" fmla="*/ 0 60000 65536"/>
                <a:gd name="T7" fmla="*/ 0 60000 65536"/>
                <a:gd name="T8" fmla="*/ 0 60000 65536"/>
              </a:gdLst>
              <a:ahLst/>
              <a:cxnLst>
                <a:cxn ang="T6">
                  <a:pos x="T0" y="T1"/>
                </a:cxn>
                <a:cxn ang="T7">
                  <a:pos x="T2" y="T3"/>
                </a:cxn>
                <a:cxn ang="T8">
                  <a:pos x="T4" y="T5"/>
                </a:cxn>
              </a:cxnLst>
              <a:rect l="0" t="0" r="r" b="b"/>
              <a:pathLst>
                <a:path w="21600" h="42782" fill="none" extrusionOk="0">
                  <a:moveTo>
                    <a:pt x="-1" y="0"/>
                  </a:moveTo>
                  <a:cubicBezTo>
                    <a:pt x="11929" y="0"/>
                    <a:pt x="21600" y="9670"/>
                    <a:pt x="21600" y="21600"/>
                  </a:cubicBezTo>
                  <a:cubicBezTo>
                    <a:pt x="21600" y="31899"/>
                    <a:pt x="14328" y="40765"/>
                    <a:pt x="4228" y="42781"/>
                  </a:cubicBezTo>
                </a:path>
                <a:path w="21600" h="42782" stroke="0" extrusionOk="0">
                  <a:moveTo>
                    <a:pt x="-1" y="0"/>
                  </a:moveTo>
                  <a:cubicBezTo>
                    <a:pt x="11929" y="0"/>
                    <a:pt x="21600" y="9670"/>
                    <a:pt x="21600" y="21600"/>
                  </a:cubicBezTo>
                  <a:cubicBezTo>
                    <a:pt x="21600" y="31899"/>
                    <a:pt x="14328" y="40765"/>
                    <a:pt x="4228" y="42781"/>
                  </a:cubicBezTo>
                  <a:lnTo>
                    <a:pt x="0" y="21600"/>
                  </a:lnTo>
                  <a:lnTo>
                    <a:pt x="-1" y="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5682" name="Text Box 29"/>
            <p:cNvSpPr txBox="1">
              <a:spLocks noChangeArrowheads="1"/>
            </p:cNvSpPr>
            <p:nvPr/>
          </p:nvSpPr>
          <p:spPr bwMode="auto">
            <a:xfrm>
              <a:off x="3681" y="2165"/>
              <a:ext cx="446" cy="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latin typeface="Times New Roman" pitchFamily="18" charset="0"/>
                </a:rPr>
                <a:t>α</a:t>
              </a:r>
              <a:endParaRPr lang="en-US" sz="2400"/>
            </a:p>
          </p:txBody>
        </p:sp>
        <p:sp>
          <p:nvSpPr>
            <p:cNvPr id="155683" name="Text Box 30"/>
            <p:cNvSpPr txBox="1">
              <a:spLocks noChangeArrowheads="1"/>
            </p:cNvSpPr>
            <p:nvPr/>
          </p:nvSpPr>
          <p:spPr bwMode="auto">
            <a:xfrm>
              <a:off x="3681" y="2412"/>
              <a:ext cx="446"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latin typeface="Times New Roman" pitchFamily="18" charset="0"/>
                </a:rPr>
                <a:t>α</a:t>
              </a:r>
              <a:endParaRPr lang="en-US" sz="2400"/>
            </a:p>
          </p:txBody>
        </p:sp>
      </p:grpSp>
      <p:sp>
        <p:nvSpPr>
          <p:cNvPr id="155652" name="Text Box 31"/>
          <p:cNvSpPr txBox="1">
            <a:spLocks noChangeArrowheads="1"/>
          </p:cNvSpPr>
          <p:nvPr/>
        </p:nvSpPr>
        <p:spPr bwMode="auto">
          <a:xfrm>
            <a:off x="466725" y="384175"/>
            <a:ext cx="835342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i="1">
                <a:solidFill>
                  <a:srgbClr val="FF0000"/>
                </a:solidFill>
              </a:rPr>
              <a:t>3.5.4. Phương pháp áp dụng các định lý Guynđanh.</a:t>
            </a:r>
          </a:p>
        </p:txBody>
      </p:sp>
      <p:sp>
        <p:nvSpPr>
          <p:cNvPr id="155653" name="Text Box 32"/>
          <p:cNvSpPr txBox="1">
            <a:spLocks noChangeArrowheads="1"/>
          </p:cNvSpPr>
          <p:nvPr/>
        </p:nvSpPr>
        <p:spPr bwMode="auto">
          <a:xfrm>
            <a:off x="684213" y="1125538"/>
            <a:ext cx="7775575" cy="1630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lnSpc>
                <a:spcPct val="120000"/>
              </a:lnSpc>
            </a:pPr>
            <a:r>
              <a:rPr lang="en-US" sz="2800" b="1">
                <a:solidFill>
                  <a:srgbClr val="0000FF"/>
                </a:solidFill>
              </a:rPr>
              <a:t>Ví dụ</a:t>
            </a:r>
            <a:r>
              <a:rPr lang="en-US" sz="2800" b="1"/>
              <a:t> </a:t>
            </a:r>
          </a:p>
          <a:p>
            <a:pPr eaLnBrk="1" hangingPunct="1">
              <a:lnSpc>
                <a:spcPct val="120000"/>
              </a:lnSpc>
            </a:pPr>
            <a:r>
              <a:rPr lang="en-US" sz="2800"/>
              <a:t>Tìm trọng tâm của cung tròn đồng chất bán kính R, với góc ở tâm là</a:t>
            </a:r>
            <a:endParaRPr lang="en-US" sz="2800" i="1"/>
          </a:p>
        </p:txBody>
      </p:sp>
      <p:sp>
        <p:nvSpPr>
          <p:cNvPr id="155654" name="Rectangle 33"/>
          <p:cNvSpPr>
            <a:spLocks noChangeArrowheads="1"/>
          </p:cNvSpPr>
          <p:nvPr/>
        </p:nvSpPr>
        <p:spPr bwMode="auto">
          <a:xfrm>
            <a:off x="0" y="33480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155655" name="Object 34"/>
          <p:cNvGraphicFramePr>
            <a:graphicFrameLocks noChangeAspect="1"/>
          </p:cNvGraphicFramePr>
          <p:nvPr/>
        </p:nvGraphicFramePr>
        <p:xfrm>
          <a:off x="4643438" y="2230438"/>
          <a:ext cx="684212" cy="504825"/>
        </p:xfrm>
        <a:graphic>
          <a:graphicData uri="http://schemas.openxmlformats.org/presentationml/2006/ole">
            <mc:AlternateContent xmlns:mc="http://schemas.openxmlformats.org/markup-compatibility/2006">
              <mc:Choice xmlns:v="urn:schemas-microsoft-com:vml" Requires="v">
                <p:oleObj spid="_x0000_s155753" name="Equation" r:id="rId3" imgW="215619" imgH="164885" progId="Equation.DSMT4">
                  <p:embed/>
                </p:oleObj>
              </mc:Choice>
              <mc:Fallback>
                <p:oleObj name="Equation" r:id="rId3" imgW="215619" imgH="164885" progId="Equation.DSMT4">
                  <p:embed/>
                  <p:pic>
                    <p:nvPicPr>
                      <p:cNvPr id="0" name="Object 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3438" y="2230438"/>
                        <a:ext cx="684212"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mc:AlternateContent xmlns:mc="http://schemas.openxmlformats.org/markup-compatibility/2006">
        <mc:Choice xmlns:a14="http://schemas.microsoft.com/office/drawing/2010/main" Requires="a14">
          <p:sp>
            <p:nvSpPr>
              <p:cNvPr id="37" name="TextBox 36"/>
              <p:cNvSpPr txBox="1"/>
              <p:nvPr/>
            </p:nvSpPr>
            <p:spPr>
              <a:xfrm>
                <a:off x="274990" y="3505180"/>
                <a:ext cx="4297010" cy="1665328"/>
              </a:xfrm>
              <a:prstGeom prst="rect">
                <a:avLst/>
              </a:prstGeom>
              <a:noFill/>
            </p:spPr>
            <p:txBody>
              <a:bodyPr wrap="none" rtlCol="0">
                <a:spAutoFit/>
              </a:bodyPr>
              <a:lstStyle/>
              <a:p>
                <a:r>
                  <a:rPr lang="en-US" b="0" smtClean="0"/>
                  <a:t>HD: </a:t>
                </a:r>
                <a14:m>
                  <m:oMath xmlns:m="http://schemas.openxmlformats.org/officeDocument/2006/math">
                    <m:r>
                      <a:rPr lang="en-US" b="1" i="1" smtClean="0">
                        <a:latin typeface="Cambria Math"/>
                      </a:rPr>
                      <m:t>𝒅𝑳</m:t>
                    </m:r>
                    <m:r>
                      <a:rPr lang="en-US" b="1" i="1" smtClean="0">
                        <a:latin typeface="Cambria Math"/>
                      </a:rPr>
                      <m:t>=</m:t>
                    </m:r>
                    <m:r>
                      <a:rPr lang="en-US" b="1" i="1" smtClean="0">
                        <a:latin typeface="Cambria Math"/>
                      </a:rPr>
                      <m:t>𝑹𝒅</m:t>
                    </m:r>
                    <m:r>
                      <a:rPr lang="en-US" b="1" i="1" smtClean="0">
                        <a:latin typeface="Cambria Math"/>
                        <a:ea typeface="Cambria Math"/>
                      </a:rPr>
                      <m:t>𝝋</m:t>
                    </m:r>
                  </m:oMath>
                </a14:m>
                <a:r>
                  <a:rPr lang="en-US" smtClean="0"/>
                  <a:t>, </a:t>
                </a:r>
                <a14:m>
                  <m:oMath xmlns:m="http://schemas.openxmlformats.org/officeDocument/2006/math">
                    <m:r>
                      <a:rPr lang="en-US" b="1" i="1" smtClean="0">
                        <a:latin typeface="Cambria Math"/>
                      </a:rPr>
                      <m:t>𝒓</m:t>
                    </m:r>
                    <m:r>
                      <a:rPr lang="en-US" b="1" i="1" smtClean="0">
                        <a:latin typeface="Cambria Math"/>
                      </a:rPr>
                      <m:t>=</m:t>
                    </m:r>
                    <m:r>
                      <a:rPr lang="en-US" b="1" i="1" smtClean="0">
                        <a:latin typeface="Cambria Math"/>
                      </a:rPr>
                      <m:t>𝑹</m:t>
                    </m:r>
                    <m:func>
                      <m:funcPr>
                        <m:ctrlPr>
                          <a:rPr lang="en-US" b="1" i="1" smtClean="0">
                            <a:latin typeface="Cambria Math"/>
                          </a:rPr>
                        </m:ctrlPr>
                      </m:funcPr>
                      <m:fName>
                        <m:r>
                          <a:rPr lang="en-US" b="1" i="0" smtClean="0">
                            <a:latin typeface="Cambria Math"/>
                          </a:rPr>
                          <m:t>𝐜𝐨𝐬</m:t>
                        </m:r>
                      </m:fName>
                      <m:e>
                        <m:r>
                          <a:rPr lang="en-US" b="1" i="1" smtClean="0">
                            <a:latin typeface="Cambria Math"/>
                            <a:ea typeface="Cambria Math"/>
                          </a:rPr>
                          <m:t>𝝋</m:t>
                        </m:r>
                      </m:e>
                    </m:func>
                  </m:oMath>
                </a14:m>
                <a:endParaRPr lang="en-US" b="1" smtClean="0"/>
              </a:p>
              <a:p>
                <a:pPr/>
                <a14:m>
                  <m:oMathPara xmlns:m="http://schemas.openxmlformats.org/officeDocument/2006/math">
                    <m:oMathParaPr>
                      <m:jc m:val="centerGroup"/>
                    </m:oMathParaPr>
                    <m:oMath xmlns:m="http://schemas.openxmlformats.org/officeDocument/2006/math">
                      <m:sSub>
                        <m:sSubPr>
                          <m:ctrlPr>
                            <a:rPr lang="en-US" b="1" i="1" smtClean="0">
                              <a:latin typeface="Cambria Math"/>
                            </a:rPr>
                          </m:ctrlPr>
                        </m:sSubPr>
                        <m:e>
                          <m:r>
                            <a:rPr lang="en-US" b="1" i="1" smtClean="0">
                              <a:latin typeface="Cambria Math"/>
                            </a:rPr>
                            <m:t>𝒙</m:t>
                          </m:r>
                        </m:e>
                        <m:sub>
                          <m:r>
                            <a:rPr lang="en-US" b="1" i="1" smtClean="0">
                              <a:latin typeface="Cambria Math"/>
                            </a:rPr>
                            <m:t>𝑪</m:t>
                          </m:r>
                        </m:sub>
                      </m:sSub>
                      <m:r>
                        <a:rPr lang="en-US" b="1" i="1" smtClean="0">
                          <a:latin typeface="Cambria Math"/>
                        </a:rPr>
                        <m:t>=</m:t>
                      </m:r>
                      <m:f>
                        <m:fPr>
                          <m:ctrlPr>
                            <a:rPr lang="en-US" b="1" i="1" smtClean="0">
                              <a:latin typeface="Cambria Math"/>
                            </a:rPr>
                          </m:ctrlPr>
                        </m:fPr>
                        <m:num>
                          <m:r>
                            <a:rPr lang="en-US" b="1" i="1" smtClean="0">
                              <a:latin typeface="Cambria Math"/>
                            </a:rPr>
                            <m:t>𝟏</m:t>
                          </m:r>
                        </m:num>
                        <m:den>
                          <m:r>
                            <a:rPr lang="en-US" b="1" i="1" smtClean="0">
                              <a:latin typeface="Cambria Math"/>
                            </a:rPr>
                            <m:t>𝟐</m:t>
                          </m:r>
                          <m:r>
                            <a:rPr lang="en-US" b="1" i="1" smtClean="0">
                              <a:latin typeface="Cambria Math"/>
                            </a:rPr>
                            <m:t>𝑹</m:t>
                          </m:r>
                          <m:r>
                            <a:rPr lang="en-US" b="1" i="1" smtClean="0">
                              <a:latin typeface="Cambria Math"/>
                              <a:ea typeface="Cambria Math"/>
                            </a:rPr>
                            <m:t>𝜶</m:t>
                          </m:r>
                        </m:den>
                      </m:f>
                      <m:nary>
                        <m:naryPr>
                          <m:limLoc m:val="undOvr"/>
                          <m:ctrlPr>
                            <a:rPr lang="en-US" b="1" i="1" smtClean="0">
                              <a:latin typeface="Cambria Math"/>
                            </a:rPr>
                          </m:ctrlPr>
                        </m:naryPr>
                        <m:sub>
                          <m:r>
                            <m:rPr>
                              <m:brk m:alnAt="24"/>
                            </m:rPr>
                            <a:rPr lang="en-US" b="1" i="1" smtClean="0">
                              <a:latin typeface="Cambria Math"/>
                            </a:rPr>
                            <m:t>−</m:t>
                          </m:r>
                          <m:r>
                            <a:rPr lang="en-US" b="1" i="1" smtClean="0">
                              <a:latin typeface="Cambria Math"/>
                              <a:ea typeface="Cambria Math"/>
                            </a:rPr>
                            <m:t>𝜶</m:t>
                          </m:r>
                        </m:sub>
                        <m:sup>
                          <m:r>
                            <a:rPr lang="en-US" b="1" i="1" smtClean="0">
                              <a:latin typeface="Cambria Math"/>
                              <a:ea typeface="Cambria Math"/>
                            </a:rPr>
                            <m:t>𝜶</m:t>
                          </m:r>
                        </m:sup>
                        <m:e>
                          <m:sSup>
                            <m:sSupPr>
                              <m:ctrlPr>
                                <a:rPr lang="en-US" b="1" i="1" smtClean="0">
                                  <a:latin typeface="Cambria Math"/>
                                </a:rPr>
                              </m:ctrlPr>
                            </m:sSupPr>
                            <m:e>
                              <m:r>
                                <a:rPr lang="en-US" b="1" i="1" smtClean="0">
                                  <a:latin typeface="Cambria Math"/>
                                </a:rPr>
                                <m:t>𝑹</m:t>
                              </m:r>
                            </m:e>
                            <m:sup>
                              <m:r>
                                <a:rPr lang="en-US" b="1" i="1" smtClean="0">
                                  <a:latin typeface="Cambria Math"/>
                                </a:rPr>
                                <m:t>𝟐</m:t>
                              </m:r>
                            </m:sup>
                          </m:sSup>
                          <m:func>
                            <m:funcPr>
                              <m:ctrlPr>
                                <a:rPr lang="en-US" b="1" i="1" smtClean="0">
                                  <a:latin typeface="Cambria Math"/>
                                </a:rPr>
                              </m:ctrlPr>
                            </m:funcPr>
                            <m:fName>
                              <m:r>
                                <a:rPr lang="en-US" b="1" i="0" smtClean="0">
                                  <a:latin typeface="Cambria Math"/>
                                </a:rPr>
                                <m:t>𝐜𝐨𝐬</m:t>
                              </m:r>
                            </m:fName>
                            <m:e>
                              <m:r>
                                <a:rPr lang="en-US" b="1" i="1" smtClean="0">
                                  <a:latin typeface="Cambria Math"/>
                                  <a:ea typeface="Cambria Math"/>
                                </a:rPr>
                                <m:t>𝝋</m:t>
                              </m:r>
                            </m:e>
                          </m:func>
                          <m:r>
                            <a:rPr lang="en-US" b="1" i="1" smtClean="0">
                              <a:latin typeface="Cambria Math"/>
                            </a:rPr>
                            <m:t>𝒅</m:t>
                          </m:r>
                          <m:r>
                            <a:rPr lang="en-US" b="1" i="1" smtClean="0">
                              <a:latin typeface="Cambria Math"/>
                              <a:ea typeface="Cambria Math"/>
                            </a:rPr>
                            <m:t>𝝋</m:t>
                          </m:r>
                        </m:e>
                      </m:nary>
                    </m:oMath>
                  </m:oMathPara>
                </a14:m>
                <a:endParaRPr lang="en-US" b="1"/>
              </a:p>
            </p:txBody>
          </p:sp>
        </mc:Choice>
        <mc:Fallback>
          <p:sp>
            <p:nvSpPr>
              <p:cNvPr id="37" name="TextBox 36"/>
              <p:cNvSpPr txBox="1">
                <a:spLocks noRot="1" noChangeAspect="1" noMove="1" noResize="1" noEditPoints="1" noAdjustHandles="1" noChangeArrowheads="1" noChangeShapeType="1" noTextEdit="1"/>
              </p:cNvSpPr>
              <p:nvPr/>
            </p:nvSpPr>
            <p:spPr>
              <a:xfrm>
                <a:off x="274990" y="3505180"/>
                <a:ext cx="4297010" cy="1665328"/>
              </a:xfrm>
              <a:prstGeom prst="rect">
                <a:avLst/>
              </a:prstGeom>
              <a:blipFill rotWithShape="1">
                <a:blip r:embed="rId5"/>
                <a:stretch>
                  <a:fillRect l="-2411" t="-3297"/>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8" name="TextBox 37"/>
              <p:cNvSpPr txBox="1"/>
              <p:nvPr/>
            </p:nvSpPr>
            <p:spPr>
              <a:xfrm>
                <a:off x="1475656" y="5240731"/>
                <a:ext cx="2112309" cy="84574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latin typeface="Cambria Math"/>
                            </a:rPr>
                          </m:ctrlPr>
                        </m:sSubPr>
                        <m:e>
                          <m:r>
                            <a:rPr lang="en-US" b="1" i="1" smtClean="0">
                              <a:latin typeface="Cambria Math"/>
                            </a:rPr>
                            <m:t>𝒙</m:t>
                          </m:r>
                        </m:e>
                        <m:sub>
                          <m:r>
                            <a:rPr lang="en-US" b="1" i="1" smtClean="0">
                              <a:latin typeface="Cambria Math"/>
                            </a:rPr>
                            <m:t>𝑪</m:t>
                          </m:r>
                        </m:sub>
                      </m:sSub>
                      <m:r>
                        <a:rPr lang="en-US" b="1" i="1" smtClean="0">
                          <a:latin typeface="Cambria Math"/>
                        </a:rPr>
                        <m:t>=</m:t>
                      </m:r>
                      <m:r>
                        <a:rPr lang="en-US" b="1" i="1" smtClean="0">
                          <a:latin typeface="Cambria Math"/>
                        </a:rPr>
                        <m:t>𝑹</m:t>
                      </m:r>
                      <m:f>
                        <m:fPr>
                          <m:ctrlPr>
                            <a:rPr lang="en-US" b="1" i="1" smtClean="0">
                              <a:latin typeface="Cambria Math"/>
                            </a:rPr>
                          </m:ctrlPr>
                        </m:fPr>
                        <m:num>
                          <m:func>
                            <m:funcPr>
                              <m:ctrlPr>
                                <a:rPr lang="en-US" b="1" i="1" smtClean="0">
                                  <a:latin typeface="Cambria Math"/>
                                </a:rPr>
                              </m:ctrlPr>
                            </m:funcPr>
                            <m:fName>
                              <m:r>
                                <a:rPr lang="en-US" b="1" i="0" smtClean="0">
                                  <a:latin typeface="Cambria Math"/>
                                </a:rPr>
                                <m:t>𝐬𝐢𝐧</m:t>
                              </m:r>
                            </m:fName>
                            <m:e>
                              <m:r>
                                <a:rPr lang="en-US" b="1" i="1" smtClean="0">
                                  <a:latin typeface="Cambria Math"/>
                                  <a:ea typeface="Cambria Math"/>
                                </a:rPr>
                                <m:t>𝜶</m:t>
                              </m:r>
                            </m:e>
                          </m:func>
                        </m:num>
                        <m:den>
                          <m:r>
                            <a:rPr lang="en-US" b="1" i="1" smtClean="0">
                              <a:latin typeface="Cambria Math"/>
                              <a:ea typeface="Cambria Math"/>
                            </a:rPr>
                            <m:t>𝜶</m:t>
                          </m:r>
                        </m:den>
                      </m:f>
                    </m:oMath>
                  </m:oMathPara>
                </a14:m>
                <a:endParaRPr lang="en-US" b="1"/>
              </a:p>
            </p:txBody>
          </p:sp>
        </mc:Choice>
        <mc:Fallback>
          <p:sp>
            <p:nvSpPr>
              <p:cNvPr id="38" name="TextBox 37"/>
              <p:cNvSpPr txBox="1">
                <a:spLocks noRot="1" noChangeAspect="1" noMove="1" noResize="1" noEditPoints="1" noAdjustHandles="1" noChangeArrowheads="1" noChangeShapeType="1" noTextEdit="1"/>
              </p:cNvSpPr>
              <p:nvPr/>
            </p:nvSpPr>
            <p:spPr>
              <a:xfrm>
                <a:off x="1475656" y="5240731"/>
                <a:ext cx="2112309" cy="845744"/>
              </a:xfrm>
              <a:prstGeom prst="rect">
                <a:avLst/>
              </a:prstGeom>
              <a:blipFill rotWithShape="1">
                <a:blip r:embed="rId6"/>
                <a:stretch>
                  <a:fillRect/>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arn(inVertical)">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checkerboard(across)">
                                      <p:cBhvr>
                                        <p:cTn id="1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lide Number Placeholder 5"/>
          <p:cNvSpPr>
            <a:spLocks noGrp="1"/>
          </p:cNvSpPr>
          <p:nvPr>
            <p:ph type="sldNum" sz="quarter" idx="12"/>
          </p:nvPr>
        </p:nvSpPr>
        <p:spPr/>
        <p:txBody>
          <a:bodyPr/>
          <a:lstStyle/>
          <a:p>
            <a:pPr>
              <a:defRPr/>
            </a:pPr>
            <a:fld id="{A53F1124-0C63-4BE4-A62C-70230F5A85D5}" type="slidenum">
              <a:rPr lang="en-US" altLang="en-US"/>
              <a:pPr>
                <a:defRPr/>
              </a:pPr>
              <a:t>16</a:t>
            </a:fld>
            <a:endParaRPr lang="en-US" altLang="en-US"/>
          </a:p>
        </p:txBody>
      </p:sp>
      <p:sp>
        <p:nvSpPr>
          <p:cNvPr id="154627" name="Text Box 2"/>
          <p:cNvSpPr txBox="1">
            <a:spLocks noChangeArrowheads="1"/>
          </p:cNvSpPr>
          <p:nvPr/>
        </p:nvSpPr>
        <p:spPr bwMode="auto">
          <a:xfrm>
            <a:off x="503238" y="404813"/>
            <a:ext cx="7489825" cy="137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800" b="1"/>
              <a:t>Ví dụ</a:t>
            </a:r>
            <a:endParaRPr lang="en-US" sz="2800" b="1" i="1"/>
          </a:p>
          <a:p>
            <a:pPr eaLnBrk="1" hangingPunct="1"/>
            <a:r>
              <a:rPr lang="en-US" sz="2800" b="1" i="1"/>
              <a:t>	</a:t>
            </a:r>
            <a:r>
              <a:rPr lang="en-US" sz="2800">
                <a:solidFill>
                  <a:srgbClr val="0000FF"/>
                </a:solidFill>
              </a:rPr>
              <a:t>Tìm trọng tâm của nửa đĩa tròn đồng chất, có bán kính R</a:t>
            </a:r>
          </a:p>
        </p:txBody>
      </p:sp>
      <p:grpSp>
        <p:nvGrpSpPr>
          <p:cNvPr id="154628" name="Group 3"/>
          <p:cNvGrpSpPr>
            <a:grpSpLocks/>
          </p:cNvGrpSpPr>
          <p:nvPr/>
        </p:nvGrpSpPr>
        <p:grpSpPr bwMode="auto">
          <a:xfrm>
            <a:off x="3851275" y="1809750"/>
            <a:ext cx="4716463" cy="4140200"/>
            <a:chOff x="2426" y="1049"/>
            <a:chExt cx="2971" cy="2608"/>
          </a:xfrm>
        </p:grpSpPr>
        <p:sp>
          <p:nvSpPr>
            <p:cNvPr id="154643" name="Oval 4"/>
            <p:cNvSpPr>
              <a:spLocks noChangeArrowheads="1"/>
            </p:cNvSpPr>
            <p:nvPr/>
          </p:nvSpPr>
          <p:spPr bwMode="auto">
            <a:xfrm>
              <a:off x="2631" y="1350"/>
              <a:ext cx="2313" cy="2035"/>
            </a:xfrm>
            <a:prstGeom prst="ellipse">
              <a:avLst/>
            </a:prstGeom>
            <a:solidFill>
              <a:srgbClr val="FF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44" name="Rectangle 5"/>
            <p:cNvSpPr>
              <a:spLocks noChangeArrowheads="1"/>
            </p:cNvSpPr>
            <p:nvPr/>
          </p:nvSpPr>
          <p:spPr bwMode="auto">
            <a:xfrm>
              <a:off x="2426" y="1321"/>
              <a:ext cx="1361" cy="2336"/>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45" name="Line 6"/>
            <p:cNvSpPr>
              <a:spLocks noChangeShapeType="1"/>
            </p:cNvSpPr>
            <p:nvPr/>
          </p:nvSpPr>
          <p:spPr bwMode="auto">
            <a:xfrm flipV="1">
              <a:off x="3787" y="1071"/>
              <a:ext cx="0" cy="247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4646" name="Line 7"/>
            <p:cNvSpPr>
              <a:spLocks noChangeShapeType="1"/>
            </p:cNvSpPr>
            <p:nvPr/>
          </p:nvSpPr>
          <p:spPr bwMode="auto">
            <a:xfrm>
              <a:off x="3628" y="2364"/>
              <a:ext cx="162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4647" name="Text Box 8"/>
            <p:cNvSpPr txBox="1">
              <a:spLocks noChangeArrowheads="1"/>
            </p:cNvSpPr>
            <p:nvPr/>
          </p:nvSpPr>
          <p:spPr bwMode="auto">
            <a:xfrm>
              <a:off x="3424" y="2069"/>
              <a:ext cx="38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b="1"/>
                <a:t>O</a:t>
              </a:r>
            </a:p>
          </p:txBody>
        </p:sp>
        <p:sp>
          <p:nvSpPr>
            <p:cNvPr id="154648" name="Text Box 9"/>
            <p:cNvSpPr txBox="1">
              <a:spLocks noChangeArrowheads="1"/>
            </p:cNvSpPr>
            <p:nvPr/>
          </p:nvSpPr>
          <p:spPr bwMode="auto">
            <a:xfrm>
              <a:off x="4989" y="2024"/>
              <a:ext cx="4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b="1"/>
                <a:t>x</a:t>
              </a:r>
            </a:p>
          </p:txBody>
        </p:sp>
        <p:sp>
          <p:nvSpPr>
            <p:cNvPr id="154649" name="Text Box 10"/>
            <p:cNvSpPr txBox="1">
              <a:spLocks noChangeArrowheads="1"/>
            </p:cNvSpPr>
            <p:nvPr/>
          </p:nvSpPr>
          <p:spPr bwMode="auto">
            <a:xfrm>
              <a:off x="3833" y="1049"/>
              <a:ext cx="4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b="1"/>
                <a:t>y</a:t>
              </a:r>
            </a:p>
          </p:txBody>
        </p:sp>
        <p:sp>
          <p:nvSpPr>
            <p:cNvPr id="154650" name="Text Box 11"/>
            <p:cNvSpPr txBox="1">
              <a:spLocks noChangeArrowheads="1"/>
            </p:cNvSpPr>
            <p:nvPr/>
          </p:nvSpPr>
          <p:spPr bwMode="auto">
            <a:xfrm>
              <a:off x="4173" y="2092"/>
              <a:ext cx="59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b="1"/>
                <a:t>R</a:t>
              </a:r>
            </a:p>
          </p:txBody>
        </p:sp>
      </p:grpSp>
      <p:grpSp>
        <p:nvGrpSpPr>
          <p:cNvPr id="323596" name="Group 12"/>
          <p:cNvGrpSpPr>
            <a:grpSpLocks/>
          </p:cNvGrpSpPr>
          <p:nvPr/>
        </p:nvGrpSpPr>
        <p:grpSpPr bwMode="auto">
          <a:xfrm>
            <a:off x="431800" y="1809750"/>
            <a:ext cx="4716463" cy="4140200"/>
            <a:chOff x="272" y="1049"/>
            <a:chExt cx="2971" cy="2608"/>
          </a:xfrm>
        </p:grpSpPr>
        <p:sp>
          <p:nvSpPr>
            <p:cNvPr id="154630" name="Oval 13"/>
            <p:cNvSpPr>
              <a:spLocks noChangeArrowheads="1"/>
            </p:cNvSpPr>
            <p:nvPr/>
          </p:nvSpPr>
          <p:spPr bwMode="auto">
            <a:xfrm>
              <a:off x="477" y="1350"/>
              <a:ext cx="2313" cy="2035"/>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31" name="Rectangle 14"/>
            <p:cNvSpPr>
              <a:spLocks noChangeArrowheads="1"/>
            </p:cNvSpPr>
            <p:nvPr/>
          </p:nvSpPr>
          <p:spPr bwMode="auto">
            <a:xfrm>
              <a:off x="272" y="1321"/>
              <a:ext cx="1361" cy="2336"/>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32" name="Line 15"/>
            <p:cNvSpPr>
              <a:spLocks noChangeShapeType="1"/>
            </p:cNvSpPr>
            <p:nvPr/>
          </p:nvSpPr>
          <p:spPr bwMode="auto">
            <a:xfrm flipV="1">
              <a:off x="1633" y="1071"/>
              <a:ext cx="0" cy="247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4633" name="Line 16"/>
            <p:cNvSpPr>
              <a:spLocks noChangeShapeType="1"/>
            </p:cNvSpPr>
            <p:nvPr/>
          </p:nvSpPr>
          <p:spPr bwMode="auto">
            <a:xfrm>
              <a:off x="1474" y="2364"/>
              <a:ext cx="162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4634" name="Text Box 17"/>
            <p:cNvSpPr txBox="1">
              <a:spLocks noChangeArrowheads="1"/>
            </p:cNvSpPr>
            <p:nvPr/>
          </p:nvSpPr>
          <p:spPr bwMode="auto">
            <a:xfrm>
              <a:off x="1270" y="2069"/>
              <a:ext cx="38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b="1"/>
                <a:t>O</a:t>
              </a:r>
            </a:p>
          </p:txBody>
        </p:sp>
        <p:sp>
          <p:nvSpPr>
            <p:cNvPr id="154635" name="Text Box 18"/>
            <p:cNvSpPr txBox="1">
              <a:spLocks noChangeArrowheads="1"/>
            </p:cNvSpPr>
            <p:nvPr/>
          </p:nvSpPr>
          <p:spPr bwMode="auto">
            <a:xfrm>
              <a:off x="2835" y="2024"/>
              <a:ext cx="4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b="1"/>
                <a:t>x</a:t>
              </a:r>
            </a:p>
          </p:txBody>
        </p:sp>
        <p:sp>
          <p:nvSpPr>
            <p:cNvPr id="154636" name="Text Box 19"/>
            <p:cNvSpPr txBox="1">
              <a:spLocks noChangeArrowheads="1"/>
            </p:cNvSpPr>
            <p:nvPr/>
          </p:nvSpPr>
          <p:spPr bwMode="auto">
            <a:xfrm>
              <a:off x="1679" y="1049"/>
              <a:ext cx="4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b="1"/>
                <a:t>y</a:t>
              </a:r>
            </a:p>
          </p:txBody>
        </p:sp>
        <p:sp>
          <p:nvSpPr>
            <p:cNvPr id="154637" name="Text Box 20"/>
            <p:cNvSpPr txBox="1">
              <a:spLocks noChangeArrowheads="1"/>
            </p:cNvSpPr>
            <p:nvPr/>
          </p:nvSpPr>
          <p:spPr bwMode="auto">
            <a:xfrm>
              <a:off x="2018" y="2409"/>
              <a:ext cx="59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b="1"/>
                <a:t>R</a:t>
              </a:r>
            </a:p>
          </p:txBody>
        </p:sp>
        <p:sp>
          <p:nvSpPr>
            <p:cNvPr id="154638" name="AutoShape 21"/>
            <p:cNvSpPr>
              <a:spLocks noChangeArrowheads="1"/>
            </p:cNvSpPr>
            <p:nvPr/>
          </p:nvSpPr>
          <p:spPr bwMode="auto">
            <a:xfrm rot="-7048499">
              <a:off x="2014" y="1485"/>
              <a:ext cx="136" cy="1111"/>
            </a:xfrm>
            <a:prstGeom prst="triangle">
              <a:avLst>
                <a:gd name="adj" fmla="val 0"/>
              </a:avLst>
            </a:prstGeom>
            <a:solidFill>
              <a:srgbClr val="FF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39" name="Arc 22"/>
            <p:cNvSpPr>
              <a:spLocks/>
            </p:cNvSpPr>
            <p:nvPr/>
          </p:nvSpPr>
          <p:spPr bwMode="auto">
            <a:xfrm flipV="1">
              <a:off x="1927" y="2188"/>
              <a:ext cx="23" cy="176"/>
            </a:xfrm>
            <a:custGeom>
              <a:avLst/>
              <a:gdLst>
                <a:gd name="T0" fmla="*/ 0 w 21600"/>
                <a:gd name="T1" fmla="*/ 0 h 27973"/>
                <a:gd name="T2" fmla="*/ 0 w 21600"/>
                <a:gd name="T3" fmla="*/ 1 h 27973"/>
                <a:gd name="T4" fmla="*/ 0 w 21600"/>
                <a:gd name="T5" fmla="*/ 1 h 27973"/>
                <a:gd name="T6" fmla="*/ 0 60000 65536"/>
                <a:gd name="T7" fmla="*/ 0 60000 65536"/>
                <a:gd name="T8" fmla="*/ 0 60000 65536"/>
              </a:gdLst>
              <a:ahLst/>
              <a:cxnLst>
                <a:cxn ang="T6">
                  <a:pos x="T0" y="T1"/>
                </a:cxn>
                <a:cxn ang="T7">
                  <a:pos x="T2" y="T3"/>
                </a:cxn>
                <a:cxn ang="T8">
                  <a:pos x="T4" y="T5"/>
                </a:cxn>
              </a:cxnLst>
              <a:rect l="0" t="0" r="r" b="b"/>
              <a:pathLst>
                <a:path w="21600" h="27973" fill="none" extrusionOk="0">
                  <a:moveTo>
                    <a:pt x="-1" y="0"/>
                  </a:moveTo>
                  <a:cubicBezTo>
                    <a:pt x="11929" y="0"/>
                    <a:pt x="21600" y="9670"/>
                    <a:pt x="21600" y="21600"/>
                  </a:cubicBezTo>
                  <a:cubicBezTo>
                    <a:pt x="21600" y="23760"/>
                    <a:pt x="21275" y="25908"/>
                    <a:pt x="20638" y="27973"/>
                  </a:cubicBezTo>
                </a:path>
                <a:path w="21600" h="27973" stroke="0" extrusionOk="0">
                  <a:moveTo>
                    <a:pt x="-1" y="0"/>
                  </a:moveTo>
                  <a:cubicBezTo>
                    <a:pt x="11929" y="0"/>
                    <a:pt x="21600" y="9670"/>
                    <a:pt x="21600" y="21600"/>
                  </a:cubicBezTo>
                  <a:cubicBezTo>
                    <a:pt x="21600" y="23760"/>
                    <a:pt x="21275" y="25908"/>
                    <a:pt x="20638" y="27973"/>
                  </a:cubicBezTo>
                  <a:lnTo>
                    <a:pt x="0" y="21600"/>
                  </a:lnTo>
                  <a:lnTo>
                    <a:pt x="-1" y="0"/>
                  </a:lnTo>
                  <a:close/>
                </a:path>
              </a:pathLst>
            </a:custGeom>
            <a:noFill/>
            <a:ln w="9525">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40" name="Arc 23"/>
            <p:cNvSpPr>
              <a:spLocks/>
            </p:cNvSpPr>
            <p:nvPr/>
          </p:nvSpPr>
          <p:spPr bwMode="auto">
            <a:xfrm>
              <a:off x="1746" y="2047"/>
              <a:ext cx="181" cy="90"/>
            </a:xfrm>
            <a:custGeom>
              <a:avLst/>
              <a:gdLst>
                <a:gd name="T0" fmla="*/ 0 w 21600"/>
                <a:gd name="T1" fmla="*/ 0 h 21600"/>
                <a:gd name="T2" fmla="*/ 2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41" name="Text Box 24"/>
            <p:cNvSpPr txBox="1">
              <a:spLocks noChangeArrowheads="1"/>
            </p:cNvSpPr>
            <p:nvPr/>
          </p:nvSpPr>
          <p:spPr bwMode="auto">
            <a:xfrm>
              <a:off x="1960" y="2119"/>
              <a:ext cx="54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1800">
                  <a:sym typeface="Symbol" pitchFamily="18" charset="2"/>
                </a:rPr>
                <a:t></a:t>
              </a:r>
            </a:p>
          </p:txBody>
        </p:sp>
        <p:sp>
          <p:nvSpPr>
            <p:cNvPr id="154642" name="Text Box 25"/>
            <p:cNvSpPr txBox="1">
              <a:spLocks noChangeArrowheads="1"/>
            </p:cNvSpPr>
            <p:nvPr/>
          </p:nvSpPr>
          <p:spPr bwMode="auto">
            <a:xfrm>
              <a:off x="1841" y="1864"/>
              <a:ext cx="54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1800">
                  <a:sym typeface="Symbol" pitchFamily="18" charset="2"/>
                </a:rPr>
                <a:t>d</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323596"/>
                                        </p:tgtEl>
                                        <p:attrNameLst>
                                          <p:attrName>style.visibility</p:attrName>
                                        </p:attrNameLst>
                                      </p:cBhvr>
                                      <p:to>
                                        <p:strVal val="visible"/>
                                      </p:to>
                                    </p:set>
                                    <p:animEffect transition="in" filter="box(in)">
                                      <p:cBhvr>
                                        <p:cTn id="7" dur="500"/>
                                        <p:tgtEl>
                                          <p:spTgt spid="3235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5"/>
          <p:cNvSpPr>
            <a:spLocks noGrp="1"/>
          </p:cNvSpPr>
          <p:nvPr>
            <p:ph type="sldNum" sz="quarter" idx="12"/>
          </p:nvPr>
        </p:nvSpPr>
        <p:spPr/>
        <p:txBody>
          <a:bodyPr/>
          <a:lstStyle/>
          <a:p>
            <a:pPr>
              <a:defRPr/>
            </a:pPr>
            <a:fld id="{81106FD2-A99A-46A8-ACCC-87C7122CECC6}" type="slidenum">
              <a:rPr lang="en-US" altLang="en-US"/>
              <a:pPr>
                <a:defRPr/>
              </a:pPr>
              <a:t>17</a:t>
            </a:fld>
            <a:endParaRPr lang="en-US" altLang="en-US"/>
          </a:p>
        </p:txBody>
      </p:sp>
      <p:sp>
        <p:nvSpPr>
          <p:cNvPr id="156675" name="Text Box 2"/>
          <p:cNvSpPr txBox="1">
            <a:spLocks noChangeArrowheads="1"/>
          </p:cNvSpPr>
          <p:nvPr/>
        </p:nvSpPr>
        <p:spPr bwMode="auto">
          <a:xfrm>
            <a:off x="503238" y="404813"/>
            <a:ext cx="7489825" cy="1630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lnSpc>
                <a:spcPct val="120000"/>
              </a:lnSpc>
            </a:pPr>
            <a:r>
              <a:rPr lang="en-US" sz="2800" b="1"/>
              <a:t>Ví dụ</a:t>
            </a:r>
            <a:endParaRPr lang="en-US" sz="2800" b="1" i="1"/>
          </a:p>
          <a:p>
            <a:pPr eaLnBrk="1" hangingPunct="1">
              <a:lnSpc>
                <a:spcPct val="120000"/>
              </a:lnSpc>
            </a:pPr>
            <a:r>
              <a:rPr lang="en-US" sz="2800" b="1" i="1"/>
              <a:t>	</a:t>
            </a:r>
            <a:r>
              <a:rPr lang="en-US" sz="2800">
                <a:solidFill>
                  <a:srgbClr val="0000FF"/>
                </a:solidFill>
              </a:rPr>
              <a:t>Tìm trọng tâm của nửa đĩa tròn đồng chất, có bán kính R</a:t>
            </a:r>
          </a:p>
        </p:txBody>
      </p:sp>
      <p:grpSp>
        <p:nvGrpSpPr>
          <p:cNvPr id="156676" name="Group 3"/>
          <p:cNvGrpSpPr>
            <a:grpSpLocks/>
          </p:cNvGrpSpPr>
          <p:nvPr/>
        </p:nvGrpSpPr>
        <p:grpSpPr bwMode="auto">
          <a:xfrm>
            <a:off x="3851275" y="1665288"/>
            <a:ext cx="4716463" cy="4140200"/>
            <a:chOff x="2426" y="1049"/>
            <a:chExt cx="2971" cy="2608"/>
          </a:xfrm>
        </p:grpSpPr>
        <p:sp>
          <p:nvSpPr>
            <p:cNvPr id="156677" name="Oval 4"/>
            <p:cNvSpPr>
              <a:spLocks noChangeArrowheads="1"/>
            </p:cNvSpPr>
            <p:nvPr/>
          </p:nvSpPr>
          <p:spPr bwMode="auto">
            <a:xfrm>
              <a:off x="2631" y="1350"/>
              <a:ext cx="2313" cy="2035"/>
            </a:xfrm>
            <a:prstGeom prst="ellipse">
              <a:avLst/>
            </a:prstGeom>
            <a:solidFill>
              <a:srgbClr val="FF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678" name="Rectangle 5"/>
            <p:cNvSpPr>
              <a:spLocks noChangeArrowheads="1"/>
            </p:cNvSpPr>
            <p:nvPr/>
          </p:nvSpPr>
          <p:spPr bwMode="auto">
            <a:xfrm>
              <a:off x="2426" y="1321"/>
              <a:ext cx="1361" cy="2336"/>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679" name="Line 6"/>
            <p:cNvSpPr>
              <a:spLocks noChangeShapeType="1"/>
            </p:cNvSpPr>
            <p:nvPr/>
          </p:nvSpPr>
          <p:spPr bwMode="auto">
            <a:xfrm flipV="1">
              <a:off x="3787" y="1071"/>
              <a:ext cx="0" cy="247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6680" name="Line 7"/>
            <p:cNvSpPr>
              <a:spLocks noChangeShapeType="1"/>
            </p:cNvSpPr>
            <p:nvPr/>
          </p:nvSpPr>
          <p:spPr bwMode="auto">
            <a:xfrm>
              <a:off x="3628" y="2364"/>
              <a:ext cx="162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6681" name="Text Box 8"/>
            <p:cNvSpPr txBox="1">
              <a:spLocks noChangeArrowheads="1"/>
            </p:cNvSpPr>
            <p:nvPr/>
          </p:nvSpPr>
          <p:spPr bwMode="auto">
            <a:xfrm>
              <a:off x="3424" y="2069"/>
              <a:ext cx="38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b="1"/>
                <a:t>O</a:t>
              </a:r>
            </a:p>
          </p:txBody>
        </p:sp>
        <p:sp>
          <p:nvSpPr>
            <p:cNvPr id="156682" name="Text Box 9"/>
            <p:cNvSpPr txBox="1">
              <a:spLocks noChangeArrowheads="1"/>
            </p:cNvSpPr>
            <p:nvPr/>
          </p:nvSpPr>
          <p:spPr bwMode="auto">
            <a:xfrm>
              <a:off x="4989" y="2024"/>
              <a:ext cx="4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b="1"/>
                <a:t>x</a:t>
              </a:r>
            </a:p>
          </p:txBody>
        </p:sp>
        <p:sp>
          <p:nvSpPr>
            <p:cNvPr id="156683" name="Text Box 10"/>
            <p:cNvSpPr txBox="1">
              <a:spLocks noChangeArrowheads="1"/>
            </p:cNvSpPr>
            <p:nvPr/>
          </p:nvSpPr>
          <p:spPr bwMode="auto">
            <a:xfrm>
              <a:off x="3833" y="1049"/>
              <a:ext cx="4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b="1"/>
                <a:t>y</a:t>
              </a:r>
            </a:p>
          </p:txBody>
        </p:sp>
        <p:sp>
          <p:nvSpPr>
            <p:cNvPr id="156684" name="Text Box 11"/>
            <p:cNvSpPr txBox="1">
              <a:spLocks noChangeArrowheads="1"/>
            </p:cNvSpPr>
            <p:nvPr/>
          </p:nvSpPr>
          <p:spPr bwMode="auto">
            <a:xfrm>
              <a:off x="4173" y="2092"/>
              <a:ext cx="59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b="1"/>
                <a:t>R</a:t>
              </a:r>
            </a:p>
          </p:txBody>
        </p:sp>
      </p:grpSp>
      <mc:AlternateContent xmlns:mc="http://schemas.openxmlformats.org/markup-compatibility/2006">
        <mc:Choice xmlns:a14="http://schemas.microsoft.com/office/drawing/2010/main" Requires="a14">
          <p:sp>
            <p:nvSpPr>
              <p:cNvPr id="14" name="TextBox 13"/>
              <p:cNvSpPr txBox="1"/>
              <p:nvPr/>
            </p:nvSpPr>
            <p:spPr>
              <a:xfrm>
                <a:off x="575556" y="2312876"/>
                <a:ext cx="4608003" cy="3944606"/>
              </a:xfrm>
              <a:prstGeom prst="rect">
                <a:avLst/>
              </a:prstGeom>
              <a:noFill/>
            </p:spPr>
            <p:txBody>
              <a:bodyPr wrap="square" rtlCol="0">
                <a:spAutoFit/>
              </a:bodyPr>
              <a:lstStyle/>
              <a:p>
                <a:pPr algn="just"/>
                <a14:m>
                  <m:oMath xmlns:m="http://schemas.openxmlformats.org/officeDocument/2006/math">
                    <m:r>
                      <a:rPr lang="en-US" b="1" i="1" smtClean="0">
                        <a:latin typeface="Cambria Math"/>
                      </a:rPr>
                      <m:t>𝑺</m:t>
                    </m:r>
                    <m:r>
                      <a:rPr lang="en-US" b="1" i="1" smtClean="0">
                        <a:latin typeface="Cambria Math"/>
                      </a:rPr>
                      <m:t>=</m:t>
                    </m:r>
                    <m:sSup>
                      <m:sSupPr>
                        <m:ctrlPr>
                          <a:rPr lang="en-US" b="1" i="1" smtClean="0">
                            <a:latin typeface="Cambria Math"/>
                          </a:rPr>
                        </m:ctrlPr>
                      </m:sSupPr>
                      <m:e>
                        <m:r>
                          <a:rPr lang="en-US" b="1" i="1" smtClean="0">
                            <a:latin typeface="Cambria Math"/>
                          </a:rPr>
                          <m:t>𝑹</m:t>
                        </m:r>
                      </m:e>
                      <m:sup>
                        <m:r>
                          <a:rPr lang="en-US" b="1" i="1" smtClean="0">
                            <a:latin typeface="Cambria Math"/>
                          </a:rPr>
                          <m:t>𝟐</m:t>
                        </m:r>
                      </m:sup>
                    </m:sSup>
                    <m:r>
                      <a:rPr lang="en-US" b="1" i="1" smtClean="0">
                        <a:latin typeface="Cambria Math"/>
                        <a:ea typeface="Cambria Math"/>
                      </a:rPr>
                      <m:t>𝜶</m:t>
                    </m:r>
                  </m:oMath>
                </a14:m>
                <a:r>
                  <a:rPr lang="en-US" b="1" smtClean="0">
                    <a:latin typeface="Cambria Math"/>
                  </a:rPr>
                  <a:t>;</a:t>
                </a:r>
              </a:p>
              <a:p>
                <a:pPr algn="just"/>
                <a14:m>
                  <m:oMathPara xmlns:m="http://schemas.openxmlformats.org/officeDocument/2006/math">
                    <m:oMathParaPr>
                      <m:jc m:val="left"/>
                    </m:oMathParaPr>
                    <m:oMath xmlns:m="http://schemas.openxmlformats.org/officeDocument/2006/math">
                      <m:r>
                        <a:rPr lang="en-US" b="1" i="1" smtClean="0">
                          <a:latin typeface="Cambria Math"/>
                        </a:rPr>
                        <m:t>𝒅𝑺</m:t>
                      </m:r>
                      <m:r>
                        <a:rPr lang="en-US" b="1" i="1" smtClean="0">
                          <a:latin typeface="Cambria Math"/>
                        </a:rPr>
                        <m:t>=</m:t>
                      </m:r>
                      <m:f>
                        <m:fPr>
                          <m:ctrlPr>
                            <a:rPr lang="en-US" b="1" i="1" smtClean="0">
                              <a:latin typeface="Cambria Math"/>
                            </a:rPr>
                          </m:ctrlPr>
                        </m:fPr>
                        <m:num>
                          <m:sSup>
                            <m:sSupPr>
                              <m:ctrlPr>
                                <a:rPr lang="en-US" b="1" i="1" smtClean="0">
                                  <a:latin typeface="Cambria Math"/>
                                </a:rPr>
                              </m:ctrlPr>
                            </m:sSupPr>
                            <m:e>
                              <m:r>
                                <a:rPr lang="en-US" b="1" i="1" smtClean="0">
                                  <a:latin typeface="Cambria Math"/>
                                </a:rPr>
                                <m:t>𝑹</m:t>
                              </m:r>
                            </m:e>
                            <m:sup>
                              <m:r>
                                <a:rPr lang="en-US" b="1" i="1" smtClean="0">
                                  <a:latin typeface="Cambria Math"/>
                                </a:rPr>
                                <m:t>𝟐</m:t>
                              </m:r>
                            </m:sup>
                          </m:sSup>
                        </m:num>
                        <m:den>
                          <m:r>
                            <a:rPr lang="en-US" b="1" i="1" smtClean="0">
                              <a:latin typeface="Cambria Math"/>
                            </a:rPr>
                            <m:t>𝟐</m:t>
                          </m:r>
                        </m:den>
                      </m:f>
                      <m:r>
                        <a:rPr lang="en-US" b="1" i="1" smtClean="0">
                          <a:latin typeface="Cambria Math"/>
                        </a:rPr>
                        <m:t>𝒅</m:t>
                      </m:r>
                      <m:r>
                        <a:rPr lang="en-US" b="1" i="1" smtClean="0">
                          <a:latin typeface="Cambria Math"/>
                          <a:ea typeface="Cambria Math"/>
                        </a:rPr>
                        <m:t>𝝋</m:t>
                      </m:r>
                    </m:oMath>
                  </m:oMathPara>
                </a14:m>
                <a:endParaRPr lang="en-US" b="1" smtClean="0">
                  <a:latin typeface="Cambria Math"/>
                </a:endParaRPr>
              </a:p>
              <a:p>
                <a:pPr algn="just"/>
                <a14:m>
                  <m:oMathPara xmlns:m="http://schemas.openxmlformats.org/officeDocument/2006/math">
                    <m:oMathParaPr>
                      <m:jc m:val="left"/>
                    </m:oMathParaPr>
                    <m:oMath xmlns:m="http://schemas.openxmlformats.org/officeDocument/2006/math">
                      <m:r>
                        <a:rPr lang="en-US" b="1" i="1" smtClean="0">
                          <a:latin typeface="Cambria Math"/>
                        </a:rPr>
                        <m:t>𝒓</m:t>
                      </m:r>
                      <m:r>
                        <a:rPr lang="en-US" b="1" i="1" smtClean="0">
                          <a:latin typeface="Cambria Math"/>
                        </a:rPr>
                        <m:t>=</m:t>
                      </m:r>
                      <m:f>
                        <m:fPr>
                          <m:ctrlPr>
                            <a:rPr lang="en-US" b="1" i="1" smtClean="0">
                              <a:latin typeface="Cambria Math"/>
                            </a:rPr>
                          </m:ctrlPr>
                        </m:fPr>
                        <m:num>
                          <m:r>
                            <a:rPr lang="en-US" b="1" i="1" smtClean="0">
                              <a:latin typeface="Cambria Math"/>
                            </a:rPr>
                            <m:t>𝟐</m:t>
                          </m:r>
                          <m:r>
                            <a:rPr lang="en-US" b="1" i="1" smtClean="0">
                              <a:latin typeface="Cambria Math"/>
                            </a:rPr>
                            <m:t>𝑹</m:t>
                          </m:r>
                        </m:num>
                        <m:den>
                          <m:r>
                            <a:rPr lang="en-US" b="1" i="1" smtClean="0">
                              <a:latin typeface="Cambria Math"/>
                            </a:rPr>
                            <m:t>𝟑</m:t>
                          </m:r>
                        </m:den>
                      </m:f>
                      <m:func>
                        <m:funcPr>
                          <m:ctrlPr>
                            <a:rPr lang="en-US" b="1" i="1" smtClean="0">
                              <a:latin typeface="Cambria Math"/>
                            </a:rPr>
                          </m:ctrlPr>
                        </m:funcPr>
                        <m:fName>
                          <m:r>
                            <a:rPr lang="en-US" b="1" i="0" smtClean="0">
                              <a:latin typeface="Cambria Math"/>
                            </a:rPr>
                            <m:t>𝐜𝐨𝐬</m:t>
                          </m:r>
                        </m:fName>
                        <m:e>
                          <m:r>
                            <a:rPr lang="en-US" b="1" i="1" smtClean="0">
                              <a:latin typeface="Cambria Math"/>
                              <a:ea typeface="Cambria Math"/>
                            </a:rPr>
                            <m:t>𝝋</m:t>
                          </m:r>
                        </m:e>
                      </m:func>
                    </m:oMath>
                  </m:oMathPara>
                </a14:m>
                <a:endParaRPr lang="en-US" b="1" smtClean="0">
                  <a:latin typeface="Cambria Math"/>
                </a:endParaRPr>
              </a:p>
              <a:p>
                <a:pPr algn="just"/>
                <a14:m>
                  <m:oMathPara xmlns:m="http://schemas.openxmlformats.org/officeDocument/2006/math">
                    <m:oMathParaPr>
                      <m:jc m:val="left"/>
                    </m:oMathParaPr>
                    <m:oMath xmlns:m="http://schemas.openxmlformats.org/officeDocument/2006/math">
                      <m:sSub>
                        <m:sSubPr>
                          <m:ctrlPr>
                            <a:rPr lang="en-US" b="1" i="1" smtClean="0">
                              <a:latin typeface="Cambria Math"/>
                            </a:rPr>
                          </m:ctrlPr>
                        </m:sSubPr>
                        <m:e>
                          <m:r>
                            <a:rPr lang="en-US" b="1" i="1" smtClean="0">
                              <a:latin typeface="Cambria Math"/>
                            </a:rPr>
                            <m:t>𝒙</m:t>
                          </m:r>
                        </m:e>
                        <m:sub>
                          <m:r>
                            <a:rPr lang="en-US" b="1" i="1" smtClean="0">
                              <a:latin typeface="Cambria Math"/>
                            </a:rPr>
                            <m:t>𝑪</m:t>
                          </m:r>
                        </m:sub>
                      </m:sSub>
                      <m:r>
                        <a:rPr lang="en-US" b="1" i="1" smtClean="0">
                          <a:latin typeface="Cambria Math"/>
                        </a:rPr>
                        <m:t>=</m:t>
                      </m:r>
                      <m:f>
                        <m:fPr>
                          <m:ctrlPr>
                            <a:rPr lang="en-US" b="1" i="1" smtClean="0">
                              <a:latin typeface="Cambria Math"/>
                            </a:rPr>
                          </m:ctrlPr>
                        </m:fPr>
                        <m:num>
                          <m:r>
                            <a:rPr lang="en-US" b="1" i="1" smtClean="0">
                              <a:latin typeface="Cambria Math"/>
                            </a:rPr>
                            <m:t>𝟏</m:t>
                          </m:r>
                        </m:num>
                        <m:den>
                          <m:r>
                            <a:rPr lang="en-US" b="1" i="1" smtClean="0">
                              <a:latin typeface="Cambria Math"/>
                            </a:rPr>
                            <m:t>𝑺</m:t>
                          </m:r>
                        </m:den>
                      </m:f>
                      <m:nary>
                        <m:naryPr>
                          <m:ctrlPr>
                            <a:rPr lang="en-US" b="1" i="1" smtClean="0">
                              <a:latin typeface="Cambria Math"/>
                            </a:rPr>
                          </m:ctrlPr>
                        </m:naryPr>
                        <m:sub>
                          <m:d>
                            <m:dPr>
                              <m:ctrlPr>
                                <a:rPr lang="en-US" b="1" i="1" smtClean="0">
                                  <a:latin typeface="Cambria Math"/>
                                </a:rPr>
                              </m:ctrlPr>
                            </m:dPr>
                            <m:e>
                              <m:r>
                                <a:rPr lang="en-US" b="1" i="1" smtClean="0">
                                  <a:latin typeface="Cambria Math"/>
                                </a:rPr>
                                <m:t>𝑺</m:t>
                              </m:r>
                            </m:e>
                          </m:d>
                        </m:sub>
                        <m:sup/>
                        <m:e>
                          <m:r>
                            <a:rPr lang="en-US" b="1" i="1" smtClean="0">
                              <a:latin typeface="Cambria Math"/>
                            </a:rPr>
                            <m:t>𝒓𝒅𝑺</m:t>
                          </m:r>
                        </m:e>
                      </m:nary>
                    </m:oMath>
                  </m:oMathPara>
                </a14:m>
                <a:endParaRPr lang="en-US" b="1" i="1" smtClean="0">
                  <a:latin typeface="Cambria Math"/>
                </a:endParaRPr>
              </a:p>
              <a:p>
                <a:pPr algn="just"/>
                <a14:m>
                  <m:oMathPara xmlns:m="http://schemas.openxmlformats.org/officeDocument/2006/math">
                    <m:oMathParaPr>
                      <m:jc m:val="centerGroup"/>
                    </m:oMathParaPr>
                    <m:oMath xmlns:m="http://schemas.openxmlformats.org/officeDocument/2006/math">
                      <m:sSub>
                        <m:sSubPr>
                          <m:ctrlPr>
                            <a:rPr lang="en-US" b="1" i="1" smtClean="0">
                              <a:latin typeface="Cambria Math"/>
                            </a:rPr>
                          </m:ctrlPr>
                        </m:sSubPr>
                        <m:e>
                          <m:r>
                            <a:rPr lang="en-US" b="1" i="1" smtClean="0">
                              <a:latin typeface="Cambria Math"/>
                            </a:rPr>
                            <m:t>𝒙</m:t>
                          </m:r>
                        </m:e>
                        <m:sub>
                          <m:r>
                            <a:rPr lang="en-US" b="1" i="1" smtClean="0">
                              <a:latin typeface="Cambria Math"/>
                            </a:rPr>
                            <m:t>𝑪</m:t>
                          </m:r>
                        </m:sub>
                      </m:sSub>
                      <m:r>
                        <a:rPr lang="en-US" b="1" i="1" smtClean="0">
                          <a:latin typeface="Cambria Math"/>
                        </a:rPr>
                        <m:t>=</m:t>
                      </m:r>
                      <m:f>
                        <m:fPr>
                          <m:ctrlPr>
                            <a:rPr lang="en-US" b="1" i="1" smtClean="0">
                              <a:latin typeface="Cambria Math"/>
                            </a:rPr>
                          </m:ctrlPr>
                        </m:fPr>
                        <m:num>
                          <m:r>
                            <a:rPr lang="en-US" b="1" i="1" smtClean="0">
                              <a:latin typeface="Cambria Math"/>
                            </a:rPr>
                            <m:t>𝟏</m:t>
                          </m:r>
                        </m:num>
                        <m:den>
                          <m:sSup>
                            <m:sSupPr>
                              <m:ctrlPr>
                                <a:rPr lang="en-US" b="1" i="1" smtClean="0">
                                  <a:latin typeface="Cambria Math"/>
                                </a:rPr>
                              </m:ctrlPr>
                            </m:sSupPr>
                            <m:e>
                              <m:r>
                                <a:rPr lang="en-US" b="1" i="1" smtClean="0">
                                  <a:latin typeface="Cambria Math"/>
                                </a:rPr>
                                <m:t>𝑹</m:t>
                              </m:r>
                            </m:e>
                            <m:sup>
                              <m:r>
                                <a:rPr lang="en-US" b="1" i="1" smtClean="0">
                                  <a:latin typeface="Cambria Math"/>
                                </a:rPr>
                                <m:t>𝟐</m:t>
                              </m:r>
                            </m:sup>
                          </m:sSup>
                          <m:r>
                            <a:rPr lang="en-US" b="1" i="1" smtClean="0">
                              <a:latin typeface="Cambria Math"/>
                              <a:ea typeface="Cambria Math"/>
                            </a:rPr>
                            <m:t>𝜶</m:t>
                          </m:r>
                        </m:den>
                      </m:f>
                      <m:nary>
                        <m:naryPr>
                          <m:ctrlPr>
                            <a:rPr lang="en-US" b="1" i="1" smtClean="0">
                              <a:latin typeface="Cambria Math"/>
                            </a:rPr>
                          </m:ctrlPr>
                        </m:naryPr>
                        <m:sub>
                          <m:r>
                            <m:rPr>
                              <m:brk m:alnAt="23"/>
                            </m:rPr>
                            <a:rPr lang="en-US" b="1" i="1" smtClean="0">
                              <a:latin typeface="Cambria Math"/>
                            </a:rPr>
                            <m:t>−</m:t>
                          </m:r>
                          <m:r>
                            <m:rPr>
                              <m:brk m:alnAt="23"/>
                            </m:rPr>
                            <a:rPr lang="en-US" b="1" i="1" smtClean="0">
                              <a:latin typeface="Cambria Math"/>
                              <a:ea typeface="Cambria Math"/>
                            </a:rPr>
                            <m:t>𝜶</m:t>
                          </m:r>
                        </m:sub>
                        <m:sup>
                          <m:r>
                            <a:rPr lang="en-US" b="1" i="1" smtClean="0">
                              <a:latin typeface="Cambria Math"/>
                              <a:ea typeface="Cambria Math"/>
                            </a:rPr>
                            <m:t>𝜶</m:t>
                          </m:r>
                        </m:sup>
                        <m:e>
                          <m:f>
                            <m:fPr>
                              <m:ctrlPr>
                                <a:rPr lang="en-US" b="1" i="1" smtClean="0">
                                  <a:latin typeface="Cambria Math"/>
                                </a:rPr>
                              </m:ctrlPr>
                            </m:fPr>
                            <m:num>
                              <m:r>
                                <a:rPr lang="en-US" b="1" i="1" smtClean="0">
                                  <a:latin typeface="Cambria Math"/>
                                </a:rPr>
                                <m:t>𝟐</m:t>
                              </m:r>
                              <m:r>
                                <a:rPr lang="en-US" b="1" i="1" smtClean="0">
                                  <a:latin typeface="Cambria Math"/>
                                </a:rPr>
                                <m:t>𝑹</m:t>
                              </m:r>
                            </m:num>
                            <m:den>
                              <m:r>
                                <a:rPr lang="en-US" b="1" i="1" smtClean="0">
                                  <a:latin typeface="Cambria Math"/>
                                </a:rPr>
                                <m:t>𝟑</m:t>
                              </m:r>
                            </m:den>
                          </m:f>
                          <m:func>
                            <m:funcPr>
                              <m:ctrlPr>
                                <a:rPr lang="en-US" b="1" i="1" smtClean="0">
                                  <a:latin typeface="Cambria Math"/>
                                </a:rPr>
                              </m:ctrlPr>
                            </m:funcPr>
                            <m:fName>
                              <m:r>
                                <a:rPr lang="en-US" b="1" i="0" smtClean="0">
                                  <a:latin typeface="Cambria Math"/>
                                </a:rPr>
                                <m:t>𝐜𝐨𝐬</m:t>
                              </m:r>
                            </m:fName>
                            <m:e>
                              <m:r>
                                <a:rPr lang="en-US" b="1" i="1" smtClean="0">
                                  <a:latin typeface="Cambria Math"/>
                                  <a:ea typeface="Cambria Math"/>
                                </a:rPr>
                                <m:t>𝝋</m:t>
                              </m:r>
                            </m:e>
                          </m:func>
                          <m:f>
                            <m:fPr>
                              <m:ctrlPr>
                                <a:rPr lang="en-US" b="1" i="1" smtClean="0">
                                  <a:latin typeface="Cambria Math"/>
                                </a:rPr>
                              </m:ctrlPr>
                            </m:fPr>
                            <m:num>
                              <m:sSup>
                                <m:sSupPr>
                                  <m:ctrlPr>
                                    <a:rPr lang="en-US" b="1" i="1" smtClean="0">
                                      <a:latin typeface="Cambria Math"/>
                                    </a:rPr>
                                  </m:ctrlPr>
                                </m:sSupPr>
                                <m:e>
                                  <m:r>
                                    <a:rPr lang="en-US" b="1" i="1" smtClean="0">
                                      <a:latin typeface="Cambria Math"/>
                                    </a:rPr>
                                    <m:t>𝑹</m:t>
                                  </m:r>
                                </m:e>
                                <m:sup>
                                  <m:r>
                                    <a:rPr lang="en-US" b="1" i="1" smtClean="0">
                                      <a:latin typeface="Cambria Math"/>
                                    </a:rPr>
                                    <m:t>𝟐</m:t>
                                  </m:r>
                                </m:sup>
                              </m:sSup>
                            </m:num>
                            <m:den>
                              <m:r>
                                <a:rPr lang="en-US" b="1" i="1" smtClean="0">
                                  <a:latin typeface="Cambria Math"/>
                                </a:rPr>
                                <m:t>𝟐</m:t>
                              </m:r>
                            </m:den>
                          </m:f>
                          <m:r>
                            <a:rPr lang="en-US" b="1" i="1" smtClean="0">
                              <a:latin typeface="Cambria Math"/>
                            </a:rPr>
                            <m:t>𝒅</m:t>
                          </m:r>
                          <m:r>
                            <a:rPr lang="en-US" b="1" i="1" smtClean="0">
                              <a:latin typeface="Cambria Math"/>
                              <a:ea typeface="Cambria Math"/>
                            </a:rPr>
                            <m:t>𝝋</m:t>
                          </m:r>
                        </m:e>
                      </m:nary>
                    </m:oMath>
                  </m:oMathPara>
                </a14:m>
                <a:endParaRPr lang="en-US" b="1"/>
              </a:p>
            </p:txBody>
          </p:sp>
        </mc:Choice>
        <mc:Fallback>
          <p:sp>
            <p:nvSpPr>
              <p:cNvPr id="14" name="TextBox 13"/>
              <p:cNvSpPr txBox="1">
                <a:spLocks noRot="1" noChangeAspect="1" noMove="1" noResize="1" noEditPoints="1" noAdjustHandles="1" noChangeArrowheads="1" noChangeShapeType="1" noTextEdit="1"/>
              </p:cNvSpPr>
              <p:nvPr/>
            </p:nvSpPr>
            <p:spPr>
              <a:xfrm>
                <a:off x="575556" y="2312876"/>
                <a:ext cx="4608003" cy="3944606"/>
              </a:xfrm>
              <a:prstGeom prst="rect">
                <a:avLst/>
              </a:prstGeom>
              <a:blipFill rotWithShape="1">
                <a:blip r:embed="rId2"/>
                <a:stretch>
                  <a:fillRect t="-1236"/>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heckerboard(across)">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Slide Number Placeholder 5"/>
          <p:cNvSpPr>
            <a:spLocks noGrp="1"/>
          </p:cNvSpPr>
          <p:nvPr>
            <p:ph type="sldNum" sz="quarter" idx="12"/>
          </p:nvPr>
        </p:nvSpPr>
        <p:spPr/>
        <p:txBody>
          <a:bodyPr/>
          <a:lstStyle/>
          <a:p>
            <a:pPr>
              <a:defRPr/>
            </a:pPr>
            <a:fld id="{7EF4772D-ABC7-4D44-A315-B917EB3F57E2}" type="slidenum">
              <a:rPr lang="en-US" altLang="en-US"/>
              <a:pPr>
                <a:defRPr/>
              </a:pPr>
              <a:t>18</a:t>
            </a:fld>
            <a:endParaRPr lang="en-US" altLang="en-US"/>
          </a:p>
        </p:txBody>
      </p:sp>
      <p:sp>
        <p:nvSpPr>
          <p:cNvPr id="157699" name="Text Box 2"/>
          <p:cNvSpPr txBox="1">
            <a:spLocks noChangeArrowheads="1"/>
          </p:cNvSpPr>
          <p:nvPr/>
        </p:nvSpPr>
        <p:spPr bwMode="auto">
          <a:xfrm>
            <a:off x="647700" y="441325"/>
            <a:ext cx="7956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b="1">
                <a:solidFill>
                  <a:srgbClr val="006600"/>
                </a:solidFill>
              </a:rPr>
              <a:t>4.TRỌNG TÂM CỦA MỘT SỐ VẬT RẮN ĐỒNG CHẤT</a:t>
            </a:r>
          </a:p>
        </p:txBody>
      </p:sp>
      <p:sp>
        <p:nvSpPr>
          <p:cNvPr id="325635" name="Text Box 3"/>
          <p:cNvSpPr txBox="1">
            <a:spLocks noChangeArrowheads="1"/>
          </p:cNvSpPr>
          <p:nvPr/>
        </p:nvSpPr>
        <p:spPr bwMode="auto">
          <a:xfrm>
            <a:off x="755650" y="922338"/>
            <a:ext cx="7453313"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buFont typeface="Wingdings" pitchFamily="2" charset="2"/>
              <a:buChar char="q"/>
            </a:pPr>
            <a:r>
              <a:rPr lang="en-US" i="1"/>
              <a:t> Trọng tâm của một thanh đồng chất là điểm giữa của thanh.</a:t>
            </a:r>
          </a:p>
        </p:txBody>
      </p:sp>
      <p:grpSp>
        <p:nvGrpSpPr>
          <p:cNvPr id="325636" name="Group 4"/>
          <p:cNvGrpSpPr>
            <a:grpSpLocks/>
          </p:cNvGrpSpPr>
          <p:nvPr/>
        </p:nvGrpSpPr>
        <p:grpSpPr bwMode="auto">
          <a:xfrm>
            <a:off x="3419475" y="1628775"/>
            <a:ext cx="3276600" cy="1296988"/>
            <a:chOff x="2608" y="1003"/>
            <a:chExt cx="2199" cy="930"/>
          </a:xfrm>
        </p:grpSpPr>
        <p:sp>
          <p:nvSpPr>
            <p:cNvPr id="157730" name="Rectangle 5"/>
            <p:cNvSpPr>
              <a:spLocks noChangeArrowheads="1"/>
            </p:cNvSpPr>
            <p:nvPr/>
          </p:nvSpPr>
          <p:spPr bwMode="auto">
            <a:xfrm>
              <a:off x="2691" y="1325"/>
              <a:ext cx="1971" cy="98"/>
            </a:xfrm>
            <a:prstGeom prst="rect">
              <a:avLst/>
            </a:prstGeom>
            <a:solidFill>
              <a:srgbClr val="FFCCFF"/>
            </a:solidFill>
            <a:ln w="9525">
              <a:solidFill>
                <a:srgbClr val="000000"/>
              </a:solidFill>
              <a:miter lim="800000"/>
              <a:headEnd/>
              <a:tailEnd/>
            </a:ln>
          </p:spPr>
          <p:txBody>
            <a:bodyPr/>
            <a:lstStyle/>
            <a:p>
              <a:endParaRPr lang="en-US"/>
            </a:p>
          </p:txBody>
        </p:sp>
        <p:sp>
          <p:nvSpPr>
            <p:cNvPr id="157731" name="Line 6"/>
            <p:cNvSpPr>
              <a:spLocks noChangeShapeType="1"/>
            </p:cNvSpPr>
            <p:nvPr/>
          </p:nvSpPr>
          <p:spPr bwMode="auto">
            <a:xfrm>
              <a:off x="2691" y="1457"/>
              <a:ext cx="1" cy="3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732" name="Line 7"/>
            <p:cNvSpPr>
              <a:spLocks noChangeShapeType="1"/>
            </p:cNvSpPr>
            <p:nvPr/>
          </p:nvSpPr>
          <p:spPr bwMode="auto">
            <a:xfrm>
              <a:off x="4662" y="1457"/>
              <a:ext cx="0" cy="3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733" name="Line 8"/>
            <p:cNvSpPr>
              <a:spLocks noChangeShapeType="1"/>
            </p:cNvSpPr>
            <p:nvPr/>
          </p:nvSpPr>
          <p:spPr bwMode="auto">
            <a:xfrm>
              <a:off x="3673" y="1457"/>
              <a:ext cx="1" cy="3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734" name="Text Box 9"/>
            <p:cNvSpPr txBox="1">
              <a:spLocks noChangeArrowheads="1"/>
            </p:cNvSpPr>
            <p:nvPr/>
          </p:nvSpPr>
          <p:spPr bwMode="auto">
            <a:xfrm>
              <a:off x="3562" y="1014"/>
              <a:ext cx="311" cy="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C</a:t>
              </a:r>
            </a:p>
          </p:txBody>
        </p:sp>
        <p:sp>
          <p:nvSpPr>
            <p:cNvPr id="157735" name="Text Box 10"/>
            <p:cNvSpPr txBox="1">
              <a:spLocks noChangeArrowheads="1"/>
            </p:cNvSpPr>
            <p:nvPr/>
          </p:nvSpPr>
          <p:spPr bwMode="auto">
            <a:xfrm>
              <a:off x="4496" y="1014"/>
              <a:ext cx="311" cy="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B</a:t>
              </a:r>
            </a:p>
          </p:txBody>
        </p:sp>
        <p:sp>
          <p:nvSpPr>
            <p:cNvPr id="157736" name="Text Box 11"/>
            <p:cNvSpPr txBox="1">
              <a:spLocks noChangeArrowheads="1"/>
            </p:cNvSpPr>
            <p:nvPr/>
          </p:nvSpPr>
          <p:spPr bwMode="auto">
            <a:xfrm>
              <a:off x="2608" y="1003"/>
              <a:ext cx="311" cy="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A</a:t>
              </a:r>
            </a:p>
          </p:txBody>
        </p:sp>
        <p:sp>
          <p:nvSpPr>
            <p:cNvPr id="157737" name="Text Box 12"/>
            <p:cNvSpPr txBox="1">
              <a:spLocks noChangeArrowheads="1"/>
            </p:cNvSpPr>
            <p:nvPr/>
          </p:nvSpPr>
          <p:spPr bwMode="auto">
            <a:xfrm>
              <a:off x="3002" y="1423"/>
              <a:ext cx="311" cy="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a</a:t>
              </a:r>
            </a:p>
          </p:txBody>
        </p:sp>
        <p:sp>
          <p:nvSpPr>
            <p:cNvPr id="157738" name="Text Box 13"/>
            <p:cNvSpPr txBox="1">
              <a:spLocks noChangeArrowheads="1"/>
            </p:cNvSpPr>
            <p:nvPr/>
          </p:nvSpPr>
          <p:spPr bwMode="auto">
            <a:xfrm>
              <a:off x="4039" y="1423"/>
              <a:ext cx="312" cy="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a</a:t>
              </a:r>
            </a:p>
          </p:txBody>
        </p:sp>
        <p:sp>
          <p:nvSpPr>
            <p:cNvPr id="157739" name="Line 14"/>
            <p:cNvSpPr>
              <a:spLocks noChangeShapeType="1"/>
            </p:cNvSpPr>
            <p:nvPr/>
          </p:nvSpPr>
          <p:spPr bwMode="auto">
            <a:xfrm>
              <a:off x="3708" y="1729"/>
              <a:ext cx="933" cy="1"/>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7740" name="Line 15"/>
            <p:cNvSpPr>
              <a:spLocks noChangeShapeType="1"/>
            </p:cNvSpPr>
            <p:nvPr/>
          </p:nvSpPr>
          <p:spPr bwMode="auto">
            <a:xfrm>
              <a:off x="2719" y="1729"/>
              <a:ext cx="933" cy="1"/>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325648" name="Text Box 16"/>
          <p:cNvSpPr txBox="1">
            <a:spLocks noChangeArrowheads="1"/>
          </p:cNvSpPr>
          <p:nvPr/>
        </p:nvSpPr>
        <p:spPr bwMode="auto">
          <a:xfrm>
            <a:off x="792163" y="2960688"/>
            <a:ext cx="8027987" cy="128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buFont typeface="Wingdings" pitchFamily="2" charset="2"/>
              <a:buChar char="q"/>
            </a:pPr>
            <a:r>
              <a:rPr lang="en-US" b="1" i="1"/>
              <a:t> </a:t>
            </a:r>
            <a:r>
              <a:rPr lang="en-US" i="1"/>
              <a:t>Trọng tâm của các hình bình hành, hình chữ nhật, hình vuông,đường tròn, mặt tròn,  khối hộp chữ nhật, khối lập phương đồng chất là tâm của chúng.</a:t>
            </a:r>
          </a:p>
        </p:txBody>
      </p:sp>
      <p:grpSp>
        <p:nvGrpSpPr>
          <p:cNvPr id="325649" name="Group 17"/>
          <p:cNvGrpSpPr>
            <a:grpSpLocks/>
          </p:cNvGrpSpPr>
          <p:nvPr/>
        </p:nvGrpSpPr>
        <p:grpSpPr bwMode="auto">
          <a:xfrm>
            <a:off x="4457700" y="4365625"/>
            <a:ext cx="2103438" cy="1724025"/>
            <a:chOff x="2808" y="2750"/>
            <a:chExt cx="1325" cy="1086"/>
          </a:xfrm>
        </p:grpSpPr>
        <p:sp>
          <p:nvSpPr>
            <p:cNvPr id="157723" name="Oval 18"/>
            <p:cNvSpPr>
              <a:spLocks noChangeArrowheads="1"/>
            </p:cNvSpPr>
            <p:nvPr/>
          </p:nvSpPr>
          <p:spPr bwMode="auto">
            <a:xfrm>
              <a:off x="2993" y="2814"/>
              <a:ext cx="956" cy="958"/>
            </a:xfrm>
            <a:prstGeom prst="ellipse">
              <a:avLst/>
            </a:prstGeom>
            <a:solidFill>
              <a:srgbClr val="3399FF"/>
            </a:solidFill>
            <a:ln w="9525">
              <a:solidFill>
                <a:srgbClr val="000000"/>
              </a:solidFill>
              <a:round/>
              <a:headEnd/>
              <a:tailEnd/>
            </a:ln>
          </p:spPr>
          <p:txBody>
            <a:bodyPr/>
            <a:lstStyle/>
            <a:p>
              <a:endParaRPr lang="en-US"/>
            </a:p>
          </p:txBody>
        </p:sp>
        <p:sp>
          <p:nvSpPr>
            <p:cNvPr id="157724" name="Oval 19"/>
            <p:cNvSpPr>
              <a:spLocks noChangeArrowheads="1"/>
            </p:cNvSpPr>
            <p:nvPr/>
          </p:nvSpPr>
          <p:spPr bwMode="auto">
            <a:xfrm>
              <a:off x="3049" y="2871"/>
              <a:ext cx="843" cy="844"/>
            </a:xfrm>
            <a:prstGeom prst="ellipse">
              <a:avLst/>
            </a:prstGeom>
            <a:solidFill>
              <a:schemeClr val="bg1"/>
            </a:solidFill>
            <a:ln w="9525">
              <a:solidFill>
                <a:srgbClr val="000000"/>
              </a:solidFill>
              <a:round/>
              <a:headEnd/>
              <a:tailEnd/>
            </a:ln>
          </p:spPr>
          <p:txBody>
            <a:bodyPr/>
            <a:lstStyle/>
            <a:p>
              <a:endParaRPr lang="en-US"/>
            </a:p>
          </p:txBody>
        </p:sp>
        <p:sp>
          <p:nvSpPr>
            <p:cNvPr id="157725" name="Line 20"/>
            <p:cNvSpPr>
              <a:spLocks noChangeShapeType="1"/>
            </p:cNvSpPr>
            <p:nvPr/>
          </p:nvSpPr>
          <p:spPr bwMode="auto">
            <a:xfrm>
              <a:off x="2808" y="3304"/>
              <a:ext cx="132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726" name="Line 21"/>
            <p:cNvSpPr>
              <a:spLocks noChangeShapeType="1"/>
            </p:cNvSpPr>
            <p:nvPr/>
          </p:nvSpPr>
          <p:spPr bwMode="auto">
            <a:xfrm flipV="1">
              <a:off x="3466" y="2750"/>
              <a:ext cx="1" cy="108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727" name="Line 22"/>
            <p:cNvSpPr>
              <a:spLocks noChangeShapeType="1"/>
            </p:cNvSpPr>
            <p:nvPr/>
          </p:nvSpPr>
          <p:spPr bwMode="auto">
            <a:xfrm flipV="1">
              <a:off x="3466" y="3056"/>
              <a:ext cx="362" cy="24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7728" name="Text Box 23"/>
            <p:cNvSpPr txBox="1">
              <a:spLocks noChangeArrowheads="1"/>
            </p:cNvSpPr>
            <p:nvPr/>
          </p:nvSpPr>
          <p:spPr bwMode="auto">
            <a:xfrm>
              <a:off x="3242" y="3064"/>
              <a:ext cx="361" cy="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C</a:t>
              </a:r>
            </a:p>
          </p:txBody>
        </p:sp>
        <p:sp>
          <p:nvSpPr>
            <p:cNvPr id="157729" name="Text Box 24"/>
            <p:cNvSpPr txBox="1">
              <a:spLocks noChangeArrowheads="1"/>
            </p:cNvSpPr>
            <p:nvPr/>
          </p:nvSpPr>
          <p:spPr bwMode="auto">
            <a:xfrm>
              <a:off x="3499" y="2967"/>
              <a:ext cx="361" cy="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r</a:t>
              </a:r>
            </a:p>
          </p:txBody>
        </p:sp>
      </p:grpSp>
      <p:grpSp>
        <p:nvGrpSpPr>
          <p:cNvPr id="325657" name="Group 25"/>
          <p:cNvGrpSpPr>
            <a:grpSpLocks/>
          </p:cNvGrpSpPr>
          <p:nvPr/>
        </p:nvGrpSpPr>
        <p:grpSpPr bwMode="auto">
          <a:xfrm>
            <a:off x="792163" y="4716463"/>
            <a:ext cx="1720850" cy="958850"/>
            <a:chOff x="499" y="2971"/>
            <a:chExt cx="1084" cy="604"/>
          </a:xfrm>
        </p:grpSpPr>
        <p:sp>
          <p:nvSpPr>
            <p:cNvPr id="157719" name="Rectangle 26"/>
            <p:cNvSpPr>
              <a:spLocks noChangeArrowheads="1"/>
            </p:cNvSpPr>
            <p:nvPr/>
          </p:nvSpPr>
          <p:spPr bwMode="auto">
            <a:xfrm>
              <a:off x="499" y="2971"/>
              <a:ext cx="1084" cy="604"/>
            </a:xfrm>
            <a:prstGeom prst="rect">
              <a:avLst/>
            </a:prstGeom>
            <a:solidFill>
              <a:srgbClr val="FFCCFF"/>
            </a:solidFill>
            <a:ln w="12700">
              <a:solidFill>
                <a:srgbClr val="000000"/>
              </a:solidFill>
              <a:miter lim="800000"/>
              <a:headEnd/>
              <a:tailEnd/>
            </a:ln>
          </p:spPr>
          <p:txBody>
            <a:bodyPr/>
            <a:lstStyle/>
            <a:p>
              <a:endParaRPr lang="en-US"/>
            </a:p>
          </p:txBody>
        </p:sp>
        <p:sp>
          <p:nvSpPr>
            <p:cNvPr id="157720" name="Line 27"/>
            <p:cNvSpPr>
              <a:spLocks noChangeShapeType="1"/>
            </p:cNvSpPr>
            <p:nvPr/>
          </p:nvSpPr>
          <p:spPr bwMode="auto">
            <a:xfrm flipV="1">
              <a:off x="499" y="2971"/>
              <a:ext cx="1084" cy="60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721" name="Line 28"/>
            <p:cNvSpPr>
              <a:spLocks noChangeShapeType="1"/>
            </p:cNvSpPr>
            <p:nvPr/>
          </p:nvSpPr>
          <p:spPr bwMode="auto">
            <a:xfrm>
              <a:off x="499" y="2971"/>
              <a:ext cx="1084" cy="60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722" name="Text Box 29"/>
            <p:cNvSpPr txBox="1">
              <a:spLocks noChangeArrowheads="1"/>
            </p:cNvSpPr>
            <p:nvPr/>
          </p:nvSpPr>
          <p:spPr bwMode="auto">
            <a:xfrm>
              <a:off x="921" y="2999"/>
              <a:ext cx="303" cy="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C</a:t>
              </a:r>
            </a:p>
          </p:txBody>
        </p:sp>
      </p:grpSp>
      <p:grpSp>
        <p:nvGrpSpPr>
          <p:cNvPr id="325662" name="Group 30"/>
          <p:cNvGrpSpPr>
            <a:grpSpLocks/>
          </p:cNvGrpSpPr>
          <p:nvPr/>
        </p:nvGrpSpPr>
        <p:grpSpPr bwMode="auto">
          <a:xfrm>
            <a:off x="2800350" y="4724400"/>
            <a:ext cx="1720850" cy="966788"/>
            <a:chOff x="1764" y="2976"/>
            <a:chExt cx="1084" cy="609"/>
          </a:xfrm>
        </p:grpSpPr>
        <p:sp>
          <p:nvSpPr>
            <p:cNvPr id="157713" name="Text Box 31"/>
            <p:cNvSpPr txBox="1">
              <a:spLocks noChangeArrowheads="1"/>
            </p:cNvSpPr>
            <p:nvPr/>
          </p:nvSpPr>
          <p:spPr bwMode="auto">
            <a:xfrm>
              <a:off x="2222" y="2976"/>
              <a:ext cx="295" cy="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C</a:t>
              </a:r>
            </a:p>
          </p:txBody>
        </p:sp>
        <p:grpSp>
          <p:nvGrpSpPr>
            <p:cNvPr id="157714" name="Group 32"/>
            <p:cNvGrpSpPr>
              <a:grpSpLocks/>
            </p:cNvGrpSpPr>
            <p:nvPr/>
          </p:nvGrpSpPr>
          <p:grpSpPr bwMode="auto">
            <a:xfrm>
              <a:off x="1764" y="2981"/>
              <a:ext cx="1084" cy="604"/>
              <a:chOff x="8280" y="10240"/>
              <a:chExt cx="1620" cy="900"/>
            </a:xfrm>
          </p:grpSpPr>
          <p:sp>
            <p:nvSpPr>
              <p:cNvPr id="157716" name="AutoShape 33"/>
              <p:cNvSpPr>
                <a:spLocks noChangeArrowheads="1"/>
              </p:cNvSpPr>
              <p:nvPr/>
            </p:nvSpPr>
            <p:spPr bwMode="auto">
              <a:xfrm>
                <a:off x="8280" y="10240"/>
                <a:ext cx="1620" cy="900"/>
              </a:xfrm>
              <a:prstGeom prst="parallelogram">
                <a:avLst>
                  <a:gd name="adj" fmla="val 45000"/>
                </a:avLst>
              </a:prstGeom>
              <a:solidFill>
                <a:srgbClr val="FFCCFF"/>
              </a:solidFill>
              <a:ln w="12700">
                <a:solidFill>
                  <a:srgbClr val="000000"/>
                </a:solidFill>
                <a:miter lim="800000"/>
                <a:headEnd/>
                <a:tailEnd/>
              </a:ln>
            </p:spPr>
            <p:txBody>
              <a:bodyPr/>
              <a:lstStyle/>
              <a:p>
                <a:endParaRPr lang="en-US"/>
              </a:p>
            </p:txBody>
          </p:sp>
          <p:sp>
            <p:nvSpPr>
              <p:cNvPr id="157717" name="Line 34"/>
              <p:cNvSpPr>
                <a:spLocks noChangeShapeType="1"/>
              </p:cNvSpPr>
              <p:nvPr/>
            </p:nvSpPr>
            <p:spPr bwMode="auto">
              <a:xfrm>
                <a:off x="8707" y="10300"/>
                <a:ext cx="762" cy="7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718" name="Line 35"/>
              <p:cNvSpPr>
                <a:spLocks noChangeShapeType="1"/>
              </p:cNvSpPr>
              <p:nvPr/>
            </p:nvSpPr>
            <p:spPr bwMode="auto">
              <a:xfrm flipV="1">
                <a:off x="8310" y="10270"/>
                <a:ext cx="1565" cy="8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57715" name="Text Box 36"/>
            <p:cNvSpPr txBox="1">
              <a:spLocks noChangeArrowheads="1"/>
            </p:cNvSpPr>
            <p:nvPr/>
          </p:nvSpPr>
          <p:spPr bwMode="auto">
            <a:xfrm>
              <a:off x="2200" y="2995"/>
              <a:ext cx="361" cy="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C</a:t>
              </a:r>
            </a:p>
          </p:txBody>
        </p:sp>
      </p:grpSp>
      <p:grpSp>
        <p:nvGrpSpPr>
          <p:cNvPr id="325670" name="Group 38"/>
          <p:cNvGrpSpPr>
            <a:grpSpLocks/>
          </p:cNvGrpSpPr>
          <p:nvPr/>
        </p:nvGrpSpPr>
        <p:grpSpPr bwMode="auto">
          <a:xfrm>
            <a:off x="6753225" y="4365625"/>
            <a:ext cx="2103438" cy="1724025"/>
            <a:chOff x="4254" y="2750"/>
            <a:chExt cx="1325" cy="1086"/>
          </a:xfrm>
        </p:grpSpPr>
        <p:sp>
          <p:nvSpPr>
            <p:cNvPr id="157707" name="Oval 39" descr="Canvas"/>
            <p:cNvSpPr>
              <a:spLocks noChangeArrowheads="1"/>
            </p:cNvSpPr>
            <p:nvPr/>
          </p:nvSpPr>
          <p:spPr bwMode="auto">
            <a:xfrm>
              <a:off x="4495" y="2871"/>
              <a:ext cx="843" cy="844"/>
            </a:xfrm>
            <a:prstGeom prst="ellipse">
              <a:avLst/>
            </a:prstGeom>
            <a:blipFill dpi="0" rotWithShape="1">
              <a:blip r:embed="rId2"/>
              <a:srcRect/>
              <a:tile tx="0" ty="0" sx="100000" sy="100000" flip="none" algn="tl"/>
            </a:blipFill>
            <a:ln w="9525">
              <a:solidFill>
                <a:srgbClr val="000000"/>
              </a:solidFill>
              <a:round/>
              <a:headEnd/>
              <a:tailEnd/>
            </a:ln>
          </p:spPr>
          <p:txBody>
            <a:bodyPr/>
            <a:lstStyle/>
            <a:p>
              <a:endParaRPr lang="en-US"/>
            </a:p>
          </p:txBody>
        </p:sp>
        <p:sp>
          <p:nvSpPr>
            <p:cNvPr id="157708" name="Line 40"/>
            <p:cNvSpPr>
              <a:spLocks noChangeShapeType="1"/>
            </p:cNvSpPr>
            <p:nvPr/>
          </p:nvSpPr>
          <p:spPr bwMode="auto">
            <a:xfrm>
              <a:off x="4254" y="3304"/>
              <a:ext cx="132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709" name="Line 41"/>
            <p:cNvSpPr>
              <a:spLocks noChangeShapeType="1"/>
            </p:cNvSpPr>
            <p:nvPr/>
          </p:nvSpPr>
          <p:spPr bwMode="auto">
            <a:xfrm flipV="1">
              <a:off x="4912" y="3056"/>
              <a:ext cx="362" cy="24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7710" name="Text Box 42"/>
            <p:cNvSpPr txBox="1">
              <a:spLocks noChangeArrowheads="1"/>
            </p:cNvSpPr>
            <p:nvPr/>
          </p:nvSpPr>
          <p:spPr bwMode="auto">
            <a:xfrm>
              <a:off x="4688" y="3067"/>
              <a:ext cx="361" cy="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C</a:t>
              </a:r>
            </a:p>
          </p:txBody>
        </p:sp>
        <p:sp>
          <p:nvSpPr>
            <p:cNvPr id="157711" name="Text Box 43"/>
            <p:cNvSpPr txBox="1">
              <a:spLocks noChangeArrowheads="1"/>
            </p:cNvSpPr>
            <p:nvPr/>
          </p:nvSpPr>
          <p:spPr bwMode="auto">
            <a:xfrm>
              <a:off x="4945" y="2967"/>
              <a:ext cx="361" cy="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r</a:t>
              </a:r>
            </a:p>
          </p:txBody>
        </p:sp>
        <p:sp>
          <p:nvSpPr>
            <p:cNvPr id="157712" name="Line 44"/>
            <p:cNvSpPr>
              <a:spLocks noChangeShapeType="1"/>
            </p:cNvSpPr>
            <p:nvPr/>
          </p:nvSpPr>
          <p:spPr bwMode="auto">
            <a:xfrm flipV="1">
              <a:off x="4912" y="2750"/>
              <a:ext cx="0" cy="108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25635"/>
                                        </p:tgtEl>
                                        <p:attrNameLst>
                                          <p:attrName>style.visibility</p:attrName>
                                        </p:attrNameLst>
                                      </p:cBhvr>
                                      <p:to>
                                        <p:strVal val="visible"/>
                                      </p:to>
                                    </p:set>
                                    <p:animEffect transition="in" filter="checkerboard(across)">
                                      <p:cBhvr>
                                        <p:cTn id="7" dur="500"/>
                                        <p:tgtEl>
                                          <p:spTgt spid="325635"/>
                                        </p:tgtEl>
                                      </p:cBhvr>
                                    </p:animEffect>
                                  </p:childTnLst>
                                </p:cTn>
                              </p:par>
                              <p:par>
                                <p:cTn id="8" presetID="5" presetClass="entr" presetSubtype="10" fill="hold" nodeType="withEffect">
                                  <p:stCondLst>
                                    <p:cond delay="0"/>
                                  </p:stCondLst>
                                  <p:childTnLst>
                                    <p:set>
                                      <p:cBhvr>
                                        <p:cTn id="9" dur="1" fill="hold">
                                          <p:stCondLst>
                                            <p:cond delay="0"/>
                                          </p:stCondLst>
                                        </p:cTn>
                                        <p:tgtEl>
                                          <p:spTgt spid="325636"/>
                                        </p:tgtEl>
                                        <p:attrNameLst>
                                          <p:attrName>style.visibility</p:attrName>
                                        </p:attrNameLst>
                                      </p:cBhvr>
                                      <p:to>
                                        <p:strVal val="visible"/>
                                      </p:to>
                                    </p:set>
                                    <p:animEffect transition="in" filter="checkerboard(across)">
                                      <p:cBhvr>
                                        <p:cTn id="10" dur="500"/>
                                        <p:tgtEl>
                                          <p:spTgt spid="32563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325648"/>
                                        </p:tgtEl>
                                        <p:attrNameLst>
                                          <p:attrName>style.visibility</p:attrName>
                                        </p:attrNameLst>
                                      </p:cBhvr>
                                      <p:to>
                                        <p:strVal val="visible"/>
                                      </p:to>
                                    </p:set>
                                    <p:animEffect transition="in" filter="box(in)">
                                      <p:cBhvr>
                                        <p:cTn id="15" dur="500"/>
                                        <p:tgtEl>
                                          <p:spTgt spid="325648"/>
                                        </p:tgtEl>
                                      </p:cBhvr>
                                    </p:animEffect>
                                  </p:childTnLst>
                                </p:cTn>
                              </p:par>
                              <p:par>
                                <p:cTn id="16" presetID="4" presetClass="entr" presetSubtype="16" fill="hold" nodeType="withEffect">
                                  <p:stCondLst>
                                    <p:cond delay="0"/>
                                  </p:stCondLst>
                                  <p:childTnLst>
                                    <p:set>
                                      <p:cBhvr>
                                        <p:cTn id="17" dur="1" fill="hold">
                                          <p:stCondLst>
                                            <p:cond delay="0"/>
                                          </p:stCondLst>
                                        </p:cTn>
                                        <p:tgtEl>
                                          <p:spTgt spid="325649"/>
                                        </p:tgtEl>
                                        <p:attrNameLst>
                                          <p:attrName>style.visibility</p:attrName>
                                        </p:attrNameLst>
                                      </p:cBhvr>
                                      <p:to>
                                        <p:strVal val="visible"/>
                                      </p:to>
                                    </p:set>
                                    <p:animEffect transition="in" filter="box(in)">
                                      <p:cBhvr>
                                        <p:cTn id="18" dur="500"/>
                                        <p:tgtEl>
                                          <p:spTgt spid="325649"/>
                                        </p:tgtEl>
                                      </p:cBhvr>
                                    </p:animEffect>
                                  </p:childTnLst>
                                </p:cTn>
                              </p:par>
                              <p:par>
                                <p:cTn id="19" presetID="4" presetClass="entr" presetSubtype="16" fill="hold" nodeType="withEffect">
                                  <p:stCondLst>
                                    <p:cond delay="0"/>
                                  </p:stCondLst>
                                  <p:childTnLst>
                                    <p:set>
                                      <p:cBhvr>
                                        <p:cTn id="20" dur="1" fill="hold">
                                          <p:stCondLst>
                                            <p:cond delay="0"/>
                                          </p:stCondLst>
                                        </p:cTn>
                                        <p:tgtEl>
                                          <p:spTgt spid="325657"/>
                                        </p:tgtEl>
                                        <p:attrNameLst>
                                          <p:attrName>style.visibility</p:attrName>
                                        </p:attrNameLst>
                                      </p:cBhvr>
                                      <p:to>
                                        <p:strVal val="visible"/>
                                      </p:to>
                                    </p:set>
                                    <p:animEffect transition="in" filter="box(in)">
                                      <p:cBhvr>
                                        <p:cTn id="21" dur="500"/>
                                        <p:tgtEl>
                                          <p:spTgt spid="325657"/>
                                        </p:tgtEl>
                                      </p:cBhvr>
                                    </p:animEffect>
                                  </p:childTnLst>
                                </p:cTn>
                              </p:par>
                              <p:par>
                                <p:cTn id="22" presetID="4" presetClass="entr" presetSubtype="16" fill="hold" nodeType="withEffect">
                                  <p:stCondLst>
                                    <p:cond delay="0"/>
                                  </p:stCondLst>
                                  <p:childTnLst>
                                    <p:set>
                                      <p:cBhvr>
                                        <p:cTn id="23" dur="1" fill="hold">
                                          <p:stCondLst>
                                            <p:cond delay="0"/>
                                          </p:stCondLst>
                                        </p:cTn>
                                        <p:tgtEl>
                                          <p:spTgt spid="325662"/>
                                        </p:tgtEl>
                                        <p:attrNameLst>
                                          <p:attrName>style.visibility</p:attrName>
                                        </p:attrNameLst>
                                      </p:cBhvr>
                                      <p:to>
                                        <p:strVal val="visible"/>
                                      </p:to>
                                    </p:set>
                                    <p:animEffect transition="in" filter="box(in)">
                                      <p:cBhvr>
                                        <p:cTn id="24" dur="500"/>
                                        <p:tgtEl>
                                          <p:spTgt spid="325662"/>
                                        </p:tgtEl>
                                      </p:cBhvr>
                                    </p:animEffect>
                                  </p:childTnLst>
                                </p:cTn>
                              </p:par>
                              <p:par>
                                <p:cTn id="25" presetID="4" presetClass="entr" presetSubtype="16" fill="hold" nodeType="withEffect">
                                  <p:stCondLst>
                                    <p:cond delay="0"/>
                                  </p:stCondLst>
                                  <p:childTnLst>
                                    <p:set>
                                      <p:cBhvr>
                                        <p:cTn id="26" dur="1" fill="hold">
                                          <p:stCondLst>
                                            <p:cond delay="0"/>
                                          </p:stCondLst>
                                        </p:cTn>
                                        <p:tgtEl>
                                          <p:spTgt spid="325670"/>
                                        </p:tgtEl>
                                        <p:attrNameLst>
                                          <p:attrName>style.visibility</p:attrName>
                                        </p:attrNameLst>
                                      </p:cBhvr>
                                      <p:to>
                                        <p:strVal val="visible"/>
                                      </p:to>
                                    </p:set>
                                    <p:animEffect transition="in" filter="box(in)">
                                      <p:cBhvr>
                                        <p:cTn id="27" dur="500"/>
                                        <p:tgtEl>
                                          <p:spTgt spid="3256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635" grpId="0"/>
      <p:bldP spid="32564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6"/>
          <p:cNvGrpSpPr>
            <a:grpSpLocks/>
          </p:cNvGrpSpPr>
          <p:nvPr/>
        </p:nvGrpSpPr>
        <p:grpSpPr bwMode="auto">
          <a:xfrm>
            <a:off x="5145882" y="2583245"/>
            <a:ext cx="3313112" cy="3216275"/>
            <a:chOff x="2993" y="686"/>
            <a:chExt cx="2087" cy="2026"/>
          </a:xfrm>
        </p:grpSpPr>
        <p:sp>
          <p:nvSpPr>
            <p:cNvPr id="44" name="Oval 7"/>
            <p:cNvSpPr>
              <a:spLocks noChangeArrowheads="1"/>
            </p:cNvSpPr>
            <p:nvPr/>
          </p:nvSpPr>
          <p:spPr bwMode="auto">
            <a:xfrm>
              <a:off x="3015" y="1044"/>
              <a:ext cx="1549" cy="1430"/>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 name="Rectangle 8"/>
            <p:cNvSpPr>
              <a:spLocks noChangeArrowheads="1"/>
            </p:cNvSpPr>
            <p:nvPr/>
          </p:nvSpPr>
          <p:spPr bwMode="auto">
            <a:xfrm>
              <a:off x="2993" y="686"/>
              <a:ext cx="1162" cy="20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46" name="Group 9"/>
            <p:cNvGrpSpPr>
              <a:grpSpLocks/>
            </p:cNvGrpSpPr>
            <p:nvPr/>
          </p:nvGrpSpPr>
          <p:grpSpPr bwMode="auto">
            <a:xfrm>
              <a:off x="3531" y="754"/>
              <a:ext cx="1549" cy="1839"/>
              <a:chOff x="3531" y="754"/>
              <a:chExt cx="1549" cy="1839"/>
            </a:xfrm>
          </p:grpSpPr>
          <p:sp>
            <p:nvSpPr>
              <p:cNvPr id="47" name="Line 10"/>
              <p:cNvSpPr>
                <a:spLocks noChangeShapeType="1"/>
              </p:cNvSpPr>
              <p:nvPr/>
            </p:nvSpPr>
            <p:spPr bwMode="auto">
              <a:xfrm flipV="1">
                <a:off x="3789" y="805"/>
                <a:ext cx="1" cy="1549"/>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 name="Line 11"/>
              <p:cNvSpPr>
                <a:spLocks noChangeShapeType="1"/>
              </p:cNvSpPr>
              <p:nvPr/>
            </p:nvSpPr>
            <p:spPr bwMode="auto">
              <a:xfrm>
                <a:off x="3531" y="1759"/>
                <a:ext cx="142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9" name="Line 12"/>
              <p:cNvSpPr>
                <a:spLocks noChangeShapeType="1"/>
              </p:cNvSpPr>
              <p:nvPr/>
            </p:nvSpPr>
            <p:spPr bwMode="auto">
              <a:xfrm flipH="1">
                <a:off x="3789" y="1147"/>
                <a:ext cx="387" cy="59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 name="Line 13"/>
              <p:cNvSpPr>
                <a:spLocks noChangeShapeType="1"/>
              </p:cNvSpPr>
              <p:nvPr/>
            </p:nvSpPr>
            <p:spPr bwMode="auto">
              <a:xfrm flipH="1" flipV="1">
                <a:off x="3789" y="1774"/>
                <a:ext cx="387" cy="59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 name="Oval 14"/>
              <p:cNvSpPr>
                <a:spLocks noChangeArrowheads="1"/>
              </p:cNvSpPr>
              <p:nvPr/>
            </p:nvSpPr>
            <p:spPr bwMode="auto">
              <a:xfrm>
                <a:off x="4305" y="1735"/>
                <a:ext cx="43" cy="39"/>
              </a:xfrm>
              <a:prstGeom prst="ellipse">
                <a:avLst/>
              </a:prstGeom>
              <a:solidFill>
                <a:srgbClr val="000000"/>
              </a:solidFill>
              <a:ln w="9525">
                <a:solidFill>
                  <a:srgbClr val="000000"/>
                </a:solidFill>
                <a:round/>
                <a:headEnd/>
                <a:tailEnd/>
              </a:ln>
            </p:spPr>
            <p:txBody>
              <a:bodyPr/>
              <a:lstStyle/>
              <a:p>
                <a:endParaRPr lang="en-US"/>
              </a:p>
            </p:txBody>
          </p:sp>
          <p:sp>
            <p:nvSpPr>
              <p:cNvPr id="52" name="Text Box 15"/>
              <p:cNvSpPr txBox="1">
                <a:spLocks noChangeArrowheads="1"/>
              </p:cNvSpPr>
              <p:nvPr/>
            </p:nvSpPr>
            <p:spPr bwMode="auto">
              <a:xfrm>
                <a:off x="3755" y="1242"/>
                <a:ext cx="387"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R</a:t>
                </a:r>
              </a:p>
            </p:txBody>
          </p:sp>
          <p:sp>
            <p:nvSpPr>
              <p:cNvPr id="53" name="Text Box 16"/>
              <p:cNvSpPr txBox="1">
                <a:spLocks noChangeArrowheads="1"/>
              </p:cNvSpPr>
              <p:nvPr/>
            </p:nvSpPr>
            <p:spPr bwMode="auto">
              <a:xfrm>
                <a:off x="4228" y="1504"/>
                <a:ext cx="387"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C</a:t>
                </a:r>
              </a:p>
            </p:txBody>
          </p:sp>
          <p:sp>
            <p:nvSpPr>
              <p:cNvPr id="54" name="Line 17"/>
              <p:cNvSpPr>
                <a:spLocks noChangeShapeType="1"/>
              </p:cNvSpPr>
              <p:nvPr/>
            </p:nvSpPr>
            <p:spPr bwMode="auto">
              <a:xfrm>
                <a:off x="4331" y="1767"/>
                <a:ext cx="1" cy="4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 name="Line 18"/>
              <p:cNvSpPr>
                <a:spLocks noChangeShapeType="1"/>
              </p:cNvSpPr>
              <p:nvPr/>
            </p:nvSpPr>
            <p:spPr bwMode="auto">
              <a:xfrm>
                <a:off x="3798" y="2092"/>
                <a:ext cx="516" cy="1"/>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6" name="Text Box 19"/>
              <p:cNvSpPr txBox="1">
                <a:spLocks noChangeArrowheads="1"/>
              </p:cNvSpPr>
              <p:nvPr/>
            </p:nvSpPr>
            <p:spPr bwMode="auto">
              <a:xfrm>
                <a:off x="3855" y="2030"/>
                <a:ext cx="387" cy="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i="1"/>
                  <a:t>x</a:t>
                </a:r>
                <a:r>
                  <a:rPr lang="en-US" sz="2400" i="1" baseline="-25000"/>
                  <a:t>c</a:t>
                </a:r>
                <a:endParaRPr lang="en-US" sz="2400"/>
              </a:p>
            </p:txBody>
          </p:sp>
          <p:sp>
            <p:nvSpPr>
              <p:cNvPr id="57" name="Text Box 20"/>
              <p:cNvSpPr txBox="1">
                <a:spLocks noChangeArrowheads="1"/>
              </p:cNvSpPr>
              <p:nvPr/>
            </p:nvSpPr>
            <p:spPr bwMode="auto">
              <a:xfrm>
                <a:off x="3535" y="1525"/>
                <a:ext cx="388"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O</a:t>
                </a:r>
              </a:p>
            </p:txBody>
          </p:sp>
          <p:sp>
            <p:nvSpPr>
              <p:cNvPr id="58" name="Text Box 21"/>
              <p:cNvSpPr txBox="1">
                <a:spLocks noChangeArrowheads="1"/>
              </p:cNvSpPr>
              <p:nvPr/>
            </p:nvSpPr>
            <p:spPr bwMode="auto">
              <a:xfrm>
                <a:off x="4047" y="914"/>
                <a:ext cx="388"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B</a:t>
                </a:r>
              </a:p>
            </p:txBody>
          </p:sp>
          <p:sp>
            <p:nvSpPr>
              <p:cNvPr id="59" name="Text Box 22"/>
              <p:cNvSpPr txBox="1">
                <a:spLocks noChangeArrowheads="1"/>
              </p:cNvSpPr>
              <p:nvPr/>
            </p:nvSpPr>
            <p:spPr bwMode="auto">
              <a:xfrm>
                <a:off x="4088" y="2301"/>
                <a:ext cx="387"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A</a:t>
                </a:r>
              </a:p>
            </p:txBody>
          </p:sp>
          <p:sp>
            <p:nvSpPr>
              <p:cNvPr id="60" name="Text Box 23"/>
              <p:cNvSpPr txBox="1">
                <a:spLocks noChangeArrowheads="1"/>
              </p:cNvSpPr>
              <p:nvPr/>
            </p:nvSpPr>
            <p:spPr bwMode="auto">
              <a:xfrm>
                <a:off x="4693" y="1759"/>
                <a:ext cx="387" cy="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x</a:t>
                </a:r>
              </a:p>
            </p:txBody>
          </p:sp>
          <p:sp>
            <p:nvSpPr>
              <p:cNvPr id="61" name="Text Box 24"/>
              <p:cNvSpPr txBox="1">
                <a:spLocks noChangeArrowheads="1"/>
              </p:cNvSpPr>
              <p:nvPr/>
            </p:nvSpPr>
            <p:spPr bwMode="auto">
              <a:xfrm>
                <a:off x="3765" y="754"/>
                <a:ext cx="387"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y</a:t>
                </a:r>
              </a:p>
            </p:txBody>
          </p:sp>
          <p:sp>
            <p:nvSpPr>
              <p:cNvPr id="62" name="Arc 25"/>
              <p:cNvSpPr>
                <a:spLocks/>
              </p:cNvSpPr>
              <p:nvPr/>
            </p:nvSpPr>
            <p:spPr bwMode="auto">
              <a:xfrm>
                <a:off x="3875" y="1759"/>
                <a:ext cx="78" cy="158"/>
              </a:xfrm>
              <a:custGeom>
                <a:avLst/>
                <a:gdLst>
                  <a:gd name="T0" fmla="*/ 0 w 21600"/>
                  <a:gd name="T1" fmla="*/ 0 h 42782"/>
                  <a:gd name="T2" fmla="*/ 0 w 21600"/>
                  <a:gd name="T3" fmla="*/ 1 h 42782"/>
                  <a:gd name="T4" fmla="*/ 0 w 21600"/>
                  <a:gd name="T5" fmla="*/ 0 h 42782"/>
                  <a:gd name="T6" fmla="*/ 0 60000 65536"/>
                  <a:gd name="T7" fmla="*/ 0 60000 65536"/>
                  <a:gd name="T8" fmla="*/ 0 60000 65536"/>
                </a:gdLst>
                <a:ahLst/>
                <a:cxnLst>
                  <a:cxn ang="T6">
                    <a:pos x="T0" y="T1"/>
                  </a:cxn>
                  <a:cxn ang="T7">
                    <a:pos x="T2" y="T3"/>
                  </a:cxn>
                  <a:cxn ang="T8">
                    <a:pos x="T4" y="T5"/>
                  </a:cxn>
                </a:cxnLst>
                <a:rect l="0" t="0" r="r" b="b"/>
                <a:pathLst>
                  <a:path w="21600" h="42782" fill="none" extrusionOk="0">
                    <a:moveTo>
                      <a:pt x="-1" y="0"/>
                    </a:moveTo>
                    <a:cubicBezTo>
                      <a:pt x="11929" y="0"/>
                      <a:pt x="21600" y="9670"/>
                      <a:pt x="21600" y="21600"/>
                    </a:cubicBezTo>
                    <a:cubicBezTo>
                      <a:pt x="21600" y="31899"/>
                      <a:pt x="14328" y="40765"/>
                      <a:pt x="4228" y="42781"/>
                    </a:cubicBezTo>
                  </a:path>
                  <a:path w="21600" h="42782" stroke="0" extrusionOk="0">
                    <a:moveTo>
                      <a:pt x="-1" y="0"/>
                    </a:moveTo>
                    <a:cubicBezTo>
                      <a:pt x="11929" y="0"/>
                      <a:pt x="21600" y="9670"/>
                      <a:pt x="21600" y="21600"/>
                    </a:cubicBezTo>
                    <a:cubicBezTo>
                      <a:pt x="21600" y="31899"/>
                      <a:pt x="14328" y="40765"/>
                      <a:pt x="4228" y="42781"/>
                    </a:cubicBezTo>
                    <a:lnTo>
                      <a:pt x="0" y="21600"/>
                    </a:lnTo>
                    <a:lnTo>
                      <a:pt x="-1" y="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 name="Arc 26"/>
              <p:cNvSpPr>
                <a:spLocks/>
              </p:cNvSpPr>
              <p:nvPr/>
            </p:nvSpPr>
            <p:spPr bwMode="auto">
              <a:xfrm>
                <a:off x="3875" y="1600"/>
                <a:ext cx="78" cy="158"/>
              </a:xfrm>
              <a:custGeom>
                <a:avLst/>
                <a:gdLst>
                  <a:gd name="T0" fmla="*/ 0 w 21600"/>
                  <a:gd name="T1" fmla="*/ 0 h 42782"/>
                  <a:gd name="T2" fmla="*/ 0 w 21600"/>
                  <a:gd name="T3" fmla="*/ 1 h 42782"/>
                  <a:gd name="T4" fmla="*/ 0 w 21600"/>
                  <a:gd name="T5" fmla="*/ 0 h 42782"/>
                  <a:gd name="T6" fmla="*/ 0 60000 65536"/>
                  <a:gd name="T7" fmla="*/ 0 60000 65536"/>
                  <a:gd name="T8" fmla="*/ 0 60000 65536"/>
                </a:gdLst>
                <a:ahLst/>
                <a:cxnLst>
                  <a:cxn ang="T6">
                    <a:pos x="T0" y="T1"/>
                  </a:cxn>
                  <a:cxn ang="T7">
                    <a:pos x="T2" y="T3"/>
                  </a:cxn>
                  <a:cxn ang="T8">
                    <a:pos x="T4" y="T5"/>
                  </a:cxn>
                </a:cxnLst>
                <a:rect l="0" t="0" r="r" b="b"/>
                <a:pathLst>
                  <a:path w="21600" h="42782" fill="none" extrusionOk="0">
                    <a:moveTo>
                      <a:pt x="-1" y="0"/>
                    </a:moveTo>
                    <a:cubicBezTo>
                      <a:pt x="11929" y="0"/>
                      <a:pt x="21600" y="9670"/>
                      <a:pt x="21600" y="21600"/>
                    </a:cubicBezTo>
                    <a:cubicBezTo>
                      <a:pt x="21600" y="31899"/>
                      <a:pt x="14328" y="40765"/>
                      <a:pt x="4228" y="42781"/>
                    </a:cubicBezTo>
                  </a:path>
                  <a:path w="21600" h="42782" stroke="0" extrusionOk="0">
                    <a:moveTo>
                      <a:pt x="-1" y="0"/>
                    </a:moveTo>
                    <a:cubicBezTo>
                      <a:pt x="11929" y="0"/>
                      <a:pt x="21600" y="9670"/>
                      <a:pt x="21600" y="21600"/>
                    </a:cubicBezTo>
                    <a:cubicBezTo>
                      <a:pt x="21600" y="31899"/>
                      <a:pt x="14328" y="40765"/>
                      <a:pt x="4228" y="42781"/>
                    </a:cubicBezTo>
                    <a:lnTo>
                      <a:pt x="0" y="21600"/>
                    </a:lnTo>
                    <a:lnTo>
                      <a:pt x="-1" y="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 name="Text Box 27"/>
              <p:cNvSpPr txBox="1">
                <a:spLocks noChangeArrowheads="1"/>
              </p:cNvSpPr>
              <p:nvPr/>
            </p:nvSpPr>
            <p:spPr bwMode="auto">
              <a:xfrm>
                <a:off x="3906" y="1504"/>
                <a:ext cx="387"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latin typeface="Times New Roman" pitchFamily="18" charset="0"/>
                  </a:rPr>
                  <a:t>α</a:t>
                </a:r>
                <a:endParaRPr lang="en-US" sz="2400"/>
              </a:p>
            </p:txBody>
          </p:sp>
          <p:sp>
            <p:nvSpPr>
              <p:cNvPr id="65" name="Text Box 28"/>
              <p:cNvSpPr txBox="1">
                <a:spLocks noChangeArrowheads="1"/>
              </p:cNvSpPr>
              <p:nvPr/>
            </p:nvSpPr>
            <p:spPr bwMode="auto">
              <a:xfrm>
                <a:off x="3898" y="1679"/>
                <a:ext cx="387" cy="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latin typeface="Times New Roman" pitchFamily="18" charset="0"/>
                  </a:rPr>
                  <a:t>α</a:t>
                </a:r>
                <a:endParaRPr lang="en-US" sz="2400"/>
              </a:p>
            </p:txBody>
          </p:sp>
        </p:grpSp>
      </p:grpSp>
      <p:sp>
        <p:nvSpPr>
          <p:cNvPr id="42" name="Slide Number Placeholder 5"/>
          <p:cNvSpPr>
            <a:spLocks noGrp="1"/>
          </p:cNvSpPr>
          <p:nvPr>
            <p:ph type="sldNum" sz="quarter" idx="12"/>
          </p:nvPr>
        </p:nvSpPr>
        <p:spPr/>
        <p:txBody>
          <a:bodyPr/>
          <a:lstStyle/>
          <a:p>
            <a:pPr>
              <a:defRPr/>
            </a:pPr>
            <a:fld id="{C914D90B-42F6-4734-BDC2-AAE6134C1566}" type="slidenum">
              <a:rPr lang="en-US" altLang="en-US"/>
              <a:pPr>
                <a:defRPr/>
              </a:pPr>
              <a:t>19</a:t>
            </a:fld>
            <a:endParaRPr lang="en-US" altLang="en-US"/>
          </a:p>
        </p:txBody>
      </p:sp>
      <p:sp>
        <p:nvSpPr>
          <p:cNvPr id="326658" name="Text Box 2"/>
          <p:cNvSpPr txBox="1">
            <a:spLocks noChangeArrowheads="1"/>
          </p:cNvSpPr>
          <p:nvPr/>
        </p:nvSpPr>
        <p:spPr bwMode="auto">
          <a:xfrm>
            <a:off x="504826" y="441325"/>
            <a:ext cx="7127875"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buFont typeface="Wingdings" pitchFamily="2" charset="2"/>
              <a:buChar char="q"/>
            </a:pPr>
            <a:r>
              <a:rPr lang="en-US" b="1" i="1">
                <a:solidFill>
                  <a:srgbClr val="0000FF"/>
                </a:solidFill>
              </a:rPr>
              <a:t>Trọng tâm của tam giác đồng chất là giao của các đường trung tuyến</a:t>
            </a:r>
            <a:r>
              <a:rPr lang="en-US" b="1">
                <a:solidFill>
                  <a:srgbClr val="0000FF"/>
                </a:solidFill>
              </a:rPr>
              <a:t> </a:t>
            </a:r>
          </a:p>
        </p:txBody>
      </p:sp>
      <p:grpSp>
        <p:nvGrpSpPr>
          <p:cNvPr id="326659" name="Group 3"/>
          <p:cNvGrpSpPr>
            <a:grpSpLocks/>
          </p:cNvGrpSpPr>
          <p:nvPr/>
        </p:nvGrpSpPr>
        <p:grpSpPr bwMode="auto">
          <a:xfrm>
            <a:off x="4464050" y="1016000"/>
            <a:ext cx="2195513" cy="1223963"/>
            <a:chOff x="2812" y="709"/>
            <a:chExt cx="1542" cy="930"/>
          </a:xfrm>
        </p:grpSpPr>
        <p:sp>
          <p:nvSpPr>
            <p:cNvPr id="158755" name="Line 4"/>
            <p:cNvSpPr>
              <a:spLocks noChangeShapeType="1"/>
            </p:cNvSpPr>
            <p:nvPr/>
          </p:nvSpPr>
          <p:spPr bwMode="auto">
            <a:xfrm>
              <a:off x="2812" y="1639"/>
              <a:ext cx="1542"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756" name="Line 5"/>
            <p:cNvSpPr>
              <a:spLocks noChangeShapeType="1"/>
            </p:cNvSpPr>
            <p:nvPr/>
          </p:nvSpPr>
          <p:spPr bwMode="auto">
            <a:xfrm flipV="1">
              <a:off x="2812" y="709"/>
              <a:ext cx="1089" cy="93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757" name="Line 6"/>
            <p:cNvSpPr>
              <a:spLocks noChangeShapeType="1"/>
            </p:cNvSpPr>
            <p:nvPr/>
          </p:nvSpPr>
          <p:spPr bwMode="auto">
            <a:xfrm flipH="1" flipV="1">
              <a:off x="3901" y="709"/>
              <a:ext cx="453" cy="93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758" name="Line 7"/>
            <p:cNvSpPr>
              <a:spLocks noChangeShapeType="1"/>
            </p:cNvSpPr>
            <p:nvPr/>
          </p:nvSpPr>
          <p:spPr bwMode="auto">
            <a:xfrm flipH="1">
              <a:off x="3537" y="709"/>
              <a:ext cx="364" cy="93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759" name="Line 8"/>
            <p:cNvSpPr>
              <a:spLocks noChangeShapeType="1"/>
            </p:cNvSpPr>
            <p:nvPr/>
          </p:nvSpPr>
          <p:spPr bwMode="auto">
            <a:xfrm flipV="1">
              <a:off x="2836" y="1166"/>
              <a:ext cx="1270" cy="46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760" name="Line 9"/>
            <p:cNvSpPr>
              <a:spLocks noChangeShapeType="1"/>
            </p:cNvSpPr>
            <p:nvPr/>
          </p:nvSpPr>
          <p:spPr bwMode="auto">
            <a:xfrm flipH="1" flipV="1">
              <a:off x="3356" y="1174"/>
              <a:ext cx="998" cy="46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761" name="Text Box 10"/>
            <p:cNvSpPr txBox="1">
              <a:spLocks noChangeArrowheads="1"/>
            </p:cNvSpPr>
            <p:nvPr/>
          </p:nvSpPr>
          <p:spPr bwMode="auto">
            <a:xfrm>
              <a:off x="3477" y="1024"/>
              <a:ext cx="272"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C</a:t>
              </a:r>
            </a:p>
          </p:txBody>
        </p:sp>
      </p:grpSp>
      <mc:AlternateContent xmlns:mc="http://schemas.openxmlformats.org/markup-compatibility/2006" xmlns:a14="http://schemas.microsoft.com/office/drawing/2010/main">
        <mc:Choice Requires="a14">
          <p:sp>
            <p:nvSpPr>
              <p:cNvPr id="41" name="Text Box 2"/>
              <p:cNvSpPr txBox="1">
                <a:spLocks noChangeArrowheads="1"/>
              </p:cNvSpPr>
              <p:nvPr/>
            </p:nvSpPr>
            <p:spPr bwMode="auto">
              <a:xfrm>
                <a:off x="504826" y="2408758"/>
                <a:ext cx="5293334" cy="166077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lnSpc>
                    <a:spcPct val="120000"/>
                  </a:lnSpc>
                  <a:spcBef>
                    <a:spcPct val="50000"/>
                  </a:spcBef>
                  <a:buFont typeface="Wingdings" pitchFamily="2" charset="2"/>
                  <a:buChar char="q"/>
                </a:pPr>
                <a:r>
                  <a:rPr lang="en-US" sz="2800" i="1" smtClean="0">
                    <a:solidFill>
                      <a:srgbClr val="0000FF"/>
                    </a:solidFill>
                  </a:rPr>
                  <a:t>Trọng tâm của quạt tròn đồng chất AOB có bán kính R  và góc tại tâm</a:t>
                </a:r>
                <a:r>
                  <a:rPr lang="en-US" sz="2800">
                    <a:solidFill>
                      <a:srgbClr val="0000FF"/>
                    </a:solidFill>
                  </a:rPr>
                  <a:t> </a:t>
                </a:r>
                <a14:m>
                  <m:oMath xmlns:m="http://schemas.openxmlformats.org/officeDocument/2006/math">
                    <m:acc>
                      <m:accPr>
                        <m:chr m:val="̂"/>
                        <m:ctrlPr>
                          <a:rPr lang="en-US" sz="2800" b="1" i="1" smtClean="0">
                            <a:solidFill>
                              <a:srgbClr val="0000FF"/>
                            </a:solidFill>
                            <a:latin typeface="Cambria Math"/>
                          </a:rPr>
                        </m:ctrlPr>
                      </m:accPr>
                      <m:e>
                        <m:r>
                          <a:rPr lang="en-US" sz="2800" b="1" i="1" smtClean="0">
                            <a:solidFill>
                              <a:srgbClr val="0000FF"/>
                            </a:solidFill>
                            <a:latin typeface="Cambria Math"/>
                          </a:rPr>
                          <m:t>𝑨𝑶𝑩</m:t>
                        </m:r>
                      </m:e>
                    </m:acc>
                    <m:r>
                      <a:rPr lang="en-US" sz="2800" b="1" i="1" smtClean="0">
                        <a:solidFill>
                          <a:srgbClr val="0000FF"/>
                        </a:solidFill>
                        <a:latin typeface="Cambria Math"/>
                      </a:rPr>
                      <m:t>=</m:t>
                    </m:r>
                    <m:r>
                      <a:rPr lang="en-US" sz="2800" b="1" i="1" smtClean="0">
                        <a:solidFill>
                          <a:srgbClr val="0000FF"/>
                        </a:solidFill>
                        <a:latin typeface="Cambria Math"/>
                      </a:rPr>
                      <m:t>𝟐</m:t>
                    </m:r>
                    <m:r>
                      <a:rPr lang="en-US" sz="2800" b="1" i="1" smtClean="0">
                        <a:solidFill>
                          <a:srgbClr val="0000FF"/>
                        </a:solidFill>
                        <a:latin typeface="Cambria Math"/>
                        <a:ea typeface="Cambria Math"/>
                      </a:rPr>
                      <m:t>𝜶</m:t>
                    </m:r>
                  </m:oMath>
                </a14:m>
                <a:endParaRPr lang="en-US" sz="2800">
                  <a:solidFill>
                    <a:srgbClr val="0000FF"/>
                  </a:solidFill>
                </a:endParaRPr>
              </a:p>
            </p:txBody>
          </p:sp>
        </mc:Choice>
        <mc:Fallback xmlns="">
          <p:sp>
            <p:nvSpPr>
              <p:cNvPr id="41" name="Text Box 2"/>
              <p:cNvSpPr txBox="1">
                <a:spLocks noRot="1" noChangeAspect="1" noMove="1" noResize="1" noEditPoints="1" noAdjustHandles="1" noChangeArrowheads="1" noChangeShapeType="1" noTextEdit="1"/>
              </p:cNvSpPr>
              <p:nvPr/>
            </p:nvSpPr>
            <p:spPr bwMode="auto">
              <a:xfrm>
                <a:off x="504826" y="2408758"/>
                <a:ext cx="5293334" cy="1660776"/>
              </a:xfrm>
              <a:prstGeom prst="rect">
                <a:avLst/>
              </a:prstGeom>
              <a:blipFill rotWithShape="1">
                <a:blip r:embed="rId2"/>
                <a:stretch>
                  <a:fillRect l="-2419" t="-1465" r="-2995" b="-586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6" name="TextBox 65"/>
              <p:cNvSpPr txBox="1"/>
              <p:nvPr/>
            </p:nvSpPr>
            <p:spPr>
              <a:xfrm>
                <a:off x="1472497" y="4347452"/>
                <a:ext cx="2311082" cy="845744"/>
              </a:xfrm>
              <a:prstGeom prst="rect">
                <a:avLst/>
              </a:prstGeom>
              <a:solidFill>
                <a:srgbClr val="FF99FF"/>
              </a:solid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latin typeface="Cambria Math"/>
                            </a:rPr>
                          </m:ctrlPr>
                        </m:sSubPr>
                        <m:e>
                          <m:r>
                            <a:rPr lang="en-US" b="1" i="1" smtClean="0">
                              <a:latin typeface="Cambria Math"/>
                            </a:rPr>
                            <m:t>𝒙</m:t>
                          </m:r>
                        </m:e>
                        <m:sub>
                          <m:r>
                            <a:rPr lang="en-US" b="1" i="1" smtClean="0">
                              <a:latin typeface="Cambria Math"/>
                            </a:rPr>
                            <m:t>𝑪</m:t>
                          </m:r>
                        </m:sub>
                      </m:sSub>
                      <m:r>
                        <a:rPr lang="en-US" b="1" i="1" smtClean="0">
                          <a:latin typeface="Cambria Math"/>
                        </a:rPr>
                        <m:t>=</m:t>
                      </m:r>
                      <m:f>
                        <m:fPr>
                          <m:ctrlPr>
                            <a:rPr lang="en-US" b="1" i="1" smtClean="0">
                              <a:latin typeface="Cambria Math"/>
                            </a:rPr>
                          </m:ctrlPr>
                        </m:fPr>
                        <m:num>
                          <m:r>
                            <a:rPr lang="en-US" b="1" i="1" smtClean="0">
                              <a:latin typeface="Cambria Math"/>
                            </a:rPr>
                            <m:t>𝟐</m:t>
                          </m:r>
                          <m:r>
                            <a:rPr lang="en-US" b="1" i="1" smtClean="0">
                              <a:latin typeface="Cambria Math"/>
                            </a:rPr>
                            <m:t>𝑹</m:t>
                          </m:r>
                        </m:num>
                        <m:den>
                          <m:r>
                            <a:rPr lang="en-US" b="1" i="1" smtClean="0">
                              <a:latin typeface="Cambria Math"/>
                            </a:rPr>
                            <m:t>𝟑</m:t>
                          </m:r>
                        </m:den>
                      </m:f>
                      <m:f>
                        <m:fPr>
                          <m:ctrlPr>
                            <a:rPr lang="en-US" b="1" i="1" smtClean="0">
                              <a:latin typeface="Cambria Math"/>
                            </a:rPr>
                          </m:ctrlPr>
                        </m:fPr>
                        <m:num>
                          <m:func>
                            <m:funcPr>
                              <m:ctrlPr>
                                <a:rPr lang="en-US" b="1" i="1" smtClean="0">
                                  <a:latin typeface="Cambria Math"/>
                                </a:rPr>
                              </m:ctrlPr>
                            </m:funcPr>
                            <m:fName>
                              <m:r>
                                <a:rPr lang="en-US" b="1" i="0" smtClean="0">
                                  <a:latin typeface="Cambria Math"/>
                                </a:rPr>
                                <m:t>𝐬𝐢𝐧</m:t>
                              </m:r>
                            </m:fName>
                            <m:e>
                              <m:r>
                                <a:rPr lang="en-US" b="1" i="1" smtClean="0">
                                  <a:latin typeface="Cambria Math"/>
                                  <a:ea typeface="Cambria Math"/>
                                </a:rPr>
                                <m:t>𝜶</m:t>
                              </m:r>
                            </m:e>
                          </m:func>
                        </m:num>
                        <m:den>
                          <m:r>
                            <a:rPr lang="en-US" b="1" i="1" smtClean="0">
                              <a:latin typeface="Cambria Math"/>
                              <a:ea typeface="Cambria Math"/>
                            </a:rPr>
                            <m:t>𝜶</m:t>
                          </m:r>
                        </m:den>
                      </m:f>
                    </m:oMath>
                  </m:oMathPara>
                </a14:m>
                <a:endParaRPr lang="en-US" b="1"/>
              </a:p>
            </p:txBody>
          </p:sp>
        </mc:Choice>
        <mc:Fallback xmlns="">
          <p:sp>
            <p:nvSpPr>
              <p:cNvPr id="66" name="TextBox 65"/>
              <p:cNvSpPr txBox="1">
                <a:spLocks noRot="1" noChangeAspect="1" noMove="1" noResize="1" noEditPoints="1" noAdjustHandles="1" noChangeArrowheads="1" noChangeShapeType="1" noTextEdit="1"/>
              </p:cNvSpPr>
              <p:nvPr/>
            </p:nvSpPr>
            <p:spPr>
              <a:xfrm>
                <a:off x="1472497" y="4347452"/>
                <a:ext cx="2311082" cy="845744"/>
              </a:xfrm>
              <a:prstGeom prst="rect">
                <a:avLst/>
              </a:prstGeom>
              <a:blipFill rotWithShape="1">
                <a:blip r:embed="rId3"/>
                <a:stretch>
                  <a:fillRect/>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26658"/>
                                        </p:tgtEl>
                                        <p:attrNameLst>
                                          <p:attrName>style.visibility</p:attrName>
                                        </p:attrNameLst>
                                      </p:cBhvr>
                                      <p:to>
                                        <p:strVal val="visible"/>
                                      </p:to>
                                    </p:set>
                                    <p:animEffect transition="in" filter="checkerboard(across)">
                                      <p:cBhvr>
                                        <p:cTn id="7" dur="500"/>
                                        <p:tgtEl>
                                          <p:spTgt spid="326658"/>
                                        </p:tgtEl>
                                      </p:cBhvr>
                                    </p:animEffect>
                                  </p:childTnLst>
                                </p:cTn>
                              </p:par>
                              <p:par>
                                <p:cTn id="8" presetID="5" presetClass="entr" presetSubtype="10" fill="hold" nodeType="withEffect">
                                  <p:stCondLst>
                                    <p:cond delay="0"/>
                                  </p:stCondLst>
                                  <p:childTnLst>
                                    <p:set>
                                      <p:cBhvr>
                                        <p:cTn id="9" dur="1" fill="hold">
                                          <p:stCondLst>
                                            <p:cond delay="0"/>
                                          </p:stCondLst>
                                        </p:cTn>
                                        <p:tgtEl>
                                          <p:spTgt spid="326659"/>
                                        </p:tgtEl>
                                        <p:attrNameLst>
                                          <p:attrName>style.visibility</p:attrName>
                                        </p:attrNameLst>
                                      </p:cBhvr>
                                      <p:to>
                                        <p:strVal val="visible"/>
                                      </p:to>
                                    </p:set>
                                    <p:animEffect transition="in" filter="checkerboard(across)">
                                      <p:cBhvr>
                                        <p:cTn id="10" dur="500"/>
                                        <p:tgtEl>
                                          <p:spTgt spid="326659"/>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checkerboard(across)">
                                      <p:cBhvr>
                                        <p:cTn id="1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6658" grpId="0"/>
      <p:bldP spid="6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1" name="Text Box 3"/>
          <p:cNvSpPr txBox="1">
            <a:spLocks noChangeArrowheads="1"/>
          </p:cNvSpPr>
          <p:nvPr/>
        </p:nvSpPr>
        <p:spPr bwMode="auto">
          <a:xfrm>
            <a:off x="468313" y="368300"/>
            <a:ext cx="78851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ctr" eaLnBrk="1" hangingPunct="1">
              <a:spcBef>
                <a:spcPct val="50000"/>
              </a:spcBef>
            </a:pPr>
            <a:r>
              <a:rPr lang="en-US" sz="2800" b="1">
                <a:solidFill>
                  <a:schemeClr val="tx2"/>
                </a:solidFill>
              </a:rPr>
              <a:t>1.TÂM CỦA HỆ LỰC SONG SONG.</a:t>
            </a:r>
          </a:p>
        </p:txBody>
      </p:sp>
      <p:sp>
        <p:nvSpPr>
          <p:cNvPr id="309252" name="Text Box 4"/>
          <p:cNvSpPr txBox="1">
            <a:spLocks noChangeArrowheads="1"/>
          </p:cNvSpPr>
          <p:nvPr/>
        </p:nvSpPr>
        <p:spPr bwMode="auto">
          <a:xfrm>
            <a:off x="576263" y="1016000"/>
            <a:ext cx="3924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b="1"/>
              <a:t>1.1. Định nghĩa</a:t>
            </a:r>
          </a:p>
        </p:txBody>
      </p:sp>
      <p:sp>
        <p:nvSpPr>
          <p:cNvPr id="309253" name="Text Box 5"/>
          <p:cNvSpPr txBox="1">
            <a:spLocks noChangeArrowheads="1"/>
          </p:cNvSpPr>
          <p:nvPr/>
        </p:nvSpPr>
        <p:spPr bwMode="auto">
          <a:xfrm>
            <a:off x="792163" y="2888940"/>
            <a:ext cx="7883525"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a:t>	</a:t>
            </a:r>
            <a:r>
              <a:rPr lang="en-US" i="1"/>
              <a:t>Điểm hình học C gọi là tâm của hệ lực song song được xác định bởi công thức:</a:t>
            </a:r>
          </a:p>
        </p:txBody>
      </p:sp>
      <mc:AlternateContent xmlns:mc="http://schemas.openxmlformats.org/markup-compatibility/2006" xmlns:a14="http://schemas.microsoft.com/office/drawing/2010/main">
        <mc:Choice Requires="a14">
          <p:sp>
            <p:nvSpPr>
              <p:cNvPr id="141326" name="Text Box 15"/>
              <p:cNvSpPr txBox="1">
                <a:spLocks noChangeArrowheads="1"/>
              </p:cNvSpPr>
              <p:nvPr/>
            </p:nvSpPr>
            <p:spPr bwMode="auto">
              <a:xfrm>
                <a:off x="827088" y="5049180"/>
                <a:ext cx="7883525" cy="90963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sz="2400" i="1" smtClean="0"/>
                  <a:t>trong đó</a:t>
                </a:r>
                <a:r>
                  <a:rPr lang="en-US" sz="2400" i="1"/>
                  <a:t>,</a:t>
                </a:r>
                <a:r>
                  <a:rPr lang="en-US" sz="2400"/>
                  <a:t> </a:t>
                </a:r>
                <a14:m>
                  <m:oMath xmlns:m="http://schemas.openxmlformats.org/officeDocument/2006/math">
                    <m:sSub>
                      <m:sSubPr>
                        <m:ctrlPr>
                          <a:rPr lang="en-US" sz="2400" b="1" i="1" smtClean="0">
                            <a:solidFill>
                              <a:srgbClr val="FF0000"/>
                            </a:solidFill>
                            <a:latin typeface="Cambria Math"/>
                          </a:rPr>
                        </m:ctrlPr>
                      </m:sSubPr>
                      <m:e>
                        <m:acc>
                          <m:accPr>
                            <m:chr m:val="̅"/>
                            <m:ctrlPr>
                              <a:rPr lang="en-US" sz="2400" b="1" i="1" smtClean="0">
                                <a:solidFill>
                                  <a:srgbClr val="FF0000"/>
                                </a:solidFill>
                                <a:latin typeface="Cambria Math"/>
                              </a:rPr>
                            </m:ctrlPr>
                          </m:accPr>
                          <m:e>
                            <m:r>
                              <a:rPr lang="en-US" sz="2400" b="1" i="1" smtClean="0">
                                <a:solidFill>
                                  <a:srgbClr val="FF0000"/>
                                </a:solidFill>
                                <a:latin typeface="Cambria Math"/>
                              </a:rPr>
                              <m:t>𝑭</m:t>
                            </m:r>
                          </m:e>
                        </m:acc>
                      </m:e>
                      <m:sub>
                        <m:r>
                          <a:rPr lang="en-US" sz="2400" b="1" i="1" smtClean="0">
                            <a:solidFill>
                              <a:srgbClr val="FF0000"/>
                            </a:solidFill>
                            <a:latin typeface="Cambria Math"/>
                          </a:rPr>
                          <m:t>𝒌</m:t>
                        </m:r>
                      </m:sub>
                    </m:sSub>
                  </m:oMath>
                </a14:m>
                <a:r>
                  <a:rPr lang="en-US" sz="2400" i="1" smtClean="0"/>
                  <a:t> là </a:t>
                </a:r>
                <a:r>
                  <a:rPr lang="en-US" sz="2400" i="1"/>
                  <a:t>thành phần hình chiếu của lực</a:t>
                </a:r>
                <a:r>
                  <a:rPr lang="en-US" sz="2400"/>
                  <a:t> </a:t>
                </a:r>
                <a14:m>
                  <m:oMath xmlns:m="http://schemas.openxmlformats.org/officeDocument/2006/math">
                    <m:sSub>
                      <m:sSubPr>
                        <m:ctrlPr>
                          <a:rPr lang="en-US" sz="2400" b="1" i="1" smtClean="0">
                            <a:solidFill>
                              <a:srgbClr val="FF0000"/>
                            </a:solidFill>
                            <a:latin typeface="Cambria Math"/>
                          </a:rPr>
                        </m:ctrlPr>
                      </m:sSubPr>
                      <m:e>
                        <m:acc>
                          <m:accPr>
                            <m:chr m:val="⃗"/>
                            <m:ctrlPr>
                              <a:rPr lang="en-US" sz="2400" b="1" i="1" smtClean="0">
                                <a:solidFill>
                                  <a:srgbClr val="FF0000"/>
                                </a:solidFill>
                                <a:latin typeface="Cambria Math"/>
                              </a:rPr>
                            </m:ctrlPr>
                          </m:accPr>
                          <m:e>
                            <m:r>
                              <a:rPr lang="en-US" sz="2400" b="1" i="1" smtClean="0">
                                <a:solidFill>
                                  <a:srgbClr val="FF0000"/>
                                </a:solidFill>
                                <a:latin typeface="Cambria Math"/>
                              </a:rPr>
                              <m:t>𝑭</m:t>
                            </m:r>
                          </m:e>
                        </m:acc>
                      </m:e>
                      <m:sub>
                        <m:r>
                          <a:rPr lang="en-US" sz="2400" b="1" i="1" smtClean="0">
                            <a:solidFill>
                              <a:srgbClr val="FF0000"/>
                            </a:solidFill>
                            <a:latin typeface="Cambria Math"/>
                          </a:rPr>
                          <m:t>𝒌</m:t>
                        </m:r>
                      </m:sub>
                    </m:sSub>
                  </m:oMath>
                </a14:m>
                <a:r>
                  <a:rPr lang="en-US" sz="2400" smtClean="0"/>
                  <a:t> </a:t>
                </a:r>
                <a:r>
                  <a:rPr lang="en-US" sz="2400" i="1" smtClean="0"/>
                  <a:t>trên </a:t>
                </a:r>
                <a:r>
                  <a:rPr lang="en-US" sz="2400" i="1"/>
                  <a:t>trục</a:t>
                </a:r>
                <a:r>
                  <a:rPr lang="en-US" sz="2400"/>
                  <a:t> ∆ </a:t>
                </a:r>
                <a:r>
                  <a:rPr lang="en-US" sz="2400" i="1"/>
                  <a:t>song song với các lực.</a:t>
                </a:r>
                <a:r>
                  <a:rPr lang="en-US" sz="2400"/>
                  <a:t> </a:t>
                </a:r>
                <a:endParaRPr lang="en-US" sz="3200" i="1"/>
              </a:p>
            </p:txBody>
          </p:sp>
        </mc:Choice>
        <mc:Fallback xmlns="">
          <p:sp>
            <p:nvSpPr>
              <p:cNvPr id="141326" name="Text Box 15"/>
              <p:cNvSpPr txBox="1">
                <a:spLocks noRot="1" noChangeAspect="1" noMove="1" noResize="1" noEditPoints="1" noAdjustHandles="1" noChangeArrowheads="1" noChangeShapeType="1" noTextEdit="1"/>
              </p:cNvSpPr>
              <p:nvPr/>
            </p:nvSpPr>
            <p:spPr bwMode="auto">
              <a:xfrm>
                <a:off x="827088" y="5049180"/>
                <a:ext cx="7883525" cy="909636"/>
              </a:xfrm>
              <a:prstGeom prst="rect">
                <a:avLst/>
              </a:prstGeom>
              <a:blipFill rotWithShape="1">
                <a:blip r:embed="rId2"/>
                <a:stretch>
                  <a:fillRect l="-1237" r="-1160" b="-1140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1327" name="Text Box 8"/>
              <p:cNvSpPr txBox="1">
                <a:spLocks noChangeArrowheads="1"/>
              </p:cNvSpPr>
              <p:nvPr/>
            </p:nvSpPr>
            <p:spPr bwMode="auto">
              <a:xfrm>
                <a:off x="719138" y="1549401"/>
                <a:ext cx="8101012" cy="129471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sz="2400" smtClean="0"/>
                  <a:t>Cho hệ lực song song bất </a:t>
                </a:r>
                <a:r>
                  <a:rPr lang="en-US" sz="2400"/>
                  <a:t>kỳ </a:t>
                </a:r>
                <a14:m>
                  <m:oMath xmlns:m="http://schemas.openxmlformats.org/officeDocument/2006/math">
                    <m:sSub>
                      <m:sSubPr>
                        <m:ctrlPr>
                          <a:rPr lang="en-US" sz="2400" b="1" i="1" smtClean="0">
                            <a:solidFill>
                              <a:srgbClr val="FF0000"/>
                            </a:solidFill>
                            <a:latin typeface="Cambria Math"/>
                          </a:rPr>
                        </m:ctrlPr>
                      </m:sSubPr>
                      <m:e>
                        <m:acc>
                          <m:accPr>
                            <m:chr m:val="⃗"/>
                            <m:ctrlPr>
                              <a:rPr lang="en-US" sz="2400" b="1" i="1" smtClean="0">
                                <a:solidFill>
                                  <a:srgbClr val="FF0000"/>
                                </a:solidFill>
                                <a:latin typeface="Cambria Math"/>
                              </a:rPr>
                            </m:ctrlPr>
                          </m:accPr>
                          <m:e>
                            <m:r>
                              <a:rPr lang="en-US" sz="2400" b="1" i="1" smtClean="0">
                                <a:solidFill>
                                  <a:srgbClr val="FF0000"/>
                                </a:solidFill>
                                <a:latin typeface="Cambria Math"/>
                              </a:rPr>
                              <m:t>𝑭</m:t>
                            </m:r>
                          </m:e>
                        </m:acc>
                      </m:e>
                      <m:sub>
                        <m:r>
                          <a:rPr lang="en-US" sz="2400" b="1" i="1" smtClean="0">
                            <a:solidFill>
                              <a:srgbClr val="FF0000"/>
                            </a:solidFill>
                            <a:latin typeface="Cambria Math"/>
                          </a:rPr>
                          <m:t>𝟏</m:t>
                        </m:r>
                      </m:sub>
                    </m:sSub>
                    <m:r>
                      <a:rPr lang="en-US" sz="2400" b="1" i="1" smtClean="0">
                        <a:solidFill>
                          <a:srgbClr val="FF0000"/>
                        </a:solidFill>
                        <a:latin typeface="Cambria Math"/>
                      </a:rPr>
                      <m:t>,</m:t>
                    </m:r>
                    <m:sSub>
                      <m:sSubPr>
                        <m:ctrlPr>
                          <a:rPr lang="en-US" sz="2400" b="1" i="1" smtClean="0">
                            <a:solidFill>
                              <a:srgbClr val="FF0000"/>
                            </a:solidFill>
                            <a:latin typeface="Cambria Math"/>
                          </a:rPr>
                        </m:ctrlPr>
                      </m:sSubPr>
                      <m:e>
                        <m:acc>
                          <m:accPr>
                            <m:chr m:val="⃗"/>
                            <m:ctrlPr>
                              <a:rPr lang="en-US" sz="2400" b="1" i="1" smtClean="0">
                                <a:solidFill>
                                  <a:srgbClr val="FF0000"/>
                                </a:solidFill>
                                <a:latin typeface="Cambria Math"/>
                              </a:rPr>
                            </m:ctrlPr>
                          </m:accPr>
                          <m:e>
                            <m:r>
                              <a:rPr lang="en-US" sz="2400" b="1" i="1" smtClean="0">
                                <a:solidFill>
                                  <a:srgbClr val="FF0000"/>
                                </a:solidFill>
                                <a:latin typeface="Cambria Math"/>
                              </a:rPr>
                              <m:t>𝑭</m:t>
                            </m:r>
                          </m:e>
                        </m:acc>
                      </m:e>
                      <m:sub>
                        <m:r>
                          <a:rPr lang="en-US" sz="2400" b="1" i="1" smtClean="0">
                            <a:solidFill>
                              <a:srgbClr val="FF0000"/>
                            </a:solidFill>
                            <a:latin typeface="Cambria Math"/>
                          </a:rPr>
                          <m:t>𝟐</m:t>
                        </m:r>
                      </m:sub>
                    </m:sSub>
                    <m:r>
                      <a:rPr lang="en-US" sz="2400" b="1" i="1" smtClean="0">
                        <a:solidFill>
                          <a:srgbClr val="FF0000"/>
                        </a:solidFill>
                        <a:latin typeface="Cambria Math"/>
                      </a:rPr>
                      <m:t>,…,</m:t>
                    </m:r>
                    <m:sSub>
                      <m:sSubPr>
                        <m:ctrlPr>
                          <a:rPr lang="en-US" sz="2400" b="1" i="1" smtClean="0">
                            <a:solidFill>
                              <a:srgbClr val="FF0000"/>
                            </a:solidFill>
                            <a:latin typeface="Cambria Math"/>
                          </a:rPr>
                        </m:ctrlPr>
                      </m:sSubPr>
                      <m:e>
                        <m:acc>
                          <m:accPr>
                            <m:chr m:val="⃗"/>
                            <m:ctrlPr>
                              <a:rPr lang="en-US" sz="2400" b="1" i="1" smtClean="0">
                                <a:solidFill>
                                  <a:srgbClr val="FF0000"/>
                                </a:solidFill>
                                <a:latin typeface="Cambria Math"/>
                              </a:rPr>
                            </m:ctrlPr>
                          </m:accPr>
                          <m:e>
                            <m:r>
                              <a:rPr lang="en-US" sz="2400" b="1" i="1" smtClean="0">
                                <a:solidFill>
                                  <a:srgbClr val="FF0000"/>
                                </a:solidFill>
                                <a:latin typeface="Cambria Math"/>
                              </a:rPr>
                              <m:t>𝑭</m:t>
                            </m:r>
                          </m:e>
                        </m:acc>
                      </m:e>
                      <m:sub>
                        <m:r>
                          <a:rPr lang="en-US" sz="2400" b="1" i="1" smtClean="0">
                            <a:solidFill>
                              <a:srgbClr val="FF0000"/>
                            </a:solidFill>
                            <a:latin typeface="Cambria Math"/>
                          </a:rPr>
                          <m:t>𝒏</m:t>
                        </m:r>
                      </m:sub>
                    </m:sSub>
                  </m:oMath>
                </a14:m>
                <a:r>
                  <a:rPr lang="en-US" sz="2400" smtClean="0"/>
                  <a:t> với </a:t>
                </a:r>
                <a14:m>
                  <m:oMath xmlns:m="http://schemas.openxmlformats.org/officeDocument/2006/math">
                    <m:nary>
                      <m:naryPr>
                        <m:chr m:val="∑"/>
                        <m:subHide m:val="on"/>
                        <m:supHide m:val="on"/>
                        <m:ctrlPr>
                          <a:rPr lang="en-US" sz="2400" b="1" i="1" smtClean="0">
                            <a:solidFill>
                              <a:srgbClr val="FF0000"/>
                            </a:solidFill>
                            <a:latin typeface="Cambria Math"/>
                          </a:rPr>
                        </m:ctrlPr>
                      </m:naryPr>
                      <m:sub/>
                      <m:sup/>
                      <m:e>
                        <m:sSub>
                          <m:sSubPr>
                            <m:ctrlPr>
                              <a:rPr lang="en-US" sz="2400" b="1" i="1" smtClean="0">
                                <a:solidFill>
                                  <a:srgbClr val="FF0000"/>
                                </a:solidFill>
                                <a:latin typeface="Cambria Math"/>
                              </a:rPr>
                            </m:ctrlPr>
                          </m:sSubPr>
                          <m:e>
                            <m:acc>
                              <m:accPr>
                                <m:chr m:val="⃗"/>
                                <m:ctrlPr>
                                  <a:rPr lang="en-US" sz="2400" b="1" i="1" smtClean="0">
                                    <a:solidFill>
                                      <a:srgbClr val="FF0000"/>
                                    </a:solidFill>
                                    <a:latin typeface="Cambria Math"/>
                                  </a:rPr>
                                </m:ctrlPr>
                              </m:accPr>
                              <m:e>
                                <m:r>
                                  <a:rPr lang="en-US" sz="2400" b="1" i="1" smtClean="0">
                                    <a:solidFill>
                                      <a:srgbClr val="FF0000"/>
                                    </a:solidFill>
                                    <a:latin typeface="Cambria Math"/>
                                  </a:rPr>
                                  <m:t>𝑭</m:t>
                                </m:r>
                              </m:e>
                            </m:acc>
                          </m:e>
                          <m:sub>
                            <m:r>
                              <a:rPr lang="en-US" sz="2400" b="1" i="1" smtClean="0">
                                <a:solidFill>
                                  <a:srgbClr val="FF0000"/>
                                </a:solidFill>
                                <a:latin typeface="Cambria Math"/>
                              </a:rPr>
                              <m:t>𝒌</m:t>
                            </m:r>
                          </m:sub>
                        </m:sSub>
                        <m:r>
                          <a:rPr lang="en-US" sz="2400" b="1" i="1" smtClean="0">
                            <a:solidFill>
                              <a:srgbClr val="FF0000"/>
                            </a:solidFill>
                            <a:latin typeface="Cambria Math"/>
                            <a:ea typeface="Cambria Math"/>
                          </a:rPr>
                          <m:t>≠</m:t>
                        </m:r>
                        <m:acc>
                          <m:accPr>
                            <m:chr m:val="⃗"/>
                            <m:ctrlPr>
                              <a:rPr lang="en-US" sz="2400" b="1" i="1" smtClean="0">
                                <a:solidFill>
                                  <a:srgbClr val="FF0000"/>
                                </a:solidFill>
                                <a:latin typeface="Cambria Math"/>
                                <a:ea typeface="Cambria Math"/>
                              </a:rPr>
                            </m:ctrlPr>
                          </m:accPr>
                          <m:e>
                            <m:r>
                              <a:rPr lang="en-US" sz="2400" b="1" i="1" smtClean="0">
                                <a:solidFill>
                                  <a:srgbClr val="FF0000"/>
                                </a:solidFill>
                                <a:latin typeface="Cambria Math"/>
                                <a:ea typeface="Cambria Math"/>
                              </a:rPr>
                              <m:t>𝟎</m:t>
                            </m:r>
                          </m:e>
                        </m:acc>
                      </m:e>
                    </m:nary>
                  </m:oMath>
                </a14:m>
                <a:r>
                  <a:rPr lang="en-US" sz="2400" smtClean="0"/>
                  <a:t>       </a:t>
                </a:r>
                <a:r>
                  <a:rPr lang="en-US" sz="2400"/>
                  <a:t>(hệ có hợp lực), có các điểm đặt tương ứng là </a:t>
                </a:r>
                <a14:m>
                  <m:oMath xmlns:m="http://schemas.openxmlformats.org/officeDocument/2006/math">
                    <m:sSub>
                      <m:sSubPr>
                        <m:ctrlPr>
                          <a:rPr lang="en-US" sz="2400" b="1" i="1" smtClean="0">
                            <a:solidFill>
                              <a:srgbClr val="FF0000"/>
                            </a:solidFill>
                            <a:latin typeface="Cambria Math"/>
                          </a:rPr>
                        </m:ctrlPr>
                      </m:sSubPr>
                      <m:e>
                        <m:r>
                          <a:rPr lang="en-US" sz="2400" b="1" i="1" smtClean="0">
                            <a:solidFill>
                              <a:srgbClr val="FF0000"/>
                            </a:solidFill>
                            <a:latin typeface="Cambria Math"/>
                          </a:rPr>
                          <m:t>𝑴</m:t>
                        </m:r>
                      </m:e>
                      <m:sub>
                        <m:r>
                          <a:rPr lang="en-US" sz="2400" b="1" i="1" smtClean="0">
                            <a:solidFill>
                              <a:srgbClr val="FF0000"/>
                            </a:solidFill>
                            <a:latin typeface="Cambria Math"/>
                          </a:rPr>
                          <m:t>𝟏</m:t>
                        </m:r>
                      </m:sub>
                    </m:sSub>
                    <m:r>
                      <a:rPr lang="en-US" sz="2400" b="1" i="1" smtClean="0">
                        <a:solidFill>
                          <a:srgbClr val="FF0000"/>
                        </a:solidFill>
                        <a:latin typeface="Cambria Math"/>
                      </a:rPr>
                      <m:t>,</m:t>
                    </m:r>
                    <m:sSub>
                      <m:sSubPr>
                        <m:ctrlPr>
                          <a:rPr lang="en-US" sz="2400" b="1" i="1" smtClean="0">
                            <a:solidFill>
                              <a:srgbClr val="FF0000"/>
                            </a:solidFill>
                            <a:latin typeface="Cambria Math"/>
                          </a:rPr>
                        </m:ctrlPr>
                      </m:sSubPr>
                      <m:e>
                        <m:r>
                          <a:rPr lang="en-US" sz="2400" b="1" i="1" smtClean="0">
                            <a:solidFill>
                              <a:srgbClr val="FF0000"/>
                            </a:solidFill>
                            <a:latin typeface="Cambria Math"/>
                          </a:rPr>
                          <m:t>𝑴</m:t>
                        </m:r>
                      </m:e>
                      <m:sub>
                        <m:r>
                          <a:rPr lang="en-US" sz="2400" b="1" i="1" smtClean="0">
                            <a:solidFill>
                              <a:srgbClr val="FF0000"/>
                            </a:solidFill>
                            <a:latin typeface="Cambria Math"/>
                          </a:rPr>
                          <m:t>𝟐</m:t>
                        </m:r>
                      </m:sub>
                    </m:sSub>
                    <m:r>
                      <a:rPr lang="en-US" sz="2400" b="1" i="1" smtClean="0">
                        <a:solidFill>
                          <a:srgbClr val="FF0000"/>
                        </a:solidFill>
                        <a:latin typeface="Cambria Math"/>
                      </a:rPr>
                      <m:t>,…,</m:t>
                    </m:r>
                    <m:sSub>
                      <m:sSubPr>
                        <m:ctrlPr>
                          <a:rPr lang="en-US" sz="2400" b="1" i="1" smtClean="0">
                            <a:solidFill>
                              <a:srgbClr val="FF0000"/>
                            </a:solidFill>
                            <a:latin typeface="Cambria Math"/>
                          </a:rPr>
                        </m:ctrlPr>
                      </m:sSubPr>
                      <m:e>
                        <m:r>
                          <a:rPr lang="en-US" sz="2400" b="1" i="1" smtClean="0">
                            <a:solidFill>
                              <a:srgbClr val="FF0000"/>
                            </a:solidFill>
                            <a:latin typeface="Cambria Math"/>
                          </a:rPr>
                          <m:t>𝑴</m:t>
                        </m:r>
                      </m:e>
                      <m:sub>
                        <m:r>
                          <a:rPr lang="en-US" sz="2400" b="1" i="1" smtClean="0">
                            <a:solidFill>
                              <a:srgbClr val="FF0000"/>
                            </a:solidFill>
                            <a:latin typeface="Cambria Math"/>
                          </a:rPr>
                          <m:t>𝒏</m:t>
                        </m:r>
                      </m:sub>
                    </m:sSub>
                  </m:oMath>
                </a14:m>
                <a:r>
                  <a:rPr lang="en-US" sz="2400" b="1" smtClean="0">
                    <a:solidFill>
                      <a:srgbClr val="FF0000"/>
                    </a:solidFill>
                  </a:rPr>
                  <a:t>.</a:t>
                </a:r>
                <a:r>
                  <a:rPr lang="en-US" sz="2400" b="1" smtClean="0"/>
                  <a:t> </a:t>
                </a:r>
                <a:r>
                  <a:rPr lang="en-US" sz="2400" smtClean="0"/>
                  <a:t>Ký </a:t>
                </a:r>
                <a:r>
                  <a:rPr lang="en-US" sz="2400"/>
                  <a:t>hiệu </a:t>
                </a:r>
                <a14:m>
                  <m:oMath xmlns:m="http://schemas.openxmlformats.org/officeDocument/2006/math">
                    <m:sSub>
                      <m:sSubPr>
                        <m:ctrlPr>
                          <a:rPr lang="en-US" sz="2400" b="1" i="1" smtClean="0">
                            <a:solidFill>
                              <a:srgbClr val="FF0000"/>
                            </a:solidFill>
                            <a:latin typeface="Cambria Math"/>
                          </a:rPr>
                        </m:ctrlPr>
                      </m:sSubPr>
                      <m:e>
                        <m:acc>
                          <m:accPr>
                            <m:chr m:val="⃗"/>
                            <m:ctrlPr>
                              <a:rPr lang="en-US" sz="2400" b="1" i="1" smtClean="0">
                                <a:solidFill>
                                  <a:srgbClr val="FF0000"/>
                                </a:solidFill>
                                <a:latin typeface="Cambria Math"/>
                              </a:rPr>
                            </m:ctrlPr>
                          </m:accPr>
                          <m:e>
                            <m:r>
                              <a:rPr lang="en-US" sz="2400" b="1" i="1" smtClean="0">
                                <a:solidFill>
                                  <a:srgbClr val="FF0000"/>
                                </a:solidFill>
                                <a:latin typeface="Cambria Math"/>
                              </a:rPr>
                              <m:t>𝒓</m:t>
                            </m:r>
                          </m:e>
                        </m:acc>
                      </m:e>
                      <m:sub>
                        <m:r>
                          <a:rPr lang="en-US" sz="2400" b="1" i="1" smtClean="0">
                            <a:solidFill>
                              <a:srgbClr val="FF0000"/>
                            </a:solidFill>
                            <a:latin typeface="Cambria Math"/>
                          </a:rPr>
                          <m:t>𝒌</m:t>
                        </m:r>
                      </m:sub>
                    </m:sSub>
                    <m:r>
                      <a:rPr lang="en-US" sz="2400" b="1" i="1" smtClean="0">
                        <a:solidFill>
                          <a:srgbClr val="FF0000"/>
                        </a:solidFill>
                        <a:latin typeface="Cambria Math"/>
                      </a:rPr>
                      <m:t>=</m:t>
                    </m:r>
                    <m:sSub>
                      <m:sSubPr>
                        <m:ctrlPr>
                          <a:rPr lang="en-US" sz="2400" b="1" i="1" smtClean="0">
                            <a:solidFill>
                              <a:srgbClr val="FF0000"/>
                            </a:solidFill>
                            <a:latin typeface="Cambria Math"/>
                          </a:rPr>
                        </m:ctrlPr>
                      </m:sSubPr>
                      <m:e>
                        <m:acc>
                          <m:accPr>
                            <m:chr m:val="⃗"/>
                            <m:ctrlPr>
                              <a:rPr lang="en-US" sz="2400" b="1" i="1" smtClean="0">
                                <a:solidFill>
                                  <a:srgbClr val="FF0000"/>
                                </a:solidFill>
                                <a:latin typeface="Cambria Math"/>
                              </a:rPr>
                            </m:ctrlPr>
                          </m:accPr>
                          <m:e>
                            <m:r>
                              <a:rPr lang="en-US" sz="2400" b="1" i="1" smtClean="0">
                                <a:solidFill>
                                  <a:srgbClr val="FF0000"/>
                                </a:solidFill>
                                <a:latin typeface="Cambria Math"/>
                              </a:rPr>
                              <m:t>𝑶𝑴</m:t>
                            </m:r>
                          </m:e>
                        </m:acc>
                      </m:e>
                      <m:sub>
                        <m:r>
                          <a:rPr lang="en-US" sz="2400" b="1" i="1" smtClean="0">
                            <a:solidFill>
                              <a:srgbClr val="FF0000"/>
                            </a:solidFill>
                            <a:latin typeface="Cambria Math"/>
                          </a:rPr>
                          <m:t>𝒌</m:t>
                        </m:r>
                      </m:sub>
                    </m:sSub>
                  </m:oMath>
                </a14:m>
                <a:r>
                  <a:rPr lang="en-US" sz="2400" smtClean="0"/>
                  <a:t> . </a:t>
                </a:r>
                <a:r>
                  <a:rPr lang="en-US" sz="2400"/>
                  <a:t>Ta có định nghĩa:</a:t>
                </a:r>
                <a:r>
                  <a:rPr lang="en-US" sz="1800"/>
                  <a:t> </a:t>
                </a:r>
                <a:endParaRPr lang="en-US" sz="2400" b="1"/>
              </a:p>
            </p:txBody>
          </p:sp>
        </mc:Choice>
        <mc:Fallback xmlns="">
          <p:sp>
            <p:nvSpPr>
              <p:cNvPr id="141327" name="Text Box 8"/>
              <p:cNvSpPr txBox="1">
                <a:spLocks noRot="1" noChangeAspect="1" noMove="1" noResize="1" noEditPoints="1" noAdjustHandles="1" noChangeArrowheads="1" noChangeShapeType="1" noTextEdit="1"/>
              </p:cNvSpPr>
              <p:nvPr/>
            </p:nvSpPr>
            <p:spPr bwMode="auto">
              <a:xfrm>
                <a:off x="719138" y="1549401"/>
                <a:ext cx="8101012" cy="1294713"/>
              </a:xfrm>
              <a:prstGeom prst="rect">
                <a:avLst/>
              </a:prstGeom>
              <a:blipFill rotWithShape="1">
                <a:blip r:embed="rId3"/>
                <a:stretch>
                  <a:fillRect l="-1204" r="-1129" b="-985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TextBox 1"/>
              <p:cNvSpPr txBox="1"/>
              <p:nvPr/>
            </p:nvSpPr>
            <p:spPr>
              <a:xfrm>
                <a:off x="2879812" y="3789040"/>
                <a:ext cx="3078407" cy="120802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3200" b="1" i="1" smtClean="0">
                              <a:solidFill>
                                <a:srgbClr val="FF0000"/>
                              </a:solidFill>
                              <a:latin typeface="Cambria Math"/>
                            </a:rPr>
                          </m:ctrlPr>
                        </m:sSubPr>
                        <m:e>
                          <m:acc>
                            <m:accPr>
                              <m:chr m:val="⃗"/>
                              <m:ctrlPr>
                                <a:rPr lang="en-US" sz="3200" b="1" i="1" smtClean="0">
                                  <a:solidFill>
                                    <a:srgbClr val="FF0000"/>
                                  </a:solidFill>
                                  <a:latin typeface="Cambria Math"/>
                                </a:rPr>
                              </m:ctrlPr>
                            </m:accPr>
                            <m:e>
                              <m:r>
                                <a:rPr lang="en-US" sz="3200" b="1" i="1" smtClean="0">
                                  <a:solidFill>
                                    <a:srgbClr val="FF0000"/>
                                  </a:solidFill>
                                  <a:latin typeface="Cambria Math"/>
                                </a:rPr>
                                <m:t>𝒓</m:t>
                              </m:r>
                            </m:e>
                          </m:acc>
                        </m:e>
                        <m:sub>
                          <m:r>
                            <a:rPr lang="en-US" sz="3200" b="1" i="1" smtClean="0">
                              <a:solidFill>
                                <a:srgbClr val="FF0000"/>
                              </a:solidFill>
                              <a:latin typeface="Cambria Math"/>
                            </a:rPr>
                            <m:t>𝑪</m:t>
                          </m:r>
                        </m:sub>
                      </m:sSub>
                      <m:r>
                        <a:rPr lang="en-US" sz="3200" b="1" i="1" smtClean="0">
                          <a:solidFill>
                            <a:srgbClr val="FF0000"/>
                          </a:solidFill>
                          <a:latin typeface="Cambria Math"/>
                        </a:rPr>
                        <m:t>=</m:t>
                      </m:r>
                      <m:f>
                        <m:fPr>
                          <m:ctrlPr>
                            <a:rPr lang="en-US" sz="3200" b="1" i="1" smtClean="0">
                              <a:solidFill>
                                <a:srgbClr val="FF0000"/>
                              </a:solidFill>
                              <a:latin typeface="Cambria Math"/>
                            </a:rPr>
                          </m:ctrlPr>
                        </m:fPr>
                        <m:num>
                          <m:nary>
                            <m:naryPr>
                              <m:chr m:val="∑"/>
                              <m:ctrlPr>
                                <a:rPr lang="en-US" sz="3200" b="1" i="1" smtClean="0">
                                  <a:solidFill>
                                    <a:srgbClr val="FF0000"/>
                                  </a:solidFill>
                                  <a:latin typeface="Cambria Math"/>
                                </a:rPr>
                              </m:ctrlPr>
                            </m:naryPr>
                            <m:sub>
                              <m:r>
                                <m:rPr>
                                  <m:brk m:alnAt="23"/>
                                </m:rPr>
                                <a:rPr lang="en-US" sz="3200" b="1" i="1" smtClean="0">
                                  <a:solidFill>
                                    <a:srgbClr val="FF0000"/>
                                  </a:solidFill>
                                  <a:latin typeface="Cambria Math"/>
                                </a:rPr>
                                <m:t>𝒌</m:t>
                              </m:r>
                              <m:r>
                                <m:rPr>
                                  <m:brk m:alnAt="23"/>
                                </m:rPr>
                                <a:rPr lang="en-US" sz="3200" b="1" i="1" smtClean="0">
                                  <a:solidFill>
                                    <a:srgbClr val="FF0000"/>
                                  </a:solidFill>
                                  <a:latin typeface="Cambria Math"/>
                                </a:rPr>
                                <m:t>=</m:t>
                              </m:r>
                              <m:r>
                                <m:rPr>
                                  <m:brk m:alnAt="23"/>
                                </m:rPr>
                                <a:rPr lang="en-US" sz="3200" b="1" i="1" smtClean="0">
                                  <a:solidFill>
                                    <a:srgbClr val="FF0000"/>
                                  </a:solidFill>
                                  <a:latin typeface="Cambria Math"/>
                                </a:rPr>
                                <m:t>𝟏</m:t>
                              </m:r>
                            </m:sub>
                            <m:sup>
                              <m:r>
                                <a:rPr lang="en-US" sz="3200" b="1" i="1" smtClean="0">
                                  <a:solidFill>
                                    <a:srgbClr val="FF0000"/>
                                  </a:solidFill>
                                  <a:latin typeface="Cambria Math"/>
                                </a:rPr>
                                <m:t>𝒏</m:t>
                              </m:r>
                            </m:sup>
                            <m:e>
                              <m:sSub>
                                <m:sSubPr>
                                  <m:ctrlPr>
                                    <a:rPr lang="en-US" sz="3200" b="1" i="1" smtClean="0">
                                      <a:solidFill>
                                        <a:srgbClr val="FF0000"/>
                                      </a:solidFill>
                                      <a:latin typeface="Cambria Math"/>
                                    </a:rPr>
                                  </m:ctrlPr>
                                </m:sSubPr>
                                <m:e>
                                  <m:acc>
                                    <m:accPr>
                                      <m:chr m:val="̅"/>
                                      <m:ctrlPr>
                                        <a:rPr lang="en-US" sz="3200" b="1" i="1" smtClean="0">
                                          <a:solidFill>
                                            <a:srgbClr val="FF0000"/>
                                          </a:solidFill>
                                          <a:latin typeface="Cambria Math"/>
                                        </a:rPr>
                                      </m:ctrlPr>
                                    </m:accPr>
                                    <m:e>
                                      <m:r>
                                        <a:rPr lang="en-US" sz="3200" b="1" i="1" smtClean="0">
                                          <a:solidFill>
                                            <a:srgbClr val="FF0000"/>
                                          </a:solidFill>
                                          <a:latin typeface="Cambria Math"/>
                                        </a:rPr>
                                        <m:t>𝑭</m:t>
                                      </m:r>
                                    </m:e>
                                  </m:acc>
                                </m:e>
                                <m:sub>
                                  <m:r>
                                    <a:rPr lang="en-US" sz="3200" b="1" i="1" smtClean="0">
                                      <a:solidFill>
                                        <a:srgbClr val="FF0000"/>
                                      </a:solidFill>
                                      <a:latin typeface="Cambria Math"/>
                                    </a:rPr>
                                    <m:t>𝒌</m:t>
                                  </m:r>
                                </m:sub>
                              </m:sSub>
                              <m:sSub>
                                <m:sSubPr>
                                  <m:ctrlPr>
                                    <a:rPr lang="en-US" sz="3200" b="1" i="1" smtClean="0">
                                      <a:solidFill>
                                        <a:srgbClr val="FF0000"/>
                                      </a:solidFill>
                                      <a:latin typeface="Cambria Math"/>
                                    </a:rPr>
                                  </m:ctrlPr>
                                </m:sSubPr>
                                <m:e>
                                  <m:acc>
                                    <m:accPr>
                                      <m:chr m:val="⃗"/>
                                      <m:ctrlPr>
                                        <a:rPr lang="en-US" sz="3200" b="1" i="1" smtClean="0">
                                          <a:solidFill>
                                            <a:srgbClr val="FF0000"/>
                                          </a:solidFill>
                                          <a:latin typeface="Cambria Math"/>
                                        </a:rPr>
                                      </m:ctrlPr>
                                    </m:accPr>
                                    <m:e>
                                      <m:r>
                                        <a:rPr lang="en-US" sz="3200" b="1" i="1" smtClean="0">
                                          <a:solidFill>
                                            <a:srgbClr val="FF0000"/>
                                          </a:solidFill>
                                          <a:latin typeface="Cambria Math"/>
                                        </a:rPr>
                                        <m:t>𝒓</m:t>
                                      </m:r>
                                    </m:e>
                                  </m:acc>
                                </m:e>
                                <m:sub>
                                  <m:r>
                                    <a:rPr lang="en-US" sz="3200" b="1" i="1" smtClean="0">
                                      <a:solidFill>
                                        <a:srgbClr val="FF0000"/>
                                      </a:solidFill>
                                      <a:latin typeface="Cambria Math"/>
                                    </a:rPr>
                                    <m:t>𝒌</m:t>
                                  </m:r>
                                </m:sub>
                              </m:sSub>
                            </m:e>
                          </m:nary>
                        </m:num>
                        <m:den>
                          <m:nary>
                            <m:naryPr>
                              <m:chr m:val="∑"/>
                              <m:ctrlPr>
                                <a:rPr lang="en-US" sz="3200" b="1" i="1" smtClean="0">
                                  <a:solidFill>
                                    <a:srgbClr val="FF0000"/>
                                  </a:solidFill>
                                  <a:latin typeface="Cambria Math"/>
                                </a:rPr>
                              </m:ctrlPr>
                            </m:naryPr>
                            <m:sub>
                              <m:r>
                                <m:rPr>
                                  <m:brk m:alnAt="23"/>
                                </m:rPr>
                                <a:rPr lang="en-US" sz="3200" b="1" i="1" smtClean="0">
                                  <a:solidFill>
                                    <a:srgbClr val="FF0000"/>
                                  </a:solidFill>
                                  <a:latin typeface="Cambria Math"/>
                                </a:rPr>
                                <m:t>𝒌</m:t>
                              </m:r>
                              <m:r>
                                <m:rPr>
                                  <m:brk m:alnAt="23"/>
                                </m:rPr>
                                <a:rPr lang="en-US" sz="3200" b="1" i="1" smtClean="0">
                                  <a:solidFill>
                                    <a:srgbClr val="FF0000"/>
                                  </a:solidFill>
                                  <a:latin typeface="Cambria Math"/>
                                </a:rPr>
                                <m:t>=</m:t>
                              </m:r>
                              <m:r>
                                <m:rPr>
                                  <m:brk m:alnAt="23"/>
                                </m:rPr>
                                <a:rPr lang="en-US" sz="3200" b="1" i="1" smtClean="0">
                                  <a:solidFill>
                                    <a:srgbClr val="FF0000"/>
                                  </a:solidFill>
                                  <a:latin typeface="Cambria Math"/>
                                </a:rPr>
                                <m:t>𝟏</m:t>
                              </m:r>
                            </m:sub>
                            <m:sup>
                              <m:r>
                                <a:rPr lang="en-US" sz="3200" b="1" i="1" smtClean="0">
                                  <a:solidFill>
                                    <a:srgbClr val="FF0000"/>
                                  </a:solidFill>
                                  <a:latin typeface="Cambria Math"/>
                                </a:rPr>
                                <m:t>𝒏</m:t>
                              </m:r>
                            </m:sup>
                            <m:e>
                              <m:sSub>
                                <m:sSubPr>
                                  <m:ctrlPr>
                                    <a:rPr lang="en-US" sz="3200" b="1" i="1" smtClean="0">
                                      <a:solidFill>
                                        <a:srgbClr val="FF0000"/>
                                      </a:solidFill>
                                      <a:latin typeface="Cambria Math"/>
                                    </a:rPr>
                                  </m:ctrlPr>
                                </m:sSubPr>
                                <m:e>
                                  <m:acc>
                                    <m:accPr>
                                      <m:chr m:val="̅"/>
                                      <m:ctrlPr>
                                        <a:rPr lang="en-US" sz="3200" b="1" i="1" smtClean="0">
                                          <a:solidFill>
                                            <a:srgbClr val="FF0000"/>
                                          </a:solidFill>
                                          <a:latin typeface="Cambria Math"/>
                                        </a:rPr>
                                      </m:ctrlPr>
                                    </m:accPr>
                                    <m:e>
                                      <m:r>
                                        <a:rPr lang="en-US" sz="3200" b="1" i="1" smtClean="0">
                                          <a:solidFill>
                                            <a:srgbClr val="FF0000"/>
                                          </a:solidFill>
                                          <a:latin typeface="Cambria Math"/>
                                        </a:rPr>
                                        <m:t>𝑭</m:t>
                                      </m:r>
                                    </m:e>
                                  </m:acc>
                                </m:e>
                                <m:sub>
                                  <m:r>
                                    <a:rPr lang="en-US" sz="3200" b="1" i="1" smtClean="0">
                                      <a:solidFill>
                                        <a:srgbClr val="FF0000"/>
                                      </a:solidFill>
                                      <a:latin typeface="Cambria Math"/>
                                    </a:rPr>
                                    <m:t>𝒌</m:t>
                                  </m:r>
                                </m:sub>
                              </m:sSub>
                            </m:e>
                          </m:nary>
                        </m:den>
                      </m:f>
                    </m:oMath>
                  </m:oMathPara>
                </a14:m>
                <a:endParaRPr lang="en-US" sz="3200" b="1"/>
              </a:p>
            </p:txBody>
          </p:sp>
        </mc:Choice>
        <mc:Fallback xmlns="">
          <p:sp>
            <p:nvSpPr>
              <p:cNvPr id="2" name="TextBox 1"/>
              <p:cNvSpPr txBox="1">
                <a:spLocks noRot="1" noChangeAspect="1" noMove="1" noResize="1" noEditPoints="1" noAdjustHandles="1" noChangeArrowheads="1" noChangeShapeType="1" noTextEdit="1"/>
              </p:cNvSpPr>
              <p:nvPr/>
            </p:nvSpPr>
            <p:spPr>
              <a:xfrm>
                <a:off x="2879812" y="3789040"/>
                <a:ext cx="3078407" cy="1208023"/>
              </a:xfrm>
              <a:prstGeom prst="rect">
                <a:avLst/>
              </a:prstGeom>
              <a:blipFill rotWithShape="1">
                <a:blip r:embed="rId4"/>
                <a:stretch>
                  <a:fillRect/>
                </a:stretch>
              </a:blipFill>
            </p:spPr>
            <p:txBody>
              <a:bodyPr/>
              <a:lstStyle/>
              <a:p>
                <a:r>
                  <a:rPr lang="en-US">
                    <a:noFill/>
                  </a:rPr>
                  <a:t> </a:t>
                </a:r>
              </a:p>
            </p:txBody>
          </p:sp>
        </mc:Fallback>
      </mc:AlternateContent>
      <p:sp>
        <p:nvSpPr>
          <p:cNvPr id="20" name="Slide Number Placeholder 5"/>
          <p:cNvSpPr>
            <a:spLocks noGrp="1"/>
          </p:cNvSpPr>
          <p:nvPr>
            <p:ph type="sldNum" sz="quarter" idx="12"/>
          </p:nvPr>
        </p:nvSpPr>
        <p:spPr>
          <a:xfrm>
            <a:off x="6553200" y="6243638"/>
            <a:ext cx="2133600" cy="457200"/>
          </a:xfrm>
        </p:spPr>
        <p:txBody>
          <a:bodyPr/>
          <a:lstStyle/>
          <a:p>
            <a:pPr>
              <a:defRPr/>
            </a:pPr>
            <a:fld id="{1C010B97-8329-4670-A952-9A6FED0FCEF4}" type="slidenum">
              <a:rPr lang="en-US" altLang="en-US"/>
              <a:pPr>
                <a:defRPr/>
              </a:pPr>
              <a:t>2</a:t>
            </a:fld>
            <a:endParaRPr lang="en-US"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09251"/>
                                        </p:tgtEl>
                                        <p:attrNameLst>
                                          <p:attrName>style.visibility</p:attrName>
                                        </p:attrNameLst>
                                      </p:cBhvr>
                                      <p:to>
                                        <p:strVal val="visible"/>
                                      </p:to>
                                    </p:set>
                                    <p:anim calcmode="lin" valueType="num">
                                      <p:cBhvr>
                                        <p:cTn id="7" dur="500" fill="hold"/>
                                        <p:tgtEl>
                                          <p:spTgt spid="309251"/>
                                        </p:tgtEl>
                                        <p:attrNameLst>
                                          <p:attrName>ppt_w</p:attrName>
                                        </p:attrNameLst>
                                      </p:cBhvr>
                                      <p:tavLst>
                                        <p:tav tm="0">
                                          <p:val>
                                            <p:strVal val="#ppt_w+.3"/>
                                          </p:val>
                                        </p:tav>
                                        <p:tav tm="100000">
                                          <p:val>
                                            <p:strVal val="#ppt_w"/>
                                          </p:val>
                                        </p:tav>
                                      </p:tavLst>
                                    </p:anim>
                                    <p:anim calcmode="lin" valueType="num">
                                      <p:cBhvr>
                                        <p:cTn id="8" dur="500" fill="hold"/>
                                        <p:tgtEl>
                                          <p:spTgt spid="309251"/>
                                        </p:tgtEl>
                                        <p:attrNameLst>
                                          <p:attrName>ppt_h</p:attrName>
                                        </p:attrNameLst>
                                      </p:cBhvr>
                                      <p:tavLst>
                                        <p:tav tm="0">
                                          <p:val>
                                            <p:strVal val="#ppt_h"/>
                                          </p:val>
                                        </p:tav>
                                        <p:tav tm="100000">
                                          <p:val>
                                            <p:strVal val="#ppt_h"/>
                                          </p:val>
                                        </p:tav>
                                      </p:tavLst>
                                    </p:anim>
                                    <p:animEffect transition="in" filter="fade">
                                      <p:cBhvr>
                                        <p:cTn id="9" dur="500"/>
                                        <p:tgtEl>
                                          <p:spTgt spid="309251"/>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309252"/>
                                        </p:tgtEl>
                                        <p:attrNameLst>
                                          <p:attrName>style.visibility</p:attrName>
                                        </p:attrNameLst>
                                      </p:cBhvr>
                                      <p:to>
                                        <p:strVal val="visible"/>
                                      </p:to>
                                    </p:set>
                                    <p:anim calcmode="lin" valueType="num">
                                      <p:cBhvr>
                                        <p:cTn id="14" dur="500" fill="hold"/>
                                        <p:tgtEl>
                                          <p:spTgt spid="309252"/>
                                        </p:tgtEl>
                                        <p:attrNameLst>
                                          <p:attrName>ppt_w</p:attrName>
                                        </p:attrNameLst>
                                      </p:cBhvr>
                                      <p:tavLst>
                                        <p:tav tm="0">
                                          <p:val>
                                            <p:strVal val="#ppt_w+.3"/>
                                          </p:val>
                                        </p:tav>
                                        <p:tav tm="100000">
                                          <p:val>
                                            <p:strVal val="#ppt_w"/>
                                          </p:val>
                                        </p:tav>
                                      </p:tavLst>
                                    </p:anim>
                                    <p:anim calcmode="lin" valueType="num">
                                      <p:cBhvr>
                                        <p:cTn id="15" dur="500" fill="hold"/>
                                        <p:tgtEl>
                                          <p:spTgt spid="309252"/>
                                        </p:tgtEl>
                                        <p:attrNameLst>
                                          <p:attrName>ppt_h</p:attrName>
                                        </p:attrNameLst>
                                      </p:cBhvr>
                                      <p:tavLst>
                                        <p:tav tm="0">
                                          <p:val>
                                            <p:strVal val="#ppt_h"/>
                                          </p:val>
                                        </p:tav>
                                        <p:tav tm="100000">
                                          <p:val>
                                            <p:strVal val="#ppt_h"/>
                                          </p:val>
                                        </p:tav>
                                      </p:tavLst>
                                    </p:anim>
                                    <p:animEffect transition="in" filter="fade">
                                      <p:cBhvr>
                                        <p:cTn id="16" dur="500"/>
                                        <p:tgtEl>
                                          <p:spTgt spid="30925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309253"/>
                                        </p:tgtEl>
                                        <p:attrNameLst>
                                          <p:attrName>style.visibility</p:attrName>
                                        </p:attrNameLst>
                                      </p:cBhvr>
                                      <p:to>
                                        <p:strVal val="visible"/>
                                      </p:to>
                                    </p:set>
                                    <p:animEffect transition="in" filter="checkerboard(across)">
                                      <p:cBhvr>
                                        <p:cTn id="21" dur="500"/>
                                        <p:tgtEl>
                                          <p:spTgt spid="309253"/>
                                        </p:tgtEl>
                                      </p:cBhvr>
                                    </p:animEffect>
                                  </p:childTnLst>
                                </p:cTn>
                              </p:par>
                            </p:childTnLst>
                          </p:cTn>
                        </p:par>
                        <p:par>
                          <p:cTn id="22" fill="hold">
                            <p:stCondLst>
                              <p:cond delay="500"/>
                            </p:stCondLst>
                            <p:childTnLst>
                              <p:par>
                                <p:cTn id="23" presetID="6" presetClass="entr" presetSubtype="16"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ircle(in)">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41326"/>
                                        </p:tgtEl>
                                        <p:attrNameLst>
                                          <p:attrName>style.visibility</p:attrName>
                                        </p:attrNameLst>
                                      </p:cBhvr>
                                      <p:to>
                                        <p:strVal val="visible"/>
                                      </p:to>
                                    </p:set>
                                    <p:animEffect transition="in" filter="wipe(left)">
                                      <p:cBhvr>
                                        <p:cTn id="30" dur="500"/>
                                        <p:tgtEl>
                                          <p:spTgt spid="141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251" grpId="0"/>
      <p:bldP spid="309253" grpId="0"/>
      <p:bldP spid="141326"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315F6466-21C6-4496-8318-39E8F6D766B5}" type="slidenum">
              <a:rPr lang="en-US" altLang="en-US" smtClean="0"/>
              <a:pPr>
                <a:defRPr/>
              </a:pPr>
              <a:t>20</a:t>
            </a:fld>
            <a:endParaRPr lang="en-US" altLang="en-US"/>
          </a:p>
        </p:txBody>
      </p:sp>
      <p:sp>
        <p:nvSpPr>
          <p:cNvPr id="3" name="Text Box 2"/>
          <p:cNvSpPr txBox="1">
            <a:spLocks noChangeArrowheads="1"/>
          </p:cNvSpPr>
          <p:nvPr/>
        </p:nvSpPr>
        <p:spPr bwMode="auto">
          <a:xfrm>
            <a:off x="4595813" y="973138"/>
            <a:ext cx="1416347"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F = bh</a:t>
            </a:r>
          </a:p>
        </p:txBody>
      </p:sp>
      <p:sp>
        <p:nvSpPr>
          <p:cNvPr id="4" name="Text Box 3"/>
          <p:cNvSpPr txBox="1">
            <a:spLocks noChangeArrowheads="1"/>
          </p:cNvSpPr>
          <p:nvPr/>
        </p:nvSpPr>
        <p:spPr bwMode="auto">
          <a:xfrm>
            <a:off x="6524600" y="976313"/>
            <a:ext cx="1778086"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y = b/2</a:t>
            </a:r>
          </a:p>
        </p:txBody>
      </p:sp>
      <p:sp>
        <p:nvSpPr>
          <p:cNvPr id="5" name="Text Box 4"/>
          <p:cNvSpPr txBox="1">
            <a:spLocks noChangeArrowheads="1"/>
          </p:cNvSpPr>
          <p:nvPr/>
        </p:nvSpPr>
        <p:spPr bwMode="auto">
          <a:xfrm>
            <a:off x="6593371" y="2333625"/>
            <a:ext cx="1673311"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y = b/3</a:t>
            </a:r>
          </a:p>
        </p:txBody>
      </p:sp>
      <p:sp>
        <p:nvSpPr>
          <p:cNvPr id="6" name="Text Box 5"/>
          <p:cNvSpPr txBox="1">
            <a:spLocks noChangeArrowheads="1"/>
          </p:cNvSpPr>
          <p:nvPr/>
        </p:nvSpPr>
        <p:spPr bwMode="auto">
          <a:xfrm>
            <a:off x="4644008" y="2347913"/>
            <a:ext cx="1476164"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F = bh/2</a:t>
            </a:r>
          </a:p>
        </p:txBody>
      </p:sp>
      <p:sp>
        <p:nvSpPr>
          <p:cNvPr id="7" name="Text Box 6"/>
          <p:cNvSpPr txBox="1">
            <a:spLocks noChangeArrowheads="1"/>
          </p:cNvSpPr>
          <p:nvPr/>
        </p:nvSpPr>
        <p:spPr bwMode="auto">
          <a:xfrm>
            <a:off x="4562475" y="3829050"/>
            <a:ext cx="2036806"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F = bh/3</a:t>
            </a:r>
          </a:p>
        </p:txBody>
      </p:sp>
      <p:sp>
        <p:nvSpPr>
          <p:cNvPr id="8" name="Text Box 7"/>
          <p:cNvSpPr txBox="1">
            <a:spLocks noChangeArrowheads="1"/>
          </p:cNvSpPr>
          <p:nvPr/>
        </p:nvSpPr>
        <p:spPr bwMode="auto">
          <a:xfrm>
            <a:off x="6596036" y="3829050"/>
            <a:ext cx="1706649"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y = b/4</a:t>
            </a:r>
          </a:p>
        </p:txBody>
      </p:sp>
      <p:sp>
        <p:nvSpPr>
          <p:cNvPr id="9" name="Text Box 8"/>
          <p:cNvSpPr txBox="1">
            <a:spLocks noChangeArrowheads="1"/>
          </p:cNvSpPr>
          <p:nvPr/>
        </p:nvSpPr>
        <p:spPr bwMode="auto">
          <a:xfrm>
            <a:off x="4505325" y="5338763"/>
            <a:ext cx="1902879"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F = 2bh/3</a:t>
            </a:r>
          </a:p>
        </p:txBody>
      </p:sp>
      <p:sp>
        <p:nvSpPr>
          <p:cNvPr id="10" name="Text Box 9"/>
          <p:cNvSpPr txBox="1">
            <a:spLocks noChangeArrowheads="1"/>
          </p:cNvSpPr>
          <p:nvPr/>
        </p:nvSpPr>
        <p:spPr bwMode="auto">
          <a:xfrm>
            <a:off x="6538887" y="5334000"/>
            <a:ext cx="1489497"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y </a:t>
            </a:r>
            <a:r>
              <a:rPr lang="en-US" smtClean="0"/>
              <a:t>= </a:t>
            </a:r>
            <a:r>
              <a:rPr lang="en-US"/>
              <a:t>3b/8</a:t>
            </a:r>
          </a:p>
        </p:txBody>
      </p:sp>
      <p:sp>
        <p:nvSpPr>
          <p:cNvPr id="11" name="Line 10"/>
          <p:cNvSpPr>
            <a:spLocks noChangeShapeType="1"/>
          </p:cNvSpPr>
          <p:nvPr/>
        </p:nvSpPr>
        <p:spPr bwMode="auto">
          <a:xfrm>
            <a:off x="2133600" y="323850"/>
            <a:ext cx="5760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 name="Line 11"/>
          <p:cNvSpPr>
            <a:spLocks noChangeShapeType="1"/>
          </p:cNvSpPr>
          <p:nvPr/>
        </p:nvSpPr>
        <p:spPr bwMode="auto">
          <a:xfrm>
            <a:off x="2133600" y="323850"/>
            <a:ext cx="0" cy="60102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 name="Line 12"/>
          <p:cNvSpPr>
            <a:spLocks noChangeShapeType="1"/>
          </p:cNvSpPr>
          <p:nvPr/>
        </p:nvSpPr>
        <p:spPr bwMode="auto">
          <a:xfrm>
            <a:off x="4419600" y="323850"/>
            <a:ext cx="0" cy="60102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 name="Line 13"/>
          <p:cNvSpPr>
            <a:spLocks noChangeShapeType="1"/>
          </p:cNvSpPr>
          <p:nvPr/>
        </p:nvSpPr>
        <p:spPr bwMode="auto">
          <a:xfrm>
            <a:off x="6444208" y="323850"/>
            <a:ext cx="0" cy="60102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 name="Line 14"/>
          <p:cNvSpPr>
            <a:spLocks noChangeShapeType="1"/>
          </p:cNvSpPr>
          <p:nvPr/>
        </p:nvSpPr>
        <p:spPr bwMode="auto">
          <a:xfrm>
            <a:off x="7900020" y="323850"/>
            <a:ext cx="0" cy="60102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 name="Line 15"/>
          <p:cNvSpPr>
            <a:spLocks noChangeShapeType="1"/>
          </p:cNvSpPr>
          <p:nvPr/>
        </p:nvSpPr>
        <p:spPr bwMode="auto">
          <a:xfrm>
            <a:off x="2133600" y="598488"/>
            <a:ext cx="5760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 name="Text Box 16"/>
          <p:cNvSpPr txBox="1">
            <a:spLocks noChangeArrowheads="1"/>
          </p:cNvSpPr>
          <p:nvPr/>
        </p:nvSpPr>
        <p:spPr bwMode="auto">
          <a:xfrm>
            <a:off x="2981325" y="247650"/>
            <a:ext cx="9048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Hình</a:t>
            </a:r>
          </a:p>
        </p:txBody>
      </p:sp>
      <p:sp>
        <p:nvSpPr>
          <p:cNvPr id="18" name="Text Box 17"/>
          <p:cNvSpPr txBox="1">
            <a:spLocks noChangeArrowheads="1"/>
          </p:cNvSpPr>
          <p:nvPr/>
        </p:nvSpPr>
        <p:spPr bwMode="auto">
          <a:xfrm>
            <a:off x="4448175" y="247650"/>
            <a:ext cx="14097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sz="2000"/>
              <a:t>Diện tích</a:t>
            </a:r>
          </a:p>
        </p:txBody>
      </p:sp>
      <p:sp>
        <p:nvSpPr>
          <p:cNvPr id="19" name="Text Box 18"/>
          <p:cNvSpPr txBox="1">
            <a:spLocks noChangeArrowheads="1"/>
          </p:cNvSpPr>
          <p:nvPr/>
        </p:nvSpPr>
        <p:spPr bwMode="auto">
          <a:xfrm>
            <a:off x="6372200" y="228600"/>
            <a:ext cx="13716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sz="2000"/>
              <a:t>Trọng tâm</a:t>
            </a:r>
          </a:p>
        </p:txBody>
      </p:sp>
      <p:sp>
        <p:nvSpPr>
          <p:cNvPr id="20" name="Line 19"/>
          <p:cNvSpPr>
            <a:spLocks noChangeShapeType="1"/>
          </p:cNvSpPr>
          <p:nvPr/>
        </p:nvSpPr>
        <p:spPr bwMode="auto">
          <a:xfrm>
            <a:off x="2895600" y="704850"/>
            <a:ext cx="10287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 name="Line 20"/>
          <p:cNvSpPr>
            <a:spLocks noChangeShapeType="1"/>
          </p:cNvSpPr>
          <p:nvPr/>
        </p:nvSpPr>
        <p:spPr bwMode="auto">
          <a:xfrm>
            <a:off x="2895600" y="1276350"/>
            <a:ext cx="10287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 name="Line 21"/>
          <p:cNvSpPr>
            <a:spLocks noChangeShapeType="1"/>
          </p:cNvSpPr>
          <p:nvPr/>
        </p:nvSpPr>
        <p:spPr bwMode="auto">
          <a:xfrm>
            <a:off x="2895600" y="704850"/>
            <a:ext cx="0" cy="5730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 name="Line 22"/>
          <p:cNvSpPr>
            <a:spLocks noChangeShapeType="1"/>
          </p:cNvSpPr>
          <p:nvPr/>
        </p:nvSpPr>
        <p:spPr bwMode="auto">
          <a:xfrm>
            <a:off x="3924300" y="704850"/>
            <a:ext cx="0" cy="5730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 name="Line 23"/>
          <p:cNvSpPr>
            <a:spLocks noChangeShapeType="1"/>
          </p:cNvSpPr>
          <p:nvPr/>
        </p:nvSpPr>
        <p:spPr bwMode="auto">
          <a:xfrm>
            <a:off x="2895600" y="1163638"/>
            <a:ext cx="0" cy="5572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 name="Line 24"/>
          <p:cNvSpPr>
            <a:spLocks noChangeShapeType="1"/>
          </p:cNvSpPr>
          <p:nvPr/>
        </p:nvSpPr>
        <p:spPr bwMode="auto">
          <a:xfrm>
            <a:off x="3924300" y="1163638"/>
            <a:ext cx="0" cy="5572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 name="Line 25"/>
          <p:cNvSpPr>
            <a:spLocks noChangeShapeType="1"/>
          </p:cNvSpPr>
          <p:nvPr/>
        </p:nvSpPr>
        <p:spPr bwMode="auto">
          <a:xfrm>
            <a:off x="2895600" y="1695450"/>
            <a:ext cx="1028700" cy="0"/>
          </a:xfrm>
          <a:prstGeom prst="line">
            <a:avLst/>
          </a:prstGeom>
          <a:noFill/>
          <a:ln w="9525">
            <a:solidFill>
              <a:schemeClr val="tx1"/>
            </a:solidFill>
            <a:round/>
            <a:headEnd type="stealth" w="med" len="lg"/>
            <a:tailEnd type="stealth" w="med" len="lg"/>
          </a:ln>
          <a:extLst>
            <a:ext uri="{909E8E84-426E-40DD-AFC4-6F175D3DCCD1}">
              <a14:hiddenFill xmlns:a14="http://schemas.microsoft.com/office/drawing/2010/main">
                <a:noFill/>
              </a14:hiddenFill>
            </a:ext>
          </a:extLst>
        </p:spPr>
        <p:txBody>
          <a:bodyPr/>
          <a:lstStyle/>
          <a:p>
            <a:endParaRPr lang="en-US"/>
          </a:p>
        </p:txBody>
      </p:sp>
      <p:sp>
        <p:nvSpPr>
          <p:cNvPr id="27" name="AutoShape 26"/>
          <p:cNvSpPr>
            <a:spLocks noChangeArrowheads="1"/>
          </p:cNvSpPr>
          <p:nvPr/>
        </p:nvSpPr>
        <p:spPr bwMode="auto">
          <a:xfrm>
            <a:off x="3390900" y="971550"/>
            <a:ext cx="36513" cy="36513"/>
          </a:xfrm>
          <a:prstGeom prst="flowChartConnector">
            <a:avLst/>
          </a:prstGeom>
          <a:solidFill>
            <a:srgbClr val="000000"/>
          </a:solidFill>
          <a:ln w="9525">
            <a:solidFill>
              <a:schemeClr val="tx1"/>
            </a:solidFill>
            <a:round/>
            <a:headEnd/>
            <a:tailEnd/>
          </a:ln>
        </p:spPr>
        <p:txBody>
          <a:bodyPr/>
          <a:lstStyle/>
          <a:p>
            <a:endParaRPr lang="en-US"/>
          </a:p>
        </p:txBody>
      </p:sp>
      <p:sp>
        <p:nvSpPr>
          <p:cNvPr id="28" name="Line 27"/>
          <p:cNvSpPr>
            <a:spLocks noChangeShapeType="1"/>
          </p:cNvSpPr>
          <p:nvPr/>
        </p:nvSpPr>
        <p:spPr bwMode="auto">
          <a:xfrm>
            <a:off x="3409950" y="1009650"/>
            <a:ext cx="0" cy="49371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 name="Line 28"/>
          <p:cNvSpPr>
            <a:spLocks noChangeShapeType="1"/>
          </p:cNvSpPr>
          <p:nvPr/>
        </p:nvSpPr>
        <p:spPr bwMode="auto">
          <a:xfrm>
            <a:off x="2895600" y="1485900"/>
            <a:ext cx="514350" cy="0"/>
          </a:xfrm>
          <a:prstGeom prst="line">
            <a:avLst/>
          </a:prstGeom>
          <a:noFill/>
          <a:ln w="9525">
            <a:solidFill>
              <a:schemeClr val="tx1"/>
            </a:solidFill>
            <a:round/>
            <a:headEnd type="stealth" w="med" len="lg"/>
            <a:tailEnd type="stealth" w="med" len="lg"/>
          </a:ln>
          <a:extLst>
            <a:ext uri="{909E8E84-426E-40DD-AFC4-6F175D3DCCD1}">
              <a14:hiddenFill xmlns:a14="http://schemas.microsoft.com/office/drawing/2010/main">
                <a:noFill/>
              </a14:hiddenFill>
            </a:ext>
          </a:extLst>
        </p:spPr>
        <p:txBody>
          <a:bodyPr/>
          <a:lstStyle/>
          <a:p>
            <a:endParaRPr lang="en-US"/>
          </a:p>
        </p:txBody>
      </p:sp>
      <p:sp>
        <p:nvSpPr>
          <p:cNvPr id="30" name="Line 29"/>
          <p:cNvSpPr>
            <a:spLocks noChangeShapeType="1"/>
          </p:cNvSpPr>
          <p:nvPr/>
        </p:nvSpPr>
        <p:spPr bwMode="auto">
          <a:xfrm flipH="1">
            <a:off x="2590800" y="704850"/>
            <a:ext cx="3429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 name="Line 30"/>
          <p:cNvSpPr>
            <a:spLocks noChangeShapeType="1"/>
          </p:cNvSpPr>
          <p:nvPr/>
        </p:nvSpPr>
        <p:spPr bwMode="auto">
          <a:xfrm flipH="1">
            <a:off x="2562225" y="1276350"/>
            <a:ext cx="3429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 name="Line 31"/>
          <p:cNvSpPr>
            <a:spLocks noChangeShapeType="1"/>
          </p:cNvSpPr>
          <p:nvPr/>
        </p:nvSpPr>
        <p:spPr bwMode="auto">
          <a:xfrm>
            <a:off x="2619375" y="704850"/>
            <a:ext cx="0" cy="573088"/>
          </a:xfrm>
          <a:prstGeom prst="line">
            <a:avLst/>
          </a:prstGeom>
          <a:noFill/>
          <a:ln w="9525">
            <a:solidFill>
              <a:schemeClr val="tx1"/>
            </a:solidFill>
            <a:round/>
            <a:headEnd type="stealth" w="med" len="lg"/>
            <a:tailEnd type="stealth" w="med" len="lg"/>
          </a:ln>
          <a:extLst>
            <a:ext uri="{909E8E84-426E-40DD-AFC4-6F175D3DCCD1}">
              <a14:hiddenFill xmlns:a14="http://schemas.microsoft.com/office/drawing/2010/main">
                <a:noFill/>
              </a14:hiddenFill>
            </a:ext>
          </a:extLst>
        </p:spPr>
        <p:txBody>
          <a:bodyPr/>
          <a:lstStyle/>
          <a:p>
            <a:endParaRPr lang="en-US"/>
          </a:p>
        </p:txBody>
      </p:sp>
      <p:sp>
        <p:nvSpPr>
          <p:cNvPr id="33" name="Text Box 32"/>
          <p:cNvSpPr txBox="1">
            <a:spLocks noChangeArrowheads="1"/>
          </p:cNvSpPr>
          <p:nvPr/>
        </p:nvSpPr>
        <p:spPr bwMode="auto">
          <a:xfrm rot="16200000">
            <a:off x="2170907" y="805656"/>
            <a:ext cx="342900"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h</a:t>
            </a:r>
          </a:p>
        </p:txBody>
      </p:sp>
      <p:sp>
        <p:nvSpPr>
          <p:cNvPr id="34" name="Text Box 33"/>
          <p:cNvSpPr txBox="1">
            <a:spLocks noChangeArrowheads="1"/>
          </p:cNvSpPr>
          <p:nvPr/>
        </p:nvSpPr>
        <p:spPr bwMode="auto">
          <a:xfrm>
            <a:off x="3009900" y="1100138"/>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y</a:t>
            </a:r>
          </a:p>
        </p:txBody>
      </p:sp>
      <p:sp>
        <p:nvSpPr>
          <p:cNvPr id="35" name="Text Box 34"/>
          <p:cNvSpPr txBox="1">
            <a:spLocks noChangeArrowheads="1"/>
          </p:cNvSpPr>
          <p:nvPr/>
        </p:nvSpPr>
        <p:spPr bwMode="auto">
          <a:xfrm>
            <a:off x="3414713" y="1328738"/>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b</a:t>
            </a:r>
          </a:p>
        </p:txBody>
      </p:sp>
      <p:sp>
        <p:nvSpPr>
          <p:cNvPr id="36" name="Line 35"/>
          <p:cNvSpPr>
            <a:spLocks noChangeShapeType="1"/>
          </p:cNvSpPr>
          <p:nvPr/>
        </p:nvSpPr>
        <p:spPr bwMode="auto">
          <a:xfrm>
            <a:off x="2914650" y="2655888"/>
            <a:ext cx="10287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 name="Line 36"/>
          <p:cNvSpPr>
            <a:spLocks noChangeShapeType="1"/>
          </p:cNvSpPr>
          <p:nvPr/>
        </p:nvSpPr>
        <p:spPr bwMode="auto">
          <a:xfrm>
            <a:off x="2914650" y="2085975"/>
            <a:ext cx="0" cy="571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 name="Line 37"/>
          <p:cNvSpPr>
            <a:spLocks noChangeShapeType="1"/>
          </p:cNvSpPr>
          <p:nvPr/>
        </p:nvSpPr>
        <p:spPr bwMode="auto">
          <a:xfrm>
            <a:off x="2914650" y="2579688"/>
            <a:ext cx="0" cy="558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 name="Line 38"/>
          <p:cNvSpPr>
            <a:spLocks noChangeShapeType="1"/>
          </p:cNvSpPr>
          <p:nvPr/>
        </p:nvSpPr>
        <p:spPr bwMode="auto">
          <a:xfrm>
            <a:off x="3943350" y="2655888"/>
            <a:ext cx="0" cy="4857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 name="Line 39"/>
          <p:cNvSpPr>
            <a:spLocks noChangeShapeType="1"/>
          </p:cNvSpPr>
          <p:nvPr/>
        </p:nvSpPr>
        <p:spPr bwMode="auto">
          <a:xfrm>
            <a:off x="2914650" y="3074988"/>
            <a:ext cx="1028700" cy="0"/>
          </a:xfrm>
          <a:prstGeom prst="line">
            <a:avLst/>
          </a:prstGeom>
          <a:noFill/>
          <a:ln w="9525">
            <a:solidFill>
              <a:schemeClr val="tx1"/>
            </a:solidFill>
            <a:round/>
            <a:headEnd type="stealth" w="sm" len="med"/>
            <a:tailEnd type="stealth" w="sm" len="med"/>
          </a:ln>
          <a:extLst>
            <a:ext uri="{909E8E84-426E-40DD-AFC4-6F175D3DCCD1}">
              <a14:hiddenFill xmlns:a14="http://schemas.microsoft.com/office/drawing/2010/main">
                <a:noFill/>
              </a14:hiddenFill>
            </a:ext>
          </a:extLst>
        </p:spPr>
        <p:txBody>
          <a:bodyPr/>
          <a:lstStyle/>
          <a:p>
            <a:endParaRPr lang="en-US"/>
          </a:p>
        </p:txBody>
      </p:sp>
      <p:sp>
        <p:nvSpPr>
          <p:cNvPr id="41" name="AutoShape 40"/>
          <p:cNvSpPr>
            <a:spLocks noChangeArrowheads="1"/>
          </p:cNvSpPr>
          <p:nvPr/>
        </p:nvSpPr>
        <p:spPr bwMode="auto">
          <a:xfrm>
            <a:off x="3162300" y="2438400"/>
            <a:ext cx="36513" cy="34925"/>
          </a:xfrm>
          <a:prstGeom prst="flowChartConnector">
            <a:avLst/>
          </a:prstGeom>
          <a:solidFill>
            <a:srgbClr val="000000"/>
          </a:solidFill>
          <a:ln w="9525">
            <a:solidFill>
              <a:schemeClr val="tx1"/>
            </a:solidFill>
            <a:round/>
            <a:headEnd/>
            <a:tailEnd/>
          </a:ln>
        </p:spPr>
        <p:txBody>
          <a:bodyPr/>
          <a:lstStyle/>
          <a:p>
            <a:endParaRPr lang="en-US"/>
          </a:p>
        </p:txBody>
      </p:sp>
      <p:sp>
        <p:nvSpPr>
          <p:cNvPr id="42" name="Line 41"/>
          <p:cNvSpPr>
            <a:spLocks noChangeShapeType="1"/>
          </p:cNvSpPr>
          <p:nvPr/>
        </p:nvSpPr>
        <p:spPr bwMode="auto">
          <a:xfrm>
            <a:off x="3181350" y="2476500"/>
            <a:ext cx="0" cy="49371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 name="Line 42"/>
          <p:cNvSpPr>
            <a:spLocks noChangeShapeType="1"/>
          </p:cNvSpPr>
          <p:nvPr/>
        </p:nvSpPr>
        <p:spPr bwMode="auto">
          <a:xfrm>
            <a:off x="2914650" y="2905125"/>
            <a:ext cx="263525" cy="0"/>
          </a:xfrm>
          <a:prstGeom prst="line">
            <a:avLst/>
          </a:prstGeom>
          <a:noFill/>
          <a:ln w="9525">
            <a:solidFill>
              <a:schemeClr val="tx1"/>
            </a:solidFill>
            <a:round/>
            <a:headEnd type="stealth" w="sm" len="med"/>
            <a:tailEnd type="stealth" w="sm" len="med"/>
          </a:ln>
          <a:extLst>
            <a:ext uri="{909E8E84-426E-40DD-AFC4-6F175D3DCCD1}">
              <a14:hiddenFill xmlns:a14="http://schemas.microsoft.com/office/drawing/2010/main">
                <a:noFill/>
              </a14:hiddenFill>
            </a:ext>
          </a:extLst>
        </p:spPr>
        <p:txBody>
          <a:bodyPr/>
          <a:lstStyle/>
          <a:p>
            <a:endParaRPr lang="en-US"/>
          </a:p>
        </p:txBody>
      </p:sp>
      <p:sp>
        <p:nvSpPr>
          <p:cNvPr id="44" name="Line 43"/>
          <p:cNvSpPr>
            <a:spLocks noChangeShapeType="1"/>
          </p:cNvSpPr>
          <p:nvPr/>
        </p:nvSpPr>
        <p:spPr bwMode="auto">
          <a:xfrm flipH="1">
            <a:off x="2581275" y="2076450"/>
            <a:ext cx="3238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 name="Line 44"/>
          <p:cNvSpPr>
            <a:spLocks noChangeShapeType="1"/>
          </p:cNvSpPr>
          <p:nvPr/>
        </p:nvSpPr>
        <p:spPr bwMode="auto">
          <a:xfrm flipH="1">
            <a:off x="2581275" y="2655888"/>
            <a:ext cx="3429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 name="Line 45"/>
          <p:cNvSpPr>
            <a:spLocks noChangeShapeType="1"/>
          </p:cNvSpPr>
          <p:nvPr/>
        </p:nvSpPr>
        <p:spPr bwMode="auto">
          <a:xfrm>
            <a:off x="2638425" y="2076450"/>
            <a:ext cx="0" cy="582613"/>
          </a:xfrm>
          <a:prstGeom prst="line">
            <a:avLst/>
          </a:prstGeom>
          <a:noFill/>
          <a:ln w="9525">
            <a:solidFill>
              <a:schemeClr val="tx1"/>
            </a:solidFill>
            <a:round/>
            <a:headEnd type="stealth" w="sm" len="med"/>
            <a:tailEnd type="stealth" w="sm" len="med"/>
          </a:ln>
          <a:extLst>
            <a:ext uri="{909E8E84-426E-40DD-AFC4-6F175D3DCCD1}">
              <a14:hiddenFill xmlns:a14="http://schemas.microsoft.com/office/drawing/2010/main">
                <a:noFill/>
              </a14:hiddenFill>
            </a:ext>
          </a:extLst>
        </p:spPr>
        <p:txBody>
          <a:bodyPr/>
          <a:lstStyle/>
          <a:p>
            <a:endParaRPr lang="en-US"/>
          </a:p>
        </p:txBody>
      </p:sp>
      <p:sp>
        <p:nvSpPr>
          <p:cNvPr id="47" name="Text Box 46"/>
          <p:cNvSpPr txBox="1">
            <a:spLocks noChangeArrowheads="1"/>
          </p:cNvSpPr>
          <p:nvPr/>
        </p:nvSpPr>
        <p:spPr bwMode="auto">
          <a:xfrm rot="16200000">
            <a:off x="2276475" y="2185988"/>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h</a:t>
            </a:r>
          </a:p>
        </p:txBody>
      </p:sp>
      <p:sp>
        <p:nvSpPr>
          <p:cNvPr id="48" name="Text Box 47"/>
          <p:cNvSpPr txBox="1">
            <a:spLocks noChangeArrowheads="1"/>
          </p:cNvSpPr>
          <p:nvPr/>
        </p:nvSpPr>
        <p:spPr bwMode="auto">
          <a:xfrm>
            <a:off x="2914650" y="2513013"/>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y</a:t>
            </a:r>
          </a:p>
        </p:txBody>
      </p:sp>
      <p:sp>
        <p:nvSpPr>
          <p:cNvPr id="49" name="Text Box 48"/>
          <p:cNvSpPr txBox="1">
            <a:spLocks noChangeArrowheads="1"/>
          </p:cNvSpPr>
          <p:nvPr/>
        </p:nvSpPr>
        <p:spPr bwMode="auto">
          <a:xfrm>
            <a:off x="3462338" y="2693988"/>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b</a:t>
            </a:r>
          </a:p>
        </p:txBody>
      </p:sp>
      <p:sp>
        <p:nvSpPr>
          <p:cNvPr id="50" name="Line 49"/>
          <p:cNvSpPr>
            <a:spLocks noChangeShapeType="1"/>
          </p:cNvSpPr>
          <p:nvPr/>
        </p:nvSpPr>
        <p:spPr bwMode="auto">
          <a:xfrm>
            <a:off x="2914650" y="2076450"/>
            <a:ext cx="1028700" cy="571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 name="Line 50"/>
          <p:cNvSpPr>
            <a:spLocks noChangeShapeType="1"/>
          </p:cNvSpPr>
          <p:nvPr/>
        </p:nvSpPr>
        <p:spPr bwMode="auto">
          <a:xfrm>
            <a:off x="2133600" y="3295650"/>
            <a:ext cx="5760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 name="Line 51"/>
          <p:cNvSpPr>
            <a:spLocks noChangeShapeType="1"/>
          </p:cNvSpPr>
          <p:nvPr/>
        </p:nvSpPr>
        <p:spPr bwMode="auto">
          <a:xfrm>
            <a:off x="2914650" y="4076700"/>
            <a:ext cx="10287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 name="Line 52"/>
          <p:cNvSpPr>
            <a:spLocks noChangeShapeType="1"/>
          </p:cNvSpPr>
          <p:nvPr/>
        </p:nvSpPr>
        <p:spPr bwMode="auto">
          <a:xfrm>
            <a:off x="2914650" y="3505200"/>
            <a:ext cx="0" cy="571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 name="Line 53"/>
          <p:cNvSpPr>
            <a:spLocks noChangeShapeType="1"/>
          </p:cNvSpPr>
          <p:nvPr/>
        </p:nvSpPr>
        <p:spPr bwMode="auto">
          <a:xfrm>
            <a:off x="2914650" y="4000500"/>
            <a:ext cx="0" cy="558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 name="Line 54"/>
          <p:cNvSpPr>
            <a:spLocks noChangeShapeType="1"/>
          </p:cNvSpPr>
          <p:nvPr/>
        </p:nvSpPr>
        <p:spPr bwMode="auto">
          <a:xfrm>
            <a:off x="3943350" y="4076700"/>
            <a:ext cx="0" cy="4857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 name="Line 55"/>
          <p:cNvSpPr>
            <a:spLocks noChangeShapeType="1"/>
          </p:cNvSpPr>
          <p:nvPr/>
        </p:nvSpPr>
        <p:spPr bwMode="auto">
          <a:xfrm>
            <a:off x="2914650" y="4533900"/>
            <a:ext cx="1028700" cy="0"/>
          </a:xfrm>
          <a:prstGeom prst="line">
            <a:avLst/>
          </a:prstGeom>
          <a:noFill/>
          <a:ln w="9525">
            <a:solidFill>
              <a:schemeClr val="tx1"/>
            </a:solidFill>
            <a:round/>
            <a:headEnd type="stealth" w="med" len="lg"/>
            <a:tailEnd type="stealth" w="med" len="lg"/>
          </a:ln>
          <a:extLst>
            <a:ext uri="{909E8E84-426E-40DD-AFC4-6F175D3DCCD1}">
              <a14:hiddenFill xmlns:a14="http://schemas.microsoft.com/office/drawing/2010/main">
                <a:noFill/>
              </a14:hiddenFill>
            </a:ext>
          </a:extLst>
        </p:spPr>
        <p:txBody>
          <a:bodyPr/>
          <a:lstStyle/>
          <a:p>
            <a:endParaRPr lang="en-US"/>
          </a:p>
        </p:txBody>
      </p:sp>
      <p:sp>
        <p:nvSpPr>
          <p:cNvPr id="57" name="AutoShape 56"/>
          <p:cNvSpPr>
            <a:spLocks noChangeArrowheads="1"/>
          </p:cNvSpPr>
          <p:nvPr/>
        </p:nvSpPr>
        <p:spPr bwMode="auto">
          <a:xfrm>
            <a:off x="3162300" y="3943350"/>
            <a:ext cx="36513" cy="36513"/>
          </a:xfrm>
          <a:prstGeom prst="flowChartConnector">
            <a:avLst/>
          </a:prstGeom>
          <a:solidFill>
            <a:srgbClr val="000000"/>
          </a:solidFill>
          <a:ln w="9525">
            <a:solidFill>
              <a:schemeClr val="tx1"/>
            </a:solidFill>
            <a:round/>
            <a:headEnd/>
            <a:tailEnd/>
          </a:ln>
        </p:spPr>
        <p:txBody>
          <a:bodyPr/>
          <a:lstStyle/>
          <a:p>
            <a:endParaRPr lang="en-US"/>
          </a:p>
        </p:txBody>
      </p:sp>
      <p:sp>
        <p:nvSpPr>
          <p:cNvPr id="58" name="Line 57"/>
          <p:cNvSpPr>
            <a:spLocks noChangeShapeType="1"/>
          </p:cNvSpPr>
          <p:nvPr/>
        </p:nvSpPr>
        <p:spPr bwMode="auto">
          <a:xfrm>
            <a:off x="3181350" y="3971925"/>
            <a:ext cx="0" cy="45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 name="Line 58"/>
          <p:cNvSpPr>
            <a:spLocks noChangeShapeType="1"/>
          </p:cNvSpPr>
          <p:nvPr/>
        </p:nvSpPr>
        <p:spPr bwMode="auto">
          <a:xfrm>
            <a:off x="2914650" y="4381500"/>
            <a:ext cx="263525" cy="0"/>
          </a:xfrm>
          <a:prstGeom prst="line">
            <a:avLst/>
          </a:prstGeom>
          <a:noFill/>
          <a:ln w="9525">
            <a:solidFill>
              <a:schemeClr val="tx1"/>
            </a:solidFill>
            <a:round/>
            <a:headEnd type="stealth" w="sm" len="med"/>
            <a:tailEnd type="stealth" w="sm" len="med"/>
          </a:ln>
          <a:extLst>
            <a:ext uri="{909E8E84-426E-40DD-AFC4-6F175D3DCCD1}">
              <a14:hiddenFill xmlns:a14="http://schemas.microsoft.com/office/drawing/2010/main">
                <a:noFill/>
              </a14:hiddenFill>
            </a:ext>
          </a:extLst>
        </p:spPr>
        <p:txBody>
          <a:bodyPr/>
          <a:lstStyle/>
          <a:p>
            <a:endParaRPr lang="en-US"/>
          </a:p>
        </p:txBody>
      </p:sp>
      <p:sp>
        <p:nvSpPr>
          <p:cNvPr id="60" name="Line 59"/>
          <p:cNvSpPr>
            <a:spLocks noChangeShapeType="1"/>
          </p:cNvSpPr>
          <p:nvPr/>
        </p:nvSpPr>
        <p:spPr bwMode="auto">
          <a:xfrm flipH="1">
            <a:off x="2581275" y="3505200"/>
            <a:ext cx="3270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 name="Line 60"/>
          <p:cNvSpPr>
            <a:spLocks noChangeShapeType="1"/>
          </p:cNvSpPr>
          <p:nvPr/>
        </p:nvSpPr>
        <p:spPr bwMode="auto">
          <a:xfrm flipH="1">
            <a:off x="2581275" y="4076700"/>
            <a:ext cx="3429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 name="Line 61"/>
          <p:cNvSpPr>
            <a:spLocks noChangeShapeType="1"/>
          </p:cNvSpPr>
          <p:nvPr/>
        </p:nvSpPr>
        <p:spPr bwMode="auto">
          <a:xfrm>
            <a:off x="2638425" y="3505200"/>
            <a:ext cx="0" cy="571500"/>
          </a:xfrm>
          <a:prstGeom prst="line">
            <a:avLst/>
          </a:prstGeom>
          <a:noFill/>
          <a:ln w="9525">
            <a:solidFill>
              <a:schemeClr val="tx1"/>
            </a:solidFill>
            <a:round/>
            <a:headEnd type="stealth" w="med" len="lg"/>
            <a:tailEnd type="stealth" w="med" len="lg"/>
          </a:ln>
          <a:extLst>
            <a:ext uri="{909E8E84-426E-40DD-AFC4-6F175D3DCCD1}">
              <a14:hiddenFill xmlns:a14="http://schemas.microsoft.com/office/drawing/2010/main">
                <a:noFill/>
              </a14:hiddenFill>
            </a:ext>
          </a:extLst>
        </p:spPr>
        <p:txBody>
          <a:bodyPr/>
          <a:lstStyle/>
          <a:p>
            <a:endParaRPr lang="en-US"/>
          </a:p>
        </p:txBody>
      </p:sp>
      <p:sp>
        <p:nvSpPr>
          <p:cNvPr id="63" name="Text Box 62"/>
          <p:cNvSpPr txBox="1">
            <a:spLocks noChangeArrowheads="1"/>
          </p:cNvSpPr>
          <p:nvPr/>
        </p:nvSpPr>
        <p:spPr bwMode="auto">
          <a:xfrm rot="16200000">
            <a:off x="2262188" y="361950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h</a:t>
            </a:r>
          </a:p>
        </p:txBody>
      </p:sp>
      <p:sp>
        <p:nvSpPr>
          <p:cNvPr id="64" name="Text Box 63"/>
          <p:cNvSpPr txBox="1">
            <a:spLocks noChangeArrowheads="1"/>
          </p:cNvSpPr>
          <p:nvPr/>
        </p:nvSpPr>
        <p:spPr bwMode="auto">
          <a:xfrm>
            <a:off x="2933700" y="400050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y</a:t>
            </a:r>
          </a:p>
        </p:txBody>
      </p:sp>
      <p:sp>
        <p:nvSpPr>
          <p:cNvPr id="65" name="Text Box 64"/>
          <p:cNvSpPr txBox="1">
            <a:spLocks noChangeArrowheads="1"/>
          </p:cNvSpPr>
          <p:nvPr/>
        </p:nvSpPr>
        <p:spPr bwMode="auto">
          <a:xfrm>
            <a:off x="3362325" y="4157663"/>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b</a:t>
            </a:r>
          </a:p>
        </p:txBody>
      </p:sp>
      <p:sp>
        <p:nvSpPr>
          <p:cNvPr id="66" name="Arc 65"/>
          <p:cNvSpPr>
            <a:spLocks/>
          </p:cNvSpPr>
          <p:nvPr/>
        </p:nvSpPr>
        <p:spPr bwMode="auto">
          <a:xfrm>
            <a:off x="2914650" y="2416175"/>
            <a:ext cx="1265238" cy="1649413"/>
          </a:xfrm>
          <a:custGeom>
            <a:avLst/>
            <a:gdLst>
              <a:gd name="G0" fmla="+- 16365 0 0"/>
              <a:gd name="G1" fmla="+- 0 0 0"/>
              <a:gd name="G2" fmla="+- 21600 0 0"/>
              <a:gd name="T0" fmla="*/ 12923 w 16365"/>
              <a:gd name="T1" fmla="*/ 21324 h 21324"/>
              <a:gd name="T2" fmla="*/ 0 w 16365"/>
              <a:gd name="T3" fmla="*/ 14098 h 21324"/>
              <a:gd name="T4" fmla="*/ 16365 w 16365"/>
              <a:gd name="T5" fmla="*/ 0 h 21324"/>
            </a:gdLst>
            <a:ahLst/>
            <a:cxnLst>
              <a:cxn ang="0">
                <a:pos x="T0" y="T1"/>
              </a:cxn>
              <a:cxn ang="0">
                <a:pos x="T2" y="T3"/>
              </a:cxn>
              <a:cxn ang="0">
                <a:pos x="T4" y="T5"/>
              </a:cxn>
            </a:cxnLst>
            <a:rect l="0" t="0" r="r" b="b"/>
            <a:pathLst>
              <a:path w="16365" h="21324" fill="none" extrusionOk="0">
                <a:moveTo>
                  <a:pt x="12923" y="21323"/>
                </a:moveTo>
                <a:cubicBezTo>
                  <a:pt x="7898" y="20512"/>
                  <a:pt x="3321" y="17953"/>
                  <a:pt x="0" y="14097"/>
                </a:cubicBezTo>
              </a:path>
              <a:path w="16365" h="21324" stroke="0" extrusionOk="0">
                <a:moveTo>
                  <a:pt x="12923" y="21323"/>
                </a:moveTo>
                <a:cubicBezTo>
                  <a:pt x="7898" y="20512"/>
                  <a:pt x="3321" y="17953"/>
                  <a:pt x="0" y="14097"/>
                </a:cubicBezTo>
                <a:lnTo>
                  <a:pt x="16365" y="0"/>
                </a:lnTo>
                <a:close/>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7" name="Line 66"/>
          <p:cNvSpPr>
            <a:spLocks noChangeShapeType="1"/>
          </p:cNvSpPr>
          <p:nvPr/>
        </p:nvSpPr>
        <p:spPr bwMode="auto">
          <a:xfrm>
            <a:off x="2905125" y="5619750"/>
            <a:ext cx="10287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8" name="Line 67"/>
          <p:cNvSpPr>
            <a:spLocks noChangeShapeType="1"/>
          </p:cNvSpPr>
          <p:nvPr/>
        </p:nvSpPr>
        <p:spPr bwMode="auto">
          <a:xfrm>
            <a:off x="2905125" y="5048250"/>
            <a:ext cx="0" cy="571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 name="Line 68"/>
          <p:cNvSpPr>
            <a:spLocks noChangeShapeType="1"/>
          </p:cNvSpPr>
          <p:nvPr/>
        </p:nvSpPr>
        <p:spPr bwMode="auto">
          <a:xfrm>
            <a:off x="2905125" y="5543550"/>
            <a:ext cx="0" cy="558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 name="Line 69"/>
          <p:cNvSpPr>
            <a:spLocks noChangeShapeType="1"/>
          </p:cNvSpPr>
          <p:nvPr/>
        </p:nvSpPr>
        <p:spPr bwMode="auto">
          <a:xfrm>
            <a:off x="3933825" y="5619750"/>
            <a:ext cx="0" cy="4857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 name="Line 70"/>
          <p:cNvSpPr>
            <a:spLocks noChangeShapeType="1"/>
          </p:cNvSpPr>
          <p:nvPr/>
        </p:nvSpPr>
        <p:spPr bwMode="auto">
          <a:xfrm>
            <a:off x="2905125" y="6086475"/>
            <a:ext cx="1028700" cy="0"/>
          </a:xfrm>
          <a:prstGeom prst="line">
            <a:avLst/>
          </a:prstGeom>
          <a:noFill/>
          <a:ln w="9525">
            <a:solidFill>
              <a:schemeClr val="tx1"/>
            </a:solidFill>
            <a:round/>
            <a:headEnd type="stealth" w="med" len="lg"/>
            <a:tailEnd type="stealth" w="med" len="lg"/>
          </a:ln>
          <a:extLst>
            <a:ext uri="{909E8E84-426E-40DD-AFC4-6F175D3DCCD1}">
              <a14:hiddenFill xmlns:a14="http://schemas.microsoft.com/office/drawing/2010/main">
                <a:noFill/>
              </a14:hiddenFill>
            </a:ext>
          </a:extLst>
        </p:spPr>
        <p:txBody>
          <a:bodyPr/>
          <a:lstStyle/>
          <a:p>
            <a:endParaRPr lang="en-US"/>
          </a:p>
        </p:txBody>
      </p:sp>
      <p:sp>
        <p:nvSpPr>
          <p:cNvPr id="72" name="AutoShape 71"/>
          <p:cNvSpPr>
            <a:spLocks noChangeArrowheads="1"/>
          </p:cNvSpPr>
          <p:nvPr/>
        </p:nvSpPr>
        <p:spPr bwMode="auto">
          <a:xfrm>
            <a:off x="3295650" y="5429250"/>
            <a:ext cx="36513" cy="36513"/>
          </a:xfrm>
          <a:prstGeom prst="flowChartConnector">
            <a:avLst/>
          </a:prstGeom>
          <a:solidFill>
            <a:srgbClr val="000000"/>
          </a:solidFill>
          <a:ln w="9525">
            <a:solidFill>
              <a:schemeClr val="tx1"/>
            </a:solidFill>
            <a:round/>
            <a:headEnd/>
            <a:tailEnd/>
          </a:ln>
        </p:spPr>
        <p:txBody>
          <a:bodyPr/>
          <a:lstStyle/>
          <a:p>
            <a:endParaRPr lang="en-US"/>
          </a:p>
        </p:txBody>
      </p:sp>
      <p:sp>
        <p:nvSpPr>
          <p:cNvPr id="73" name="Line 72"/>
          <p:cNvSpPr>
            <a:spLocks noChangeShapeType="1"/>
          </p:cNvSpPr>
          <p:nvPr/>
        </p:nvSpPr>
        <p:spPr bwMode="auto">
          <a:xfrm>
            <a:off x="3314700" y="5467350"/>
            <a:ext cx="0" cy="5286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4" name="Line 73"/>
          <p:cNvSpPr>
            <a:spLocks noChangeShapeType="1"/>
          </p:cNvSpPr>
          <p:nvPr/>
        </p:nvSpPr>
        <p:spPr bwMode="auto">
          <a:xfrm flipH="1">
            <a:off x="2571750" y="5048250"/>
            <a:ext cx="3270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 name="Line 74"/>
          <p:cNvSpPr>
            <a:spLocks noChangeShapeType="1"/>
          </p:cNvSpPr>
          <p:nvPr/>
        </p:nvSpPr>
        <p:spPr bwMode="auto">
          <a:xfrm flipH="1">
            <a:off x="2571750" y="5619750"/>
            <a:ext cx="3429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6" name="Line 75"/>
          <p:cNvSpPr>
            <a:spLocks noChangeShapeType="1"/>
          </p:cNvSpPr>
          <p:nvPr/>
        </p:nvSpPr>
        <p:spPr bwMode="auto">
          <a:xfrm>
            <a:off x="2628900" y="5048250"/>
            <a:ext cx="0" cy="571500"/>
          </a:xfrm>
          <a:prstGeom prst="line">
            <a:avLst/>
          </a:prstGeom>
          <a:noFill/>
          <a:ln w="9525">
            <a:solidFill>
              <a:schemeClr val="tx1"/>
            </a:solidFill>
            <a:round/>
            <a:headEnd type="stealth" w="med" len="lg"/>
            <a:tailEnd type="stealth" w="med" len="lg"/>
          </a:ln>
          <a:extLst>
            <a:ext uri="{909E8E84-426E-40DD-AFC4-6F175D3DCCD1}">
              <a14:hiddenFill xmlns:a14="http://schemas.microsoft.com/office/drawing/2010/main">
                <a:noFill/>
              </a14:hiddenFill>
            </a:ext>
          </a:extLst>
        </p:spPr>
        <p:txBody>
          <a:bodyPr/>
          <a:lstStyle/>
          <a:p>
            <a:endParaRPr lang="en-US"/>
          </a:p>
        </p:txBody>
      </p:sp>
      <p:sp>
        <p:nvSpPr>
          <p:cNvPr id="77" name="Text Box 76"/>
          <p:cNvSpPr txBox="1">
            <a:spLocks noChangeArrowheads="1"/>
          </p:cNvSpPr>
          <p:nvPr/>
        </p:nvSpPr>
        <p:spPr bwMode="auto">
          <a:xfrm rot="16200000">
            <a:off x="2209800" y="5148263"/>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h</a:t>
            </a:r>
          </a:p>
        </p:txBody>
      </p:sp>
      <p:sp>
        <p:nvSpPr>
          <p:cNvPr id="78" name="Text Box 77"/>
          <p:cNvSpPr txBox="1">
            <a:spLocks noChangeArrowheads="1"/>
          </p:cNvSpPr>
          <p:nvPr/>
        </p:nvSpPr>
        <p:spPr bwMode="auto">
          <a:xfrm>
            <a:off x="2971800" y="5548313"/>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y</a:t>
            </a:r>
          </a:p>
        </p:txBody>
      </p:sp>
      <p:sp>
        <p:nvSpPr>
          <p:cNvPr id="79" name="Text Box 78"/>
          <p:cNvSpPr txBox="1">
            <a:spLocks noChangeArrowheads="1"/>
          </p:cNvSpPr>
          <p:nvPr/>
        </p:nvSpPr>
        <p:spPr bwMode="auto">
          <a:xfrm>
            <a:off x="3367088" y="573405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b</a:t>
            </a:r>
          </a:p>
        </p:txBody>
      </p:sp>
      <p:sp>
        <p:nvSpPr>
          <p:cNvPr id="80" name="Arc 79"/>
          <p:cNvSpPr>
            <a:spLocks/>
          </p:cNvSpPr>
          <p:nvPr/>
        </p:nvSpPr>
        <p:spPr bwMode="auto">
          <a:xfrm>
            <a:off x="2867025" y="5048250"/>
            <a:ext cx="1063625" cy="1076325"/>
          </a:xfrm>
          <a:custGeom>
            <a:avLst/>
            <a:gdLst>
              <a:gd name="G0" fmla="+- 0 0 0"/>
              <a:gd name="G1" fmla="+- 21590 0 0"/>
              <a:gd name="G2" fmla="+- 21600 0 0"/>
              <a:gd name="T0" fmla="*/ 646 w 19029"/>
              <a:gd name="T1" fmla="*/ 0 h 21590"/>
              <a:gd name="T2" fmla="*/ 19029 w 19029"/>
              <a:gd name="T3" fmla="*/ 11369 h 21590"/>
              <a:gd name="T4" fmla="*/ 0 w 19029"/>
              <a:gd name="T5" fmla="*/ 21590 h 21590"/>
            </a:gdLst>
            <a:ahLst/>
            <a:cxnLst>
              <a:cxn ang="0">
                <a:pos x="T0" y="T1"/>
              </a:cxn>
              <a:cxn ang="0">
                <a:pos x="T2" y="T3"/>
              </a:cxn>
              <a:cxn ang="0">
                <a:pos x="T4" y="T5"/>
              </a:cxn>
            </a:cxnLst>
            <a:rect l="0" t="0" r="r" b="b"/>
            <a:pathLst>
              <a:path w="19029" h="21590" fill="none" extrusionOk="0">
                <a:moveTo>
                  <a:pt x="646" y="-1"/>
                </a:moveTo>
                <a:cubicBezTo>
                  <a:pt x="8365" y="230"/>
                  <a:pt x="15374" y="4565"/>
                  <a:pt x="19028" y="11369"/>
                </a:cubicBezTo>
              </a:path>
              <a:path w="19029" h="21590" stroke="0" extrusionOk="0">
                <a:moveTo>
                  <a:pt x="646" y="-1"/>
                </a:moveTo>
                <a:cubicBezTo>
                  <a:pt x="8365" y="230"/>
                  <a:pt x="15374" y="4565"/>
                  <a:pt x="19028" y="11369"/>
                </a:cubicBezTo>
                <a:lnTo>
                  <a:pt x="0" y="21590"/>
                </a:lnTo>
                <a:close/>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 name="Line 80"/>
          <p:cNvSpPr>
            <a:spLocks noChangeShapeType="1"/>
          </p:cNvSpPr>
          <p:nvPr/>
        </p:nvSpPr>
        <p:spPr bwMode="auto">
          <a:xfrm>
            <a:off x="2133600" y="1847850"/>
            <a:ext cx="5760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 name="Line 81"/>
          <p:cNvSpPr>
            <a:spLocks noChangeShapeType="1"/>
          </p:cNvSpPr>
          <p:nvPr/>
        </p:nvSpPr>
        <p:spPr bwMode="auto">
          <a:xfrm>
            <a:off x="2133600" y="4819650"/>
            <a:ext cx="5760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 name="Line 82"/>
          <p:cNvSpPr>
            <a:spLocks noChangeShapeType="1"/>
          </p:cNvSpPr>
          <p:nvPr/>
        </p:nvSpPr>
        <p:spPr bwMode="auto">
          <a:xfrm>
            <a:off x="2143125" y="6343650"/>
            <a:ext cx="5760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 name="Line 83"/>
          <p:cNvSpPr>
            <a:spLocks noChangeShapeType="1"/>
          </p:cNvSpPr>
          <p:nvPr/>
        </p:nvSpPr>
        <p:spPr bwMode="auto">
          <a:xfrm>
            <a:off x="2905125" y="5934075"/>
            <a:ext cx="406400" cy="0"/>
          </a:xfrm>
          <a:prstGeom prst="line">
            <a:avLst/>
          </a:prstGeom>
          <a:noFill/>
          <a:ln w="9525">
            <a:solidFill>
              <a:schemeClr val="tx1"/>
            </a:solidFill>
            <a:round/>
            <a:headEnd type="stealth" w="sm" len="med"/>
            <a:tailEnd type="stealth" w="sm" len="med"/>
          </a:ln>
          <a:extLst>
            <a:ext uri="{909E8E84-426E-40DD-AFC4-6F175D3DCCD1}">
              <a14:hiddenFill xmlns:a14="http://schemas.microsoft.com/office/drawing/2010/main">
                <a:noFill/>
              </a14:hiddenFill>
            </a:ext>
          </a:extLst>
        </p:spPr>
        <p:txBody>
          <a:bodyPr/>
          <a:lstStyle/>
          <a:p>
            <a:endParaRPr lang="en-US"/>
          </a:p>
        </p:txBody>
      </p:sp>
      <p:sp>
        <p:nvSpPr>
          <p:cNvPr id="85" name="Text Box 84"/>
          <p:cNvSpPr txBox="1">
            <a:spLocks noChangeArrowheads="1"/>
          </p:cNvSpPr>
          <p:nvPr/>
        </p:nvSpPr>
        <p:spPr bwMode="auto">
          <a:xfrm>
            <a:off x="3362325" y="800100"/>
            <a:ext cx="34290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C</a:t>
            </a:r>
          </a:p>
        </p:txBody>
      </p:sp>
      <p:sp>
        <p:nvSpPr>
          <p:cNvPr id="86" name="Text Box 85"/>
          <p:cNvSpPr txBox="1">
            <a:spLocks noChangeArrowheads="1"/>
          </p:cNvSpPr>
          <p:nvPr/>
        </p:nvSpPr>
        <p:spPr bwMode="auto">
          <a:xfrm>
            <a:off x="3133725" y="228600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sz="2000">
                <a:latin typeface="Times New Roman" pitchFamily="18" charset="0"/>
                <a:cs typeface="Times New Roman" pitchFamily="18" charset="0"/>
              </a:rPr>
              <a:t>C</a:t>
            </a:r>
          </a:p>
        </p:txBody>
      </p:sp>
      <p:sp>
        <p:nvSpPr>
          <p:cNvPr id="87" name="Text Box 86"/>
          <p:cNvSpPr txBox="1">
            <a:spLocks noChangeArrowheads="1"/>
          </p:cNvSpPr>
          <p:nvPr/>
        </p:nvSpPr>
        <p:spPr bwMode="auto">
          <a:xfrm>
            <a:off x="3124200" y="375285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C</a:t>
            </a:r>
          </a:p>
        </p:txBody>
      </p:sp>
      <p:sp>
        <p:nvSpPr>
          <p:cNvPr id="88" name="Text Box 87"/>
          <p:cNvSpPr txBox="1">
            <a:spLocks noChangeArrowheads="1"/>
          </p:cNvSpPr>
          <p:nvPr/>
        </p:nvSpPr>
        <p:spPr bwMode="auto">
          <a:xfrm>
            <a:off x="3276600" y="5214938"/>
            <a:ext cx="54292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l" eaLnBrk="0" hangingPunct="0"/>
            <a:r>
              <a:rPr lang="en-US"/>
              <a:t>C</a:t>
            </a:r>
          </a:p>
        </p:txBody>
      </p:sp>
    </p:spTree>
    <p:extLst>
      <p:ext uri="{BB962C8B-B14F-4D97-AF65-F5344CB8AC3E}">
        <p14:creationId xmlns:p14="http://schemas.microsoft.com/office/powerpoint/2010/main" val="37577043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lide Number Placeholder 5"/>
          <p:cNvSpPr>
            <a:spLocks noGrp="1"/>
          </p:cNvSpPr>
          <p:nvPr>
            <p:ph type="sldNum" sz="quarter" idx="12"/>
          </p:nvPr>
        </p:nvSpPr>
        <p:spPr/>
        <p:txBody>
          <a:bodyPr/>
          <a:lstStyle/>
          <a:p>
            <a:pPr>
              <a:defRPr/>
            </a:pPr>
            <a:fld id="{8DC6B912-3C1E-4A8D-83C1-43152D15B894}" type="slidenum">
              <a:rPr lang="en-US" altLang="en-US"/>
              <a:pPr>
                <a:defRPr/>
              </a:pPr>
              <a:t>21</a:t>
            </a:fld>
            <a:endParaRPr lang="en-US" altLang="en-US"/>
          </a:p>
        </p:txBody>
      </p:sp>
      <p:sp>
        <p:nvSpPr>
          <p:cNvPr id="160771" name="Text Box 2"/>
          <p:cNvSpPr txBox="1">
            <a:spLocks noChangeArrowheads="1"/>
          </p:cNvSpPr>
          <p:nvPr/>
        </p:nvSpPr>
        <p:spPr bwMode="auto">
          <a:xfrm>
            <a:off x="503238" y="441325"/>
            <a:ext cx="7237412" cy="263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buFont typeface="Wingdings" pitchFamily="2" charset="2"/>
              <a:buChar char="q"/>
            </a:pPr>
            <a:r>
              <a:rPr lang="en-US" b="1" i="1">
                <a:solidFill>
                  <a:srgbClr val="0000FF"/>
                </a:solidFill>
              </a:rPr>
              <a:t>Trọng tâm của khối hình chóp, khối hình nón đồng chất</a:t>
            </a:r>
          </a:p>
          <a:p>
            <a:pPr algn="just" eaLnBrk="1" hangingPunct="1">
              <a:buFont typeface="Wingdings" pitchFamily="2" charset="2"/>
              <a:buNone/>
            </a:pPr>
            <a:r>
              <a:rPr lang="en-US" i="1"/>
              <a:t> </a:t>
            </a:r>
            <a:r>
              <a:rPr lang="en-US"/>
              <a:t/>
            </a:r>
            <a:br>
              <a:rPr lang="en-US"/>
            </a:br>
            <a:r>
              <a:rPr lang="en-US"/>
              <a:t>Trọng tâm của khối hình chóp, khối hình nón đều nằm trên đoạn thẳng nối từ đỉnh S đến trọng tâm O của đáy, và chia đoạn đó theo tỷ lệ: </a:t>
            </a:r>
          </a:p>
        </p:txBody>
      </p:sp>
      <p:grpSp>
        <p:nvGrpSpPr>
          <p:cNvPr id="160772" name="Group 3"/>
          <p:cNvGrpSpPr>
            <a:grpSpLocks/>
          </p:cNvGrpSpPr>
          <p:nvPr/>
        </p:nvGrpSpPr>
        <p:grpSpPr bwMode="auto">
          <a:xfrm>
            <a:off x="2376488" y="3248025"/>
            <a:ext cx="2974975" cy="2736850"/>
            <a:chOff x="680" y="1525"/>
            <a:chExt cx="1874" cy="1724"/>
          </a:xfrm>
        </p:grpSpPr>
        <p:sp>
          <p:nvSpPr>
            <p:cNvPr id="160786" name="Line 4"/>
            <p:cNvSpPr>
              <a:spLocks noChangeShapeType="1"/>
            </p:cNvSpPr>
            <p:nvPr/>
          </p:nvSpPr>
          <p:spPr bwMode="auto">
            <a:xfrm flipH="1">
              <a:off x="680" y="1737"/>
              <a:ext cx="1458" cy="14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787" name="Line 5"/>
            <p:cNvSpPr>
              <a:spLocks noChangeShapeType="1"/>
            </p:cNvSpPr>
            <p:nvPr/>
          </p:nvSpPr>
          <p:spPr bwMode="auto">
            <a:xfrm>
              <a:off x="680" y="3180"/>
              <a:ext cx="1666"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788" name="Line 6"/>
            <p:cNvSpPr>
              <a:spLocks noChangeShapeType="1"/>
            </p:cNvSpPr>
            <p:nvPr/>
          </p:nvSpPr>
          <p:spPr bwMode="auto">
            <a:xfrm flipV="1">
              <a:off x="680" y="2403"/>
              <a:ext cx="1874" cy="777"/>
            </a:xfrm>
            <a:prstGeom prst="line">
              <a:avLst/>
            </a:prstGeom>
            <a:noFill/>
            <a:ln w="9525">
              <a:solidFill>
                <a:srgbClr val="000000"/>
              </a:solidFill>
              <a:prstDash val="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60789" name="Line 7"/>
            <p:cNvSpPr>
              <a:spLocks noChangeShapeType="1"/>
            </p:cNvSpPr>
            <p:nvPr/>
          </p:nvSpPr>
          <p:spPr bwMode="auto">
            <a:xfrm flipV="1">
              <a:off x="2346" y="2403"/>
              <a:ext cx="208" cy="77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790" name="Line 8"/>
            <p:cNvSpPr>
              <a:spLocks noChangeShapeType="1"/>
            </p:cNvSpPr>
            <p:nvPr/>
          </p:nvSpPr>
          <p:spPr bwMode="auto">
            <a:xfrm flipH="1">
              <a:off x="1464" y="2403"/>
              <a:ext cx="1090" cy="777"/>
            </a:xfrm>
            <a:prstGeom prst="line">
              <a:avLst/>
            </a:prstGeom>
            <a:noFill/>
            <a:ln w="6350">
              <a:solidFill>
                <a:srgbClr val="000000"/>
              </a:solidFill>
              <a:prstDash val="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60791" name="Line 9"/>
            <p:cNvSpPr>
              <a:spLocks noChangeShapeType="1"/>
            </p:cNvSpPr>
            <p:nvPr/>
          </p:nvSpPr>
          <p:spPr bwMode="auto">
            <a:xfrm flipH="1" flipV="1">
              <a:off x="1706" y="2784"/>
              <a:ext cx="625" cy="380"/>
            </a:xfrm>
            <a:prstGeom prst="line">
              <a:avLst/>
            </a:prstGeom>
            <a:noFill/>
            <a:ln w="6350">
              <a:solidFill>
                <a:srgbClr val="000000"/>
              </a:solidFill>
              <a:prstDash val="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60792" name="Text Box 10"/>
            <p:cNvSpPr txBox="1">
              <a:spLocks noChangeArrowheads="1"/>
            </p:cNvSpPr>
            <p:nvPr/>
          </p:nvSpPr>
          <p:spPr bwMode="auto">
            <a:xfrm>
              <a:off x="1770" y="2917"/>
              <a:ext cx="294" cy="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O</a:t>
              </a:r>
            </a:p>
          </p:txBody>
        </p:sp>
        <p:sp>
          <p:nvSpPr>
            <p:cNvPr id="160793" name="Line 11"/>
            <p:cNvSpPr>
              <a:spLocks noChangeShapeType="1"/>
            </p:cNvSpPr>
            <p:nvPr/>
          </p:nvSpPr>
          <p:spPr bwMode="auto">
            <a:xfrm flipH="1" flipV="1">
              <a:off x="2138" y="1737"/>
              <a:ext cx="416" cy="66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794" name="Line 12"/>
            <p:cNvSpPr>
              <a:spLocks noChangeShapeType="1"/>
            </p:cNvSpPr>
            <p:nvPr/>
          </p:nvSpPr>
          <p:spPr bwMode="auto">
            <a:xfrm>
              <a:off x="2138" y="1737"/>
              <a:ext cx="208" cy="14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795" name="Line 13"/>
            <p:cNvSpPr>
              <a:spLocks noChangeShapeType="1"/>
            </p:cNvSpPr>
            <p:nvPr/>
          </p:nvSpPr>
          <p:spPr bwMode="auto">
            <a:xfrm flipV="1">
              <a:off x="1900" y="1824"/>
              <a:ext cx="212" cy="1015"/>
            </a:xfrm>
            <a:prstGeom prst="line">
              <a:avLst/>
            </a:prstGeom>
            <a:noFill/>
            <a:ln w="9525">
              <a:solidFill>
                <a:srgbClr val="000000"/>
              </a:solidFill>
              <a:prstDash val="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60796" name="Text Box 14"/>
            <p:cNvSpPr txBox="1">
              <a:spLocks noChangeArrowheads="1"/>
            </p:cNvSpPr>
            <p:nvPr/>
          </p:nvSpPr>
          <p:spPr bwMode="auto">
            <a:xfrm>
              <a:off x="1736" y="2379"/>
              <a:ext cx="294"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C</a:t>
              </a:r>
            </a:p>
          </p:txBody>
        </p:sp>
        <p:sp>
          <p:nvSpPr>
            <p:cNvPr id="160797" name="Oval 15"/>
            <p:cNvSpPr>
              <a:spLocks noChangeArrowheads="1"/>
            </p:cNvSpPr>
            <p:nvPr/>
          </p:nvSpPr>
          <p:spPr bwMode="auto">
            <a:xfrm>
              <a:off x="1951" y="2459"/>
              <a:ext cx="52" cy="37"/>
            </a:xfrm>
            <a:prstGeom prst="ellipse">
              <a:avLst/>
            </a:prstGeom>
            <a:solidFill>
              <a:srgbClr val="000000"/>
            </a:solidFill>
            <a:ln w="9525">
              <a:solidFill>
                <a:srgbClr val="000000"/>
              </a:solidFill>
              <a:round/>
              <a:headEnd/>
              <a:tailEnd/>
            </a:ln>
          </p:spPr>
          <p:txBody>
            <a:bodyPr/>
            <a:lstStyle/>
            <a:p>
              <a:endParaRPr lang="en-US"/>
            </a:p>
          </p:txBody>
        </p:sp>
        <p:sp>
          <p:nvSpPr>
            <p:cNvPr id="160798" name="Text Box 16"/>
            <p:cNvSpPr txBox="1">
              <a:spLocks noChangeArrowheads="1"/>
            </p:cNvSpPr>
            <p:nvPr/>
          </p:nvSpPr>
          <p:spPr bwMode="auto">
            <a:xfrm>
              <a:off x="2074" y="1525"/>
              <a:ext cx="339" cy="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S</a:t>
              </a:r>
            </a:p>
          </p:txBody>
        </p:sp>
      </p:grpSp>
      <p:grpSp>
        <p:nvGrpSpPr>
          <p:cNvPr id="160773" name="Group 17"/>
          <p:cNvGrpSpPr>
            <a:grpSpLocks/>
          </p:cNvGrpSpPr>
          <p:nvPr/>
        </p:nvGrpSpPr>
        <p:grpSpPr bwMode="auto">
          <a:xfrm>
            <a:off x="5651500" y="2995613"/>
            <a:ext cx="3041650" cy="2814637"/>
            <a:chOff x="7020" y="1785"/>
            <a:chExt cx="2160" cy="2535"/>
          </a:xfrm>
        </p:grpSpPr>
        <p:grpSp>
          <p:nvGrpSpPr>
            <p:cNvPr id="160775" name="Group 18"/>
            <p:cNvGrpSpPr>
              <a:grpSpLocks/>
            </p:cNvGrpSpPr>
            <p:nvPr/>
          </p:nvGrpSpPr>
          <p:grpSpPr bwMode="auto">
            <a:xfrm>
              <a:off x="7020" y="2032"/>
              <a:ext cx="2160" cy="2288"/>
              <a:chOff x="7380" y="1672"/>
              <a:chExt cx="2700" cy="3008"/>
            </a:xfrm>
          </p:grpSpPr>
          <p:sp>
            <p:nvSpPr>
              <p:cNvPr id="160777" name="Oval 19"/>
              <p:cNvSpPr>
                <a:spLocks noChangeArrowheads="1"/>
              </p:cNvSpPr>
              <p:nvPr/>
            </p:nvSpPr>
            <p:spPr bwMode="auto">
              <a:xfrm>
                <a:off x="7380" y="3600"/>
                <a:ext cx="2700" cy="1080"/>
              </a:xfrm>
              <a:prstGeom prst="ellipse">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0778" name="Line 20"/>
              <p:cNvSpPr>
                <a:spLocks noChangeShapeType="1"/>
              </p:cNvSpPr>
              <p:nvPr/>
            </p:nvSpPr>
            <p:spPr bwMode="auto">
              <a:xfrm flipV="1">
                <a:off x="7380" y="1672"/>
                <a:ext cx="360" cy="25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779" name="Line 21"/>
              <p:cNvSpPr>
                <a:spLocks noChangeShapeType="1"/>
              </p:cNvSpPr>
              <p:nvPr/>
            </p:nvSpPr>
            <p:spPr bwMode="auto">
              <a:xfrm flipH="1" flipV="1">
                <a:off x="7740" y="1685"/>
                <a:ext cx="2340" cy="23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780" name="Line 22"/>
              <p:cNvSpPr>
                <a:spLocks noChangeShapeType="1"/>
              </p:cNvSpPr>
              <p:nvPr/>
            </p:nvSpPr>
            <p:spPr bwMode="auto">
              <a:xfrm>
                <a:off x="7380" y="4140"/>
                <a:ext cx="2700" cy="0"/>
              </a:xfrm>
              <a:prstGeom prst="line">
                <a:avLst/>
              </a:prstGeom>
              <a:noFill/>
              <a:ln w="9525">
                <a:solidFill>
                  <a:srgbClr val="000000"/>
                </a:solidFill>
                <a:prstDash val="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60781" name="Line 23"/>
              <p:cNvSpPr>
                <a:spLocks noChangeShapeType="1"/>
              </p:cNvSpPr>
              <p:nvPr/>
            </p:nvSpPr>
            <p:spPr bwMode="auto">
              <a:xfrm flipH="1">
                <a:off x="8139" y="3587"/>
                <a:ext cx="1080" cy="108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60782" name="Line 24"/>
              <p:cNvSpPr>
                <a:spLocks noChangeShapeType="1"/>
              </p:cNvSpPr>
              <p:nvPr/>
            </p:nvSpPr>
            <p:spPr bwMode="auto">
              <a:xfrm flipH="1" flipV="1">
                <a:off x="7740" y="1672"/>
                <a:ext cx="900" cy="2520"/>
              </a:xfrm>
              <a:prstGeom prst="line">
                <a:avLst/>
              </a:prstGeom>
              <a:noFill/>
              <a:ln w="9525">
                <a:solidFill>
                  <a:srgbClr val="000000"/>
                </a:solidFill>
                <a:prstDash val="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60783" name="Text Box 25"/>
              <p:cNvSpPr txBox="1">
                <a:spLocks noChangeArrowheads="1"/>
              </p:cNvSpPr>
              <p:nvPr/>
            </p:nvSpPr>
            <p:spPr bwMode="auto">
              <a:xfrm>
                <a:off x="7924" y="3290"/>
                <a:ext cx="508" cy="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C</a:t>
                </a:r>
              </a:p>
            </p:txBody>
          </p:sp>
          <p:sp>
            <p:nvSpPr>
              <p:cNvPr id="160784" name="Oval 26"/>
              <p:cNvSpPr>
                <a:spLocks noChangeArrowheads="1"/>
              </p:cNvSpPr>
              <p:nvPr/>
            </p:nvSpPr>
            <p:spPr bwMode="auto">
              <a:xfrm>
                <a:off x="8319" y="3420"/>
                <a:ext cx="90" cy="60"/>
              </a:xfrm>
              <a:prstGeom prst="ellipse">
                <a:avLst/>
              </a:prstGeom>
              <a:solidFill>
                <a:srgbClr val="000000"/>
              </a:solidFill>
              <a:ln w="9525">
                <a:solidFill>
                  <a:srgbClr val="000000"/>
                </a:solidFill>
                <a:round/>
                <a:headEnd/>
                <a:tailEnd/>
              </a:ln>
            </p:spPr>
            <p:txBody>
              <a:bodyPr/>
              <a:lstStyle/>
              <a:p>
                <a:endParaRPr lang="en-US"/>
              </a:p>
            </p:txBody>
          </p:sp>
          <p:sp>
            <p:nvSpPr>
              <p:cNvPr id="160785" name="Text Box 27"/>
              <p:cNvSpPr txBox="1">
                <a:spLocks noChangeArrowheads="1"/>
              </p:cNvSpPr>
              <p:nvPr/>
            </p:nvSpPr>
            <p:spPr bwMode="auto">
              <a:xfrm>
                <a:off x="8460" y="4140"/>
                <a:ext cx="508" cy="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O</a:t>
                </a:r>
              </a:p>
            </p:txBody>
          </p:sp>
        </p:grpSp>
        <p:sp>
          <p:nvSpPr>
            <p:cNvPr id="160776" name="Text Box 28"/>
            <p:cNvSpPr txBox="1">
              <a:spLocks noChangeArrowheads="1"/>
            </p:cNvSpPr>
            <p:nvPr/>
          </p:nvSpPr>
          <p:spPr bwMode="auto">
            <a:xfrm>
              <a:off x="7245" y="1785"/>
              <a:ext cx="54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S</a:t>
              </a:r>
            </a:p>
          </p:txBody>
        </p:sp>
      </p:grpSp>
      <p:graphicFrame>
        <p:nvGraphicFramePr>
          <p:cNvPr id="160774" name="Object 30"/>
          <p:cNvGraphicFramePr>
            <a:graphicFrameLocks noChangeAspect="1"/>
          </p:cNvGraphicFramePr>
          <p:nvPr>
            <p:extLst>
              <p:ext uri="{D42A27DB-BD31-4B8C-83A1-F6EECF244321}">
                <p14:modId xmlns:p14="http://schemas.microsoft.com/office/powerpoint/2010/main" val="1123661402"/>
              </p:ext>
            </p:extLst>
          </p:nvPr>
        </p:nvGraphicFramePr>
        <p:xfrm>
          <a:off x="863600" y="3557588"/>
          <a:ext cx="2124075" cy="1166812"/>
        </p:xfrm>
        <a:graphic>
          <a:graphicData uri="http://schemas.openxmlformats.org/presentationml/2006/ole">
            <mc:AlternateContent xmlns:mc="http://schemas.openxmlformats.org/markup-compatibility/2006">
              <mc:Choice xmlns:v="urn:schemas-microsoft-com:vml" Requires="v">
                <p:oleObj spid="_x0000_s160868" name="Equation" r:id="rId3" imgW="672808" imgH="368140" progId="Equation.DSMT4">
                  <p:embed/>
                </p:oleObj>
              </mc:Choice>
              <mc:Fallback>
                <p:oleObj name="Equation" r:id="rId3" imgW="672808" imgH="368140" progId="Equation.DSMT4">
                  <p:embed/>
                  <p:pic>
                    <p:nvPicPr>
                      <p:cNvPr id="0" name="Object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3600" y="3557588"/>
                        <a:ext cx="2124075" cy="1166812"/>
                      </a:xfrm>
                      <a:prstGeom prst="rect">
                        <a:avLst/>
                      </a:prstGeom>
                      <a:noFill/>
                      <a:ln w="9525">
                        <a:solidFill>
                          <a:schemeClr val="hlink"/>
                        </a:solidFill>
                        <a:miter lim="800000"/>
                        <a:headEnd/>
                        <a:tailEnd/>
                      </a:ln>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476375" y="3587750"/>
            <a:ext cx="5095875" cy="2763838"/>
            <a:chOff x="1476375" y="3587750"/>
            <a:chExt cx="5095875" cy="2763838"/>
          </a:xfrm>
        </p:grpSpPr>
        <p:sp>
          <p:nvSpPr>
            <p:cNvPr id="142342" name="Oval 5"/>
            <p:cNvSpPr>
              <a:spLocks noChangeAspect="1" noChangeArrowheads="1"/>
            </p:cNvSpPr>
            <p:nvPr/>
          </p:nvSpPr>
          <p:spPr bwMode="auto">
            <a:xfrm>
              <a:off x="2333625" y="3636963"/>
              <a:ext cx="4068763" cy="2443163"/>
            </a:xfrm>
            <a:prstGeom prst="ellipse">
              <a:avLst/>
            </a:prstGeom>
            <a:solidFill>
              <a:srgbClr val="FFFFFF"/>
            </a:solidFill>
            <a:ln w="28575">
              <a:solidFill>
                <a:srgbClr val="000000"/>
              </a:solidFill>
              <a:round/>
              <a:headEnd/>
              <a:tailEnd/>
            </a:ln>
          </p:spPr>
          <p:txBody>
            <a:bodyPr/>
            <a:lstStyle/>
            <a:p>
              <a:endParaRPr lang="en-US"/>
            </a:p>
          </p:txBody>
        </p:sp>
        <p:grpSp>
          <p:nvGrpSpPr>
            <p:cNvPr id="3" name="Group 2"/>
            <p:cNvGrpSpPr/>
            <p:nvPr/>
          </p:nvGrpSpPr>
          <p:grpSpPr>
            <a:xfrm>
              <a:off x="3203575" y="3587750"/>
              <a:ext cx="2252663" cy="812800"/>
              <a:chOff x="3203575" y="3587750"/>
              <a:chExt cx="2252663" cy="812800"/>
            </a:xfrm>
          </p:grpSpPr>
          <p:sp>
            <p:nvSpPr>
              <p:cNvPr id="142366" name="Text Box 29"/>
              <p:cNvSpPr txBox="1">
                <a:spLocks noChangeAspect="1" noChangeArrowheads="1"/>
              </p:cNvSpPr>
              <p:nvPr/>
            </p:nvSpPr>
            <p:spPr bwMode="auto">
              <a:xfrm>
                <a:off x="4370388" y="3587750"/>
                <a:ext cx="108585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M</a:t>
                </a:r>
                <a:r>
                  <a:rPr lang="en-US" sz="2000" baseline="-25000"/>
                  <a:t>1</a:t>
                </a:r>
                <a:endParaRPr lang="en-US" sz="3200"/>
              </a:p>
            </p:txBody>
          </p:sp>
          <p:grpSp>
            <p:nvGrpSpPr>
              <p:cNvPr id="2" name="Group 1"/>
              <p:cNvGrpSpPr/>
              <p:nvPr/>
            </p:nvGrpSpPr>
            <p:grpSpPr>
              <a:xfrm>
                <a:off x="3203575" y="3757613"/>
                <a:ext cx="1298576" cy="612775"/>
                <a:chOff x="3203575" y="3757613"/>
                <a:chExt cx="1298576" cy="612775"/>
              </a:xfrm>
            </p:grpSpPr>
            <p:sp>
              <p:nvSpPr>
                <p:cNvPr id="142349" name="Line 12"/>
                <p:cNvSpPr>
                  <a:spLocks noChangeAspect="1" noChangeShapeType="1"/>
                </p:cNvSpPr>
                <p:nvPr/>
              </p:nvSpPr>
              <p:spPr bwMode="auto">
                <a:xfrm rot="10800000">
                  <a:off x="3563938" y="3908425"/>
                  <a:ext cx="938213" cy="0"/>
                </a:xfrm>
                <a:prstGeom prst="line">
                  <a:avLst/>
                </a:prstGeom>
                <a:noFill/>
                <a:ln w="28575">
                  <a:solidFill>
                    <a:srgbClr val="CC00CC"/>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142375" name="Object 38"/>
                <p:cNvGraphicFramePr>
                  <a:graphicFrameLocks noChangeAspect="1"/>
                </p:cNvGraphicFramePr>
                <p:nvPr>
                  <p:extLst>
                    <p:ext uri="{D42A27DB-BD31-4B8C-83A1-F6EECF244321}">
                      <p14:modId xmlns:p14="http://schemas.microsoft.com/office/powerpoint/2010/main" val="2908319895"/>
                    </p:ext>
                  </p:extLst>
                </p:nvPr>
              </p:nvGraphicFramePr>
              <p:xfrm>
                <a:off x="3203575" y="3757613"/>
                <a:ext cx="388938" cy="612775"/>
              </p:xfrm>
              <a:graphic>
                <a:graphicData uri="http://schemas.openxmlformats.org/presentationml/2006/ole">
                  <mc:AlternateContent xmlns:mc="http://schemas.openxmlformats.org/markup-compatibility/2006">
                    <mc:Choice xmlns:v="urn:schemas-microsoft-com:vml" Requires="v">
                      <p:oleObj spid="_x0000_s143095" name="Equation" r:id="rId3" imgW="164957" imgH="253780" progId="Equation.DSMT4">
                        <p:embed/>
                      </p:oleObj>
                    </mc:Choice>
                    <mc:Fallback>
                      <p:oleObj name="Equation" r:id="rId3" imgW="164957" imgH="253780" progId="Equation.DSMT4">
                        <p:embed/>
                        <p:pic>
                          <p:nvPicPr>
                            <p:cNvPr id="0" name="Object 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575" y="3757613"/>
                              <a:ext cx="388938"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grpSp>
          <p:nvGrpSpPr>
            <p:cNvPr id="4" name="Group 3"/>
            <p:cNvGrpSpPr/>
            <p:nvPr/>
          </p:nvGrpSpPr>
          <p:grpSpPr>
            <a:xfrm>
              <a:off x="1476375" y="4586288"/>
              <a:ext cx="2822575" cy="900113"/>
              <a:chOff x="1476375" y="4586288"/>
              <a:chExt cx="2822575" cy="900113"/>
            </a:xfrm>
          </p:grpSpPr>
          <p:sp>
            <p:nvSpPr>
              <p:cNvPr id="142358" name="Line 21"/>
              <p:cNvSpPr>
                <a:spLocks noChangeAspect="1" noChangeShapeType="1"/>
              </p:cNvSpPr>
              <p:nvPr/>
            </p:nvSpPr>
            <p:spPr bwMode="auto">
              <a:xfrm rot="10800000">
                <a:off x="1871663" y="4992688"/>
                <a:ext cx="1544638" cy="1588"/>
              </a:xfrm>
              <a:prstGeom prst="line">
                <a:avLst/>
              </a:prstGeom>
              <a:noFill/>
              <a:ln w="28575">
                <a:solidFill>
                  <a:srgbClr val="CC00CC"/>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42367" name="Text Box 30"/>
              <p:cNvSpPr txBox="1">
                <a:spLocks noChangeAspect="1" noChangeArrowheads="1"/>
              </p:cNvSpPr>
              <p:nvPr/>
            </p:nvSpPr>
            <p:spPr bwMode="auto">
              <a:xfrm>
                <a:off x="3213100" y="4672013"/>
                <a:ext cx="1085850"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M</a:t>
                </a:r>
                <a:r>
                  <a:rPr lang="en-US" sz="2000" baseline="-25000"/>
                  <a:t>2</a:t>
                </a:r>
                <a:endParaRPr lang="en-US" sz="3200"/>
              </a:p>
            </p:txBody>
          </p:sp>
          <p:graphicFrame>
            <p:nvGraphicFramePr>
              <p:cNvPr id="142376" name="Object 39"/>
              <p:cNvGraphicFramePr>
                <a:graphicFrameLocks noChangeAspect="1"/>
              </p:cNvGraphicFramePr>
              <p:nvPr>
                <p:extLst>
                  <p:ext uri="{D42A27DB-BD31-4B8C-83A1-F6EECF244321}">
                    <p14:modId xmlns:p14="http://schemas.microsoft.com/office/powerpoint/2010/main" val="1383591601"/>
                  </p:ext>
                </p:extLst>
              </p:nvPr>
            </p:nvGraphicFramePr>
            <p:xfrm>
              <a:off x="1476375" y="4586288"/>
              <a:ext cx="419100" cy="612775"/>
            </p:xfrm>
            <a:graphic>
              <a:graphicData uri="http://schemas.openxmlformats.org/presentationml/2006/ole">
                <mc:AlternateContent xmlns:mc="http://schemas.openxmlformats.org/markup-compatibility/2006">
                  <mc:Choice xmlns:v="urn:schemas-microsoft-com:vml" Requires="v">
                    <p:oleObj spid="_x0000_s143096" name="Equation" r:id="rId5" imgW="177569" imgH="253670" progId="Equation.DSMT4">
                      <p:embed/>
                    </p:oleObj>
                  </mc:Choice>
                  <mc:Fallback>
                    <p:oleObj name="Equation" r:id="rId5" imgW="177569" imgH="253670" progId="Equation.DSMT4">
                      <p:embed/>
                      <p:pic>
                        <p:nvPicPr>
                          <p:cNvPr id="0" name="Object 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6375" y="4586288"/>
                            <a:ext cx="4191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5" name="Group 4"/>
            <p:cNvGrpSpPr/>
            <p:nvPr/>
          </p:nvGrpSpPr>
          <p:grpSpPr>
            <a:xfrm>
              <a:off x="3457265" y="5514975"/>
              <a:ext cx="1654485" cy="836613"/>
              <a:chOff x="3457265" y="5514975"/>
              <a:chExt cx="1654485" cy="836613"/>
            </a:xfrm>
          </p:grpSpPr>
          <p:sp>
            <p:nvSpPr>
              <p:cNvPr id="142355" name="Line 18"/>
              <p:cNvSpPr>
                <a:spLocks noChangeAspect="1" noChangeShapeType="1"/>
              </p:cNvSpPr>
              <p:nvPr/>
            </p:nvSpPr>
            <p:spPr bwMode="auto">
              <a:xfrm>
                <a:off x="3905250" y="5776913"/>
                <a:ext cx="881063" cy="0"/>
              </a:xfrm>
              <a:prstGeom prst="line">
                <a:avLst/>
              </a:prstGeom>
              <a:noFill/>
              <a:ln w="28575">
                <a:solidFill>
                  <a:srgbClr val="CC00CC"/>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42369" name="Text Box 32"/>
              <p:cNvSpPr txBox="1">
                <a:spLocks noChangeAspect="1" noChangeArrowheads="1"/>
              </p:cNvSpPr>
              <p:nvPr/>
            </p:nvSpPr>
            <p:spPr bwMode="auto">
              <a:xfrm>
                <a:off x="3457265" y="5514975"/>
                <a:ext cx="574675"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smtClean="0"/>
                  <a:t>M</a:t>
                </a:r>
                <a:r>
                  <a:rPr lang="en-US" sz="2000" baseline="-25000" smtClean="0"/>
                  <a:t>3</a:t>
                </a:r>
                <a:endParaRPr lang="en-US" sz="3200"/>
              </a:p>
            </p:txBody>
          </p:sp>
          <p:graphicFrame>
            <p:nvGraphicFramePr>
              <p:cNvPr id="142377" name="Object 40"/>
              <p:cNvGraphicFramePr>
                <a:graphicFrameLocks noChangeAspect="1"/>
              </p:cNvGraphicFramePr>
              <p:nvPr>
                <p:extLst>
                  <p:ext uri="{D42A27DB-BD31-4B8C-83A1-F6EECF244321}">
                    <p14:modId xmlns:p14="http://schemas.microsoft.com/office/powerpoint/2010/main" val="3921852543"/>
                  </p:ext>
                </p:extLst>
              </p:nvPr>
            </p:nvGraphicFramePr>
            <p:xfrm>
              <a:off x="4692650" y="5522913"/>
              <a:ext cx="419100" cy="612775"/>
            </p:xfrm>
            <a:graphic>
              <a:graphicData uri="http://schemas.openxmlformats.org/presentationml/2006/ole">
                <mc:AlternateContent xmlns:mc="http://schemas.openxmlformats.org/markup-compatibility/2006">
                  <mc:Choice xmlns:v="urn:schemas-microsoft-com:vml" Requires="v">
                    <p:oleObj spid="_x0000_s143097" name="Equation" r:id="rId7" imgW="177569" imgH="253670" progId="Equation.DSMT4">
                      <p:embed/>
                    </p:oleObj>
                  </mc:Choice>
                  <mc:Fallback>
                    <p:oleObj name="Equation" r:id="rId7" imgW="177569" imgH="253670" progId="Equation.DSMT4">
                      <p:embed/>
                      <p:pic>
                        <p:nvPicPr>
                          <p:cNvPr id="0" name="Object 4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92650" y="5522913"/>
                            <a:ext cx="4191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6" name="Group 5"/>
            <p:cNvGrpSpPr/>
            <p:nvPr/>
          </p:nvGrpSpPr>
          <p:grpSpPr>
            <a:xfrm>
              <a:off x="4911725" y="4694238"/>
              <a:ext cx="1660525" cy="814388"/>
              <a:chOff x="4911725" y="4694238"/>
              <a:chExt cx="1660525" cy="814388"/>
            </a:xfrm>
          </p:grpSpPr>
          <p:sp>
            <p:nvSpPr>
              <p:cNvPr id="142352" name="Line 15"/>
              <p:cNvSpPr>
                <a:spLocks noChangeAspect="1" noChangeShapeType="1"/>
              </p:cNvSpPr>
              <p:nvPr/>
            </p:nvSpPr>
            <p:spPr bwMode="auto">
              <a:xfrm rot="10800000">
                <a:off x="5240338" y="5053013"/>
                <a:ext cx="890588" cy="0"/>
              </a:xfrm>
              <a:prstGeom prst="line">
                <a:avLst/>
              </a:prstGeom>
              <a:noFill/>
              <a:ln w="28575">
                <a:solidFill>
                  <a:srgbClr val="CC00CC"/>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42368" name="Text Box 31"/>
              <p:cNvSpPr txBox="1">
                <a:spLocks noChangeAspect="1" noChangeArrowheads="1"/>
              </p:cNvSpPr>
              <p:nvPr/>
            </p:nvSpPr>
            <p:spPr bwMode="auto">
              <a:xfrm>
                <a:off x="5949950" y="4694238"/>
                <a:ext cx="622300"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smtClean="0"/>
                  <a:t>M</a:t>
                </a:r>
                <a:r>
                  <a:rPr lang="en-US" sz="2000" baseline="-25000" smtClean="0"/>
                  <a:t>n</a:t>
                </a:r>
                <a:endParaRPr lang="en-US" sz="3200"/>
              </a:p>
            </p:txBody>
          </p:sp>
          <p:graphicFrame>
            <p:nvGraphicFramePr>
              <p:cNvPr id="142378" name="Object 41"/>
              <p:cNvGraphicFramePr>
                <a:graphicFrameLocks noChangeAspect="1"/>
              </p:cNvGraphicFramePr>
              <p:nvPr>
                <p:extLst>
                  <p:ext uri="{D42A27DB-BD31-4B8C-83A1-F6EECF244321}">
                    <p14:modId xmlns:p14="http://schemas.microsoft.com/office/powerpoint/2010/main" val="492579335"/>
                  </p:ext>
                </p:extLst>
              </p:nvPr>
            </p:nvGraphicFramePr>
            <p:xfrm>
              <a:off x="4911725" y="4694238"/>
              <a:ext cx="417513" cy="612775"/>
            </p:xfrm>
            <a:graphic>
              <a:graphicData uri="http://schemas.openxmlformats.org/presentationml/2006/ole">
                <mc:AlternateContent xmlns:mc="http://schemas.openxmlformats.org/markup-compatibility/2006">
                  <mc:Choice xmlns:v="urn:schemas-microsoft-com:vml" Requires="v">
                    <p:oleObj spid="_x0000_s143098" name="Equation" r:id="rId9" imgW="177569" imgH="253670" progId="Equation.DSMT4">
                      <p:embed/>
                    </p:oleObj>
                  </mc:Choice>
                  <mc:Fallback>
                    <p:oleObj name="Equation" r:id="rId9" imgW="177569" imgH="253670" progId="Equation.DSMT4">
                      <p:embed/>
                      <p:pic>
                        <p:nvPicPr>
                          <p:cNvPr id="0" name="Object 4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11725" y="4694238"/>
                            <a:ext cx="417513"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sp>
        <p:nvSpPr>
          <p:cNvPr id="142344" name="Line 7"/>
          <p:cNvSpPr>
            <a:spLocks noChangeAspect="1" noChangeShapeType="1"/>
          </p:cNvSpPr>
          <p:nvPr/>
        </p:nvSpPr>
        <p:spPr bwMode="auto">
          <a:xfrm>
            <a:off x="1800225" y="4722813"/>
            <a:ext cx="5219700" cy="0"/>
          </a:xfrm>
          <a:prstGeom prst="line">
            <a:avLst/>
          </a:prstGeom>
          <a:noFill/>
          <a:ln w="2857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pSp>
        <p:nvGrpSpPr>
          <p:cNvPr id="7" name="Group 6"/>
          <p:cNvGrpSpPr/>
          <p:nvPr/>
        </p:nvGrpSpPr>
        <p:grpSpPr>
          <a:xfrm>
            <a:off x="4585231" y="4307416"/>
            <a:ext cx="2814637" cy="814388"/>
            <a:chOff x="4602163" y="4298950"/>
            <a:chExt cx="2814637" cy="814388"/>
          </a:xfrm>
        </p:grpSpPr>
        <p:sp>
          <p:nvSpPr>
            <p:cNvPr id="142346" name="Line 9"/>
            <p:cNvSpPr>
              <a:spLocks noChangeAspect="1" noChangeShapeType="1"/>
            </p:cNvSpPr>
            <p:nvPr/>
          </p:nvSpPr>
          <p:spPr bwMode="auto">
            <a:xfrm>
              <a:off x="4895850" y="4711700"/>
              <a:ext cx="2160588" cy="1588"/>
            </a:xfrm>
            <a:prstGeom prst="line">
              <a:avLst/>
            </a:prstGeom>
            <a:noFill/>
            <a:ln w="57150">
              <a:solidFill>
                <a:srgbClr val="CC00CC"/>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2360" name="Text Box 23"/>
            <p:cNvSpPr txBox="1">
              <a:spLocks noChangeAspect="1" noChangeArrowheads="1"/>
            </p:cNvSpPr>
            <p:nvPr/>
          </p:nvSpPr>
          <p:spPr bwMode="auto">
            <a:xfrm>
              <a:off x="4602163" y="4298950"/>
              <a:ext cx="582613"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b="1"/>
                <a:t>C</a:t>
              </a:r>
              <a:endParaRPr lang="en-US" sz="3600" b="1"/>
            </a:p>
          </p:txBody>
        </p:sp>
        <p:graphicFrame>
          <p:nvGraphicFramePr>
            <p:cNvPr id="142379" name="Object 42"/>
            <p:cNvGraphicFramePr>
              <a:graphicFrameLocks noChangeAspect="1"/>
            </p:cNvGraphicFramePr>
            <p:nvPr>
              <p:extLst>
                <p:ext uri="{D42A27DB-BD31-4B8C-83A1-F6EECF244321}">
                  <p14:modId xmlns:p14="http://schemas.microsoft.com/office/powerpoint/2010/main" val="1235375294"/>
                </p:ext>
              </p:extLst>
            </p:nvPr>
          </p:nvGraphicFramePr>
          <p:xfrm>
            <a:off x="7058025" y="4348163"/>
            <a:ext cx="358775" cy="490538"/>
          </p:xfrm>
          <a:graphic>
            <a:graphicData uri="http://schemas.openxmlformats.org/presentationml/2006/ole">
              <mc:AlternateContent xmlns:mc="http://schemas.openxmlformats.org/markup-compatibility/2006">
                <mc:Choice xmlns:v="urn:schemas-microsoft-com:vml" Requires="v">
                  <p:oleObj spid="_x0000_s143099" name="Equation" r:id="rId11" imgW="152268" imgH="203024" progId="Equation.DSMT4">
                    <p:embed/>
                  </p:oleObj>
                </mc:Choice>
                <mc:Fallback>
                  <p:oleObj name="Equation" r:id="rId11" imgW="152268" imgH="203024" progId="Equation.DSMT4">
                    <p:embed/>
                    <p:pic>
                      <p:nvPicPr>
                        <p:cNvPr id="0" name="Object 4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58025" y="4348163"/>
                          <a:ext cx="358775"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49" name="Slide Number Placeholder 5"/>
          <p:cNvSpPr>
            <a:spLocks noGrp="1"/>
          </p:cNvSpPr>
          <p:nvPr>
            <p:ph type="sldNum" sz="quarter" idx="12"/>
          </p:nvPr>
        </p:nvSpPr>
        <p:spPr/>
        <p:txBody>
          <a:bodyPr/>
          <a:lstStyle/>
          <a:p>
            <a:pPr>
              <a:defRPr/>
            </a:pPr>
            <a:fld id="{153A8F11-C4EB-47A8-9DFF-2F602F94A7C0}" type="slidenum">
              <a:rPr lang="en-US" altLang="en-US"/>
              <a:pPr>
                <a:defRPr/>
              </a:pPr>
              <a:t>3</a:t>
            </a:fld>
            <a:endParaRPr lang="en-US" altLang="en-US"/>
          </a:p>
        </p:txBody>
      </p:sp>
      <p:sp>
        <p:nvSpPr>
          <p:cNvPr id="310274" name="Text Box 2"/>
          <p:cNvSpPr txBox="1">
            <a:spLocks noChangeArrowheads="1"/>
          </p:cNvSpPr>
          <p:nvPr/>
        </p:nvSpPr>
        <p:spPr bwMode="auto">
          <a:xfrm>
            <a:off x="611188" y="787928"/>
            <a:ext cx="7777162" cy="289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r>
              <a:rPr lang="en-US" b="1"/>
              <a:t>1.2. Tính chất</a:t>
            </a:r>
          </a:p>
          <a:p>
            <a:pPr algn="just" eaLnBrk="1" hangingPunct="1"/>
            <a:r>
              <a:rPr lang="en-US" b="1"/>
              <a:t>	</a:t>
            </a:r>
            <a:r>
              <a:rPr lang="en-US" b="1" i="1">
                <a:solidFill>
                  <a:srgbClr val="0000FF"/>
                </a:solidFill>
              </a:rPr>
              <a:t>Hợp lực của hệ lực song song đi qua điểm C</a:t>
            </a:r>
            <a:r>
              <a:rPr lang="en-US" i="1"/>
              <a:t> và nếu quay các thành phần quanh các điểm đặt của chúng một </a:t>
            </a:r>
            <a:r>
              <a:rPr lang="en-US" i="1" smtClean="0"/>
              <a:t>góc </a:t>
            </a:r>
            <a:r>
              <a:rPr lang="el-GR" i="1" smtClean="0">
                <a:cs typeface="Arial" charset="0"/>
              </a:rPr>
              <a:t>α</a:t>
            </a:r>
            <a:r>
              <a:rPr lang="en-US" i="1" smtClean="0">
                <a:cs typeface="Arial" charset="0"/>
              </a:rPr>
              <a:t> </a:t>
            </a:r>
            <a:r>
              <a:rPr lang="en-US" i="1"/>
              <a:t>trong điều kiện giữ nguyên điểm đặt và giá trị của các lực thành phần thì </a:t>
            </a:r>
            <a:r>
              <a:rPr lang="en-US" i="1">
                <a:solidFill>
                  <a:srgbClr val="0000FF"/>
                </a:solidFill>
              </a:rPr>
              <a:t>hợp lực của chúng cũng quay quanh tâm C một góc </a:t>
            </a:r>
            <a:r>
              <a:rPr lang="el-GR" i="1">
                <a:solidFill>
                  <a:srgbClr val="0000FF"/>
                </a:solidFill>
                <a:cs typeface="Arial" charset="0"/>
              </a:rPr>
              <a:t>α</a:t>
            </a:r>
            <a:r>
              <a:rPr lang="en-US" i="1">
                <a:solidFill>
                  <a:srgbClr val="0000FF"/>
                </a:solidFill>
              </a:rPr>
              <a:t>.</a:t>
            </a:r>
          </a:p>
        </p:txBody>
      </p:sp>
      <p:sp>
        <p:nvSpPr>
          <p:cNvPr id="142340" name="Rectangle 3"/>
          <p:cNvSpPr>
            <a:spLocks noChangeArrowheads="1"/>
          </p:cNvSpPr>
          <p:nvPr/>
        </p:nvSpPr>
        <p:spPr bwMode="auto">
          <a:xfrm>
            <a:off x="0" y="3305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42343" name="Line 6"/>
          <p:cNvSpPr>
            <a:spLocks noChangeAspect="1" noChangeShapeType="1"/>
          </p:cNvSpPr>
          <p:nvPr/>
        </p:nvSpPr>
        <p:spPr bwMode="auto">
          <a:xfrm flipV="1">
            <a:off x="2170113" y="3433763"/>
            <a:ext cx="4922838" cy="2851150"/>
          </a:xfrm>
          <a:prstGeom prst="line">
            <a:avLst/>
          </a:prstGeom>
          <a:noFill/>
          <a:ln w="2857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pSp>
        <p:nvGrpSpPr>
          <p:cNvPr id="13" name="Group 12"/>
          <p:cNvGrpSpPr/>
          <p:nvPr/>
        </p:nvGrpSpPr>
        <p:grpSpPr>
          <a:xfrm>
            <a:off x="2537036" y="3794125"/>
            <a:ext cx="3341477" cy="2308226"/>
            <a:chOff x="2537036" y="3794125"/>
            <a:chExt cx="3341477" cy="2308226"/>
          </a:xfrm>
        </p:grpSpPr>
        <p:sp>
          <p:nvSpPr>
            <p:cNvPr id="142361" name="Text Box 24"/>
            <p:cNvSpPr txBox="1">
              <a:spLocks noChangeAspect="1" noChangeArrowheads="1"/>
            </p:cNvSpPr>
            <p:nvPr/>
          </p:nvSpPr>
          <p:spPr bwMode="auto">
            <a:xfrm>
              <a:off x="4276725" y="5287963"/>
              <a:ext cx="581025"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l-GR" sz="2800" b="1">
                  <a:cs typeface="Times New Roman" pitchFamily="18" charset="0"/>
                </a:rPr>
                <a:t>α</a:t>
              </a:r>
              <a:endParaRPr lang="el-GR" sz="4000" b="1">
                <a:cs typeface="Times New Roman" pitchFamily="18" charset="0"/>
              </a:endParaRPr>
            </a:p>
          </p:txBody>
        </p:sp>
        <p:sp>
          <p:nvSpPr>
            <p:cNvPr id="142364" name="Text Box 27"/>
            <p:cNvSpPr txBox="1">
              <a:spLocks noChangeAspect="1" noChangeArrowheads="1"/>
            </p:cNvSpPr>
            <p:nvPr/>
          </p:nvSpPr>
          <p:spPr bwMode="auto">
            <a:xfrm>
              <a:off x="5284788" y="4983163"/>
              <a:ext cx="558800"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l-GR" sz="2800" b="1">
                  <a:cs typeface="Arial" charset="0"/>
                </a:rPr>
                <a:t>α</a:t>
              </a:r>
            </a:p>
          </p:txBody>
        </p:sp>
        <p:sp>
          <p:nvSpPr>
            <p:cNvPr id="142373" name="Text Box 36"/>
            <p:cNvSpPr txBox="1">
              <a:spLocks noChangeAspect="1" noChangeArrowheads="1"/>
            </p:cNvSpPr>
            <p:nvPr/>
          </p:nvSpPr>
          <p:spPr bwMode="auto">
            <a:xfrm>
              <a:off x="2537036" y="4910138"/>
              <a:ext cx="558800"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l-GR" sz="2800" b="1">
                  <a:cs typeface="Arial" charset="0"/>
                </a:rPr>
                <a:t>α</a:t>
              </a:r>
            </a:p>
          </p:txBody>
        </p:sp>
        <p:sp>
          <p:nvSpPr>
            <p:cNvPr id="142374" name="Text Box 37"/>
            <p:cNvSpPr txBox="1">
              <a:spLocks noChangeAspect="1" noChangeArrowheads="1"/>
            </p:cNvSpPr>
            <p:nvPr/>
          </p:nvSpPr>
          <p:spPr bwMode="auto">
            <a:xfrm>
              <a:off x="3671888" y="3794125"/>
              <a:ext cx="558800"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l-GR" sz="2800" b="1">
                  <a:cs typeface="Arial" charset="0"/>
                </a:rPr>
                <a:t>α</a:t>
              </a:r>
            </a:p>
          </p:txBody>
        </p:sp>
        <p:sp>
          <p:nvSpPr>
            <p:cNvPr id="142350" name="Arc 13"/>
            <p:cNvSpPr>
              <a:spLocks noChangeAspect="1"/>
            </p:cNvSpPr>
            <p:nvPr/>
          </p:nvSpPr>
          <p:spPr bwMode="auto">
            <a:xfrm rot="10800000">
              <a:off x="4081463" y="3914775"/>
              <a:ext cx="168275" cy="215900"/>
            </a:xfrm>
            <a:custGeom>
              <a:avLst/>
              <a:gdLst>
                <a:gd name="T0" fmla="*/ 0 w 21595"/>
                <a:gd name="T1" fmla="*/ 0 h 20561"/>
                <a:gd name="T2" fmla="*/ 1 w 21595"/>
                <a:gd name="T3" fmla="*/ 1 h 20561"/>
                <a:gd name="T4" fmla="*/ 0 w 21595"/>
                <a:gd name="T5" fmla="*/ 1 h 20561"/>
                <a:gd name="T6" fmla="*/ 0 60000 65536"/>
                <a:gd name="T7" fmla="*/ 0 60000 65536"/>
                <a:gd name="T8" fmla="*/ 0 60000 65536"/>
              </a:gdLst>
              <a:ahLst/>
              <a:cxnLst>
                <a:cxn ang="T6">
                  <a:pos x="T0" y="T1"/>
                </a:cxn>
                <a:cxn ang="T7">
                  <a:pos x="T2" y="T3"/>
                </a:cxn>
                <a:cxn ang="T8">
                  <a:pos x="T4" y="T5"/>
                </a:cxn>
              </a:cxnLst>
              <a:rect l="0" t="0" r="r" b="b"/>
              <a:pathLst>
                <a:path w="21595" h="20561" fill="none" extrusionOk="0">
                  <a:moveTo>
                    <a:pt x="6618" y="0"/>
                  </a:moveTo>
                  <a:cubicBezTo>
                    <a:pt x="15379" y="2820"/>
                    <a:pt x="21391" y="10882"/>
                    <a:pt x="21594" y="20084"/>
                  </a:cubicBezTo>
                </a:path>
                <a:path w="21595" h="20561" stroke="0" extrusionOk="0">
                  <a:moveTo>
                    <a:pt x="6618" y="0"/>
                  </a:moveTo>
                  <a:cubicBezTo>
                    <a:pt x="15379" y="2820"/>
                    <a:pt x="21391" y="10882"/>
                    <a:pt x="21594" y="20084"/>
                  </a:cubicBezTo>
                  <a:lnTo>
                    <a:pt x="0" y="20561"/>
                  </a:lnTo>
                  <a:lnTo>
                    <a:pt x="6618" y="0"/>
                  </a:lnTo>
                  <a:close/>
                </a:path>
              </a:pathLst>
            </a:custGeom>
            <a:noFill/>
            <a:ln w="9525">
              <a:solidFill>
                <a:srgbClr val="000000"/>
              </a:solidFill>
              <a:round/>
              <a:headEnd type="arrow" w="med" len="me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2353" name="Arc 16"/>
            <p:cNvSpPr>
              <a:spLocks noChangeAspect="1"/>
            </p:cNvSpPr>
            <p:nvPr/>
          </p:nvSpPr>
          <p:spPr bwMode="auto">
            <a:xfrm rot="10800000">
              <a:off x="5710238" y="5059363"/>
              <a:ext cx="168275" cy="214313"/>
            </a:xfrm>
            <a:custGeom>
              <a:avLst/>
              <a:gdLst>
                <a:gd name="T0" fmla="*/ 0 w 21595"/>
                <a:gd name="T1" fmla="*/ 0 h 20561"/>
                <a:gd name="T2" fmla="*/ 1 w 21595"/>
                <a:gd name="T3" fmla="*/ 1 h 20561"/>
                <a:gd name="T4" fmla="*/ 0 w 21595"/>
                <a:gd name="T5" fmla="*/ 1 h 20561"/>
                <a:gd name="T6" fmla="*/ 0 60000 65536"/>
                <a:gd name="T7" fmla="*/ 0 60000 65536"/>
                <a:gd name="T8" fmla="*/ 0 60000 65536"/>
              </a:gdLst>
              <a:ahLst/>
              <a:cxnLst>
                <a:cxn ang="T6">
                  <a:pos x="T0" y="T1"/>
                </a:cxn>
                <a:cxn ang="T7">
                  <a:pos x="T2" y="T3"/>
                </a:cxn>
                <a:cxn ang="T8">
                  <a:pos x="T4" y="T5"/>
                </a:cxn>
              </a:cxnLst>
              <a:rect l="0" t="0" r="r" b="b"/>
              <a:pathLst>
                <a:path w="21595" h="20561" fill="none" extrusionOk="0">
                  <a:moveTo>
                    <a:pt x="6618" y="0"/>
                  </a:moveTo>
                  <a:cubicBezTo>
                    <a:pt x="15379" y="2820"/>
                    <a:pt x="21391" y="10882"/>
                    <a:pt x="21594" y="20084"/>
                  </a:cubicBezTo>
                </a:path>
                <a:path w="21595" h="20561" stroke="0" extrusionOk="0">
                  <a:moveTo>
                    <a:pt x="6618" y="0"/>
                  </a:moveTo>
                  <a:cubicBezTo>
                    <a:pt x="15379" y="2820"/>
                    <a:pt x="21391" y="10882"/>
                    <a:pt x="21594" y="20084"/>
                  </a:cubicBezTo>
                  <a:lnTo>
                    <a:pt x="0" y="20561"/>
                  </a:lnTo>
                  <a:lnTo>
                    <a:pt x="6618" y="0"/>
                  </a:lnTo>
                  <a:close/>
                </a:path>
              </a:pathLst>
            </a:custGeom>
            <a:noFill/>
            <a:ln w="9525">
              <a:solidFill>
                <a:srgbClr val="000000"/>
              </a:solidFill>
              <a:round/>
              <a:headEnd type="arrow" w="med" len="me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2356" name="Arc 19"/>
            <p:cNvSpPr>
              <a:spLocks noChangeAspect="1"/>
            </p:cNvSpPr>
            <p:nvPr/>
          </p:nvSpPr>
          <p:spPr bwMode="auto">
            <a:xfrm>
              <a:off x="4157663" y="5553075"/>
              <a:ext cx="168275" cy="215900"/>
            </a:xfrm>
            <a:custGeom>
              <a:avLst/>
              <a:gdLst>
                <a:gd name="T0" fmla="*/ 0 w 21595"/>
                <a:gd name="T1" fmla="*/ 0 h 20561"/>
                <a:gd name="T2" fmla="*/ 1 w 21595"/>
                <a:gd name="T3" fmla="*/ 1 h 20561"/>
                <a:gd name="T4" fmla="*/ 0 w 21595"/>
                <a:gd name="T5" fmla="*/ 1 h 20561"/>
                <a:gd name="T6" fmla="*/ 0 60000 65536"/>
                <a:gd name="T7" fmla="*/ 0 60000 65536"/>
                <a:gd name="T8" fmla="*/ 0 60000 65536"/>
              </a:gdLst>
              <a:ahLst/>
              <a:cxnLst>
                <a:cxn ang="T6">
                  <a:pos x="T0" y="T1"/>
                </a:cxn>
                <a:cxn ang="T7">
                  <a:pos x="T2" y="T3"/>
                </a:cxn>
                <a:cxn ang="T8">
                  <a:pos x="T4" y="T5"/>
                </a:cxn>
              </a:cxnLst>
              <a:rect l="0" t="0" r="r" b="b"/>
              <a:pathLst>
                <a:path w="21595" h="20561" fill="none" extrusionOk="0">
                  <a:moveTo>
                    <a:pt x="6618" y="0"/>
                  </a:moveTo>
                  <a:cubicBezTo>
                    <a:pt x="15379" y="2820"/>
                    <a:pt x="21391" y="10882"/>
                    <a:pt x="21594" y="20084"/>
                  </a:cubicBezTo>
                </a:path>
                <a:path w="21595" h="20561" stroke="0" extrusionOk="0">
                  <a:moveTo>
                    <a:pt x="6618" y="0"/>
                  </a:moveTo>
                  <a:cubicBezTo>
                    <a:pt x="15379" y="2820"/>
                    <a:pt x="21391" y="10882"/>
                    <a:pt x="21594" y="20084"/>
                  </a:cubicBezTo>
                  <a:lnTo>
                    <a:pt x="0" y="20561"/>
                  </a:lnTo>
                  <a:lnTo>
                    <a:pt x="6618" y="0"/>
                  </a:lnTo>
                  <a:close/>
                </a:path>
              </a:pathLst>
            </a:custGeom>
            <a:noFill/>
            <a:ln w="9525">
              <a:solidFill>
                <a:srgbClr val="000000"/>
              </a:solidFill>
              <a:round/>
              <a:headEnd type="arrow" w="med" len="me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2359" name="Arc 22"/>
            <p:cNvSpPr>
              <a:spLocks noChangeAspect="1"/>
            </p:cNvSpPr>
            <p:nvPr/>
          </p:nvSpPr>
          <p:spPr bwMode="auto">
            <a:xfrm rot="10800000">
              <a:off x="2879725" y="5016500"/>
              <a:ext cx="201613" cy="234950"/>
            </a:xfrm>
            <a:custGeom>
              <a:avLst/>
              <a:gdLst>
                <a:gd name="T0" fmla="*/ 0 w 21595"/>
                <a:gd name="T1" fmla="*/ 0 h 20561"/>
                <a:gd name="T2" fmla="*/ 1 w 21595"/>
                <a:gd name="T3" fmla="*/ 1 h 20561"/>
                <a:gd name="T4" fmla="*/ 0 w 21595"/>
                <a:gd name="T5" fmla="*/ 1 h 20561"/>
                <a:gd name="T6" fmla="*/ 0 60000 65536"/>
                <a:gd name="T7" fmla="*/ 0 60000 65536"/>
                <a:gd name="T8" fmla="*/ 0 60000 65536"/>
              </a:gdLst>
              <a:ahLst/>
              <a:cxnLst>
                <a:cxn ang="T6">
                  <a:pos x="T0" y="T1"/>
                </a:cxn>
                <a:cxn ang="T7">
                  <a:pos x="T2" y="T3"/>
                </a:cxn>
                <a:cxn ang="T8">
                  <a:pos x="T4" y="T5"/>
                </a:cxn>
              </a:cxnLst>
              <a:rect l="0" t="0" r="r" b="b"/>
              <a:pathLst>
                <a:path w="21595" h="20561" fill="none" extrusionOk="0">
                  <a:moveTo>
                    <a:pt x="6618" y="0"/>
                  </a:moveTo>
                  <a:cubicBezTo>
                    <a:pt x="15379" y="2820"/>
                    <a:pt x="21391" y="10882"/>
                    <a:pt x="21594" y="20084"/>
                  </a:cubicBezTo>
                </a:path>
                <a:path w="21595" h="20561" stroke="0" extrusionOk="0">
                  <a:moveTo>
                    <a:pt x="6618" y="0"/>
                  </a:moveTo>
                  <a:cubicBezTo>
                    <a:pt x="15379" y="2820"/>
                    <a:pt x="21391" y="10882"/>
                    <a:pt x="21594" y="20084"/>
                  </a:cubicBezTo>
                  <a:lnTo>
                    <a:pt x="0" y="20561"/>
                  </a:lnTo>
                  <a:lnTo>
                    <a:pt x="6618" y="0"/>
                  </a:lnTo>
                  <a:close/>
                </a:path>
              </a:pathLst>
            </a:custGeom>
            <a:noFill/>
            <a:ln w="9525">
              <a:solidFill>
                <a:srgbClr val="000000"/>
              </a:solidFill>
              <a:round/>
              <a:headEnd type="arrow" w="med" len="me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142362" name="Text Box 25"/>
          <p:cNvSpPr txBox="1">
            <a:spLocks noChangeAspect="1" noChangeArrowheads="1"/>
          </p:cNvSpPr>
          <p:nvPr/>
        </p:nvSpPr>
        <p:spPr bwMode="auto">
          <a:xfrm>
            <a:off x="3502025" y="3254375"/>
            <a:ext cx="812800"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sp>
        <p:nvSpPr>
          <p:cNvPr id="142370" name="Text Box 33"/>
          <p:cNvSpPr txBox="1">
            <a:spLocks noChangeAspect="1" noChangeArrowheads="1"/>
          </p:cNvSpPr>
          <p:nvPr/>
        </p:nvSpPr>
        <p:spPr bwMode="auto">
          <a:xfrm>
            <a:off x="6405563" y="2822575"/>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grpSp>
        <p:nvGrpSpPr>
          <p:cNvPr id="12" name="Group 11"/>
          <p:cNvGrpSpPr/>
          <p:nvPr/>
        </p:nvGrpSpPr>
        <p:grpSpPr>
          <a:xfrm>
            <a:off x="5472113" y="4189413"/>
            <a:ext cx="865187" cy="576263"/>
            <a:chOff x="5472113" y="4189413"/>
            <a:chExt cx="865187" cy="576263"/>
          </a:xfrm>
        </p:grpSpPr>
        <p:sp>
          <p:nvSpPr>
            <p:cNvPr id="142347" name="Arc 10"/>
            <p:cNvSpPr>
              <a:spLocks noChangeAspect="1"/>
            </p:cNvSpPr>
            <p:nvPr/>
          </p:nvSpPr>
          <p:spPr bwMode="auto">
            <a:xfrm>
              <a:off x="5472113" y="4324350"/>
              <a:ext cx="384175" cy="385763"/>
            </a:xfrm>
            <a:custGeom>
              <a:avLst/>
              <a:gdLst>
                <a:gd name="T0" fmla="*/ 1 w 21595"/>
                <a:gd name="T1" fmla="*/ 0 h 20561"/>
                <a:gd name="T2" fmla="*/ 3 w 21595"/>
                <a:gd name="T3" fmla="*/ 3 h 20561"/>
                <a:gd name="T4" fmla="*/ 0 w 21595"/>
                <a:gd name="T5" fmla="*/ 3 h 20561"/>
                <a:gd name="T6" fmla="*/ 0 60000 65536"/>
                <a:gd name="T7" fmla="*/ 0 60000 65536"/>
                <a:gd name="T8" fmla="*/ 0 60000 65536"/>
              </a:gdLst>
              <a:ahLst/>
              <a:cxnLst>
                <a:cxn ang="T6">
                  <a:pos x="T0" y="T1"/>
                </a:cxn>
                <a:cxn ang="T7">
                  <a:pos x="T2" y="T3"/>
                </a:cxn>
                <a:cxn ang="T8">
                  <a:pos x="T4" y="T5"/>
                </a:cxn>
              </a:cxnLst>
              <a:rect l="0" t="0" r="r" b="b"/>
              <a:pathLst>
                <a:path w="21595" h="20561" fill="none" extrusionOk="0">
                  <a:moveTo>
                    <a:pt x="6618" y="0"/>
                  </a:moveTo>
                  <a:cubicBezTo>
                    <a:pt x="15379" y="2820"/>
                    <a:pt x="21391" y="10882"/>
                    <a:pt x="21594" y="20084"/>
                  </a:cubicBezTo>
                </a:path>
                <a:path w="21595" h="20561" stroke="0" extrusionOk="0">
                  <a:moveTo>
                    <a:pt x="6618" y="0"/>
                  </a:moveTo>
                  <a:cubicBezTo>
                    <a:pt x="15379" y="2820"/>
                    <a:pt x="21391" y="10882"/>
                    <a:pt x="21594" y="20084"/>
                  </a:cubicBezTo>
                  <a:lnTo>
                    <a:pt x="0" y="20561"/>
                  </a:lnTo>
                  <a:lnTo>
                    <a:pt x="6618" y="0"/>
                  </a:lnTo>
                  <a:close/>
                </a:path>
              </a:pathLst>
            </a:custGeom>
            <a:noFill/>
            <a:ln w="9525">
              <a:solidFill>
                <a:srgbClr val="000000"/>
              </a:solidFill>
              <a:round/>
              <a:headEnd type="arrow" w="med" len="me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2372" name="Text Box 35"/>
            <p:cNvSpPr txBox="1">
              <a:spLocks noChangeAspect="1" noChangeArrowheads="1"/>
            </p:cNvSpPr>
            <p:nvPr/>
          </p:nvSpPr>
          <p:spPr bwMode="auto">
            <a:xfrm>
              <a:off x="5778500" y="4189413"/>
              <a:ext cx="558800"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l-GR" sz="2800" b="1">
                  <a:cs typeface="Arial" charset="0"/>
                </a:rPr>
                <a:t>α</a:t>
              </a:r>
            </a:p>
          </p:txBody>
        </p:sp>
      </p:grpSp>
      <p:grpSp>
        <p:nvGrpSpPr>
          <p:cNvPr id="10" name="Group 9"/>
          <p:cNvGrpSpPr/>
          <p:nvPr/>
        </p:nvGrpSpPr>
        <p:grpSpPr>
          <a:xfrm>
            <a:off x="1800225" y="3914775"/>
            <a:ext cx="4330700" cy="2112963"/>
            <a:chOff x="1800225" y="3914775"/>
            <a:chExt cx="4330700" cy="2112963"/>
          </a:xfrm>
        </p:grpSpPr>
        <p:sp>
          <p:nvSpPr>
            <p:cNvPr id="142348" name="Line 11"/>
            <p:cNvSpPr>
              <a:spLocks noChangeAspect="1" noChangeShapeType="1"/>
            </p:cNvSpPr>
            <p:nvPr/>
          </p:nvSpPr>
          <p:spPr bwMode="auto">
            <a:xfrm rot="10800000" flipV="1">
              <a:off x="3775075" y="3914775"/>
              <a:ext cx="727075" cy="534988"/>
            </a:xfrm>
            <a:prstGeom prst="line">
              <a:avLst/>
            </a:prstGeom>
            <a:noFill/>
            <a:ln w="28575">
              <a:solidFill>
                <a:srgbClr val="0000FF"/>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42351" name="Line 14"/>
            <p:cNvSpPr>
              <a:spLocks noChangeAspect="1" noChangeShapeType="1"/>
            </p:cNvSpPr>
            <p:nvPr/>
          </p:nvSpPr>
          <p:spPr bwMode="auto">
            <a:xfrm rot="10800000" flipV="1">
              <a:off x="5403850" y="5059363"/>
              <a:ext cx="727075" cy="534988"/>
            </a:xfrm>
            <a:prstGeom prst="line">
              <a:avLst/>
            </a:prstGeom>
            <a:noFill/>
            <a:ln w="28575">
              <a:solidFill>
                <a:srgbClr val="0000FF"/>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42354" name="Line 17"/>
            <p:cNvSpPr>
              <a:spLocks noChangeAspect="1" noChangeShapeType="1"/>
            </p:cNvSpPr>
            <p:nvPr/>
          </p:nvSpPr>
          <p:spPr bwMode="auto">
            <a:xfrm flipV="1">
              <a:off x="3905250" y="5233988"/>
              <a:ext cx="727075" cy="534988"/>
            </a:xfrm>
            <a:prstGeom prst="line">
              <a:avLst/>
            </a:prstGeom>
            <a:noFill/>
            <a:ln w="28575">
              <a:solidFill>
                <a:srgbClr val="0000FF"/>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42357" name="Line 20"/>
            <p:cNvSpPr>
              <a:spLocks noChangeAspect="1" noChangeShapeType="1"/>
            </p:cNvSpPr>
            <p:nvPr/>
          </p:nvSpPr>
          <p:spPr bwMode="auto">
            <a:xfrm rot="10800000" flipV="1">
              <a:off x="2160588" y="5002213"/>
              <a:ext cx="1255713" cy="747713"/>
            </a:xfrm>
            <a:prstGeom prst="line">
              <a:avLst/>
            </a:prstGeom>
            <a:noFill/>
            <a:ln w="28575">
              <a:solidFill>
                <a:srgbClr val="0000FF"/>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142380" name="Object 43"/>
            <p:cNvGraphicFramePr>
              <a:graphicFrameLocks noChangeAspect="1"/>
            </p:cNvGraphicFramePr>
            <p:nvPr>
              <p:extLst>
                <p:ext uri="{D42A27DB-BD31-4B8C-83A1-F6EECF244321}">
                  <p14:modId xmlns:p14="http://schemas.microsoft.com/office/powerpoint/2010/main" val="2115801012"/>
                </p:ext>
              </p:extLst>
            </p:nvPr>
          </p:nvGraphicFramePr>
          <p:xfrm>
            <a:off x="3967163" y="4154488"/>
            <a:ext cx="388938" cy="612775"/>
          </p:xfrm>
          <a:graphic>
            <a:graphicData uri="http://schemas.openxmlformats.org/presentationml/2006/ole">
              <mc:AlternateContent xmlns:mc="http://schemas.openxmlformats.org/markup-compatibility/2006">
                <mc:Choice xmlns:v="urn:schemas-microsoft-com:vml" Requires="v">
                  <p:oleObj spid="_x0000_s143100" name="Equation" r:id="rId13" imgW="164957" imgH="253780" progId="Equation.DSMT4">
                    <p:embed/>
                  </p:oleObj>
                </mc:Choice>
                <mc:Fallback>
                  <p:oleObj name="Equation" r:id="rId13" imgW="164957" imgH="253780" progId="Equation.DSMT4">
                    <p:embed/>
                    <p:pic>
                      <p:nvPicPr>
                        <p:cNvPr id="0" name="Object 4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67163" y="4154488"/>
                          <a:ext cx="388938"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2381" name="Object 44"/>
            <p:cNvGraphicFramePr>
              <a:graphicFrameLocks noChangeAspect="1"/>
            </p:cNvGraphicFramePr>
            <p:nvPr>
              <p:extLst>
                <p:ext uri="{D42A27DB-BD31-4B8C-83A1-F6EECF244321}">
                  <p14:modId xmlns:p14="http://schemas.microsoft.com/office/powerpoint/2010/main" val="1087445269"/>
                </p:ext>
              </p:extLst>
            </p:nvPr>
          </p:nvGraphicFramePr>
          <p:xfrm>
            <a:off x="1800225" y="5414963"/>
            <a:ext cx="419100" cy="612775"/>
          </p:xfrm>
          <a:graphic>
            <a:graphicData uri="http://schemas.openxmlformats.org/presentationml/2006/ole">
              <mc:AlternateContent xmlns:mc="http://schemas.openxmlformats.org/markup-compatibility/2006">
                <mc:Choice xmlns:v="urn:schemas-microsoft-com:vml" Requires="v">
                  <p:oleObj spid="_x0000_s143101" name="Equation" r:id="rId15" imgW="177569" imgH="253670" progId="Equation.DSMT4">
                    <p:embed/>
                  </p:oleObj>
                </mc:Choice>
                <mc:Fallback>
                  <p:oleObj name="Equation" r:id="rId15" imgW="177569" imgH="253670" progId="Equation.DSMT4">
                    <p:embed/>
                    <p:pic>
                      <p:nvPicPr>
                        <p:cNvPr id="0" name="Object 4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800225" y="5414963"/>
                          <a:ext cx="4191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2382" name="Object 45"/>
            <p:cNvGraphicFramePr>
              <a:graphicFrameLocks noChangeAspect="1"/>
            </p:cNvGraphicFramePr>
            <p:nvPr>
              <p:extLst>
                <p:ext uri="{D42A27DB-BD31-4B8C-83A1-F6EECF244321}">
                  <p14:modId xmlns:p14="http://schemas.microsoft.com/office/powerpoint/2010/main" val="2352173802"/>
                </p:ext>
              </p:extLst>
            </p:nvPr>
          </p:nvGraphicFramePr>
          <p:xfrm>
            <a:off x="4549775" y="4945063"/>
            <a:ext cx="419100" cy="612775"/>
          </p:xfrm>
          <a:graphic>
            <a:graphicData uri="http://schemas.openxmlformats.org/presentationml/2006/ole">
              <mc:AlternateContent xmlns:mc="http://schemas.openxmlformats.org/markup-compatibility/2006">
                <mc:Choice xmlns:v="urn:schemas-microsoft-com:vml" Requires="v">
                  <p:oleObj spid="_x0000_s143102" name="Equation" r:id="rId17" imgW="177569" imgH="253670" progId="Equation.DSMT4">
                    <p:embed/>
                  </p:oleObj>
                </mc:Choice>
                <mc:Fallback>
                  <p:oleObj name="Equation" r:id="rId17" imgW="177569" imgH="253670" progId="Equation.DSMT4">
                    <p:embed/>
                    <p:pic>
                      <p:nvPicPr>
                        <p:cNvPr id="0" name="Object 4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549775" y="4945063"/>
                          <a:ext cx="4191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2383" name="Object 46"/>
            <p:cNvGraphicFramePr>
              <a:graphicFrameLocks noChangeAspect="1"/>
            </p:cNvGraphicFramePr>
            <p:nvPr>
              <p:extLst>
                <p:ext uri="{D42A27DB-BD31-4B8C-83A1-F6EECF244321}">
                  <p14:modId xmlns:p14="http://schemas.microsoft.com/office/powerpoint/2010/main" val="288043147"/>
                </p:ext>
              </p:extLst>
            </p:nvPr>
          </p:nvGraphicFramePr>
          <p:xfrm>
            <a:off x="5522913" y="5360988"/>
            <a:ext cx="417513" cy="612775"/>
          </p:xfrm>
          <a:graphic>
            <a:graphicData uri="http://schemas.openxmlformats.org/presentationml/2006/ole">
              <mc:AlternateContent xmlns:mc="http://schemas.openxmlformats.org/markup-compatibility/2006">
                <mc:Choice xmlns:v="urn:schemas-microsoft-com:vml" Requires="v">
                  <p:oleObj spid="_x0000_s143103" name="Equation" r:id="rId19" imgW="177569" imgH="253670" progId="Equation.DSMT4">
                    <p:embed/>
                  </p:oleObj>
                </mc:Choice>
                <mc:Fallback>
                  <p:oleObj name="Equation" r:id="rId19" imgW="177569" imgH="253670" progId="Equation.DSMT4">
                    <p:embed/>
                    <p:pic>
                      <p:nvPicPr>
                        <p:cNvPr id="0" name="Object 4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522913" y="5360988"/>
                          <a:ext cx="417513"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 name="Group 10"/>
          <p:cNvGrpSpPr/>
          <p:nvPr/>
        </p:nvGrpSpPr>
        <p:grpSpPr>
          <a:xfrm>
            <a:off x="4874685" y="3154892"/>
            <a:ext cx="1856315" cy="1562629"/>
            <a:chOff x="4874685" y="3159125"/>
            <a:chExt cx="1856315" cy="1562629"/>
          </a:xfrm>
        </p:grpSpPr>
        <p:sp>
          <p:nvSpPr>
            <p:cNvPr id="142345" name="Line 8"/>
            <p:cNvSpPr>
              <a:spLocks noChangeAspect="1" noChangeShapeType="1"/>
            </p:cNvSpPr>
            <p:nvPr/>
          </p:nvSpPr>
          <p:spPr bwMode="auto">
            <a:xfrm flipV="1">
              <a:off x="4874685" y="3715279"/>
              <a:ext cx="1738313" cy="1006475"/>
            </a:xfrm>
            <a:prstGeom prst="line">
              <a:avLst/>
            </a:prstGeom>
            <a:noFill/>
            <a:ln w="5715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142384" name="Object 47"/>
            <p:cNvGraphicFramePr>
              <a:graphicFrameLocks noChangeAspect="1"/>
            </p:cNvGraphicFramePr>
            <p:nvPr>
              <p:extLst>
                <p:ext uri="{D42A27DB-BD31-4B8C-83A1-F6EECF244321}">
                  <p14:modId xmlns:p14="http://schemas.microsoft.com/office/powerpoint/2010/main" val="3329157752"/>
                </p:ext>
              </p:extLst>
            </p:nvPr>
          </p:nvGraphicFramePr>
          <p:xfrm>
            <a:off x="6372225" y="3159125"/>
            <a:ext cx="358775" cy="490538"/>
          </p:xfrm>
          <a:graphic>
            <a:graphicData uri="http://schemas.openxmlformats.org/presentationml/2006/ole">
              <mc:AlternateContent xmlns:mc="http://schemas.openxmlformats.org/markup-compatibility/2006">
                <mc:Choice xmlns:v="urn:schemas-microsoft-com:vml" Requires="v">
                  <p:oleObj spid="_x0000_s143104" name="Equation" r:id="rId21" imgW="152268" imgH="203024" progId="Equation.DSMT4">
                    <p:embed/>
                  </p:oleObj>
                </mc:Choice>
                <mc:Fallback>
                  <p:oleObj name="Equation" r:id="rId21" imgW="152268" imgH="203024" progId="Equation.DSMT4">
                    <p:embed/>
                    <p:pic>
                      <p:nvPicPr>
                        <p:cNvPr id="0" name="Object 47"/>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372225" y="3159125"/>
                          <a:ext cx="358775"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50" name="Text Box 3"/>
          <p:cNvSpPr txBox="1">
            <a:spLocks noChangeArrowheads="1"/>
          </p:cNvSpPr>
          <p:nvPr/>
        </p:nvSpPr>
        <p:spPr bwMode="auto">
          <a:xfrm>
            <a:off x="468313" y="368300"/>
            <a:ext cx="78851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ctr" eaLnBrk="1" hangingPunct="1">
              <a:spcBef>
                <a:spcPct val="50000"/>
              </a:spcBef>
            </a:pPr>
            <a:r>
              <a:rPr lang="en-US" sz="2800" b="1">
                <a:solidFill>
                  <a:schemeClr val="tx2"/>
                </a:solidFill>
              </a:rPr>
              <a:t>1.TÂM CỦA HỆ LỰC SONG SONG.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10274"/>
                                        </p:tgtEl>
                                        <p:attrNameLst>
                                          <p:attrName>style.visibility</p:attrName>
                                        </p:attrNameLst>
                                      </p:cBhvr>
                                      <p:to>
                                        <p:strVal val="visible"/>
                                      </p:to>
                                    </p:set>
                                    <p:animEffect transition="in" filter="box(in)">
                                      <p:cBhvr>
                                        <p:cTn id="7" dur="500"/>
                                        <p:tgtEl>
                                          <p:spTgt spid="31027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2344"/>
                                        </p:tgtEl>
                                        <p:attrNameLst>
                                          <p:attrName>style.visibility</p:attrName>
                                        </p:attrNameLst>
                                      </p:cBhvr>
                                      <p:to>
                                        <p:strVal val="visible"/>
                                      </p:to>
                                    </p:set>
                                    <p:animEffect transition="in" filter="wipe(left)">
                                      <p:cBhvr>
                                        <p:cTn id="17" dur="500"/>
                                        <p:tgtEl>
                                          <p:spTgt spid="142344"/>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heel(1)">
                                      <p:cBhvr>
                                        <p:cTn id="26" dur="20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32"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circle(out)">
                                      <p:cBhvr>
                                        <p:cTn id="31" dur="20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heel(1)">
                                      <p:cBhvr>
                                        <p:cTn id="36" dur="20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42343"/>
                                        </p:tgtEl>
                                        <p:attrNameLst>
                                          <p:attrName>style.visibility</p:attrName>
                                        </p:attrNameLst>
                                      </p:cBhvr>
                                      <p:to>
                                        <p:strVal val="visible"/>
                                      </p:to>
                                    </p:set>
                                    <p:animEffect transition="in" filter="wipe(down)">
                                      <p:cBhvr>
                                        <p:cTn id="41" dur="500"/>
                                        <p:tgtEl>
                                          <p:spTgt spid="142343"/>
                                        </p:tgtEl>
                                      </p:cBhvr>
                                    </p:animEffect>
                                  </p:childTnLst>
                                </p:cTn>
                              </p:par>
                            </p:childTnLst>
                          </p:cTn>
                        </p:par>
                        <p:par>
                          <p:cTn id="42" fill="hold">
                            <p:stCondLst>
                              <p:cond delay="500"/>
                            </p:stCondLst>
                            <p:childTnLst>
                              <p:par>
                                <p:cTn id="43" presetID="22" presetClass="entr" presetSubtype="4"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down)">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44" grpId="0" animBg="1"/>
      <p:bldP spid="310274" grpId="0"/>
      <p:bldP spid="14234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Slide Number Placeholder 5"/>
          <p:cNvSpPr>
            <a:spLocks noGrp="1"/>
          </p:cNvSpPr>
          <p:nvPr>
            <p:ph type="sldNum" sz="quarter" idx="12"/>
          </p:nvPr>
        </p:nvSpPr>
        <p:spPr/>
        <p:txBody>
          <a:bodyPr/>
          <a:lstStyle/>
          <a:p>
            <a:pPr>
              <a:defRPr/>
            </a:pPr>
            <a:fld id="{93FA4CBB-0762-4789-9B25-2C0BCF0AFA22}" type="slidenum">
              <a:rPr lang="en-US" altLang="en-US"/>
              <a:pPr>
                <a:defRPr/>
              </a:pPr>
              <a:t>4</a:t>
            </a:fld>
            <a:endParaRPr lang="en-US" altLang="en-US"/>
          </a:p>
        </p:txBody>
      </p:sp>
      <p:sp>
        <p:nvSpPr>
          <p:cNvPr id="311298" name="Text Box 2"/>
          <p:cNvSpPr txBox="1">
            <a:spLocks noChangeArrowheads="1"/>
          </p:cNvSpPr>
          <p:nvPr/>
        </p:nvSpPr>
        <p:spPr bwMode="auto">
          <a:xfrm>
            <a:off x="790575" y="260350"/>
            <a:ext cx="6950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b="1">
                <a:solidFill>
                  <a:schemeClr val="tx2"/>
                </a:solidFill>
              </a:rPr>
              <a:t>2. ĐỊNH NGHĨA TRỌNG TÂM CỦA VẬT RẮN.</a:t>
            </a:r>
          </a:p>
        </p:txBody>
      </p:sp>
      <p:sp>
        <p:nvSpPr>
          <p:cNvPr id="311299" name="Text Box 3"/>
          <p:cNvSpPr txBox="1">
            <a:spLocks noChangeArrowheads="1"/>
          </p:cNvSpPr>
          <p:nvPr/>
        </p:nvSpPr>
        <p:spPr bwMode="auto">
          <a:xfrm>
            <a:off x="576263" y="844550"/>
            <a:ext cx="7667625" cy="167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r>
              <a:rPr lang="en-US"/>
              <a:t>	Khảo sát vật rắn nằm gần trái đất. Vật chịu tác dụng của lực hấp dẫn của trái đất, gọi là </a:t>
            </a:r>
            <a:r>
              <a:rPr lang="en-US">
                <a:solidFill>
                  <a:srgbClr val="0000FF"/>
                </a:solidFill>
              </a:rPr>
              <a:t>trọng lực P của vật</a:t>
            </a:r>
            <a:r>
              <a:rPr lang="en-US"/>
              <a:t> đó. </a:t>
            </a:r>
          </a:p>
          <a:p>
            <a:pPr algn="just" eaLnBrk="1" hangingPunct="1"/>
            <a:r>
              <a:rPr lang="en-US"/>
              <a:t>	</a:t>
            </a:r>
          </a:p>
        </p:txBody>
      </p:sp>
      <p:sp>
        <p:nvSpPr>
          <p:cNvPr id="311302" name="Text Box 6"/>
          <p:cNvSpPr txBox="1">
            <a:spLocks noChangeArrowheads="1"/>
          </p:cNvSpPr>
          <p:nvPr/>
        </p:nvSpPr>
        <p:spPr bwMode="auto">
          <a:xfrm>
            <a:off x="576263" y="2184400"/>
            <a:ext cx="8459787"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r>
              <a:rPr lang="en-US">
                <a:solidFill>
                  <a:srgbClr val="0000FF"/>
                </a:solidFill>
              </a:rPr>
              <a:t>Tâm C của hệ trọng lực được xác định bởi công thức:</a:t>
            </a:r>
            <a:endParaRPr lang="en-US"/>
          </a:p>
        </p:txBody>
      </p:sp>
      <p:grpSp>
        <p:nvGrpSpPr>
          <p:cNvPr id="311362" name="Group 66"/>
          <p:cNvGrpSpPr>
            <a:grpSpLocks/>
          </p:cNvGrpSpPr>
          <p:nvPr/>
        </p:nvGrpSpPr>
        <p:grpSpPr bwMode="auto">
          <a:xfrm>
            <a:off x="5184775" y="2843213"/>
            <a:ext cx="3816350" cy="2178050"/>
            <a:chOff x="816" y="2784"/>
            <a:chExt cx="2404" cy="1372"/>
          </a:xfrm>
        </p:grpSpPr>
        <p:sp>
          <p:nvSpPr>
            <p:cNvPr id="143369" name="Oval 11"/>
            <p:cNvSpPr>
              <a:spLocks noChangeArrowheads="1"/>
            </p:cNvSpPr>
            <p:nvPr/>
          </p:nvSpPr>
          <p:spPr bwMode="auto">
            <a:xfrm>
              <a:off x="976" y="2784"/>
              <a:ext cx="1809" cy="817"/>
            </a:xfrm>
            <a:prstGeom prst="ellipse">
              <a:avLst/>
            </a:prstGeom>
            <a:solidFill>
              <a:srgbClr val="FFCCFF"/>
            </a:solidFill>
            <a:ln w="9525">
              <a:solidFill>
                <a:srgbClr val="000000"/>
              </a:solidFill>
              <a:round/>
              <a:headEnd/>
              <a:tailEnd/>
            </a:ln>
          </p:spPr>
          <p:txBody>
            <a:bodyPr/>
            <a:lstStyle/>
            <a:p>
              <a:endParaRPr lang="en-US"/>
            </a:p>
          </p:txBody>
        </p:sp>
        <p:sp>
          <p:nvSpPr>
            <p:cNvPr id="143370" name="Oval 12"/>
            <p:cNvSpPr>
              <a:spLocks noChangeArrowheads="1"/>
            </p:cNvSpPr>
            <p:nvPr/>
          </p:nvSpPr>
          <p:spPr bwMode="auto">
            <a:xfrm>
              <a:off x="1295" y="2988"/>
              <a:ext cx="107" cy="102"/>
            </a:xfrm>
            <a:prstGeom prst="ellipse">
              <a:avLst/>
            </a:prstGeom>
            <a:solidFill>
              <a:srgbClr val="000080"/>
            </a:solidFill>
            <a:ln w="9525">
              <a:solidFill>
                <a:srgbClr val="000000"/>
              </a:solidFill>
              <a:round/>
              <a:headEnd/>
              <a:tailEnd/>
            </a:ln>
          </p:spPr>
          <p:txBody>
            <a:bodyPr/>
            <a:lstStyle/>
            <a:p>
              <a:endParaRPr lang="en-US"/>
            </a:p>
          </p:txBody>
        </p:sp>
        <p:sp>
          <p:nvSpPr>
            <p:cNvPr id="143371" name="Oval 13"/>
            <p:cNvSpPr>
              <a:spLocks noChangeArrowheads="1"/>
            </p:cNvSpPr>
            <p:nvPr/>
          </p:nvSpPr>
          <p:spPr bwMode="auto">
            <a:xfrm>
              <a:off x="1721" y="2886"/>
              <a:ext cx="106" cy="102"/>
            </a:xfrm>
            <a:prstGeom prst="ellipse">
              <a:avLst/>
            </a:prstGeom>
            <a:solidFill>
              <a:srgbClr val="000080"/>
            </a:solidFill>
            <a:ln w="9525">
              <a:solidFill>
                <a:srgbClr val="000000"/>
              </a:solidFill>
              <a:round/>
              <a:headEnd/>
              <a:tailEnd/>
            </a:ln>
          </p:spPr>
          <p:txBody>
            <a:bodyPr/>
            <a:lstStyle/>
            <a:p>
              <a:endParaRPr lang="en-US"/>
            </a:p>
          </p:txBody>
        </p:sp>
        <p:sp>
          <p:nvSpPr>
            <p:cNvPr id="143372" name="Oval 14"/>
            <p:cNvSpPr>
              <a:spLocks noChangeArrowheads="1"/>
            </p:cNvSpPr>
            <p:nvPr/>
          </p:nvSpPr>
          <p:spPr bwMode="auto">
            <a:xfrm>
              <a:off x="2253" y="2988"/>
              <a:ext cx="106" cy="102"/>
            </a:xfrm>
            <a:prstGeom prst="ellipse">
              <a:avLst/>
            </a:prstGeom>
            <a:solidFill>
              <a:srgbClr val="000080"/>
            </a:solidFill>
            <a:ln w="9525">
              <a:solidFill>
                <a:srgbClr val="000000"/>
              </a:solidFill>
              <a:round/>
              <a:headEnd/>
              <a:tailEnd/>
            </a:ln>
          </p:spPr>
          <p:txBody>
            <a:bodyPr/>
            <a:lstStyle/>
            <a:p>
              <a:endParaRPr lang="en-US"/>
            </a:p>
          </p:txBody>
        </p:sp>
        <p:sp>
          <p:nvSpPr>
            <p:cNvPr id="143373" name="Oval 15"/>
            <p:cNvSpPr>
              <a:spLocks noChangeArrowheads="1"/>
            </p:cNvSpPr>
            <p:nvPr/>
          </p:nvSpPr>
          <p:spPr bwMode="auto">
            <a:xfrm>
              <a:off x="2465" y="3295"/>
              <a:ext cx="107" cy="102"/>
            </a:xfrm>
            <a:prstGeom prst="ellipse">
              <a:avLst/>
            </a:prstGeom>
            <a:solidFill>
              <a:srgbClr val="000080"/>
            </a:solidFill>
            <a:ln w="9525">
              <a:solidFill>
                <a:srgbClr val="000000"/>
              </a:solidFill>
              <a:round/>
              <a:headEnd/>
              <a:tailEnd/>
            </a:ln>
          </p:spPr>
          <p:txBody>
            <a:bodyPr/>
            <a:lstStyle/>
            <a:p>
              <a:endParaRPr lang="en-US"/>
            </a:p>
          </p:txBody>
        </p:sp>
        <p:sp>
          <p:nvSpPr>
            <p:cNvPr id="143374" name="Oval 16"/>
            <p:cNvSpPr>
              <a:spLocks noChangeArrowheads="1"/>
            </p:cNvSpPr>
            <p:nvPr/>
          </p:nvSpPr>
          <p:spPr bwMode="auto">
            <a:xfrm>
              <a:off x="1508" y="3397"/>
              <a:ext cx="106" cy="102"/>
            </a:xfrm>
            <a:prstGeom prst="ellipse">
              <a:avLst/>
            </a:prstGeom>
            <a:solidFill>
              <a:srgbClr val="000080"/>
            </a:solidFill>
            <a:ln w="9525">
              <a:solidFill>
                <a:srgbClr val="000000"/>
              </a:solidFill>
              <a:round/>
              <a:headEnd/>
              <a:tailEnd/>
            </a:ln>
          </p:spPr>
          <p:txBody>
            <a:bodyPr/>
            <a:lstStyle/>
            <a:p>
              <a:endParaRPr lang="en-US"/>
            </a:p>
          </p:txBody>
        </p:sp>
        <p:sp>
          <p:nvSpPr>
            <p:cNvPr id="143375" name="Line 18"/>
            <p:cNvSpPr>
              <a:spLocks noChangeShapeType="1"/>
            </p:cNvSpPr>
            <p:nvPr/>
          </p:nvSpPr>
          <p:spPr bwMode="auto">
            <a:xfrm>
              <a:off x="1350" y="3084"/>
              <a:ext cx="0" cy="278"/>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3376" name="Line 19"/>
            <p:cNvSpPr>
              <a:spLocks noChangeShapeType="1"/>
            </p:cNvSpPr>
            <p:nvPr/>
          </p:nvSpPr>
          <p:spPr bwMode="auto">
            <a:xfrm>
              <a:off x="1768" y="2988"/>
              <a:ext cx="1" cy="261"/>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3377" name="Line 20"/>
            <p:cNvSpPr>
              <a:spLocks noChangeShapeType="1"/>
            </p:cNvSpPr>
            <p:nvPr/>
          </p:nvSpPr>
          <p:spPr bwMode="auto">
            <a:xfrm>
              <a:off x="1557" y="3499"/>
              <a:ext cx="0" cy="204"/>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3378" name="Line 21"/>
            <p:cNvSpPr>
              <a:spLocks noChangeShapeType="1"/>
            </p:cNvSpPr>
            <p:nvPr/>
          </p:nvSpPr>
          <p:spPr bwMode="auto">
            <a:xfrm>
              <a:off x="2305" y="3090"/>
              <a:ext cx="0" cy="205"/>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3379" name="Line 22"/>
            <p:cNvSpPr>
              <a:spLocks noChangeShapeType="1"/>
            </p:cNvSpPr>
            <p:nvPr/>
          </p:nvSpPr>
          <p:spPr bwMode="auto">
            <a:xfrm>
              <a:off x="2510" y="3397"/>
              <a:ext cx="1" cy="305"/>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3380" name="Text Box 23"/>
            <p:cNvSpPr txBox="1">
              <a:spLocks noChangeArrowheads="1"/>
            </p:cNvSpPr>
            <p:nvPr/>
          </p:nvSpPr>
          <p:spPr bwMode="auto">
            <a:xfrm>
              <a:off x="1905" y="2965"/>
              <a:ext cx="319"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t>C</a:t>
              </a:r>
              <a:endParaRPr lang="en-US" sz="3200" b="1"/>
            </a:p>
          </p:txBody>
        </p:sp>
        <p:sp>
          <p:nvSpPr>
            <p:cNvPr id="143381" name="Text Box 24"/>
            <p:cNvSpPr txBox="1">
              <a:spLocks noChangeArrowheads="1"/>
            </p:cNvSpPr>
            <p:nvPr/>
          </p:nvSpPr>
          <p:spPr bwMode="auto">
            <a:xfrm>
              <a:off x="1064" y="2930"/>
              <a:ext cx="426"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800"/>
                <a:t>M</a:t>
              </a:r>
              <a:r>
                <a:rPr lang="en-US" sz="1800" baseline="-25000"/>
                <a:t>1</a:t>
              </a:r>
              <a:endParaRPr lang="en-US" sz="2800"/>
            </a:p>
          </p:txBody>
        </p:sp>
        <p:sp>
          <p:nvSpPr>
            <p:cNvPr id="143382" name="Text Box 25"/>
            <p:cNvSpPr txBox="1">
              <a:spLocks noChangeArrowheads="1"/>
            </p:cNvSpPr>
            <p:nvPr/>
          </p:nvSpPr>
          <p:spPr bwMode="auto">
            <a:xfrm>
              <a:off x="2426" y="3090"/>
              <a:ext cx="425"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800"/>
                <a:t>M</a:t>
              </a:r>
              <a:r>
                <a:rPr lang="en-US" sz="1800" baseline="-25000"/>
                <a:t>2</a:t>
              </a:r>
              <a:endParaRPr lang="en-US" sz="2800"/>
            </a:p>
          </p:txBody>
        </p:sp>
        <p:sp>
          <p:nvSpPr>
            <p:cNvPr id="143383" name="Text Box 27"/>
            <p:cNvSpPr txBox="1">
              <a:spLocks noChangeArrowheads="1"/>
            </p:cNvSpPr>
            <p:nvPr/>
          </p:nvSpPr>
          <p:spPr bwMode="auto">
            <a:xfrm>
              <a:off x="816" y="2984"/>
              <a:ext cx="31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sp>
          <p:nvSpPr>
            <p:cNvPr id="143384" name="Text Box 28"/>
            <p:cNvSpPr txBox="1">
              <a:spLocks noChangeArrowheads="1"/>
            </p:cNvSpPr>
            <p:nvPr/>
          </p:nvSpPr>
          <p:spPr bwMode="auto">
            <a:xfrm>
              <a:off x="1324" y="3558"/>
              <a:ext cx="290"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sp>
          <p:nvSpPr>
            <p:cNvPr id="143385" name="Text Box 29"/>
            <p:cNvSpPr txBox="1">
              <a:spLocks noChangeArrowheads="1"/>
            </p:cNvSpPr>
            <p:nvPr/>
          </p:nvSpPr>
          <p:spPr bwMode="auto">
            <a:xfrm>
              <a:off x="2465" y="3397"/>
              <a:ext cx="11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sp>
          <p:nvSpPr>
            <p:cNvPr id="143386" name="Rectangle 58"/>
            <p:cNvSpPr>
              <a:spLocks noChangeArrowheads="1"/>
            </p:cNvSpPr>
            <p:nvPr/>
          </p:nvSpPr>
          <p:spPr bwMode="auto">
            <a:xfrm>
              <a:off x="2721" y="3997"/>
              <a:ext cx="499" cy="159"/>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387" name="Text Box 59"/>
            <p:cNvSpPr txBox="1">
              <a:spLocks noChangeArrowheads="1"/>
            </p:cNvSpPr>
            <p:nvPr/>
          </p:nvSpPr>
          <p:spPr bwMode="auto">
            <a:xfrm>
              <a:off x="1566" y="3249"/>
              <a:ext cx="426"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800">
                  <a:solidFill>
                    <a:srgbClr val="000000"/>
                  </a:solidFill>
                </a:rPr>
                <a:t>M</a:t>
              </a:r>
              <a:r>
                <a:rPr lang="en-US" sz="1800" baseline="-25000">
                  <a:solidFill>
                    <a:srgbClr val="000000"/>
                  </a:solidFill>
                </a:rPr>
                <a:t>k</a:t>
              </a:r>
              <a:endParaRPr lang="en-US" sz="1800"/>
            </a:p>
          </p:txBody>
        </p:sp>
        <p:graphicFrame>
          <p:nvGraphicFramePr>
            <p:cNvPr id="143388" name="Object 60"/>
            <p:cNvGraphicFramePr>
              <a:graphicFrameLocks noChangeAspect="1"/>
            </p:cNvGraphicFramePr>
            <p:nvPr/>
          </p:nvGraphicFramePr>
          <p:xfrm>
            <a:off x="1270" y="3543"/>
            <a:ext cx="295" cy="295"/>
          </p:xfrm>
          <a:graphic>
            <a:graphicData uri="http://schemas.openxmlformats.org/presentationml/2006/ole">
              <mc:AlternateContent xmlns:mc="http://schemas.openxmlformats.org/markup-compatibility/2006">
                <mc:Choice xmlns:v="urn:schemas-microsoft-com:vml" Requires="v">
                  <p:oleObj spid="_x0000_s143688" name="Equation" r:id="rId3" imgW="253780" imgH="253780" progId="Equation.DSMT4">
                    <p:embed/>
                  </p:oleObj>
                </mc:Choice>
                <mc:Fallback>
                  <p:oleObj name="Equation" r:id="rId3" imgW="253780" imgH="253780" progId="Equation.DSMT4">
                    <p:embed/>
                    <p:pic>
                      <p:nvPicPr>
                        <p:cNvPr id="0" name="Object 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0" y="3543"/>
                          <a:ext cx="295" cy="2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3389" name="Object 61"/>
            <p:cNvGraphicFramePr>
              <a:graphicFrameLocks noChangeAspect="1"/>
            </p:cNvGraphicFramePr>
            <p:nvPr/>
          </p:nvGraphicFramePr>
          <p:xfrm>
            <a:off x="1066" y="3210"/>
            <a:ext cx="280" cy="295"/>
          </p:xfrm>
          <a:graphic>
            <a:graphicData uri="http://schemas.openxmlformats.org/presentationml/2006/ole">
              <mc:AlternateContent xmlns:mc="http://schemas.openxmlformats.org/markup-compatibility/2006">
                <mc:Choice xmlns:v="urn:schemas-microsoft-com:vml" Requires="v">
                  <p:oleObj spid="_x0000_s143689" name="Equation" r:id="rId5" imgW="241195" imgH="253890" progId="Equation.DSMT4">
                    <p:embed/>
                  </p:oleObj>
                </mc:Choice>
                <mc:Fallback>
                  <p:oleObj name="Equation" r:id="rId5" imgW="241195" imgH="253890" progId="Equation.DSMT4">
                    <p:embed/>
                    <p:pic>
                      <p:nvPicPr>
                        <p:cNvPr id="0" name="Object 6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6" y="3210"/>
                          <a:ext cx="280" cy="2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3390" name="Object 62"/>
            <p:cNvGraphicFramePr>
              <a:graphicFrameLocks noChangeAspect="1"/>
            </p:cNvGraphicFramePr>
            <p:nvPr/>
          </p:nvGraphicFramePr>
          <p:xfrm>
            <a:off x="2200" y="3566"/>
            <a:ext cx="295" cy="295"/>
          </p:xfrm>
          <a:graphic>
            <a:graphicData uri="http://schemas.openxmlformats.org/presentationml/2006/ole">
              <mc:AlternateContent xmlns:mc="http://schemas.openxmlformats.org/markup-compatibility/2006">
                <mc:Choice xmlns:v="urn:schemas-microsoft-com:vml" Requires="v">
                  <p:oleObj spid="_x0000_s143690" name="Equation" r:id="rId7" imgW="253780" imgH="253780" progId="Equation.DSMT4">
                    <p:embed/>
                  </p:oleObj>
                </mc:Choice>
                <mc:Fallback>
                  <p:oleObj name="Equation" r:id="rId7" imgW="253780" imgH="253780" progId="Equation.DSMT4">
                    <p:embed/>
                    <p:pic>
                      <p:nvPicPr>
                        <p:cNvPr id="0" name="Object 6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00" y="3566"/>
                          <a:ext cx="295" cy="2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3391" name="Oval 63"/>
            <p:cNvSpPr>
              <a:spLocks noChangeArrowheads="1"/>
            </p:cNvSpPr>
            <p:nvPr/>
          </p:nvSpPr>
          <p:spPr bwMode="auto">
            <a:xfrm>
              <a:off x="1973" y="3158"/>
              <a:ext cx="45" cy="45"/>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392" name="Line 64"/>
            <p:cNvSpPr>
              <a:spLocks noChangeShapeType="1"/>
            </p:cNvSpPr>
            <p:nvPr/>
          </p:nvSpPr>
          <p:spPr bwMode="auto">
            <a:xfrm>
              <a:off x="1995" y="3181"/>
              <a:ext cx="0" cy="68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143393" name="Object 65"/>
            <p:cNvGraphicFramePr>
              <a:graphicFrameLocks noChangeAspect="1"/>
            </p:cNvGraphicFramePr>
            <p:nvPr/>
          </p:nvGraphicFramePr>
          <p:xfrm>
            <a:off x="1753" y="3541"/>
            <a:ext cx="255" cy="340"/>
          </p:xfrm>
          <a:graphic>
            <a:graphicData uri="http://schemas.openxmlformats.org/presentationml/2006/ole">
              <mc:AlternateContent xmlns:mc="http://schemas.openxmlformats.org/markup-compatibility/2006">
                <mc:Choice xmlns:v="urn:schemas-microsoft-com:vml" Requires="v">
                  <p:oleObj spid="_x0000_s143691" name="Equation" r:id="rId9" imgW="152268" imgH="203024" progId="Equation.DSMT4">
                    <p:embed/>
                  </p:oleObj>
                </mc:Choice>
                <mc:Fallback>
                  <p:oleObj name="Equation" r:id="rId9" imgW="152268" imgH="203024" progId="Equation.DSMT4">
                    <p:embed/>
                    <p:pic>
                      <p:nvPicPr>
                        <p:cNvPr id="0" name="Object 6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53" y="3541"/>
                          <a:ext cx="255" cy="3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311363" name="Text Box 67"/>
          <p:cNvSpPr txBox="1">
            <a:spLocks noChangeArrowheads="1"/>
          </p:cNvSpPr>
          <p:nvPr/>
        </p:nvSpPr>
        <p:spPr bwMode="auto">
          <a:xfrm>
            <a:off x="576263" y="4883150"/>
            <a:ext cx="7453312"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r>
              <a:rPr lang="en-US">
                <a:solidFill>
                  <a:srgbClr val="0000FF"/>
                </a:solidFill>
              </a:rPr>
              <a:t>Điểm C (có vị trí cố định đối với vật) gọi là trọng tâm của vật rắn.</a:t>
            </a:r>
            <a:endParaRPr lang="en-US"/>
          </a:p>
        </p:txBody>
      </p:sp>
      <mc:AlternateContent xmlns:mc="http://schemas.openxmlformats.org/markup-compatibility/2006" xmlns:a14="http://schemas.microsoft.com/office/drawing/2010/main">
        <mc:Choice Requires="a14">
          <p:sp>
            <p:nvSpPr>
              <p:cNvPr id="2" name="TextBox 1"/>
              <p:cNvSpPr txBox="1"/>
              <p:nvPr/>
            </p:nvSpPr>
            <p:spPr>
              <a:xfrm>
                <a:off x="576263" y="2992946"/>
                <a:ext cx="4224939" cy="102040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𝒓</m:t>
                              </m:r>
                            </m:e>
                          </m:acc>
                        </m:e>
                        <m:sub>
                          <m:r>
                            <a:rPr lang="en-US" sz="2800" b="1" i="1" smtClean="0">
                              <a:solidFill>
                                <a:srgbClr val="FF0000"/>
                              </a:solidFill>
                              <a:latin typeface="Cambria Math"/>
                            </a:rPr>
                            <m:t>𝑪</m:t>
                          </m:r>
                        </m:sub>
                      </m:sSub>
                      <m:r>
                        <a:rPr lang="en-US" sz="2800" b="1" i="1" smtClean="0">
                          <a:solidFill>
                            <a:srgbClr val="FF0000"/>
                          </a:solidFill>
                          <a:latin typeface="Cambria Math"/>
                        </a:rPr>
                        <m:t>=</m:t>
                      </m:r>
                      <m:f>
                        <m:fPr>
                          <m:ctrlPr>
                            <a:rPr lang="en-US" sz="2800" b="1" i="1" smtClean="0">
                              <a:solidFill>
                                <a:srgbClr val="FF0000"/>
                              </a:solidFill>
                              <a:latin typeface="Cambria Math"/>
                            </a:rPr>
                          </m:ctrlPr>
                        </m:fPr>
                        <m:num>
                          <m:nary>
                            <m:naryPr>
                              <m:chr m:val="∑"/>
                              <m:subHide m:val="on"/>
                              <m:supHide m:val="on"/>
                              <m:ctrlPr>
                                <a:rPr lang="en-US" sz="2800" b="1" i="1" smtClean="0">
                                  <a:solidFill>
                                    <a:srgbClr val="FF0000"/>
                                  </a:solidFill>
                                  <a:latin typeface="Cambria Math"/>
                                </a:rPr>
                              </m:ctrlPr>
                            </m:naryPr>
                            <m:sub/>
                            <m:sup/>
                            <m:e>
                              <m:r>
                                <a:rPr lang="en-US" sz="2800" b="1" i="1" smtClean="0">
                                  <a:solidFill>
                                    <a:srgbClr val="FF0000"/>
                                  </a:solidFill>
                                  <a:latin typeface="Cambria Math"/>
                                  <a:ea typeface="Cambria Math"/>
                                </a:rPr>
                                <m:t>∆</m:t>
                              </m:r>
                              <m:sSub>
                                <m:sSubPr>
                                  <m:ctrlPr>
                                    <a:rPr lang="en-US" sz="2800" b="1" i="1" smtClean="0">
                                      <a:solidFill>
                                        <a:srgbClr val="FF0000"/>
                                      </a:solidFill>
                                      <a:latin typeface="Cambria Math"/>
                                      <a:ea typeface="Cambria Math"/>
                                    </a:rPr>
                                  </m:ctrlPr>
                                </m:sSubPr>
                                <m:e>
                                  <m:r>
                                    <a:rPr lang="en-US" sz="2800" b="1" i="1" smtClean="0">
                                      <a:solidFill>
                                        <a:srgbClr val="FF0000"/>
                                      </a:solidFill>
                                      <a:latin typeface="Cambria Math"/>
                                      <a:ea typeface="Cambria Math"/>
                                    </a:rPr>
                                    <m:t>𝑷</m:t>
                                  </m:r>
                                </m:e>
                                <m:sub>
                                  <m:r>
                                    <a:rPr lang="en-US" sz="2800" b="1" i="1" smtClean="0">
                                      <a:solidFill>
                                        <a:srgbClr val="FF0000"/>
                                      </a:solidFill>
                                      <a:latin typeface="Cambria Math"/>
                                      <a:ea typeface="Cambria Math"/>
                                    </a:rPr>
                                    <m:t>𝒌</m:t>
                                  </m:r>
                                </m:sub>
                              </m:sSub>
                              <m:sSub>
                                <m:sSubPr>
                                  <m:ctrlPr>
                                    <a:rPr lang="en-US" sz="2800" b="1" i="1" smtClean="0">
                                      <a:solidFill>
                                        <a:srgbClr val="FF0000"/>
                                      </a:solidFill>
                                      <a:latin typeface="Cambria Math"/>
                                      <a:ea typeface="Cambria Math"/>
                                    </a:rPr>
                                  </m:ctrlPr>
                                </m:sSubPr>
                                <m:e>
                                  <m:acc>
                                    <m:accPr>
                                      <m:chr m:val="⃗"/>
                                      <m:ctrlPr>
                                        <a:rPr lang="en-US" sz="2800" b="1" i="1" smtClean="0">
                                          <a:solidFill>
                                            <a:srgbClr val="FF0000"/>
                                          </a:solidFill>
                                          <a:latin typeface="Cambria Math"/>
                                          <a:ea typeface="Cambria Math"/>
                                        </a:rPr>
                                      </m:ctrlPr>
                                    </m:accPr>
                                    <m:e>
                                      <m:r>
                                        <a:rPr lang="en-US" sz="2800" b="1" i="1" smtClean="0">
                                          <a:solidFill>
                                            <a:srgbClr val="FF0000"/>
                                          </a:solidFill>
                                          <a:latin typeface="Cambria Math"/>
                                          <a:ea typeface="Cambria Math"/>
                                        </a:rPr>
                                        <m:t>𝒓</m:t>
                                      </m:r>
                                    </m:e>
                                  </m:acc>
                                </m:e>
                                <m:sub>
                                  <m:r>
                                    <a:rPr lang="en-US" sz="2800" b="1" i="1" smtClean="0">
                                      <a:solidFill>
                                        <a:srgbClr val="FF0000"/>
                                      </a:solidFill>
                                      <a:latin typeface="Cambria Math"/>
                                      <a:ea typeface="Cambria Math"/>
                                    </a:rPr>
                                    <m:t>𝒌</m:t>
                                  </m:r>
                                </m:sub>
                              </m:sSub>
                            </m:e>
                          </m:nary>
                        </m:num>
                        <m:den>
                          <m:nary>
                            <m:naryPr>
                              <m:chr m:val="∑"/>
                              <m:subHide m:val="on"/>
                              <m:supHide m:val="on"/>
                              <m:ctrlPr>
                                <a:rPr lang="en-US" sz="2800" b="1" i="1" smtClean="0">
                                  <a:solidFill>
                                    <a:srgbClr val="FF0000"/>
                                  </a:solidFill>
                                  <a:latin typeface="Cambria Math"/>
                                </a:rPr>
                              </m:ctrlPr>
                            </m:naryPr>
                            <m:sub/>
                            <m:sup/>
                            <m:e>
                              <m:r>
                                <a:rPr lang="en-US" sz="2800" b="1" i="1" smtClean="0">
                                  <a:solidFill>
                                    <a:srgbClr val="FF0000"/>
                                  </a:solidFill>
                                  <a:latin typeface="Cambria Math"/>
                                  <a:ea typeface="Cambria Math"/>
                                </a:rPr>
                                <m:t>∆</m:t>
                              </m:r>
                              <m:sSub>
                                <m:sSubPr>
                                  <m:ctrlPr>
                                    <a:rPr lang="en-US" sz="2800" b="1" i="1" smtClean="0">
                                      <a:solidFill>
                                        <a:srgbClr val="FF0000"/>
                                      </a:solidFill>
                                      <a:latin typeface="Cambria Math"/>
                                      <a:ea typeface="Cambria Math"/>
                                    </a:rPr>
                                  </m:ctrlPr>
                                </m:sSubPr>
                                <m:e>
                                  <m:r>
                                    <a:rPr lang="en-US" sz="2800" b="1" i="1" smtClean="0">
                                      <a:solidFill>
                                        <a:srgbClr val="FF0000"/>
                                      </a:solidFill>
                                      <a:latin typeface="Cambria Math"/>
                                      <a:ea typeface="Cambria Math"/>
                                    </a:rPr>
                                    <m:t>𝑷</m:t>
                                  </m:r>
                                </m:e>
                                <m:sub>
                                  <m:r>
                                    <a:rPr lang="en-US" sz="2800" b="1" i="1" smtClean="0">
                                      <a:solidFill>
                                        <a:srgbClr val="FF0000"/>
                                      </a:solidFill>
                                      <a:latin typeface="Cambria Math"/>
                                      <a:ea typeface="Cambria Math"/>
                                    </a:rPr>
                                    <m:t>𝒌</m:t>
                                  </m:r>
                                </m:sub>
                              </m:sSub>
                            </m:e>
                          </m:nary>
                        </m:den>
                      </m:f>
                      <m:r>
                        <a:rPr lang="en-US" sz="2800" b="1" i="1" smtClean="0">
                          <a:solidFill>
                            <a:srgbClr val="FF0000"/>
                          </a:solidFill>
                          <a:latin typeface="Cambria Math"/>
                        </a:rPr>
                        <m:t>=</m:t>
                      </m:r>
                      <m:f>
                        <m:fPr>
                          <m:ctrlPr>
                            <a:rPr lang="en-US" sz="2800" b="1" i="1" smtClean="0">
                              <a:solidFill>
                                <a:srgbClr val="FF0000"/>
                              </a:solidFill>
                              <a:latin typeface="Cambria Math"/>
                            </a:rPr>
                          </m:ctrlPr>
                        </m:fPr>
                        <m:num>
                          <m:nary>
                            <m:naryPr>
                              <m:chr m:val="∑"/>
                              <m:subHide m:val="on"/>
                              <m:supHide m:val="on"/>
                              <m:ctrlPr>
                                <a:rPr lang="en-US" sz="2800" b="1" i="1" smtClean="0">
                                  <a:solidFill>
                                    <a:srgbClr val="FF0000"/>
                                  </a:solidFill>
                                  <a:latin typeface="Cambria Math"/>
                                </a:rPr>
                              </m:ctrlPr>
                            </m:naryPr>
                            <m:sub/>
                            <m:sup/>
                            <m:e>
                              <m:r>
                                <a:rPr lang="en-US" sz="2800" b="1" i="1" smtClean="0">
                                  <a:solidFill>
                                    <a:srgbClr val="FF0000"/>
                                  </a:solidFill>
                                  <a:latin typeface="Cambria Math"/>
                                  <a:ea typeface="Cambria Math"/>
                                </a:rPr>
                                <m:t>∆</m:t>
                              </m:r>
                              <m:sSub>
                                <m:sSubPr>
                                  <m:ctrlPr>
                                    <a:rPr lang="en-US" sz="2800" b="1" i="1" smtClean="0">
                                      <a:solidFill>
                                        <a:srgbClr val="FF0000"/>
                                      </a:solidFill>
                                      <a:latin typeface="Cambria Math"/>
                                      <a:ea typeface="Cambria Math"/>
                                    </a:rPr>
                                  </m:ctrlPr>
                                </m:sSubPr>
                                <m:e>
                                  <m:r>
                                    <a:rPr lang="en-US" sz="2800" b="1" i="1" smtClean="0">
                                      <a:solidFill>
                                        <a:srgbClr val="FF0000"/>
                                      </a:solidFill>
                                      <a:latin typeface="Cambria Math"/>
                                      <a:ea typeface="Cambria Math"/>
                                    </a:rPr>
                                    <m:t>𝑷</m:t>
                                  </m:r>
                                </m:e>
                                <m:sub>
                                  <m:r>
                                    <a:rPr lang="en-US" sz="2800" b="1" i="1" smtClean="0">
                                      <a:solidFill>
                                        <a:srgbClr val="FF0000"/>
                                      </a:solidFill>
                                      <a:latin typeface="Cambria Math"/>
                                      <a:ea typeface="Cambria Math"/>
                                    </a:rPr>
                                    <m:t>𝒌</m:t>
                                  </m:r>
                                </m:sub>
                              </m:sSub>
                              <m:sSub>
                                <m:sSubPr>
                                  <m:ctrlPr>
                                    <a:rPr lang="en-US" sz="2800" b="1" i="1" smtClean="0">
                                      <a:solidFill>
                                        <a:srgbClr val="FF0000"/>
                                      </a:solidFill>
                                      <a:latin typeface="Cambria Math"/>
                                      <a:ea typeface="Cambria Math"/>
                                    </a:rPr>
                                  </m:ctrlPr>
                                </m:sSubPr>
                                <m:e>
                                  <m:acc>
                                    <m:accPr>
                                      <m:chr m:val="⃗"/>
                                      <m:ctrlPr>
                                        <a:rPr lang="en-US" sz="2800" b="1" i="1" smtClean="0">
                                          <a:solidFill>
                                            <a:srgbClr val="FF0000"/>
                                          </a:solidFill>
                                          <a:latin typeface="Cambria Math"/>
                                          <a:ea typeface="Cambria Math"/>
                                        </a:rPr>
                                      </m:ctrlPr>
                                    </m:accPr>
                                    <m:e>
                                      <m:r>
                                        <a:rPr lang="en-US" sz="2800" b="1" i="1" smtClean="0">
                                          <a:solidFill>
                                            <a:srgbClr val="FF0000"/>
                                          </a:solidFill>
                                          <a:latin typeface="Cambria Math"/>
                                          <a:ea typeface="Cambria Math"/>
                                        </a:rPr>
                                        <m:t>𝒓</m:t>
                                      </m:r>
                                    </m:e>
                                  </m:acc>
                                </m:e>
                                <m:sub>
                                  <m:r>
                                    <a:rPr lang="en-US" sz="2800" b="1" i="1" smtClean="0">
                                      <a:solidFill>
                                        <a:srgbClr val="FF0000"/>
                                      </a:solidFill>
                                      <a:latin typeface="Cambria Math"/>
                                      <a:ea typeface="Cambria Math"/>
                                    </a:rPr>
                                    <m:t>𝒌</m:t>
                                  </m:r>
                                </m:sub>
                              </m:sSub>
                            </m:e>
                          </m:nary>
                        </m:num>
                        <m:den>
                          <m:r>
                            <a:rPr lang="en-US" sz="2800" b="1" i="1" smtClean="0">
                              <a:solidFill>
                                <a:srgbClr val="FF0000"/>
                              </a:solidFill>
                              <a:latin typeface="Cambria Math"/>
                            </a:rPr>
                            <m:t>𝑷</m:t>
                          </m:r>
                        </m:den>
                      </m:f>
                    </m:oMath>
                  </m:oMathPara>
                </a14:m>
                <a:endParaRPr lang="en-US" sz="2800" b="1">
                  <a:solidFill>
                    <a:srgbClr val="FF0000"/>
                  </a:solidFill>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576263" y="2992946"/>
                <a:ext cx="4224939" cy="1020408"/>
              </a:xfrm>
              <a:prstGeom prst="rect">
                <a:avLst/>
              </a:prstGeom>
              <a:blipFill rotWithShape="1">
                <a:blip r:embed="rId11"/>
                <a:stretch>
                  <a:fillRect/>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1298"/>
                                        </p:tgtEl>
                                        <p:attrNameLst>
                                          <p:attrName>style.visibility</p:attrName>
                                        </p:attrNameLst>
                                      </p:cBhvr>
                                      <p:to>
                                        <p:strVal val="visible"/>
                                      </p:to>
                                    </p:set>
                                    <p:animEffect transition="in" filter="blinds(horizontal)">
                                      <p:cBhvr>
                                        <p:cTn id="7" dur="500"/>
                                        <p:tgtEl>
                                          <p:spTgt spid="311298"/>
                                        </p:tgtEl>
                                      </p:cBhvr>
                                    </p:animEffect>
                                  </p:childTnLst>
                                </p:cTn>
                              </p:par>
                            </p:childTnLst>
                          </p:cTn>
                        </p:par>
                        <p:par>
                          <p:cTn id="8" fill="hold" nodeType="afterGroup">
                            <p:stCondLst>
                              <p:cond delay="500"/>
                            </p:stCondLst>
                            <p:childTnLst>
                              <p:par>
                                <p:cTn id="9" presetID="4" presetClass="entr" presetSubtype="16" fill="hold" grpId="0" nodeType="afterEffect">
                                  <p:stCondLst>
                                    <p:cond delay="0"/>
                                  </p:stCondLst>
                                  <p:childTnLst>
                                    <p:set>
                                      <p:cBhvr>
                                        <p:cTn id="10" dur="1" fill="hold">
                                          <p:stCondLst>
                                            <p:cond delay="0"/>
                                          </p:stCondLst>
                                        </p:cTn>
                                        <p:tgtEl>
                                          <p:spTgt spid="311299"/>
                                        </p:tgtEl>
                                        <p:attrNameLst>
                                          <p:attrName>style.visibility</p:attrName>
                                        </p:attrNameLst>
                                      </p:cBhvr>
                                      <p:to>
                                        <p:strVal val="visible"/>
                                      </p:to>
                                    </p:set>
                                    <p:animEffect transition="in" filter="box(in)">
                                      <p:cBhvr>
                                        <p:cTn id="11" dur="500"/>
                                        <p:tgtEl>
                                          <p:spTgt spid="311299"/>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8" presetClass="entr" presetSubtype="16" fill="hold" nodeType="clickEffect">
                                  <p:stCondLst>
                                    <p:cond delay="0"/>
                                  </p:stCondLst>
                                  <p:childTnLst>
                                    <p:set>
                                      <p:cBhvr>
                                        <p:cTn id="15" dur="1" fill="hold">
                                          <p:stCondLst>
                                            <p:cond delay="0"/>
                                          </p:stCondLst>
                                        </p:cTn>
                                        <p:tgtEl>
                                          <p:spTgt spid="311362"/>
                                        </p:tgtEl>
                                        <p:attrNameLst>
                                          <p:attrName>style.visibility</p:attrName>
                                        </p:attrNameLst>
                                      </p:cBhvr>
                                      <p:to>
                                        <p:strVal val="visible"/>
                                      </p:to>
                                    </p:set>
                                    <p:animEffect transition="in" filter="diamond(in)">
                                      <p:cBhvr>
                                        <p:cTn id="16" dur="500"/>
                                        <p:tgtEl>
                                          <p:spTgt spid="31136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311302"/>
                                        </p:tgtEl>
                                        <p:attrNameLst>
                                          <p:attrName>style.visibility</p:attrName>
                                        </p:attrNameLst>
                                      </p:cBhvr>
                                      <p:to>
                                        <p:strVal val="visible"/>
                                      </p:to>
                                    </p:set>
                                    <p:animEffect transition="in" filter="blinds(horizontal)">
                                      <p:cBhvr>
                                        <p:cTn id="21" dur="500"/>
                                        <p:tgtEl>
                                          <p:spTgt spid="311302"/>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500"/>
                                        <p:tgtEl>
                                          <p:spTgt spid="2"/>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11363"/>
                                        </p:tgtEl>
                                        <p:attrNameLst>
                                          <p:attrName>style.visibility</p:attrName>
                                        </p:attrNameLst>
                                      </p:cBhvr>
                                      <p:to>
                                        <p:strVal val="visible"/>
                                      </p:to>
                                    </p:set>
                                    <p:anim calcmode="lin" valueType="num">
                                      <p:cBhvr additive="base">
                                        <p:cTn id="31" dur="500" fill="hold"/>
                                        <p:tgtEl>
                                          <p:spTgt spid="311363"/>
                                        </p:tgtEl>
                                        <p:attrNameLst>
                                          <p:attrName>ppt_x</p:attrName>
                                        </p:attrNameLst>
                                      </p:cBhvr>
                                      <p:tavLst>
                                        <p:tav tm="0">
                                          <p:val>
                                            <p:strVal val="#ppt_x"/>
                                          </p:val>
                                        </p:tav>
                                        <p:tav tm="100000">
                                          <p:val>
                                            <p:strVal val="#ppt_x"/>
                                          </p:val>
                                        </p:tav>
                                      </p:tavLst>
                                    </p:anim>
                                    <p:anim calcmode="lin" valueType="num">
                                      <p:cBhvr additive="base">
                                        <p:cTn id="32" dur="500" fill="hold"/>
                                        <p:tgtEl>
                                          <p:spTgt spid="3113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298" grpId="0"/>
      <p:bldP spid="311299" grpId="0"/>
      <p:bldP spid="311302" grpId="0"/>
      <p:bldP spid="311363"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6"/>
          <p:cNvSpPr>
            <a:spLocks noGrp="1"/>
          </p:cNvSpPr>
          <p:nvPr>
            <p:ph type="sldNum" sz="quarter" idx="12"/>
          </p:nvPr>
        </p:nvSpPr>
        <p:spPr/>
        <p:txBody>
          <a:bodyPr/>
          <a:lstStyle/>
          <a:p>
            <a:pPr>
              <a:defRPr/>
            </a:pPr>
            <a:fld id="{CA01B5C5-9167-4C91-BF27-7E3E38B8E2E3}" type="slidenum">
              <a:rPr lang="en-US" altLang="en-US"/>
              <a:pPr>
                <a:defRPr/>
              </a:pPr>
              <a:t>5</a:t>
            </a:fld>
            <a:endParaRPr lang="en-US" altLang="en-US"/>
          </a:p>
        </p:txBody>
      </p:sp>
      <p:sp>
        <p:nvSpPr>
          <p:cNvPr id="144389" name="Rectangle 5"/>
          <p:cNvSpPr>
            <a:spLocks noChangeArrowheads="1"/>
          </p:cNvSpPr>
          <p:nvPr/>
        </p:nvSpPr>
        <p:spPr bwMode="auto">
          <a:xfrm>
            <a:off x="0" y="32146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13351" name="Text Box 7"/>
          <p:cNvSpPr txBox="1">
            <a:spLocks noChangeArrowheads="1"/>
          </p:cNvSpPr>
          <p:nvPr/>
        </p:nvSpPr>
        <p:spPr bwMode="auto">
          <a:xfrm>
            <a:off x="503238" y="333375"/>
            <a:ext cx="6156325"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ctr" eaLnBrk="1" hangingPunct="1">
              <a:spcBef>
                <a:spcPct val="50000"/>
              </a:spcBef>
            </a:pPr>
            <a:r>
              <a:rPr lang="en-US" b="1" i="1"/>
              <a:t>Công thức xác định các tọa độ trọng tâm của vật rắn:</a:t>
            </a:r>
            <a:r>
              <a:rPr lang="en-US"/>
              <a:t> </a:t>
            </a:r>
          </a:p>
        </p:txBody>
      </p:sp>
      <p:sp>
        <p:nvSpPr>
          <p:cNvPr id="313352" name="Oval 8"/>
          <p:cNvSpPr>
            <a:spLocks noChangeArrowheads="1"/>
          </p:cNvSpPr>
          <p:nvPr/>
        </p:nvSpPr>
        <p:spPr bwMode="auto">
          <a:xfrm>
            <a:off x="998538" y="3644900"/>
            <a:ext cx="152400" cy="1524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3353" name="Oval 9"/>
          <p:cNvSpPr>
            <a:spLocks noChangeArrowheads="1"/>
          </p:cNvSpPr>
          <p:nvPr/>
        </p:nvSpPr>
        <p:spPr bwMode="auto">
          <a:xfrm>
            <a:off x="998538" y="4897438"/>
            <a:ext cx="152400" cy="1524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3365" name="Text Box 21"/>
          <p:cNvSpPr txBox="1">
            <a:spLocks noChangeArrowheads="1"/>
          </p:cNvSpPr>
          <p:nvPr/>
        </p:nvSpPr>
        <p:spPr bwMode="auto">
          <a:xfrm>
            <a:off x="792163" y="2611438"/>
            <a:ext cx="6516687"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a:t>Dạng hình chiếu trong hệ tọa độ Descarte:</a:t>
            </a:r>
          </a:p>
        </p:txBody>
      </p:sp>
      <mc:AlternateContent xmlns:mc="http://schemas.openxmlformats.org/markup-compatibility/2006" xmlns:a14="http://schemas.microsoft.com/office/drawing/2010/main">
        <mc:Choice Requires="a14">
          <p:sp>
            <p:nvSpPr>
              <p:cNvPr id="14" name="TextBox 13"/>
              <p:cNvSpPr txBox="1"/>
              <p:nvPr/>
            </p:nvSpPr>
            <p:spPr>
              <a:xfrm>
                <a:off x="1150938" y="1317712"/>
                <a:ext cx="2440668" cy="94506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𝒓</m:t>
                              </m:r>
                            </m:e>
                          </m:acc>
                        </m:e>
                        <m:sub>
                          <m:r>
                            <a:rPr lang="en-US" sz="2800" b="1" i="1" smtClean="0">
                              <a:solidFill>
                                <a:srgbClr val="0000FF"/>
                              </a:solidFill>
                              <a:latin typeface="Cambria Math"/>
                            </a:rPr>
                            <m:t>𝑪</m:t>
                          </m:r>
                        </m:sub>
                      </m:sSub>
                      <m:r>
                        <a:rPr lang="en-US" sz="2800" b="1" i="1" smtClean="0">
                          <a:solidFill>
                            <a:srgbClr val="0000FF"/>
                          </a:solidFill>
                          <a:latin typeface="Cambria Math"/>
                        </a:rPr>
                        <m:t>=</m:t>
                      </m:r>
                      <m:f>
                        <m:fPr>
                          <m:ctrlPr>
                            <a:rPr lang="en-US" sz="2800" b="1" i="1" smtClean="0">
                              <a:solidFill>
                                <a:srgbClr val="0000FF"/>
                              </a:solidFill>
                              <a:latin typeface="Cambria Math"/>
                            </a:rPr>
                          </m:ctrlPr>
                        </m:fPr>
                        <m:num>
                          <m:nary>
                            <m:naryPr>
                              <m:chr m:val="∑"/>
                              <m:subHide m:val="on"/>
                              <m:supHide m:val="on"/>
                              <m:ctrlPr>
                                <a:rPr lang="en-US" sz="2800" b="1" i="1" smtClean="0">
                                  <a:solidFill>
                                    <a:srgbClr val="0000FF"/>
                                  </a:solidFill>
                                  <a:latin typeface="Cambria Math"/>
                                </a:rPr>
                              </m:ctrlPr>
                            </m:naryPr>
                            <m:sub/>
                            <m:sup/>
                            <m:e>
                              <m:r>
                                <a:rPr lang="en-US" sz="2800" b="1" i="1" smtClean="0">
                                  <a:solidFill>
                                    <a:srgbClr val="0000FF"/>
                                  </a:solidFill>
                                  <a:latin typeface="Cambria Math"/>
                                  <a:ea typeface="Cambria Math"/>
                                </a:rPr>
                                <m:t>∆</m:t>
                              </m:r>
                              <m:sSub>
                                <m:sSubPr>
                                  <m:ctrlPr>
                                    <a:rPr lang="en-US" sz="2800" b="1" i="1" smtClean="0">
                                      <a:solidFill>
                                        <a:srgbClr val="0000FF"/>
                                      </a:solidFill>
                                      <a:latin typeface="Cambria Math"/>
                                      <a:ea typeface="Cambria Math"/>
                                    </a:rPr>
                                  </m:ctrlPr>
                                </m:sSubPr>
                                <m:e>
                                  <m:r>
                                    <a:rPr lang="en-US" sz="2800" b="1" i="1" smtClean="0">
                                      <a:solidFill>
                                        <a:srgbClr val="0000FF"/>
                                      </a:solidFill>
                                      <a:latin typeface="Cambria Math"/>
                                      <a:ea typeface="Cambria Math"/>
                                    </a:rPr>
                                    <m:t>𝑷</m:t>
                                  </m:r>
                                </m:e>
                                <m:sub>
                                  <m:r>
                                    <a:rPr lang="en-US" sz="2800" b="1" i="1" smtClean="0">
                                      <a:solidFill>
                                        <a:srgbClr val="0000FF"/>
                                      </a:solidFill>
                                      <a:latin typeface="Cambria Math"/>
                                      <a:ea typeface="Cambria Math"/>
                                    </a:rPr>
                                    <m:t>𝒌</m:t>
                                  </m:r>
                                </m:sub>
                              </m:sSub>
                              <m:sSub>
                                <m:sSubPr>
                                  <m:ctrlPr>
                                    <a:rPr lang="en-US" sz="2800" b="1" i="1" smtClean="0">
                                      <a:solidFill>
                                        <a:srgbClr val="0000FF"/>
                                      </a:solidFill>
                                      <a:latin typeface="Cambria Math"/>
                                      <a:ea typeface="Cambria Math"/>
                                    </a:rPr>
                                  </m:ctrlPr>
                                </m:sSubPr>
                                <m:e>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𝒓</m:t>
                                      </m:r>
                                    </m:e>
                                  </m:acc>
                                </m:e>
                                <m:sub>
                                  <m:r>
                                    <a:rPr lang="en-US" sz="2800" b="1" i="1" smtClean="0">
                                      <a:solidFill>
                                        <a:srgbClr val="0000FF"/>
                                      </a:solidFill>
                                      <a:latin typeface="Cambria Math"/>
                                      <a:ea typeface="Cambria Math"/>
                                    </a:rPr>
                                    <m:t>𝒌</m:t>
                                  </m:r>
                                </m:sub>
                              </m:sSub>
                            </m:e>
                          </m:nary>
                        </m:num>
                        <m:den>
                          <m:r>
                            <a:rPr lang="en-US" sz="2800" b="1" i="1" smtClean="0">
                              <a:solidFill>
                                <a:srgbClr val="0000FF"/>
                              </a:solidFill>
                              <a:latin typeface="Cambria Math"/>
                            </a:rPr>
                            <m:t>𝑷</m:t>
                          </m:r>
                        </m:den>
                      </m:f>
                    </m:oMath>
                  </m:oMathPara>
                </a14:m>
                <a:endParaRPr lang="en-US" sz="2800" b="1">
                  <a:solidFill>
                    <a:srgbClr val="0000FF"/>
                  </a:solidFill>
                </a:endParaRPr>
              </a:p>
            </p:txBody>
          </p:sp>
        </mc:Choice>
        <mc:Fallback xmlns="">
          <p:sp>
            <p:nvSpPr>
              <p:cNvPr id="14" name="TextBox 13"/>
              <p:cNvSpPr txBox="1">
                <a:spLocks noRot="1" noChangeAspect="1" noMove="1" noResize="1" noEditPoints="1" noAdjustHandles="1" noChangeArrowheads="1" noChangeShapeType="1" noTextEdit="1"/>
              </p:cNvSpPr>
              <p:nvPr/>
            </p:nvSpPr>
            <p:spPr>
              <a:xfrm>
                <a:off x="1150938" y="1317712"/>
                <a:ext cx="2440668" cy="945067"/>
              </a:xfrm>
              <a:prstGeom prst="rect">
                <a:avLst/>
              </a:prstGeom>
              <a:blipFill rotWithShape="1">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p:cNvSpPr txBox="1"/>
              <p:nvPr/>
            </p:nvSpPr>
            <p:spPr>
              <a:xfrm>
                <a:off x="3779912" y="1052736"/>
                <a:ext cx="3029676" cy="147501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800" b="1" i="1" smtClean="0">
                              <a:solidFill>
                                <a:srgbClr val="0000FF"/>
                              </a:solidFill>
                              <a:latin typeface="Cambria Math"/>
                            </a:rPr>
                          </m:ctrlPr>
                        </m:sSubPr>
                        <m:e>
                          <m:r>
                            <a:rPr lang="en-US" sz="2800" b="1" i="1" smtClean="0">
                              <a:solidFill>
                                <a:srgbClr val="0000FF"/>
                              </a:solidFill>
                              <a:latin typeface="Cambria Math"/>
                              <a:ea typeface="Cambria Math"/>
                            </a:rPr>
                            <m:t>⟹</m:t>
                          </m:r>
                          <m:acc>
                            <m:accPr>
                              <m:chr m:val="⃗"/>
                              <m:ctrlPr>
                                <a:rPr lang="en-US" sz="2800" b="1" i="1" smtClean="0">
                                  <a:solidFill>
                                    <a:srgbClr val="0000FF"/>
                                  </a:solidFill>
                                  <a:latin typeface="Cambria Math"/>
                                </a:rPr>
                              </m:ctrlPr>
                            </m:accPr>
                            <m:e>
                              <m:r>
                                <a:rPr lang="en-US" sz="2800" b="1" i="1" smtClean="0">
                                  <a:solidFill>
                                    <a:srgbClr val="0000FF"/>
                                  </a:solidFill>
                                  <a:latin typeface="Cambria Math"/>
                                </a:rPr>
                                <m:t>𝒓</m:t>
                              </m:r>
                            </m:e>
                          </m:acc>
                        </m:e>
                        <m:sub>
                          <m:r>
                            <a:rPr lang="en-US" sz="2800" b="1" i="1" smtClean="0">
                              <a:solidFill>
                                <a:srgbClr val="0000FF"/>
                              </a:solidFill>
                              <a:latin typeface="Cambria Math"/>
                            </a:rPr>
                            <m:t>𝑪</m:t>
                          </m:r>
                        </m:sub>
                      </m:sSub>
                      <m:r>
                        <a:rPr lang="en-US" sz="2800" b="1" i="1" smtClean="0">
                          <a:solidFill>
                            <a:srgbClr val="0000FF"/>
                          </a:solidFill>
                          <a:latin typeface="Cambria Math"/>
                        </a:rPr>
                        <m:t>=</m:t>
                      </m:r>
                      <m:f>
                        <m:fPr>
                          <m:ctrlPr>
                            <a:rPr lang="en-US" sz="2800" b="1" i="1" smtClean="0">
                              <a:solidFill>
                                <a:srgbClr val="0000FF"/>
                              </a:solidFill>
                              <a:latin typeface="Cambria Math"/>
                            </a:rPr>
                          </m:ctrlPr>
                        </m:fPr>
                        <m:num>
                          <m:r>
                            <a:rPr lang="en-US" sz="2800" b="1" i="1" smtClean="0">
                              <a:solidFill>
                                <a:srgbClr val="0000FF"/>
                              </a:solidFill>
                              <a:latin typeface="Cambria Math"/>
                            </a:rPr>
                            <m:t>𝟏</m:t>
                          </m:r>
                        </m:num>
                        <m:den>
                          <m:r>
                            <a:rPr lang="en-US" sz="2800" b="1" i="1" smtClean="0">
                              <a:solidFill>
                                <a:srgbClr val="0000FF"/>
                              </a:solidFill>
                              <a:latin typeface="Cambria Math"/>
                            </a:rPr>
                            <m:t>𝑷</m:t>
                          </m:r>
                        </m:den>
                      </m:f>
                      <m:nary>
                        <m:naryPr>
                          <m:limLoc m:val="undOvr"/>
                          <m:ctrlPr>
                            <a:rPr lang="en-US" sz="2800" b="1" i="1" smtClean="0">
                              <a:solidFill>
                                <a:srgbClr val="0000FF"/>
                              </a:solidFill>
                              <a:latin typeface="Cambria Math"/>
                            </a:rPr>
                          </m:ctrlPr>
                        </m:naryPr>
                        <m:sub>
                          <m:d>
                            <m:dPr>
                              <m:ctrlPr>
                                <a:rPr lang="en-US" sz="2800" b="1" i="1" smtClean="0">
                                  <a:solidFill>
                                    <a:srgbClr val="0000FF"/>
                                  </a:solidFill>
                                  <a:latin typeface="Cambria Math"/>
                                </a:rPr>
                              </m:ctrlPr>
                            </m:dPr>
                            <m:e>
                              <m:r>
                                <a:rPr lang="en-US" sz="2800" b="1" i="1" smtClean="0">
                                  <a:solidFill>
                                    <a:srgbClr val="0000FF"/>
                                  </a:solidFill>
                                  <a:latin typeface="Cambria Math"/>
                                </a:rPr>
                                <m:t>𝑽</m:t>
                              </m:r>
                            </m:e>
                          </m:d>
                        </m:sub>
                        <m:sup/>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𝒓</m:t>
                              </m:r>
                            </m:e>
                          </m:acc>
                          <m:r>
                            <a:rPr lang="en-US" sz="2800" b="1" i="1" smtClean="0">
                              <a:solidFill>
                                <a:srgbClr val="0000FF"/>
                              </a:solidFill>
                              <a:latin typeface="Cambria Math"/>
                            </a:rPr>
                            <m:t>𝒅𝑷</m:t>
                          </m:r>
                        </m:e>
                      </m:nary>
                    </m:oMath>
                  </m:oMathPara>
                </a14:m>
                <a:endParaRPr lang="en-US" sz="2800" b="1">
                  <a:solidFill>
                    <a:srgbClr val="0000FF"/>
                  </a:solidFill>
                </a:endParaRPr>
              </a:p>
            </p:txBody>
          </p:sp>
        </mc:Choice>
        <mc:Fallback xmlns="">
          <p:sp>
            <p:nvSpPr>
              <p:cNvPr id="15" name="TextBox 14"/>
              <p:cNvSpPr txBox="1">
                <a:spLocks noRot="1" noChangeAspect="1" noMove="1" noResize="1" noEditPoints="1" noAdjustHandles="1" noChangeArrowheads="1" noChangeShapeType="1" noTextEdit="1"/>
              </p:cNvSpPr>
              <p:nvPr/>
            </p:nvSpPr>
            <p:spPr>
              <a:xfrm>
                <a:off x="3779912" y="1052736"/>
                <a:ext cx="3029676" cy="1475019"/>
              </a:xfrm>
              <a:prstGeom prst="rect">
                <a:avLst/>
              </a:prstGeom>
              <a:blipFill rotWithShape="1">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p:cNvSpPr txBox="1"/>
              <p:nvPr/>
            </p:nvSpPr>
            <p:spPr>
              <a:xfrm>
                <a:off x="1259632" y="3356288"/>
                <a:ext cx="6191631" cy="729623"/>
              </a:xfrm>
              <a:prstGeom prst="rect">
                <a:avLst/>
              </a:prstGeom>
              <a:noFill/>
            </p:spPr>
            <p:txBody>
              <a:bodyPr wrap="none" rtlCol="0">
                <a:spAutoFit/>
              </a:bodyPr>
              <a:lstStyle/>
              <a:p>
                <a14:m>
                  <m:oMath xmlns:m="http://schemas.openxmlformats.org/officeDocument/2006/math">
                    <m:sSub>
                      <m:sSubPr>
                        <m:ctrlPr>
                          <a:rPr lang="en-US" sz="2800" b="1" i="1" smtClean="0">
                            <a:solidFill>
                              <a:srgbClr val="FF0000"/>
                            </a:solidFill>
                            <a:latin typeface="Cambria Math"/>
                          </a:rPr>
                        </m:ctrlPr>
                      </m:sSubPr>
                      <m:e>
                        <m:r>
                          <a:rPr lang="en-US" sz="2800" b="1" i="1" smtClean="0">
                            <a:solidFill>
                              <a:srgbClr val="FF0000"/>
                            </a:solidFill>
                            <a:latin typeface="Cambria Math"/>
                          </a:rPr>
                          <m:t>𝒙</m:t>
                        </m:r>
                      </m:e>
                      <m:sub>
                        <m:r>
                          <a:rPr lang="en-US" sz="2800" b="1" i="1" smtClean="0">
                            <a:solidFill>
                              <a:srgbClr val="FF0000"/>
                            </a:solidFill>
                            <a:latin typeface="Cambria Math"/>
                          </a:rPr>
                          <m:t>𝑪</m:t>
                        </m:r>
                      </m:sub>
                    </m:sSub>
                    <m:r>
                      <a:rPr lang="en-US" sz="2800" b="1" i="1" smtClean="0">
                        <a:solidFill>
                          <a:srgbClr val="FF0000"/>
                        </a:solidFill>
                        <a:latin typeface="Cambria Math"/>
                      </a:rPr>
                      <m:t>=</m:t>
                    </m:r>
                    <m:f>
                      <m:fPr>
                        <m:ctrlPr>
                          <a:rPr lang="en-US" sz="2800" b="1" i="1" smtClean="0">
                            <a:solidFill>
                              <a:srgbClr val="FF0000"/>
                            </a:solidFill>
                            <a:latin typeface="Cambria Math"/>
                          </a:rPr>
                        </m:ctrlPr>
                      </m:fPr>
                      <m:num>
                        <m:nary>
                          <m:naryPr>
                            <m:chr m:val="∑"/>
                            <m:subHide m:val="on"/>
                            <m:supHide m:val="on"/>
                            <m:ctrlPr>
                              <a:rPr lang="en-US" sz="2800" b="1" i="1" smtClean="0">
                                <a:solidFill>
                                  <a:srgbClr val="FF0000"/>
                                </a:solidFill>
                                <a:latin typeface="Cambria Math"/>
                              </a:rPr>
                            </m:ctrlPr>
                          </m:naryPr>
                          <m:sub/>
                          <m:sup/>
                          <m:e>
                            <m:r>
                              <a:rPr lang="en-US" sz="2800" b="1" i="1" smtClean="0">
                                <a:solidFill>
                                  <a:srgbClr val="FF0000"/>
                                </a:solidFill>
                                <a:latin typeface="Cambria Math"/>
                                <a:ea typeface="Cambria Math"/>
                              </a:rPr>
                              <m:t>∆</m:t>
                            </m:r>
                            <m:sSub>
                              <m:sSubPr>
                                <m:ctrlPr>
                                  <a:rPr lang="en-US" sz="2800" b="1" i="1" smtClean="0">
                                    <a:solidFill>
                                      <a:srgbClr val="FF0000"/>
                                    </a:solidFill>
                                    <a:latin typeface="Cambria Math"/>
                                    <a:ea typeface="Cambria Math"/>
                                  </a:rPr>
                                </m:ctrlPr>
                              </m:sSubPr>
                              <m:e>
                                <m:r>
                                  <a:rPr lang="en-US" sz="2800" b="1" i="1" smtClean="0">
                                    <a:solidFill>
                                      <a:srgbClr val="FF0000"/>
                                    </a:solidFill>
                                    <a:latin typeface="Cambria Math"/>
                                    <a:ea typeface="Cambria Math"/>
                                  </a:rPr>
                                  <m:t>𝑷</m:t>
                                </m:r>
                              </m:e>
                              <m:sub>
                                <m:r>
                                  <a:rPr lang="en-US" sz="2800" b="1" i="1" smtClean="0">
                                    <a:solidFill>
                                      <a:srgbClr val="FF0000"/>
                                    </a:solidFill>
                                    <a:latin typeface="Cambria Math"/>
                                    <a:ea typeface="Cambria Math"/>
                                  </a:rPr>
                                  <m:t>𝒌</m:t>
                                </m:r>
                              </m:sub>
                            </m:sSub>
                            <m:sSub>
                              <m:sSubPr>
                                <m:ctrlPr>
                                  <a:rPr lang="en-US" sz="2800" b="1" i="1" smtClean="0">
                                    <a:solidFill>
                                      <a:srgbClr val="FF0000"/>
                                    </a:solidFill>
                                    <a:latin typeface="Cambria Math"/>
                                    <a:ea typeface="Cambria Math"/>
                                  </a:rPr>
                                </m:ctrlPr>
                              </m:sSubPr>
                              <m:e>
                                <m:r>
                                  <a:rPr lang="en-US" sz="2800" b="1" i="1" smtClean="0">
                                    <a:solidFill>
                                      <a:srgbClr val="FF0000"/>
                                    </a:solidFill>
                                    <a:latin typeface="Cambria Math"/>
                                    <a:ea typeface="Cambria Math"/>
                                  </a:rPr>
                                  <m:t>𝒙</m:t>
                                </m:r>
                              </m:e>
                              <m:sub>
                                <m:r>
                                  <a:rPr lang="en-US" sz="2800" b="1" i="1" smtClean="0">
                                    <a:solidFill>
                                      <a:srgbClr val="FF0000"/>
                                    </a:solidFill>
                                    <a:latin typeface="Cambria Math"/>
                                    <a:ea typeface="Cambria Math"/>
                                  </a:rPr>
                                  <m:t>𝒌</m:t>
                                </m:r>
                              </m:sub>
                            </m:sSub>
                          </m:e>
                        </m:nary>
                      </m:num>
                      <m:den>
                        <m:r>
                          <a:rPr lang="en-US" sz="2800" b="1" i="1" smtClean="0">
                            <a:solidFill>
                              <a:srgbClr val="FF0000"/>
                            </a:solidFill>
                            <a:latin typeface="Cambria Math"/>
                          </a:rPr>
                          <m:t>𝑷</m:t>
                        </m:r>
                      </m:den>
                    </m:f>
                  </m:oMath>
                </a14:m>
                <a:r>
                  <a:rPr lang="en-US" sz="2800" b="1" smtClean="0">
                    <a:solidFill>
                      <a:srgbClr val="FF0000"/>
                    </a:solidFill>
                  </a:rPr>
                  <a:t>, </a:t>
                </a:r>
                <a14:m>
                  <m:oMath xmlns:m="http://schemas.openxmlformats.org/officeDocument/2006/math">
                    <m:sSub>
                      <m:sSubPr>
                        <m:ctrlPr>
                          <a:rPr lang="en-US" sz="2800" b="1" i="1" smtClean="0">
                            <a:solidFill>
                              <a:srgbClr val="FF0000"/>
                            </a:solidFill>
                            <a:latin typeface="Cambria Math"/>
                          </a:rPr>
                        </m:ctrlPr>
                      </m:sSubPr>
                      <m:e>
                        <m:r>
                          <a:rPr lang="en-US" sz="2800" b="1" i="1" smtClean="0">
                            <a:solidFill>
                              <a:srgbClr val="FF0000"/>
                            </a:solidFill>
                            <a:latin typeface="Cambria Math"/>
                          </a:rPr>
                          <m:t>𝒚</m:t>
                        </m:r>
                      </m:e>
                      <m:sub>
                        <m:r>
                          <a:rPr lang="en-US" sz="2800" b="1" i="1" smtClean="0">
                            <a:solidFill>
                              <a:srgbClr val="FF0000"/>
                            </a:solidFill>
                            <a:latin typeface="Cambria Math"/>
                          </a:rPr>
                          <m:t>𝑪</m:t>
                        </m:r>
                      </m:sub>
                    </m:sSub>
                    <m:r>
                      <a:rPr lang="en-US" sz="2800" b="1" i="1" smtClean="0">
                        <a:solidFill>
                          <a:srgbClr val="FF0000"/>
                        </a:solidFill>
                        <a:latin typeface="Cambria Math"/>
                      </a:rPr>
                      <m:t>=</m:t>
                    </m:r>
                    <m:f>
                      <m:fPr>
                        <m:ctrlPr>
                          <a:rPr lang="en-US" sz="2800" b="1" i="1" smtClean="0">
                            <a:solidFill>
                              <a:srgbClr val="FF0000"/>
                            </a:solidFill>
                            <a:latin typeface="Cambria Math"/>
                          </a:rPr>
                        </m:ctrlPr>
                      </m:fPr>
                      <m:num>
                        <m:nary>
                          <m:naryPr>
                            <m:chr m:val="∑"/>
                            <m:subHide m:val="on"/>
                            <m:supHide m:val="on"/>
                            <m:ctrlPr>
                              <a:rPr lang="en-US" sz="2800" b="1" i="1" smtClean="0">
                                <a:solidFill>
                                  <a:srgbClr val="FF0000"/>
                                </a:solidFill>
                                <a:latin typeface="Cambria Math"/>
                              </a:rPr>
                            </m:ctrlPr>
                          </m:naryPr>
                          <m:sub/>
                          <m:sup/>
                          <m:e>
                            <m:r>
                              <a:rPr lang="en-US" sz="2800" b="1" i="1" smtClean="0">
                                <a:solidFill>
                                  <a:srgbClr val="FF0000"/>
                                </a:solidFill>
                                <a:latin typeface="Cambria Math"/>
                                <a:ea typeface="Cambria Math"/>
                              </a:rPr>
                              <m:t>∆</m:t>
                            </m:r>
                            <m:sSub>
                              <m:sSubPr>
                                <m:ctrlPr>
                                  <a:rPr lang="en-US" sz="2800" b="1" i="1" smtClean="0">
                                    <a:solidFill>
                                      <a:srgbClr val="FF0000"/>
                                    </a:solidFill>
                                    <a:latin typeface="Cambria Math"/>
                                    <a:ea typeface="Cambria Math"/>
                                  </a:rPr>
                                </m:ctrlPr>
                              </m:sSubPr>
                              <m:e>
                                <m:r>
                                  <a:rPr lang="en-US" sz="2800" b="1" i="1" smtClean="0">
                                    <a:solidFill>
                                      <a:srgbClr val="FF0000"/>
                                    </a:solidFill>
                                    <a:latin typeface="Cambria Math"/>
                                    <a:ea typeface="Cambria Math"/>
                                  </a:rPr>
                                  <m:t>𝑷</m:t>
                                </m:r>
                              </m:e>
                              <m:sub>
                                <m:r>
                                  <a:rPr lang="en-US" sz="2800" b="1" i="1" smtClean="0">
                                    <a:solidFill>
                                      <a:srgbClr val="FF0000"/>
                                    </a:solidFill>
                                    <a:latin typeface="Cambria Math"/>
                                    <a:ea typeface="Cambria Math"/>
                                  </a:rPr>
                                  <m:t>𝒌</m:t>
                                </m:r>
                              </m:sub>
                            </m:sSub>
                            <m:sSub>
                              <m:sSubPr>
                                <m:ctrlPr>
                                  <a:rPr lang="en-US" sz="2800" b="1" i="1" smtClean="0">
                                    <a:solidFill>
                                      <a:srgbClr val="FF0000"/>
                                    </a:solidFill>
                                    <a:latin typeface="Cambria Math"/>
                                    <a:ea typeface="Cambria Math"/>
                                  </a:rPr>
                                </m:ctrlPr>
                              </m:sSubPr>
                              <m:e>
                                <m:r>
                                  <a:rPr lang="en-US" sz="2800" b="1" i="1" smtClean="0">
                                    <a:solidFill>
                                      <a:srgbClr val="FF0000"/>
                                    </a:solidFill>
                                    <a:latin typeface="Cambria Math"/>
                                    <a:ea typeface="Cambria Math"/>
                                  </a:rPr>
                                  <m:t>𝒚</m:t>
                                </m:r>
                              </m:e>
                              <m:sub>
                                <m:r>
                                  <a:rPr lang="en-US" sz="2800" b="1" i="1" smtClean="0">
                                    <a:solidFill>
                                      <a:srgbClr val="FF0000"/>
                                    </a:solidFill>
                                    <a:latin typeface="Cambria Math"/>
                                    <a:ea typeface="Cambria Math"/>
                                  </a:rPr>
                                  <m:t>𝒌</m:t>
                                </m:r>
                              </m:sub>
                            </m:sSub>
                          </m:e>
                        </m:nary>
                      </m:num>
                      <m:den>
                        <m:r>
                          <a:rPr lang="en-US" sz="2800" b="1" i="1" smtClean="0">
                            <a:solidFill>
                              <a:srgbClr val="FF0000"/>
                            </a:solidFill>
                            <a:latin typeface="Cambria Math"/>
                          </a:rPr>
                          <m:t>𝑷</m:t>
                        </m:r>
                      </m:den>
                    </m:f>
                  </m:oMath>
                </a14:m>
                <a:r>
                  <a:rPr lang="en-US" sz="2800" b="1" smtClean="0">
                    <a:solidFill>
                      <a:srgbClr val="FF0000"/>
                    </a:solidFill>
                  </a:rPr>
                  <a:t>, </a:t>
                </a:r>
                <a14:m>
                  <m:oMath xmlns:m="http://schemas.openxmlformats.org/officeDocument/2006/math">
                    <m:sSub>
                      <m:sSubPr>
                        <m:ctrlPr>
                          <a:rPr lang="en-US" sz="2800" b="1" i="1" smtClean="0">
                            <a:solidFill>
                              <a:srgbClr val="FF0000"/>
                            </a:solidFill>
                            <a:latin typeface="Cambria Math"/>
                          </a:rPr>
                        </m:ctrlPr>
                      </m:sSubPr>
                      <m:e>
                        <m:r>
                          <a:rPr lang="en-US" sz="2800" b="1" i="1" smtClean="0">
                            <a:solidFill>
                              <a:srgbClr val="FF0000"/>
                            </a:solidFill>
                            <a:latin typeface="Cambria Math"/>
                          </a:rPr>
                          <m:t>𝒛</m:t>
                        </m:r>
                      </m:e>
                      <m:sub>
                        <m:r>
                          <a:rPr lang="en-US" sz="2800" b="1" i="1" smtClean="0">
                            <a:solidFill>
                              <a:srgbClr val="FF0000"/>
                            </a:solidFill>
                            <a:latin typeface="Cambria Math"/>
                          </a:rPr>
                          <m:t>𝑪</m:t>
                        </m:r>
                      </m:sub>
                    </m:sSub>
                    <m:r>
                      <a:rPr lang="en-US" sz="2800" b="1" i="1" smtClean="0">
                        <a:solidFill>
                          <a:srgbClr val="FF0000"/>
                        </a:solidFill>
                        <a:latin typeface="Cambria Math"/>
                      </a:rPr>
                      <m:t>=</m:t>
                    </m:r>
                    <m:f>
                      <m:fPr>
                        <m:ctrlPr>
                          <a:rPr lang="en-US" sz="2800" b="1" i="1" smtClean="0">
                            <a:solidFill>
                              <a:srgbClr val="FF0000"/>
                            </a:solidFill>
                            <a:latin typeface="Cambria Math"/>
                          </a:rPr>
                        </m:ctrlPr>
                      </m:fPr>
                      <m:num>
                        <m:nary>
                          <m:naryPr>
                            <m:chr m:val="∑"/>
                            <m:subHide m:val="on"/>
                            <m:supHide m:val="on"/>
                            <m:ctrlPr>
                              <a:rPr lang="en-US" sz="2800" b="1" i="1" smtClean="0">
                                <a:solidFill>
                                  <a:srgbClr val="FF0000"/>
                                </a:solidFill>
                                <a:latin typeface="Cambria Math"/>
                              </a:rPr>
                            </m:ctrlPr>
                          </m:naryPr>
                          <m:sub/>
                          <m:sup/>
                          <m:e>
                            <m:r>
                              <a:rPr lang="en-US" sz="2800" b="1" i="1" smtClean="0">
                                <a:solidFill>
                                  <a:srgbClr val="FF0000"/>
                                </a:solidFill>
                                <a:latin typeface="Cambria Math"/>
                                <a:ea typeface="Cambria Math"/>
                              </a:rPr>
                              <m:t>∆</m:t>
                            </m:r>
                            <m:sSub>
                              <m:sSubPr>
                                <m:ctrlPr>
                                  <a:rPr lang="en-US" sz="2800" b="1" i="1" smtClean="0">
                                    <a:solidFill>
                                      <a:srgbClr val="FF0000"/>
                                    </a:solidFill>
                                    <a:latin typeface="Cambria Math"/>
                                    <a:ea typeface="Cambria Math"/>
                                  </a:rPr>
                                </m:ctrlPr>
                              </m:sSubPr>
                              <m:e>
                                <m:r>
                                  <a:rPr lang="en-US" sz="2800" b="1" i="1" smtClean="0">
                                    <a:solidFill>
                                      <a:srgbClr val="FF0000"/>
                                    </a:solidFill>
                                    <a:latin typeface="Cambria Math"/>
                                    <a:ea typeface="Cambria Math"/>
                                  </a:rPr>
                                  <m:t>𝑷</m:t>
                                </m:r>
                              </m:e>
                              <m:sub>
                                <m:r>
                                  <a:rPr lang="en-US" sz="2800" b="1" i="1" smtClean="0">
                                    <a:solidFill>
                                      <a:srgbClr val="FF0000"/>
                                    </a:solidFill>
                                    <a:latin typeface="Cambria Math"/>
                                    <a:ea typeface="Cambria Math"/>
                                  </a:rPr>
                                  <m:t>𝒌</m:t>
                                </m:r>
                              </m:sub>
                            </m:sSub>
                            <m:sSub>
                              <m:sSubPr>
                                <m:ctrlPr>
                                  <a:rPr lang="en-US" sz="2800" b="1" i="1" smtClean="0">
                                    <a:solidFill>
                                      <a:srgbClr val="FF0000"/>
                                    </a:solidFill>
                                    <a:latin typeface="Cambria Math"/>
                                    <a:ea typeface="Cambria Math"/>
                                  </a:rPr>
                                </m:ctrlPr>
                              </m:sSubPr>
                              <m:e>
                                <m:r>
                                  <a:rPr lang="en-US" sz="2800" b="1" i="1" smtClean="0">
                                    <a:solidFill>
                                      <a:srgbClr val="FF0000"/>
                                    </a:solidFill>
                                    <a:latin typeface="Cambria Math"/>
                                    <a:ea typeface="Cambria Math"/>
                                  </a:rPr>
                                  <m:t>𝒛</m:t>
                                </m:r>
                              </m:e>
                              <m:sub>
                                <m:r>
                                  <a:rPr lang="en-US" sz="2800" b="1" i="1" smtClean="0">
                                    <a:solidFill>
                                      <a:srgbClr val="FF0000"/>
                                    </a:solidFill>
                                    <a:latin typeface="Cambria Math"/>
                                    <a:ea typeface="Cambria Math"/>
                                  </a:rPr>
                                  <m:t>𝒌</m:t>
                                </m:r>
                              </m:sub>
                            </m:sSub>
                          </m:e>
                        </m:nary>
                      </m:num>
                      <m:den>
                        <m:r>
                          <a:rPr lang="en-US" sz="2800" b="1" i="1" smtClean="0">
                            <a:solidFill>
                              <a:srgbClr val="FF0000"/>
                            </a:solidFill>
                            <a:latin typeface="Cambria Math"/>
                          </a:rPr>
                          <m:t>𝑷</m:t>
                        </m:r>
                      </m:den>
                    </m:f>
                  </m:oMath>
                </a14:m>
                <a:endParaRPr lang="en-US" sz="2800" b="1">
                  <a:solidFill>
                    <a:srgbClr val="FF0000"/>
                  </a:solidFill>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1259632" y="3356288"/>
                <a:ext cx="6191631" cy="729623"/>
              </a:xfrm>
              <a:prstGeom prst="rect">
                <a:avLst/>
              </a:prstGeom>
              <a:blipFill rotWithShape="1">
                <a:blip r:embed="rId4"/>
                <a:stretch>
                  <a:fillRect b="-924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p:cNvSpPr txBox="1"/>
              <p:nvPr/>
            </p:nvSpPr>
            <p:spPr>
              <a:xfrm>
                <a:off x="1259632" y="4593790"/>
                <a:ext cx="7666458" cy="759695"/>
              </a:xfrm>
              <a:prstGeom prst="rect">
                <a:avLst/>
              </a:prstGeom>
              <a:noFill/>
            </p:spPr>
            <p:txBody>
              <a:bodyPr wrap="none" rtlCol="0">
                <a:spAutoFit/>
              </a:bodyPr>
              <a:lstStyle/>
              <a:p>
                <a14:m>
                  <m:oMath xmlns:m="http://schemas.openxmlformats.org/officeDocument/2006/math">
                    <m:sSub>
                      <m:sSubPr>
                        <m:ctrlPr>
                          <a:rPr lang="en-US" sz="2800" b="1" i="1" smtClean="0">
                            <a:solidFill>
                              <a:srgbClr val="FF0000"/>
                            </a:solidFill>
                            <a:latin typeface="Cambria Math"/>
                          </a:rPr>
                        </m:ctrlPr>
                      </m:sSubPr>
                      <m:e>
                        <m:r>
                          <a:rPr lang="en-US" sz="2800" b="1" i="1" smtClean="0">
                            <a:solidFill>
                              <a:srgbClr val="FF0000"/>
                            </a:solidFill>
                            <a:latin typeface="Cambria Math"/>
                          </a:rPr>
                          <m:t>𝒙</m:t>
                        </m:r>
                      </m:e>
                      <m:sub>
                        <m:r>
                          <a:rPr lang="en-US" sz="2800" b="1" i="1" smtClean="0">
                            <a:solidFill>
                              <a:srgbClr val="FF0000"/>
                            </a:solidFill>
                            <a:latin typeface="Cambria Math"/>
                          </a:rPr>
                          <m:t>𝑪</m:t>
                        </m:r>
                      </m:sub>
                    </m:sSub>
                    <m:r>
                      <a:rPr lang="en-US" sz="2800" b="1" i="1" smtClean="0">
                        <a:solidFill>
                          <a:srgbClr val="FF0000"/>
                        </a:solidFill>
                        <a:latin typeface="Cambria Math"/>
                      </a:rPr>
                      <m:t>=</m:t>
                    </m:r>
                    <m:f>
                      <m:fPr>
                        <m:ctrlPr>
                          <a:rPr lang="en-US" sz="2800" b="1" i="1" smtClean="0">
                            <a:solidFill>
                              <a:srgbClr val="FF0000"/>
                            </a:solidFill>
                            <a:latin typeface="Cambria Math"/>
                          </a:rPr>
                        </m:ctrlPr>
                      </m:fPr>
                      <m:num>
                        <m:r>
                          <a:rPr lang="en-US" sz="2800" b="1" i="1" smtClean="0">
                            <a:solidFill>
                              <a:srgbClr val="FF0000"/>
                            </a:solidFill>
                            <a:latin typeface="Cambria Math"/>
                          </a:rPr>
                          <m:t>𝟏</m:t>
                        </m:r>
                      </m:num>
                      <m:den>
                        <m:r>
                          <a:rPr lang="en-US" sz="2800" b="1" i="1" smtClean="0">
                            <a:solidFill>
                              <a:srgbClr val="FF0000"/>
                            </a:solidFill>
                            <a:latin typeface="Cambria Math"/>
                          </a:rPr>
                          <m:t>𝑷</m:t>
                        </m:r>
                      </m:den>
                    </m:f>
                    <m:nary>
                      <m:naryPr>
                        <m:limLoc m:val="undOvr"/>
                        <m:ctrlPr>
                          <a:rPr lang="en-US" sz="2800" b="1" i="1" smtClean="0">
                            <a:solidFill>
                              <a:srgbClr val="FF0000"/>
                            </a:solidFill>
                            <a:latin typeface="Cambria Math"/>
                          </a:rPr>
                        </m:ctrlPr>
                      </m:naryPr>
                      <m:sub>
                        <m:d>
                          <m:dPr>
                            <m:ctrlPr>
                              <a:rPr lang="en-US" sz="2800" b="1" i="1" smtClean="0">
                                <a:solidFill>
                                  <a:srgbClr val="FF0000"/>
                                </a:solidFill>
                                <a:latin typeface="Cambria Math"/>
                              </a:rPr>
                            </m:ctrlPr>
                          </m:dPr>
                          <m:e>
                            <m:r>
                              <a:rPr lang="en-US" sz="2800" b="1" i="1" smtClean="0">
                                <a:solidFill>
                                  <a:srgbClr val="FF0000"/>
                                </a:solidFill>
                                <a:latin typeface="Cambria Math"/>
                              </a:rPr>
                              <m:t>𝑽</m:t>
                            </m:r>
                          </m:e>
                        </m:d>
                      </m:sub>
                      <m:sup/>
                      <m:e>
                        <m:r>
                          <a:rPr lang="en-US" sz="2800" b="1" i="1" smtClean="0">
                            <a:solidFill>
                              <a:srgbClr val="FF0000"/>
                            </a:solidFill>
                            <a:latin typeface="Cambria Math"/>
                          </a:rPr>
                          <m:t>𝒙𝒅𝑷</m:t>
                        </m:r>
                      </m:e>
                    </m:nary>
                  </m:oMath>
                </a14:m>
                <a:r>
                  <a:rPr lang="en-US" sz="2800" b="1" smtClean="0">
                    <a:solidFill>
                      <a:srgbClr val="FF0000"/>
                    </a:solidFill>
                  </a:rPr>
                  <a:t>, </a:t>
                </a:r>
                <a14:m>
                  <m:oMath xmlns:m="http://schemas.openxmlformats.org/officeDocument/2006/math">
                    <m:sSub>
                      <m:sSubPr>
                        <m:ctrlPr>
                          <a:rPr lang="en-US" sz="2800" b="1" i="1" smtClean="0">
                            <a:solidFill>
                              <a:srgbClr val="FF0000"/>
                            </a:solidFill>
                            <a:latin typeface="Cambria Math"/>
                          </a:rPr>
                        </m:ctrlPr>
                      </m:sSubPr>
                      <m:e>
                        <m:r>
                          <a:rPr lang="en-US" sz="2800" b="1" i="1" smtClean="0">
                            <a:solidFill>
                              <a:srgbClr val="FF0000"/>
                            </a:solidFill>
                            <a:latin typeface="Cambria Math"/>
                          </a:rPr>
                          <m:t>𝒚</m:t>
                        </m:r>
                      </m:e>
                      <m:sub>
                        <m:r>
                          <a:rPr lang="en-US" sz="2800" b="1" i="1" smtClean="0">
                            <a:solidFill>
                              <a:srgbClr val="FF0000"/>
                            </a:solidFill>
                            <a:latin typeface="Cambria Math"/>
                          </a:rPr>
                          <m:t>𝑪</m:t>
                        </m:r>
                      </m:sub>
                    </m:sSub>
                    <m:r>
                      <a:rPr lang="en-US" sz="2800" b="1" i="1" smtClean="0">
                        <a:solidFill>
                          <a:srgbClr val="FF0000"/>
                        </a:solidFill>
                        <a:latin typeface="Cambria Math"/>
                      </a:rPr>
                      <m:t>=</m:t>
                    </m:r>
                    <m:f>
                      <m:fPr>
                        <m:ctrlPr>
                          <a:rPr lang="en-US" sz="2800" b="1" i="1" smtClean="0">
                            <a:solidFill>
                              <a:srgbClr val="FF0000"/>
                            </a:solidFill>
                            <a:latin typeface="Cambria Math"/>
                          </a:rPr>
                        </m:ctrlPr>
                      </m:fPr>
                      <m:num>
                        <m:r>
                          <a:rPr lang="en-US" sz="2800" b="1" i="1" smtClean="0">
                            <a:solidFill>
                              <a:srgbClr val="FF0000"/>
                            </a:solidFill>
                            <a:latin typeface="Cambria Math"/>
                          </a:rPr>
                          <m:t>𝟏</m:t>
                        </m:r>
                      </m:num>
                      <m:den>
                        <m:r>
                          <a:rPr lang="en-US" sz="2800" b="1" i="1" smtClean="0">
                            <a:solidFill>
                              <a:srgbClr val="FF0000"/>
                            </a:solidFill>
                            <a:latin typeface="Cambria Math"/>
                          </a:rPr>
                          <m:t>𝑷</m:t>
                        </m:r>
                      </m:den>
                    </m:f>
                    <m:nary>
                      <m:naryPr>
                        <m:limLoc m:val="undOvr"/>
                        <m:ctrlPr>
                          <a:rPr lang="en-US" sz="2800" b="1" i="1" smtClean="0">
                            <a:solidFill>
                              <a:srgbClr val="FF0000"/>
                            </a:solidFill>
                            <a:latin typeface="Cambria Math"/>
                          </a:rPr>
                        </m:ctrlPr>
                      </m:naryPr>
                      <m:sub>
                        <m:d>
                          <m:dPr>
                            <m:ctrlPr>
                              <a:rPr lang="en-US" sz="2800" b="1" i="1" smtClean="0">
                                <a:solidFill>
                                  <a:srgbClr val="FF0000"/>
                                </a:solidFill>
                                <a:latin typeface="Cambria Math"/>
                              </a:rPr>
                            </m:ctrlPr>
                          </m:dPr>
                          <m:e>
                            <m:r>
                              <a:rPr lang="en-US" sz="2800" b="1" i="1" smtClean="0">
                                <a:solidFill>
                                  <a:srgbClr val="FF0000"/>
                                </a:solidFill>
                                <a:latin typeface="Cambria Math"/>
                              </a:rPr>
                              <m:t>𝑽</m:t>
                            </m:r>
                          </m:e>
                        </m:d>
                      </m:sub>
                      <m:sup/>
                      <m:e>
                        <m:r>
                          <a:rPr lang="en-US" sz="2800" b="1" i="1" smtClean="0">
                            <a:solidFill>
                              <a:srgbClr val="FF0000"/>
                            </a:solidFill>
                            <a:latin typeface="Cambria Math"/>
                          </a:rPr>
                          <m:t>𝒚𝒅𝑷</m:t>
                        </m:r>
                      </m:e>
                    </m:nary>
                  </m:oMath>
                </a14:m>
                <a:r>
                  <a:rPr lang="en-US" sz="2800" b="1" smtClean="0">
                    <a:solidFill>
                      <a:srgbClr val="FF0000"/>
                    </a:solidFill>
                  </a:rPr>
                  <a:t>, </a:t>
                </a:r>
                <a14:m>
                  <m:oMath xmlns:m="http://schemas.openxmlformats.org/officeDocument/2006/math">
                    <m:sSub>
                      <m:sSubPr>
                        <m:ctrlPr>
                          <a:rPr lang="en-US" sz="2800" b="1" i="1" smtClean="0">
                            <a:solidFill>
                              <a:srgbClr val="FF0000"/>
                            </a:solidFill>
                            <a:latin typeface="Cambria Math"/>
                          </a:rPr>
                        </m:ctrlPr>
                      </m:sSubPr>
                      <m:e>
                        <m:r>
                          <a:rPr lang="en-US" sz="2800" b="1" i="1" smtClean="0">
                            <a:solidFill>
                              <a:srgbClr val="FF0000"/>
                            </a:solidFill>
                            <a:latin typeface="Cambria Math"/>
                          </a:rPr>
                          <m:t>𝒛</m:t>
                        </m:r>
                      </m:e>
                      <m:sub>
                        <m:r>
                          <a:rPr lang="en-US" sz="2800" b="1" i="1" smtClean="0">
                            <a:solidFill>
                              <a:srgbClr val="FF0000"/>
                            </a:solidFill>
                            <a:latin typeface="Cambria Math"/>
                          </a:rPr>
                          <m:t>𝑪</m:t>
                        </m:r>
                      </m:sub>
                    </m:sSub>
                    <m:r>
                      <a:rPr lang="en-US" sz="2800" b="1" i="1" smtClean="0">
                        <a:solidFill>
                          <a:srgbClr val="FF0000"/>
                        </a:solidFill>
                        <a:latin typeface="Cambria Math"/>
                      </a:rPr>
                      <m:t>=</m:t>
                    </m:r>
                    <m:f>
                      <m:fPr>
                        <m:ctrlPr>
                          <a:rPr lang="en-US" sz="2800" b="1" i="1" smtClean="0">
                            <a:solidFill>
                              <a:srgbClr val="FF0000"/>
                            </a:solidFill>
                            <a:latin typeface="Cambria Math"/>
                          </a:rPr>
                        </m:ctrlPr>
                      </m:fPr>
                      <m:num>
                        <m:r>
                          <a:rPr lang="en-US" sz="2800" b="1" i="1" smtClean="0">
                            <a:solidFill>
                              <a:srgbClr val="FF0000"/>
                            </a:solidFill>
                            <a:latin typeface="Cambria Math"/>
                          </a:rPr>
                          <m:t>𝟏</m:t>
                        </m:r>
                      </m:num>
                      <m:den>
                        <m:r>
                          <a:rPr lang="en-US" sz="2800" b="1" i="1" smtClean="0">
                            <a:solidFill>
                              <a:srgbClr val="FF0000"/>
                            </a:solidFill>
                            <a:latin typeface="Cambria Math"/>
                          </a:rPr>
                          <m:t>𝑷</m:t>
                        </m:r>
                      </m:den>
                    </m:f>
                    <m:nary>
                      <m:naryPr>
                        <m:limLoc m:val="undOvr"/>
                        <m:ctrlPr>
                          <a:rPr lang="en-US" sz="2800" b="1" i="1" smtClean="0">
                            <a:solidFill>
                              <a:srgbClr val="FF0000"/>
                            </a:solidFill>
                            <a:latin typeface="Cambria Math"/>
                          </a:rPr>
                        </m:ctrlPr>
                      </m:naryPr>
                      <m:sub>
                        <m:d>
                          <m:dPr>
                            <m:ctrlPr>
                              <a:rPr lang="en-US" sz="2800" b="1" i="1" smtClean="0">
                                <a:solidFill>
                                  <a:srgbClr val="FF0000"/>
                                </a:solidFill>
                                <a:latin typeface="Cambria Math"/>
                              </a:rPr>
                            </m:ctrlPr>
                          </m:dPr>
                          <m:e>
                            <m:r>
                              <a:rPr lang="en-US" sz="2800" b="1" i="1" smtClean="0">
                                <a:solidFill>
                                  <a:srgbClr val="FF0000"/>
                                </a:solidFill>
                                <a:latin typeface="Cambria Math"/>
                              </a:rPr>
                              <m:t>𝑽</m:t>
                            </m:r>
                          </m:e>
                        </m:d>
                      </m:sub>
                      <m:sup/>
                      <m:e>
                        <m:r>
                          <a:rPr lang="en-US" sz="2800" b="1" i="1" smtClean="0">
                            <a:solidFill>
                              <a:srgbClr val="FF0000"/>
                            </a:solidFill>
                            <a:latin typeface="Cambria Math"/>
                          </a:rPr>
                          <m:t>𝒛𝒅𝑷</m:t>
                        </m:r>
                      </m:e>
                    </m:nary>
                  </m:oMath>
                </a14:m>
                <a:endParaRPr lang="en-US" sz="2800" b="1">
                  <a:solidFill>
                    <a:srgbClr val="FF0000"/>
                  </a:solidFill>
                </a:endParaRPr>
              </a:p>
            </p:txBody>
          </p:sp>
        </mc:Choice>
        <mc:Fallback xmlns="">
          <p:sp>
            <p:nvSpPr>
              <p:cNvPr id="18" name="TextBox 17"/>
              <p:cNvSpPr txBox="1">
                <a:spLocks noRot="1" noChangeAspect="1" noMove="1" noResize="1" noEditPoints="1" noAdjustHandles="1" noChangeArrowheads="1" noChangeShapeType="1" noTextEdit="1"/>
              </p:cNvSpPr>
              <p:nvPr/>
            </p:nvSpPr>
            <p:spPr>
              <a:xfrm>
                <a:off x="1259632" y="4593790"/>
                <a:ext cx="7666458" cy="759695"/>
              </a:xfrm>
              <a:prstGeom prst="rect">
                <a:avLst/>
              </a:prstGeom>
              <a:blipFill rotWithShape="1">
                <a:blip r:embed="rId5"/>
                <a:stretch>
                  <a:fillRect b="-7258"/>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313351"/>
                                        </p:tgtEl>
                                        <p:attrNameLst>
                                          <p:attrName>style.visibility</p:attrName>
                                        </p:attrNameLst>
                                      </p:cBhvr>
                                      <p:to>
                                        <p:strVal val="visible"/>
                                      </p:to>
                                    </p:set>
                                    <p:animEffect transition="in" filter="fade">
                                      <p:cBhvr>
                                        <p:cTn id="7" dur="500"/>
                                        <p:tgtEl>
                                          <p:spTgt spid="313351"/>
                                        </p:tgtEl>
                                      </p:cBhvr>
                                    </p:animEffect>
                                    <p:anim calcmode="lin" valueType="num">
                                      <p:cBhvr>
                                        <p:cTn id="8" dur="500" fill="hold"/>
                                        <p:tgtEl>
                                          <p:spTgt spid="313351"/>
                                        </p:tgtEl>
                                        <p:attrNameLst>
                                          <p:attrName>ppt_x</p:attrName>
                                        </p:attrNameLst>
                                      </p:cBhvr>
                                      <p:tavLst>
                                        <p:tav tm="0">
                                          <p:val>
                                            <p:strVal val="#ppt_x-.1"/>
                                          </p:val>
                                        </p:tav>
                                        <p:tav tm="100000">
                                          <p:val>
                                            <p:strVal val="#ppt_x"/>
                                          </p:val>
                                        </p:tav>
                                      </p:tavLst>
                                    </p:anim>
                                    <p:anim calcmode="lin" valueType="num">
                                      <p:cBhvr>
                                        <p:cTn id="9" dur="500" fill="hold"/>
                                        <p:tgtEl>
                                          <p:spTgt spid="313351"/>
                                        </p:tgtEl>
                                        <p:attrNameLst>
                                          <p:attrName>ppt_y</p:attrName>
                                        </p:attrNameLst>
                                      </p:cBhvr>
                                      <p:tavLst>
                                        <p:tav tm="0">
                                          <p:val>
                                            <p:strVal val="#ppt_y"/>
                                          </p:val>
                                        </p:tav>
                                        <p:tav tm="100000">
                                          <p:val>
                                            <p:strVal val="#ppt_y"/>
                                          </p:val>
                                        </p:tav>
                                      </p:tavLst>
                                    </p:anim>
                                  </p:childTnLst>
                                </p:cTn>
                              </p:par>
                            </p:childTnLst>
                          </p:cTn>
                        </p:par>
                        <p:par>
                          <p:cTn id="10" fill="hold" nodeType="afterGroup">
                            <p:stCondLst>
                              <p:cond delay="2500"/>
                            </p:stCondLst>
                            <p:childTnLst>
                              <p:par>
                                <p:cTn id="11" presetID="22" presetClass="entr" presetSubtype="8"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13365"/>
                                        </p:tgtEl>
                                        <p:attrNameLst>
                                          <p:attrName>style.visibility</p:attrName>
                                        </p:attrNameLst>
                                      </p:cBhvr>
                                      <p:to>
                                        <p:strVal val="visible"/>
                                      </p:to>
                                    </p:set>
                                    <p:animEffect transition="in" filter="blinds(horizontal)">
                                      <p:cBhvr>
                                        <p:cTn id="23" dur="500"/>
                                        <p:tgtEl>
                                          <p:spTgt spid="31336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5" presetClass="entr" presetSubtype="0" fill="hold" grpId="0" nodeType="clickEffect">
                                  <p:stCondLst>
                                    <p:cond delay="0"/>
                                  </p:stCondLst>
                                  <p:childTnLst>
                                    <p:set>
                                      <p:cBhvr>
                                        <p:cTn id="27" dur="1" fill="hold">
                                          <p:stCondLst>
                                            <p:cond delay="0"/>
                                          </p:stCondLst>
                                        </p:cTn>
                                        <p:tgtEl>
                                          <p:spTgt spid="313352"/>
                                        </p:tgtEl>
                                        <p:attrNameLst>
                                          <p:attrName>style.visibility</p:attrName>
                                        </p:attrNameLst>
                                      </p:cBhvr>
                                      <p:to>
                                        <p:strVal val="visible"/>
                                      </p:to>
                                    </p:set>
                                    <p:animEffect transition="in" filter="fade">
                                      <p:cBhvr>
                                        <p:cTn id="28" dur="500"/>
                                        <p:tgtEl>
                                          <p:spTgt spid="313352"/>
                                        </p:tgtEl>
                                      </p:cBhvr>
                                    </p:animEffect>
                                    <p:anim calcmode="lin" valueType="num">
                                      <p:cBhvr>
                                        <p:cTn id="29" dur="500" fill="hold"/>
                                        <p:tgtEl>
                                          <p:spTgt spid="313352"/>
                                        </p:tgtEl>
                                        <p:attrNameLst>
                                          <p:attrName>style.rotation</p:attrName>
                                        </p:attrNameLst>
                                      </p:cBhvr>
                                      <p:tavLst>
                                        <p:tav tm="0">
                                          <p:val>
                                            <p:fltVal val="720"/>
                                          </p:val>
                                        </p:tav>
                                        <p:tav tm="100000">
                                          <p:val>
                                            <p:fltVal val="0"/>
                                          </p:val>
                                        </p:tav>
                                      </p:tavLst>
                                    </p:anim>
                                    <p:anim calcmode="lin" valueType="num">
                                      <p:cBhvr>
                                        <p:cTn id="30" dur="500" fill="hold"/>
                                        <p:tgtEl>
                                          <p:spTgt spid="313352"/>
                                        </p:tgtEl>
                                        <p:attrNameLst>
                                          <p:attrName>ppt_h</p:attrName>
                                        </p:attrNameLst>
                                      </p:cBhvr>
                                      <p:tavLst>
                                        <p:tav tm="0">
                                          <p:val>
                                            <p:fltVal val="0"/>
                                          </p:val>
                                        </p:tav>
                                        <p:tav tm="100000">
                                          <p:val>
                                            <p:strVal val="#ppt_h"/>
                                          </p:val>
                                        </p:tav>
                                      </p:tavLst>
                                    </p:anim>
                                    <p:anim calcmode="lin" valueType="num">
                                      <p:cBhvr>
                                        <p:cTn id="31" dur="500" fill="hold"/>
                                        <p:tgtEl>
                                          <p:spTgt spid="313352"/>
                                        </p:tgtEl>
                                        <p:attrNameLst>
                                          <p:attrName>ppt_w</p:attrName>
                                        </p:attrNameLst>
                                      </p:cBhvr>
                                      <p:tavLst>
                                        <p:tav tm="0">
                                          <p:val>
                                            <p:fltVal val="0"/>
                                          </p:val>
                                        </p:tav>
                                        <p:tav tm="100000">
                                          <p:val>
                                            <p:strVal val="#ppt_w"/>
                                          </p:val>
                                        </p:tav>
                                      </p:tavLst>
                                    </p:anim>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left)">
                                      <p:cBhvr>
                                        <p:cTn id="35" dur="500"/>
                                        <p:tgtEl>
                                          <p:spTgt spid="4"/>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5" presetClass="entr" presetSubtype="0" fill="hold" grpId="0" nodeType="clickEffect">
                                  <p:stCondLst>
                                    <p:cond delay="0"/>
                                  </p:stCondLst>
                                  <p:childTnLst>
                                    <p:set>
                                      <p:cBhvr>
                                        <p:cTn id="39" dur="1" fill="hold">
                                          <p:stCondLst>
                                            <p:cond delay="0"/>
                                          </p:stCondLst>
                                        </p:cTn>
                                        <p:tgtEl>
                                          <p:spTgt spid="313353"/>
                                        </p:tgtEl>
                                        <p:attrNameLst>
                                          <p:attrName>style.visibility</p:attrName>
                                        </p:attrNameLst>
                                      </p:cBhvr>
                                      <p:to>
                                        <p:strVal val="visible"/>
                                      </p:to>
                                    </p:set>
                                    <p:animEffect transition="in" filter="fade">
                                      <p:cBhvr>
                                        <p:cTn id="40" dur="500"/>
                                        <p:tgtEl>
                                          <p:spTgt spid="313353"/>
                                        </p:tgtEl>
                                      </p:cBhvr>
                                    </p:animEffect>
                                    <p:anim calcmode="lin" valueType="num">
                                      <p:cBhvr>
                                        <p:cTn id="41" dur="500" fill="hold"/>
                                        <p:tgtEl>
                                          <p:spTgt spid="313353"/>
                                        </p:tgtEl>
                                        <p:attrNameLst>
                                          <p:attrName>style.rotation</p:attrName>
                                        </p:attrNameLst>
                                      </p:cBhvr>
                                      <p:tavLst>
                                        <p:tav tm="0">
                                          <p:val>
                                            <p:fltVal val="720"/>
                                          </p:val>
                                        </p:tav>
                                        <p:tav tm="100000">
                                          <p:val>
                                            <p:fltVal val="0"/>
                                          </p:val>
                                        </p:tav>
                                      </p:tavLst>
                                    </p:anim>
                                    <p:anim calcmode="lin" valueType="num">
                                      <p:cBhvr>
                                        <p:cTn id="42" dur="500" fill="hold"/>
                                        <p:tgtEl>
                                          <p:spTgt spid="313353"/>
                                        </p:tgtEl>
                                        <p:attrNameLst>
                                          <p:attrName>ppt_h</p:attrName>
                                        </p:attrNameLst>
                                      </p:cBhvr>
                                      <p:tavLst>
                                        <p:tav tm="0">
                                          <p:val>
                                            <p:fltVal val="0"/>
                                          </p:val>
                                        </p:tav>
                                        <p:tav tm="100000">
                                          <p:val>
                                            <p:strVal val="#ppt_h"/>
                                          </p:val>
                                        </p:tav>
                                      </p:tavLst>
                                    </p:anim>
                                    <p:anim calcmode="lin" valueType="num">
                                      <p:cBhvr>
                                        <p:cTn id="43" dur="500" fill="hold"/>
                                        <p:tgtEl>
                                          <p:spTgt spid="313353"/>
                                        </p:tgtEl>
                                        <p:attrNameLst>
                                          <p:attrName>ppt_w</p:attrName>
                                        </p:attrNameLst>
                                      </p:cBhvr>
                                      <p:tavLst>
                                        <p:tav tm="0">
                                          <p:val>
                                            <p:fltVal val="0"/>
                                          </p:val>
                                        </p:tav>
                                        <p:tav tm="100000">
                                          <p:val>
                                            <p:strVal val="#ppt_w"/>
                                          </p:val>
                                        </p:tav>
                                      </p:tavLst>
                                    </p:anim>
                                  </p:childTnLst>
                                </p:cTn>
                              </p:par>
                            </p:childTnLst>
                          </p:cTn>
                        </p:par>
                        <p:par>
                          <p:cTn id="44" fill="hold">
                            <p:stCondLst>
                              <p:cond delay="500"/>
                            </p:stCondLst>
                            <p:childTnLst>
                              <p:par>
                                <p:cTn id="45" presetID="22" presetClass="entr" presetSubtype="8"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3351" grpId="0"/>
      <p:bldP spid="313352" grpId="0" animBg="1"/>
      <p:bldP spid="313353" grpId="0" animBg="1"/>
      <p:bldP spid="313365" grpId="0"/>
      <p:bldP spid="14" grpId="0"/>
      <p:bldP spid="15" grpId="0"/>
      <p:bldP spid="4"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005B2CFE-E0FA-4ABE-9D02-3412016CEE7A}" type="slidenum">
              <a:rPr lang="en-US" altLang="en-US"/>
              <a:pPr>
                <a:defRPr/>
              </a:pPr>
              <a:t>6</a:t>
            </a:fld>
            <a:endParaRPr lang="en-US" altLang="en-US"/>
          </a:p>
        </p:txBody>
      </p:sp>
      <p:sp>
        <p:nvSpPr>
          <p:cNvPr id="314370" name="Text Box 2"/>
          <p:cNvSpPr txBox="1">
            <a:spLocks noChangeArrowheads="1"/>
          </p:cNvSpPr>
          <p:nvPr/>
        </p:nvSpPr>
        <p:spPr bwMode="auto">
          <a:xfrm>
            <a:off x="755650" y="407988"/>
            <a:ext cx="7164388" cy="1160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ctr" eaLnBrk="1" hangingPunct="1">
              <a:spcBef>
                <a:spcPct val="50000"/>
              </a:spcBef>
            </a:pPr>
            <a:r>
              <a:rPr lang="en-US" sz="2800" b="1">
                <a:solidFill>
                  <a:schemeClr val="tx2"/>
                </a:solidFill>
              </a:rPr>
              <a:t>3.CÁC ĐỊNH LÝ VỀ </a:t>
            </a:r>
          </a:p>
          <a:p>
            <a:pPr eaLnBrk="1" hangingPunct="1">
              <a:spcBef>
                <a:spcPct val="50000"/>
              </a:spcBef>
            </a:pPr>
            <a:r>
              <a:rPr lang="en-US" sz="2800" b="1">
                <a:solidFill>
                  <a:schemeClr val="tx2"/>
                </a:solidFill>
              </a:rPr>
              <a:t>TRỌNG TÂM CỦA VẬT RẮN ĐỒNG CHẤT</a:t>
            </a:r>
          </a:p>
        </p:txBody>
      </p:sp>
      <p:sp>
        <p:nvSpPr>
          <p:cNvPr id="314371" name="Text Box 3"/>
          <p:cNvSpPr txBox="1">
            <a:spLocks noChangeArrowheads="1"/>
          </p:cNvSpPr>
          <p:nvPr/>
        </p:nvSpPr>
        <p:spPr bwMode="auto">
          <a:xfrm>
            <a:off x="792163" y="1736725"/>
            <a:ext cx="7632700" cy="167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r>
              <a:rPr lang="en-US" b="1">
                <a:solidFill>
                  <a:srgbClr val="0000FF"/>
                </a:solidFill>
              </a:rPr>
              <a:t>3.1.</a:t>
            </a:r>
            <a:r>
              <a:rPr lang="en-US">
                <a:solidFill>
                  <a:srgbClr val="0000FF"/>
                </a:solidFill>
              </a:rPr>
              <a:t> </a:t>
            </a:r>
            <a:r>
              <a:rPr lang="en-US" b="1">
                <a:solidFill>
                  <a:srgbClr val="0000FF"/>
                </a:solidFill>
              </a:rPr>
              <a:t>Định lý 1:</a:t>
            </a:r>
          </a:p>
          <a:p>
            <a:pPr algn="just" eaLnBrk="1" hangingPunct="1"/>
            <a:r>
              <a:rPr lang="en-US" b="1"/>
              <a:t>	</a:t>
            </a:r>
            <a:r>
              <a:rPr lang="en-US" i="1"/>
              <a:t>Nếu vật rắn đồng chất có tâm (trục, mặt phẳng) đối xứng thì trọng tâm của nó nằm tại tâm (trên trục, mặt phẳng) đối xứng.</a:t>
            </a:r>
          </a:p>
        </p:txBody>
      </p:sp>
      <p:sp>
        <p:nvSpPr>
          <p:cNvPr id="314372" name="Text Box 4"/>
          <p:cNvSpPr txBox="1">
            <a:spLocks noChangeArrowheads="1"/>
          </p:cNvSpPr>
          <p:nvPr/>
        </p:nvSpPr>
        <p:spPr bwMode="auto">
          <a:xfrm>
            <a:off x="792163" y="3717925"/>
            <a:ext cx="7632700" cy="207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r>
              <a:rPr lang="en-US" b="1">
                <a:solidFill>
                  <a:srgbClr val="0000FF"/>
                </a:solidFill>
              </a:rPr>
              <a:t>3.2. Định lý 2:</a:t>
            </a:r>
          </a:p>
          <a:p>
            <a:pPr algn="just" eaLnBrk="1" hangingPunct="1"/>
            <a:r>
              <a:rPr lang="en-US" b="1"/>
              <a:t>	</a:t>
            </a:r>
            <a:r>
              <a:rPr lang="en-US" i="1"/>
              <a:t>Nếu vật rắn gồm các phần mà trọng tâm của các phần đó nằm trên một đường thẳng (mặt phẳng) thì trọng tâm của vật cũng nằm trên đường thẳng (mặt phẳng) đó.</a:t>
            </a:r>
            <a:r>
              <a:rPr lang="en-US"/>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314370"/>
                                        </p:tgtEl>
                                        <p:attrNameLst>
                                          <p:attrName>style.visibility</p:attrName>
                                        </p:attrNameLst>
                                      </p:cBhvr>
                                      <p:to>
                                        <p:strVal val="visible"/>
                                      </p:to>
                                    </p:set>
                                    <p:animEffect transition="in" filter="fade">
                                      <p:cBhvr>
                                        <p:cTn id="7" dur="500"/>
                                        <p:tgtEl>
                                          <p:spTgt spid="314370"/>
                                        </p:tgtEl>
                                      </p:cBhvr>
                                    </p:animEffect>
                                    <p:anim calcmode="lin" valueType="num">
                                      <p:cBhvr>
                                        <p:cTn id="8" dur="500" fill="hold"/>
                                        <p:tgtEl>
                                          <p:spTgt spid="314370"/>
                                        </p:tgtEl>
                                        <p:attrNameLst>
                                          <p:attrName>ppt_x</p:attrName>
                                        </p:attrNameLst>
                                      </p:cBhvr>
                                      <p:tavLst>
                                        <p:tav tm="0">
                                          <p:val>
                                            <p:strVal val="#ppt_x-.1"/>
                                          </p:val>
                                        </p:tav>
                                        <p:tav tm="100000">
                                          <p:val>
                                            <p:strVal val="#ppt_x"/>
                                          </p:val>
                                        </p:tav>
                                      </p:tavLst>
                                    </p:anim>
                                    <p:anim calcmode="lin" valueType="num">
                                      <p:cBhvr>
                                        <p:cTn id="9" dur="500" fill="hold"/>
                                        <p:tgtEl>
                                          <p:spTgt spid="314370"/>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0" presetClass="entr" presetSubtype="0" fill="hold" grpId="0" nodeType="clickEffect">
                                  <p:stCondLst>
                                    <p:cond delay="0"/>
                                  </p:stCondLst>
                                  <p:iterate type="lt">
                                    <p:tmPct val="10000"/>
                                  </p:iterate>
                                  <p:childTnLst>
                                    <p:set>
                                      <p:cBhvr>
                                        <p:cTn id="13" dur="1" fill="hold">
                                          <p:stCondLst>
                                            <p:cond delay="0"/>
                                          </p:stCondLst>
                                        </p:cTn>
                                        <p:tgtEl>
                                          <p:spTgt spid="314371"/>
                                        </p:tgtEl>
                                        <p:attrNameLst>
                                          <p:attrName>style.visibility</p:attrName>
                                        </p:attrNameLst>
                                      </p:cBhvr>
                                      <p:to>
                                        <p:strVal val="visible"/>
                                      </p:to>
                                    </p:set>
                                    <p:animEffect transition="in" filter="fade">
                                      <p:cBhvr>
                                        <p:cTn id="14" dur="500"/>
                                        <p:tgtEl>
                                          <p:spTgt spid="314371"/>
                                        </p:tgtEl>
                                      </p:cBhvr>
                                    </p:animEffect>
                                    <p:anim calcmode="lin" valueType="num">
                                      <p:cBhvr>
                                        <p:cTn id="15" dur="500" fill="hold"/>
                                        <p:tgtEl>
                                          <p:spTgt spid="314371"/>
                                        </p:tgtEl>
                                        <p:attrNameLst>
                                          <p:attrName>ppt_x</p:attrName>
                                        </p:attrNameLst>
                                      </p:cBhvr>
                                      <p:tavLst>
                                        <p:tav tm="0">
                                          <p:val>
                                            <p:strVal val="#ppt_x-.1"/>
                                          </p:val>
                                        </p:tav>
                                        <p:tav tm="100000">
                                          <p:val>
                                            <p:strVal val="#ppt_x"/>
                                          </p:val>
                                        </p:tav>
                                      </p:tavLst>
                                    </p:anim>
                                    <p:anim calcmode="lin" valueType="num">
                                      <p:cBhvr>
                                        <p:cTn id="16" dur="500" fill="hold"/>
                                        <p:tgtEl>
                                          <p:spTgt spid="314371"/>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0" presetClass="entr" presetSubtype="0" fill="hold" grpId="0" nodeType="clickEffect">
                                  <p:stCondLst>
                                    <p:cond delay="0"/>
                                  </p:stCondLst>
                                  <p:iterate type="lt">
                                    <p:tmPct val="10000"/>
                                  </p:iterate>
                                  <p:childTnLst>
                                    <p:set>
                                      <p:cBhvr>
                                        <p:cTn id="20" dur="1" fill="hold">
                                          <p:stCondLst>
                                            <p:cond delay="0"/>
                                          </p:stCondLst>
                                        </p:cTn>
                                        <p:tgtEl>
                                          <p:spTgt spid="314372"/>
                                        </p:tgtEl>
                                        <p:attrNameLst>
                                          <p:attrName>style.visibility</p:attrName>
                                        </p:attrNameLst>
                                      </p:cBhvr>
                                      <p:to>
                                        <p:strVal val="visible"/>
                                      </p:to>
                                    </p:set>
                                    <p:animEffect transition="in" filter="fade">
                                      <p:cBhvr>
                                        <p:cTn id="21" dur="500"/>
                                        <p:tgtEl>
                                          <p:spTgt spid="314372"/>
                                        </p:tgtEl>
                                      </p:cBhvr>
                                    </p:animEffect>
                                    <p:anim calcmode="lin" valueType="num">
                                      <p:cBhvr>
                                        <p:cTn id="22" dur="500" fill="hold"/>
                                        <p:tgtEl>
                                          <p:spTgt spid="314372"/>
                                        </p:tgtEl>
                                        <p:attrNameLst>
                                          <p:attrName>ppt_x</p:attrName>
                                        </p:attrNameLst>
                                      </p:cBhvr>
                                      <p:tavLst>
                                        <p:tav tm="0">
                                          <p:val>
                                            <p:strVal val="#ppt_x-.1"/>
                                          </p:val>
                                        </p:tav>
                                        <p:tav tm="100000">
                                          <p:val>
                                            <p:strVal val="#ppt_x"/>
                                          </p:val>
                                        </p:tav>
                                      </p:tavLst>
                                    </p:anim>
                                    <p:anim calcmode="lin" valueType="num">
                                      <p:cBhvr>
                                        <p:cTn id="23" dur="500" fill="hold"/>
                                        <p:tgtEl>
                                          <p:spTgt spid="3143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4370" grpId="0"/>
      <p:bldP spid="314371" grpId="0"/>
      <p:bldP spid="31437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Slide Number Placeholder 5"/>
          <p:cNvSpPr>
            <a:spLocks noGrp="1"/>
          </p:cNvSpPr>
          <p:nvPr>
            <p:ph type="sldNum" sz="quarter" idx="12"/>
          </p:nvPr>
        </p:nvSpPr>
        <p:spPr/>
        <p:txBody>
          <a:bodyPr/>
          <a:lstStyle/>
          <a:p>
            <a:pPr>
              <a:defRPr/>
            </a:pPr>
            <a:fld id="{2F241D3A-82EE-44BA-8EB0-D1F14FE43B39}" type="slidenum">
              <a:rPr lang="en-US" altLang="en-US"/>
              <a:pPr>
                <a:defRPr/>
              </a:pPr>
              <a:t>7</a:t>
            </a:fld>
            <a:endParaRPr lang="en-US" altLang="en-US"/>
          </a:p>
        </p:txBody>
      </p:sp>
      <mc:AlternateContent xmlns:mc="http://schemas.openxmlformats.org/markup-compatibility/2006" xmlns:a14="http://schemas.microsoft.com/office/drawing/2010/main">
        <mc:Choice Requires="a14">
          <p:sp>
            <p:nvSpPr>
              <p:cNvPr id="146435" name="Text Box 2"/>
              <p:cNvSpPr txBox="1">
                <a:spLocks noChangeArrowheads="1"/>
              </p:cNvSpPr>
              <p:nvPr/>
            </p:nvSpPr>
            <p:spPr bwMode="auto">
              <a:xfrm>
                <a:off x="539750" y="409575"/>
                <a:ext cx="4500563" cy="529375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r>
                  <a:rPr lang="en-US" b="1" smtClean="0">
                    <a:solidFill>
                      <a:srgbClr val="0000FF"/>
                    </a:solidFill>
                  </a:rPr>
                  <a:t>3.3. Định lý 3</a:t>
                </a:r>
                <a:r>
                  <a:rPr lang="en-US" b="1"/>
                  <a:t> </a:t>
                </a:r>
              </a:p>
              <a:p>
                <a:pPr algn="just" eaLnBrk="1" hangingPunct="1"/>
                <a:r>
                  <a:rPr lang="en-US" b="1"/>
                  <a:t>(</a:t>
                </a:r>
                <a:r>
                  <a:rPr lang="en-US" b="1">
                    <a:solidFill>
                      <a:srgbClr val="006600"/>
                    </a:solidFill>
                  </a:rPr>
                  <a:t>định lý Guynđanh 1</a:t>
                </a:r>
                <a:r>
                  <a:rPr lang="en-US" b="1"/>
                  <a:t>)</a:t>
                </a:r>
              </a:p>
              <a:p>
                <a:pPr algn="just" eaLnBrk="1" hangingPunct="1"/>
                <a:r>
                  <a:rPr lang="en-US" b="1"/>
                  <a:t>	</a:t>
                </a:r>
                <a:r>
                  <a:rPr lang="en-US" i="1"/>
                  <a:t>Diện tích S của mặt tròn xoay sinh ra do một đường cong phẳng AB khi quay quanh trục đồng </a:t>
                </a:r>
                <a:r>
                  <a:rPr lang="en-US" i="1" smtClean="0"/>
                  <a:t>phẳng, </a:t>
                </a:r>
                <a:r>
                  <a:rPr lang="en-US" i="1"/>
                  <a:t>nhưng không cắt nó, được xác định bởi công thức:</a:t>
                </a:r>
              </a:p>
              <a:p>
                <a:pPr algn="just" eaLnBrk="1" hangingPunct="1"/>
                <a:r>
                  <a:rPr lang="en-US" i="1" smtClean="0"/>
                  <a:t>	</a:t>
                </a:r>
                <a14:m>
                  <m:oMath xmlns:m="http://schemas.openxmlformats.org/officeDocument/2006/math">
                    <m:r>
                      <a:rPr lang="en-US" b="1" i="1" smtClean="0">
                        <a:solidFill>
                          <a:srgbClr val="FF0000"/>
                        </a:solidFill>
                        <a:latin typeface="Cambria Math"/>
                      </a:rPr>
                      <m:t>𝑺</m:t>
                    </m:r>
                    <m:r>
                      <a:rPr lang="en-US" b="1" i="1" smtClean="0">
                        <a:solidFill>
                          <a:srgbClr val="FF0000"/>
                        </a:solidFill>
                        <a:latin typeface="Cambria Math"/>
                      </a:rPr>
                      <m:t>=</m:t>
                    </m:r>
                    <m:r>
                      <a:rPr lang="en-US" b="1" i="1" smtClean="0">
                        <a:solidFill>
                          <a:srgbClr val="FF0000"/>
                        </a:solidFill>
                        <a:latin typeface="Cambria Math"/>
                      </a:rPr>
                      <m:t>𝟐</m:t>
                    </m:r>
                    <m:r>
                      <a:rPr lang="en-US" b="1" i="1" smtClean="0">
                        <a:solidFill>
                          <a:srgbClr val="FF0000"/>
                        </a:solidFill>
                        <a:latin typeface="Cambria Math"/>
                        <a:ea typeface="Cambria Math"/>
                      </a:rPr>
                      <m:t>𝝅</m:t>
                    </m:r>
                    <m:r>
                      <a:rPr lang="en-US" b="1" i="1" smtClean="0">
                        <a:solidFill>
                          <a:srgbClr val="FF0000"/>
                        </a:solidFill>
                        <a:latin typeface="Cambria Math"/>
                        <a:ea typeface="Cambria Math"/>
                      </a:rPr>
                      <m:t>𝑳𝒅</m:t>
                    </m:r>
                  </m:oMath>
                </a14:m>
                <a:endParaRPr lang="en-US" b="1" i="1" smtClean="0"/>
              </a:p>
              <a:p>
                <a:pPr algn="just" eaLnBrk="1" hangingPunct="1"/>
                <a:r>
                  <a:rPr lang="en-US" i="1"/>
                  <a:t>	</a:t>
                </a:r>
                <a:r>
                  <a:rPr lang="en-US" i="1" smtClean="0"/>
                  <a:t>trong </a:t>
                </a:r>
                <a:r>
                  <a:rPr lang="en-US" i="1"/>
                  <a:t>đó, L là độ dài của đường cong AB, còn d là khoảng cách từ trọng tâm C của đường cong đến trục .</a:t>
                </a:r>
                <a:r>
                  <a:rPr lang="en-US"/>
                  <a:t> </a:t>
                </a:r>
              </a:p>
            </p:txBody>
          </p:sp>
        </mc:Choice>
        <mc:Fallback xmlns="">
          <p:sp>
            <p:nvSpPr>
              <p:cNvPr id="146435" name="Text Box 2"/>
              <p:cNvSpPr txBox="1">
                <a:spLocks noRot="1" noChangeAspect="1" noMove="1" noResize="1" noEditPoints="1" noAdjustHandles="1" noChangeArrowheads="1" noChangeShapeType="1" noTextEdit="1"/>
              </p:cNvSpPr>
              <p:nvPr/>
            </p:nvSpPr>
            <p:spPr bwMode="auto">
              <a:xfrm>
                <a:off x="539750" y="409575"/>
                <a:ext cx="4500563" cy="5293757"/>
              </a:xfrm>
              <a:prstGeom prst="rect">
                <a:avLst/>
              </a:prstGeom>
              <a:blipFill rotWithShape="1">
                <a:blip r:embed="rId2"/>
                <a:stretch>
                  <a:fillRect l="-2439" t="-1036" r="-2439" b="-184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146436"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146438" name="Group 5"/>
          <p:cNvGrpSpPr>
            <a:grpSpLocks/>
          </p:cNvGrpSpPr>
          <p:nvPr/>
        </p:nvGrpSpPr>
        <p:grpSpPr bwMode="auto">
          <a:xfrm>
            <a:off x="5040312" y="1304925"/>
            <a:ext cx="3898899" cy="4473575"/>
            <a:chOff x="3175" y="527"/>
            <a:chExt cx="2456" cy="2818"/>
          </a:xfrm>
        </p:grpSpPr>
        <p:sp>
          <p:nvSpPr>
            <p:cNvPr id="146439" name="Line 6"/>
            <p:cNvSpPr>
              <a:spLocks noChangeShapeType="1"/>
            </p:cNvSpPr>
            <p:nvPr/>
          </p:nvSpPr>
          <p:spPr bwMode="auto">
            <a:xfrm>
              <a:off x="4398" y="527"/>
              <a:ext cx="1" cy="281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146440" name="Group 7"/>
            <p:cNvGrpSpPr>
              <a:grpSpLocks/>
            </p:cNvGrpSpPr>
            <p:nvPr/>
          </p:nvGrpSpPr>
          <p:grpSpPr bwMode="auto">
            <a:xfrm>
              <a:off x="3398" y="1989"/>
              <a:ext cx="2001" cy="980"/>
              <a:chOff x="2340" y="12220"/>
              <a:chExt cx="2521" cy="1440"/>
            </a:xfrm>
          </p:grpSpPr>
          <p:sp>
            <p:nvSpPr>
              <p:cNvPr id="146481" name="Arc 8"/>
              <p:cNvSpPr>
                <a:spLocks/>
              </p:cNvSpPr>
              <p:nvPr/>
            </p:nvSpPr>
            <p:spPr bwMode="auto">
              <a:xfrm>
                <a:off x="2341" y="12220"/>
                <a:ext cx="2520" cy="730"/>
              </a:xfrm>
              <a:custGeom>
                <a:avLst/>
                <a:gdLst>
                  <a:gd name="T0" fmla="*/ 0 w 43200"/>
                  <a:gd name="T1" fmla="*/ 25 h 21746"/>
                  <a:gd name="T2" fmla="*/ 147 w 43200"/>
                  <a:gd name="T3" fmla="*/ 24 h 21746"/>
                  <a:gd name="T4" fmla="*/ 74 w 43200"/>
                  <a:gd name="T5" fmla="*/ 24 h 21746"/>
                  <a:gd name="T6" fmla="*/ 0 60000 65536"/>
                  <a:gd name="T7" fmla="*/ 0 60000 65536"/>
                  <a:gd name="T8" fmla="*/ 0 60000 65536"/>
                </a:gdLst>
                <a:ahLst/>
                <a:cxnLst>
                  <a:cxn ang="T6">
                    <a:pos x="T0" y="T1"/>
                  </a:cxn>
                  <a:cxn ang="T7">
                    <a:pos x="T2" y="T3"/>
                  </a:cxn>
                  <a:cxn ang="T8">
                    <a:pos x="T4" y="T5"/>
                  </a:cxn>
                </a:cxnLst>
                <a:rect l="0" t="0" r="r" b="b"/>
                <a:pathLst>
                  <a:path w="43200" h="21746" fill="none" extrusionOk="0">
                    <a:moveTo>
                      <a:pt x="0" y="21745"/>
                    </a:moveTo>
                    <a:cubicBezTo>
                      <a:pt x="0" y="21697"/>
                      <a:pt x="0" y="21648"/>
                      <a:pt x="0" y="21600"/>
                    </a:cubicBezTo>
                    <a:cubicBezTo>
                      <a:pt x="0" y="9670"/>
                      <a:pt x="9670" y="0"/>
                      <a:pt x="21600" y="0"/>
                    </a:cubicBezTo>
                    <a:cubicBezTo>
                      <a:pt x="33529" y="-1"/>
                      <a:pt x="43199" y="9670"/>
                      <a:pt x="43200" y="21599"/>
                    </a:cubicBezTo>
                  </a:path>
                  <a:path w="43200" h="21746" stroke="0" extrusionOk="0">
                    <a:moveTo>
                      <a:pt x="0" y="21745"/>
                    </a:moveTo>
                    <a:cubicBezTo>
                      <a:pt x="0" y="21697"/>
                      <a:pt x="0" y="21648"/>
                      <a:pt x="0" y="21600"/>
                    </a:cubicBezTo>
                    <a:cubicBezTo>
                      <a:pt x="0" y="9670"/>
                      <a:pt x="9670" y="0"/>
                      <a:pt x="21600" y="0"/>
                    </a:cubicBezTo>
                    <a:cubicBezTo>
                      <a:pt x="33529" y="-1"/>
                      <a:pt x="43199" y="9670"/>
                      <a:pt x="43200" y="21599"/>
                    </a:cubicBezTo>
                    <a:lnTo>
                      <a:pt x="21600" y="21600"/>
                    </a:lnTo>
                    <a:lnTo>
                      <a:pt x="0" y="21745"/>
                    </a:lnTo>
                    <a:close/>
                  </a:path>
                </a:pathLst>
              </a:custGeom>
              <a:noFill/>
              <a:ln w="28575">
                <a:solidFill>
                  <a:srgbClr val="000000"/>
                </a:solidFill>
                <a:prstDash val="dash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6482" name="Arc 9"/>
              <p:cNvSpPr>
                <a:spLocks/>
              </p:cNvSpPr>
              <p:nvPr/>
            </p:nvSpPr>
            <p:spPr bwMode="auto">
              <a:xfrm flipV="1">
                <a:off x="2340" y="12930"/>
                <a:ext cx="2520" cy="730"/>
              </a:xfrm>
              <a:custGeom>
                <a:avLst/>
                <a:gdLst>
                  <a:gd name="T0" fmla="*/ 0 w 43200"/>
                  <a:gd name="T1" fmla="*/ 25 h 21746"/>
                  <a:gd name="T2" fmla="*/ 147 w 43200"/>
                  <a:gd name="T3" fmla="*/ 24 h 21746"/>
                  <a:gd name="T4" fmla="*/ 74 w 43200"/>
                  <a:gd name="T5" fmla="*/ 24 h 21746"/>
                  <a:gd name="T6" fmla="*/ 0 60000 65536"/>
                  <a:gd name="T7" fmla="*/ 0 60000 65536"/>
                  <a:gd name="T8" fmla="*/ 0 60000 65536"/>
                </a:gdLst>
                <a:ahLst/>
                <a:cxnLst>
                  <a:cxn ang="T6">
                    <a:pos x="T0" y="T1"/>
                  </a:cxn>
                  <a:cxn ang="T7">
                    <a:pos x="T2" y="T3"/>
                  </a:cxn>
                  <a:cxn ang="T8">
                    <a:pos x="T4" y="T5"/>
                  </a:cxn>
                </a:cxnLst>
                <a:rect l="0" t="0" r="r" b="b"/>
                <a:pathLst>
                  <a:path w="43200" h="21746" fill="none" extrusionOk="0">
                    <a:moveTo>
                      <a:pt x="0" y="21745"/>
                    </a:moveTo>
                    <a:cubicBezTo>
                      <a:pt x="0" y="21697"/>
                      <a:pt x="0" y="21648"/>
                      <a:pt x="0" y="21600"/>
                    </a:cubicBezTo>
                    <a:cubicBezTo>
                      <a:pt x="0" y="9670"/>
                      <a:pt x="9670" y="0"/>
                      <a:pt x="21600" y="0"/>
                    </a:cubicBezTo>
                    <a:cubicBezTo>
                      <a:pt x="33529" y="-1"/>
                      <a:pt x="43199" y="9670"/>
                      <a:pt x="43200" y="21599"/>
                    </a:cubicBezTo>
                  </a:path>
                  <a:path w="43200" h="21746" stroke="0" extrusionOk="0">
                    <a:moveTo>
                      <a:pt x="0" y="21745"/>
                    </a:moveTo>
                    <a:cubicBezTo>
                      <a:pt x="0" y="21697"/>
                      <a:pt x="0" y="21648"/>
                      <a:pt x="0" y="21600"/>
                    </a:cubicBezTo>
                    <a:cubicBezTo>
                      <a:pt x="0" y="9670"/>
                      <a:pt x="9670" y="0"/>
                      <a:pt x="21600" y="0"/>
                    </a:cubicBezTo>
                    <a:cubicBezTo>
                      <a:pt x="33529" y="-1"/>
                      <a:pt x="43199" y="9670"/>
                      <a:pt x="43200" y="21599"/>
                    </a:cubicBezTo>
                    <a:lnTo>
                      <a:pt x="21600" y="21600"/>
                    </a:lnTo>
                    <a:lnTo>
                      <a:pt x="0" y="21745"/>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146441" name="Arc 10"/>
            <p:cNvSpPr>
              <a:spLocks/>
            </p:cNvSpPr>
            <p:nvPr/>
          </p:nvSpPr>
          <p:spPr bwMode="auto">
            <a:xfrm>
              <a:off x="3826" y="1401"/>
              <a:ext cx="1144" cy="181"/>
            </a:xfrm>
            <a:custGeom>
              <a:avLst/>
              <a:gdLst>
                <a:gd name="T0" fmla="*/ 0 w 43200"/>
                <a:gd name="T1" fmla="*/ 2 h 21746"/>
                <a:gd name="T2" fmla="*/ 30 w 43200"/>
                <a:gd name="T3" fmla="*/ 1 h 21746"/>
                <a:gd name="T4" fmla="*/ 15 w 43200"/>
                <a:gd name="T5" fmla="*/ 1 h 21746"/>
                <a:gd name="T6" fmla="*/ 0 60000 65536"/>
                <a:gd name="T7" fmla="*/ 0 60000 65536"/>
                <a:gd name="T8" fmla="*/ 0 60000 65536"/>
              </a:gdLst>
              <a:ahLst/>
              <a:cxnLst>
                <a:cxn ang="T6">
                  <a:pos x="T0" y="T1"/>
                </a:cxn>
                <a:cxn ang="T7">
                  <a:pos x="T2" y="T3"/>
                </a:cxn>
                <a:cxn ang="T8">
                  <a:pos x="T4" y="T5"/>
                </a:cxn>
              </a:cxnLst>
              <a:rect l="0" t="0" r="r" b="b"/>
              <a:pathLst>
                <a:path w="43200" h="21746" fill="none" extrusionOk="0">
                  <a:moveTo>
                    <a:pt x="0" y="21745"/>
                  </a:moveTo>
                  <a:cubicBezTo>
                    <a:pt x="0" y="21697"/>
                    <a:pt x="0" y="21648"/>
                    <a:pt x="0" y="21600"/>
                  </a:cubicBezTo>
                  <a:cubicBezTo>
                    <a:pt x="0" y="9670"/>
                    <a:pt x="9670" y="0"/>
                    <a:pt x="21600" y="0"/>
                  </a:cubicBezTo>
                  <a:cubicBezTo>
                    <a:pt x="33529" y="-1"/>
                    <a:pt x="43199" y="9670"/>
                    <a:pt x="43200" y="21599"/>
                  </a:cubicBezTo>
                </a:path>
                <a:path w="43200" h="21746" stroke="0" extrusionOk="0">
                  <a:moveTo>
                    <a:pt x="0" y="21745"/>
                  </a:moveTo>
                  <a:cubicBezTo>
                    <a:pt x="0" y="21697"/>
                    <a:pt x="0" y="21648"/>
                    <a:pt x="0" y="21600"/>
                  </a:cubicBezTo>
                  <a:cubicBezTo>
                    <a:pt x="0" y="9670"/>
                    <a:pt x="9670" y="0"/>
                    <a:pt x="21600" y="0"/>
                  </a:cubicBezTo>
                  <a:cubicBezTo>
                    <a:pt x="33529" y="-1"/>
                    <a:pt x="43199" y="9670"/>
                    <a:pt x="43200" y="21599"/>
                  </a:cubicBezTo>
                  <a:lnTo>
                    <a:pt x="21600" y="21600"/>
                  </a:lnTo>
                  <a:lnTo>
                    <a:pt x="0" y="21745"/>
                  </a:lnTo>
                  <a:close/>
                </a:path>
              </a:pathLst>
            </a:custGeom>
            <a:noFill/>
            <a:ln w="28575">
              <a:solidFill>
                <a:srgbClr val="000000"/>
              </a:solidFill>
              <a:prstDash val="dash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6442" name="Arc 11"/>
            <p:cNvSpPr>
              <a:spLocks/>
            </p:cNvSpPr>
            <p:nvPr/>
          </p:nvSpPr>
          <p:spPr bwMode="auto">
            <a:xfrm flipV="1">
              <a:off x="3825" y="1571"/>
              <a:ext cx="1144" cy="181"/>
            </a:xfrm>
            <a:custGeom>
              <a:avLst/>
              <a:gdLst>
                <a:gd name="T0" fmla="*/ 0 w 43200"/>
                <a:gd name="T1" fmla="*/ 2 h 21746"/>
                <a:gd name="T2" fmla="*/ 30 w 43200"/>
                <a:gd name="T3" fmla="*/ 1 h 21746"/>
                <a:gd name="T4" fmla="*/ 15 w 43200"/>
                <a:gd name="T5" fmla="*/ 1 h 21746"/>
                <a:gd name="T6" fmla="*/ 0 60000 65536"/>
                <a:gd name="T7" fmla="*/ 0 60000 65536"/>
                <a:gd name="T8" fmla="*/ 0 60000 65536"/>
              </a:gdLst>
              <a:ahLst/>
              <a:cxnLst>
                <a:cxn ang="T6">
                  <a:pos x="T0" y="T1"/>
                </a:cxn>
                <a:cxn ang="T7">
                  <a:pos x="T2" y="T3"/>
                </a:cxn>
                <a:cxn ang="T8">
                  <a:pos x="T4" y="T5"/>
                </a:cxn>
              </a:cxnLst>
              <a:rect l="0" t="0" r="r" b="b"/>
              <a:pathLst>
                <a:path w="43200" h="21746" fill="none" extrusionOk="0">
                  <a:moveTo>
                    <a:pt x="0" y="21745"/>
                  </a:moveTo>
                  <a:cubicBezTo>
                    <a:pt x="0" y="21697"/>
                    <a:pt x="0" y="21648"/>
                    <a:pt x="0" y="21600"/>
                  </a:cubicBezTo>
                  <a:cubicBezTo>
                    <a:pt x="0" y="9670"/>
                    <a:pt x="9670" y="0"/>
                    <a:pt x="21600" y="0"/>
                  </a:cubicBezTo>
                  <a:cubicBezTo>
                    <a:pt x="33529" y="-1"/>
                    <a:pt x="43199" y="9670"/>
                    <a:pt x="43200" y="21599"/>
                  </a:cubicBezTo>
                </a:path>
                <a:path w="43200" h="21746" stroke="0" extrusionOk="0">
                  <a:moveTo>
                    <a:pt x="0" y="21745"/>
                  </a:moveTo>
                  <a:cubicBezTo>
                    <a:pt x="0" y="21697"/>
                    <a:pt x="0" y="21648"/>
                    <a:pt x="0" y="21600"/>
                  </a:cubicBezTo>
                  <a:cubicBezTo>
                    <a:pt x="0" y="9670"/>
                    <a:pt x="9670" y="0"/>
                    <a:pt x="21600" y="0"/>
                  </a:cubicBezTo>
                  <a:cubicBezTo>
                    <a:pt x="33529" y="-1"/>
                    <a:pt x="43199" y="9670"/>
                    <a:pt x="43200" y="21599"/>
                  </a:cubicBezTo>
                  <a:lnTo>
                    <a:pt x="21600" y="21600"/>
                  </a:lnTo>
                  <a:lnTo>
                    <a:pt x="0" y="21745"/>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146443" name="Group 12"/>
            <p:cNvGrpSpPr>
              <a:grpSpLocks/>
            </p:cNvGrpSpPr>
            <p:nvPr/>
          </p:nvGrpSpPr>
          <p:grpSpPr bwMode="auto">
            <a:xfrm>
              <a:off x="3684" y="854"/>
              <a:ext cx="1428" cy="604"/>
              <a:chOff x="2340" y="12220"/>
              <a:chExt cx="2521" cy="1440"/>
            </a:xfrm>
          </p:grpSpPr>
          <p:sp>
            <p:nvSpPr>
              <p:cNvPr id="146479" name="Arc 13"/>
              <p:cNvSpPr>
                <a:spLocks/>
              </p:cNvSpPr>
              <p:nvPr/>
            </p:nvSpPr>
            <p:spPr bwMode="auto">
              <a:xfrm>
                <a:off x="2341" y="12220"/>
                <a:ext cx="2520" cy="730"/>
              </a:xfrm>
              <a:custGeom>
                <a:avLst/>
                <a:gdLst>
                  <a:gd name="T0" fmla="*/ 0 w 43200"/>
                  <a:gd name="T1" fmla="*/ 25 h 21746"/>
                  <a:gd name="T2" fmla="*/ 147 w 43200"/>
                  <a:gd name="T3" fmla="*/ 24 h 21746"/>
                  <a:gd name="T4" fmla="*/ 74 w 43200"/>
                  <a:gd name="T5" fmla="*/ 24 h 21746"/>
                  <a:gd name="T6" fmla="*/ 0 60000 65536"/>
                  <a:gd name="T7" fmla="*/ 0 60000 65536"/>
                  <a:gd name="T8" fmla="*/ 0 60000 65536"/>
                </a:gdLst>
                <a:ahLst/>
                <a:cxnLst>
                  <a:cxn ang="T6">
                    <a:pos x="T0" y="T1"/>
                  </a:cxn>
                  <a:cxn ang="T7">
                    <a:pos x="T2" y="T3"/>
                  </a:cxn>
                  <a:cxn ang="T8">
                    <a:pos x="T4" y="T5"/>
                  </a:cxn>
                </a:cxnLst>
                <a:rect l="0" t="0" r="r" b="b"/>
                <a:pathLst>
                  <a:path w="43200" h="21746" fill="none" extrusionOk="0">
                    <a:moveTo>
                      <a:pt x="0" y="21745"/>
                    </a:moveTo>
                    <a:cubicBezTo>
                      <a:pt x="0" y="21697"/>
                      <a:pt x="0" y="21648"/>
                      <a:pt x="0" y="21600"/>
                    </a:cubicBezTo>
                    <a:cubicBezTo>
                      <a:pt x="0" y="9670"/>
                      <a:pt x="9670" y="0"/>
                      <a:pt x="21600" y="0"/>
                    </a:cubicBezTo>
                    <a:cubicBezTo>
                      <a:pt x="33529" y="-1"/>
                      <a:pt x="43199" y="9670"/>
                      <a:pt x="43200" y="21599"/>
                    </a:cubicBezTo>
                  </a:path>
                  <a:path w="43200" h="21746" stroke="0" extrusionOk="0">
                    <a:moveTo>
                      <a:pt x="0" y="21745"/>
                    </a:moveTo>
                    <a:cubicBezTo>
                      <a:pt x="0" y="21697"/>
                      <a:pt x="0" y="21648"/>
                      <a:pt x="0" y="21600"/>
                    </a:cubicBezTo>
                    <a:cubicBezTo>
                      <a:pt x="0" y="9670"/>
                      <a:pt x="9670" y="0"/>
                      <a:pt x="21600" y="0"/>
                    </a:cubicBezTo>
                    <a:cubicBezTo>
                      <a:pt x="33529" y="-1"/>
                      <a:pt x="43199" y="9670"/>
                      <a:pt x="43200" y="21599"/>
                    </a:cubicBezTo>
                    <a:lnTo>
                      <a:pt x="21600" y="21600"/>
                    </a:lnTo>
                    <a:lnTo>
                      <a:pt x="0" y="21745"/>
                    </a:lnTo>
                    <a:close/>
                  </a:path>
                </a:pathLst>
              </a:custGeom>
              <a:noFill/>
              <a:ln w="285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6480" name="Arc 14"/>
              <p:cNvSpPr>
                <a:spLocks/>
              </p:cNvSpPr>
              <p:nvPr/>
            </p:nvSpPr>
            <p:spPr bwMode="auto">
              <a:xfrm flipV="1">
                <a:off x="2340" y="12930"/>
                <a:ext cx="2520" cy="730"/>
              </a:xfrm>
              <a:custGeom>
                <a:avLst/>
                <a:gdLst>
                  <a:gd name="T0" fmla="*/ 0 w 43200"/>
                  <a:gd name="T1" fmla="*/ 25 h 21746"/>
                  <a:gd name="T2" fmla="*/ 147 w 43200"/>
                  <a:gd name="T3" fmla="*/ 24 h 21746"/>
                  <a:gd name="T4" fmla="*/ 74 w 43200"/>
                  <a:gd name="T5" fmla="*/ 24 h 21746"/>
                  <a:gd name="T6" fmla="*/ 0 60000 65536"/>
                  <a:gd name="T7" fmla="*/ 0 60000 65536"/>
                  <a:gd name="T8" fmla="*/ 0 60000 65536"/>
                </a:gdLst>
                <a:ahLst/>
                <a:cxnLst>
                  <a:cxn ang="T6">
                    <a:pos x="T0" y="T1"/>
                  </a:cxn>
                  <a:cxn ang="T7">
                    <a:pos x="T2" y="T3"/>
                  </a:cxn>
                  <a:cxn ang="T8">
                    <a:pos x="T4" y="T5"/>
                  </a:cxn>
                </a:cxnLst>
                <a:rect l="0" t="0" r="r" b="b"/>
                <a:pathLst>
                  <a:path w="43200" h="21746" fill="none" extrusionOk="0">
                    <a:moveTo>
                      <a:pt x="0" y="21745"/>
                    </a:moveTo>
                    <a:cubicBezTo>
                      <a:pt x="0" y="21697"/>
                      <a:pt x="0" y="21648"/>
                      <a:pt x="0" y="21600"/>
                    </a:cubicBezTo>
                    <a:cubicBezTo>
                      <a:pt x="0" y="9670"/>
                      <a:pt x="9670" y="0"/>
                      <a:pt x="21600" y="0"/>
                    </a:cubicBezTo>
                    <a:cubicBezTo>
                      <a:pt x="33529" y="-1"/>
                      <a:pt x="43199" y="9670"/>
                      <a:pt x="43200" y="21599"/>
                    </a:cubicBezTo>
                  </a:path>
                  <a:path w="43200" h="21746" stroke="0" extrusionOk="0">
                    <a:moveTo>
                      <a:pt x="0" y="21745"/>
                    </a:moveTo>
                    <a:cubicBezTo>
                      <a:pt x="0" y="21697"/>
                      <a:pt x="0" y="21648"/>
                      <a:pt x="0" y="21600"/>
                    </a:cubicBezTo>
                    <a:cubicBezTo>
                      <a:pt x="0" y="9670"/>
                      <a:pt x="9670" y="0"/>
                      <a:pt x="21600" y="0"/>
                    </a:cubicBezTo>
                    <a:cubicBezTo>
                      <a:pt x="33529" y="-1"/>
                      <a:pt x="43199" y="9670"/>
                      <a:pt x="43200" y="21599"/>
                    </a:cubicBezTo>
                    <a:lnTo>
                      <a:pt x="21600" y="21600"/>
                    </a:lnTo>
                    <a:lnTo>
                      <a:pt x="0" y="21745"/>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146444" name="Freeform 15"/>
            <p:cNvSpPr>
              <a:spLocks/>
            </p:cNvSpPr>
            <p:nvPr/>
          </p:nvSpPr>
          <p:spPr bwMode="auto">
            <a:xfrm>
              <a:off x="4922" y="1180"/>
              <a:ext cx="476" cy="1225"/>
            </a:xfrm>
            <a:custGeom>
              <a:avLst/>
              <a:gdLst>
                <a:gd name="T0" fmla="*/ 151 w 600"/>
                <a:gd name="T1" fmla="*/ 0 h 1800"/>
                <a:gd name="T2" fmla="*/ 38 w 600"/>
                <a:gd name="T3" fmla="*/ 333 h 1800"/>
                <a:gd name="T4" fmla="*/ 378 w 600"/>
                <a:gd name="T5" fmla="*/ 834 h 1800"/>
                <a:gd name="T6" fmla="*/ 0 60000 65536"/>
                <a:gd name="T7" fmla="*/ 0 60000 65536"/>
                <a:gd name="T8" fmla="*/ 0 60000 65536"/>
              </a:gdLst>
              <a:ahLst/>
              <a:cxnLst>
                <a:cxn ang="T6">
                  <a:pos x="T0" y="T1"/>
                </a:cxn>
                <a:cxn ang="T7">
                  <a:pos x="T2" y="T3"/>
                </a:cxn>
                <a:cxn ang="T8">
                  <a:pos x="T4" y="T5"/>
                </a:cxn>
              </a:cxnLst>
              <a:rect l="0" t="0" r="r" b="b"/>
              <a:pathLst>
                <a:path w="600" h="1800">
                  <a:moveTo>
                    <a:pt x="240" y="0"/>
                  </a:moveTo>
                  <a:cubicBezTo>
                    <a:pt x="120" y="210"/>
                    <a:pt x="0" y="420"/>
                    <a:pt x="60" y="720"/>
                  </a:cubicBezTo>
                  <a:cubicBezTo>
                    <a:pt x="120" y="1020"/>
                    <a:pt x="360" y="1410"/>
                    <a:pt x="600" y="1800"/>
                  </a:cubicBezTo>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6445" name="Freeform 16"/>
            <p:cNvSpPr>
              <a:spLocks/>
            </p:cNvSpPr>
            <p:nvPr/>
          </p:nvSpPr>
          <p:spPr bwMode="auto">
            <a:xfrm flipH="1">
              <a:off x="3398" y="1189"/>
              <a:ext cx="477" cy="1225"/>
            </a:xfrm>
            <a:custGeom>
              <a:avLst/>
              <a:gdLst>
                <a:gd name="T0" fmla="*/ 152 w 600"/>
                <a:gd name="T1" fmla="*/ 0 h 1800"/>
                <a:gd name="T2" fmla="*/ 38 w 600"/>
                <a:gd name="T3" fmla="*/ 333 h 1800"/>
                <a:gd name="T4" fmla="*/ 379 w 600"/>
                <a:gd name="T5" fmla="*/ 834 h 1800"/>
                <a:gd name="T6" fmla="*/ 0 60000 65536"/>
                <a:gd name="T7" fmla="*/ 0 60000 65536"/>
                <a:gd name="T8" fmla="*/ 0 60000 65536"/>
              </a:gdLst>
              <a:ahLst/>
              <a:cxnLst>
                <a:cxn ang="T6">
                  <a:pos x="T0" y="T1"/>
                </a:cxn>
                <a:cxn ang="T7">
                  <a:pos x="T2" y="T3"/>
                </a:cxn>
                <a:cxn ang="T8">
                  <a:pos x="T4" y="T5"/>
                </a:cxn>
              </a:cxnLst>
              <a:rect l="0" t="0" r="r" b="b"/>
              <a:pathLst>
                <a:path w="600" h="1800">
                  <a:moveTo>
                    <a:pt x="240" y="0"/>
                  </a:moveTo>
                  <a:cubicBezTo>
                    <a:pt x="120" y="210"/>
                    <a:pt x="0" y="420"/>
                    <a:pt x="60" y="720"/>
                  </a:cubicBezTo>
                  <a:cubicBezTo>
                    <a:pt x="120" y="1020"/>
                    <a:pt x="360" y="1410"/>
                    <a:pt x="600" y="1800"/>
                  </a:cubicBezTo>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146446" name="Group 17"/>
            <p:cNvGrpSpPr>
              <a:grpSpLocks/>
            </p:cNvGrpSpPr>
            <p:nvPr/>
          </p:nvGrpSpPr>
          <p:grpSpPr bwMode="auto">
            <a:xfrm>
              <a:off x="3541" y="1499"/>
              <a:ext cx="1714" cy="735"/>
              <a:chOff x="2340" y="12220"/>
              <a:chExt cx="2521" cy="1440"/>
            </a:xfrm>
          </p:grpSpPr>
          <p:sp>
            <p:nvSpPr>
              <p:cNvPr id="146477" name="Arc 18"/>
              <p:cNvSpPr>
                <a:spLocks/>
              </p:cNvSpPr>
              <p:nvPr/>
            </p:nvSpPr>
            <p:spPr bwMode="auto">
              <a:xfrm>
                <a:off x="2341" y="12220"/>
                <a:ext cx="2520" cy="730"/>
              </a:xfrm>
              <a:custGeom>
                <a:avLst/>
                <a:gdLst>
                  <a:gd name="T0" fmla="*/ 0 w 43200"/>
                  <a:gd name="T1" fmla="*/ 25 h 21746"/>
                  <a:gd name="T2" fmla="*/ 147 w 43200"/>
                  <a:gd name="T3" fmla="*/ 24 h 21746"/>
                  <a:gd name="T4" fmla="*/ 74 w 43200"/>
                  <a:gd name="T5" fmla="*/ 24 h 21746"/>
                  <a:gd name="T6" fmla="*/ 0 60000 65536"/>
                  <a:gd name="T7" fmla="*/ 0 60000 65536"/>
                  <a:gd name="T8" fmla="*/ 0 60000 65536"/>
                </a:gdLst>
                <a:ahLst/>
                <a:cxnLst>
                  <a:cxn ang="T6">
                    <a:pos x="T0" y="T1"/>
                  </a:cxn>
                  <a:cxn ang="T7">
                    <a:pos x="T2" y="T3"/>
                  </a:cxn>
                  <a:cxn ang="T8">
                    <a:pos x="T4" y="T5"/>
                  </a:cxn>
                </a:cxnLst>
                <a:rect l="0" t="0" r="r" b="b"/>
                <a:pathLst>
                  <a:path w="43200" h="21746" fill="none" extrusionOk="0">
                    <a:moveTo>
                      <a:pt x="0" y="21745"/>
                    </a:moveTo>
                    <a:cubicBezTo>
                      <a:pt x="0" y="21697"/>
                      <a:pt x="0" y="21648"/>
                      <a:pt x="0" y="21600"/>
                    </a:cubicBezTo>
                    <a:cubicBezTo>
                      <a:pt x="0" y="9670"/>
                      <a:pt x="9670" y="0"/>
                      <a:pt x="21600" y="0"/>
                    </a:cubicBezTo>
                    <a:cubicBezTo>
                      <a:pt x="33529" y="-1"/>
                      <a:pt x="43199" y="9670"/>
                      <a:pt x="43200" y="21599"/>
                    </a:cubicBezTo>
                  </a:path>
                  <a:path w="43200" h="21746" stroke="0" extrusionOk="0">
                    <a:moveTo>
                      <a:pt x="0" y="21745"/>
                    </a:moveTo>
                    <a:cubicBezTo>
                      <a:pt x="0" y="21697"/>
                      <a:pt x="0" y="21648"/>
                      <a:pt x="0" y="21600"/>
                    </a:cubicBezTo>
                    <a:cubicBezTo>
                      <a:pt x="0" y="9670"/>
                      <a:pt x="9670" y="0"/>
                      <a:pt x="21600" y="0"/>
                    </a:cubicBezTo>
                    <a:cubicBezTo>
                      <a:pt x="33529" y="-1"/>
                      <a:pt x="43199" y="9670"/>
                      <a:pt x="43200" y="21599"/>
                    </a:cubicBezTo>
                    <a:lnTo>
                      <a:pt x="21600" y="21600"/>
                    </a:lnTo>
                    <a:lnTo>
                      <a:pt x="0" y="21745"/>
                    </a:lnTo>
                    <a:close/>
                  </a:path>
                </a:pathLst>
              </a:custGeom>
              <a:noFill/>
              <a:ln w="28575">
                <a:solidFill>
                  <a:srgbClr val="000000"/>
                </a:solidFill>
                <a:prstDash val="dash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6478" name="Arc 19"/>
              <p:cNvSpPr>
                <a:spLocks/>
              </p:cNvSpPr>
              <p:nvPr/>
            </p:nvSpPr>
            <p:spPr bwMode="auto">
              <a:xfrm flipV="1">
                <a:off x="2340" y="12930"/>
                <a:ext cx="2520" cy="730"/>
              </a:xfrm>
              <a:custGeom>
                <a:avLst/>
                <a:gdLst>
                  <a:gd name="T0" fmla="*/ 0 w 43200"/>
                  <a:gd name="T1" fmla="*/ 25 h 21746"/>
                  <a:gd name="T2" fmla="*/ 147 w 43200"/>
                  <a:gd name="T3" fmla="*/ 24 h 21746"/>
                  <a:gd name="T4" fmla="*/ 74 w 43200"/>
                  <a:gd name="T5" fmla="*/ 24 h 21746"/>
                  <a:gd name="T6" fmla="*/ 0 60000 65536"/>
                  <a:gd name="T7" fmla="*/ 0 60000 65536"/>
                  <a:gd name="T8" fmla="*/ 0 60000 65536"/>
                </a:gdLst>
                <a:ahLst/>
                <a:cxnLst>
                  <a:cxn ang="T6">
                    <a:pos x="T0" y="T1"/>
                  </a:cxn>
                  <a:cxn ang="T7">
                    <a:pos x="T2" y="T3"/>
                  </a:cxn>
                  <a:cxn ang="T8">
                    <a:pos x="T4" y="T5"/>
                  </a:cxn>
                </a:cxnLst>
                <a:rect l="0" t="0" r="r" b="b"/>
                <a:pathLst>
                  <a:path w="43200" h="21746" fill="none" extrusionOk="0">
                    <a:moveTo>
                      <a:pt x="0" y="21745"/>
                    </a:moveTo>
                    <a:cubicBezTo>
                      <a:pt x="0" y="21697"/>
                      <a:pt x="0" y="21648"/>
                      <a:pt x="0" y="21600"/>
                    </a:cubicBezTo>
                    <a:cubicBezTo>
                      <a:pt x="0" y="9670"/>
                      <a:pt x="9670" y="0"/>
                      <a:pt x="21600" y="0"/>
                    </a:cubicBezTo>
                    <a:cubicBezTo>
                      <a:pt x="33529" y="-1"/>
                      <a:pt x="43199" y="9670"/>
                      <a:pt x="43200" y="21599"/>
                    </a:cubicBezTo>
                  </a:path>
                  <a:path w="43200" h="21746" stroke="0" extrusionOk="0">
                    <a:moveTo>
                      <a:pt x="0" y="21745"/>
                    </a:moveTo>
                    <a:cubicBezTo>
                      <a:pt x="0" y="21697"/>
                      <a:pt x="0" y="21648"/>
                      <a:pt x="0" y="21600"/>
                    </a:cubicBezTo>
                    <a:cubicBezTo>
                      <a:pt x="0" y="9670"/>
                      <a:pt x="9670" y="0"/>
                      <a:pt x="21600" y="0"/>
                    </a:cubicBezTo>
                    <a:cubicBezTo>
                      <a:pt x="33529" y="-1"/>
                      <a:pt x="43199" y="9670"/>
                      <a:pt x="43200" y="21599"/>
                    </a:cubicBezTo>
                    <a:lnTo>
                      <a:pt x="21600" y="21600"/>
                    </a:lnTo>
                    <a:lnTo>
                      <a:pt x="0" y="21745"/>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146447" name="Oval 20"/>
            <p:cNvSpPr>
              <a:spLocks noChangeArrowheads="1"/>
            </p:cNvSpPr>
            <p:nvPr/>
          </p:nvSpPr>
          <p:spPr bwMode="auto">
            <a:xfrm>
              <a:off x="4379" y="1850"/>
              <a:ext cx="48" cy="41"/>
            </a:xfrm>
            <a:prstGeom prst="ellipse">
              <a:avLst/>
            </a:prstGeom>
            <a:solidFill>
              <a:srgbClr val="000000"/>
            </a:solidFill>
            <a:ln w="28575">
              <a:solidFill>
                <a:srgbClr val="000000"/>
              </a:solidFill>
              <a:round/>
              <a:headEnd/>
              <a:tailEnd/>
            </a:ln>
          </p:spPr>
          <p:txBody>
            <a:bodyPr/>
            <a:lstStyle/>
            <a:p>
              <a:endParaRPr lang="en-US"/>
            </a:p>
          </p:txBody>
        </p:sp>
        <p:sp>
          <p:nvSpPr>
            <p:cNvPr id="146448" name="Oval 21"/>
            <p:cNvSpPr>
              <a:spLocks noChangeArrowheads="1"/>
            </p:cNvSpPr>
            <p:nvPr/>
          </p:nvSpPr>
          <p:spPr bwMode="auto">
            <a:xfrm>
              <a:off x="4370" y="1556"/>
              <a:ext cx="47" cy="41"/>
            </a:xfrm>
            <a:prstGeom prst="ellipse">
              <a:avLst/>
            </a:prstGeom>
            <a:solidFill>
              <a:srgbClr val="000000"/>
            </a:solidFill>
            <a:ln w="28575">
              <a:solidFill>
                <a:srgbClr val="000000"/>
              </a:solidFill>
              <a:round/>
              <a:headEnd/>
              <a:tailEnd/>
            </a:ln>
          </p:spPr>
          <p:txBody>
            <a:bodyPr/>
            <a:lstStyle/>
            <a:p>
              <a:endParaRPr lang="en-US"/>
            </a:p>
          </p:txBody>
        </p:sp>
        <p:sp>
          <p:nvSpPr>
            <p:cNvPr id="146449" name="Oval 22"/>
            <p:cNvSpPr>
              <a:spLocks noChangeArrowheads="1"/>
            </p:cNvSpPr>
            <p:nvPr/>
          </p:nvSpPr>
          <p:spPr bwMode="auto">
            <a:xfrm>
              <a:off x="4370" y="1115"/>
              <a:ext cx="47" cy="41"/>
            </a:xfrm>
            <a:prstGeom prst="ellipse">
              <a:avLst/>
            </a:prstGeom>
            <a:solidFill>
              <a:srgbClr val="000000"/>
            </a:solidFill>
            <a:ln w="28575">
              <a:solidFill>
                <a:srgbClr val="000000"/>
              </a:solidFill>
              <a:round/>
              <a:headEnd/>
              <a:tailEnd/>
            </a:ln>
          </p:spPr>
          <p:txBody>
            <a:bodyPr/>
            <a:lstStyle/>
            <a:p>
              <a:endParaRPr lang="en-US"/>
            </a:p>
          </p:txBody>
        </p:sp>
        <p:sp>
          <p:nvSpPr>
            <p:cNvPr id="146450" name="Oval 23"/>
            <p:cNvSpPr>
              <a:spLocks noChangeArrowheads="1"/>
            </p:cNvSpPr>
            <p:nvPr/>
          </p:nvSpPr>
          <p:spPr bwMode="auto">
            <a:xfrm>
              <a:off x="4379" y="2463"/>
              <a:ext cx="48" cy="40"/>
            </a:xfrm>
            <a:prstGeom prst="ellipse">
              <a:avLst/>
            </a:prstGeom>
            <a:solidFill>
              <a:srgbClr val="000000"/>
            </a:solidFill>
            <a:ln w="28575">
              <a:solidFill>
                <a:srgbClr val="000000"/>
              </a:solidFill>
              <a:round/>
              <a:headEnd/>
              <a:tailEnd/>
            </a:ln>
          </p:spPr>
          <p:txBody>
            <a:bodyPr/>
            <a:lstStyle/>
            <a:p>
              <a:endParaRPr lang="en-US"/>
            </a:p>
          </p:txBody>
        </p:sp>
        <p:sp>
          <p:nvSpPr>
            <p:cNvPr id="146451" name="Line 24"/>
            <p:cNvSpPr>
              <a:spLocks noChangeShapeType="1"/>
            </p:cNvSpPr>
            <p:nvPr/>
          </p:nvSpPr>
          <p:spPr bwMode="auto">
            <a:xfrm>
              <a:off x="4960" y="1679"/>
              <a:ext cx="1" cy="36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452" name="Line 25"/>
            <p:cNvSpPr>
              <a:spLocks noChangeShapeType="1"/>
            </p:cNvSpPr>
            <p:nvPr/>
          </p:nvSpPr>
          <p:spPr bwMode="auto">
            <a:xfrm>
              <a:off x="4398" y="1973"/>
              <a:ext cx="572" cy="0"/>
            </a:xfrm>
            <a:prstGeom prst="line">
              <a:avLst/>
            </a:prstGeom>
            <a:noFill/>
            <a:ln w="28575">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46453" name="Line 26"/>
            <p:cNvSpPr>
              <a:spLocks noChangeShapeType="1"/>
            </p:cNvSpPr>
            <p:nvPr/>
          </p:nvSpPr>
          <p:spPr bwMode="auto">
            <a:xfrm>
              <a:off x="5255" y="1866"/>
              <a:ext cx="3" cy="1471"/>
            </a:xfrm>
            <a:prstGeom prst="line">
              <a:avLst/>
            </a:prstGeom>
            <a:noFill/>
            <a:ln w="28575">
              <a:solidFill>
                <a:srgbClr val="000000"/>
              </a:solidFill>
              <a:prstDash val="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46454" name="Line 27"/>
            <p:cNvSpPr>
              <a:spLocks noChangeShapeType="1"/>
            </p:cNvSpPr>
            <p:nvPr/>
          </p:nvSpPr>
          <p:spPr bwMode="auto">
            <a:xfrm>
              <a:off x="4398" y="3214"/>
              <a:ext cx="857" cy="0"/>
            </a:xfrm>
            <a:prstGeom prst="line">
              <a:avLst/>
            </a:prstGeom>
            <a:noFill/>
            <a:ln w="28575">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46455" name="Text Box 28"/>
            <p:cNvSpPr txBox="1">
              <a:spLocks noChangeArrowheads="1"/>
            </p:cNvSpPr>
            <p:nvPr/>
          </p:nvSpPr>
          <p:spPr bwMode="auto">
            <a:xfrm>
              <a:off x="4503" y="1760"/>
              <a:ext cx="429" cy="36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i="1"/>
                <a:t>x</a:t>
              </a:r>
              <a:endParaRPr lang="en-US" sz="2000"/>
            </a:p>
          </p:txBody>
        </p:sp>
        <p:sp>
          <p:nvSpPr>
            <p:cNvPr id="146456" name="Text Box 29"/>
            <p:cNvSpPr txBox="1">
              <a:spLocks noChangeArrowheads="1"/>
            </p:cNvSpPr>
            <p:nvPr/>
          </p:nvSpPr>
          <p:spPr bwMode="auto">
            <a:xfrm>
              <a:off x="4684" y="2977"/>
              <a:ext cx="428" cy="36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i="1"/>
                <a:t>x</a:t>
              </a:r>
              <a:r>
                <a:rPr lang="en-US" sz="2000" baseline="-25000"/>
                <a:t>c</a:t>
              </a:r>
              <a:endParaRPr lang="en-US" sz="2000"/>
            </a:p>
          </p:txBody>
        </p:sp>
        <p:sp>
          <p:nvSpPr>
            <p:cNvPr id="146457" name="Text Box 30"/>
            <p:cNvSpPr txBox="1">
              <a:spLocks noChangeArrowheads="1"/>
            </p:cNvSpPr>
            <p:nvPr/>
          </p:nvSpPr>
          <p:spPr bwMode="auto">
            <a:xfrm>
              <a:off x="5277" y="1703"/>
              <a:ext cx="295" cy="36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C</a:t>
              </a:r>
            </a:p>
          </p:txBody>
        </p:sp>
        <p:sp>
          <p:nvSpPr>
            <p:cNvPr id="146458" name="Line 31"/>
            <p:cNvSpPr>
              <a:spLocks noChangeShapeType="1"/>
            </p:cNvSpPr>
            <p:nvPr/>
          </p:nvSpPr>
          <p:spPr bwMode="auto">
            <a:xfrm flipV="1">
              <a:off x="3246" y="1715"/>
              <a:ext cx="714" cy="24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459" name="Text Box 32"/>
            <p:cNvSpPr txBox="1">
              <a:spLocks noChangeArrowheads="1"/>
            </p:cNvSpPr>
            <p:nvPr/>
          </p:nvSpPr>
          <p:spPr bwMode="auto">
            <a:xfrm>
              <a:off x="3175" y="1616"/>
              <a:ext cx="428" cy="36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ds</a:t>
              </a:r>
            </a:p>
          </p:txBody>
        </p:sp>
        <p:sp>
          <p:nvSpPr>
            <p:cNvPr id="146460" name="Text Box 33"/>
            <p:cNvSpPr txBox="1">
              <a:spLocks noChangeArrowheads="1"/>
            </p:cNvSpPr>
            <p:nvPr/>
          </p:nvSpPr>
          <p:spPr bwMode="auto">
            <a:xfrm>
              <a:off x="4922" y="1385"/>
              <a:ext cx="429" cy="36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dl</a:t>
              </a:r>
            </a:p>
          </p:txBody>
        </p:sp>
        <p:sp>
          <p:nvSpPr>
            <p:cNvPr id="146461" name="Text Box 34"/>
            <p:cNvSpPr txBox="1">
              <a:spLocks noChangeArrowheads="1"/>
            </p:cNvSpPr>
            <p:nvPr/>
          </p:nvSpPr>
          <p:spPr bwMode="auto">
            <a:xfrm>
              <a:off x="5112" y="1009"/>
              <a:ext cx="315" cy="36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B</a:t>
              </a:r>
            </a:p>
          </p:txBody>
        </p:sp>
        <p:sp>
          <p:nvSpPr>
            <p:cNvPr id="146462" name="Text Box 35"/>
            <p:cNvSpPr txBox="1">
              <a:spLocks noChangeArrowheads="1"/>
            </p:cNvSpPr>
            <p:nvPr/>
          </p:nvSpPr>
          <p:spPr bwMode="auto">
            <a:xfrm>
              <a:off x="5391" y="2299"/>
              <a:ext cx="240" cy="36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A</a:t>
              </a:r>
            </a:p>
          </p:txBody>
        </p:sp>
        <p:sp>
          <p:nvSpPr>
            <p:cNvPr id="146463" name="Arc 36"/>
            <p:cNvSpPr>
              <a:spLocks/>
            </p:cNvSpPr>
            <p:nvPr/>
          </p:nvSpPr>
          <p:spPr bwMode="auto">
            <a:xfrm flipV="1">
              <a:off x="3827" y="1628"/>
              <a:ext cx="1143" cy="181"/>
            </a:xfrm>
            <a:custGeom>
              <a:avLst/>
              <a:gdLst>
                <a:gd name="T0" fmla="*/ 0 w 43200"/>
                <a:gd name="T1" fmla="*/ 2 h 21746"/>
                <a:gd name="T2" fmla="*/ 30 w 43200"/>
                <a:gd name="T3" fmla="*/ 1 h 21746"/>
                <a:gd name="T4" fmla="*/ 15 w 43200"/>
                <a:gd name="T5" fmla="*/ 1 h 21746"/>
                <a:gd name="T6" fmla="*/ 0 60000 65536"/>
                <a:gd name="T7" fmla="*/ 0 60000 65536"/>
                <a:gd name="T8" fmla="*/ 0 60000 65536"/>
              </a:gdLst>
              <a:ahLst/>
              <a:cxnLst>
                <a:cxn ang="T6">
                  <a:pos x="T0" y="T1"/>
                </a:cxn>
                <a:cxn ang="T7">
                  <a:pos x="T2" y="T3"/>
                </a:cxn>
                <a:cxn ang="T8">
                  <a:pos x="T4" y="T5"/>
                </a:cxn>
              </a:cxnLst>
              <a:rect l="0" t="0" r="r" b="b"/>
              <a:pathLst>
                <a:path w="43200" h="21746" fill="none" extrusionOk="0">
                  <a:moveTo>
                    <a:pt x="0" y="21745"/>
                  </a:moveTo>
                  <a:cubicBezTo>
                    <a:pt x="0" y="21697"/>
                    <a:pt x="0" y="21648"/>
                    <a:pt x="0" y="21600"/>
                  </a:cubicBezTo>
                  <a:cubicBezTo>
                    <a:pt x="0" y="9670"/>
                    <a:pt x="9670" y="0"/>
                    <a:pt x="21600" y="0"/>
                  </a:cubicBezTo>
                  <a:cubicBezTo>
                    <a:pt x="33529" y="-1"/>
                    <a:pt x="43199" y="9670"/>
                    <a:pt x="43200" y="21599"/>
                  </a:cubicBezTo>
                </a:path>
                <a:path w="43200" h="21746" stroke="0" extrusionOk="0">
                  <a:moveTo>
                    <a:pt x="0" y="21745"/>
                  </a:moveTo>
                  <a:cubicBezTo>
                    <a:pt x="0" y="21697"/>
                    <a:pt x="0" y="21648"/>
                    <a:pt x="0" y="21600"/>
                  </a:cubicBezTo>
                  <a:cubicBezTo>
                    <a:pt x="0" y="9670"/>
                    <a:pt x="9670" y="0"/>
                    <a:pt x="21600" y="0"/>
                  </a:cubicBezTo>
                  <a:cubicBezTo>
                    <a:pt x="33529" y="-1"/>
                    <a:pt x="43199" y="9670"/>
                    <a:pt x="43200" y="21599"/>
                  </a:cubicBezTo>
                  <a:lnTo>
                    <a:pt x="21600" y="21600"/>
                  </a:lnTo>
                  <a:lnTo>
                    <a:pt x="0" y="21745"/>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6464" name="Line 37"/>
            <p:cNvSpPr>
              <a:spLocks noChangeShapeType="1"/>
            </p:cNvSpPr>
            <p:nvPr/>
          </p:nvSpPr>
          <p:spPr bwMode="auto">
            <a:xfrm>
              <a:off x="4045" y="1711"/>
              <a:ext cx="1" cy="6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465" name="Line 38"/>
            <p:cNvSpPr>
              <a:spLocks noChangeShapeType="1"/>
            </p:cNvSpPr>
            <p:nvPr/>
          </p:nvSpPr>
          <p:spPr bwMode="auto">
            <a:xfrm>
              <a:off x="4140" y="1732"/>
              <a:ext cx="1" cy="6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466" name="Line 39"/>
            <p:cNvSpPr>
              <a:spLocks noChangeShapeType="1"/>
            </p:cNvSpPr>
            <p:nvPr/>
          </p:nvSpPr>
          <p:spPr bwMode="auto">
            <a:xfrm>
              <a:off x="4224" y="1742"/>
              <a:ext cx="1" cy="6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467" name="Line 40"/>
            <p:cNvSpPr>
              <a:spLocks noChangeShapeType="1"/>
            </p:cNvSpPr>
            <p:nvPr/>
          </p:nvSpPr>
          <p:spPr bwMode="auto">
            <a:xfrm>
              <a:off x="4307" y="1742"/>
              <a:ext cx="1" cy="6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468" name="Line 41"/>
            <p:cNvSpPr>
              <a:spLocks noChangeShapeType="1"/>
            </p:cNvSpPr>
            <p:nvPr/>
          </p:nvSpPr>
          <p:spPr bwMode="auto">
            <a:xfrm>
              <a:off x="3974" y="1691"/>
              <a:ext cx="1" cy="6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469" name="Line 42"/>
            <p:cNvSpPr>
              <a:spLocks noChangeShapeType="1"/>
            </p:cNvSpPr>
            <p:nvPr/>
          </p:nvSpPr>
          <p:spPr bwMode="auto">
            <a:xfrm>
              <a:off x="4498" y="1752"/>
              <a:ext cx="1" cy="6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470" name="Line 43"/>
            <p:cNvSpPr>
              <a:spLocks noChangeShapeType="1"/>
            </p:cNvSpPr>
            <p:nvPr/>
          </p:nvSpPr>
          <p:spPr bwMode="auto">
            <a:xfrm>
              <a:off x="4617" y="1742"/>
              <a:ext cx="0" cy="6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471" name="Line 44"/>
            <p:cNvSpPr>
              <a:spLocks noChangeShapeType="1"/>
            </p:cNvSpPr>
            <p:nvPr/>
          </p:nvSpPr>
          <p:spPr bwMode="auto">
            <a:xfrm>
              <a:off x="4712" y="1717"/>
              <a:ext cx="1" cy="6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472" name="Line 45"/>
            <p:cNvSpPr>
              <a:spLocks noChangeShapeType="1"/>
            </p:cNvSpPr>
            <p:nvPr/>
          </p:nvSpPr>
          <p:spPr bwMode="auto">
            <a:xfrm>
              <a:off x="4891" y="1660"/>
              <a:ext cx="1" cy="6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473" name="Line 46"/>
            <p:cNvSpPr>
              <a:spLocks noChangeShapeType="1"/>
            </p:cNvSpPr>
            <p:nvPr/>
          </p:nvSpPr>
          <p:spPr bwMode="auto">
            <a:xfrm>
              <a:off x="3879" y="1650"/>
              <a:ext cx="1" cy="6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474" name="Line 47"/>
            <p:cNvSpPr>
              <a:spLocks noChangeShapeType="1"/>
            </p:cNvSpPr>
            <p:nvPr/>
          </p:nvSpPr>
          <p:spPr bwMode="auto">
            <a:xfrm>
              <a:off x="4807" y="1701"/>
              <a:ext cx="1" cy="6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476" name="Oval 49"/>
            <p:cNvSpPr>
              <a:spLocks noChangeAspect="1" noChangeArrowheads="1"/>
            </p:cNvSpPr>
            <p:nvPr/>
          </p:nvSpPr>
          <p:spPr bwMode="auto">
            <a:xfrm>
              <a:off x="5236" y="1844"/>
              <a:ext cx="32" cy="27"/>
            </a:xfrm>
            <a:prstGeom prst="ellipse">
              <a:avLst/>
            </a:prstGeom>
            <a:solidFill>
              <a:srgbClr val="000000"/>
            </a:solidFill>
            <a:ln w="28575">
              <a:solidFill>
                <a:srgbClr val="000000"/>
              </a:solidFill>
              <a:round/>
              <a:headEnd/>
              <a:tailEnd/>
            </a:ln>
          </p:spPr>
          <p:txBody>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6435">
                                            <p:txEl>
                                              <p:pRg st="2" end="2"/>
                                            </p:txEl>
                                          </p:spTgt>
                                        </p:tgtEl>
                                        <p:attrNameLst>
                                          <p:attrName>style.visibility</p:attrName>
                                        </p:attrNameLst>
                                      </p:cBhvr>
                                      <p:to>
                                        <p:strVal val="visible"/>
                                      </p:to>
                                    </p:set>
                                    <p:animEffect transition="in" filter="wipe(down)">
                                      <p:cBhvr>
                                        <p:cTn id="7" dur="500"/>
                                        <p:tgtEl>
                                          <p:spTgt spid="146435">
                                            <p:txEl>
                                              <p:pRg st="2" end="2"/>
                                            </p:txEl>
                                          </p:spTgt>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6435">
                                            <p:txEl>
                                              <p:pRg st="3" end="3"/>
                                            </p:txEl>
                                          </p:spTgt>
                                        </p:tgtEl>
                                        <p:attrNameLst>
                                          <p:attrName>style.visibility</p:attrName>
                                        </p:attrNameLst>
                                      </p:cBhvr>
                                      <p:to>
                                        <p:strVal val="visible"/>
                                      </p:to>
                                    </p:set>
                                    <p:animEffect transition="in" filter="wipe(down)">
                                      <p:cBhvr>
                                        <p:cTn id="11" dur="500"/>
                                        <p:tgtEl>
                                          <p:spTgt spid="146435">
                                            <p:txEl>
                                              <p:pRg st="3" end="3"/>
                                            </p:txEl>
                                          </p:spTgt>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6435">
                                            <p:txEl>
                                              <p:pRg st="4" end="4"/>
                                            </p:txEl>
                                          </p:spTgt>
                                        </p:tgtEl>
                                        <p:attrNameLst>
                                          <p:attrName>style.visibility</p:attrName>
                                        </p:attrNameLst>
                                      </p:cBhvr>
                                      <p:to>
                                        <p:strVal val="visible"/>
                                      </p:to>
                                    </p:set>
                                    <p:animEffect transition="in" filter="wipe(down)">
                                      <p:cBhvr>
                                        <p:cTn id="15" dur="500"/>
                                        <p:tgtEl>
                                          <p:spTgt spid="14643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E4E17718-1BC0-4094-A359-4AC444752463}" type="slidenum">
              <a:rPr lang="en-US" altLang="en-US"/>
              <a:pPr>
                <a:defRPr/>
              </a:pPr>
              <a:t>8</a:t>
            </a:fld>
            <a:endParaRPr lang="en-US" altLang="en-US"/>
          </a:p>
        </p:txBody>
      </p:sp>
      <mc:AlternateContent xmlns:mc="http://schemas.openxmlformats.org/markup-compatibility/2006" xmlns:a14="http://schemas.microsoft.com/office/drawing/2010/main">
        <mc:Choice Requires="a14">
          <p:sp>
            <p:nvSpPr>
              <p:cNvPr id="316418" name="Text Box 2"/>
              <p:cNvSpPr txBox="1">
                <a:spLocks noChangeArrowheads="1"/>
              </p:cNvSpPr>
              <p:nvPr/>
            </p:nvSpPr>
            <p:spPr bwMode="auto">
              <a:xfrm>
                <a:off x="612775" y="549275"/>
                <a:ext cx="7740650" cy="275152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lnSpc>
                    <a:spcPct val="120000"/>
                  </a:lnSpc>
                </a:pPr>
                <a:r>
                  <a:rPr lang="en-US" sz="2800" b="1" smtClean="0">
                    <a:solidFill>
                      <a:srgbClr val="0000FF"/>
                    </a:solidFill>
                  </a:rPr>
                  <a:t>3.4. Định lý 4 (</a:t>
                </a:r>
                <a:r>
                  <a:rPr lang="en-US" sz="2800" b="1">
                    <a:solidFill>
                      <a:schemeClr val="tx2"/>
                    </a:solidFill>
                  </a:rPr>
                  <a:t>định lý Guynđanh 2</a:t>
                </a:r>
                <a:r>
                  <a:rPr lang="en-US" sz="2800" b="1">
                    <a:solidFill>
                      <a:srgbClr val="0000FF"/>
                    </a:solidFill>
                  </a:rPr>
                  <a:t>)</a:t>
                </a:r>
              </a:p>
              <a:p>
                <a:pPr algn="just" eaLnBrk="1" hangingPunct="1">
                  <a:lnSpc>
                    <a:spcPct val="120000"/>
                  </a:lnSpc>
                </a:pPr>
                <a:r>
                  <a:rPr lang="en-US" sz="2800" b="1"/>
                  <a:t>	</a:t>
                </a:r>
                <a:r>
                  <a:rPr lang="en-US" sz="2800" i="1"/>
                  <a:t>Thể tích V của một vật tròn xoay sinh ra bởi một tấm phẳng khi quay quanh trục</a:t>
                </a:r>
                <a:r>
                  <a:rPr lang="en-US" sz="2800"/>
                  <a:t> </a:t>
                </a:r>
                <a:r>
                  <a:rPr lang="en-US" sz="2800">
                    <a:cs typeface="Arial" charset="0"/>
                  </a:rPr>
                  <a:t>∆ </a:t>
                </a:r>
                <a:r>
                  <a:rPr lang="en-US" sz="2800" i="1"/>
                  <a:t>và không cắt nó, được xác định bởi công thức</a:t>
                </a:r>
                <a:r>
                  <a:rPr lang="en-US" sz="2800" i="1" smtClean="0"/>
                  <a:t>:</a:t>
                </a:r>
                <a:endParaRPr lang="en-US" sz="2800" smtClean="0"/>
              </a:p>
              <a:p>
                <a:pPr algn="ctr" eaLnBrk="1" hangingPunct="1">
                  <a:lnSpc>
                    <a:spcPct val="120000"/>
                  </a:lnSpc>
                </a:pPr>
                <a14:m>
                  <m:oMathPara xmlns:m="http://schemas.openxmlformats.org/officeDocument/2006/math">
                    <m:oMathParaPr>
                      <m:jc m:val="centerGroup"/>
                    </m:oMathParaPr>
                    <m:oMath xmlns:m="http://schemas.openxmlformats.org/officeDocument/2006/math">
                      <m:r>
                        <a:rPr lang="en-US" sz="3200" b="1" i="1" smtClean="0">
                          <a:solidFill>
                            <a:srgbClr val="FF0000"/>
                          </a:solidFill>
                          <a:latin typeface="Cambria Math"/>
                        </a:rPr>
                        <m:t>𝑽</m:t>
                      </m:r>
                      <m:r>
                        <a:rPr lang="en-US" sz="3200" b="1" i="1" smtClean="0">
                          <a:solidFill>
                            <a:srgbClr val="FF0000"/>
                          </a:solidFill>
                          <a:latin typeface="Cambria Math"/>
                        </a:rPr>
                        <m:t>=</m:t>
                      </m:r>
                      <m:r>
                        <a:rPr lang="en-US" sz="3200" b="1" i="1" smtClean="0">
                          <a:solidFill>
                            <a:srgbClr val="FF0000"/>
                          </a:solidFill>
                          <a:latin typeface="Cambria Math"/>
                        </a:rPr>
                        <m:t>𝟐</m:t>
                      </m:r>
                      <m:r>
                        <a:rPr lang="en-US" sz="3200" b="1" i="1" smtClean="0">
                          <a:solidFill>
                            <a:srgbClr val="FF0000"/>
                          </a:solidFill>
                          <a:latin typeface="Cambria Math"/>
                          <a:ea typeface="Cambria Math"/>
                        </a:rPr>
                        <m:t>𝝅</m:t>
                      </m:r>
                      <m:r>
                        <a:rPr lang="en-US" sz="3200" b="1" i="1" smtClean="0">
                          <a:solidFill>
                            <a:srgbClr val="FF0000"/>
                          </a:solidFill>
                          <a:latin typeface="Cambria Math"/>
                          <a:ea typeface="Cambria Math"/>
                        </a:rPr>
                        <m:t>𝑺𝒅</m:t>
                      </m:r>
                    </m:oMath>
                  </m:oMathPara>
                </a14:m>
                <a:endParaRPr lang="en-US" sz="3200"/>
              </a:p>
            </p:txBody>
          </p:sp>
        </mc:Choice>
        <mc:Fallback xmlns="">
          <p:sp>
            <p:nvSpPr>
              <p:cNvPr id="316418" name="Text Box 2"/>
              <p:cNvSpPr txBox="1">
                <a:spLocks noRot="1" noChangeAspect="1" noMove="1" noResize="1" noEditPoints="1" noAdjustHandles="1" noChangeArrowheads="1" noChangeShapeType="1" noTextEdit="1"/>
              </p:cNvSpPr>
              <p:nvPr/>
            </p:nvSpPr>
            <p:spPr bwMode="auto">
              <a:xfrm>
                <a:off x="612775" y="549275"/>
                <a:ext cx="7740650" cy="2751522"/>
              </a:xfrm>
              <a:prstGeom prst="rect">
                <a:avLst/>
              </a:prstGeom>
              <a:blipFill rotWithShape="1">
                <a:blip r:embed="rId2"/>
                <a:stretch>
                  <a:fillRect l="-1655" t="-887" r="-165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316420" name="Text Box 4"/>
          <p:cNvSpPr txBox="1">
            <a:spLocks noChangeArrowheads="1"/>
          </p:cNvSpPr>
          <p:nvPr/>
        </p:nvSpPr>
        <p:spPr bwMode="auto">
          <a:xfrm>
            <a:off x="684213" y="3722688"/>
            <a:ext cx="784860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sz="2800" i="1"/>
              <a:t>trong đó, S là diện tích tấm phẳng; d là khoảng cách từ trọng tâm của tấm đến trục</a:t>
            </a:r>
            <a:r>
              <a:rPr lang="en-US" sz="2800"/>
              <a:t> </a:t>
            </a:r>
            <a:r>
              <a:rPr lang="en-US" sz="2800">
                <a:cs typeface="Arial" charset="0"/>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16418">
                                            <p:txEl>
                                              <p:pRg st="0" end="0"/>
                                            </p:txEl>
                                          </p:spTgt>
                                        </p:tgtEl>
                                        <p:attrNameLst>
                                          <p:attrName>style.visibility</p:attrName>
                                        </p:attrNameLst>
                                      </p:cBhvr>
                                      <p:to>
                                        <p:strVal val="visible"/>
                                      </p:to>
                                    </p:set>
                                    <p:animEffect transition="in" filter="blinds(horizontal)">
                                      <p:cBhvr>
                                        <p:cTn id="7" dur="500"/>
                                        <p:tgtEl>
                                          <p:spTgt spid="316418">
                                            <p:txEl>
                                              <p:pRg st="0" end="0"/>
                                            </p:txEl>
                                          </p:spTgt>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16418">
                                            <p:txEl>
                                              <p:pRg st="1" end="1"/>
                                            </p:txEl>
                                          </p:spTgt>
                                        </p:tgtEl>
                                        <p:attrNameLst>
                                          <p:attrName>style.visibility</p:attrName>
                                        </p:attrNameLst>
                                      </p:cBhvr>
                                      <p:to>
                                        <p:strVal val="visible"/>
                                      </p:to>
                                    </p:set>
                                    <p:animEffect transition="in" filter="blinds(horizontal)">
                                      <p:cBhvr>
                                        <p:cTn id="11" dur="500"/>
                                        <p:tgtEl>
                                          <p:spTgt spid="316418">
                                            <p:txEl>
                                              <p:pRg st="1" end="1"/>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16418">
                                            <p:txEl>
                                              <p:pRg st="2" end="2"/>
                                            </p:txEl>
                                          </p:spTgt>
                                        </p:tgtEl>
                                        <p:attrNameLst>
                                          <p:attrName>style.visibility</p:attrName>
                                        </p:attrNameLst>
                                      </p:cBhvr>
                                      <p:to>
                                        <p:strVal val="visible"/>
                                      </p:to>
                                    </p:set>
                                    <p:animEffect transition="in" filter="blinds(horizontal)">
                                      <p:cBhvr>
                                        <p:cTn id="15" dur="500"/>
                                        <p:tgtEl>
                                          <p:spTgt spid="316418">
                                            <p:txEl>
                                              <p:pRg st="2" end="2"/>
                                            </p:txEl>
                                          </p:spTgt>
                                        </p:tgtEl>
                                      </p:cBhvr>
                                    </p:animEffect>
                                  </p:childTnLst>
                                </p:cTn>
                              </p:par>
                            </p:childTnLst>
                          </p:cTn>
                        </p:par>
                        <p:par>
                          <p:cTn id="16" fill="hold" nodeType="afterGroup">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316420"/>
                                        </p:tgtEl>
                                        <p:attrNameLst>
                                          <p:attrName>style.visibility</p:attrName>
                                        </p:attrNameLst>
                                      </p:cBhvr>
                                      <p:to>
                                        <p:strVal val="visible"/>
                                      </p:to>
                                    </p:set>
                                    <p:animEffect transition="in" filter="blinds(horizontal)">
                                      <p:cBhvr>
                                        <p:cTn id="19" dur="500"/>
                                        <p:tgtEl>
                                          <p:spTgt spid="316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418" grpId="0" uiExpand="1" build="p"/>
      <p:bldP spid="3164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5"/>
          <p:cNvSpPr>
            <a:spLocks noGrp="1"/>
          </p:cNvSpPr>
          <p:nvPr>
            <p:ph type="sldNum" sz="quarter" idx="12"/>
          </p:nvPr>
        </p:nvSpPr>
        <p:spPr/>
        <p:txBody>
          <a:bodyPr/>
          <a:lstStyle/>
          <a:p>
            <a:pPr>
              <a:defRPr/>
            </a:pPr>
            <a:fld id="{7524C1CB-9FC9-4777-9FD2-62A60E2080DE}" type="slidenum">
              <a:rPr lang="en-US" altLang="en-US"/>
              <a:pPr>
                <a:defRPr/>
              </a:pPr>
              <a:t>9</a:t>
            </a:fld>
            <a:endParaRPr lang="en-US" altLang="en-US"/>
          </a:p>
        </p:txBody>
      </p:sp>
      <p:sp>
        <p:nvSpPr>
          <p:cNvPr id="148483" name="Text Box 2"/>
          <p:cNvSpPr txBox="1">
            <a:spLocks noChangeArrowheads="1"/>
          </p:cNvSpPr>
          <p:nvPr/>
        </p:nvSpPr>
        <p:spPr bwMode="auto">
          <a:xfrm>
            <a:off x="468313" y="441325"/>
            <a:ext cx="81724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solidFill>
                  <a:srgbClr val="006600"/>
                </a:solidFill>
              </a:rPr>
              <a:t>3.5. Các phương pháp tìm trọng tâm của vật rắn.</a:t>
            </a:r>
          </a:p>
        </p:txBody>
      </p:sp>
      <p:sp>
        <p:nvSpPr>
          <p:cNvPr id="148484" name="Text Box 3"/>
          <p:cNvSpPr txBox="1">
            <a:spLocks noChangeArrowheads="1"/>
          </p:cNvSpPr>
          <p:nvPr/>
        </p:nvSpPr>
        <p:spPr bwMode="auto">
          <a:xfrm>
            <a:off x="503238" y="981075"/>
            <a:ext cx="7524750" cy="128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b="1" i="1">
                <a:solidFill>
                  <a:srgbClr val="FF0000"/>
                </a:solidFill>
              </a:rPr>
              <a:t>3.5.1. Phương pháp đối xứng.</a:t>
            </a:r>
          </a:p>
          <a:p>
            <a:pPr eaLnBrk="1" hangingPunct="1"/>
            <a:endParaRPr lang="en-US">
              <a:solidFill>
                <a:srgbClr val="FF0000"/>
              </a:solidFill>
            </a:endParaRPr>
          </a:p>
          <a:p>
            <a:pPr eaLnBrk="1" hangingPunct="1"/>
            <a:r>
              <a:rPr lang="en-US"/>
              <a:t>	Áp dụng định lý 1.</a:t>
            </a:r>
          </a:p>
        </p:txBody>
      </p:sp>
      <p:sp>
        <p:nvSpPr>
          <p:cNvPr id="148485" name="Text Box 4"/>
          <p:cNvSpPr txBox="1">
            <a:spLocks noChangeArrowheads="1"/>
          </p:cNvSpPr>
          <p:nvPr/>
        </p:nvSpPr>
        <p:spPr bwMode="auto">
          <a:xfrm>
            <a:off x="647700" y="2205038"/>
            <a:ext cx="7993063" cy="167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r>
              <a:rPr lang="en-US" b="1"/>
              <a:t>Ví dụ</a:t>
            </a:r>
            <a:endParaRPr lang="en-US"/>
          </a:p>
          <a:p>
            <a:pPr algn="just" eaLnBrk="1" hangingPunct="1"/>
            <a:r>
              <a:rPr lang="en-US"/>
              <a:t>	</a:t>
            </a:r>
            <a:r>
              <a:rPr lang="en-US">
                <a:solidFill>
                  <a:srgbClr val="0000FF"/>
                </a:solidFill>
              </a:rPr>
              <a:t>Thanh thẳng, vành tròn, mặt tròn, mặt hình chữ nhật, hình hộp chữ nhật, hình cầu đồng chất đều có trọng tâm tại tâm đối xứng của vật đó.</a:t>
            </a:r>
          </a:p>
        </p:txBody>
      </p:sp>
      <p:sp>
        <p:nvSpPr>
          <p:cNvPr id="148486" name="Rectangle 5"/>
          <p:cNvSpPr>
            <a:spLocks noChangeArrowheads="1"/>
          </p:cNvSpPr>
          <p:nvPr/>
        </p:nvSpPr>
        <p:spPr bwMode="auto">
          <a:xfrm>
            <a:off x="935038" y="4833938"/>
            <a:ext cx="2339975" cy="25241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48487" name="Group 6"/>
          <p:cNvGrpSpPr>
            <a:grpSpLocks/>
          </p:cNvGrpSpPr>
          <p:nvPr/>
        </p:nvGrpSpPr>
        <p:grpSpPr bwMode="auto">
          <a:xfrm>
            <a:off x="3635376" y="4076701"/>
            <a:ext cx="1871662" cy="1871664"/>
            <a:chOff x="2290" y="2250"/>
            <a:chExt cx="1179" cy="1179"/>
          </a:xfrm>
        </p:grpSpPr>
        <p:sp>
          <p:nvSpPr>
            <p:cNvPr id="148492" name="Oval 7"/>
            <p:cNvSpPr>
              <a:spLocks noChangeArrowheads="1"/>
            </p:cNvSpPr>
            <p:nvPr/>
          </p:nvSpPr>
          <p:spPr bwMode="auto">
            <a:xfrm>
              <a:off x="2381" y="2341"/>
              <a:ext cx="1020" cy="953"/>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8493" name="Line 8"/>
            <p:cNvSpPr>
              <a:spLocks noChangeShapeType="1"/>
            </p:cNvSpPr>
            <p:nvPr/>
          </p:nvSpPr>
          <p:spPr bwMode="auto">
            <a:xfrm>
              <a:off x="2290" y="2818"/>
              <a:ext cx="1179" cy="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8494" name="Line 9"/>
            <p:cNvSpPr>
              <a:spLocks noChangeShapeType="1"/>
            </p:cNvSpPr>
            <p:nvPr/>
          </p:nvSpPr>
          <p:spPr bwMode="auto">
            <a:xfrm>
              <a:off x="2880" y="2250"/>
              <a:ext cx="0" cy="1179"/>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48488" name="Group 10"/>
          <p:cNvGrpSpPr>
            <a:grpSpLocks/>
          </p:cNvGrpSpPr>
          <p:nvPr/>
        </p:nvGrpSpPr>
        <p:grpSpPr bwMode="auto">
          <a:xfrm>
            <a:off x="6335713" y="4041776"/>
            <a:ext cx="1727200" cy="2016125"/>
            <a:chOff x="3991" y="2228"/>
            <a:chExt cx="1088" cy="1270"/>
          </a:xfrm>
        </p:grpSpPr>
        <p:sp>
          <p:nvSpPr>
            <p:cNvPr id="148489" name="Rectangle 11"/>
            <p:cNvSpPr>
              <a:spLocks noChangeArrowheads="1"/>
            </p:cNvSpPr>
            <p:nvPr/>
          </p:nvSpPr>
          <p:spPr bwMode="auto">
            <a:xfrm>
              <a:off x="3991" y="2228"/>
              <a:ext cx="1088" cy="127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8490" name="Line 12"/>
            <p:cNvSpPr>
              <a:spLocks noChangeShapeType="1"/>
            </p:cNvSpPr>
            <p:nvPr/>
          </p:nvSpPr>
          <p:spPr bwMode="auto">
            <a:xfrm>
              <a:off x="3997" y="2239"/>
              <a:ext cx="1066" cy="1248"/>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8491" name="Line 13"/>
            <p:cNvSpPr>
              <a:spLocks noChangeShapeType="1"/>
            </p:cNvSpPr>
            <p:nvPr/>
          </p:nvSpPr>
          <p:spPr bwMode="auto">
            <a:xfrm flipH="1">
              <a:off x="4000" y="2228"/>
              <a:ext cx="1066" cy="127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7736</TotalTime>
  <Words>1516</Words>
  <Application>Microsoft Office PowerPoint</Application>
  <PresentationFormat>On-screen Show (4:3)</PresentationFormat>
  <Paragraphs>276</Paragraphs>
  <Slides>21</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21</vt:i4>
      </vt:variant>
    </vt:vector>
  </HeadingPairs>
  <TitlesOfParts>
    <vt:vector size="23" baseType="lpstr">
      <vt:lpstr>Edge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_x0008_ᖤ]水</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Easter Pastel Eggs</dc:title>
  <dc:creator>Presentation Helper</dc:creator>
  <cp:lastModifiedBy>Ha Phuoc Tuan</cp:lastModifiedBy>
  <cp:revision>912</cp:revision>
  <dcterms:created xsi:type="dcterms:W3CDTF">2006-02-25T11:00:53Z</dcterms:created>
  <dcterms:modified xsi:type="dcterms:W3CDTF">2018-04-16T09:40:57Z</dcterms:modified>
</cp:coreProperties>
</file>